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63" r:id="rId2"/>
    <p:sldId id="297" r:id="rId3"/>
    <p:sldId id="380" r:id="rId4"/>
    <p:sldId id="381" r:id="rId5"/>
    <p:sldId id="465" r:id="rId6"/>
    <p:sldId id="392" r:id="rId7"/>
    <p:sldId id="466" r:id="rId8"/>
    <p:sldId id="467" r:id="rId9"/>
    <p:sldId id="275" r:id="rId10"/>
    <p:sldId id="468" r:id="rId11"/>
    <p:sldId id="469" r:id="rId12"/>
    <p:sldId id="470" r:id="rId13"/>
    <p:sldId id="474" r:id="rId14"/>
    <p:sldId id="476" r:id="rId15"/>
    <p:sldId id="478" r:id="rId16"/>
    <p:sldId id="280" r:id="rId17"/>
    <p:sldId id="281" r:id="rId18"/>
    <p:sldId id="282" r:id="rId19"/>
    <p:sldId id="283" r:id="rId20"/>
    <p:sldId id="4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4254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6839E73-7F5C-48D9-9CFE-8ADE3DA9B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B217A-3FB6-47C9-8486-38CE11F2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C9F9-2DCC-407D-A46D-95550FD696DF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296C8-FB9A-4019-AD75-C37B77E5E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FC406-4FB5-4D53-BE04-8702DF9E7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程序设计基础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—2018.8cfm</a:t>
            </a:r>
            <a:fld id="{3F598DEF-95B3-4210-A4A5-93C2389BD2C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0108-7088-4B32-8EB4-32B1A40EA42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A42-BA8E-4FD5-BCA9-63711B5B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28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9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7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2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8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语句基本语法</a:t>
            </a:r>
          </a:p>
          <a:p>
            <a:r>
              <a:rPr lang="zh-CN" altLang="en-US" dirty="0"/>
              <a:t>初始条件设置 </a:t>
            </a:r>
            <a:r>
              <a:rPr lang="en-US" altLang="zh-CN" dirty="0"/>
              <a:t>—— </a:t>
            </a:r>
            <a:r>
              <a:rPr lang="zh-CN" altLang="en-US" dirty="0"/>
              <a:t>通常是重复执行的 计数器</a:t>
            </a:r>
          </a:p>
          <a:p>
            <a:r>
              <a:rPr lang="en-US" altLang="zh-CN" dirty="0"/>
              <a:t>while </a:t>
            </a:r>
            <a:r>
              <a:rPr lang="zh-CN" altLang="en-US" dirty="0"/>
              <a:t>条件</a:t>
            </a:r>
            <a:r>
              <a:rPr lang="en-US" altLang="zh-CN" dirty="0"/>
              <a:t>(</a:t>
            </a:r>
            <a:r>
              <a:rPr lang="zh-CN" altLang="en-US" dirty="0"/>
              <a:t>判断 计数器 是否达到 目标次数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    ...(</a:t>
            </a:r>
            <a:r>
              <a:rPr lang="zh-CN" altLang="en-US" dirty="0"/>
              <a:t>省略</a:t>
            </a:r>
            <a:r>
              <a:rPr lang="en-US" altLang="zh-CN" dirty="0"/>
              <a:t>)...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处理条件</a:t>
            </a:r>
            <a:r>
              <a:rPr lang="en-US" altLang="zh-CN" dirty="0"/>
              <a:t>(</a:t>
            </a:r>
            <a:r>
              <a:rPr lang="zh-CN" altLang="en-US" dirty="0"/>
              <a:t>计数器 </a:t>
            </a:r>
            <a:r>
              <a:rPr lang="en-US" altLang="zh-CN" dirty="0"/>
              <a:t>+ 1)</a:t>
            </a:r>
          </a:p>
          <a:p>
            <a:r>
              <a:rPr lang="zh-CN" altLang="en-US" dirty="0"/>
              <a:t>注意：</a:t>
            </a:r>
          </a:p>
          <a:p>
            <a:r>
              <a:rPr lang="en-US" altLang="zh-CN" dirty="0"/>
              <a:t>while </a:t>
            </a:r>
            <a:r>
              <a:rPr lang="zh-CN" altLang="en-US" dirty="0"/>
              <a:t>语句以及缩进部分是一个 完整的代码块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4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2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7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0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0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2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83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3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BDD90-AF7B-4FC9-9C39-9AE66416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F430C-CBDC-46A1-A63B-54F942C9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5105C-FE8D-44DD-8000-BD532C91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E7C9F-1281-4258-998F-181C82FD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E3E5-6A12-4EE2-912E-2DB5947B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7681B-9765-4BB6-99F3-B868562E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DC54E-752C-45A2-A200-4E603FB2A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DADA4-2C63-4F41-831D-AB8B87D7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11995-147A-4FB1-9A2E-47542C9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11AE0-4262-48F9-AF24-3B2C0D8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3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95CCF0-DDB1-4E7D-B3CD-1D541CEF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E84A9-9C5D-4580-AF41-052DC0E4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2CAEC-34ED-4670-A11B-469711BE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263CD-6EDD-4026-8A35-7749BA51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C9DD9-B28E-4A31-8551-3796C52B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71878-E049-4FC5-9741-F062B30D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7B0DC-A3EA-4117-92AE-DAD5292E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2CC57-A2EE-4A7F-B78C-9A9324D6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8694C-17BC-4507-89C3-CBDFEC70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27DD5-D15A-43CC-93A2-B2B061DB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9F395-2EC3-4A4C-AB14-98DF3D18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1011A-3F2E-4483-9F77-7768338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5CEC5-81E8-4A1E-A2A6-91F9D117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BE77D-3D63-4874-BEDF-741D617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B3EB3-3452-427F-88B3-BEFF4767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3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5CF20-0934-4D56-9FC2-AA284E86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BA0AE-5C83-424F-8843-C49342393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E4375-CF4F-4611-BF2B-B6F63BCE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AB615-D10D-40EC-A732-7C0F2B9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B65FAE-8466-4C4F-AC0A-B0B4A57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93E65-AFA1-4947-9573-B3CB4570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E994-988A-4162-A03C-A6960D3F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8A780-8DB4-4A71-B69D-8EBC3ED3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B166E-AD24-4F9F-9DE6-CEE6128F8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BCDDB-107F-4002-A80A-1BC9001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4D11AF-29D1-49E1-AF19-0C2051129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2747DD-3D31-4BB0-B91E-63404AB0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E8184-C8D4-49EB-AA5F-051AD26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B872C9-E780-4EB8-B129-8324E49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7E7CF-B2F0-4905-9FAF-55A636D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D22E6B-49D4-4F3D-921B-4CAED34E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A42FA-336F-474E-92CA-60F098E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D970C-CAEE-4FC9-99DB-8317E96B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BECFA9-BD1C-4546-BAD0-3D02FF63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F18D6-05D7-4A56-848C-A06E104E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F3D98-E836-454D-9413-E0011CA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2182-72AE-447E-8D2A-DB82B785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D5D7C-CC18-4011-83E3-76BC8BD2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F08EB-1B00-4008-9DA8-87DCA81B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02258-0C98-44DA-AE65-E478E02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7041D-0841-4348-85FD-B85862F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CAA1F-E68A-4C07-8228-15A2C83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9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4BF03-760A-4278-B679-BAC3B51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38B18-9B46-4BB3-AEE1-E562E1C7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39BAA-E834-4EB0-9300-073DA725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DF61E-DFA5-43E4-A257-928597EB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5100-F02F-4A20-AB7C-36661C9E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B7705-6334-49E8-A81F-201AB2A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8B894-1CE3-4532-BC2A-8D4E01C4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2D9D9-B8DD-47F3-9202-F58D911C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8A332-70EF-4704-AD45-BD34D012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99D54-EA63-4F08-AF56-11318F3E3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C3071-AF36-4BB1-B26F-7D37F998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3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brightnessContrast bright="-41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12191999" cy="689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775520" y="1949931"/>
            <a:ext cx="8136904" cy="2465784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6000" b="1" dirty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6672064" y="3894147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刘帅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信息工程学院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8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732-0E13-4E55-92D0-8BC567F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0E88-0651-40F6-82CB-DDF8661D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05138"/>
            <a:ext cx="11353800" cy="4351338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r>
              <a:rPr lang="zh-CN" altLang="en-US" dirty="0"/>
              <a:t>可以遍历任何序列的项目，如一个列表或者一个字符串。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F144EF-E291-41CB-B9D9-4F336B71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084" y="3041661"/>
            <a:ext cx="645012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732-0E13-4E55-92D0-8BC567F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0E88-0651-40F6-82CB-DDF8661D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05138"/>
            <a:ext cx="11353800" cy="4351338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r>
              <a:rPr lang="zh-CN" altLang="en-US" dirty="0"/>
              <a:t>可以遍历任何序列的项目，如一个列表或者一个字符串。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199D060-8675-41A9-AA9A-BD0B1407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19" y="2838103"/>
            <a:ext cx="752316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3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732-0E13-4E55-92D0-8BC567F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0E88-0651-40F6-82CB-DDF8661D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05138"/>
            <a:ext cx="11353800" cy="4351338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r>
              <a:rPr lang="zh-CN" altLang="en-US" dirty="0"/>
              <a:t>可以遍历任何序列的项目，如一个列表或者一个字符串。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537F8C4-824C-4FD6-90F3-A3E081B7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40" y="2950586"/>
            <a:ext cx="7380287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41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732-0E13-4E55-92D0-8BC567F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0E88-0651-40F6-82CB-DDF8661D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05138"/>
            <a:ext cx="11353800" cy="4351338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r>
              <a:rPr lang="zh-CN" altLang="en-US" dirty="0"/>
              <a:t>可以遍历任何序列的项目，如一个列表或者一个字符串。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BA6B4D-9984-48CD-9D9C-969FD8FD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77" y="2912745"/>
            <a:ext cx="6503987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89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732-0E13-4E55-92D0-8BC567F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0E88-0651-40F6-82CB-DDF8661D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05138"/>
            <a:ext cx="11353800" cy="4351338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r>
              <a:rPr lang="zh-CN" altLang="en-US" dirty="0"/>
              <a:t>可以遍历任何序列的项目，如一个列表或者一个字符串。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F2DECB-4AC6-4E60-9E77-E3BB566C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61" y="2995871"/>
            <a:ext cx="7853406" cy="312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28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732-0E13-4E55-92D0-8BC567F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0E88-0651-40F6-82CB-DDF8661D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05138"/>
            <a:ext cx="11353800" cy="4351338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r>
              <a:rPr lang="zh-CN" altLang="en-US" dirty="0"/>
              <a:t>可以遍历任何序列的项目，如一个列表或者一个字符串。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AD40E1-D1A6-4273-BA1E-13790BD8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647" y="2713027"/>
            <a:ext cx="648670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F040E-DE85-42D7-9945-DC653D98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3200" b="1" dirty="0"/>
              <a:t>for</a:t>
            </a:r>
            <a:r>
              <a:rPr lang="zh-CN" altLang="en-US" sz="3200" b="1" dirty="0"/>
              <a:t>循环和</a:t>
            </a:r>
            <a:r>
              <a:rPr lang="en-US" altLang="zh-CN" sz="3200" b="1" dirty="0"/>
              <a:t>while</a:t>
            </a:r>
            <a:r>
              <a:rPr lang="zh-CN" altLang="en-US" sz="3200" b="1" dirty="0"/>
              <a:t>循环比较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7E41E6D2-6971-4E5A-ADE5-23B81C8D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zh-CN" altLang="en-US" b="1" dirty="0"/>
              <a:t>一般来说，</a:t>
            </a:r>
            <a:r>
              <a:rPr lang="zh-CN" altLang="en-US" b="1" dirty="0">
                <a:solidFill>
                  <a:srgbClr val="FF0000"/>
                </a:solidFill>
              </a:rPr>
              <a:t>固定次数的循环</a:t>
            </a:r>
            <a:r>
              <a:rPr lang="zh-CN" altLang="en-US" b="1" dirty="0"/>
              <a:t>问题使用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>
                <a:solidFill>
                  <a:srgbClr val="FF0000"/>
                </a:solidFill>
              </a:rPr>
              <a:t>循环和</a:t>
            </a: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r>
              <a:rPr lang="zh-CN" altLang="en-US" b="1" dirty="0"/>
              <a:t>都可以解决，而</a:t>
            </a:r>
            <a:r>
              <a:rPr lang="zh-CN" altLang="en-US" b="1" dirty="0">
                <a:solidFill>
                  <a:srgbClr val="FF0000"/>
                </a:solidFill>
              </a:rPr>
              <a:t>循环次数不固定的循环</a:t>
            </a:r>
            <a:r>
              <a:rPr lang="zh-CN" altLang="en-US" b="1" dirty="0"/>
              <a:t>问题只能使用</a:t>
            </a: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r>
              <a:rPr lang="zh-CN" altLang="en-US" b="1" dirty="0"/>
              <a:t>解决。</a:t>
            </a:r>
          </a:p>
        </p:txBody>
      </p:sp>
      <p:sp>
        <p:nvSpPr>
          <p:cNvPr id="23556" name="日期占位符 3">
            <a:extLst>
              <a:ext uri="{FF2B5EF4-FFF2-40B4-BE49-F238E27FC236}">
                <a16:creationId xmlns:a16="http://schemas.microsoft.com/office/drawing/2014/main" id="{BB50AA94-878C-4DA1-BF91-20CF4F8177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542DDF-66C9-4191-ADCE-02001576447C}" type="datetime1">
              <a:rPr lang="zh-CN" altLang="en-US" sz="1400"/>
              <a:pPr eaLnBrk="1" hangingPunct="1">
                <a:spcBef>
                  <a:spcPct val="0"/>
                </a:spcBef>
                <a:buFontTx/>
                <a:buNone/>
              </a:pPr>
              <a:t>2023/4/4</a:t>
            </a:fld>
            <a:endParaRPr lang="en-US" altLang="zh-CN" sz="1400"/>
          </a:p>
        </p:txBody>
      </p:sp>
      <p:sp>
        <p:nvSpPr>
          <p:cNvPr id="23557" name="灯片编号占位符 4">
            <a:extLst>
              <a:ext uri="{FF2B5EF4-FFF2-40B4-BE49-F238E27FC236}">
                <a16:creationId xmlns:a16="http://schemas.microsoft.com/office/drawing/2014/main" id="{227CE19C-8247-415C-AA5D-46DA085D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496787-565E-48E4-92F6-C1DCA72BCE47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9AC06-2B2C-4B8B-A7CA-6119A03E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/>
              <a:t>例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：分别使用</a:t>
            </a:r>
            <a:r>
              <a:rPr lang="en-US" altLang="zh-CN" sz="3200" b="1" dirty="0"/>
              <a:t>for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while</a:t>
            </a:r>
            <a:r>
              <a:rPr lang="zh-CN" altLang="en-US" sz="3200" b="1" dirty="0"/>
              <a:t>循环计算</a:t>
            </a:r>
            <a:r>
              <a:rPr lang="en-US" altLang="zh-CN" sz="3200" b="1" dirty="0"/>
              <a:t>n!</a:t>
            </a:r>
            <a:endParaRPr lang="zh-CN" altLang="en-US" sz="3200" b="1" dirty="0"/>
          </a:p>
        </p:txBody>
      </p:sp>
      <p:sp>
        <p:nvSpPr>
          <p:cNvPr id="24580" name="日期占位符 3">
            <a:extLst>
              <a:ext uri="{FF2B5EF4-FFF2-40B4-BE49-F238E27FC236}">
                <a16:creationId xmlns:a16="http://schemas.microsoft.com/office/drawing/2014/main" id="{5856A787-626F-4A39-90BE-8FED13C670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673290-CC04-4670-94F1-0C052FBFFD3D}" type="datetime1">
              <a:rPr lang="zh-CN" altLang="en-US" sz="1400"/>
              <a:pPr eaLnBrk="1" hangingPunct="1">
                <a:spcBef>
                  <a:spcPct val="0"/>
                </a:spcBef>
                <a:buFontTx/>
                <a:buNone/>
              </a:pPr>
              <a:t>2023/4/4</a:t>
            </a:fld>
            <a:endParaRPr lang="en-US" altLang="zh-CN" sz="1400"/>
          </a:p>
        </p:txBody>
      </p:sp>
      <p:sp>
        <p:nvSpPr>
          <p:cNvPr id="24581" name="灯片编号占位符 4">
            <a:extLst>
              <a:ext uri="{FF2B5EF4-FFF2-40B4-BE49-F238E27FC236}">
                <a16:creationId xmlns:a16="http://schemas.microsoft.com/office/drawing/2014/main" id="{5DBCB5E7-3375-4BDE-9C4C-956FA230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69642E-D0FB-49B8-B606-E9C6D4740857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24583" name="TextBox 7">
            <a:extLst>
              <a:ext uri="{FF2B5EF4-FFF2-40B4-BE49-F238E27FC236}">
                <a16:creationId xmlns:a16="http://schemas.microsoft.com/office/drawing/2014/main" id="{D0F03A86-D6B1-4094-9718-2F5A41BA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557338"/>
            <a:ext cx="4433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r>
              <a:rPr lang="zh-CN" altLang="en-US" b="1" dirty="0"/>
              <a:t>：</a:t>
            </a:r>
          </a:p>
        </p:txBody>
      </p:sp>
      <p:sp>
        <p:nvSpPr>
          <p:cNvPr id="24584" name="TextBox 8">
            <a:extLst>
              <a:ext uri="{FF2B5EF4-FFF2-40B4-BE49-F238E27FC236}">
                <a16:creationId xmlns:a16="http://schemas.microsoft.com/office/drawing/2014/main" id="{AB04744B-B517-4AE8-9A1B-F1A214867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3757613"/>
            <a:ext cx="4436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r>
              <a:rPr lang="zh-CN" altLang="en-US" b="1" dirty="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6983A-D2B2-4123-ACCE-A4D92D1B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3200" b="1" dirty="0"/>
              <a:t>例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：计算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门课程总成绩</a:t>
            </a:r>
          </a:p>
        </p:txBody>
      </p:sp>
      <p:sp>
        <p:nvSpPr>
          <p:cNvPr id="25603" name="日期占位符 3">
            <a:extLst>
              <a:ext uri="{FF2B5EF4-FFF2-40B4-BE49-F238E27FC236}">
                <a16:creationId xmlns:a16="http://schemas.microsoft.com/office/drawing/2014/main" id="{A5AAE108-04D4-45D6-BEAF-4A9E245361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B569AA-0EE9-4A0D-BA4B-EC14B72A8B6E}" type="datetime1">
              <a:rPr lang="zh-CN" altLang="en-US" sz="1400"/>
              <a:pPr eaLnBrk="1" hangingPunct="1">
                <a:spcBef>
                  <a:spcPct val="0"/>
                </a:spcBef>
                <a:buFontTx/>
                <a:buNone/>
              </a:pPr>
              <a:t>2023/4/4</a:t>
            </a:fld>
            <a:endParaRPr lang="en-US" altLang="zh-CN" sz="1400"/>
          </a:p>
        </p:txBody>
      </p:sp>
      <p:sp>
        <p:nvSpPr>
          <p:cNvPr id="25604" name="灯片编号占位符 4">
            <a:extLst>
              <a:ext uri="{FF2B5EF4-FFF2-40B4-BE49-F238E27FC236}">
                <a16:creationId xmlns:a16="http://schemas.microsoft.com/office/drawing/2014/main" id="{993E541D-BCFC-43C6-953C-82C0E7DE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FEB6CC-1098-407B-91E3-D613B5BDDF5C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25607" name="TextBox 5">
            <a:extLst>
              <a:ext uri="{FF2B5EF4-FFF2-40B4-BE49-F238E27FC236}">
                <a16:creationId xmlns:a16="http://schemas.microsoft.com/office/drawing/2014/main" id="{1C409F7F-E2FA-4AA9-8585-68E6E273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6" y="1557338"/>
            <a:ext cx="45095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用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/>
              <a:t>循环：</a:t>
            </a:r>
          </a:p>
        </p:txBody>
      </p:sp>
      <p:sp>
        <p:nvSpPr>
          <p:cNvPr id="25608" name="TextBox 6">
            <a:extLst>
              <a:ext uri="{FF2B5EF4-FFF2-40B4-BE49-F238E27FC236}">
                <a16:creationId xmlns:a16="http://schemas.microsoft.com/office/drawing/2014/main" id="{ADCD711E-0FC4-4D37-ADBD-9EA2D1F3E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3789363"/>
            <a:ext cx="4190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用</a:t>
            </a: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zh-CN" altLang="en-US" b="1" dirty="0"/>
              <a:t>循环：</a:t>
            </a:r>
          </a:p>
        </p:txBody>
      </p:sp>
      <p:pic>
        <p:nvPicPr>
          <p:cNvPr id="25609" name="Picture 9">
            <a:extLst>
              <a:ext uri="{FF2B5EF4-FFF2-40B4-BE49-F238E27FC236}">
                <a16:creationId xmlns:a16="http://schemas.microsoft.com/office/drawing/2014/main" id="{38510153-4E99-47A6-B405-CD6CE1D0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11" y="3789363"/>
            <a:ext cx="3305175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4575A4-73B1-4B36-9726-D1B0CB89507A}"/>
              </a:ext>
            </a:extLst>
          </p:cNvPr>
          <p:cNvSpPr txBox="1"/>
          <p:nvPr/>
        </p:nvSpPr>
        <p:spPr>
          <a:xfrm>
            <a:off x="8449711" y="3244056"/>
            <a:ext cx="1352550" cy="369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执行结果：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779E4-AC72-459A-B83A-013E3FDE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/>
              <a:t>例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：计算未知门课程总成绩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8155EFB1-3D63-4BA0-86AB-9F393B6E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计算未知个数数字的总和就无法使用</a:t>
            </a:r>
            <a:r>
              <a:rPr lang="en-US" altLang="zh-CN" b="1" dirty="0"/>
              <a:t>for</a:t>
            </a:r>
            <a:r>
              <a:rPr lang="zh-CN" altLang="en-US" b="1" dirty="0"/>
              <a:t>循环完成了，只能使用</a:t>
            </a:r>
            <a:r>
              <a:rPr lang="en-US" altLang="zh-CN" b="1" dirty="0"/>
              <a:t>while</a:t>
            </a:r>
            <a:r>
              <a:rPr lang="zh-CN" altLang="en-US" b="1" dirty="0"/>
              <a:t>循环。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7EEE78B0-6045-4948-9543-26AF6A6144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755593-7FDC-40C1-B1D9-B1D7DE76DBC5}" type="datetime1">
              <a:rPr lang="zh-CN" altLang="en-US" sz="1400"/>
              <a:pPr eaLnBrk="1" hangingPunct="1">
                <a:spcBef>
                  <a:spcPct val="0"/>
                </a:spcBef>
                <a:buFontTx/>
                <a:buNone/>
              </a:pPr>
              <a:t>2023/4/4</a:t>
            </a:fld>
            <a:endParaRPr lang="en-US" altLang="zh-CN" sz="1400"/>
          </a:p>
        </p:txBody>
      </p:sp>
      <p:sp>
        <p:nvSpPr>
          <p:cNvPr id="26629" name="灯片编号占位符 4">
            <a:extLst>
              <a:ext uri="{FF2B5EF4-FFF2-40B4-BE49-F238E27FC236}">
                <a16:creationId xmlns:a16="http://schemas.microsoft.com/office/drawing/2014/main" id="{5DAD3AAF-E999-41BB-85B3-88622CC8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C12DFB-097D-4526-A873-7EDDD310B59A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pic>
        <p:nvPicPr>
          <p:cNvPr id="26631" name="Picture 7">
            <a:extLst>
              <a:ext uri="{FF2B5EF4-FFF2-40B4-BE49-F238E27FC236}">
                <a16:creationId xmlns:a16="http://schemas.microsoft.com/office/drawing/2014/main" id="{A5221952-A014-4DB4-BC36-CF9F00EDC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3358411"/>
            <a:ext cx="3973512" cy="158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C2B6D3-1660-47D5-8754-0A66244D00F3}"/>
              </a:ext>
            </a:extLst>
          </p:cNvPr>
          <p:cNvSpPr txBox="1"/>
          <p:nvPr/>
        </p:nvSpPr>
        <p:spPr>
          <a:xfrm>
            <a:off x="4656138" y="3852122"/>
            <a:ext cx="1352550" cy="369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执行结果：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zh-CN" altLang="en-US" b="1" dirty="0"/>
              <a:t>第一个 </a:t>
            </a:r>
            <a:r>
              <a:rPr lang="en-US" altLang="zh-CN" b="1" dirty="0"/>
              <a:t>Python 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注释、算数运算符</a:t>
            </a:r>
            <a:endParaRPr lang="en-US" altLang="zh-CN" b="1" dirty="0"/>
          </a:p>
          <a:p>
            <a:r>
              <a:rPr lang="zh-CN" altLang="en-US" b="1" dirty="0"/>
              <a:t>程序执行原理</a:t>
            </a:r>
            <a:endParaRPr lang="en-US" altLang="zh-CN" b="1" dirty="0"/>
          </a:p>
          <a:p>
            <a:r>
              <a:rPr lang="zh-CN" altLang="en-US" b="1" dirty="0"/>
              <a:t>变量的基本使用、变量的命名</a:t>
            </a:r>
            <a:endParaRPr lang="en-US" altLang="zh-CN" b="1" dirty="0"/>
          </a:p>
          <a:p>
            <a:r>
              <a:rPr lang="zh-CN" altLang="en-US" b="1" dirty="0"/>
              <a:t>判断</a:t>
            </a:r>
            <a:r>
              <a:rPr lang="en-US" altLang="zh-CN" b="1" dirty="0"/>
              <a:t>(if)</a:t>
            </a:r>
            <a:r>
              <a:rPr lang="zh-CN" altLang="en-US" b="1" dirty="0"/>
              <a:t>语句、运算符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循环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函数基础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名片管理系统</a:t>
            </a:r>
            <a:endParaRPr lang="en-US" altLang="zh-CN" b="1" dirty="0"/>
          </a:p>
          <a:p>
            <a:r>
              <a:rPr lang="en-US" altLang="zh-CN" b="1" dirty="0"/>
              <a:t>Python</a:t>
            </a:r>
            <a:r>
              <a:rPr lang="zh-CN" altLang="en-US" b="1" dirty="0"/>
              <a:t>编写网络爬虫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F50E30C-D760-444A-A4EF-75DBEA537BD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7844-C71E-4649-8FB4-AA4E579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最后提交：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5BB318-8AF7-436E-A7E9-79064D7B3B63}"/>
              </a:ext>
            </a:extLst>
          </p:cNvPr>
          <p:cNvSpPr/>
          <p:nvPr/>
        </p:nvSpPr>
        <p:spPr>
          <a:xfrm>
            <a:off x="968887" y="1286057"/>
            <a:ext cx="9983823" cy="4162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</a:t>
            </a:r>
            <a:r>
              <a:rPr lang="zh-CN" altLang="en-US" sz="3600" dirty="0"/>
              <a:t>、打印 </a:t>
            </a:r>
            <a:r>
              <a:rPr lang="en-US" altLang="zh-CN" sz="3600" dirty="0"/>
              <a:t>10</a:t>
            </a:r>
            <a:r>
              <a:rPr lang="zh-CN" altLang="en-US" sz="3600" dirty="0"/>
              <a:t>以内的奇数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2</a:t>
            </a:r>
            <a:r>
              <a:rPr lang="zh-CN" altLang="en-US" sz="3600" dirty="0"/>
              <a:t>、计算 </a:t>
            </a:r>
            <a:r>
              <a:rPr lang="en-US" altLang="zh-CN" sz="3600" dirty="0"/>
              <a:t>0 ~ 100 </a:t>
            </a:r>
            <a:r>
              <a:rPr lang="zh-CN" altLang="en-US" sz="3600" dirty="0"/>
              <a:t>之间 所有 偶数 的累计求和结果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</a:t>
            </a:r>
            <a:r>
              <a:rPr lang="zh-CN" altLang="en-US" sz="3600" dirty="0"/>
              <a:t>、分别使用</a:t>
            </a:r>
            <a:r>
              <a:rPr lang="en-US" altLang="zh-CN" sz="3600" dirty="0"/>
              <a:t>for</a:t>
            </a:r>
            <a:r>
              <a:rPr lang="zh-CN" altLang="en-US" sz="3600" dirty="0"/>
              <a:t>和</a:t>
            </a:r>
            <a:r>
              <a:rPr lang="en-US" altLang="zh-CN" sz="3600" dirty="0"/>
              <a:t>while</a:t>
            </a:r>
            <a:r>
              <a:rPr lang="zh-CN" altLang="en-US" sz="3600" dirty="0"/>
              <a:t>循环计算</a:t>
            </a:r>
            <a:r>
              <a:rPr lang="en-US" altLang="zh-CN" sz="3600" dirty="0"/>
              <a:t>n!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</a:t>
            </a:r>
            <a:r>
              <a:rPr lang="zh-CN" altLang="en-US" sz="3600" dirty="0"/>
              <a:t>、计算</a:t>
            </a:r>
            <a:r>
              <a:rPr lang="en-US" altLang="zh-CN" sz="3600" dirty="0"/>
              <a:t>5</a:t>
            </a:r>
            <a:r>
              <a:rPr lang="zh-CN" altLang="en-US" sz="3600" dirty="0"/>
              <a:t>门课程总成绩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5</a:t>
            </a:r>
            <a:r>
              <a:rPr lang="zh-CN" altLang="en-US" sz="3600" dirty="0"/>
              <a:t>、计算未知门课程总成绩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47982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E0516-FBBA-4908-9585-7F1D8EB6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语句基本语法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72283-C5E4-4BA4-9815-71B0F19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初始条件</a:t>
            </a:r>
          </a:p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条件</a:t>
            </a:r>
            <a:r>
              <a:rPr lang="en-US" altLang="zh-CN" dirty="0"/>
              <a:t>(</a:t>
            </a:r>
            <a:r>
              <a:rPr lang="zh-CN" altLang="en-US" dirty="0"/>
              <a:t>判断 计数器 是否达到 目标次数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    ...(</a:t>
            </a:r>
            <a:r>
              <a:rPr lang="zh-CN" altLang="en-US" dirty="0"/>
              <a:t>省略</a:t>
            </a:r>
            <a:r>
              <a:rPr lang="en-US" altLang="zh-CN" dirty="0"/>
              <a:t>)...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处理条件</a:t>
            </a:r>
            <a:r>
              <a:rPr lang="en-US" altLang="zh-CN" dirty="0"/>
              <a:t>(</a:t>
            </a:r>
            <a:r>
              <a:rPr lang="zh-CN" altLang="en-US" dirty="0"/>
              <a:t>计数器 </a:t>
            </a:r>
            <a:r>
              <a:rPr lang="en-US" altLang="zh-CN" dirty="0"/>
              <a:t>+ 1)</a:t>
            </a:r>
          </a:p>
          <a:p>
            <a:r>
              <a:rPr lang="zh-CN" altLang="en-US" dirty="0"/>
              <a:t>注意：</a:t>
            </a:r>
          </a:p>
          <a:p>
            <a:pPr lvl="1"/>
            <a:r>
              <a:rPr lang="en-US" altLang="zh-CN" dirty="0"/>
              <a:t>while </a:t>
            </a:r>
            <a:r>
              <a:rPr lang="zh-CN" altLang="en-US" dirty="0"/>
              <a:t>语句以及缩进部分是一个 完整的代码块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5C731AF-A03C-4C89-A388-31ED5D7E4A4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83536-5258-45AF-9A67-A4BC6B42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84" y="2956700"/>
            <a:ext cx="6706181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D8360-98EA-44DA-9CBC-90C50308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 </a:t>
            </a:r>
            <a:r>
              <a:rPr lang="en-US" altLang="zh-CN" dirty="0"/>
              <a:t>while </a:t>
            </a:r>
            <a:r>
              <a:rPr lang="zh-CN" altLang="en-US" dirty="0"/>
              <a:t>循环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9A8C8-6650-4645-A02B-07F02F49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需求</a:t>
            </a:r>
          </a:p>
          <a:p>
            <a:r>
              <a:rPr lang="zh-CN" altLang="en-US" dirty="0"/>
              <a:t>打印 </a:t>
            </a:r>
            <a:r>
              <a:rPr lang="en-US" altLang="zh-CN" dirty="0"/>
              <a:t>5 </a:t>
            </a:r>
            <a:r>
              <a:rPr lang="zh-CN" altLang="en-US" dirty="0"/>
              <a:t>遍 </a:t>
            </a:r>
            <a:r>
              <a:rPr lang="en-US" altLang="zh-CN" dirty="0"/>
              <a:t>Hello Python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注意</a:t>
            </a:r>
            <a:r>
              <a:rPr lang="zh-CN" altLang="en-US" dirty="0"/>
              <a:t>：循环结束后，之前定义的计数器条件的数值是依旧存在的</a:t>
            </a:r>
          </a:p>
          <a:p>
            <a:r>
              <a:rPr lang="zh-CN" altLang="en-US" b="1" dirty="0"/>
              <a:t>死循环</a:t>
            </a:r>
          </a:p>
          <a:p>
            <a:pPr lvl="1"/>
            <a:r>
              <a:rPr lang="zh-CN" altLang="en-US" dirty="0"/>
              <a:t>由于程序员的原因，忘记 在循环内部 修改循环的判断条件，导致循环持续执行，程序无法终止！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AEA14E4-E38F-4E89-8CA2-40D64B2B856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5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D8360-98EA-44DA-9CBC-90C50308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循环：例子</a:t>
            </a:r>
            <a:r>
              <a:rPr lang="en-US" altLang="zh-CN" dirty="0"/>
              <a:t>02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最后提交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9A8C8-6650-4645-A02B-07F02F49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需求</a:t>
            </a:r>
          </a:p>
          <a:p>
            <a:r>
              <a:rPr lang="zh-CN" altLang="en-US" dirty="0"/>
              <a:t>打印 </a:t>
            </a:r>
            <a:r>
              <a:rPr lang="en-US" altLang="zh-CN" dirty="0"/>
              <a:t>10</a:t>
            </a:r>
            <a:r>
              <a:rPr lang="zh-CN" altLang="en-US" dirty="0"/>
              <a:t>以内的奇数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AEA14E4-E38F-4E89-8CA2-40D64B2B856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2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732-0E13-4E55-92D0-8BC567F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需求 </a:t>
            </a:r>
            <a:r>
              <a:rPr lang="en-US" altLang="zh-CN" dirty="0"/>
              <a:t>03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最后提交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0E88-0651-40F6-82CB-DDF8661D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zh-CN" altLang="en-US" sz="3200" dirty="0"/>
              <a:t>计算 </a:t>
            </a:r>
            <a:r>
              <a:rPr lang="en-US" altLang="zh-CN" sz="3200" dirty="0"/>
              <a:t>0 ~ 100 </a:t>
            </a:r>
            <a:r>
              <a:rPr lang="zh-CN" altLang="en-US" sz="3200" dirty="0"/>
              <a:t>之间 所有 偶数 的累计求和结果</a:t>
            </a:r>
          </a:p>
          <a:p>
            <a:pPr>
              <a:lnSpc>
                <a:spcPct val="200000"/>
              </a:lnSpc>
            </a:pPr>
            <a:r>
              <a:rPr lang="zh-CN" altLang="en-US" sz="3200" dirty="0"/>
              <a:t>开发步骤</a:t>
            </a:r>
          </a:p>
          <a:p>
            <a:pPr lvl="1">
              <a:lnSpc>
                <a:spcPct val="200000"/>
              </a:lnSpc>
            </a:pPr>
            <a:r>
              <a:rPr lang="zh-CN" altLang="en-US" sz="3200" dirty="0"/>
              <a:t>编写循环 确认 要计算的数字</a:t>
            </a:r>
          </a:p>
          <a:p>
            <a:pPr lvl="1">
              <a:lnSpc>
                <a:spcPct val="200000"/>
              </a:lnSpc>
            </a:pPr>
            <a:r>
              <a:rPr lang="zh-CN" altLang="en-US" sz="3200" dirty="0"/>
              <a:t>添加 结果 变量，在循环内部 处理计算结果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11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732-0E13-4E55-92D0-8BC567F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range()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0E88-0651-40F6-82CB-DDF8661D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range() </a:t>
            </a:r>
            <a:r>
              <a:rPr lang="zh-CN" altLang="en-US" dirty="0"/>
              <a:t>函数可创建一个整数列表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57CA91-387A-42E2-B141-F704055C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96" y="2467281"/>
            <a:ext cx="10313504" cy="40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3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732-0E13-4E55-92D0-8BC567F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range() </a:t>
            </a:r>
            <a:r>
              <a:rPr lang="zh-CN" altLang="en-US" dirty="0"/>
              <a:t>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4C8B34-5196-4602-BB0C-77458BAD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075" y="332634"/>
            <a:ext cx="6566053" cy="61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9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DFFEF-E5D8-4F9B-9D49-00F7F174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for</a:t>
            </a:r>
            <a:r>
              <a:rPr lang="zh-CN" altLang="en-US" sz="3200" b="1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218EC-D27A-497D-B09E-DACFE097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格式：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for </a:t>
            </a:r>
            <a:r>
              <a:rPr lang="zh-CN" altLang="en-US" b="1" dirty="0">
                <a:solidFill>
                  <a:srgbClr val="7030A0"/>
                </a:solidFill>
              </a:rPr>
              <a:t>变量 </a:t>
            </a:r>
            <a:r>
              <a:rPr lang="en-US" altLang="zh-CN" b="1" dirty="0">
                <a:solidFill>
                  <a:srgbClr val="FF0000"/>
                </a:solidFill>
              </a:rPr>
              <a:t>in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zh-CN" altLang="en-US" b="1" dirty="0">
                <a:solidFill>
                  <a:srgbClr val="7030A0"/>
                </a:solidFill>
              </a:rPr>
              <a:t>集合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zh-CN" sz="2400" b="1" dirty="0"/>
              <a:t>    …</a:t>
            </a:r>
          </a:p>
          <a:p>
            <a:pPr>
              <a:defRPr/>
            </a:pPr>
            <a:r>
              <a:rPr lang="zh-CN" altLang="en-US" sz="2400" b="1" dirty="0"/>
              <a:t>功能：每次从集合中取出一个值，并把值赋给变量。集合可以是元组、列表、字典等数据结构。</a:t>
            </a:r>
            <a:endParaRPr lang="en-US" altLang="zh-CN" sz="2400" b="1" dirty="0"/>
          </a:p>
          <a:p>
            <a:pPr>
              <a:defRPr/>
            </a:pPr>
            <a:r>
              <a:rPr lang="zh-CN" altLang="en-US" sz="2400" b="1" dirty="0"/>
              <a:t>说明：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000" b="1" dirty="0"/>
              <a:t>for</a:t>
            </a:r>
            <a:r>
              <a:rPr lang="zh-CN" altLang="en-US" sz="2000" b="1" dirty="0"/>
              <a:t>循环通常与</a:t>
            </a:r>
            <a:r>
              <a:rPr lang="en-US" altLang="zh-CN" sz="2000" b="1" dirty="0"/>
              <a:t>range()</a:t>
            </a:r>
            <a:r>
              <a:rPr lang="zh-CN" altLang="en-US" sz="2000" b="1" dirty="0"/>
              <a:t>函数一起使用，</a:t>
            </a:r>
            <a:r>
              <a:rPr lang="en-US" altLang="zh-CN" sz="2000" b="1" dirty="0"/>
              <a:t>range()</a:t>
            </a:r>
            <a:r>
              <a:rPr lang="zh-CN" altLang="en-US" sz="2000" b="1" dirty="0"/>
              <a:t>函数返回一个列表，</a:t>
            </a:r>
            <a:r>
              <a:rPr lang="en-US" altLang="zh-CN" sz="2000" b="1" dirty="0"/>
              <a:t>for</a:t>
            </a:r>
            <a:r>
              <a:rPr lang="zh-CN" altLang="en-US" sz="2000" b="1" dirty="0"/>
              <a:t>循环遍历列表中的元素。</a:t>
            </a:r>
            <a:endParaRPr lang="en-US" altLang="zh-CN" sz="2000" b="1" dirty="0"/>
          </a:p>
          <a:p>
            <a:pPr lvl="1">
              <a:defRPr/>
            </a:pPr>
            <a:r>
              <a:rPr lang="en-US" altLang="zh-CN" sz="2000" b="1" dirty="0"/>
              <a:t>Range()</a:t>
            </a:r>
            <a:r>
              <a:rPr lang="zh-CN" altLang="en-US" sz="2000" b="1" dirty="0"/>
              <a:t>函数格式：</a:t>
            </a:r>
            <a:r>
              <a:rPr lang="en-US" altLang="zh-CN" sz="2000" b="1" dirty="0"/>
              <a:t>range(</a:t>
            </a:r>
            <a:r>
              <a:rPr lang="en-US" altLang="zh-CN" sz="2000" b="1" dirty="0" err="1"/>
              <a:t>start,stop</a:t>
            </a:r>
            <a:r>
              <a:rPr lang="en-US" altLang="zh-CN" sz="2000" b="1" dirty="0"/>
              <a:t>[,step])</a:t>
            </a:r>
            <a:r>
              <a:rPr lang="zh-CN" altLang="en-US" sz="2000" b="1" dirty="0"/>
              <a:t>，参数</a:t>
            </a:r>
            <a:r>
              <a:rPr lang="en-US" altLang="zh-CN" sz="2000" b="1" dirty="0"/>
              <a:t>start</a:t>
            </a:r>
            <a:r>
              <a:rPr lang="zh-CN" altLang="en-US" sz="2000" b="1" dirty="0"/>
              <a:t>表示列表开始值，默认为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；参数</a:t>
            </a:r>
            <a:r>
              <a:rPr lang="en-US" altLang="zh-CN" sz="2000" b="1" dirty="0"/>
              <a:t>stop</a:t>
            </a:r>
            <a:r>
              <a:rPr lang="zh-CN" altLang="en-US" sz="2000" b="1" dirty="0"/>
              <a:t>表示列表结束值，不能缺省，循环到</a:t>
            </a:r>
            <a:r>
              <a:rPr lang="en-US" altLang="zh-CN" sz="2000" b="1" dirty="0"/>
              <a:t>stop-1</a:t>
            </a:r>
            <a:r>
              <a:rPr lang="zh-CN" altLang="en-US" sz="2000" b="1" dirty="0"/>
              <a:t>停止；参数</a:t>
            </a:r>
            <a:r>
              <a:rPr lang="en-US" altLang="zh-CN" sz="2000" b="1" dirty="0"/>
              <a:t>step</a:t>
            </a:r>
            <a:r>
              <a:rPr lang="zh-CN" altLang="en-US" sz="2000" b="1" dirty="0"/>
              <a:t>表示步长，默认值为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AE18FB9B-5269-463B-BC32-D13EAF9A32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ECACCD-8F63-4496-A0BC-5074FE420198}" type="datetime1">
              <a:rPr lang="zh-CN" altLang="en-US" sz="1400"/>
              <a:pPr eaLnBrk="1" hangingPunct="1">
                <a:spcBef>
                  <a:spcPct val="0"/>
                </a:spcBef>
                <a:buFontTx/>
                <a:buNone/>
              </a:pPr>
              <a:t>2023/4/4</a:t>
            </a:fld>
            <a:endParaRPr lang="en-US" altLang="zh-CN" sz="1400"/>
          </a:p>
        </p:txBody>
      </p:sp>
      <p:sp>
        <p:nvSpPr>
          <p:cNvPr id="18437" name="灯片编号占位符 4">
            <a:extLst>
              <a:ext uri="{FF2B5EF4-FFF2-40B4-BE49-F238E27FC236}">
                <a16:creationId xmlns:a16="http://schemas.microsoft.com/office/drawing/2014/main" id="{E7CDBC2F-3936-4985-89AD-5668E6ED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1E4370-0D21-4354-B4DB-165CCA359D28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5896</TotalTime>
  <Words>750</Words>
  <Application>Microsoft Office PowerPoint</Application>
  <PresentationFormat>宽屏</PresentationFormat>
  <Paragraphs>129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华文仿宋</vt:lpstr>
      <vt:lpstr>宋体</vt:lpstr>
      <vt:lpstr>微软雅黑 Light</vt:lpstr>
      <vt:lpstr>Arial</vt:lpstr>
      <vt:lpstr>Verdana</vt:lpstr>
      <vt:lpstr>Office 主题​​</vt:lpstr>
      <vt:lpstr>PowerPoint 演示文稿</vt:lpstr>
      <vt:lpstr>Python程序设计基础</vt:lpstr>
      <vt:lpstr>while 语句基本语法</vt:lpstr>
      <vt:lpstr>第一个 while 循环01</vt:lpstr>
      <vt:lpstr>while 循环：例子02（最后提交）</vt:lpstr>
      <vt:lpstr>需求 03（最后提交）</vt:lpstr>
      <vt:lpstr>range() 函数</vt:lpstr>
      <vt:lpstr>range() 函数</vt:lpstr>
      <vt:lpstr>1、for循环</vt:lpstr>
      <vt:lpstr>遍历循环</vt:lpstr>
      <vt:lpstr>遍历循环</vt:lpstr>
      <vt:lpstr>遍历循环</vt:lpstr>
      <vt:lpstr>遍历循环</vt:lpstr>
      <vt:lpstr>遍历循环</vt:lpstr>
      <vt:lpstr>遍历循环</vt:lpstr>
      <vt:lpstr>for循环和while循环比较</vt:lpstr>
      <vt:lpstr>例1：分别使用for和while循环计算n!</vt:lpstr>
      <vt:lpstr>例2：计算5门课程总成绩</vt:lpstr>
      <vt:lpstr>例3：计算未知门课程总成绩</vt:lpstr>
      <vt:lpstr>最后提交：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微软用户</cp:lastModifiedBy>
  <cp:revision>327</cp:revision>
  <dcterms:created xsi:type="dcterms:W3CDTF">2018-08-11T13:50:11Z</dcterms:created>
  <dcterms:modified xsi:type="dcterms:W3CDTF">2023-04-03T23:58:57Z</dcterms:modified>
</cp:coreProperties>
</file>