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3" r:id="rId2"/>
    <p:sldId id="414" r:id="rId3"/>
    <p:sldId id="453" r:id="rId4"/>
    <p:sldId id="454" r:id="rId5"/>
    <p:sldId id="415" r:id="rId6"/>
    <p:sldId id="417" r:id="rId7"/>
    <p:sldId id="418" r:id="rId8"/>
    <p:sldId id="416" r:id="rId9"/>
    <p:sldId id="419" r:id="rId10"/>
    <p:sldId id="455" r:id="rId11"/>
    <p:sldId id="421" r:id="rId12"/>
    <p:sldId id="422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50" r:id="rId22"/>
    <p:sldId id="413" r:id="rId23"/>
    <p:sldId id="543" r:id="rId24"/>
    <p:sldId id="544" r:id="rId25"/>
    <p:sldId id="545" r:id="rId26"/>
    <p:sldId id="546" r:id="rId27"/>
    <p:sldId id="547" r:id="rId28"/>
    <p:sldId id="548" r:id="rId29"/>
    <p:sldId id="54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00" autoAdjust="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02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知识点回顾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中数据类型可以分为 数字型 和 非数字型</a:t>
            </a:r>
          </a:p>
          <a:p>
            <a:r>
              <a:rPr lang="zh-CN" altLang="en-US" dirty="0"/>
              <a:t>数字型</a:t>
            </a:r>
          </a:p>
          <a:p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28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77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95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47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6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39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5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9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中，所有 非数字型变量 都支持以下特点：</a:t>
            </a:r>
          </a:p>
          <a:p>
            <a:r>
              <a:rPr lang="zh-CN" altLang="en-US" dirty="0"/>
              <a:t>都是一个 序列 </a:t>
            </a:r>
            <a:r>
              <a:rPr lang="en-US" altLang="zh-CN" dirty="0"/>
              <a:t>sequence</a:t>
            </a:r>
            <a:r>
              <a:rPr lang="zh-CN" altLang="en-US" dirty="0"/>
              <a:t>，也可以理解为 容器</a:t>
            </a:r>
          </a:p>
          <a:p>
            <a:r>
              <a:rPr lang="zh-CN" altLang="en-US" dirty="0"/>
              <a:t>取值 </a:t>
            </a:r>
            <a:r>
              <a:rPr lang="en-US" altLang="zh-CN" dirty="0"/>
              <a:t>[]</a:t>
            </a:r>
          </a:p>
          <a:p>
            <a:r>
              <a:rPr lang="zh-CN" altLang="en-US" dirty="0"/>
              <a:t>遍历 </a:t>
            </a:r>
            <a:r>
              <a:rPr lang="en-US" altLang="zh-CN" dirty="0"/>
              <a:t>for in</a:t>
            </a:r>
          </a:p>
          <a:p>
            <a:r>
              <a:rPr lang="zh-CN" altLang="en-US" dirty="0"/>
              <a:t>计算长度、最大</a:t>
            </a:r>
            <a:r>
              <a:rPr lang="en-US" altLang="zh-CN" dirty="0"/>
              <a:t>/</a:t>
            </a:r>
            <a:r>
              <a:rPr lang="zh-CN" altLang="en-US" dirty="0"/>
              <a:t>最小值、比较、删除</a:t>
            </a:r>
          </a:p>
          <a:p>
            <a:r>
              <a:rPr lang="zh-CN" altLang="en-US" dirty="0"/>
              <a:t>链接 </a:t>
            </a:r>
            <a:r>
              <a:rPr lang="en-US" altLang="zh-CN" dirty="0"/>
              <a:t>+ </a:t>
            </a:r>
            <a:r>
              <a:rPr lang="zh-CN" altLang="en-US" dirty="0"/>
              <a:t>和 重复 *</a:t>
            </a:r>
          </a:p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3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列表</a:t>
            </a:r>
          </a:p>
          <a:p>
            <a:r>
              <a:rPr lang="en-US" altLang="zh-CN" dirty="0"/>
              <a:t>1.1 </a:t>
            </a:r>
            <a:r>
              <a:rPr lang="zh-CN" altLang="en-US" dirty="0"/>
              <a:t>列表的定义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（列表） 是 </a:t>
            </a:r>
            <a:r>
              <a:rPr lang="en-US" altLang="zh-CN" dirty="0"/>
              <a:t>Python </a:t>
            </a:r>
            <a:r>
              <a:rPr lang="zh-CN" altLang="en-US" dirty="0"/>
              <a:t>中使用 最频繁 的数据类型，在其他语言中通常叫做 数组</a:t>
            </a:r>
          </a:p>
          <a:p>
            <a:r>
              <a:rPr lang="zh-CN" altLang="en-US" dirty="0"/>
              <a:t>专门用于存储 一串 信息</a:t>
            </a:r>
          </a:p>
          <a:p>
            <a:r>
              <a:rPr lang="zh-CN" altLang="en-US" dirty="0"/>
              <a:t>列表用 </a:t>
            </a:r>
            <a:r>
              <a:rPr lang="en-US" altLang="zh-CN" dirty="0"/>
              <a:t>[] </a:t>
            </a:r>
            <a:r>
              <a:rPr lang="zh-CN" altLang="en-US" dirty="0"/>
              <a:t>定义，数据 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列表的 索引 从 </a:t>
            </a:r>
            <a:r>
              <a:rPr lang="en-US" altLang="zh-CN" dirty="0"/>
              <a:t>0 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索引 就是数据在 列表 中的位置编号，索引 又可以被称为 下标</a:t>
            </a:r>
          </a:p>
          <a:p>
            <a:r>
              <a:rPr lang="zh-CN" altLang="en-US" dirty="0"/>
              <a:t>注意：从列表中取值时，如果 超出索引范围，程序会报错</a:t>
            </a:r>
          </a:p>
          <a:p>
            <a:r>
              <a:rPr lang="en-US" altLang="zh-CN" dirty="0" err="1"/>
              <a:t>name_list</a:t>
            </a:r>
            <a:r>
              <a:rPr lang="en-US" altLang="zh-CN" dirty="0"/>
              <a:t> = ["</a:t>
            </a:r>
            <a:r>
              <a:rPr lang="en-US" altLang="zh-CN" dirty="0" err="1"/>
              <a:t>zhangsan</a:t>
            </a:r>
            <a:r>
              <a:rPr lang="en-US" altLang="zh-CN" dirty="0"/>
              <a:t>", "</a:t>
            </a:r>
            <a:r>
              <a:rPr lang="en-US" altLang="zh-CN" dirty="0" err="1"/>
              <a:t>lisi</a:t>
            </a:r>
            <a:r>
              <a:rPr lang="en-US" altLang="zh-CN" dirty="0"/>
              <a:t>", "</a:t>
            </a:r>
            <a:r>
              <a:rPr lang="en-US" altLang="zh-CN" dirty="0" err="1"/>
              <a:t>wangwu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3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列表常用操作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ipython3 </a:t>
            </a:r>
            <a:r>
              <a:rPr lang="zh-CN" altLang="en-US" dirty="0"/>
              <a:t>中定义一个 列表，例如：</a:t>
            </a:r>
            <a:r>
              <a:rPr lang="en-US" altLang="zh-CN" dirty="0" err="1"/>
              <a:t>name_list</a:t>
            </a:r>
            <a:r>
              <a:rPr lang="en-US" altLang="zh-CN" dirty="0"/>
              <a:t> = []</a:t>
            </a:r>
          </a:p>
          <a:p>
            <a:r>
              <a:rPr lang="zh-CN" altLang="en-US" dirty="0"/>
              <a:t>输入 </a:t>
            </a:r>
            <a:r>
              <a:rPr lang="en-US" altLang="zh-CN" dirty="0" err="1"/>
              <a:t>name_list</a:t>
            </a:r>
            <a:r>
              <a:rPr lang="en-US" altLang="zh-CN" dirty="0"/>
              <a:t>. </a:t>
            </a:r>
            <a:r>
              <a:rPr lang="zh-CN" altLang="en-US" dirty="0"/>
              <a:t>按下 </a:t>
            </a:r>
            <a:r>
              <a:rPr lang="en-US" altLang="zh-CN" dirty="0"/>
              <a:t>TAB </a:t>
            </a:r>
            <a:r>
              <a:rPr lang="zh-CN" altLang="en-US" dirty="0"/>
              <a:t>键，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会提示 列表 能够使用的 方法 如下：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name_list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name_list.append</a:t>
            </a:r>
            <a:r>
              <a:rPr lang="en-US" altLang="zh-CN" dirty="0"/>
              <a:t>   </a:t>
            </a:r>
            <a:r>
              <a:rPr lang="en-US" altLang="zh-CN" dirty="0" err="1"/>
              <a:t>name_list.count</a:t>
            </a:r>
            <a:r>
              <a:rPr lang="en-US" altLang="zh-CN" dirty="0"/>
              <a:t>    </a:t>
            </a:r>
            <a:r>
              <a:rPr lang="en-US" altLang="zh-CN" dirty="0" err="1"/>
              <a:t>name_list.insert</a:t>
            </a:r>
            <a:r>
              <a:rPr lang="en-US" altLang="zh-CN" dirty="0"/>
              <a:t>   </a:t>
            </a:r>
            <a:r>
              <a:rPr lang="en-US" altLang="zh-CN" dirty="0" err="1"/>
              <a:t>name_list.reverse</a:t>
            </a:r>
            <a:endParaRPr lang="en-US" altLang="zh-CN" dirty="0"/>
          </a:p>
          <a:p>
            <a:r>
              <a:rPr lang="en-US" altLang="zh-CN" dirty="0" err="1"/>
              <a:t>name_list.clear</a:t>
            </a:r>
            <a:r>
              <a:rPr lang="en-US" altLang="zh-CN" dirty="0"/>
              <a:t>    </a:t>
            </a:r>
            <a:r>
              <a:rPr lang="en-US" altLang="zh-CN" dirty="0" err="1"/>
              <a:t>name_list.extend</a:t>
            </a:r>
            <a:r>
              <a:rPr lang="en-US" altLang="zh-CN" dirty="0"/>
              <a:t>   </a:t>
            </a:r>
            <a:r>
              <a:rPr lang="en-US" altLang="zh-CN" dirty="0" err="1"/>
              <a:t>name_list.pop</a:t>
            </a:r>
            <a:r>
              <a:rPr lang="en-US" altLang="zh-CN" dirty="0"/>
              <a:t>      </a:t>
            </a:r>
            <a:r>
              <a:rPr lang="en-US" altLang="zh-CN" dirty="0" err="1"/>
              <a:t>name_list.sort</a:t>
            </a:r>
            <a:endParaRPr lang="en-US" altLang="zh-CN" dirty="0"/>
          </a:p>
          <a:p>
            <a:r>
              <a:rPr lang="en-US" altLang="zh-CN" dirty="0" err="1"/>
              <a:t>name_list.copy</a:t>
            </a:r>
            <a:r>
              <a:rPr lang="en-US" altLang="zh-CN" dirty="0"/>
              <a:t>     </a:t>
            </a:r>
            <a:r>
              <a:rPr lang="en-US" altLang="zh-CN" dirty="0" err="1"/>
              <a:t>name_list.index</a:t>
            </a:r>
            <a:r>
              <a:rPr lang="en-US" altLang="zh-CN" dirty="0"/>
              <a:t>    </a:t>
            </a:r>
            <a:r>
              <a:rPr lang="en-US" altLang="zh-CN" dirty="0" err="1"/>
              <a:t>name_list.remove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del </a:t>
            </a:r>
            <a:r>
              <a:rPr lang="zh-CN" altLang="en-US" dirty="0"/>
              <a:t>关键字（科普）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del </a:t>
            </a:r>
            <a:r>
              <a:rPr lang="zh-CN" altLang="en-US" dirty="0"/>
              <a:t>关键字</a:t>
            </a:r>
            <a:r>
              <a:rPr lang="en-US" altLang="zh-CN" dirty="0"/>
              <a:t>(delete) </a:t>
            </a:r>
            <a:r>
              <a:rPr lang="zh-CN" altLang="en-US" dirty="0"/>
              <a:t>同样可以删除列表中元素</a:t>
            </a:r>
          </a:p>
          <a:p>
            <a:r>
              <a:rPr lang="en-US" altLang="zh-CN" dirty="0"/>
              <a:t>del </a:t>
            </a:r>
            <a:r>
              <a:rPr lang="zh-CN" altLang="en-US" dirty="0"/>
              <a:t>关键字本质上是用来 将一个变量从内存中删除的</a:t>
            </a:r>
          </a:p>
          <a:p>
            <a:r>
              <a:rPr lang="zh-CN" altLang="en-US" dirty="0"/>
              <a:t>如果使用 </a:t>
            </a:r>
            <a:r>
              <a:rPr lang="en-US" altLang="zh-CN" dirty="0"/>
              <a:t>del </a:t>
            </a:r>
            <a:r>
              <a:rPr lang="zh-CN" altLang="en-US" dirty="0"/>
              <a:t>关键字将变量从内存中删除，后续的代码就不能再使用这个变量了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name_list</a:t>
            </a:r>
            <a:r>
              <a:rPr lang="en-US" altLang="zh-CN" dirty="0"/>
              <a:t>[1]</a:t>
            </a:r>
          </a:p>
          <a:p>
            <a:r>
              <a:rPr lang="zh-CN" altLang="en-US" dirty="0"/>
              <a:t>在日常开发中，要从列表删除数据，建议 使用列表提供的方法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1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关键字、函数和方法（科普）</a:t>
            </a:r>
          </a:p>
          <a:p>
            <a:r>
              <a:rPr lang="zh-CN" altLang="en-US" dirty="0"/>
              <a:t>关键字 是 </a:t>
            </a:r>
            <a:r>
              <a:rPr lang="en-US" altLang="zh-CN" dirty="0"/>
              <a:t>Python </a:t>
            </a:r>
            <a:r>
              <a:rPr lang="zh-CN" altLang="en-US" dirty="0"/>
              <a:t>内置的、具有特殊意义的标识符</a:t>
            </a:r>
          </a:p>
          <a:p>
            <a:r>
              <a:rPr lang="en-US" altLang="zh-CN" dirty="0"/>
              <a:t>In [1]: import keyword</a:t>
            </a:r>
          </a:p>
          <a:p>
            <a:r>
              <a:rPr lang="en-US" altLang="zh-CN" dirty="0"/>
              <a:t>In [2]: print(</a:t>
            </a:r>
            <a:r>
              <a:rPr lang="en-US" altLang="zh-CN" dirty="0" err="1"/>
              <a:t>keyword.kwlist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 [3]: print(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keyword.kwlist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关键字后面不需要使用括号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1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循环遍历</a:t>
            </a:r>
          </a:p>
          <a:p>
            <a:r>
              <a:rPr lang="zh-CN" altLang="en-US" dirty="0"/>
              <a:t>遍历 就是 从头到尾 依次 从 列表 中获取数据</a:t>
            </a:r>
          </a:p>
          <a:p>
            <a:r>
              <a:rPr lang="zh-CN" altLang="en-US" dirty="0"/>
              <a:t>在 循环体内部 针对 每一个元素，执行相同的操作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中为了提高列表的遍历效率，专门提供的 迭代 </a:t>
            </a:r>
            <a:r>
              <a:rPr lang="en-US" altLang="zh-CN" dirty="0"/>
              <a:t>iteration </a:t>
            </a:r>
            <a:r>
              <a:rPr lang="zh-CN" altLang="en-US" dirty="0"/>
              <a:t>遍历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for </a:t>
            </a:r>
            <a:r>
              <a:rPr lang="zh-CN" altLang="en-US" dirty="0"/>
              <a:t>就能够实现迭代遍历</a:t>
            </a:r>
          </a:p>
          <a:p>
            <a:r>
              <a:rPr lang="en-US" altLang="zh-CN" dirty="0"/>
              <a:t># for </a:t>
            </a:r>
            <a:r>
              <a:rPr lang="zh-CN" altLang="en-US" dirty="0"/>
              <a:t>循环内部使用的变量 </a:t>
            </a:r>
            <a:r>
              <a:rPr lang="en-US" altLang="zh-CN" dirty="0"/>
              <a:t>in </a:t>
            </a:r>
            <a:r>
              <a:rPr lang="zh-CN" altLang="en-US" dirty="0"/>
              <a:t>列表</a:t>
            </a:r>
          </a:p>
          <a:p>
            <a:r>
              <a:rPr lang="en-US" altLang="zh-CN" dirty="0"/>
              <a:t>for name in </a:t>
            </a:r>
            <a:r>
              <a:rPr lang="en-US" altLang="zh-CN" dirty="0" err="1"/>
              <a:t>name_list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循环内部针对列表元素进行操作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print(name)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0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  <a:p>
            <a:r>
              <a:rPr lang="zh-CN" altLang="en-US" dirty="0"/>
              <a:t>尽管 </a:t>
            </a:r>
            <a:r>
              <a:rPr lang="en-US" altLang="zh-CN" dirty="0"/>
              <a:t>Python </a:t>
            </a:r>
            <a:r>
              <a:rPr lang="zh-CN" altLang="en-US" dirty="0"/>
              <a:t>的 列表 中可以 存储不同类型的数据</a:t>
            </a:r>
          </a:p>
          <a:p>
            <a:r>
              <a:rPr lang="zh-CN" altLang="en-US" dirty="0"/>
              <a:t>但是在开发中，更多的应用场景是</a:t>
            </a:r>
          </a:p>
          <a:p>
            <a:r>
              <a:rPr lang="zh-CN" altLang="en-US" dirty="0"/>
              <a:t>列表 存储相同类型的数据</a:t>
            </a:r>
          </a:p>
          <a:p>
            <a:r>
              <a:rPr lang="zh-CN" altLang="en-US" dirty="0"/>
              <a:t>通过 迭代遍历，在循环体内部，针对列表中的每一项元素，执行相同的操作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6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-41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12191999" cy="68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797E6B-AED5-41CF-A584-2082E292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D922CB-6F32-4D4A-ACC9-9A04976D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 就是 从头到尾 依次 从 列表 中获取数据</a:t>
            </a:r>
          </a:p>
          <a:p>
            <a:pPr lvl="1"/>
            <a:r>
              <a:rPr lang="zh-CN" altLang="en-US" dirty="0"/>
              <a:t>在 循环体内部 针对 每一个元素，执行相同的操作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中为了提高列表的遍历效率，专门提供的 迭代 </a:t>
            </a:r>
            <a:r>
              <a:rPr lang="en-US" altLang="zh-CN" dirty="0"/>
              <a:t>iteration </a:t>
            </a:r>
            <a:r>
              <a:rPr lang="zh-CN" altLang="en-US" dirty="0"/>
              <a:t>遍历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for </a:t>
            </a:r>
            <a:r>
              <a:rPr lang="zh-CN" altLang="en-US" dirty="0"/>
              <a:t>就能够实现迭代遍历</a:t>
            </a:r>
          </a:p>
          <a:p>
            <a:pPr marL="457200" lvl="1" indent="0">
              <a:buNone/>
            </a:pPr>
            <a:r>
              <a:rPr lang="en-US" altLang="zh-CN" dirty="0"/>
              <a:t># for </a:t>
            </a:r>
            <a:r>
              <a:rPr lang="zh-CN" altLang="en-US" dirty="0"/>
              <a:t>循环内部使用的变量 </a:t>
            </a:r>
            <a:r>
              <a:rPr lang="en-US" altLang="zh-CN" dirty="0"/>
              <a:t>in </a:t>
            </a:r>
            <a:r>
              <a:rPr lang="zh-CN" altLang="en-US" dirty="0"/>
              <a:t>列表</a:t>
            </a:r>
          </a:p>
          <a:p>
            <a:pPr marL="457200" lvl="1" indent="0">
              <a:buNone/>
            </a:pPr>
            <a:r>
              <a:rPr lang="en-US" altLang="zh-CN" dirty="0"/>
              <a:t>for name in </a:t>
            </a:r>
            <a:r>
              <a:rPr lang="en-US" altLang="zh-CN" dirty="0" err="1"/>
              <a:t>name_list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#</a:t>
            </a:r>
            <a:r>
              <a:rPr lang="zh-CN" altLang="en-US" dirty="0"/>
              <a:t>循环内部针对列表元素进行操作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print(name)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07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CBEF12-FA72-4E4A-BE26-2ED8AB5D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5835B83C-1459-4858-AA40-92348F08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61" y="463463"/>
            <a:ext cx="5916516" cy="5713500"/>
          </a:xfrm>
        </p:spPr>
      </p:pic>
    </p:spTree>
    <p:extLst>
      <p:ext uri="{BB962C8B-B14F-4D97-AF65-F5344CB8AC3E}">
        <p14:creationId xmlns:p14="http://schemas.microsoft.com/office/powerpoint/2010/main" val="282777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20D2F-B2E5-4270-A852-7D5F1773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E7CFE9-187C-4E05-A69E-172E73B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 </a:t>
            </a:r>
            <a:r>
              <a:rPr lang="en-US" altLang="zh-CN" dirty="0"/>
              <a:t>Python </a:t>
            </a:r>
            <a:r>
              <a:rPr lang="zh-CN" altLang="en-US" dirty="0"/>
              <a:t>的 列表 中可以 存储不同类型的数据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但是在开发中，更多的应用场景是：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列表 存储相同类型的数据（或者不同类型数据）（跟</a:t>
            </a:r>
            <a:r>
              <a:rPr lang="en-US" altLang="zh-CN" dirty="0"/>
              <a:t>C</a:t>
            </a:r>
            <a:r>
              <a:rPr lang="zh-CN" altLang="en-US"/>
              <a:t>语言不同）</a:t>
            </a:r>
            <a:endParaRPr lang="zh-CN" altLang="en-US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 迭代遍历，在循环体内部，针对列表中的每一项元素，执行相同的操作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00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6327963" y="1465627"/>
            <a:ext cx="541686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列表是序列类型的一种扩展，十分常用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53" y="2805632"/>
            <a:ext cx="54292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53" y="3839960"/>
            <a:ext cx="42767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84" y="4010240"/>
            <a:ext cx="4180583" cy="143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91188" y="5937658"/>
            <a:ext cx="5349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方括号 </a:t>
            </a:r>
            <a:r>
              <a:rPr lang="en-US" altLang="zh-CN" sz="2000" b="1" dirty="0"/>
              <a:t>[] </a:t>
            </a:r>
            <a:r>
              <a:rPr lang="zh-CN" altLang="en-US" sz="2000" b="1" dirty="0"/>
              <a:t>真正创建一个列表，赋值仅传递引用</a:t>
            </a:r>
          </a:p>
        </p:txBody>
      </p:sp>
    </p:spTree>
    <p:extLst>
      <p:ext uri="{BB962C8B-B14F-4D97-AF65-F5344CB8AC3E}">
        <p14:creationId xmlns:p14="http://schemas.microsoft.com/office/powerpoint/2010/main" val="324341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列表类型操作函数和方法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7965958" y="1465627"/>
            <a:ext cx="357020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列表类型操作函数和方法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631585"/>
            <a:ext cx="825658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75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列表类型操作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7965958" y="1465627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列表类型操作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629246"/>
            <a:ext cx="52959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0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列表类型操作函数和方法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7965958" y="1465627"/>
            <a:ext cx="357020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列表类型操作函数和方法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42" y="2702242"/>
            <a:ext cx="833278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44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列表类型操作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9262743" y="1465626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列表类型操作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07" y="2733156"/>
            <a:ext cx="53530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07" y="4697817"/>
            <a:ext cx="62007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92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列表功能默写</a:t>
            </a:r>
          </a:p>
        </p:txBody>
      </p:sp>
      <p:sp>
        <p:nvSpPr>
          <p:cNvPr id="4" name="矩形 3"/>
          <p:cNvSpPr/>
          <p:nvPr/>
        </p:nvSpPr>
        <p:spPr>
          <a:xfrm>
            <a:off x="9262743" y="1465626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列表功能默写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21" y="2474856"/>
            <a:ext cx="40290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88" y="2493906"/>
            <a:ext cx="34480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90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列表功能默写</a:t>
            </a:r>
          </a:p>
        </p:txBody>
      </p:sp>
      <p:sp>
        <p:nvSpPr>
          <p:cNvPr id="4" name="矩形 3"/>
          <p:cNvSpPr/>
          <p:nvPr/>
        </p:nvSpPr>
        <p:spPr>
          <a:xfrm>
            <a:off x="9262743" y="1465626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列表功能默写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21" y="2474856"/>
            <a:ext cx="40290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17" y="2527243"/>
            <a:ext cx="29908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53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77464F-82F4-4C5D-988B-2D217B08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27A1A3-4D56-47F7-8DDE-FAE2433F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数字型</a:t>
            </a:r>
          </a:p>
          <a:p>
            <a:pPr lvl="1"/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pPr lvl="1"/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pPr lvl="1"/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pPr lvl="1"/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pPr lvl="1"/>
            <a:r>
              <a:rPr lang="zh-CN" altLang="en-US" dirty="0"/>
              <a:t>字符串</a:t>
            </a:r>
          </a:p>
          <a:p>
            <a:pPr lvl="1"/>
            <a:r>
              <a:rPr lang="zh-CN" altLang="en-US" dirty="0"/>
              <a:t>列表</a:t>
            </a:r>
          </a:p>
          <a:p>
            <a:pPr lvl="1"/>
            <a:r>
              <a:rPr lang="zh-CN" altLang="en-US" dirty="0"/>
              <a:t>元组</a:t>
            </a:r>
          </a:p>
          <a:p>
            <a:pPr lvl="1"/>
            <a:r>
              <a:rPr lang="zh-CN" altLang="en-US" dirty="0"/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4127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819296"/>
            <a:ext cx="5504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列表功能默写</a:t>
            </a:r>
          </a:p>
        </p:txBody>
      </p:sp>
      <p:sp>
        <p:nvSpPr>
          <p:cNvPr id="4" name="矩形 3"/>
          <p:cNvSpPr/>
          <p:nvPr/>
        </p:nvSpPr>
        <p:spPr>
          <a:xfrm>
            <a:off x="9262743" y="1465626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列表功能默写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88" y="2493906"/>
            <a:ext cx="34480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493906"/>
            <a:ext cx="24860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45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-110363"/>
            <a:ext cx="10515600" cy="1325563"/>
          </a:xfrm>
        </p:spPr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902288" y="745784"/>
            <a:ext cx="1047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、新建 </a:t>
            </a:r>
            <a:r>
              <a:rPr lang="en-US" altLang="zh-CN" sz="3200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学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号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_list.py</a:t>
            </a: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   完成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实践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 1-8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并提交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3200" b="1" dirty="0" smtClean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i="0" dirty="0" smtClean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、结合“高新区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月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20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日全员核酸检测追踪情况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-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人员情况表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”中表</a:t>
            </a:r>
            <a:r>
              <a:rPr lang="en-US" altLang="zh-CN" sz="3200" b="1" dirty="0" smtClean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为未做核算人员信息，表</a:t>
            </a:r>
            <a:r>
              <a:rPr lang="en-US" altLang="zh-CN" sz="3200" b="1" dirty="0" smtClean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 Neue"/>
              </a:rPr>
              <a:t>中为班级信息，请从中筛选出未做核酸人员信息。并在控制台打印。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88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9" y="735518"/>
            <a:ext cx="3850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1.list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定义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33B2F1E-6FCC-4F60-A632-466FE19E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3" y="2061081"/>
            <a:ext cx="11349574" cy="35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7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9" y="735518"/>
            <a:ext cx="3850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2.list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负数索引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014C495-A122-4B6D-9B82-9A648F2F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88" y="1467527"/>
            <a:ext cx="5634102" cy="52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9" y="735518"/>
            <a:ext cx="3850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3.list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增加元素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43B595E-A76D-4797-B4BB-D55C9990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5" y="1590425"/>
            <a:ext cx="11055730" cy="49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67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9" y="735518"/>
            <a:ext cx="3850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4.list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搜索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E09BA8B-B7C7-4172-9734-890E5A9B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83" y="1638551"/>
            <a:ext cx="10340877" cy="50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9" y="735518"/>
            <a:ext cx="3850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5.list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删除元素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FAC8691-8BA3-4438-A6BB-58A73F44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59" y="1578391"/>
            <a:ext cx="9688310" cy="51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9" y="735518"/>
            <a:ext cx="3850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6.list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9117297-F70F-416E-9E3F-27B35161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89" y="1690688"/>
            <a:ext cx="8374653" cy="45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4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8" y="735518"/>
            <a:ext cx="5650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7.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使用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join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链接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list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成为字符串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E85551B-AEEB-4E83-8056-96248F91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5" y="2061081"/>
            <a:ext cx="10146120" cy="38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  <a:r>
              <a:rPr lang="en-US" altLang="zh-CN" dirty="0"/>
              <a:t>-list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6541168" y="735518"/>
            <a:ext cx="5650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8.list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分割字符串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654B62-2C04-48C7-A4A5-5584569C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6" y="1915320"/>
            <a:ext cx="11567668" cy="42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9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22E179-E1ED-4B40-A2FD-46941CE9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非数字型变量特点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51643A-A8D9-4091-9EA6-62C6085B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都是一个 序列 </a:t>
            </a:r>
            <a:r>
              <a:rPr lang="en-US" altLang="zh-CN" dirty="0"/>
              <a:t>sequence</a:t>
            </a:r>
            <a:r>
              <a:rPr lang="zh-CN" altLang="en-US" dirty="0"/>
              <a:t>，也可以理解为 容器</a:t>
            </a:r>
          </a:p>
          <a:p>
            <a:r>
              <a:rPr lang="zh-CN" altLang="en-US" dirty="0"/>
              <a:t>取值 </a:t>
            </a:r>
            <a:r>
              <a:rPr lang="en-US" altLang="zh-CN" dirty="0"/>
              <a:t>[]</a:t>
            </a:r>
          </a:p>
          <a:p>
            <a:r>
              <a:rPr lang="zh-CN" altLang="en-US" dirty="0"/>
              <a:t>遍历 </a:t>
            </a:r>
            <a:r>
              <a:rPr lang="en-US" altLang="zh-CN" dirty="0"/>
              <a:t>for in</a:t>
            </a:r>
          </a:p>
          <a:p>
            <a:r>
              <a:rPr lang="zh-CN" altLang="en-US" dirty="0"/>
              <a:t>计算长度、最大</a:t>
            </a:r>
            <a:r>
              <a:rPr lang="en-US" altLang="zh-CN" dirty="0"/>
              <a:t>/</a:t>
            </a:r>
            <a:r>
              <a:rPr lang="zh-CN" altLang="en-US" dirty="0"/>
              <a:t>最小值、比较、删除</a:t>
            </a:r>
          </a:p>
          <a:p>
            <a:r>
              <a:rPr lang="zh-CN" altLang="en-US" dirty="0"/>
              <a:t>链接 </a:t>
            </a:r>
            <a:r>
              <a:rPr lang="en-US" altLang="zh-CN" dirty="0"/>
              <a:t>+ </a:t>
            </a:r>
            <a:r>
              <a:rPr lang="zh-CN" altLang="en-US" dirty="0"/>
              <a:t>和 重复 *</a:t>
            </a:r>
          </a:p>
          <a:p>
            <a:r>
              <a:rPr lang="zh-CN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222683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FD1550-6118-4327-8C41-C8BEFDE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31AF4F-5B2A-4985-AD76-31E5E246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列表的定义</a:t>
            </a:r>
          </a:p>
          <a:p>
            <a:pPr lvl="1"/>
            <a:r>
              <a:rPr lang="en-US" altLang="zh-CN" sz="2800" dirty="0"/>
              <a:t>List</a:t>
            </a:r>
            <a:r>
              <a:rPr lang="zh-CN" altLang="en-US" sz="2800" dirty="0"/>
              <a:t>（列表） </a:t>
            </a:r>
            <a:r>
              <a:rPr lang="zh-CN" altLang="en-US" sz="2800" dirty="0">
                <a:solidFill>
                  <a:srgbClr val="FF0000"/>
                </a:solidFill>
              </a:rPr>
              <a:t>是 </a:t>
            </a:r>
            <a:r>
              <a:rPr lang="en-US" altLang="zh-CN" sz="2800" dirty="0">
                <a:solidFill>
                  <a:srgbClr val="FF0000"/>
                </a:solidFill>
              </a:rPr>
              <a:t>Python </a:t>
            </a:r>
            <a:r>
              <a:rPr lang="zh-CN" altLang="en-US" sz="2800" dirty="0">
                <a:solidFill>
                  <a:srgbClr val="FF0000"/>
                </a:solidFill>
              </a:rPr>
              <a:t>中使用最频繁的数据类型</a:t>
            </a:r>
            <a:r>
              <a:rPr lang="zh-CN" altLang="en-US" sz="2800" dirty="0"/>
              <a:t>，在其他语言中通常叫做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专门用于存储 一串 信息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列表用 </a:t>
            </a:r>
            <a:r>
              <a:rPr lang="en-US" altLang="zh-CN" sz="2800" dirty="0">
                <a:solidFill>
                  <a:srgbClr val="FF0000"/>
                </a:solidFill>
              </a:rPr>
              <a:t>[] </a:t>
            </a:r>
            <a:r>
              <a:rPr lang="zh-CN" altLang="en-US" sz="2800" dirty="0">
                <a:solidFill>
                  <a:srgbClr val="FF0000"/>
                </a:solidFill>
              </a:rPr>
              <a:t>定义，数据 之间使用 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</a:rPr>
              <a:t>分隔</a:t>
            </a:r>
          </a:p>
          <a:p>
            <a:pPr lvl="1"/>
            <a:r>
              <a:rPr lang="zh-CN" altLang="en-US" sz="2800" dirty="0"/>
              <a:t>列表的 </a:t>
            </a:r>
            <a:r>
              <a:rPr lang="zh-CN" altLang="en-US" sz="2800" dirty="0">
                <a:solidFill>
                  <a:srgbClr val="FF0000"/>
                </a:solidFill>
              </a:rPr>
              <a:t>索引 从 </a:t>
            </a:r>
            <a:r>
              <a:rPr lang="en-US" altLang="zh-CN" sz="2800" dirty="0">
                <a:solidFill>
                  <a:srgbClr val="FF0000"/>
                </a:solidFill>
              </a:rPr>
              <a:t>0 </a:t>
            </a:r>
            <a:r>
              <a:rPr lang="zh-CN" altLang="en-US" sz="2800" dirty="0">
                <a:solidFill>
                  <a:srgbClr val="FF0000"/>
                </a:solidFill>
              </a:rPr>
              <a:t>开始</a:t>
            </a:r>
          </a:p>
          <a:p>
            <a:pPr lvl="2"/>
            <a:r>
              <a:rPr lang="zh-CN" altLang="en-US" sz="2800" dirty="0"/>
              <a:t>索引 就是数据在 列表 中的位置编号，索引 又可以被称为 下标</a:t>
            </a:r>
          </a:p>
          <a:p>
            <a:pPr lvl="2"/>
            <a:r>
              <a:rPr lang="zh-CN" altLang="en-US" sz="2800" dirty="0"/>
              <a:t>注意：从列表中取值时，如果 超出索引范围，程序会报错</a:t>
            </a:r>
          </a:p>
          <a:p>
            <a:pPr marL="457200" lvl="1" indent="0">
              <a:buNone/>
            </a:pPr>
            <a:r>
              <a:rPr lang="en-US" altLang="zh-CN" sz="2800" dirty="0" err="1"/>
              <a:t>name_list</a:t>
            </a:r>
            <a:r>
              <a:rPr lang="en-US" altLang="zh-CN" sz="2800" dirty="0"/>
              <a:t> = ["</a:t>
            </a:r>
            <a:r>
              <a:rPr lang="en-US" altLang="zh-CN" sz="2800" dirty="0" err="1"/>
              <a:t>zhangsan</a:t>
            </a:r>
            <a:r>
              <a:rPr lang="en-US" altLang="zh-CN" sz="2800" dirty="0"/>
              <a:t>", "</a:t>
            </a:r>
            <a:r>
              <a:rPr lang="en-US" altLang="zh-CN" sz="2800" dirty="0" err="1"/>
              <a:t>lisi</a:t>
            </a:r>
            <a:r>
              <a:rPr lang="en-US" altLang="zh-CN" sz="2800" dirty="0"/>
              <a:t>", "</a:t>
            </a:r>
            <a:r>
              <a:rPr lang="en-US" altLang="zh-CN" sz="2800" dirty="0" err="1"/>
              <a:t>wangwu</a:t>
            </a:r>
            <a:r>
              <a:rPr lang="en-US" altLang="zh-CN" sz="2800" dirty="0"/>
              <a:t>"]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7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33C3C-E16A-483E-9CDE-73459138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FBC0042-58AE-407B-9B99-EA6E77C2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129586"/>
            <a:ext cx="10945493" cy="6598827"/>
          </a:xfrm>
        </p:spPr>
      </p:pic>
    </p:spTree>
    <p:extLst>
      <p:ext uri="{BB962C8B-B14F-4D97-AF65-F5344CB8AC3E}">
        <p14:creationId xmlns:p14="http://schemas.microsoft.com/office/powerpoint/2010/main" val="335584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ABA29-848D-4963-8919-6997605E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EB03D0-0CA9-4F8C-A110-628EEEA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在 </a:t>
            </a:r>
            <a:r>
              <a:rPr lang="en-US" altLang="zh-CN" sz="3200" dirty="0"/>
              <a:t>ipython3 </a:t>
            </a:r>
            <a:r>
              <a:rPr lang="zh-CN" altLang="en-US" sz="3200" dirty="0"/>
              <a:t>中定义一个 列表，例如：</a:t>
            </a:r>
            <a:r>
              <a:rPr lang="en-US" altLang="zh-CN" sz="3200" dirty="0" err="1"/>
              <a:t>name_list</a:t>
            </a:r>
            <a:r>
              <a:rPr lang="en-US" altLang="zh-CN" sz="3200" dirty="0"/>
              <a:t> = []</a:t>
            </a:r>
          </a:p>
          <a:p>
            <a:r>
              <a:rPr lang="zh-CN" altLang="en-US" sz="3200" dirty="0"/>
              <a:t>输入 </a:t>
            </a:r>
            <a:r>
              <a:rPr lang="en-US" altLang="zh-CN" sz="3200" dirty="0" err="1"/>
              <a:t>name_list</a:t>
            </a:r>
            <a:r>
              <a:rPr lang="en-US" altLang="zh-CN" sz="3200" dirty="0"/>
              <a:t>. </a:t>
            </a:r>
            <a:r>
              <a:rPr lang="zh-CN" altLang="en-US" sz="3200" dirty="0"/>
              <a:t>按下 </a:t>
            </a:r>
            <a:r>
              <a:rPr lang="en-US" altLang="zh-CN" sz="3200" dirty="0"/>
              <a:t>TAB </a:t>
            </a:r>
            <a:r>
              <a:rPr lang="zh-CN" altLang="en-US" sz="3200" dirty="0"/>
              <a:t>键，</a:t>
            </a:r>
            <a:r>
              <a:rPr lang="en-US" altLang="zh-CN" sz="3200" dirty="0" err="1"/>
              <a:t>ipython</a:t>
            </a:r>
            <a:r>
              <a:rPr lang="en-US" altLang="zh-CN" sz="3200" dirty="0"/>
              <a:t> </a:t>
            </a:r>
            <a:r>
              <a:rPr lang="zh-CN" altLang="en-US" sz="3200" dirty="0"/>
              <a:t>会提示 列表 能够使用的 方法 如下：</a:t>
            </a:r>
          </a:p>
          <a:p>
            <a:pPr marL="457200" lvl="1" indent="0">
              <a:buNone/>
            </a:pPr>
            <a:r>
              <a:rPr lang="en-US" altLang="zh-CN" sz="3200" dirty="0"/>
              <a:t>In [1]: </a:t>
            </a:r>
            <a:r>
              <a:rPr lang="en-US" altLang="zh-CN" sz="3200" dirty="0" err="1"/>
              <a:t>name_list</a:t>
            </a:r>
            <a:r>
              <a:rPr lang="en-US" altLang="zh-CN" sz="3200" dirty="0"/>
              <a:t>.</a:t>
            </a:r>
          </a:p>
          <a:p>
            <a:pPr marL="457200" lvl="1" indent="0">
              <a:buNone/>
            </a:pPr>
            <a:r>
              <a:rPr lang="en-US" altLang="zh-CN" sz="3200" dirty="0" err="1"/>
              <a:t>name_list.append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name_list.count</a:t>
            </a:r>
            <a:r>
              <a:rPr lang="en-US" altLang="zh-CN" sz="3200" dirty="0"/>
              <a:t>    </a:t>
            </a:r>
            <a:r>
              <a:rPr lang="en-US" altLang="zh-CN" sz="3200" dirty="0" err="1"/>
              <a:t>name_list.insert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name_list.reverse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 err="1"/>
              <a:t>name_list.clear</a:t>
            </a:r>
            <a:r>
              <a:rPr lang="en-US" altLang="zh-CN" sz="3200" dirty="0"/>
              <a:t>    </a:t>
            </a:r>
            <a:r>
              <a:rPr lang="en-US" altLang="zh-CN" sz="3200" dirty="0" err="1"/>
              <a:t>name_list.extend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name_list.pop</a:t>
            </a:r>
            <a:r>
              <a:rPr lang="en-US" altLang="zh-CN" sz="3200" dirty="0"/>
              <a:t>      </a:t>
            </a:r>
            <a:r>
              <a:rPr lang="en-US" altLang="zh-CN" sz="3200" dirty="0" err="1"/>
              <a:t>name_list.sort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 err="1"/>
              <a:t>name_list.copy</a:t>
            </a:r>
            <a:r>
              <a:rPr lang="en-US" altLang="zh-CN" sz="3200" dirty="0"/>
              <a:t>     </a:t>
            </a:r>
            <a:r>
              <a:rPr lang="en-US" altLang="zh-CN" sz="3200" dirty="0" err="1"/>
              <a:t>name_list.index</a:t>
            </a:r>
            <a:r>
              <a:rPr lang="en-US" altLang="zh-CN" sz="3200" dirty="0"/>
              <a:t>    </a:t>
            </a:r>
            <a:r>
              <a:rPr lang="en-US" altLang="zh-CN" sz="3200" dirty="0" err="1"/>
              <a:t>name_list.remove</a:t>
            </a:r>
            <a:r>
              <a:rPr lang="en-US" altLang="zh-CN" sz="3200" dirty="0"/>
              <a:t> 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0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67BB3011-1B3A-40D0-8B17-5A751F2B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01598"/>
              </p:ext>
            </p:extLst>
          </p:nvPr>
        </p:nvGraphicFramePr>
        <p:xfrm>
          <a:off x="1590807" y="495537"/>
          <a:ext cx="8292230" cy="5866925"/>
        </p:xfrm>
        <a:graphic>
          <a:graphicData uri="http://schemas.openxmlformats.org/drawingml/2006/table">
            <a:tbl>
              <a:tblPr/>
              <a:tblGrid>
                <a:gridCol w="563670">
                  <a:extLst>
                    <a:ext uri="{9D8B030D-6E8A-4147-A177-3AD203B41FA5}">
                      <a16:colId xmlns:a16="http://schemas.microsoft.com/office/drawing/2014/main" xmlns="" val="877099002"/>
                    </a:ext>
                  </a:extLst>
                </a:gridCol>
                <a:gridCol w="2668044">
                  <a:extLst>
                    <a:ext uri="{9D8B030D-6E8A-4147-A177-3AD203B41FA5}">
                      <a16:colId xmlns:a16="http://schemas.microsoft.com/office/drawing/2014/main" xmlns="" val="3376329381"/>
                    </a:ext>
                  </a:extLst>
                </a:gridCol>
                <a:gridCol w="2843408">
                  <a:extLst>
                    <a:ext uri="{9D8B030D-6E8A-4147-A177-3AD203B41FA5}">
                      <a16:colId xmlns:a16="http://schemas.microsoft.com/office/drawing/2014/main" xmlns="" val="1105812893"/>
                    </a:ext>
                  </a:extLst>
                </a:gridCol>
                <a:gridCol w="2217108">
                  <a:extLst>
                    <a:ext uri="{9D8B030D-6E8A-4147-A177-3AD203B41FA5}">
                      <a16:colId xmlns:a16="http://schemas.microsoft.com/office/drawing/2014/main" xmlns="" val="1146922545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序号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分类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关键字 </a:t>
                      </a:r>
                      <a:r>
                        <a:rPr lang="en-US" altLang="zh-CN" sz="1800" b="1" dirty="0">
                          <a:effectLst/>
                        </a:rPr>
                        <a:t>/ </a:t>
                      </a:r>
                      <a:r>
                        <a:rPr lang="zh-CN" altLang="en-US" sz="1800" b="1" dirty="0">
                          <a:effectLst/>
                        </a:rPr>
                        <a:t>函数 </a:t>
                      </a:r>
                      <a:r>
                        <a:rPr lang="en-US" altLang="zh-CN" sz="1800" b="1" dirty="0">
                          <a:effectLst/>
                        </a:rPr>
                        <a:t>/ </a:t>
                      </a:r>
                      <a:r>
                        <a:rPr lang="zh-CN" altLang="en-US" sz="1800" b="1" dirty="0">
                          <a:effectLst/>
                        </a:rPr>
                        <a:t>方法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说明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7489745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dirty="0">
                          <a:effectLst/>
                        </a:rPr>
                        <a:t>1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增加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.</a:t>
                      </a:r>
                      <a:r>
                        <a:rPr lang="en-US" sz="1800" dirty="0">
                          <a:effectLst/>
                        </a:rPr>
                        <a:t>insert(</a:t>
                      </a:r>
                      <a:r>
                        <a:rPr lang="zh-CN" altLang="en-US" sz="1800" dirty="0">
                          <a:effectLst/>
                        </a:rPr>
                        <a:t>索引</a:t>
                      </a:r>
                      <a:r>
                        <a:rPr lang="en-US" altLang="zh-CN" sz="1800" dirty="0">
                          <a:effectLst/>
                        </a:rPr>
                        <a:t>, </a:t>
                      </a:r>
                      <a:r>
                        <a:rPr lang="zh-CN" altLang="en-US" sz="1800" dirty="0">
                          <a:effectLst/>
                        </a:rPr>
                        <a:t>数据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在指定位置插入数据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670498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.</a:t>
                      </a:r>
                      <a:r>
                        <a:rPr lang="en-US" sz="1800" dirty="0">
                          <a:effectLst/>
                        </a:rPr>
                        <a:t>append(</a:t>
                      </a:r>
                      <a:r>
                        <a:rPr lang="zh-CN" altLang="en-US" sz="1800" dirty="0">
                          <a:effectLst/>
                        </a:rPr>
                        <a:t>数据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在末尾追加数据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8206431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extend(</a:t>
                      </a:r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2)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将列表</a:t>
                      </a:r>
                      <a:r>
                        <a:rPr lang="en-US" altLang="zh-CN" sz="1800" dirty="0">
                          <a:effectLst/>
                        </a:rPr>
                        <a:t>2 </a:t>
                      </a:r>
                      <a:r>
                        <a:rPr lang="zh-CN" altLang="en-US" sz="1800" dirty="0">
                          <a:effectLst/>
                        </a:rPr>
                        <a:t>的数据追加到列表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5372782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2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修改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[</a:t>
                      </a:r>
                      <a:r>
                        <a:rPr lang="zh-CN" altLang="en-US" sz="1800" dirty="0">
                          <a:effectLst/>
                        </a:rPr>
                        <a:t>索引</a:t>
                      </a:r>
                      <a:r>
                        <a:rPr lang="en-US" altLang="zh-CN" sz="1800" dirty="0">
                          <a:effectLst/>
                        </a:rPr>
                        <a:t>] = </a:t>
                      </a:r>
                      <a:r>
                        <a:rPr lang="zh-CN" altLang="en-US" sz="1800" dirty="0">
                          <a:effectLst/>
                        </a:rPr>
                        <a:t>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修改指定索引的数据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410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3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删除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del </a:t>
                      </a:r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[</a:t>
                      </a:r>
                      <a:r>
                        <a:rPr lang="zh-CN" altLang="en-US" sz="1800" dirty="0">
                          <a:effectLst/>
                        </a:rPr>
                        <a:t>索引</a:t>
                      </a:r>
                      <a:r>
                        <a:rPr lang="en-US" altLang="zh-CN" sz="1800" dirty="0">
                          <a:effectLst/>
                        </a:rPr>
                        <a:t>]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删除指定索引的数据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080998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remove[</a:t>
                      </a:r>
                      <a:r>
                        <a:rPr lang="zh-CN" altLang="en-US" sz="1800">
                          <a:effectLst/>
                        </a:rPr>
                        <a:t>数据</a:t>
                      </a:r>
                      <a:r>
                        <a:rPr lang="en-US" altLang="zh-CN" sz="1800">
                          <a:effectLst/>
                        </a:rPr>
                        <a:t>]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删除第一个出现的指定数据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0369963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pop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删除末尾数据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420233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pop(</a:t>
                      </a:r>
                      <a:r>
                        <a:rPr lang="zh-CN" altLang="en-US" sz="1800">
                          <a:effectLst/>
                        </a:rPr>
                        <a:t>索引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删除指定索引数据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8146262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clear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清空列表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1787161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4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统计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len(</a:t>
                      </a:r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列表长度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9885432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count(</a:t>
                      </a:r>
                      <a:r>
                        <a:rPr lang="zh-CN" altLang="en-US" sz="1800">
                          <a:effectLst/>
                        </a:rPr>
                        <a:t>数据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数据在列表中出现的次数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5084641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5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排序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sort()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升序排序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0880748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sort(reverse=True)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降序排序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683831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reverse()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逆序、反转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031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4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0DE259-CCE6-420C-9F05-6290D683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 </a:t>
            </a:r>
            <a:r>
              <a:rPr lang="zh-CN" altLang="en-US" dirty="0"/>
              <a:t>关键字（科普）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7EB37D-7F39-425B-80CF-55353457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del </a:t>
            </a:r>
            <a:r>
              <a:rPr lang="zh-CN" altLang="en-US" dirty="0"/>
              <a:t>关键字</a:t>
            </a:r>
            <a:r>
              <a:rPr lang="en-US" altLang="zh-CN" dirty="0"/>
              <a:t>(delete) </a:t>
            </a:r>
            <a:r>
              <a:rPr lang="zh-CN" altLang="en-US" dirty="0"/>
              <a:t>同样可以删除列表中元素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del </a:t>
            </a:r>
            <a:r>
              <a:rPr lang="zh-CN" altLang="en-US" dirty="0"/>
              <a:t>关键字本质上是用来 将一个变量从内存中删除的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如果使用 </a:t>
            </a:r>
            <a:r>
              <a:rPr lang="en-US" altLang="zh-CN" dirty="0"/>
              <a:t>del </a:t>
            </a:r>
            <a:r>
              <a:rPr lang="zh-CN" altLang="en-US" dirty="0"/>
              <a:t>关键字将变量从内存中删除，后续的代码就不能再使用这个变量了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del </a:t>
            </a:r>
            <a:r>
              <a:rPr lang="en-US" altLang="zh-CN" dirty="0" err="1"/>
              <a:t>name_list</a:t>
            </a:r>
            <a:r>
              <a:rPr lang="en-US" altLang="zh-CN" dirty="0"/>
              <a:t>[1]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在日常开发中，要从列表删除数据，建议 使用列表提供的方法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0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EB94ED-9F4C-4DAD-B555-370669D3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关键字（科普）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861260-D432-4B58-B572-AC01BDEB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关键字 是 </a:t>
            </a:r>
            <a:r>
              <a:rPr lang="en-US" altLang="zh-CN" dirty="0"/>
              <a:t>Python </a:t>
            </a:r>
            <a:r>
              <a:rPr lang="zh-CN" altLang="en-US" dirty="0"/>
              <a:t>内置的、具有特殊意义的标识符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In [1]: import keyword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In [2]: print(</a:t>
            </a:r>
            <a:r>
              <a:rPr lang="en-US" altLang="zh-CN" dirty="0" err="1"/>
              <a:t>keyword.kwlist</a:t>
            </a:r>
            <a:r>
              <a:rPr lang="en-US" altLang="zh-CN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In [3]: print(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keyword.kwlist</a:t>
            </a:r>
            <a:r>
              <a:rPr lang="en-US" altLang="zh-CN" dirty="0"/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关键字后面不需要使用括号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8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1377</Words>
  <Application>Microsoft Office PowerPoint</Application>
  <PresentationFormat>自定义</PresentationFormat>
  <Paragraphs>246</Paragraphs>
  <Slides>29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Python数据类型</vt:lpstr>
      <vt:lpstr>Python非数字型变量特点</vt:lpstr>
      <vt:lpstr>列表</vt:lpstr>
      <vt:lpstr>PowerPoint 演示文稿</vt:lpstr>
      <vt:lpstr>列表常用操作</vt:lpstr>
      <vt:lpstr>PowerPoint 演示文稿</vt:lpstr>
      <vt:lpstr>del 关键字（科普）</vt:lpstr>
      <vt:lpstr>关键字（科普）</vt:lpstr>
      <vt:lpstr>循环遍历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高级数据类型-list</vt:lpstr>
      <vt:lpstr>高级数据类型-list</vt:lpstr>
      <vt:lpstr>高级数据类型-list</vt:lpstr>
      <vt:lpstr>高级数据类型-list</vt:lpstr>
      <vt:lpstr>高级数据类型-list</vt:lpstr>
      <vt:lpstr>高级数据类型-list</vt:lpstr>
      <vt:lpstr>高级数据类型-list</vt:lpstr>
      <vt:lpstr>高级数据类型-list</vt:lpstr>
      <vt:lpstr>高级数据类型-list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微软用户</cp:lastModifiedBy>
  <cp:revision>332</cp:revision>
  <dcterms:created xsi:type="dcterms:W3CDTF">2018-08-11T13:50:11Z</dcterms:created>
  <dcterms:modified xsi:type="dcterms:W3CDTF">2022-10-26T07:28:24Z</dcterms:modified>
</cp:coreProperties>
</file>