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"/>
  </p:notesMasterIdLst>
  <p:sldIdLst>
    <p:sldId id="421" r:id="rId2"/>
    <p:sldId id="474" r:id="rId3"/>
    <p:sldId id="472" r:id="rId4"/>
    <p:sldId id="475" r:id="rId5"/>
    <p:sldId id="476" r:id="rId6"/>
    <p:sldId id="452" r:id="rId7"/>
  </p:sldIdLst>
  <p:sldSz cx="9144000" cy="5143500" type="screen16x9"/>
  <p:notesSz cx="6646863" cy="97774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439505"/>
    <a:srgbClr val="66CCFF"/>
    <a:srgbClr val="CCFF99"/>
    <a:srgbClr val="FFCCFF"/>
    <a:srgbClr val="FFCC99"/>
    <a:srgbClr val="CC99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94622" autoAdjust="0"/>
  </p:normalViewPr>
  <p:slideViewPr>
    <p:cSldViewPr>
      <p:cViewPr>
        <p:scale>
          <a:sx n="125" d="100"/>
          <a:sy n="125" d="100"/>
        </p:scale>
        <p:origin x="54" y="120"/>
      </p:cViewPr>
      <p:guideLst>
        <p:guide orient="horz" pos="40"/>
        <p:guide orient="horz" pos="2777"/>
        <p:guide orient="horz" pos="327"/>
        <p:guide pos="126"/>
        <p:guide pos="4649"/>
      </p:guideLst>
    </p:cSldViewPr>
  </p:slideViewPr>
  <p:outlineViewPr>
    <p:cViewPr>
      <p:scale>
        <a:sx n="33" d="100"/>
        <a:sy n="33" d="100"/>
      </p:scale>
      <p:origin x="0" y="1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5" tIns="46923" rIns="93845" bIns="46923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5" tIns="46923" rIns="93845" bIns="46923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33425"/>
            <a:ext cx="65135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643438"/>
            <a:ext cx="53197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5" tIns="46923" rIns="93845" bIns="469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smtClean="0"/>
              <a:t>Textmasterformate durch Klicken bearbeiten</a:t>
            </a:r>
          </a:p>
          <a:p>
            <a:pPr lvl="1"/>
            <a:r>
              <a:rPr lang="de-DE" altLang="zh-CN" noProof="0" smtClean="0"/>
              <a:t>Zweite Ebene</a:t>
            </a:r>
          </a:p>
          <a:p>
            <a:pPr lvl="2"/>
            <a:r>
              <a:rPr lang="de-DE" altLang="zh-CN" noProof="0" smtClean="0"/>
              <a:t>Dritte Ebene</a:t>
            </a:r>
          </a:p>
          <a:p>
            <a:pPr lvl="3"/>
            <a:r>
              <a:rPr lang="de-DE" altLang="zh-CN" noProof="0" smtClean="0"/>
              <a:t>Vierte Ebene</a:t>
            </a:r>
          </a:p>
          <a:p>
            <a:pPr lvl="4"/>
            <a:r>
              <a:rPr lang="de-DE" altLang="zh-CN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5" tIns="46923" rIns="93845" bIns="46923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5" tIns="46923" rIns="93845" bIns="46923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Arial" charset="0"/>
              </a:defRPr>
            </a:lvl1pPr>
          </a:lstStyle>
          <a:p>
            <a:pPr>
              <a:defRPr/>
            </a:pPr>
            <a:fld id="{471422C9-E0D4-4126-93D5-E7715847BEDB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2776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A0071-AB8D-4813-899A-0E3B4B9C1C12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1EBE-B6B1-4718-AC09-D2A69D8E6DAD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3364" y="205978"/>
            <a:ext cx="2092325" cy="3824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3" y="205978"/>
            <a:ext cx="6127750" cy="3824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0FA40-7D2F-40A8-9184-3AF67A16BC37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6B48C-EF6E-4E55-AA7C-A63E0FC8D81C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B619-4348-4E57-9051-658D062F61A1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51310"/>
            <a:ext cx="4064000" cy="30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51310"/>
            <a:ext cx="4064000" cy="30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8355-71C0-4DE5-8E4E-1EB72F2D47F2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9FA1-BC8C-44D4-AEF4-27325A07A285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B55AF-8A68-4A0D-93BE-AB0D5C4F2CB5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306-4958-4B04-8A33-49CE41D5F10B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081A9-553C-4255-BBF6-F13C11FA1CC5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2DF-96DF-4369-8133-52EA35B8E43E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cid:image001.gif@01C9C467.68209090" TargetMode="Externa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7.png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2"/>
          <p:cNvGrpSpPr>
            <a:grpSpLocks/>
          </p:cNvGrpSpPr>
          <p:nvPr/>
        </p:nvGrpSpPr>
        <p:grpSpPr bwMode="auto">
          <a:xfrm>
            <a:off x="207964" y="4488657"/>
            <a:ext cx="8783637" cy="669131"/>
            <a:chOff x="131" y="3719"/>
            <a:chExt cx="5533" cy="613"/>
          </a:xfrm>
        </p:grpSpPr>
        <p:sp>
          <p:nvSpPr>
            <p:cNvPr id="154627" name="Rectangle 3"/>
            <p:cNvSpPr>
              <a:spLocks noChangeArrowheads="1"/>
            </p:cNvSpPr>
            <p:nvPr userDrawn="1"/>
          </p:nvSpPr>
          <p:spPr bwMode="auto">
            <a:xfrm>
              <a:off x="131" y="3799"/>
              <a:ext cx="5533" cy="479"/>
            </a:xfrm>
            <a:prstGeom prst="rect">
              <a:avLst/>
            </a:prstGeom>
            <a:gradFill rotWithShape="1">
              <a:gsLst>
                <a:gs pos="0">
                  <a:srgbClr val="47476B"/>
                </a:gs>
                <a:gs pos="100000">
                  <a:srgbClr val="47476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037" name="Picture 4" descr="Connector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469" y="3852"/>
              <a:ext cx="481" cy="4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4629" name="Text Box 5"/>
            <p:cNvSpPr txBox="1">
              <a:spLocks noChangeArrowheads="1"/>
            </p:cNvSpPr>
            <p:nvPr userDrawn="1"/>
          </p:nvSpPr>
          <p:spPr bwMode="auto">
            <a:xfrm>
              <a:off x="171" y="3860"/>
              <a:ext cx="1332" cy="406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pPr algn="l">
                <a:defRPr/>
              </a:pPr>
              <a:r>
                <a:rPr lang="de-DE" altLang="zh-CN" sz="1400" b="1">
                  <a:solidFill>
                    <a:srgbClr val="FFFFFF"/>
                  </a:solidFill>
                  <a:ea typeface="宋体" pitchFamily="2" charset="-122"/>
                </a:rPr>
                <a:t>Amphenol Automotive </a:t>
              </a:r>
            </a:p>
            <a:p>
              <a:pPr algn="l">
                <a:defRPr/>
              </a:pPr>
              <a:r>
                <a:rPr lang="de-DE" altLang="zh-CN" sz="1400" b="1">
                  <a:solidFill>
                    <a:srgbClr val="FFFFFF"/>
                  </a:solidFill>
                  <a:ea typeface="宋体" pitchFamily="2" charset="-122"/>
                </a:rPr>
                <a:t>Product Group</a:t>
              </a:r>
              <a:endParaRPr lang="de-DE" altLang="zh-CN">
                <a:solidFill>
                  <a:srgbClr val="000000"/>
                </a:solidFill>
                <a:ea typeface="宋体" pitchFamily="2" charset="-122"/>
              </a:endParaRPr>
            </a:p>
            <a:p>
              <a:pPr algn="l">
                <a:defRPr/>
              </a:pPr>
              <a:endParaRPr lang="zh-CN" altLang="de-DE">
                <a:ea typeface="宋体" pitchFamily="2" charset="-122"/>
              </a:endParaRPr>
            </a:p>
          </p:txBody>
        </p:sp>
        <p:pic>
          <p:nvPicPr>
            <p:cNvPr id="1039" name="Picture 6" descr="IMG_4069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 rot="783574">
              <a:off x="3346" y="3809"/>
              <a:ext cx="368" cy="423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pic>
          <p:nvPicPr>
            <p:cNvPr id="1040" name="Picture 7" descr="IMG_4085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 rot="925251">
              <a:off x="3838" y="3719"/>
              <a:ext cx="415" cy="54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pic>
          <p:nvPicPr>
            <p:cNvPr id="1041" name="Picture 8" descr="cid:image001.gif@01C9C467.68209090"/>
            <p:cNvPicPr>
              <a:picLocks noChangeAspect="1" noChangeArrowheads="1"/>
            </p:cNvPicPr>
            <p:nvPr userDrawn="1"/>
          </p:nvPicPr>
          <p:blipFill>
            <a:blip r:embed="rId17" r:link="rId18"/>
            <a:srcRect/>
            <a:stretch>
              <a:fillRect/>
            </a:stretch>
          </p:blipFill>
          <p:spPr bwMode="auto">
            <a:xfrm rot="-4619033">
              <a:off x="2616" y="3778"/>
              <a:ext cx="608" cy="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384" y="3841"/>
            <a:ext cx="43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r:id="rId19" imgW="1533739" imgH="1314286" progId="">
                    <p:embed/>
                  </p:oleObj>
                </mc:Choice>
                <mc:Fallback>
                  <p:oleObj r:id="rId19" imgW="1533739" imgH="1314286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3841"/>
                          <a:ext cx="430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4894" y="3828"/>
            <a:ext cx="68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r:id="rId21" imgW="2257740" imgH="1343212" progId="">
                    <p:embed/>
                  </p:oleObj>
                </mc:Choice>
                <mc:Fallback>
                  <p:oleObj r:id="rId21" imgW="2257740" imgH="1343212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3828"/>
                          <a:ext cx="680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2109" y="3861"/>
            <a:ext cx="46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r:id="rId23" imgW="2143424" imgH="1285714" progId="">
                    <p:embed/>
                  </p:oleObj>
                </mc:Choice>
                <mc:Fallback>
                  <p:oleObj r:id="rId23" imgW="2143424" imgH="1285714" progId="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61"/>
                          <a:ext cx="46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1" name="Picture 12" descr="blueback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95250" y="0"/>
            <a:ext cx="905033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51310"/>
            <a:ext cx="8280400" cy="307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205979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Titelmasterformat durch Klicken bearbeiten</a:t>
            </a:r>
          </a:p>
        </p:txBody>
      </p:sp>
      <p:sp>
        <p:nvSpPr>
          <p:cNvPr id="154639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524750" y="0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46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45696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BF8884B-96A6-4FD0-A90D-F11B4360526A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D467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D4678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 txBox="1">
            <a:spLocks/>
          </p:cNvSpPr>
          <p:nvPr/>
        </p:nvSpPr>
        <p:spPr bwMode="auto">
          <a:xfrm>
            <a:off x="642939" y="1734642"/>
            <a:ext cx="7858125" cy="11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 b="1" dirty="0" smtClean="0">
                <a:ea typeface="宋体" pitchFamily="2" charset="-122"/>
              </a:rPr>
              <a:t>网络版装箱系统</a:t>
            </a:r>
            <a:endParaRPr lang="en-US" altLang="zh-CN" sz="2800" b="1" dirty="0" smtClean="0">
              <a:ea typeface="宋体" pitchFamily="2" charset="-122"/>
            </a:endParaRPr>
          </a:p>
          <a:p>
            <a:pPr eaLnBrk="0" hangingPunct="0"/>
            <a:r>
              <a:rPr lang="zh-CN" altLang="en-US" sz="2800" b="1" dirty="0" smtClean="0">
                <a:ea typeface="宋体" pitchFamily="2" charset="-122"/>
              </a:rPr>
              <a:t>功能规划</a:t>
            </a:r>
            <a:endParaRPr lang="en-US" altLang="zh-CN" sz="2800" b="1" dirty="0" smtClean="0">
              <a:ea typeface="宋体" pitchFamily="2" charset="-122"/>
            </a:endParaRPr>
          </a:p>
        </p:txBody>
      </p:sp>
      <p:sp>
        <p:nvSpPr>
          <p:cNvPr id="2051" name="内容占位符 2"/>
          <p:cNvSpPr txBox="1">
            <a:spLocks/>
          </p:cNvSpPr>
          <p:nvPr/>
        </p:nvSpPr>
        <p:spPr bwMode="auto">
          <a:xfrm>
            <a:off x="7164288" y="2061679"/>
            <a:ext cx="1765430" cy="34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0075BA"/>
              </a:buClr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C3D562-7845-4B49-B709-27C1E7F57B02}" type="slidenum">
              <a:rPr lang="zh-CN" altLang="de-DE" smtClean="0"/>
              <a:pPr/>
              <a:t>1</a:t>
            </a:fld>
            <a:endParaRPr lang="de-DE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AD47D5-1B86-42D7-BC11-A013D6CD811C}" type="slidenum">
              <a:rPr lang="zh-CN" altLang="de-DE" smtClean="0"/>
              <a:pPr/>
              <a:t>2</a:t>
            </a:fld>
            <a:endParaRPr lang="de-DE" altLang="zh-CN" dirty="0" smtClean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42844" y="80941"/>
            <a:ext cx="8786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1" dirty="0" smtClean="0"/>
              <a:t>1 </a:t>
            </a:r>
            <a:r>
              <a:rPr lang="zh-CN" altLang="en-US" sz="2400" b="1" dirty="0"/>
              <a:t>功能</a:t>
            </a:r>
            <a:r>
              <a:rPr lang="zh-CN" altLang="en-US" sz="2400" b="1" dirty="0" smtClean="0"/>
              <a:t>规划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228968" y="503404"/>
            <a:ext cx="859150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系统架构示意图如下所示，所有装箱系统通过局域网连接到数据库服务器，数据库软件版本为</a:t>
            </a:r>
            <a:r>
              <a:rPr lang="en-US" altLang="zh-CN" sz="1600" dirty="0" smtClean="0"/>
              <a:t>MS SQL 2016 </a:t>
            </a:r>
            <a:r>
              <a:rPr lang="zh-CN" altLang="en-US" sz="1600" dirty="0" smtClean="0"/>
              <a:t>，功能规划如下：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）多台设备可同时生产同一种型号的产品并查重；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）根据条码系统标签自动确认每箱应装数量，满足不满箱需求；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）箱号、产品号查重和编码规则检查；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）可按产品号、箱号和工单</a:t>
            </a:r>
            <a:r>
              <a:rPr lang="zh-CN" altLang="en-US" sz="1600" smtClean="0"/>
              <a:t>进行</a:t>
            </a:r>
            <a:r>
              <a:rPr lang="zh-CN" altLang="en-US" sz="1600" smtClean="0"/>
              <a:t>历史</a:t>
            </a:r>
            <a:r>
              <a:rPr lang="zh-CN" altLang="en-US" sz="1600" smtClean="0"/>
              <a:t>搜</a:t>
            </a:r>
            <a:r>
              <a:rPr lang="zh-CN" altLang="en-US" sz="1600" smtClean="0"/>
              <a:t>索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）按要求与</a:t>
            </a:r>
            <a:r>
              <a:rPr lang="en-US" altLang="zh-CN" sz="1600" dirty="0" smtClean="0"/>
              <a:t>ANDON</a:t>
            </a:r>
            <a:r>
              <a:rPr lang="zh-CN" altLang="en-US" sz="1600" dirty="0" smtClean="0"/>
              <a:t>系统进行数据库连接；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）权限管理（与单机版要求相同）；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系统只使用一把扫描枪，串口工作模式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中英文双语切换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AACS</a:t>
            </a:r>
            <a:r>
              <a:rPr lang="zh-CN" altLang="en-US" sz="1600" dirty="0" smtClean="0"/>
              <a:t>公司</a:t>
            </a:r>
            <a:r>
              <a:rPr lang="en-US" altLang="zh-CN" sz="1600" dirty="0" smtClean="0"/>
              <a:t>LOGO</a:t>
            </a:r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）提供程序源代码；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）培训；</a:t>
            </a:r>
            <a:endParaRPr lang="en-US" altLang="zh-CN" sz="1600" dirty="0"/>
          </a:p>
          <a:p>
            <a:pPr algn="l"/>
            <a:endParaRPr lang="en-US" altLang="zh-CN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23678"/>
            <a:ext cx="720000" cy="81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4644008" y="3101437"/>
            <a:ext cx="3816464" cy="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5122" idx="2"/>
          </p:cNvCxnSpPr>
          <p:nvPr/>
        </p:nvCxnSpPr>
        <p:spPr bwMode="auto">
          <a:xfrm>
            <a:off x="6516176" y="2736667"/>
            <a:ext cx="0" cy="36477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144" r="6316" b="6800"/>
          <a:stretch/>
        </p:blipFill>
        <p:spPr bwMode="auto">
          <a:xfrm>
            <a:off x="4283968" y="3461477"/>
            <a:ext cx="720000" cy="6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>
            <a:stCxn id="5123" idx="0"/>
          </p:cNvCxnSpPr>
          <p:nvPr/>
        </p:nvCxnSpPr>
        <p:spPr bwMode="auto">
          <a:xfrm flipV="1">
            <a:off x="4643968" y="3101437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144" r="6316" b="6800"/>
          <a:stretch/>
        </p:blipFill>
        <p:spPr bwMode="auto">
          <a:xfrm>
            <a:off x="5220152" y="3461477"/>
            <a:ext cx="720000" cy="6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连接符 19"/>
          <p:cNvCxnSpPr>
            <a:stCxn id="19" idx="0"/>
          </p:cNvCxnSpPr>
          <p:nvPr/>
        </p:nvCxnSpPr>
        <p:spPr bwMode="auto">
          <a:xfrm flipV="1">
            <a:off x="5580152" y="3101437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144" r="6316" b="6800"/>
          <a:stretch/>
        </p:blipFill>
        <p:spPr bwMode="auto">
          <a:xfrm>
            <a:off x="7164288" y="3461477"/>
            <a:ext cx="720000" cy="6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stCxn id="21" idx="0"/>
          </p:cNvCxnSpPr>
          <p:nvPr/>
        </p:nvCxnSpPr>
        <p:spPr bwMode="auto">
          <a:xfrm flipV="1">
            <a:off x="7524288" y="3101437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144" r="6316" b="6800"/>
          <a:stretch/>
        </p:blipFill>
        <p:spPr bwMode="auto">
          <a:xfrm>
            <a:off x="8100472" y="3461477"/>
            <a:ext cx="720000" cy="66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>
            <a:stCxn id="23" idx="0"/>
          </p:cNvCxnSpPr>
          <p:nvPr/>
        </p:nvCxnSpPr>
        <p:spPr bwMode="auto">
          <a:xfrm flipV="1">
            <a:off x="8460472" y="3101437"/>
            <a:ext cx="0" cy="36004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6084188" y="3532921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/>
              <a:t>……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6828896" y="2151892"/>
            <a:ext cx="1415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0070C0"/>
                </a:solidFill>
              </a:rPr>
              <a:t>服务器主机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0070C0"/>
                </a:solidFill>
              </a:rPr>
              <a:t>+MS SQL 2016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616076" y="2840037"/>
            <a:ext cx="18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smtClean="0">
                <a:solidFill>
                  <a:srgbClr val="0070C0"/>
                </a:solidFill>
              </a:rPr>
              <a:t>ANDON</a:t>
            </a:r>
            <a:r>
              <a:rPr lang="zh-CN" altLang="en-US" sz="1400" dirty="0" smtClean="0">
                <a:solidFill>
                  <a:srgbClr val="0070C0"/>
                </a:solidFill>
              </a:rPr>
              <a:t>系统局域网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4206632" y="4056141"/>
            <a:ext cx="90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装箱工站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1#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184068" y="4064754"/>
            <a:ext cx="90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装箱工站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2#</a:t>
            </a: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7086952" y="4056141"/>
            <a:ext cx="90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装箱工站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N-1#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8064388" y="4064754"/>
            <a:ext cx="90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装箱工站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N#</a:t>
            </a:r>
          </a:p>
        </p:txBody>
      </p:sp>
    </p:spTree>
    <p:extLst>
      <p:ext uri="{BB962C8B-B14F-4D97-AF65-F5344CB8AC3E}">
        <p14:creationId xmlns:p14="http://schemas.microsoft.com/office/powerpoint/2010/main" val="28742254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AD47D5-1B86-42D7-BC11-A013D6CD811C}" type="slidenum">
              <a:rPr lang="zh-CN" altLang="de-DE" smtClean="0"/>
              <a:pPr/>
              <a:t>3</a:t>
            </a:fld>
            <a:endParaRPr lang="de-DE" altLang="zh-CN" dirty="0" smtClean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42844" y="80941"/>
            <a:ext cx="8786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工作流程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228968" y="503404"/>
            <a:ext cx="54147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）软件运行后需要扫描员工号（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个字符），并访问数据库</a:t>
            </a:r>
            <a:r>
              <a:rPr lang="en-US" altLang="zh-CN" sz="1600" dirty="0" smtClean="0"/>
              <a:t>P5andon</a:t>
            </a:r>
            <a:r>
              <a:rPr lang="zh-CN" altLang="en-US" sz="1600" dirty="0" smtClean="0"/>
              <a:t>内</a:t>
            </a:r>
            <a:r>
              <a:rPr lang="en-US" altLang="zh-CN" sz="1600" dirty="0" err="1" smtClean="0"/>
              <a:t>Authority_Packaging</a:t>
            </a:r>
            <a:r>
              <a:rPr lang="zh-CN" altLang="en-US" sz="1600" dirty="0" smtClean="0"/>
              <a:t>表（如右图），检查是否有人员信息，通过后进行下一步操作；</a:t>
            </a:r>
            <a:r>
              <a:rPr lang="en-US" altLang="zh-CN" sz="1600" dirty="0" smtClean="0"/>
              <a:t>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/>
          <a:stretch/>
        </p:blipFill>
        <p:spPr bwMode="auto">
          <a:xfrm>
            <a:off x="5643685" y="1491630"/>
            <a:ext cx="3104779" cy="205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 bwMode="auto">
          <a:xfrm>
            <a:off x="5778533" y="1928674"/>
            <a:ext cx="864096" cy="408170"/>
          </a:xfrm>
          <a:prstGeom prst="wedgeRoundRectCallout">
            <a:avLst>
              <a:gd name="adj1" fmla="val -6649"/>
              <a:gd name="adj2" fmla="val 124106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工单编号</a:t>
            </a: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795029" y="1928674"/>
            <a:ext cx="864096" cy="408170"/>
          </a:xfrm>
          <a:prstGeom prst="wedgeRoundRectCallout">
            <a:avLst>
              <a:gd name="adj1" fmla="val -4003"/>
              <a:gd name="adj2" fmla="val 131573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每箱数量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7811525" y="1928674"/>
            <a:ext cx="864096" cy="408170"/>
          </a:xfrm>
          <a:prstGeom prst="wedgeRoundRectCallout">
            <a:avLst>
              <a:gd name="adj1" fmla="val -89542"/>
              <a:gd name="adj2" fmla="val 129706"/>
              <a:gd name="adj3" fmla="val 16667"/>
            </a:avLst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工单内箱序号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6291757" y="2792771"/>
            <a:ext cx="904317" cy="512075"/>
          </a:xfrm>
          <a:prstGeom prst="straightConnector1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 flipV="1">
            <a:off x="6507781" y="2792771"/>
            <a:ext cx="504056" cy="512075"/>
          </a:xfrm>
          <a:prstGeom prst="straightConnector1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6867821" y="2792771"/>
            <a:ext cx="1296144" cy="512075"/>
          </a:xfrm>
          <a:prstGeom prst="straightConnector1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73" y="551706"/>
            <a:ext cx="1790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228968" y="1419622"/>
            <a:ext cx="52791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）扫描箱号（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个字符），箱号条码规则如右图所示：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a. 1-9</a:t>
            </a:r>
            <a:r>
              <a:rPr lang="zh-CN" altLang="en-US" sz="1600" dirty="0" smtClean="0"/>
              <a:t>位字符代表工单号；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b. 10</a:t>
            </a:r>
            <a:r>
              <a:rPr lang="zh-CN" altLang="en-US" sz="1600" dirty="0" smtClean="0"/>
              <a:t>位固定字符“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”；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c. 11-15</a:t>
            </a:r>
            <a:r>
              <a:rPr lang="zh-CN" altLang="en-US" sz="1600" dirty="0" smtClean="0"/>
              <a:t>位日期编码；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d. 16</a:t>
            </a:r>
            <a:r>
              <a:rPr lang="zh-CN" altLang="en-US" sz="1600" dirty="0" smtClean="0"/>
              <a:t>位</a:t>
            </a:r>
            <a:r>
              <a:rPr lang="zh-CN" altLang="en-US" sz="1600" dirty="0"/>
              <a:t>固定字符“</a:t>
            </a:r>
            <a:r>
              <a:rPr lang="en-US" altLang="zh-CN" sz="1600" dirty="0"/>
              <a:t>-</a:t>
            </a:r>
            <a:r>
              <a:rPr lang="zh-CN" altLang="en-US" sz="1600" dirty="0"/>
              <a:t>”；</a:t>
            </a:r>
            <a:endParaRPr lang="en-US" altLang="zh-CN" sz="1600" dirty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e. 17-18</a:t>
            </a:r>
            <a:r>
              <a:rPr lang="zh-CN" altLang="en-US" sz="1600" dirty="0" smtClean="0"/>
              <a:t>位本箱应装入产品数量；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   </a:t>
            </a:r>
            <a:r>
              <a:rPr lang="en-US" altLang="zh-CN" sz="1600" dirty="0" smtClean="0"/>
              <a:t> f. 19</a:t>
            </a:r>
            <a:r>
              <a:rPr lang="zh-CN" altLang="en-US" sz="1600" dirty="0" smtClean="0"/>
              <a:t>位</a:t>
            </a:r>
            <a:r>
              <a:rPr lang="zh-CN" altLang="en-US" sz="1600" dirty="0"/>
              <a:t>固定字符“</a:t>
            </a:r>
            <a:r>
              <a:rPr lang="en-US" altLang="zh-CN" sz="1600" dirty="0"/>
              <a:t>-</a:t>
            </a:r>
            <a:r>
              <a:rPr lang="zh-CN" altLang="en-US" sz="1600" dirty="0"/>
              <a:t>”；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g. 20-22</a:t>
            </a:r>
            <a:r>
              <a:rPr lang="zh-CN" altLang="en-US" sz="1600" dirty="0" smtClean="0"/>
              <a:t>位工单内地箱序号；</a:t>
            </a:r>
            <a:r>
              <a:rPr lang="en-US" altLang="zh-CN" sz="1600" dirty="0" smtClean="0"/>
              <a:t>     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237403" y="3756977"/>
            <a:ext cx="54147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）工单符合规则后，提取本箱数量信息，同一种产品每箱的产品数可能会不同，如零头或样品等情况；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63219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AD47D5-1B86-42D7-BC11-A013D6CD811C}" type="slidenum">
              <a:rPr lang="zh-CN" altLang="de-DE" smtClean="0"/>
              <a:pPr/>
              <a:t>4</a:t>
            </a:fld>
            <a:endParaRPr lang="de-DE" altLang="zh-CN" dirty="0" smtClean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42844" y="80941"/>
            <a:ext cx="8786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工作流程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t="6407" r="8278" b="34267"/>
          <a:stretch/>
        </p:blipFill>
        <p:spPr bwMode="auto">
          <a:xfrm>
            <a:off x="5868144" y="567004"/>
            <a:ext cx="2548756" cy="81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7"/>
          <a:stretch/>
        </p:blipFill>
        <p:spPr bwMode="auto">
          <a:xfrm>
            <a:off x="5846852" y="1491631"/>
            <a:ext cx="2924175" cy="66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968" y="503404"/>
            <a:ext cx="54147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）提取工单</a:t>
            </a:r>
            <a:r>
              <a:rPr lang="zh-CN" altLang="en-US" sz="1600" dirty="0"/>
              <a:t>信息，并访问数据库</a:t>
            </a:r>
            <a:r>
              <a:rPr lang="en-US" altLang="zh-CN" sz="1600" dirty="0"/>
              <a:t>P5andon</a:t>
            </a:r>
            <a:r>
              <a:rPr lang="zh-CN" altLang="en-US" sz="1600" dirty="0" smtClean="0"/>
              <a:t>内</a:t>
            </a:r>
            <a:r>
              <a:rPr lang="en-US" altLang="zh-CN" sz="1600" dirty="0" err="1" smtClean="0"/>
              <a:t>WorkOrder_Andon</a:t>
            </a:r>
            <a:r>
              <a:rPr lang="zh-CN" altLang="en-US" sz="1600" dirty="0" smtClean="0"/>
              <a:t>表</a:t>
            </a:r>
            <a:r>
              <a:rPr lang="zh-CN" altLang="en-US" sz="1600" dirty="0"/>
              <a:t>（如右图</a:t>
            </a:r>
            <a:r>
              <a:rPr lang="zh-CN" altLang="en-US" sz="1600" dirty="0" smtClean="0"/>
              <a:t>），检查工单是否已经完成排程，并自动调用产品型号 ；</a:t>
            </a:r>
            <a:r>
              <a:rPr lang="en-US" altLang="zh-CN" sz="1600" dirty="0" smtClean="0"/>
              <a:t>    </a:t>
            </a: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51520" y="1347614"/>
            <a:ext cx="54147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）根据产品</a:t>
            </a:r>
            <a:r>
              <a:rPr lang="zh-CN" altLang="en-US" sz="1600" dirty="0"/>
              <a:t>型号</a:t>
            </a:r>
            <a:r>
              <a:rPr lang="zh-CN" altLang="en-US" sz="1600" dirty="0" smtClean="0"/>
              <a:t>信息</a:t>
            </a:r>
            <a:r>
              <a:rPr lang="zh-CN" altLang="en-US" sz="1600" dirty="0"/>
              <a:t>，并访问数据库</a:t>
            </a:r>
            <a:r>
              <a:rPr lang="en-US" altLang="zh-CN" sz="1600" dirty="0"/>
              <a:t>P5andon</a:t>
            </a:r>
            <a:r>
              <a:rPr lang="zh-CN" altLang="en-US" sz="1600" dirty="0" smtClean="0"/>
              <a:t>内</a:t>
            </a:r>
            <a:r>
              <a:rPr lang="en-US" altLang="zh-CN" sz="1600" dirty="0" err="1" smtClean="0"/>
              <a:t>ProcessParameter_Packaging</a:t>
            </a:r>
            <a:r>
              <a:rPr lang="zh-CN" altLang="en-US" sz="1600" dirty="0" smtClean="0"/>
              <a:t>表</a:t>
            </a:r>
            <a:r>
              <a:rPr lang="zh-CN" altLang="en-US" sz="1600" dirty="0"/>
              <a:t>（如右图</a:t>
            </a:r>
            <a:r>
              <a:rPr lang="zh-CN" altLang="en-US" sz="1600" dirty="0" smtClean="0"/>
              <a:t>），并自动调用参数，如产品编号规则和是否查重等 ；</a:t>
            </a:r>
            <a:r>
              <a:rPr lang="en-US" altLang="zh-CN" sz="1600" dirty="0" smtClean="0"/>
              <a:t>    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251520" y="2305204"/>
            <a:ext cx="54147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）完成上述所有信息后，开始装箱操作；</a:t>
            </a:r>
            <a:r>
              <a:rPr lang="en-US" altLang="zh-CN" sz="1600" dirty="0" smtClean="0"/>
              <a:t>     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251520" y="2748865"/>
            <a:ext cx="8519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）扫入产品条码，检查是否重码和规则，并将数据写入数据库</a:t>
            </a:r>
            <a:r>
              <a:rPr lang="en-US" altLang="zh-CN" sz="1600" dirty="0"/>
              <a:t>P5andon</a:t>
            </a:r>
            <a:r>
              <a:rPr lang="zh-CN" altLang="en-US" sz="1600" dirty="0" smtClean="0"/>
              <a:t>内</a:t>
            </a:r>
            <a:r>
              <a:rPr lang="en-US" altLang="zh-CN" sz="1600" dirty="0" err="1" smtClean="0"/>
              <a:t>Record_Packaging</a:t>
            </a:r>
            <a:r>
              <a:rPr lang="zh-CN" altLang="en-US" sz="1600" dirty="0" smtClean="0"/>
              <a:t>表内：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 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4"/>
          <a:stretch/>
        </p:blipFill>
        <p:spPr bwMode="auto">
          <a:xfrm>
            <a:off x="228968" y="3435846"/>
            <a:ext cx="8640000" cy="6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17592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AD47D5-1B86-42D7-BC11-A013D6CD811C}" type="slidenum">
              <a:rPr lang="zh-CN" altLang="de-DE" smtClean="0"/>
              <a:pPr/>
              <a:t>5</a:t>
            </a:fld>
            <a:endParaRPr lang="de-DE" altLang="zh-CN" dirty="0" smtClean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42844" y="80941"/>
            <a:ext cx="8786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1" dirty="0" smtClean="0"/>
              <a:t>2 </a:t>
            </a:r>
            <a:r>
              <a:rPr lang="zh-CN" altLang="en-US" sz="2400" b="1" dirty="0" smtClean="0"/>
              <a:t>工作流程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968" y="503404"/>
            <a:ext cx="8591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）达到设定满箱数，提示满箱，自动计算表内工单完成装箱单数量，并</a:t>
            </a:r>
            <a:r>
              <a:rPr lang="zh-CN" altLang="en-US" sz="1600" dirty="0"/>
              <a:t>访问数据库</a:t>
            </a:r>
            <a:r>
              <a:rPr lang="en-US" altLang="zh-CN" sz="1600" dirty="0"/>
              <a:t>P5andon</a:t>
            </a:r>
            <a:r>
              <a:rPr lang="zh-CN" altLang="en-US" sz="1600" dirty="0" smtClean="0"/>
              <a:t>内</a:t>
            </a:r>
            <a:r>
              <a:rPr lang="en-US" altLang="zh-CN" sz="1600" dirty="0" err="1" smtClean="0"/>
              <a:t>WorkOrder_Andon</a:t>
            </a:r>
            <a:r>
              <a:rPr lang="zh-CN" altLang="en-US" sz="1600" dirty="0" smtClean="0"/>
              <a:t>表</a:t>
            </a:r>
            <a:r>
              <a:rPr lang="zh-CN" altLang="en-US" sz="1600" dirty="0"/>
              <a:t>（如右图</a:t>
            </a:r>
            <a:r>
              <a:rPr lang="zh-CN" altLang="en-US" sz="1600" dirty="0" smtClean="0"/>
              <a:t>），更新工单完成进度；</a:t>
            </a:r>
            <a:r>
              <a:rPr lang="en-US" altLang="zh-CN" sz="1600" dirty="0" smtClean="0"/>
              <a:t>   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8640000" cy="93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8028384" y="1131590"/>
            <a:ext cx="792088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228968" y="2130991"/>
            <a:ext cx="85915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    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）当出现重码后处理措施与单机版相同，必须输入班组长和</a:t>
            </a:r>
            <a:r>
              <a:rPr lang="en-US" altLang="zh-CN" sz="1600" dirty="0" smtClean="0"/>
              <a:t>IPQC</a:t>
            </a:r>
            <a:r>
              <a:rPr lang="zh-CN" altLang="en-US" sz="1600" dirty="0" smtClean="0"/>
              <a:t>密码才能解锁；</a:t>
            </a:r>
            <a:r>
              <a:rPr lang="en-US" altLang="zh-CN" sz="16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6165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126" y="2089543"/>
            <a:ext cx="8429716" cy="12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2D467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r>
              <a:rPr kumimoji="0" lang="zh-CN" alt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2D467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！</a:t>
            </a:r>
            <a:endParaRPr kumimoji="0" lang="en-US" altLang="zh-CN" sz="4400" b="1" i="1" u="none" strike="noStrike" kern="0" cap="none" spc="0" normalizeH="0" baseline="0" noProof="0" dirty="0" smtClean="0">
              <a:ln>
                <a:noFill/>
              </a:ln>
              <a:solidFill>
                <a:srgbClr val="2D467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i="1" kern="0" dirty="0" smtClean="0">
                <a:solidFill>
                  <a:srgbClr val="2D4678"/>
                </a:solidFill>
                <a:latin typeface="+mj-lt"/>
                <a:ea typeface="+mj-ea"/>
                <a:cs typeface="+mj-cs"/>
              </a:rPr>
              <a:t>☺</a:t>
            </a:r>
            <a:r>
              <a:rPr kumimoji="0" lang="zh-CN" altLang="en-US" sz="3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Standarddesign">
  <a:themeElements>
    <a:clrScheme name="5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16325</TotalTime>
  <Words>594</Words>
  <Application>Microsoft Office PowerPoint</Application>
  <PresentationFormat>全屏显示(16:9)</PresentationFormat>
  <Paragraphs>58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5_Standarddesign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Company>Amphenol Tuchel Electronics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dylan.huang@amphenol-cz.com</dc:creator>
  <cp:lastModifiedBy>shenyanjun</cp:lastModifiedBy>
  <cp:revision>1745</cp:revision>
  <dcterms:created xsi:type="dcterms:W3CDTF">2008-02-04T07:35:51Z</dcterms:created>
  <dcterms:modified xsi:type="dcterms:W3CDTF">2017-10-12T00:16:37Z</dcterms:modified>
</cp:coreProperties>
</file>