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327" r:id="rId7"/>
    <p:sldId id="344" r:id="rId8"/>
    <p:sldId id="345" r:id="rId9"/>
    <p:sldId id="346" r:id="rId10"/>
    <p:sldId id="305" r:id="rId11"/>
  </p:sldIdLst>
  <p:sldSz cx="8999220" cy="50399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49B"/>
    <a:srgbClr val="959AA2"/>
    <a:srgbClr val="C0F6ED"/>
    <a:srgbClr val="99F1E2"/>
    <a:srgbClr val="53585F"/>
    <a:srgbClr val="138774"/>
    <a:srgbClr val="1AB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FDDC-4151-4F58-BEA7-655A61B04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98653" y="0"/>
            <a:ext cx="10797892" cy="5416952"/>
            <a:chOff x="798653" y="0"/>
            <a:chExt cx="10797892" cy="54169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73" y="0"/>
              <a:ext cx="7641765" cy="5040313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798653" y="0"/>
              <a:ext cx="10797892" cy="541695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6193742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9053" y="1112394"/>
            <a:ext cx="7112000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1360" y="1327143"/>
            <a:ext cx="1300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19B49B"/>
                </a:solidFill>
                <a:latin typeface="Agency FB" panose="020B0503020202020204" pitchFamily="34" charset="0"/>
              </a:rPr>
              <a:t>2019</a:t>
            </a:r>
            <a:endParaRPr lang="zh-CN" altLang="en-US" sz="60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0438" y="221323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年终总结</a:t>
            </a:r>
            <a:r>
              <a:rPr lang="zh-CN" altLang="en-US" sz="3600" b="1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暨新年计划</a:t>
            </a:r>
            <a:endParaRPr lang="zh-CN" altLang="en-US" sz="3600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35940" y="2877385"/>
            <a:ext cx="521435" cy="0"/>
          </a:xfrm>
          <a:prstGeom prst="line">
            <a:avLst/>
          </a:prstGeom>
          <a:ln w="254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14098" y="3439476"/>
            <a:ext cx="4927622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汇报人</a:t>
            </a:r>
            <a:r>
              <a:rPr lang="en-US" altLang="zh-CN" sz="1150" dirty="0" smtClean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:</a:t>
            </a:r>
            <a:r>
              <a:rPr lang="zh-CN" altLang="en-US" sz="1150" dirty="0" smtClean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沈耀强    </a:t>
            </a:r>
            <a:r>
              <a:rPr lang="zh-CN" altLang="en-US" sz="115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日期：</a:t>
            </a:r>
            <a:r>
              <a:rPr lang="en-US" altLang="zh-CN" sz="115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2018.12.29</a:t>
            </a:r>
            <a:endParaRPr lang="zh-CN" altLang="en-US" sz="1150" dirty="0">
              <a:solidFill>
                <a:srgbClr val="19B49B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9264" y="1128251"/>
            <a:ext cx="339213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82240" cy="50403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3055" y="995680"/>
            <a:ext cx="1249045" cy="25933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8606" y="1016466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gency FB" panose="020B0503020202020204" pitchFamily="34" charset="0"/>
              </a:rPr>
              <a:t>工作岗位职责</a:t>
            </a:r>
            <a:endParaRPr lang="zh-CN" altLang="en-US" b="1" dirty="0">
              <a:latin typeface="Agency FB" panose="020B0503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9264" y="1800779"/>
            <a:ext cx="339213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08606" y="1688994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gency FB" panose="020B0503020202020204" pitchFamily="34" charset="0"/>
              </a:rPr>
              <a:t>工作完成情况</a:t>
            </a:r>
            <a:endParaRPr lang="zh-CN" altLang="en-US" b="1" dirty="0">
              <a:latin typeface="Agency FB" panose="020B0503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9264" y="2512143"/>
            <a:ext cx="339213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8606" y="2400358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latin typeface="Agency FB" panose="020B0503020202020204" pitchFamily="34" charset="0"/>
              </a:rPr>
              <a:t>工作核心及困难</a:t>
            </a:r>
            <a:endParaRPr lang="zh-CN" altLang="zh-CN" b="1" dirty="0">
              <a:latin typeface="Agency FB" panose="020B0503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39264" y="3204989"/>
            <a:ext cx="339213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08606" y="3093204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Agency FB" panose="020B0503020202020204" pitchFamily="34" charset="0"/>
                <a:sym typeface="+mn-ea"/>
              </a:rPr>
              <a:t>明年工作计划</a:t>
            </a:r>
            <a:endParaRPr lang="zh-CN" altLang="en-US" b="1" dirty="0">
              <a:latin typeface="Agency FB" panose="020B0503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28158" y="1175339"/>
            <a:ext cx="738664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Agency FB" panose="020B0503020202020204" pitchFamily="34" charset="0"/>
              </a:rPr>
              <a:t>目录</a:t>
            </a:r>
            <a:endParaRPr lang="zh-CN" altLang="en-US" sz="3600" b="1" dirty="0">
              <a:latin typeface="Agency FB" panose="020B0503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308350" y="1244989"/>
            <a:ext cx="0" cy="47498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149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49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49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949"/>
                                </p:stCondLst>
                                <p:childTnLst>
                                  <p:par>
                                    <p:cTn id="61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bldLvl="0" animBg="1"/>
          <p:bldP spid="6" grpId="0"/>
          <p:bldP spid="14" grpId="0" animBg="1"/>
          <p:bldP spid="15" grpId="0"/>
          <p:bldP spid="17" grpId="0" animBg="1"/>
          <p:bldP spid="18" grpId="0"/>
          <p:bldP spid="20" grpId="0" animBg="1"/>
          <p:bldP spid="21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149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49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49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949"/>
                                </p:stCondLst>
                                <p:childTnLst>
                                  <p:par>
                                    <p:cTn id="6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bldLvl="0" animBg="1"/>
          <p:bldP spid="6" grpId="0"/>
          <p:bldP spid="14" grpId="0" animBg="1"/>
          <p:bldP spid="15" grpId="0"/>
          <p:bldP spid="17" grpId="0" animBg="1"/>
          <p:bldP spid="18" grpId="0"/>
          <p:bldP spid="20" grpId="0" animBg="1"/>
          <p:bldP spid="21" grpId="0"/>
          <p:bldP spid="2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2_Meet Our Offices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83" y="1318019"/>
            <a:ext cx="4139865" cy="16844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6311" y="3070334"/>
            <a:ext cx="2030114" cy="14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1417" y="3069203"/>
            <a:ext cx="2017314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917795" y="1261745"/>
            <a:ext cx="1571404" cy="260350"/>
            <a:chOff x="4081294" y="3960217"/>
            <a:chExt cx="2515409" cy="611922"/>
          </a:xfrm>
        </p:grpSpPr>
        <p:sp>
          <p:nvSpPr>
            <p:cNvPr id="6" name="Rounded Rectangle 43"/>
            <p:cNvSpPr/>
            <p:nvPr/>
          </p:nvSpPr>
          <p:spPr>
            <a:xfrm>
              <a:off x="4081294" y="3961259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75"/>
            </a:p>
          </p:txBody>
        </p:sp>
        <p:sp>
          <p:nvSpPr>
            <p:cNvPr id="7" name="TextBox 52"/>
            <p:cNvSpPr txBox="1"/>
            <p:nvPr/>
          </p:nvSpPr>
          <p:spPr>
            <a:xfrm>
              <a:off x="4306597" y="3960217"/>
              <a:ext cx="2290106" cy="61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id-ID" sz="11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研发部算法工程师</a:t>
              </a:r>
              <a:endParaRPr lang="zh-CN" altLang="id-ID" sz="11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sp>
        <p:nvSpPr>
          <p:cNvPr id="9" name="TextBox 54"/>
          <p:cNvSpPr txBox="1"/>
          <p:nvPr/>
        </p:nvSpPr>
        <p:spPr>
          <a:xfrm>
            <a:off x="640468" y="1962167"/>
            <a:ext cx="406799" cy="523113"/>
          </a:xfrm>
          <a:prstGeom prst="rect">
            <a:avLst/>
          </a:prstGeom>
          <a:noFill/>
        </p:spPr>
        <p:txBody>
          <a:bodyPr wrap="square" lIns="36470" tIns="18235" rIns="36470" bIns="18235" rtlCol="0">
            <a:spAutoFit/>
          </a:bodyPr>
          <a:lstStyle/>
          <a:p>
            <a:r>
              <a:rPr lang="id-ID" sz="316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16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id-ID" sz="316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993964" y="2022731"/>
            <a:ext cx="2884106" cy="994410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负责计算机视觉算法和深度学习算法的前沿技术的研究工作</a:t>
            </a:r>
            <a:endParaRPr lang="en-US" altLang="zh-CN" sz="88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8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8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6"/>
          <p:cNvSpPr txBox="1"/>
          <p:nvPr/>
        </p:nvSpPr>
        <p:spPr>
          <a:xfrm>
            <a:off x="640468" y="2850012"/>
            <a:ext cx="406799" cy="523113"/>
          </a:xfrm>
          <a:prstGeom prst="rect">
            <a:avLst/>
          </a:prstGeom>
          <a:noFill/>
        </p:spPr>
        <p:txBody>
          <a:bodyPr wrap="square" lIns="36470" tIns="18235" rIns="36470" bIns="18235" rtlCol="0">
            <a:spAutoFit/>
          </a:bodyPr>
          <a:lstStyle/>
          <a:p>
            <a:r>
              <a:rPr lang="en-US" sz="316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2.</a:t>
            </a:r>
            <a:endParaRPr lang="id-ID" sz="316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993964" y="2910578"/>
            <a:ext cx="2884106" cy="866140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负责研发的算法在实际场景应用领域的落地和性能优化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/>
          <p:cNvSpPr txBox="1"/>
          <p:nvPr/>
        </p:nvSpPr>
        <p:spPr>
          <a:xfrm>
            <a:off x="640468" y="3738461"/>
            <a:ext cx="406799" cy="523113"/>
          </a:xfrm>
          <a:prstGeom prst="rect">
            <a:avLst/>
          </a:prstGeom>
          <a:noFill/>
        </p:spPr>
        <p:txBody>
          <a:bodyPr wrap="square" lIns="36470" tIns="18235" rIns="36470" bIns="18235" rtlCol="0">
            <a:spAutoFit/>
          </a:bodyPr>
          <a:lstStyle/>
          <a:p>
            <a:r>
              <a:rPr lang="en-US" sz="316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</a:t>
            </a:r>
            <a:endParaRPr lang="id-ID" sz="316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993964" y="3799026"/>
            <a:ext cx="2884106" cy="589280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负责图像处理、编写优化算法及测试工作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48760" y="2788350"/>
            <a:ext cx="3129308" cy="0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8760" y="3695096"/>
            <a:ext cx="3129308" cy="0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907976" y="292746"/>
            <a:ext cx="2067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工作岗位职责</a:t>
            </a:r>
            <a:endParaRPr lang="zh-CN" altLang="zh-CN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114959" y="231068"/>
            <a:ext cx="2519873" cy="583565"/>
            <a:chOff x="7114959" y="231068"/>
            <a:chExt cx="2519873" cy="583565"/>
          </a:xfrm>
        </p:grpSpPr>
        <p:sp>
          <p:nvSpPr>
            <p:cNvPr id="35" name="TextBox 20"/>
            <p:cNvSpPr txBox="1"/>
            <p:nvPr/>
          </p:nvSpPr>
          <p:spPr>
            <a:xfrm>
              <a:off x="7114959" y="231068"/>
              <a:ext cx="206795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NISZ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7566875" y="565590"/>
              <a:ext cx="2067957" cy="18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38" name="任意多边形: 形状 3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08050" y="1261745"/>
            <a:ext cx="2476500" cy="568323"/>
            <a:chOff x="4065694" y="3960217"/>
            <a:chExt cx="2811555" cy="1335747"/>
          </a:xfrm>
        </p:grpSpPr>
        <p:sp>
          <p:nvSpPr>
            <p:cNvPr id="18" name="Rounded Rectangle 43"/>
            <p:cNvSpPr/>
            <p:nvPr/>
          </p:nvSpPr>
          <p:spPr>
            <a:xfrm>
              <a:off x="4081294" y="3961259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975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4306597" y="3960217"/>
              <a:ext cx="2570652" cy="61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id-ID" sz="11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岗位：研发部算法工程师</a:t>
              </a:r>
              <a:endParaRPr lang="zh-CN" altLang="id-ID" sz="11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20" name="TextBox 53"/>
            <p:cNvSpPr txBox="1"/>
            <p:nvPr/>
          </p:nvSpPr>
          <p:spPr>
            <a:xfrm>
              <a:off x="4065694" y="4630327"/>
              <a:ext cx="2811555" cy="665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  </a:t>
              </a:r>
              <a:r>
                <a:rPr lang="zh-CN" altLang="en-US" sz="12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汇报对象：研发总监</a:t>
              </a:r>
              <a:endParaRPr lang="zh-CN" alt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05498" y="385741"/>
            <a:ext cx="206795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rPr>
              <a:t>纳智天地</a:t>
            </a:r>
            <a:endParaRPr lang="zh-CN" altLang="en-US" sz="1200" dirty="0">
              <a:latin typeface="Agency FB" panose="020B0503020202020204" pitchFamily="34" charset="0"/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6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31" grpId="0"/>
      <p:bldP spid="32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3176" y="3481595"/>
            <a:ext cx="3096344" cy="858911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活体检测项目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70829" y="110342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5" name="矩形 4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TextBox 72"/>
          <p:cNvSpPr txBox="1"/>
          <p:nvPr/>
        </p:nvSpPr>
        <p:spPr>
          <a:xfrm>
            <a:off x="4370830" y="1253399"/>
            <a:ext cx="3933010" cy="77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活体检测技术调研，熟悉相关技术运作方式及使用场景，确定单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目摄像头、可见光 、deep learning的工程实践方向。</a:t>
            </a:r>
            <a:endParaRPr lang="zh-CN" altLang="en-US" sz="1400"/>
          </a:p>
          <a:p>
            <a:pPr algn="just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4370830" y="1897627"/>
            <a:ext cx="39330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在活体检测数据集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SIW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上，对以下算法进行实验测试，对比如下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4"/>
          <p:cNvSpPr txBox="1"/>
          <p:nvPr/>
        </p:nvSpPr>
        <p:spPr>
          <a:xfrm>
            <a:off x="4370830" y="3659142"/>
            <a:ext cx="39330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mobilenetv2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模型的活体检测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版本调试发布工作。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907976" y="292746"/>
            <a:ext cx="2067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工作完成情况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836829" y="219003"/>
            <a:ext cx="3008331" cy="583565"/>
            <a:chOff x="6836829" y="219003"/>
            <a:chExt cx="3008331" cy="583565"/>
          </a:xfrm>
        </p:grpSpPr>
        <p:sp>
          <p:nvSpPr>
            <p:cNvPr id="20" name="TextBox 20"/>
            <p:cNvSpPr txBox="1"/>
            <p:nvPr/>
          </p:nvSpPr>
          <p:spPr>
            <a:xfrm>
              <a:off x="6836829" y="219003"/>
              <a:ext cx="206795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NISE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77203" y="385741"/>
              <a:ext cx="20679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纳智天地</a:t>
              </a:r>
              <a:endPara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7566875" y="565590"/>
              <a:ext cx="2067957" cy="18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3" name="任意多边形: 形状 22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1103630"/>
            <a:ext cx="3096260" cy="2248535"/>
          </a:xfrm>
          <a:prstGeom prst="rect">
            <a:avLst/>
          </a:prstGeom>
        </p:spPr>
      </p:pic>
      <p:graphicFrame>
        <p:nvGraphicFramePr>
          <p:cNvPr id="26" name="表格 25"/>
          <p:cNvGraphicFramePr/>
          <p:nvPr/>
        </p:nvGraphicFramePr>
        <p:xfrm>
          <a:off x="4537075" y="2188845"/>
          <a:ext cx="3418840" cy="1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20"/>
                <a:gridCol w="1709420"/>
              </a:tblGrid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HSV+PCA+SVM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89%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SIFT+GMM+SVM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RGB+Alexnet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87%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370829" y="358373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28" name="矩形 27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370829" y="180065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31" name="矩形 30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  <p:bldP spid="14" grpId="0"/>
      <p:bldP spid="15" grpId="0"/>
      <p:bldP spid="16" grpId="0"/>
      <p:bldP spid="17" grpId="0" bldLvl="0" animBg="1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6094" y="119232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5" name="矩形 4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TextBox 72"/>
          <p:cNvSpPr txBox="1"/>
          <p:nvPr/>
        </p:nvSpPr>
        <p:spPr>
          <a:xfrm>
            <a:off x="776095" y="1448979"/>
            <a:ext cx="3933010" cy="85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完成活体检测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SDK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）发布工作，熟悉了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NISE SDK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发布的流程和细节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/>
          </a:p>
          <a:p>
            <a:pPr algn="just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776095" y="2239257"/>
            <a:ext cx="3933010" cy="77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SIFT+GMM+SVM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算法对人脸车轮二分类，训练模型更新迭代，准确率达到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99%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，提供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 sdk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4"/>
          <p:cNvSpPr txBox="1"/>
          <p:nvPr/>
        </p:nvSpPr>
        <p:spPr>
          <a:xfrm>
            <a:off x="741805" y="3158762"/>
            <a:ext cx="39330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vlfeat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开源库主要是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matlab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vlfeat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开源库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的封装使用，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 sdk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907976" y="292746"/>
            <a:ext cx="2067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其他工作情况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836829" y="219003"/>
            <a:ext cx="3008331" cy="583565"/>
            <a:chOff x="6836829" y="219003"/>
            <a:chExt cx="3008331" cy="583565"/>
          </a:xfrm>
        </p:grpSpPr>
        <p:sp>
          <p:nvSpPr>
            <p:cNvPr id="30" name="TextBox 20"/>
            <p:cNvSpPr txBox="1"/>
            <p:nvPr/>
          </p:nvSpPr>
          <p:spPr>
            <a:xfrm>
              <a:off x="6836829" y="219003"/>
              <a:ext cx="206795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NISE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1" name="TextBox 20"/>
            <p:cNvSpPr txBox="1"/>
            <p:nvPr/>
          </p:nvSpPr>
          <p:spPr>
            <a:xfrm>
              <a:off x="7777203" y="385741"/>
              <a:ext cx="20679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纳智天地</a:t>
              </a:r>
              <a:endPara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7566875" y="565590"/>
              <a:ext cx="2067957" cy="18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1804" y="291952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34" name="矩形 33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741804" y="2093389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37" name="矩形 36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6094" y="119232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5" name="矩形 4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TextBox 72"/>
          <p:cNvSpPr txBox="1"/>
          <p:nvPr/>
        </p:nvSpPr>
        <p:spPr>
          <a:xfrm>
            <a:off x="776095" y="1492159"/>
            <a:ext cx="3933010" cy="109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/>
              <a:t>   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当前工作的核心问题是活体检测算法的通用性不够好，训练数据量少（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万多张）且来源单一（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SIW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如何提高活体检测准确度和通用性是接下来的重点工作</a:t>
            </a:r>
            <a:endParaRPr lang="zh-CN" altLang="en-US" sz="1400"/>
          </a:p>
          <a:p>
            <a:pPr algn="just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776095" y="2644387"/>
            <a:ext cx="393301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>
                <a:sym typeface="+mn-ea"/>
              </a:rPr>
              <a:t>   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目标数据量是百万集的.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主要困难是spoof样本的收集标定工作，图片来源要丰富、每个来源正负样本各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000张数量级收集，需要相关人员配合收集标定数据。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908050" y="292735"/>
            <a:ext cx="244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工作核心及困难</a:t>
            </a:r>
            <a:endParaRPr lang="zh-CN" altLang="zh-CN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6829" y="219003"/>
            <a:ext cx="3008331" cy="583565"/>
            <a:chOff x="6836829" y="219003"/>
            <a:chExt cx="3008331" cy="583565"/>
          </a:xfrm>
        </p:grpSpPr>
        <p:sp>
          <p:nvSpPr>
            <p:cNvPr id="3" name="TextBox 20"/>
            <p:cNvSpPr txBox="1"/>
            <p:nvPr/>
          </p:nvSpPr>
          <p:spPr>
            <a:xfrm>
              <a:off x="6836829" y="219003"/>
              <a:ext cx="206795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NISE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7777203" y="385741"/>
              <a:ext cx="20679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纳智天地</a:t>
              </a:r>
              <a:endPara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7566875" y="565590"/>
              <a:ext cx="2067957" cy="18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6094" y="244454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27" name="矩形 26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7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39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39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39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6094" y="119232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5" name="矩形 4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TextBox 72"/>
          <p:cNvSpPr txBox="1"/>
          <p:nvPr/>
        </p:nvSpPr>
        <p:spPr>
          <a:xfrm>
            <a:off x="776095" y="1518829"/>
            <a:ext cx="3933010" cy="77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/>
              <a:t>   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制定活体检测采集方案和具体工作的实施，最终目标是活体检测在百万数据集的情况下准确率达到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95%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1000"/>
          </a:p>
          <a:p>
            <a:pPr algn="just">
              <a:lnSpc>
                <a:spcPct val="13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776095" y="3619747"/>
            <a:ext cx="39330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深度学习和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tensorflow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的学习和实践工作，以及相关前沿论文的研究学习。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908050" y="292735"/>
            <a:ext cx="244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明年工作计划</a:t>
            </a:r>
            <a:endParaRPr lang="zh-CN" altLang="zh-CN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836829" y="219003"/>
            <a:ext cx="3008331" cy="583565"/>
            <a:chOff x="6836829" y="219003"/>
            <a:chExt cx="3008331" cy="58356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NISE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777203" y="385741"/>
              <a:ext cx="20679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纳智天地</a:t>
              </a:r>
              <a:endPara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6094" y="2311829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29" name="矩形 28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TextBox 72"/>
          <p:cNvSpPr txBox="1"/>
          <p:nvPr/>
        </p:nvSpPr>
        <p:spPr>
          <a:xfrm>
            <a:off x="776095" y="3207929"/>
            <a:ext cx="39330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endParaRPr lang="zh-CN" altLang="en-US" sz="1000"/>
          </a:p>
          <a:p>
            <a:pPr algn="just">
              <a:lnSpc>
                <a:spcPct val="13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3"/>
          <p:cNvSpPr txBox="1"/>
          <p:nvPr/>
        </p:nvSpPr>
        <p:spPr>
          <a:xfrm>
            <a:off x="853565" y="2685662"/>
            <a:ext cx="39330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活体检测深度学习算法学习和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优化工作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，活体检测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的版本迭代工作。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6094" y="3487214"/>
            <a:ext cx="3933010" cy="149652"/>
            <a:chOff x="4906190" y="1416527"/>
            <a:chExt cx="3933010" cy="166280"/>
          </a:xfrm>
          <a:solidFill>
            <a:srgbClr val="00544A"/>
          </a:solidFill>
        </p:grpSpPr>
        <p:sp>
          <p:nvSpPr>
            <p:cNvPr id="7" name="矩形 6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19B49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bldLvl="0" animBg="1"/>
      <p:bldP spid="23" grpId="0" bldLvl="0" animBg="1"/>
      <p:bldP spid="3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98653" y="0"/>
            <a:ext cx="10797892" cy="5416952"/>
            <a:chOff x="798653" y="0"/>
            <a:chExt cx="10797892" cy="54169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73" y="0"/>
              <a:ext cx="7641765" cy="5040313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798653" y="0"/>
              <a:ext cx="10797892" cy="541695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6193742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9053" y="1112394"/>
            <a:ext cx="7112000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1360" y="1327143"/>
            <a:ext cx="1300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19B49B"/>
                </a:solidFill>
                <a:latin typeface="Agency FB" panose="020B0503020202020204" pitchFamily="34" charset="0"/>
              </a:rPr>
              <a:t>2019</a:t>
            </a:r>
            <a:endParaRPr lang="zh-CN" altLang="en-US" sz="60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0438" y="2213235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汇报完毕 感谢聆听</a:t>
            </a:r>
            <a:endParaRPr lang="zh-CN" altLang="en-US" sz="3600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35940" y="2877385"/>
            <a:ext cx="521435" cy="0"/>
          </a:xfrm>
          <a:prstGeom prst="line">
            <a:avLst/>
          </a:prstGeom>
          <a:ln w="254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27239" y="1119224"/>
            <a:ext cx="0" cy="5419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E98A8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941</Words>
  <Application>WPS 演示</Application>
  <PresentationFormat>自定义</PresentationFormat>
  <Paragraphs>130</Paragraphs>
  <Slides>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Agency FB</vt:lpstr>
      <vt:lpstr>方正兰亭中粗黑_GBK</vt:lpstr>
      <vt:lpstr>方正兰亭准黑_GBK</vt:lpstr>
      <vt:lpstr>★懐風体</vt:lpstr>
      <vt:lpstr>思源黑体 CN Medium</vt:lpstr>
      <vt:lpstr>微软雅黑</vt:lpstr>
      <vt:lpstr>方正兰亭纤黑_GBK</vt:lpstr>
      <vt:lpstr>Calibri</vt:lpstr>
      <vt:lpstr>Malgun Gothic</vt:lpstr>
      <vt:lpstr>黑体</vt:lpstr>
      <vt:lpstr>Arial Unicode MS</vt:lpstr>
      <vt:lpstr>等线 Light</vt:lpstr>
      <vt:lpstr>Calibri Light</vt:lpstr>
      <vt:lpstr>等线</vt:lpstr>
      <vt:lpstr>MS UI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沈耀强</cp:lastModifiedBy>
  <cp:revision>140</cp:revision>
  <dcterms:created xsi:type="dcterms:W3CDTF">2017-08-07T14:44:00Z</dcterms:created>
  <dcterms:modified xsi:type="dcterms:W3CDTF">2019-01-07T01:52:38Z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