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93" r:id="rId3"/>
    <p:sldId id="294" r:id="rId4"/>
    <p:sldId id="258" r:id="rId5"/>
    <p:sldId id="328" r:id="rId6"/>
    <p:sldId id="369" r:id="rId7"/>
    <p:sldId id="360" r:id="rId8"/>
    <p:sldId id="372" r:id="rId9"/>
    <p:sldId id="371" r:id="rId10"/>
    <p:sldId id="362" r:id="rId11"/>
    <p:sldId id="364" r:id="rId12"/>
    <p:sldId id="365" r:id="rId13"/>
  </p:sldIdLst>
  <p:sldSz cx="12190413"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47CFFF"/>
    <a:srgbClr val="81DEFF"/>
    <a:srgbClr val="165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82" autoAdjust="0"/>
  </p:normalViewPr>
  <p:slideViewPr>
    <p:cSldViewPr>
      <p:cViewPr>
        <p:scale>
          <a:sx n="114" d="100"/>
          <a:sy n="114" d="100"/>
        </p:scale>
        <p:origin x="774" y="-72"/>
      </p:cViewPr>
      <p:guideLst>
        <p:guide orient="horz" pos="2160"/>
        <p:guide pos="3840"/>
      </p:guideLst>
    </p:cSldViewPr>
  </p:slideViewPr>
  <p:notesTextViewPr>
    <p:cViewPr>
      <p:scale>
        <a:sx n="100" d="100"/>
        <a:sy n="100" d="100"/>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F688DD-FEDD-40F7-B7F7-6703B1F20D34}" type="datetimeFigureOut">
              <a:rPr lang="zh-CN" altLang="en-US" smtClean="0"/>
              <a:pPr/>
              <a:t>2019/1/5</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D4745C-0275-4ACE-A443-4A9DCE3714DB}" type="slidenum">
              <a:rPr lang="zh-CN" altLang="en-US" smtClean="0"/>
              <a:pPr/>
              <a:t>‹#›</a:t>
            </a:fld>
            <a:endParaRPr lang="zh-CN" altLang="en-US"/>
          </a:p>
        </p:txBody>
      </p:sp>
    </p:spTree>
    <p:extLst>
      <p:ext uri="{BB962C8B-B14F-4D97-AF65-F5344CB8AC3E}">
        <p14:creationId xmlns:p14="http://schemas.microsoft.com/office/powerpoint/2010/main" val="1375334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a:t>
            </a:fld>
            <a:endParaRPr lang="zh-CN" altLang="en-US"/>
          </a:p>
        </p:txBody>
      </p:sp>
    </p:spTree>
    <p:extLst>
      <p:ext uri="{BB962C8B-B14F-4D97-AF65-F5344CB8AC3E}">
        <p14:creationId xmlns:p14="http://schemas.microsoft.com/office/powerpoint/2010/main" val="3019159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10</a:t>
            </a:fld>
            <a:endParaRPr lang="zh-CN" altLang="en-US"/>
          </a:p>
        </p:txBody>
      </p:sp>
    </p:spTree>
    <p:extLst>
      <p:ext uri="{BB962C8B-B14F-4D97-AF65-F5344CB8AC3E}">
        <p14:creationId xmlns:p14="http://schemas.microsoft.com/office/powerpoint/2010/main" val="352024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11</a:t>
            </a:fld>
            <a:endParaRPr lang="zh-CN" altLang="en-US"/>
          </a:p>
        </p:txBody>
      </p:sp>
    </p:spTree>
    <p:extLst>
      <p:ext uri="{BB962C8B-B14F-4D97-AF65-F5344CB8AC3E}">
        <p14:creationId xmlns:p14="http://schemas.microsoft.com/office/powerpoint/2010/main" val="3801837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12</a:t>
            </a:fld>
            <a:endParaRPr lang="zh-CN" altLang="en-US"/>
          </a:p>
        </p:txBody>
      </p:sp>
    </p:spTree>
    <p:extLst>
      <p:ext uri="{BB962C8B-B14F-4D97-AF65-F5344CB8AC3E}">
        <p14:creationId xmlns:p14="http://schemas.microsoft.com/office/powerpoint/2010/main" val="1061915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2</a:t>
            </a:fld>
            <a:endParaRPr lang="zh-CN" altLang="en-US"/>
          </a:p>
        </p:txBody>
      </p:sp>
    </p:spTree>
    <p:extLst>
      <p:ext uri="{BB962C8B-B14F-4D97-AF65-F5344CB8AC3E}">
        <p14:creationId xmlns:p14="http://schemas.microsoft.com/office/powerpoint/2010/main" val="2210363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3</a:t>
            </a:fld>
            <a:endParaRPr lang="zh-CN" altLang="en-US"/>
          </a:p>
        </p:txBody>
      </p:sp>
    </p:spTree>
    <p:extLst>
      <p:ext uri="{BB962C8B-B14F-4D97-AF65-F5344CB8AC3E}">
        <p14:creationId xmlns:p14="http://schemas.microsoft.com/office/powerpoint/2010/main" val="2118807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4</a:t>
            </a:fld>
            <a:endParaRPr lang="zh-CN" altLang="en-US"/>
          </a:p>
        </p:txBody>
      </p:sp>
    </p:spTree>
    <p:extLst>
      <p:ext uri="{BB962C8B-B14F-4D97-AF65-F5344CB8AC3E}">
        <p14:creationId xmlns:p14="http://schemas.microsoft.com/office/powerpoint/2010/main" val="3855615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5</a:t>
            </a:fld>
            <a:endParaRPr lang="zh-CN" altLang="en-US"/>
          </a:p>
        </p:txBody>
      </p:sp>
    </p:spTree>
    <p:extLst>
      <p:ext uri="{BB962C8B-B14F-4D97-AF65-F5344CB8AC3E}">
        <p14:creationId xmlns:p14="http://schemas.microsoft.com/office/powerpoint/2010/main" val="2124434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6</a:t>
            </a:fld>
            <a:endParaRPr lang="zh-CN" altLang="en-US"/>
          </a:p>
        </p:txBody>
      </p:sp>
    </p:spTree>
    <p:extLst>
      <p:ext uri="{BB962C8B-B14F-4D97-AF65-F5344CB8AC3E}">
        <p14:creationId xmlns:p14="http://schemas.microsoft.com/office/powerpoint/2010/main" val="2118807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7</a:t>
            </a:fld>
            <a:endParaRPr lang="zh-CN" altLang="en-US"/>
          </a:p>
        </p:txBody>
      </p:sp>
    </p:spTree>
    <p:extLst>
      <p:ext uri="{BB962C8B-B14F-4D97-AF65-F5344CB8AC3E}">
        <p14:creationId xmlns:p14="http://schemas.microsoft.com/office/powerpoint/2010/main" val="871883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8</a:t>
            </a:fld>
            <a:endParaRPr lang="zh-CN" altLang="en-US"/>
          </a:p>
        </p:txBody>
      </p:sp>
    </p:spTree>
    <p:extLst>
      <p:ext uri="{BB962C8B-B14F-4D97-AF65-F5344CB8AC3E}">
        <p14:creationId xmlns:p14="http://schemas.microsoft.com/office/powerpoint/2010/main" val="871883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AD4745C-0275-4ACE-A443-4A9DCE3714DB}" type="slidenum">
              <a:rPr lang="zh-CN" altLang="en-US" smtClean="0"/>
              <a:pPr/>
              <a:t>9</a:t>
            </a:fld>
            <a:endParaRPr lang="zh-CN" altLang="en-US"/>
          </a:p>
        </p:txBody>
      </p:sp>
    </p:spTree>
    <p:extLst>
      <p:ext uri="{BB962C8B-B14F-4D97-AF65-F5344CB8AC3E}">
        <p14:creationId xmlns:p14="http://schemas.microsoft.com/office/powerpoint/2010/main" val="2118807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第一节">
    <p:spTree>
      <p:nvGrpSpPr>
        <p:cNvPr id="1" name=""/>
        <p:cNvGrpSpPr/>
        <p:nvPr/>
      </p:nvGrpSpPr>
      <p:grpSpPr>
        <a:xfrm>
          <a:off x="0" y="0"/>
          <a:ext cx="0" cy="0"/>
          <a:chOff x="0" y="0"/>
          <a:chExt cx="0" cy="0"/>
        </a:xfrm>
      </p:grpSpPr>
      <p:sp>
        <p:nvSpPr>
          <p:cNvPr id="58" name="矩形 57"/>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78" name="组合 77"/>
          <p:cNvGrpSpPr/>
          <p:nvPr userDrawn="1"/>
        </p:nvGrpSpPr>
        <p:grpSpPr>
          <a:xfrm>
            <a:off x="6956347" y="285728"/>
            <a:ext cx="996247" cy="1000132"/>
            <a:chOff x="6170529" y="285728"/>
            <a:chExt cx="996247" cy="1000132"/>
          </a:xfrm>
        </p:grpSpPr>
        <p:grpSp>
          <p:nvGrpSpPr>
            <p:cNvPr id="30" name="组合 31"/>
            <p:cNvGrpSpPr/>
            <p:nvPr userDrawn="1"/>
          </p:nvGrpSpPr>
          <p:grpSpPr>
            <a:xfrm>
              <a:off x="6369783" y="285728"/>
              <a:ext cx="597719" cy="597720"/>
              <a:chOff x="6501056" y="1873013"/>
              <a:chExt cx="696763" cy="696763"/>
            </a:xfrm>
          </p:grpSpPr>
          <p:sp>
            <p:nvSpPr>
              <p:cNvPr id="32" name="椭圆 31"/>
              <p:cNvSpPr/>
              <p:nvPr userDrawn="1"/>
            </p:nvSpPr>
            <p:spPr>
              <a:xfrm>
                <a:off x="6501056" y="1873013"/>
                <a:ext cx="696763" cy="696763"/>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3" name="组合 113"/>
              <p:cNvGrpSpPr>
                <a:grpSpLocks noChangeAspect="1"/>
              </p:cNvGrpSpPr>
              <p:nvPr/>
            </p:nvGrpSpPr>
            <p:grpSpPr>
              <a:xfrm>
                <a:off x="6616028" y="1996256"/>
                <a:ext cx="466830" cy="450242"/>
                <a:chOff x="7019925" y="5499100"/>
                <a:chExt cx="312738" cy="301626"/>
              </a:xfrm>
              <a:solidFill>
                <a:srgbClr val="BBBE2C"/>
              </a:solidFill>
            </p:grpSpPr>
            <p:sp>
              <p:nvSpPr>
                <p:cNvPr id="34"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35"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1" name="矩形 30"/>
            <p:cNvSpPr/>
            <p:nvPr/>
          </p:nvSpPr>
          <p:spPr>
            <a:xfrm>
              <a:off x="6170529"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01</a:t>
              </a:r>
              <a:r>
                <a:rPr lang="zh-CN" altLang="en-US" dirty="0" smtClean="0">
                  <a:solidFill>
                    <a:schemeClr val="tx1">
                      <a:lumMod val="75000"/>
                      <a:lumOff val="25000"/>
                    </a:schemeClr>
                  </a:solidFill>
                </a:rPr>
                <a:t> </a:t>
              </a:r>
              <a:endParaRPr lang="zh-CN" altLang="en-US" dirty="0"/>
            </a:p>
          </p:txBody>
        </p:sp>
      </p:grpSp>
      <p:grpSp>
        <p:nvGrpSpPr>
          <p:cNvPr id="81" name="组合 80"/>
          <p:cNvGrpSpPr/>
          <p:nvPr userDrawn="1"/>
        </p:nvGrpSpPr>
        <p:grpSpPr>
          <a:xfrm>
            <a:off x="8956611" y="285728"/>
            <a:ext cx="996247" cy="1000132"/>
            <a:chOff x="9760290" y="285728"/>
            <a:chExt cx="996247" cy="1000132"/>
          </a:xfrm>
        </p:grpSpPr>
        <p:grpSp>
          <p:nvGrpSpPr>
            <p:cNvPr id="50" name="组合 43"/>
            <p:cNvGrpSpPr/>
            <p:nvPr/>
          </p:nvGrpSpPr>
          <p:grpSpPr>
            <a:xfrm>
              <a:off x="9959553" y="285728"/>
              <a:ext cx="597720" cy="597720"/>
              <a:chOff x="4840168" y="3971584"/>
              <a:chExt cx="522572" cy="522572"/>
            </a:xfrm>
          </p:grpSpPr>
          <p:sp>
            <p:nvSpPr>
              <p:cNvPr id="52" name="椭圆 51"/>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68" name="组合 137"/>
              <p:cNvGrpSpPr/>
              <p:nvPr/>
            </p:nvGrpSpPr>
            <p:grpSpPr>
              <a:xfrm>
                <a:off x="4981489" y="4078661"/>
                <a:ext cx="239931" cy="308418"/>
                <a:chOff x="731016" y="1671338"/>
                <a:chExt cx="366231" cy="470769"/>
              </a:xfrm>
              <a:solidFill>
                <a:srgbClr val="B91F38"/>
              </a:solidFill>
            </p:grpSpPr>
            <p:sp>
              <p:nvSpPr>
                <p:cNvPr id="6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70"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71"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72"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1" name="矩形 50"/>
            <p:cNvSpPr/>
            <p:nvPr/>
          </p:nvSpPr>
          <p:spPr>
            <a:xfrm>
              <a:off x="9760290"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a:t>
              </a:r>
              <a:r>
                <a:rPr lang="en-US" altLang="zh-CN" dirty="0" smtClean="0">
                  <a:solidFill>
                    <a:schemeClr val="tx1">
                      <a:lumMod val="75000"/>
                      <a:lumOff val="25000"/>
                    </a:schemeClr>
                  </a:solidFill>
                </a:rPr>
                <a:t>02</a:t>
              </a:r>
              <a:r>
                <a:rPr lang="zh-CN" altLang="en-US" dirty="0" smtClean="0">
                  <a:solidFill>
                    <a:schemeClr val="tx1">
                      <a:lumMod val="75000"/>
                      <a:lumOff val="25000"/>
                    </a:schemeClr>
                  </a:solidFill>
                </a:rPr>
                <a:t> </a:t>
              </a:r>
              <a:endParaRPr lang="zh-CN" altLang="en-US" dirty="0"/>
            </a:p>
          </p:txBody>
        </p:sp>
      </p:grpSp>
      <p:grpSp>
        <p:nvGrpSpPr>
          <p:cNvPr id="82" name="组合 81"/>
          <p:cNvGrpSpPr/>
          <p:nvPr userDrawn="1"/>
        </p:nvGrpSpPr>
        <p:grpSpPr>
          <a:xfrm>
            <a:off x="10956875" y="285728"/>
            <a:ext cx="996247" cy="1000132"/>
            <a:chOff x="10956875" y="285728"/>
            <a:chExt cx="996247" cy="1000132"/>
          </a:xfrm>
        </p:grpSpPr>
        <p:grpSp>
          <p:nvGrpSpPr>
            <p:cNvPr id="74" name="组合 66"/>
            <p:cNvGrpSpPr/>
            <p:nvPr/>
          </p:nvGrpSpPr>
          <p:grpSpPr>
            <a:xfrm>
              <a:off x="11156138" y="285728"/>
              <a:ext cx="597720" cy="597720"/>
              <a:chOff x="9881420" y="2714620"/>
              <a:chExt cx="784512" cy="784512"/>
            </a:xfrm>
          </p:grpSpPr>
          <p:sp>
            <p:nvSpPr>
              <p:cNvPr id="76" name="椭圆 75"/>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77"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75" name="矩形 74"/>
            <p:cNvSpPr/>
            <p:nvPr/>
          </p:nvSpPr>
          <p:spPr>
            <a:xfrm>
              <a:off x="10956875"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a:t>
              </a:r>
              <a:r>
                <a:rPr lang="en-US" altLang="zh-CN" dirty="0" smtClean="0">
                  <a:solidFill>
                    <a:schemeClr val="tx1">
                      <a:lumMod val="75000"/>
                      <a:lumOff val="25000"/>
                    </a:schemeClr>
                  </a:solidFill>
                </a:rPr>
                <a:t>03</a:t>
              </a:r>
              <a:r>
                <a:rPr lang="zh-CN" altLang="en-US" dirty="0" smtClean="0">
                  <a:solidFill>
                    <a:schemeClr val="tx1">
                      <a:lumMod val="75000"/>
                      <a:lumOff val="25000"/>
                    </a:schemeClr>
                  </a:solidFill>
                </a:rPr>
                <a:t> </a:t>
              </a:r>
              <a:endParaRPr lang="zh-CN" altLang="en-US" dirty="0"/>
            </a:p>
          </p:txBody>
        </p:sp>
      </p:grpSp>
      <p:sp>
        <p:nvSpPr>
          <p:cNvPr id="83" name="TextBox 82"/>
          <p:cNvSpPr txBox="1"/>
          <p:nvPr userDrawn="1"/>
        </p:nvSpPr>
        <p:spPr>
          <a:xfrm>
            <a:off x="398518" y="476888"/>
            <a:ext cx="2339102" cy="523220"/>
          </a:xfrm>
          <a:prstGeom prst="rect">
            <a:avLst/>
          </a:prstGeom>
          <a:noFill/>
        </p:spPr>
        <p:txBody>
          <a:bodyPr wrap="none" rtlCol="0">
            <a:spAutoFit/>
          </a:bodyPr>
          <a:lstStyle/>
          <a:p>
            <a:r>
              <a:rPr lang="zh-CN" altLang="en-US" sz="2800" dirty="0" smtClean="0">
                <a:solidFill>
                  <a:schemeClr val="tx1">
                    <a:lumMod val="65000"/>
                    <a:lumOff val="35000"/>
                  </a:schemeClr>
                </a:solidFill>
                <a:latin typeface="方正兰亭粗黑_GBK" pitchFamily="2" charset="-122"/>
                <a:ea typeface="方正兰亭粗黑_GBK" pitchFamily="2" charset="-122"/>
              </a:rPr>
              <a:t>年度工作概括</a:t>
            </a:r>
            <a:endParaRPr lang="zh-CN" altLang="en-US" sz="2800" dirty="0">
              <a:solidFill>
                <a:schemeClr val="tx1">
                  <a:lumMod val="65000"/>
                  <a:lumOff val="35000"/>
                </a:schemeClr>
              </a:solidFill>
              <a:latin typeface="方正兰亭粗黑_GBK" pitchFamily="2" charset="-122"/>
              <a:ea typeface="方正兰亭粗黑_GBK" pitchFamily="2" charset="-122"/>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第二节">
    <p:spTree>
      <p:nvGrpSpPr>
        <p:cNvPr id="1" name=""/>
        <p:cNvGrpSpPr/>
        <p:nvPr/>
      </p:nvGrpSpPr>
      <p:grpSpPr>
        <a:xfrm>
          <a:off x="0" y="0"/>
          <a:ext cx="0" cy="0"/>
          <a:chOff x="0" y="0"/>
          <a:chExt cx="0" cy="0"/>
        </a:xfrm>
      </p:grpSpPr>
      <p:sp>
        <p:nvSpPr>
          <p:cNvPr id="29" name="矩形 28"/>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0" name="组合 29"/>
          <p:cNvGrpSpPr/>
          <p:nvPr userDrawn="1"/>
        </p:nvGrpSpPr>
        <p:grpSpPr>
          <a:xfrm>
            <a:off x="6956347" y="285728"/>
            <a:ext cx="996247" cy="1000132"/>
            <a:chOff x="6170529" y="285728"/>
            <a:chExt cx="996247" cy="1000132"/>
          </a:xfrm>
        </p:grpSpPr>
        <p:grpSp>
          <p:nvGrpSpPr>
            <p:cNvPr id="32" name="组合 31"/>
            <p:cNvGrpSpPr/>
            <p:nvPr/>
          </p:nvGrpSpPr>
          <p:grpSpPr>
            <a:xfrm>
              <a:off x="6369792" y="285728"/>
              <a:ext cx="597720" cy="597720"/>
              <a:chOff x="6501056" y="1873013"/>
              <a:chExt cx="696763" cy="696763"/>
            </a:xfrm>
          </p:grpSpPr>
          <p:sp>
            <p:nvSpPr>
              <p:cNvPr id="35" name="椭圆 34"/>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6" name="组合 113"/>
              <p:cNvGrpSpPr>
                <a:grpSpLocks noChangeAspect="1"/>
              </p:cNvGrpSpPr>
              <p:nvPr/>
            </p:nvGrpSpPr>
            <p:grpSpPr>
              <a:xfrm>
                <a:off x="6616022" y="1996255"/>
                <a:ext cx="466830" cy="450242"/>
                <a:chOff x="7019925" y="5499100"/>
                <a:chExt cx="312738" cy="301626"/>
              </a:xfrm>
              <a:solidFill>
                <a:srgbClr val="BBBE2C"/>
              </a:solidFill>
            </p:grpSpPr>
            <p:sp>
              <p:nvSpPr>
                <p:cNvPr id="37"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38"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4" name="矩形 33"/>
            <p:cNvSpPr/>
            <p:nvPr/>
          </p:nvSpPr>
          <p:spPr>
            <a:xfrm>
              <a:off x="6170529"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01</a:t>
              </a:r>
              <a:r>
                <a:rPr lang="zh-CN" altLang="en-US" dirty="0" smtClean="0">
                  <a:solidFill>
                    <a:schemeClr val="tx1">
                      <a:lumMod val="75000"/>
                      <a:lumOff val="25000"/>
                    </a:schemeClr>
                  </a:solidFill>
                </a:rPr>
                <a:t> </a:t>
              </a:r>
              <a:endParaRPr lang="zh-CN" altLang="en-US" dirty="0"/>
            </a:p>
          </p:txBody>
        </p:sp>
      </p:grpSp>
      <p:grpSp>
        <p:nvGrpSpPr>
          <p:cNvPr id="52" name="组合 51"/>
          <p:cNvGrpSpPr/>
          <p:nvPr userDrawn="1"/>
        </p:nvGrpSpPr>
        <p:grpSpPr>
          <a:xfrm>
            <a:off x="8956611" y="285728"/>
            <a:ext cx="996247" cy="1000132"/>
            <a:chOff x="9760290" y="285728"/>
            <a:chExt cx="996247" cy="1000132"/>
          </a:xfrm>
        </p:grpSpPr>
        <p:grpSp>
          <p:nvGrpSpPr>
            <p:cNvPr id="53" name="组合 43"/>
            <p:cNvGrpSpPr/>
            <p:nvPr/>
          </p:nvGrpSpPr>
          <p:grpSpPr>
            <a:xfrm>
              <a:off x="9959553" y="285728"/>
              <a:ext cx="597720" cy="597720"/>
              <a:chOff x="4840168" y="3971584"/>
              <a:chExt cx="522572" cy="522572"/>
            </a:xfrm>
          </p:grpSpPr>
          <p:sp>
            <p:nvSpPr>
              <p:cNvPr id="55" name="椭圆 54"/>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6" name="组合 137"/>
              <p:cNvGrpSpPr/>
              <p:nvPr/>
            </p:nvGrpSpPr>
            <p:grpSpPr>
              <a:xfrm>
                <a:off x="4981489" y="4078661"/>
                <a:ext cx="239931" cy="308418"/>
                <a:chOff x="731016" y="1671338"/>
                <a:chExt cx="366231" cy="470769"/>
              </a:xfrm>
              <a:solidFill>
                <a:srgbClr val="B91F38"/>
              </a:solidFill>
            </p:grpSpPr>
            <p:sp>
              <p:nvSpPr>
                <p:cNvPr id="57"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58"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59"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4" name="矩形 53"/>
            <p:cNvSpPr/>
            <p:nvPr/>
          </p:nvSpPr>
          <p:spPr>
            <a:xfrm>
              <a:off x="9760290"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a:t>
              </a:r>
              <a:r>
                <a:rPr lang="en-US" altLang="zh-CN" dirty="0" smtClean="0">
                  <a:solidFill>
                    <a:schemeClr val="tx1">
                      <a:lumMod val="75000"/>
                      <a:lumOff val="25000"/>
                    </a:schemeClr>
                  </a:solidFill>
                </a:rPr>
                <a:t>02</a:t>
              </a:r>
              <a:r>
                <a:rPr lang="zh-CN" altLang="en-US" dirty="0" smtClean="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p:nvGrpSpPr>
          <p:grpSpPr>
            <a:xfrm>
              <a:off x="11156138" y="285728"/>
              <a:ext cx="597720" cy="597720"/>
              <a:chOff x="9881420" y="2714620"/>
              <a:chExt cx="784512" cy="784512"/>
            </a:xfrm>
          </p:grpSpPr>
          <p:sp>
            <p:nvSpPr>
              <p:cNvPr id="89" name="椭圆 88"/>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a:t>
              </a:r>
              <a:r>
                <a:rPr lang="en-US" altLang="zh-CN" dirty="0" smtClean="0">
                  <a:solidFill>
                    <a:schemeClr val="tx1">
                      <a:lumMod val="75000"/>
                      <a:lumOff val="25000"/>
                    </a:schemeClr>
                  </a:solidFill>
                </a:rPr>
                <a:t>03</a:t>
              </a:r>
              <a:r>
                <a:rPr lang="zh-CN" altLang="en-US" dirty="0" smtClean="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smtClean="0">
                <a:solidFill>
                  <a:schemeClr val="tx1">
                    <a:lumMod val="65000"/>
                    <a:lumOff val="35000"/>
                  </a:schemeClr>
                </a:solidFill>
                <a:latin typeface="方正兰亭粗黑_GBK" pitchFamily="2" charset="-122"/>
                <a:ea typeface="方正兰亭粗黑_GBK" pitchFamily="2" charset="-122"/>
              </a:rPr>
              <a:t>工作完成情况</a:t>
            </a:r>
            <a:endParaRPr lang="zh-CN" altLang="en-US" sz="2800" dirty="0">
              <a:solidFill>
                <a:schemeClr val="tx1">
                  <a:lumMod val="65000"/>
                  <a:lumOff val="35000"/>
                </a:schemeClr>
              </a:solidFill>
              <a:latin typeface="方正兰亭粗黑_GBK" pitchFamily="2" charset="-122"/>
              <a:ea typeface="方正兰亭粗黑_GBK" pitchFamily="2" charset="-122"/>
            </a:endParaRPr>
          </a:p>
        </p:txBody>
      </p:sp>
    </p:spTree>
    <p:extLst>
      <p:ext uri="{BB962C8B-B14F-4D97-AF65-F5344CB8AC3E}">
        <p14:creationId xmlns:p14="http://schemas.microsoft.com/office/powerpoint/2010/main" val="4587780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第三节">
    <p:spTree>
      <p:nvGrpSpPr>
        <p:cNvPr id="1" name=""/>
        <p:cNvGrpSpPr/>
        <p:nvPr/>
      </p:nvGrpSpPr>
      <p:grpSpPr>
        <a:xfrm>
          <a:off x="0" y="0"/>
          <a:ext cx="0" cy="0"/>
          <a:chOff x="0" y="0"/>
          <a:chExt cx="0" cy="0"/>
        </a:xfrm>
      </p:grpSpPr>
      <p:sp>
        <p:nvSpPr>
          <p:cNvPr id="31" name="矩形 30"/>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4" name="组合 33"/>
          <p:cNvGrpSpPr/>
          <p:nvPr userDrawn="1"/>
        </p:nvGrpSpPr>
        <p:grpSpPr>
          <a:xfrm>
            <a:off x="6956347" y="285728"/>
            <a:ext cx="996247" cy="1000132"/>
            <a:chOff x="6170529" y="285728"/>
            <a:chExt cx="996247" cy="1000132"/>
          </a:xfrm>
        </p:grpSpPr>
        <p:grpSp>
          <p:nvGrpSpPr>
            <p:cNvPr id="35" name="组合 31"/>
            <p:cNvGrpSpPr/>
            <p:nvPr/>
          </p:nvGrpSpPr>
          <p:grpSpPr>
            <a:xfrm>
              <a:off x="6369792" y="285728"/>
              <a:ext cx="597720" cy="597720"/>
              <a:chOff x="6501056" y="1873013"/>
              <a:chExt cx="696763" cy="696763"/>
            </a:xfrm>
          </p:grpSpPr>
          <p:sp>
            <p:nvSpPr>
              <p:cNvPr id="37" name="椭圆 36"/>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8" name="组合 113"/>
              <p:cNvGrpSpPr>
                <a:grpSpLocks noChangeAspect="1"/>
              </p:cNvGrpSpPr>
              <p:nvPr/>
            </p:nvGrpSpPr>
            <p:grpSpPr>
              <a:xfrm>
                <a:off x="6616022" y="1996255"/>
                <a:ext cx="466830" cy="450242"/>
                <a:chOff x="7019925" y="5499100"/>
                <a:chExt cx="312738" cy="301626"/>
              </a:xfrm>
              <a:solidFill>
                <a:srgbClr val="BBBE2C"/>
              </a:solidFill>
            </p:grpSpPr>
            <p:sp>
              <p:nvSpPr>
                <p:cNvPr id="39"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0"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6" name="矩形 35"/>
            <p:cNvSpPr/>
            <p:nvPr/>
          </p:nvSpPr>
          <p:spPr>
            <a:xfrm>
              <a:off x="6170529"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01</a:t>
              </a:r>
              <a:r>
                <a:rPr lang="zh-CN" altLang="en-US" dirty="0" smtClean="0">
                  <a:solidFill>
                    <a:schemeClr val="tx1">
                      <a:lumMod val="75000"/>
                      <a:lumOff val="25000"/>
                    </a:schemeClr>
                  </a:solidFill>
                </a:rPr>
                <a:t> </a:t>
              </a:r>
              <a:endParaRPr lang="zh-CN" altLang="en-US" dirty="0"/>
            </a:p>
          </p:txBody>
        </p:sp>
      </p:grpSp>
      <p:grpSp>
        <p:nvGrpSpPr>
          <p:cNvPr id="54" name="组合 53"/>
          <p:cNvGrpSpPr/>
          <p:nvPr userDrawn="1"/>
        </p:nvGrpSpPr>
        <p:grpSpPr>
          <a:xfrm>
            <a:off x="8956611" y="285728"/>
            <a:ext cx="996247" cy="1000132"/>
            <a:chOff x="9760290" y="285728"/>
            <a:chExt cx="996247" cy="1000132"/>
          </a:xfrm>
        </p:grpSpPr>
        <p:grpSp>
          <p:nvGrpSpPr>
            <p:cNvPr id="55" name="组合 43"/>
            <p:cNvGrpSpPr/>
            <p:nvPr/>
          </p:nvGrpSpPr>
          <p:grpSpPr>
            <a:xfrm>
              <a:off x="9959553" y="285728"/>
              <a:ext cx="597720" cy="597720"/>
              <a:chOff x="4840168" y="3971584"/>
              <a:chExt cx="522572" cy="522572"/>
            </a:xfrm>
          </p:grpSpPr>
          <p:sp>
            <p:nvSpPr>
              <p:cNvPr id="57" name="椭圆 56"/>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8" name="组合 137"/>
              <p:cNvGrpSpPr/>
              <p:nvPr/>
            </p:nvGrpSpPr>
            <p:grpSpPr>
              <a:xfrm>
                <a:off x="4981489" y="4078661"/>
                <a:ext cx="239931" cy="308418"/>
                <a:chOff x="731016" y="1671338"/>
                <a:chExt cx="366231" cy="470769"/>
              </a:xfrm>
              <a:solidFill>
                <a:srgbClr val="B91F38"/>
              </a:solidFill>
            </p:grpSpPr>
            <p:sp>
              <p:nvSpPr>
                <p:cNvPr id="5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3"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4"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6" name="矩形 55"/>
            <p:cNvSpPr/>
            <p:nvPr/>
          </p:nvSpPr>
          <p:spPr>
            <a:xfrm>
              <a:off x="9760290"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a:t>
              </a:r>
              <a:r>
                <a:rPr lang="en-US" altLang="zh-CN" dirty="0" smtClean="0">
                  <a:solidFill>
                    <a:schemeClr val="tx1">
                      <a:lumMod val="75000"/>
                      <a:lumOff val="25000"/>
                    </a:schemeClr>
                  </a:solidFill>
                </a:rPr>
                <a:t>02</a:t>
              </a:r>
              <a:r>
                <a:rPr lang="zh-CN" altLang="en-US" dirty="0" smtClean="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p:nvGrpSpPr>
          <p:grpSpPr>
            <a:xfrm>
              <a:off x="11156138" y="285728"/>
              <a:ext cx="597720" cy="597720"/>
              <a:chOff x="9881420" y="2714620"/>
              <a:chExt cx="784512" cy="784512"/>
            </a:xfrm>
          </p:grpSpPr>
          <p:sp>
            <p:nvSpPr>
              <p:cNvPr id="89" name="椭圆 88"/>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a:t>
              </a:r>
              <a:r>
                <a:rPr lang="en-US" altLang="zh-CN" dirty="0" smtClean="0">
                  <a:solidFill>
                    <a:schemeClr val="tx1">
                      <a:lumMod val="75000"/>
                      <a:lumOff val="25000"/>
                    </a:schemeClr>
                  </a:solidFill>
                </a:rPr>
                <a:t>03</a:t>
              </a:r>
              <a:r>
                <a:rPr lang="zh-CN" altLang="en-US" dirty="0" smtClean="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smtClean="0">
                <a:solidFill>
                  <a:schemeClr val="tx1">
                    <a:lumMod val="65000"/>
                    <a:lumOff val="35000"/>
                  </a:schemeClr>
                </a:solidFill>
                <a:latin typeface="方正兰亭粗黑_GBK" pitchFamily="2" charset="-122"/>
                <a:ea typeface="方正兰亭粗黑_GBK" pitchFamily="2" charset="-122"/>
              </a:rPr>
              <a:t>项目成果展示</a:t>
            </a:r>
            <a:endParaRPr lang="zh-CN" altLang="en-US" sz="2800" dirty="0">
              <a:solidFill>
                <a:schemeClr val="tx1">
                  <a:lumMod val="65000"/>
                  <a:lumOff val="35000"/>
                </a:schemeClr>
              </a:solidFill>
              <a:latin typeface="方正兰亭粗黑_GBK" pitchFamily="2" charset="-122"/>
              <a:ea typeface="方正兰亭粗黑_GBK" pitchFamily="2" charset="-122"/>
            </a:endParaRPr>
          </a:p>
        </p:txBody>
      </p:sp>
    </p:spTree>
    <p:extLst>
      <p:ext uri="{BB962C8B-B14F-4D97-AF65-F5344CB8AC3E}">
        <p14:creationId xmlns:p14="http://schemas.microsoft.com/office/powerpoint/2010/main" val="205018057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第四节">
    <p:spTree>
      <p:nvGrpSpPr>
        <p:cNvPr id="1" name=""/>
        <p:cNvGrpSpPr/>
        <p:nvPr/>
      </p:nvGrpSpPr>
      <p:grpSpPr>
        <a:xfrm>
          <a:off x="0" y="0"/>
          <a:ext cx="0" cy="0"/>
          <a:chOff x="0" y="0"/>
          <a:chExt cx="0" cy="0"/>
        </a:xfrm>
      </p:grpSpPr>
      <p:sp>
        <p:nvSpPr>
          <p:cNvPr id="32" name="矩形 31"/>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4" name="组合 33"/>
          <p:cNvGrpSpPr/>
          <p:nvPr userDrawn="1"/>
        </p:nvGrpSpPr>
        <p:grpSpPr>
          <a:xfrm>
            <a:off x="6956347" y="285728"/>
            <a:ext cx="996247" cy="1000132"/>
            <a:chOff x="6170529" y="285728"/>
            <a:chExt cx="996247" cy="1000132"/>
          </a:xfrm>
        </p:grpSpPr>
        <p:grpSp>
          <p:nvGrpSpPr>
            <p:cNvPr id="35" name="组合 31"/>
            <p:cNvGrpSpPr/>
            <p:nvPr/>
          </p:nvGrpSpPr>
          <p:grpSpPr>
            <a:xfrm>
              <a:off x="6369792" y="285728"/>
              <a:ext cx="597720" cy="597720"/>
              <a:chOff x="6501056" y="1873013"/>
              <a:chExt cx="696763" cy="696763"/>
            </a:xfrm>
          </p:grpSpPr>
          <p:sp>
            <p:nvSpPr>
              <p:cNvPr id="37" name="椭圆 36"/>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8" name="组合 113"/>
              <p:cNvGrpSpPr>
                <a:grpSpLocks noChangeAspect="1"/>
              </p:cNvGrpSpPr>
              <p:nvPr/>
            </p:nvGrpSpPr>
            <p:grpSpPr>
              <a:xfrm>
                <a:off x="6616022" y="1996255"/>
                <a:ext cx="466830" cy="450242"/>
                <a:chOff x="7019925" y="5499100"/>
                <a:chExt cx="312738" cy="301626"/>
              </a:xfrm>
              <a:solidFill>
                <a:srgbClr val="BBBE2C"/>
              </a:solidFill>
            </p:grpSpPr>
            <p:sp>
              <p:nvSpPr>
                <p:cNvPr id="39"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0"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6" name="矩形 35"/>
            <p:cNvSpPr/>
            <p:nvPr/>
          </p:nvSpPr>
          <p:spPr>
            <a:xfrm>
              <a:off x="6170529"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01</a:t>
              </a:r>
              <a:r>
                <a:rPr lang="zh-CN" altLang="en-US" dirty="0" smtClean="0">
                  <a:solidFill>
                    <a:schemeClr val="tx1">
                      <a:lumMod val="75000"/>
                      <a:lumOff val="25000"/>
                    </a:schemeClr>
                  </a:solidFill>
                </a:rPr>
                <a:t> </a:t>
              </a:r>
              <a:endParaRPr lang="zh-CN" altLang="en-US" dirty="0"/>
            </a:p>
          </p:txBody>
        </p:sp>
      </p:grpSp>
      <p:grpSp>
        <p:nvGrpSpPr>
          <p:cNvPr id="54" name="组合 53"/>
          <p:cNvGrpSpPr/>
          <p:nvPr userDrawn="1"/>
        </p:nvGrpSpPr>
        <p:grpSpPr>
          <a:xfrm>
            <a:off x="8956611" y="285728"/>
            <a:ext cx="996247" cy="1000132"/>
            <a:chOff x="9760290" y="285728"/>
            <a:chExt cx="996247" cy="1000132"/>
          </a:xfrm>
        </p:grpSpPr>
        <p:grpSp>
          <p:nvGrpSpPr>
            <p:cNvPr id="55" name="组合 43"/>
            <p:cNvGrpSpPr/>
            <p:nvPr userDrawn="1"/>
          </p:nvGrpSpPr>
          <p:grpSpPr>
            <a:xfrm>
              <a:off x="9959552" y="285728"/>
              <a:ext cx="597720" cy="597720"/>
              <a:chOff x="4840168" y="3971584"/>
              <a:chExt cx="522572" cy="522572"/>
            </a:xfrm>
          </p:grpSpPr>
          <p:sp>
            <p:nvSpPr>
              <p:cNvPr id="57" name="椭圆 56"/>
              <p:cNvSpPr/>
              <p:nvPr userDrawn="1"/>
            </p:nvSpPr>
            <p:spPr>
              <a:xfrm>
                <a:off x="4840168" y="3971584"/>
                <a:ext cx="522572" cy="522572"/>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8" name="组合 137"/>
              <p:cNvGrpSpPr/>
              <p:nvPr/>
            </p:nvGrpSpPr>
            <p:grpSpPr>
              <a:xfrm>
                <a:off x="4981491" y="4078658"/>
                <a:ext cx="239931" cy="308418"/>
                <a:chOff x="731016" y="1671338"/>
                <a:chExt cx="366231" cy="470769"/>
              </a:xfrm>
              <a:solidFill>
                <a:srgbClr val="B91F38"/>
              </a:solidFill>
            </p:grpSpPr>
            <p:sp>
              <p:nvSpPr>
                <p:cNvPr id="5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3"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4"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6" name="矩形 55"/>
            <p:cNvSpPr/>
            <p:nvPr/>
          </p:nvSpPr>
          <p:spPr>
            <a:xfrm>
              <a:off x="9760290"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a:t>
              </a:r>
              <a:r>
                <a:rPr lang="en-US" altLang="zh-CN" dirty="0" smtClean="0">
                  <a:solidFill>
                    <a:schemeClr val="tx1">
                      <a:lumMod val="75000"/>
                      <a:lumOff val="25000"/>
                    </a:schemeClr>
                  </a:solidFill>
                </a:rPr>
                <a:t>02</a:t>
              </a:r>
              <a:r>
                <a:rPr lang="zh-CN" altLang="en-US" dirty="0" smtClean="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p:nvGrpSpPr>
          <p:grpSpPr>
            <a:xfrm>
              <a:off x="11156138" y="285728"/>
              <a:ext cx="597720" cy="597720"/>
              <a:chOff x="9881420" y="2714620"/>
              <a:chExt cx="784512" cy="784512"/>
            </a:xfrm>
          </p:grpSpPr>
          <p:sp>
            <p:nvSpPr>
              <p:cNvPr id="89" name="椭圆 88"/>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a:t>
              </a:r>
              <a:r>
                <a:rPr lang="en-US" altLang="zh-CN" dirty="0" smtClean="0">
                  <a:solidFill>
                    <a:schemeClr val="tx1">
                      <a:lumMod val="75000"/>
                      <a:lumOff val="25000"/>
                    </a:schemeClr>
                  </a:solidFill>
                </a:rPr>
                <a:t>03</a:t>
              </a:r>
              <a:r>
                <a:rPr lang="zh-CN" altLang="en-US" dirty="0" smtClean="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smtClean="0">
                <a:solidFill>
                  <a:schemeClr val="tx1">
                    <a:lumMod val="65000"/>
                    <a:lumOff val="35000"/>
                  </a:schemeClr>
                </a:solidFill>
                <a:latin typeface="方正兰亭粗黑_GBK" pitchFamily="2" charset="-122"/>
                <a:ea typeface="方正兰亭粗黑_GBK" pitchFamily="2" charset="-122"/>
              </a:rPr>
              <a:t>工作不足之处</a:t>
            </a:r>
            <a:endParaRPr lang="zh-CN" altLang="en-US" sz="2800" dirty="0">
              <a:solidFill>
                <a:schemeClr val="tx1">
                  <a:lumMod val="65000"/>
                  <a:lumOff val="35000"/>
                </a:schemeClr>
              </a:solidFill>
              <a:latin typeface="方正兰亭粗黑_GBK" pitchFamily="2" charset="-122"/>
              <a:ea typeface="方正兰亭粗黑_GBK" pitchFamily="2" charset="-122"/>
            </a:endParaRPr>
          </a:p>
        </p:txBody>
      </p:sp>
    </p:spTree>
    <p:extLst>
      <p:ext uri="{BB962C8B-B14F-4D97-AF65-F5344CB8AC3E}">
        <p14:creationId xmlns:p14="http://schemas.microsoft.com/office/powerpoint/2010/main" val="33835500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第五节">
    <p:spTree>
      <p:nvGrpSpPr>
        <p:cNvPr id="1" name=""/>
        <p:cNvGrpSpPr/>
        <p:nvPr/>
      </p:nvGrpSpPr>
      <p:grpSpPr>
        <a:xfrm>
          <a:off x="0" y="0"/>
          <a:ext cx="0" cy="0"/>
          <a:chOff x="0" y="0"/>
          <a:chExt cx="0" cy="0"/>
        </a:xfrm>
      </p:grpSpPr>
      <p:sp>
        <p:nvSpPr>
          <p:cNvPr id="31" name="矩形 30"/>
          <p:cNvSpPr/>
          <p:nvPr userDrawn="1"/>
        </p:nvSpPr>
        <p:spPr>
          <a:xfrm>
            <a:off x="0" y="1198956"/>
            <a:ext cx="12189600" cy="154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fontAlgn="auto">
              <a:spcBef>
                <a:spcPts val="0"/>
              </a:spcBef>
              <a:spcAft>
                <a:spcPts val="0"/>
              </a:spcAft>
              <a:defRPr/>
            </a:pPr>
            <a:endParaRPr lang="zh-CN" altLang="en-US" dirty="0">
              <a:ea typeface="微软雅黑" pitchFamily="34" charset="-122"/>
            </a:endParaRPr>
          </a:p>
        </p:txBody>
      </p:sp>
      <p:grpSp>
        <p:nvGrpSpPr>
          <p:cNvPr id="34" name="组合 33"/>
          <p:cNvGrpSpPr/>
          <p:nvPr userDrawn="1"/>
        </p:nvGrpSpPr>
        <p:grpSpPr>
          <a:xfrm>
            <a:off x="6956347" y="285728"/>
            <a:ext cx="996247" cy="1000132"/>
            <a:chOff x="6170529" y="285728"/>
            <a:chExt cx="996247" cy="1000132"/>
          </a:xfrm>
        </p:grpSpPr>
        <p:grpSp>
          <p:nvGrpSpPr>
            <p:cNvPr id="35" name="组合 31"/>
            <p:cNvGrpSpPr/>
            <p:nvPr/>
          </p:nvGrpSpPr>
          <p:grpSpPr>
            <a:xfrm>
              <a:off x="6369792" y="285728"/>
              <a:ext cx="597720" cy="597720"/>
              <a:chOff x="6501056" y="1873013"/>
              <a:chExt cx="696763" cy="696763"/>
            </a:xfrm>
          </p:grpSpPr>
          <p:sp>
            <p:nvSpPr>
              <p:cNvPr id="37" name="椭圆 36"/>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38" name="组合 113"/>
              <p:cNvGrpSpPr>
                <a:grpSpLocks noChangeAspect="1"/>
              </p:cNvGrpSpPr>
              <p:nvPr/>
            </p:nvGrpSpPr>
            <p:grpSpPr>
              <a:xfrm>
                <a:off x="6616022" y="1996255"/>
                <a:ext cx="466830" cy="450242"/>
                <a:chOff x="7019925" y="5499100"/>
                <a:chExt cx="312738" cy="301626"/>
              </a:xfrm>
              <a:solidFill>
                <a:srgbClr val="BBBE2C"/>
              </a:solidFill>
            </p:grpSpPr>
            <p:sp>
              <p:nvSpPr>
                <p:cNvPr id="39"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40"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sp>
          <p:nvSpPr>
            <p:cNvPr id="36" name="矩形 35"/>
            <p:cNvSpPr/>
            <p:nvPr/>
          </p:nvSpPr>
          <p:spPr>
            <a:xfrm>
              <a:off x="6170529"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01</a:t>
              </a:r>
              <a:r>
                <a:rPr lang="zh-CN" altLang="en-US" dirty="0" smtClean="0">
                  <a:solidFill>
                    <a:schemeClr val="tx1">
                      <a:lumMod val="75000"/>
                      <a:lumOff val="25000"/>
                    </a:schemeClr>
                  </a:solidFill>
                </a:rPr>
                <a:t> </a:t>
              </a:r>
              <a:endParaRPr lang="zh-CN" altLang="en-US" dirty="0"/>
            </a:p>
          </p:txBody>
        </p:sp>
      </p:grpSp>
      <p:grpSp>
        <p:nvGrpSpPr>
          <p:cNvPr id="54" name="组合 53"/>
          <p:cNvGrpSpPr/>
          <p:nvPr userDrawn="1"/>
        </p:nvGrpSpPr>
        <p:grpSpPr>
          <a:xfrm>
            <a:off x="8956611" y="285728"/>
            <a:ext cx="996247" cy="1000132"/>
            <a:chOff x="9760290" y="285728"/>
            <a:chExt cx="996247" cy="1000132"/>
          </a:xfrm>
        </p:grpSpPr>
        <p:grpSp>
          <p:nvGrpSpPr>
            <p:cNvPr id="55" name="组合 43"/>
            <p:cNvGrpSpPr/>
            <p:nvPr/>
          </p:nvGrpSpPr>
          <p:grpSpPr>
            <a:xfrm>
              <a:off x="9959553" y="285728"/>
              <a:ext cx="597720" cy="597720"/>
              <a:chOff x="4840168" y="3971584"/>
              <a:chExt cx="522572" cy="522572"/>
            </a:xfrm>
          </p:grpSpPr>
          <p:sp>
            <p:nvSpPr>
              <p:cNvPr id="57" name="椭圆 56"/>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58" name="组合 137"/>
              <p:cNvGrpSpPr/>
              <p:nvPr/>
            </p:nvGrpSpPr>
            <p:grpSpPr>
              <a:xfrm>
                <a:off x="4981489" y="4078661"/>
                <a:ext cx="239931" cy="308418"/>
                <a:chOff x="731016" y="1671338"/>
                <a:chExt cx="366231" cy="470769"/>
              </a:xfrm>
              <a:solidFill>
                <a:srgbClr val="B91F38"/>
              </a:solidFill>
            </p:grpSpPr>
            <p:sp>
              <p:nvSpPr>
                <p:cNvPr id="59"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3"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4"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85"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sp>
          <p:nvSpPr>
            <p:cNvPr id="56" name="矩形 55"/>
            <p:cNvSpPr/>
            <p:nvPr/>
          </p:nvSpPr>
          <p:spPr>
            <a:xfrm>
              <a:off x="9760290"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a:t>
              </a:r>
              <a:r>
                <a:rPr lang="en-US" altLang="zh-CN" dirty="0" smtClean="0">
                  <a:solidFill>
                    <a:schemeClr val="tx1">
                      <a:lumMod val="75000"/>
                      <a:lumOff val="25000"/>
                    </a:schemeClr>
                  </a:solidFill>
                </a:rPr>
                <a:t>02</a:t>
              </a:r>
              <a:r>
                <a:rPr lang="zh-CN" altLang="en-US" dirty="0" smtClean="0">
                  <a:solidFill>
                    <a:schemeClr val="tx1">
                      <a:lumMod val="75000"/>
                      <a:lumOff val="25000"/>
                    </a:schemeClr>
                  </a:solidFill>
                </a:rPr>
                <a:t> </a:t>
              </a:r>
              <a:endParaRPr lang="zh-CN" altLang="en-US" dirty="0"/>
            </a:p>
          </p:txBody>
        </p:sp>
      </p:grpSp>
      <p:grpSp>
        <p:nvGrpSpPr>
          <p:cNvPr id="86" name="组合 85"/>
          <p:cNvGrpSpPr/>
          <p:nvPr userDrawn="1"/>
        </p:nvGrpSpPr>
        <p:grpSpPr>
          <a:xfrm>
            <a:off x="10956875" y="285728"/>
            <a:ext cx="996247" cy="1000132"/>
            <a:chOff x="10956875" y="285728"/>
            <a:chExt cx="996247" cy="1000132"/>
          </a:xfrm>
        </p:grpSpPr>
        <p:grpSp>
          <p:nvGrpSpPr>
            <p:cNvPr id="87" name="组合 66"/>
            <p:cNvGrpSpPr/>
            <p:nvPr userDrawn="1"/>
          </p:nvGrpSpPr>
          <p:grpSpPr>
            <a:xfrm>
              <a:off x="11156125" y="285728"/>
              <a:ext cx="597719" cy="597720"/>
              <a:chOff x="9881420" y="2714620"/>
              <a:chExt cx="784512" cy="784512"/>
            </a:xfrm>
          </p:grpSpPr>
          <p:sp>
            <p:nvSpPr>
              <p:cNvPr id="89" name="椭圆 88"/>
              <p:cNvSpPr/>
              <p:nvPr userDrawn="1"/>
            </p:nvSpPr>
            <p:spPr>
              <a:xfrm>
                <a:off x="9881420" y="2714620"/>
                <a:ext cx="784512" cy="784512"/>
              </a:xfrm>
              <a:prstGeom prst="ellipse">
                <a:avLst/>
              </a:prstGeom>
              <a:solidFill>
                <a:schemeClr val="tx1">
                  <a:lumMod val="65000"/>
                  <a:lumOff val="35000"/>
                </a:schemeClr>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90" name="Freeform 9"/>
              <p:cNvSpPr>
                <a:spLocks noEditPoints="1"/>
              </p:cNvSpPr>
              <p:nvPr/>
            </p:nvSpPr>
            <p:spPr bwMode="auto">
              <a:xfrm>
                <a:off x="10009320" y="2843475"/>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矩形 87"/>
            <p:cNvSpPr/>
            <p:nvPr/>
          </p:nvSpPr>
          <p:spPr>
            <a:xfrm>
              <a:off x="10956875" y="916528"/>
              <a:ext cx="996247" cy="369332"/>
            </a:xfrm>
            <a:prstGeom prst="rect">
              <a:avLst/>
            </a:prstGeom>
          </p:spPr>
          <p:txBody>
            <a:bodyPr wrap="square">
              <a:spAutoFit/>
            </a:bodyPr>
            <a:lstStyle/>
            <a:p>
              <a:pPr algn="ctr"/>
              <a:r>
                <a:rPr lang="en-US" altLang="zh-CN" dirty="0" smtClean="0">
                  <a:solidFill>
                    <a:schemeClr val="tx1">
                      <a:lumMod val="75000"/>
                      <a:lumOff val="25000"/>
                    </a:schemeClr>
                  </a:solidFill>
                </a:rPr>
                <a:t>PART </a:t>
              </a:r>
              <a:r>
                <a:rPr lang="en-US" altLang="zh-CN" dirty="0" smtClean="0">
                  <a:solidFill>
                    <a:schemeClr val="tx1">
                      <a:lumMod val="75000"/>
                      <a:lumOff val="25000"/>
                    </a:schemeClr>
                  </a:solidFill>
                </a:rPr>
                <a:t>03</a:t>
              </a:r>
              <a:r>
                <a:rPr lang="zh-CN" altLang="en-US" dirty="0" smtClean="0">
                  <a:solidFill>
                    <a:schemeClr val="tx1">
                      <a:lumMod val="75000"/>
                      <a:lumOff val="25000"/>
                    </a:schemeClr>
                  </a:solidFill>
                </a:rPr>
                <a:t> </a:t>
              </a:r>
              <a:endParaRPr lang="zh-CN" altLang="en-US" dirty="0"/>
            </a:p>
          </p:txBody>
        </p:sp>
      </p:grpSp>
      <p:sp>
        <p:nvSpPr>
          <p:cNvPr id="91" name="TextBox 90"/>
          <p:cNvSpPr txBox="1"/>
          <p:nvPr userDrawn="1"/>
        </p:nvSpPr>
        <p:spPr>
          <a:xfrm>
            <a:off x="398518" y="476888"/>
            <a:ext cx="2339102" cy="523220"/>
          </a:xfrm>
          <a:prstGeom prst="rect">
            <a:avLst/>
          </a:prstGeom>
          <a:noFill/>
        </p:spPr>
        <p:txBody>
          <a:bodyPr wrap="none" rtlCol="0">
            <a:spAutoFit/>
          </a:bodyPr>
          <a:lstStyle/>
          <a:p>
            <a:r>
              <a:rPr lang="zh-CN" altLang="en-US" sz="2800" dirty="0" smtClean="0">
                <a:solidFill>
                  <a:schemeClr val="tx1">
                    <a:lumMod val="65000"/>
                    <a:lumOff val="35000"/>
                  </a:schemeClr>
                </a:solidFill>
                <a:latin typeface="方正兰亭粗黑_GBK" pitchFamily="2" charset="-122"/>
                <a:ea typeface="方正兰亭粗黑_GBK" pitchFamily="2" charset="-122"/>
              </a:rPr>
              <a:t>明年工作计划</a:t>
            </a:r>
            <a:endParaRPr lang="zh-CN" altLang="en-US" sz="2800" dirty="0">
              <a:solidFill>
                <a:schemeClr val="tx1">
                  <a:lumMod val="65000"/>
                  <a:lumOff val="35000"/>
                </a:schemeClr>
              </a:solidFill>
              <a:latin typeface="方正兰亭粗黑_GBK" pitchFamily="2" charset="-122"/>
              <a:ea typeface="方正兰亭粗黑_GBK" pitchFamily="2" charset="-122"/>
            </a:endParaRPr>
          </a:p>
        </p:txBody>
      </p:sp>
    </p:spTree>
    <p:extLst>
      <p:ext uri="{BB962C8B-B14F-4D97-AF65-F5344CB8AC3E}">
        <p14:creationId xmlns:p14="http://schemas.microsoft.com/office/powerpoint/2010/main" val="15719128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矩形 5"/>
          <p:cNvSpPr/>
          <p:nvPr userDrawn="1"/>
        </p:nvSpPr>
        <p:spPr>
          <a:xfrm>
            <a:off x="550590" y="5301208"/>
            <a:ext cx="775136" cy="246221"/>
          </a:xfrm>
          <a:prstGeom prst="rect">
            <a:avLst/>
          </a:prstGeom>
        </p:spPr>
        <p:txBody>
          <a:bodyPr wrap="square">
            <a:spAutoFit/>
          </a:bodyPr>
          <a:lstStyle/>
          <a:p>
            <a:pPr lvl="0"/>
            <a:r>
              <a:rPr lang="en-US" altLang="zh-CN" sz="100" dirty="0">
                <a:solidFill>
                  <a:schemeClr val="bg2"/>
                </a:solidFill>
              </a:rPr>
              <a:t>PPT</a:t>
            </a:r>
            <a:r>
              <a:rPr lang="zh-CN" altLang="en-US" sz="100" dirty="0">
                <a:solidFill>
                  <a:schemeClr val="bg2"/>
                </a:solidFill>
              </a:rPr>
              <a:t>模板下载：</a:t>
            </a:r>
            <a:r>
              <a:rPr lang="en-US" altLang="zh-CN" sz="100" dirty="0">
                <a:solidFill>
                  <a:schemeClr val="bg2"/>
                </a:solidFill>
              </a:rPr>
              <a:t>www.1ppt.com/moban/     </a:t>
            </a:r>
            <a:r>
              <a:rPr lang="zh-CN" altLang="en-US" sz="100" dirty="0">
                <a:solidFill>
                  <a:schemeClr val="bg2"/>
                </a:solidFill>
              </a:rPr>
              <a:t>行业</a:t>
            </a:r>
            <a:r>
              <a:rPr lang="en-US" altLang="zh-CN" sz="100" dirty="0">
                <a:solidFill>
                  <a:schemeClr val="bg2"/>
                </a:solidFill>
              </a:rPr>
              <a:t>PPT</a:t>
            </a:r>
            <a:r>
              <a:rPr lang="zh-CN" altLang="en-US" sz="100" dirty="0">
                <a:solidFill>
                  <a:schemeClr val="bg2"/>
                </a:solidFill>
              </a:rPr>
              <a:t>模板：</a:t>
            </a:r>
            <a:r>
              <a:rPr lang="en-US" altLang="zh-CN" sz="100" dirty="0">
                <a:solidFill>
                  <a:schemeClr val="bg2"/>
                </a:solidFill>
              </a:rPr>
              <a:t>www.1ppt.com/hangye/ </a:t>
            </a:r>
          </a:p>
          <a:p>
            <a:pPr lvl="0"/>
            <a:r>
              <a:rPr lang="zh-CN" altLang="en-US" sz="100" dirty="0">
                <a:solidFill>
                  <a:schemeClr val="bg2"/>
                </a:solidFill>
              </a:rPr>
              <a:t>节日</a:t>
            </a:r>
            <a:r>
              <a:rPr lang="en-US" altLang="zh-CN" sz="100" dirty="0">
                <a:solidFill>
                  <a:schemeClr val="bg2"/>
                </a:solidFill>
              </a:rPr>
              <a:t>PPT</a:t>
            </a:r>
            <a:r>
              <a:rPr lang="zh-CN" altLang="en-US" sz="100" dirty="0">
                <a:solidFill>
                  <a:schemeClr val="bg2"/>
                </a:solidFill>
              </a:rPr>
              <a:t>模板：</a:t>
            </a:r>
            <a:r>
              <a:rPr lang="en-US" altLang="zh-CN" sz="100" dirty="0">
                <a:solidFill>
                  <a:schemeClr val="bg2"/>
                </a:solidFill>
              </a:rPr>
              <a:t>www.1ppt.com/jieri/           PPT</a:t>
            </a:r>
            <a:r>
              <a:rPr lang="zh-CN" altLang="en-US" sz="100" dirty="0">
                <a:solidFill>
                  <a:schemeClr val="bg2"/>
                </a:solidFill>
              </a:rPr>
              <a:t>素材下载：</a:t>
            </a:r>
            <a:r>
              <a:rPr lang="en-US" altLang="zh-CN" sz="100" dirty="0">
                <a:solidFill>
                  <a:schemeClr val="bg2"/>
                </a:solidFill>
              </a:rPr>
              <a:t>www.1ppt.com/sucai/</a:t>
            </a:r>
          </a:p>
          <a:p>
            <a:pPr lvl="0"/>
            <a:r>
              <a:rPr lang="en-US" altLang="zh-CN" sz="100" dirty="0">
                <a:solidFill>
                  <a:schemeClr val="bg2"/>
                </a:solidFill>
              </a:rPr>
              <a:t>PPT</a:t>
            </a:r>
            <a:r>
              <a:rPr lang="zh-CN" altLang="en-US" sz="100" dirty="0">
                <a:solidFill>
                  <a:schemeClr val="bg2"/>
                </a:solidFill>
              </a:rPr>
              <a:t>背景图片：</a:t>
            </a:r>
            <a:r>
              <a:rPr lang="en-US" altLang="zh-CN" sz="100" dirty="0">
                <a:solidFill>
                  <a:schemeClr val="bg2"/>
                </a:solidFill>
              </a:rPr>
              <a:t>www.1ppt.com/beijing/      PPT</a:t>
            </a:r>
            <a:r>
              <a:rPr lang="zh-CN" altLang="en-US" sz="100" dirty="0">
                <a:solidFill>
                  <a:schemeClr val="bg2"/>
                </a:solidFill>
              </a:rPr>
              <a:t>图表下载：</a:t>
            </a:r>
            <a:r>
              <a:rPr lang="en-US" altLang="zh-CN" sz="100" dirty="0">
                <a:solidFill>
                  <a:schemeClr val="bg2"/>
                </a:solidFill>
              </a:rPr>
              <a:t>www.1ppt.com/tubiao/      </a:t>
            </a:r>
          </a:p>
          <a:p>
            <a:pPr lvl="0"/>
            <a:r>
              <a:rPr lang="zh-CN" altLang="en-US" sz="100" dirty="0">
                <a:solidFill>
                  <a:schemeClr val="bg2"/>
                </a:solidFill>
              </a:rPr>
              <a:t>优秀</a:t>
            </a:r>
            <a:r>
              <a:rPr lang="en-US" altLang="zh-CN" sz="100" dirty="0">
                <a:solidFill>
                  <a:schemeClr val="bg2"/>
                </a:solidFill>
              </a:rPr>
              <a:t>PPT</a:t>
            </a:r>
            <a:r>
              <a:rPr lang="zh-CN" altLang="en-US" sz="100" dirty="0">
                <a:solidFill>
                  <a:schemeClr val="bg2"/>
                </a:solidFill>
              </a:rPr>
              <a:t>下载：</a:t>
            </a:r>
            <a:r>
              <a:rPr lang="en-US" altLang="zh-CN" sz="100" dirty="0">
                <a:solidFill>
                  <a:schemeClr val="bg2"/>
                </a:solidFill>
              </a:rPr>
              <a:t>www.1ppt.com/xiazai/        PPT</a:t>
            </a:r>
            <a:r>
              <a:rPr lang="zh-CN" altLang="en-US" sz="100" dirty="0">
                <a:solidFill>
                  <a:schemeClr val="bg2"/>
                </a:solidFill>
              </a:rPr>
              <a:t>教程： </a:t>
            </a:r>
            <a:r>
              <a:rPr lang="en-US" altLang="zh-CN" sz="100" dirty="0">
                <a:solidFill>
                  <a:schemeClr val="bg2"/>
                </a:solidFill>
              </a:rPr>
              <a:t>www.1ppt.com/powerpoint/      </a:t>
            </a:r>
          </a:p>
          <a:p>
            <a:pPr lvl="0"/>
            <a:r>
              <a:rPr lang="en-US" altLang="zh-CN" sz="100" dirty="0">
                <a:solidFill>
                  <a:schemeClr val="bg2"/>
                </a:solidFill>
              </a:rPr>
              <a:t>Word</a:t>
            </a:r>
            <a:r>
              <a:rPr lang="zh-CN" altLang="en-US" sz="100" dirty="0">
                <a:solidFill>
                  <a:schemeClr val="bg2"/>
                </a:solidFill>
              </a:rPr>
              <a:t>教程： </a:t>
            </a:r>
            <a:r>
              <a:rPr lang="en-US" altLang="zh-CN" sz="100" dirty="0">
                <a:solidFill>
                  <a:schemeClr val="bg2"/>
                </a:solidFill>
              </a:rPr>
              <a:t>www.1ppt.com/word/              Excel</a:t>
            </a:r>
            <a:r>
              <a:rPr lang="zh-CN" altLang="en-US" sz="100" dirty="0">
                <a:solidFill>
                  <a:schemeClr val="bg2"/>
                </a:solidFill>
              </a:rPr>
              <a:t>教程：</a:t>
            </a:r>
            <a:r>
              <a:rPr lang="en-US" altLang="zh-CN" sz="100" dirty="0">
                <a:solidFill>
                  <a:schemeClr val="bg2"/>
                </a:solidFill>
              </a:rPr>
              <a:t>www.1ppt.com/excel/  </a:t>
            </a:r>
          </a:p>
          <a:p>
            <a:pPr lvl="0"/>
            <a:r>
              <a:rPr lang="zh-CN" altLang="en-US" sz="100" dirty="0">
                <a:solidFill>
                  <a:schemeClr val="bg2"/>
                </a:solidFill>
              </a:rPr>
              <a:t>资料下载：</a:t>
            </a:r>
            <a:r>
              <a:rPr lang="en-US" altLang="zh-CN" sz="100" dirty="0">
                <a:solidFill>
                  <a:schemeClr val="bg2"/>
                </a:solidFill>
              </a:rPr>
              <a:t>www.1ppt.com/ziliao/                PPT</a:t>
            </a:r>
            <a:r>
              <a:rPr lang="zh-CN" altLang="en-US" sz="100" dirty="0">
                <a:solidFill>
                  <a:schemeClr val="bg2"/>
                </a:solidFill>
              </a:rPr>
              <a:t>课件下载：</a:t>
            </a:r>
            <a:r>
              <a:rPr lang="en-US" altLang="zh-CN" sz="100" dirty="0">
                <a:solidFill>
                  <a:schemeClr val="bg2"/>
                </a:solidFill>
              </a:rPr>
              <a:t>www.1ppt.com/kejian/ </a:t>
            </a:r>
          </a:p>
          <a:p>
            <a:pPr lvl="0"/>
            <a:r>
              <a:rPr lang="zh-CN" altLang="en-US" sz="100" dirty="0">
                <a:solidFill>
                  <a:schemeClr val="bg2"/>
                </a:solidFill>
              </a:rPr>
              <a:t>范文下载：</a:t>
            </a:r>
            <a:r>
              <a:rPr lang="en-US" altLang="zh-CN" sz="100" dirty="0">
                <a:solidFill>
                  <a:schemeClr val="bg2"/>
                </a:solidFill>
              </a:rPr>
              <a:t>www.1ppt.com/fanwen/             </a:t>
            </a:r>
            <a:r>
              <a:rPr lang="zh-CN" altLang="en-US" sz="100" dirty="0">
                <a:solidFill>
                  <a:schemeClr val="bg2"/>
                </a:solidFill>
              </a:rPr>
              <a:t>试卷下载：</a:t>
            </a:r>
            <a:r>
              <a:rPr lang="en-US" altLang="zh-CN" sz="100" dirty="0">
                <a:solidFill>
                  <a:schemeClr val="bg2"/>
                </a:solidFill>
              </a:rPr>
              <a:t>www.1ppt.com/shiti/  </a:t>
            </a:r>
          </a:p>
          <a:p>
            <a:pPr lvl="0"/>
            <a:r>
              <a:rPr lang="zh-CN" altLang="en-US" sz="100" dirty="0">
                <a:solidFill>
                  <a:schemeClr val="bg2"/>
                </a:solidFill>
              </a:rPr>
              <a:t>教案下载：</a:t>
            </a:r>
            <a:r>
              <a:rPr lang="en-US" altLang="zh-CN" sz="100" dirty="0">
                <a:solidFill>
                  <a:schemeClr val="bg2"/>
                </a:solidFill>
              </a:rPr>
              <a:t>www.1ppt.com/jiaoan/  </a:t>
            </a:r>
            <a:r>
              <a:rPr lang="en-US" altLang="zh-CN" sz="100" dirty="0" smtClean="0">
                <a:solidFill>
                  <a:schemeClr val="bg2"/>
                </a:solidFill>
              </a:rPr>
              <a:t>      </a:t>
            </a:r>
            <a:endParaRPr lang="en-US" altLang="zh-CN" sz="100" dirty="0">
              <a:solidFill>
                <a:schemeClr val="bg2"/>
              </a:solidFill>
            </a:endParaRPr>
          </a:p>
          <a:p>
            <a:pPr lvl="0"/>
            <a:r>
              <a:rPr lang="zh-CN" altLang="en-US" sz="100" dirty="0" smtClean="0">
                <a:solidFill>
                  <a:schemeClr val="bg2"/>
                </a:solidFill>
              </a:rPr>
              <a:t>字体下载：</a:t>
            </a:r>
            <a:r>
              <a:rPr lang="en-US" altLang="zh-CN" sz="100" dirty="0" smtClean="0">
                <a:solidFill>
                  <a:schemeClr val="bg2"/>
                </a:solidFill>
              </a:rPr>
              <a:t>www.1ppt.com/ziti/</a:t>
            </a:r>
            <a:endParaRPr lang="en-US" altLang="zh-CN" sz="100" dirty="0">
              <a:solidFill>
                <a:schemeClr val="bg2"/>
              </a:solidFill>
            </a:endParaRPr>
          </a:p>
          <a:p>
            <a:pPr lvl="0"/>
            <a:r>
              <a:rPr lang="en-US" altLang="zh-CN" sz="100" dirty="0">
                <a:solidFill>
                  <a:schemeClr val="bg2"/>
                </a:solidFill>
              </a:rPr>
              <a:t> </a:t>
            </a:r>
            <a:endParaRPr lang="zh-CN" altLang="en-US" sz="100" dirty="0">
              <a:solidFill>
                <a:schemeClr val="bg2"/>
              </a:solidFill>
            </a:endParaRPr>
          </a:p>
        </p:txBody>
      </p:sp>
    </p:spTree>
    <p:extLst>
      <p:ext uri="{BB962C8B-B14F-4D97-AF65-F5344CB8AC3E}">
        <p14:creationId xmlns:p14="http://schemas.microsoft.com/office/powerpoint/2010/main" val="361656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2019/1/5</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62" r:id="rId6"/>
    <p:sldLayoutId id="2147483663" r:id="rId7"/>
    <p:sldLayoutId id="2147483652" r:id="rId8"/>
    <p:sldLayoutId id="2147483664" r:id="rId9"/>
    <p:sldLayoutId id="2147483653" r:id="rId10"/>
    <p:sldLayoutId id="2147483654" r:id="rId11"/>
    <p:sldLayoutId id="2147483655" r:id="rId12"/>
    <p:sldLayoutId id="2147483656" r:id="rId13"/>
    <p:sldLayoutId id="2147483657" r:id="rId14"/>
    <p:sldLayoutId id="2147483658" r:id="rId15"/>
    <p:sldLayoutId id="2147483659" r:id="rId16"/>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接连接符 55"/>
          <p:cNvCxnSpPr/>
          <p:nvPr/>
        </p:nvCxnSpPr>
        <p:spPr>
          <a:xfrm>
            <a:off x="12190413" y="3571876"/>
            <a:ext cx="859420" cy="0"/>
          </a:xfrm>
          <a:prstGeom prst="line">
            <a:avLst/>
          </a:prstGeom>
          <a:ln w="95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flipH="1" flipV="1">
            <a:off x="5534570" y="7347198"/>
            <a:ext cx="2192842" cy="1214446"/>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166644" y="-1460580"/>
            <a:ext cx="843143" cy="146058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文本框 21"/>
          <p:cNvSpPr txBox="1"/>
          <p:nvPr/>
        </p:nvSpPr>
        <p:spPr bwMode="auto">
          <a:xfrm>
            <a:off x="808794" y="2824459"/>
            <a:ext cx="6000792" cy="923330"/>
          </a:xfrm>
          <a:prstGeom prst="rect">
            <a:avLst/>
          </a:prstGeom>
          <a:noFill/>
        </p:spPr>
        <p:txBody>
          <a:bodyPr wrap="square">
            <a:spAutoFit/>
          </a:bodyPr>
          <a:lstStyle/>
          <a:p>
            <a:pPr fontAlgn="auto">
              <a:spcBef>
                <a:spcPts val="0"/>
              </a:spcBef>
              <a:spcAft>
                <a:spcPts val="0"/>
              </a:spcAft>
              <a:defRPr/>
            </a:pPr>
            <a:r>
              <a:rPr lang="zh-CN" altLang="en-US" sz="5400" spc="100" dirty="0" smtClean="0">
                <a:solidFill>
                  <a:srgbClr val="0070C0"/>
                </a:solidFill>
                <a:latin typeface="汉仪大黑简" panose="02010609000101010101" pitchFamily="49" charset="-122"/>
                <a:ea typeface="汉仪大黑简" panose="02010609000101010101" pitchFamily="49" charset="-122"/>
              </a:rPr>
              <a:t>年度工作总结汇报</a:t>
            </a:r>
            <a:endParaRPr lang="zh-CN" altLang="en-US" sz="5400" spc="100" dirty="0">
              <a:solidFill>
                <a:srgbClr val="0070C0"/>
              </a:solidFill>
              <a:latin typeface="汉仪大黑简" panose="02010609000101010101" pitchFamily="49" charset="-122"/>
              <a:ea typeface="汉仪大黑简" panose="02010609000101010101" pitchFamily="49" charset="-122"/>
            </a:endParaRPr>
          </a:p>
        </p:txBody>
      </p:sp>
      <p:sp>
        <p:nvSpPr>
          <p:cNvPr id="60" name="矩形 17"/>
          <p:cNvSpPr>
            <a:spLocks noChangeArrowheads="1"/>
          </p:cNvSpPr>
          <p:nvPr/>
        </p:nvSpPr>
        <p:spPr bwMode="auto">
          <a:xfrm>
            <a:off x="880232" y="3786190"/>
            <a:ext cx="5572164" cy="461665"/>
          </a:xfrm>
          <a:prstGeom prst="rect">
            <a:avLst/>
          </a:prstGeom>
          <a:noFill/>
          <a:ln w="9525">
            <a:noFill/>
            <a:miter lim="800000"/>
            <a:headEnd/>
            <a:tailEnd/>
          </a:ln>
        </p:spPr>
        <p:txBody>
          <a:bodyPr wrap="square">
            <a:spAutoFit/>
          </a:bodyPr>
          <a:lstStyle/>
          <a:p>
            <a:pPr algn="dist"/>
            <a:r>
              <a:rPr lang="en-US" sz="2400" dirty="0" smtClean="0">
                <a:solidFill>
                  <a:schemeClr val="bg1">
                    <a:lumMod val="65000"/>
                  </a:schemeClr>
                </a:solidFill>
              </a:rPr>
              <a:t>THE ANNUAL WORK SUMMARY REPORT</a:t>
            </a:r>
            <a:endParaRPr lang="zh-CN" altLang="en-US" sz="2400" dirty="0">
              <a:solidFill>
                <a:schemeClr val="bg1">
                  <a:lumMod val="65000"/>
                </a:schemeClr>
              </a:solidFill>
              <a:latin typeface="ITC Avant Garde Std XLt"/>
            </a:endParaRPr>
          </a:p>
        </p:txBody>
      </p:sp>
      <p:sp>
        <p:nvSpPr>
          <p:cNvPr id="42" name="Freeform 5"/>
          <p:cNvSpPr>
            <a:spLocks/>
          </p:cNvSpPr>
          <p:nvPr/>
        </p:nvSpPr>
        <p:spPr bwMode="auto">
          <a:xfrm rot="10800000">
            <a:off x="7023901" y="2697855"/>
            <a:ext cx="1931273" cy="171284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43" name="Freeform 5"/>
          <p:cNvSpPr>
            <a:spLocks/>
          </p:cNvSpPr>
          <p:nvPr/>
        </p:nvSpPr>
        <p:spPr bwMode="auto">
          <a:xfrm rot="10800000">
            <a:off x="7205924" y="2859856"/>
            <a:ext cx="1567224" cy="138884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44" name="Freeform 5"/>
          <p:cNvSpPr>
            <a:spLocks/>
          </p:cNvSpPr>
          <p:nvPr/>
        </p:nvSpPr>
        <p:spPr bwMode="auto">
          <a:xfrm rot="10800000">
            <a:off x="8660293" y="1762251"/>
            <a:ext cx="1931271" cy="171102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0" name="Freeform 5"/>
          <p:cNvSpPr>
            <a:spLocks/>
          </p:cNvSpPr>
          <p:nvPr/>
        </p:nvSpPr>
        <p:spPr bwMode="auto">
          <a:xfrm rot="10800000">
            <a:off x="8842317" y="1924254"/>
            <a:ext cx="1567224" cy="138702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noFill/>
              <a:sym typeface="Arial" panose="020B0604020202020204" pitchFamily="34" charset="0"/>
            </a:endParaRPr>
          </a:p>
        </p:txBody>
      </p:sp>
      <p:sp>
        <p:nvSpPr>
          <p:cNvPr id="51" name="Freeform 5"/>
          <p:cNvSpPr>
            <a:spLocks/>
          </p:cNvSpPr>
          <p:nvPr/>
        </p:nvSpPr>
        <p:spPr bwMode="auto">
          <a:xfrm rot="10800000">
            <a:off x="8660293" y="3635275"/>
            <a:ext cx="1931271" cy="171102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158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2" name="Freeform 5"/>
          <p:cNvSpPr>
            <a:spLocks/>
          </p:cNvSpPr>
          <p:nvPr/>
        </p:nvSpPr>
        <p:spPr bwMode="auto">
          <a:xfrm rot="10800000">
            <a:off x="8842317" y="3797276"/>
            <a:ext cx="1567224" cy="1387020"/>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3" name="Freeform 5"/>
          <p:cNvSpPr>
            <a:spLocks/>
          </p:cNvSpPr>
          <p:nvPr/>
        </p:nvSpPr>
        <p:spPr bwMode="auto">
          <a:xfrm rot="10800000">
            <a:off x="7615476" y="1516521"/>
            <a:ext cx="1150390" cy="102115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4" name="Freeform 5"/>
          <p:cNvSpPr>
            <a:spLocks/>
          </p:cNvSpPr>
          <p:nvPr/>
        </p:nvSpPr>
        <p:spPr bwMode="auto">
          <a:xfrm rot="10800000">
            <a:off x="7615476" y="4572699"/>
            <a:ext cx="1150390" cy="102115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accent2"/>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sp>
        <p:nvSpPr>
          <p:cNvPr id="55" name="Freeform 5"/>
          <p:cNvSpPr>
            <a:spLocks/>
          </p:cNvSpPr>
          <p:nvPr/>
        </p:nvSpPr>
        <p:spPr bwMode="auto">
          <a:xfrm rot="10800000">
            <a:off x="10271201" y="3047340"/>
            <a:ext cx="1150390" cy="102115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9525">
            <a:solidFill>
              <a:schemeClr val="accent3"/>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sym typeface="Arial" panose="020B0604020202020204" pitchFamily="34" charset="0"/>
            </a:endParaRPr>
          </a:p>
        </p:txBody>
      </p:sp>
      <p:grpSp>
        <p:nvGrpSpPr>
          <p:cNvPr id="62" name="组合 32"/>
          <p:cNvGrpSpPr/>
          <p:nvPr/>
        </p:nvGrpSpPr>
        <p:grpSpPr>
          <a:xfrm>
            <a:off x="8013815" y="1870661"/>
            <a:ext cx="368370" cy="313348"/>
            <a:chOff x="6339462" y="3747511"/>
            <a:chExt cx="907547" cy="772010"/>
          </a:xfrm>
          <a:solidFill>
            <a:schemeClr val="accent1"/>
          </a:solidFill>
        </p:grpSpPr>
        <p:sp>
          <p:nvSpPr>
            <p:cNvPr id="63" name="Rectangle 130"/>
            <p:cNvSpPr>
              <a:spLocks noChangeArrowheads="1"/>
            </p:cNvSpPr>
            <p:nvPr/>
          </p:nvSpPr>
          <p:spPr bwMode="auto">
            <a:xfrm>
              <a:off x="6339462" y="4489161"/>
              <a:ext cx="881523" cy="30360"/>
            </a:xfrm>
            <a:prstGeom prst="rect">
              <a:avLst/>
            </a:pr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4" name="Freeform 131"/>
            <p:cNvSpPr>
              <a:spLocks/>
            </p:cNvSpPr>
            <p:nvPr/>
          </p:nvSpPr>
          <p:spPr bwMode="auto">
            <a:xfrm>
              <a:off x="6398014" y="4350373"/>
              <a:ext cx="123608" cy="114934"/>
            </a:xfrm>
            <a:custGeom>
              <a:avLst/>
              <a:gdLst>
                <a:gd name="T0" fmla="*/ 43 w 48"/>
                <a:gd name="T1" fmla="*/ 45 h 45"/>
                <a:gd name="T2" fmla="*/ 48 w 48"/>
                <a:gd name="T3" fmla="*/ 39 h 45"/>
                <a:gd name="T4" fmla="*/ 48 w 48"/>
                <a:gd name="T5" fmla="*/ 0 h 45"/>
                <a:gd name="T6" fmla="*/ 0 w 48"/>
                <a:gd name="T7" fmla="*/ 8 h 45"/>
                <a:gd name="T8" fmla="*/ 0 w 48"/>
                <a:gd name="T9" fmla="*/ 39 h 45"/>
                <a:gd name="T10" fmla="*/ 6 w 48"/>
                <a:gd name="T11" fmla="*/ 45 h 45"/>
                <a:gd name="T12" fmla="*/ 43 w 48"/>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48" h="45">
                  <a:moveTo>
                    <a:pt x="43" y="45"/>
                  </a:moveTo>
                  <a:cubicBezTo>
                    <a:pt x="46" y="45"/>
                    <a:pt x="48" y="42"/>
                    <a:pt x="48" y="39"/>
                  </a:cubicBezTo>
                  <a:cubicBezTo>
                    <a:pt x="48" y="0"/>
                    <a:pt x="48" y="0"/>
                    <a:pt x="48" y="0"/>
                  </a:cubicBezTo>
                  <a:cubicBezTo>
                    <a:pt x="29" y="5"/>
                    <a:pt x="12" y="7"/>
                    <a:pt x="0" y="8"/>
                  </a:cubicBezTo>
                  <a:cubicBezTo>
                    <a:pt x="0" y="39"/>
                    <a:pt x="0" y="39"/>
                    <a:pt x="0" y="39"/>
                  </a:cubicBezTo>
                  <a:cubicBezTo>
                    <a:pt x="0" y="42"/>
                    <a:pt x="3" y="45"/>
                    <a:pt x="6" y="45"/>
                  </a:cubicBezTo>
                  <a:lnTo>
                    <a:pt x="43" y="4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5" name="Freeform 132"/>
            <p:cNvSpPr>
              <a:spLocks/>
            </p:cNvSpPr>
            <p:nvPr/>
          </p:nvSpPr>
          <p:spPr bwMode="auto">
            <a:xfrm>
              <a:off x="6557403" y="4299411"/>
              <a:ext cx="122524" cy="165896"/>
            </a:xfrm>
            <a:custGeom>
              <a:avLst/>
              <a:gdLst>
                <a:gd name="T0" fmla="*/ 43 w 48"/>
                <a:gd name="T1" fmla="*/ 65 h 65"/>
                <a:gd name="T2" fmla="*/ 48 w 48"/>
                <a:gd name="T3" fmla="*/ 59 h 65"/>
                <a:gd name="T4" fmla="*/ 48 w 48"/>
                <a:gd name="T5" fmla="*/ 0 h 65"/>
                <a:gd name="T6" fmla="*/ 44 w 48"/>
                <a:gd name="T7" fmla="*/ 2 h 65"/>
                <a:gd name="T8" fmla="*/ 0 w 48"/>
                <a:gd name="T9" fmla="*/ 16 h 65"/>
                <a:gd name="T10" fmla="*/ 0 w 48"/>
                <a:gd name="T11" fmla="*/ 59 h 65"/>
                <a:gd name="T12" fmla="*/ 6 w 48"/>
                <a:gd name="T13" fmla="*/ 65 h 65"/>
                <a:gd name="T14" fmla="*/ 43 w 48"/>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65">
                  <a:moveTo>
                    <a:pt x="43" y="65"/>
                  </a:moveTo>
                  <a:cubicBezTo>
                    <a:pt x="46" y="65"/>
                    <a:pt x="48" y="62"/>
                    <a:pt x="48" y="59"/>
                  </a:cubicBezTo>
                  <a:cubicBezTo>
                    <a:pt x="48" y="0"/>
                    <a:pt x="48" y="0"/>
                    <a:pt x="48" y="0"/>
                  </a:cubicBezTo>
                  <a:cubicBezTo>
                    <a:pt x="47" y="1"/>
                    <a:pt x="46" y="1"/>
                    <a:pt x="44" y="2"/>
                  </a:cubicBezTo>
                  <a:cubicBezTo>
                    <a:pt x="29" y="8"/>
                    <a:pt x="14" y="13"/>
                    <a:pt x="0" y="16"/>
                  </a:cubicBezTo>
                  <a:cubicBezTo>
                    <a:pt x="0" y="59"/>
                    <a:pt x="0" y="59"/>
                    <a:pt x="0" y="59"/>
                  </a:cubicBezTo>
                  <a:cubicBezTo>
                    <a:pt x="0" y="62"/>
                    <a:pt x="3" y="65"/>
                    <a:pt x="6" y="65"/>
                  </a:cubicBezTo>
                  <a:lnTo>
                    <a:pt x="43" y="6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6" name="Freeform 133"/>
            <p:cNvSpPr>
              <a:spLocks/>
            </p:cNvSpPr>
            <p:nvPr/>
          </p:nvSpPr>
          <p:spPr bwMode="auto">
            <a:xfrm>
              <a:off x="6715709" y="4219174"/>
              <a:ext cx="123608" cy="246133"/>
            </a:xfrm>
            <a:custGeom>
              <a:avLst/>
              <a:gdLst>
                <a:gd name="T0" fmla="*/ 43 w 48"/>
                <a:gd name="T1" fmla="*/ 96 h 96"/>
                <a:gd name="T2" fmla="*/ 48 w 48"/>
                <a:gd name="T3" fmla="*/ 90 h 96"/>
                <a:gd name="T4" fmla="*/ 48 w 48"/>
                <a:gd name="T5" fmla="*/ 0 h 96"/>
                <a:gd name="T6" fmla="*/ 0 w 48"/>
                <a:gd name="T7" fmla="*/ 25 h 96"/>
                <a:gd name="T8" fmla="*/ 0 w 48"/>
                <a:gd name="T9" fmla="*/ 90 h 96"/>
                <a:gd name="T10" fmla="*/ 6 w 48"/>
                <a:gd name="T11" fmla="*/ 96 h 96"/>
                <a:gd name="T12" fmla="*/ 43 w 48"/>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48" h="96">
                  <a:moveTo>
                    <a:pt x="43" y="96"/>
                  </a:moveTo>
                  <a:cubicBezTo>
                    <a:pt x="46" y="96"/>
                    <a:pt x="48" y="93"/>
                    <a:pt x="48" y="90"/>
                  </a:cubicBezTo>
                  <a:cubicBezTo>
                    <a:pt x="48" y="0"/>
                    <a:pt x="48" y="0"/>
                    <a:pt x="48" y="0"/>
                  </a:cubicBezTo>
                  <a:cubicBezTo>
                    <a:pt x="33" y="10"/>
                    <a:pt x="17" y="18"/>
                    <a:pt x="0" y="25"/>
                  </a:cubicBezTo>
                  <a:cubicBezTo>
                    <a:pt x="0" y="90"/>
                    <a:pt x="0" y="90"/>
                    <a:pt x="0" y="90"/>
                  </a:cubicBezTo>
                  <a:cubicBezTo>
                    <a:pt x="0" y="93"/>
                    <a:pt x="3" y="96"/>
                    <a:pt x="6" y="96"/>
                  </a:cubicBezTo>
                  <a:lnTo>
                    <a:pt x="43" y="96"/>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7" name="Freeform 134"/>
            <p:cNvSpPr>
              <a:spLocks/>
            </p:cNvSpPr>
            <p:nvPr/>
          </p:nvSpPr>
          <p:spPr bwMode="auto">
            <a:xfrm>
              <a:off x="6875099" y="4100987"/>
              <a:ext cx="123608" cy="364319"/>
            </a:xfrm>
            <a:custGeom>
              <a:avLst/>
              <a:gdLst>
                <a:gd name="T0" fmla="*/ 43 w 48"/>
                <a:gd name="T1" fmla="*/ 142 h 142"/>
                <a:gd name="T2" fmla="*/ 48 w 48"/>
                <a:gd name="T3" fmla="*/ 136 h 142"/>
                <a:gd name="T4" fmla="*/ 48 w 48"/>
                <a:gd name="T5" fmla="*/ 0 h 142"/>
                <a:gd name="T6" fmla="*/ 32 w 48"/>
                <a:gd name="T7" fmla="*/ 14 h 142"/>
                <a:gd name="T8" fmla="*/ 0 w 48"/>
                <a:gd name="T9" fmla="*/ 37 h 142"/>
                <a:gd name="T10" fmla="*/ 0 w 48"/>
                <a:gd name="T11" fmla="*/ 136 h 142"/>
                <a:gd name="T12" fmla="*/ 6 w 48"/>
                <a:gd name="T13" fmla="*/ 142 h 142"/>
                <a:gd name="T14" fmla="*/ 43 w 48"/>
                <a:gd name="T15" fmla="*/ 142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42">
                  <a:moveTo>
                    <a:pt x="43" y="142"/>
                  </a:moveTo>
                  <a:cubicBezTo>
                    <a:pt x="46" y="142"/>
                    <a:pt x="48" y="139"/>
                    <a:pt x="48" y="136"/>
                  </a:cubicBezTo>
                  <a:cubicBezTo>
                    <a:pt x="48" y="0"/>
                    <a:pt x="48" y="0"/>
                    <a:pt x="48" y="0"/>
                  </a:cubicBezTo>
                  <a:cubicBezTo>
                    <a:pt x="43" y="5"/>
                    <a:pt x="37" y="10"/>
                    <a:pt x="32" y="14"/>
                  </a:cubicBezTo>
                  <a:cubicBezTo>
                    <a:pt x="21" y="23"/>
                    <a:pt x="11" y="30"/>
                    <a:pt x="0" y="37"/>
                  </a:cubicBezTo>
                  <a:cubicBezTo>
                    <a:pt x="0" y="136"/>
                    <a:pt x="0" y="136"/>
                    <a:pt x="0" y="136"/>
                  </a:cubicBezTo>
                  <a:cubicBezTo>
                    <a:pt x="0" y="139"/>
                    <a:pt x="3" y="142"/>
                    <a:pt x="6" y="142"/>
                  </a:cubicBezTo>
                  <a:lnTo>
                    <a:pt x="43" y="142"/>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8" name="Freeform 135"/>
            <p:cNvSpPr>
              <a:spLocks/>
            </p:cNvSpPr>
            <p:nvPr/>
          </p:nvSpPr>
          <p:spPr bwMode="auto">
            <a:xfrm>
              <a:off x="7034488" y="3927502"/>
              <a:ext cx="122524" cy="537805"/>
            </a:xfrm>
            <a:custGeom>
              <a:avLst/>
              <a:gdLst>
                <a:gd name="T0" fmla="*/ 43 w 48"/>
                <a:gd name="T1" fmla="*/ 210 h 210"/>
                <a:gd name="T2" fmla="*/ 48 w 48"/>
                <a:gd name="T3" fmla="*/ 204 h 210"/>
                <a:gd name="T4" fmla="*/ 48 w 48"/>
                <a:gd name="T5" fmla="*/ 0 h 210"/>
                <a:gd name="T6" fmla="*/ 0 w 48"/>
                <a:gd name="T7" fmla="*/ 56 h 210"/>
                <a:gd name="T8" fmla="*/ 0 w 48"/>
                <a:gd name="T9" fmla="*/ 204 h 210"/>
                <a:gd name="T10" fmla="*/ 6 w 48"/>
                <a:gd name="T11" fmla="*/ 210 h 210"/>
                <a:gd name="T12" fmla="*/ 43 w 48"/>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48" h="210">
                  <a:moveTo>
                    <a:pt x="43" y="210"/>
                  </a:moveTo>
                  <a:cubicBezTo>
                    <a:pt x="46" y="210"/>
                    <a:pt x="48" y="207"/>
                    <a:pt x="48" y="204"/>
                  </a:cubicBezTo>
                  <a:cubicBezTo>
                    <a:pt x="48" y="0"/>
                    <a:pt x="48" y="0"/>
                    <a:pt x="48" y="0"/>
                  </a:cubicBezTo>
                  <a:cubicBezTo>
                    <a:pt x="33" y="20"/>
                    <a:pt x="17" y="39"/>
                    <a:pt x="0" y="56"/>
                  </a:cubicBezTo>
                  <a:cubicBezTo>
                    <a:pt x="0" y="204"/>
                    <a:pt x="0" y="204"/>
                    <a:pt x="0" y="204"/>
                  </a:cubicBezTo>
                  <a:cubicBezTo>
                    <a:pt x="0" y="207"/>
                    <a:pt x="3" y="210"/>
                    <a:pt x="6" y="210"/>
                  </a:cubicBezTo>
                  <a:lnTo>
                    <a:pt x="43" y="21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69" name="Freeform 136"/>
            <p:cNvSpPr>
              <a:spLocks/>
            </p:cNvSpPr>
            <p:nvPr/>
          </p:nvSpPr>
          <p:spPr bwMode="auto">
            <a:xfrm>
              <a:off x="6343800" y="3747511"/>
              <a:ext cx="903209" cy="587682"/>
            </a:xfrm>
            <a:custGeom>
              <a:avLst/>
              <a:gdLst>
                <a:gd name="T0" fmla="*/ 350 w 352"/>
                <a:gd name="T1" fmla="*/ 58 h 229"/>
                <a:gd name="T2" fmla="*/ 335 w 352"/>
                <a:gd name="T3" fmla="*/ 8 h 229"/>
                <a:gd name="T4" fmla="*/ 322 w 352"/>
                <a:gd name="T5" fmla="*/ 2 h 229"/>
                <a:gd name="T6" fmla="*/ 273 w 352"/>
                <a:gd name="T7" fmla="*/ 17 h 229"/>
                <a:gd name="T8" fmla="*/ 266 w 352"/>
                <a:gd name="T9" fmla="*/ 30 h 229"/>
                <a:gd name="T10" fmla="*/ 279 w 352"/>
                <a:gd name="T11" fmla="*/ 36 h 229"/>
                <a:gd name="T12" fmla="*/ 304 w 352"/>
                <a:gd name="T13" fmla="*/ 29 h 229"/>
                <a:gd name="T14" fmla="*/ 219 w 352"/>
                <a:gd name="T15" fmla="*/ 121 h 229"/>
                <a:gd name="T16" fmla="*/ 71 w 352"/>
                <a:gd name="T17" fmla="*/ 194 h 229"/>
                <a:gd name="T18" fmla="*/ 0 w 352"/>
                <a:gd name="T19" fmla="*/ 205 h 229"/>
                <a:gd name="T20" fmla="*/ 0 w 352"/>
                <a:gd name="T21" fmla="*/ 205 h 229"/>
                <a:gd name="T22" fmla="*/ 0 w 352"/>
                <a:gd name="T23" fmla="*/ 229 h 229"/>
                <a:gd name="T24" fmla="*/ 0 w 352"/>
                <a:gd name="T25" fmla="*/ 229 h 229"/>
                <a:gd name="T26" fmla="*/ 125 w 352"/>
                <a:gd name="T27" fmla="*/ 202 h 229"/>
                <a:gd name="T28" fmla="*/ 234 w 352"/>
                <a:gd name="T29" fmla="*/ 139 h 229"/>
                <a:gd name="T30" fmla="*/ 324 w 352"/>
                <a:gd name="T31" fmla="*/ 41 h 229"/>
                <a:gd name="T32" fmla="*/ 331 w 352"/>
                <a:gd name="T33" fmla="*/ 64 h 229"/>
                <a:gd name="T34" fmla="*/ 344 w 352"/>
                <a:gd name="T35" fmla="*/ 70 h 229"/>
                <a:gd name="T36" fmla="*/ 350 w 352"/>
                <a:gd name="T37" fmla="*/ 58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229">
                  <a:moveTo>
                    <a:pt x="350" y="58"/>
                  </a:moveTo>
                  <a:cubicBezTo>
                    <a:pt x="335" y="8"/>
                    <a:pt x="335" y="8"/>
                    <a:pt x="335" y="8"/>
                  </a:cubicBezTo>
                  <a:cubicBezTo>
                    <a:pt x="333" y="3"/>
                    <a:pt x="327" y="0"/>
                    <a:pt x="322" y="2"/>
                  </a:cubicBezTo>
                  <a:cubicBezTo>
                    <a:pt x="273" y="17"/>
                    <a:pt x="273" y="17"/>
                    <a:pt x="273" y="17"/>
                  </a:cubicBezTo>
                  <a:cubicBezTo>
                    <a:pt x="268" y="19"/>
                    <a:pt x="265" y="25"/>
                    <a:pt x="266" y="30"/>
                  </a:cubicBezTo>
                  <a:cubicBezTo>
                    <a:pt x="268" y="35"/>
                    <a:pt x="274" y="38"/>
                    <a:pt x="279" y="36"/>
                  </a:cubicBezTo>
                  <a:cubicBezTo>
                    <a:pt x="304" y="29"/>
                    <a:pt x="304" y="29"/>
                    <a:pt x="304" y="29"/>
                  </a:cubicBezTo>
                  <a:cubicBezTo>
                    <a:pt x="278" y="67"/>
                    <a:pt x="249" y="97"/>
                    <a:pt x="219" y="121"/>
                  </a:cubicBezTo>
                  <a:cubicBezTo>
                    <a:pt x="166" y="163"/>
                    <a:pt x="112" y="184"/>
                    <a:pt x="71" y="194"/>
                  </a:cubicBezTo>
                  <a:cubicBezTo>
                    <a:pt x="29" y="205"/>
                    <a:pt x="1" y="205"/>
                    <a:pt x="0" y="205"/>
                  </a:cubicBezTo>
                  <a:cubicBezTo>
                    <a:pt x="0" y="205"/>
                    <a:pt x="0" y="205"/>
                    <a:pt x="0" y="205"/>
                  </a:cubicBezTo>
                  <a:cubicBezTo>
                    <a:pt x="0" y="229"/>
                    <a:pt x="0" y="229"/>
                    <a:pt x="0" y="229"/>
                  </a:cubicBezTo>
                  <a:cubicBezTo>
                    <a:pt x="0" y="229"/>
                    <a:pt x="0" y="229"/>
                    <a:pt x="0" y="229"/>
                  </a:cubicBezTo>
                  <a:cubicBezTo>
                    <a:pt x="3" y="229"/>
                    <a:pt x="56" y="229"/>
                    <a:pt x="125" y="202"/>
                  </a:cubicBezTo>
                  <a:cubicBezTo>
                    <a:pt x="159" y="189"/>
                    <a:pt x="197" y="169"/>
                    <a:pt x="234" y="139"/>
                  </a:cubicBezTo>
                  <a:cubicBezTo>
                    <a:pt x="265" y="114"/>
                    <a:pt x="296" y="82"/>
                    <a:pt x="324" y="41"/>
                  </a:cubicBezTo>
                  <a:cubicBezTo>
                    <a:pt x="331" y="64"/>
                    <a:pt x="331" y="64"/>
                    <a:pt x="331" y="64"/>
                  </a:cubicBezTo>
                  <a:cubicBezTo>
                    <a:pt x="333" y="69"/>
                    <a:pt x="339" y="72"/>
                    <a:pt x="344" y="70"/>
                  </a:cubicBezTo>
                  <a:cubicBezTo>
                    <a:pt x="349" y="69"/>
                    <a:pt x="352" y="63"/>
                    <a:pt x="350" y="58"/>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0" name="Freeform 137"/>
            <p:cNvSpPr>
              <a:spLocks/>
            </p:cNvSpPr>
            <p:nvPr/>
          </p:nvSpPr>
          <p:spPr bwMode="auto">
            <a:xfrm>
              <a:off x="6375243" y="3837506"/>
              <a:ext cx="217941" cy="353477"/>
            </a:xfrm>
            <a:custGeom>
              <a:avLst/>
              <a:gdLst>
                <a:gd name="T0" fmla="*/ 57 w 85"/>
                <a:gd name="T1" fmla="*/ 104 h 138"/>
                <a:gd name="T2" fmla="*/ 45 w 85"/>
                <a:gd name="T3" fmla="*/ 108 h 138"/>
                <a:gd name="T4" fmla="*/ 30 w 85"/>
                <a:gd name="T5" fmla="*/ 105 h 138"/>
                <a:gd name="T6" fmla="*/ 20 w 85"/>
                <a:gd name="T7" fmla="*/ 100 h 138"/>
                <a:gd name="T8" fmla="*/ 19 w 85"/>
                <a:gd name="T9" fmla="*/ 98 h 138"/>
                <a:gd name="T10" fmla="*/ 19 w 85"/>
                <a:gd name="T11" fmla="*/ 98 h 138"/>
                <a:gd name="T12" fmla="*/ 19 w 85"/>
                <a:gd name="T13" fmla="*/ 98 h 138"/>
                <a:gd name="T14" fmla="*/ 19 w 85"/>
                <a:gd name="T15" fmla="*/ 97 h 138"/>
                <a:gd name="T16" fmla="*/ 13 w 85"/>
                <a:gd name="T17" fmla="*/ 94 h 138"/>
                <a:gd name="T18" fmla="*/ 3 w 85"/>
                <a:gd name="T19" fmla="*/ 101 h 138"/>
                <a:gd name="T20" fmla="*/ 3 w 85"/>
                <a:gd name="T21" fmla="*/ 109 h 138"/>
                <a:gd name="T22" fmla="*/ 33 w 85"/>
                <a:gd name="T23" fmla="*/ 125 h 138"/>
                <a:gd name="T24" fmla="*/ 33 w 85"/>
                <a:gd name="T25" fmla="*/ 135 h 138"/>
                <a:gd name="T26" fmla="*/ 36 w 85"/>
                <a:gd name="T27" fmla="*/ 138 h 138"/>
                <a:gd name="T28" fmla="*/ 46 w 85"/>
                <a:gd name="T29" fmla="*/ 138 h 138"/>
                <a:gd name="T30" fmla="*/ 49 w 85"/>
                <a:gd name="T31" fmla="*/ 135 h 138"/>
                <a:gd name="T32" fmla="*/ 49 w 85"/>
                <a:gd name="T33" fmla="*/ 126 h 138"/>
                <a:gd name="T34" fmla="*/ 72 w 85"/>
                <a:gd name="T35" fmla="*/ 118 h 138"/>
                <a:gd name="T36" fmla="*/ 81 w 85"/>
                <a:gd name="T37" fmla="*/ 86 h 138"/>
                <a:gd name="T38" fmla="*/ 49 w 85"/>
                <a:gd name="T39" fmla="*/ 62 h 138"/>
                <a:gd name="T40" fmla="*/ 47 w 85"/>
                <a:gd name="T41" fmla="*/ 61 h 138"/>
                <a:gd name="T42" fmla="*/ 35 w 85"/>
                <a:gd name="T43" fmla="*/ 56 h 138"/>
                <a:gd name="T44" fmla="*/ 34 w 85"/>
                <a:gd name="T45" fmla="*/ 56 h 138"/>
                <a:gd name="T46" fmla="*/ 25 w 85"/>
                <a:gd name="T47" fmla="*/ 49 h 138"/>
                <a:gd name="T48" fmla="*/ 27 w 85"/>
                <a:gd name="T49" fmla="*/ 36 h 138"/>
                <a:gd name="T50" fmla="*/ 41 w 85"/>
                <a:gd name="T51" fmla="*/ 31 h 138"/>
                <a:gd name="T52" fmla="*/ 51 w 85"/>
                <a:gd name="T53" fmla="*/ 32 h 138"/>
                <a:gd name="T54" fmla="*/ 61 w 85"/>
                <a:gd name="T55" fmla="*/ 39 h 138"/>
                <a:gd name="T56" fmla="*/ 62 w 85"/>
                <a:gd name="T57" fmla="*/ 40 h 138"/>
                <a:gd name="T58" fmla="*/ 62 w 85"/>
                <a:gd name="T59" fmla="*/ 40 h 138"/>
                <a:gd name="T60" fmla="*/ 62 w 85"/>
                <a:gd name="T61" fmla="*/ 41 h 138"/>
                <a:gd name="T62" fmla="*/ 68 w 85"/>
                <a:gd name="T63" fmla="*/ 44 h 138"/>
                <a:gd name="T64" fmla="*/ 78 w 85"/>
                <a:gd name="T65" fmla="*/ 38 h 138"/>
                <a:gd name="T66" fmla="*/ 78 w 85"/>
                <a:gd name="T67" fmla="*/ 29 h 138"/>
                <a:gd name="T68" fmla="*/ 56 w 85"/>
                <a:gd name="T69" fmla="*/ 14 h 138"/>
                <a:gd name="T70" fmla="*/ 49 w 85"/>
                <a:gd name="T71" fmla="*/ 13 h 138"/>
                <a:gd name="T72" fmla="*/ 49 w 85"/>
                <a:gd name="T73" fmla="*/ 3 h 138"/>
                <a:gd name="T74" fmla="*/ 46 w 85"/>
                <a:gd name="T75" fmla="*/ 0 h 138"/>
                <a:gd name="T76" fmla="*/ 36 w 85"/>
                <a:gd name="T77" fmla="*/ 0 h 138"/>
                <a:gd name="T78" fmla="*/ 33 w 85"/>
                <a:gd name="T79" fmla="*/ 3 h 138"/>
                <a:gd name="T80" fmla="*/ 33 w 85"/>
                <a:gd name="T81" fmla="*/ 13 h 138"/>
                <a:gd name="T82" fmla="*/ 12 w 85"/>
                <a:gd name="T83" fmla="*/ 24 h 138"/>
                <a:gd name="T84" fmla="*/ 5 w 85"/>
                <a:gd name="T85" fmla="*/ 56 h 138"/>
                <a:gd name="T86" fmla="*/ 17 w 85"/>
                <a:gd name="T87" fmla="*/ 68 h 138"/>
                <a:gd name="T88" fmla="*/ 47 w 85"/>
                <a:gd name="T89" fmla="*/ 83 h 138"/>
                <a:gd name="T90" fmla="*/ 51 w 85"/>
                <a:gd name="T91" fmla="*/ 85 h 138"/>
                <a:gd name="T92" fmla="*/ 59 w 85"/>
                <a:gd name="T93" fmla="*/ 92 h 138"/>
                <a:gd name="T94" fmla="*/ 57 w 85"/>
                <a:gd name="T95" fmla="*/ 10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138">
                  <a:moveTo>
                    <a:pt x="57" y="104"/>
                  </a:moveTo>
                  <a:cubicBezTo>
                    <a:pt x="54" y="107"/>
                    <a:pt x="50" y="108"/>
                    <a:pt x="45" y="108"/>
                  </a:cubicBezTo>
                  <a:cubicBezTo>
                    <a:pt x="40" y="108"/>
                    <a:pt x="35" y="107"/>
                    <a:pt x="30" y="105"/>
                  </a:cubicBezTo>
                  <a:cubicBezTo>
                    <a:pt x="27" y="104"/>
                    <a:pt x="23" y="102"/>
                    <a:pt x="20" y="100"/>
                  </a:cubicBezTo>
                  <a:cubicBezTo>
                    <a:pt x="20" y="99"/>
                    <a:pt x="20" y="99"/>
                    <a:pt x="19" y="98"/>
                  </a:cubicBezTo>
                  <a:cubicBezTo>
                    <a:pt x="19" y="98"/>
                    <a:pt x="19" y="98"/>
                    <a:pt x="19" y="98"/>
                  </a:cubicBezTo>
                  <a:cubicBezTo>
                    <a:pt x="19" y="98"/>
                    <a:pt x="19" y="98"/>
                    <a:pt x="19" y="98"/>
                  </a:cubicBezTo>
                  <a:cubicBezTo>
                    <a:pt x="19" y="97"/>
                    <a:pt x="19" y="97"/>
                    <a:pt x="19" y="97"/>
                  </a:cubicBezTo>
                  <a:cubicBezTo>
                    <a:pt x="17" y="95"/>
                    <a:pt x="15" y="94"/>
                    <a:pt x="13" y="94"/>
                  </a:cubicBezTo>
                  <a:cubicBezTo>
                    <a:pt x="9" y="94"/>
                    <a:pt x="5" y="97"/>
                    <a:pt x="3" y="101"/>
                  </a:cubicBezTo>
                  <a:cubicBezTo>
                    <a:pt x="1" y="104"/>
                    <a:pt x="1" y="107"/>
                    <a:pt x="3" y="109"/>
                  </a:cubicBezTo>
                  <a:cubicBezTo>
                    <a:pt x="8" y="118"/>
                    <a:pt x="21" y="123"/>
                    <a:pt x="33" y="125"/>
                  </a:cubicBezTo>
                  <a:cubicBezTo>
                    <a:pt x="33" y="135"/>
                    <a:pt x="33" y="135"/>
                    <a:pt x="33" y="135"/>
                  </a:cubicBezTo>
                  <a:cubicBezTo>
                    <a:pt x="33" y="137"/>
                    <a:pt x="35" y="138"/>
                    <a:pt x="36" y="138"/>
                  </a:cubicBezTo>
                  <a:cubicBezTo>
                    <a:pt x="46" y="138"/>
                    <a:pt x="46" y="138"/>
                    <a:pt x="46" y="138"/>
                  </a:cubicBezTo>
                  <a:cubicBezTo>
                    <a:pt x="47" y="138"/>
                    <a:pt x="49" y="137"/>
                    <a:pt x="49" y="135"/>
                  </a:cubicBezTo>
                  <a:cubicBezTo>
                    <a:pt x="49" y="126"/>
                    <a:pt x="49" y="126"/>
                    <a:pt x="49" y="126"/>
                  </a:cubicBezTo>
                  <a:cubicBezTo>
                    <a:pt x="59" y="125"/>
                    <a:pt x="67" y="122"/>
                    <a:pt x="72" y="118"/>
                  </a:cubicBezTo>
                  <a:cubicBezTo>
                    <a:pt x="81" y="109"/>
                    <a:pt x="85" y="97"/>
                    <a:pt x="81" y="86"/>
                  </a:cubicBezTo>
                  <a:cubicBezTo>
                    <a:pt x="77" y="74"/>
                    <a:pt x="61" y="67"/>
                    <a:pt x="49" y="62"/>
                  </a:cubicBezTo>
                  <a:cubicBezTo>
                    <a:pt x="47" y="61"/>
                    <a:pt x="47" y="61"/>
                    <a:pt x="47" y="61"/>
                  </a:cubicBezTo>
                  <a:cubicBezTo>
                    <a:pt x="43" y="59"/>
                    <a:pt x="37" y="57"/>
                    <a:pt x="35" y="56"/>
                  </a:cubicBezTo>
                  <a:cubicBezTo>
                    <a:pt x="34" y="56"/>
                    <a:pt x="34" y="56"/>
                    <a:pt x="34" y="56"/>
                  </a:cubicBezTo>
                  <a:cubicBezTo>
                    <a:pt x="30" y="54"/>
                    <a:pt x="27" y="52"/>
                    <a:pt x="25" y="49"/>
                  </a:cubicBezTo>
                  <a:cubicBezTo>
                    <a:pt x="23" y="45"/>
                    <a:pt x="23" y="39"/>
                    <a:pt x="27" y="36"/>
                  </a:cubicBezTo>
                  <a:cubicBezTo>
                    <a:pt x="32" y="32"/>
                    <a:pt x="37" y="31"/>
                    <a:pt x="41" y="31"/>
                  </a:cubicBezTo>
                  <a:cubicBezTo>
                    <a:pt x="44" y="31"/>
                    <a:pt x="48" y="31"/>
                    <a:pt x="51" y="32"/>
                  </a:cubicBezTo>
                  <a:cubicBezTo>
                    <a:pt x="54" y="33"/>
                    <a:pt x="58" y="36"/>
                    <a:pt x="61" y="39"/>
                  </a:cubicBezTo>
                  <a:cubicBezTo>
                    <a:pt x="61" y="39"/>
                    <a:pt x="61" y="39"/>
                    <a:pt x="62" y="40"/>
                  </a:cubicBezTo>
                  <a:cubicBezTo>
                    <a:pt x="62" y="40"/>
                    <a:pt x="62" y="40"/>
                    <a:pt x="62" y="40"/>
                  </a:cubicBezTo>
                  <a:cubicBezTo>
                    <a:pt x="62" y="41"/>
                    <a:pt x="62" y="41"/>
                    <a:pt x="62" y="41"/>
                  </a:cubicBezTo>
                  <a:cubicBezTo>
                    <a:pt x="64" y="43"/>
                    <a:pt x="66" y="44"/>
                    <a:pt x="68" y="44"/>
                  </a:cubicBezTo>
                  <a:cubicBezTo>
                    <a:pt x="72" y="44"/>
                    <a:pt x="76" y="41"/>
                    <a:pt x="78" y="38"/>
                  </a:cubicBezTo>
                  <a:cubicBezTo>
                    <a:pt x="80" y="35"/>
                    <a:pt x="80" y="32"/>
                    <a:pt x="78" y="29"/>
                  </a:cubicBezTo>
                  <a:cubicBezTo>
                    <a:pt x="74" y="22"/>
                    <a:pt x="64" y="17"/>
                    <a:pt x="56" y="14"/>
                  </a:cubicBezTo>
                  <a:cubicBezTo>
                    <a:pt x="54" y="14"/>
                    <a:pt x="51" y="13"/>
                    <a:pt x="49" y="13"/>
                  </a:cubicBezTo>
                  <a:cubicBezTo>
                    <a:pt x="49" y="3"/>
                    <a:pt x="49" y="3"/>
                    <a:pt x="49" y="3"/>
                  </a:cubicBezTo>
                  <a:cubicBezTo>
                    <a:pt x="49" y="1"/>
                    <a:pt x="47" y="0"/>
                    <a:pt x="46" y="0"/>
                  </a:cubicBezTo>
                  <a:cubicBezTo>
                    <a:pt x="36" y="0"/>
                    <a:pt x="36" y="0"/>
                    <a:pt x="36" y="0"/>
                  </a:cubicBezTo>
                  <a:cubicBezTo>
                    <a:pt x="35" y="0"/>
                    <a:pt x="33" y="1"/>
                    <a:pt x="33" y="3"/>
                  </a:cubicBezTo>
                  <a:cubicBezTo>
                    <a:pt x="33" y="13"/>
                    <a:pt x="33" y="13"/>
                    <a:pt x="33" y="13"/>
                  </a:cubicBezTo>
                  <a:cubicBezTo>
                    <a:pt x="25" y="15"/>
                    <a:pt x="17" y="18"/>
                    <a:pt x="12" y="24"/>
                  </a:cubicBezTo>
                  <a:cubicBezTo>
                    <a:pt x="3" y="32"/>
                    <a:pt x="0" y="45"/>
                    <a:pt x="5" y="56"/>
                  </a:cubicBezTo>
                  <a:cubicBezTo>
                    <a:pt x="8" y="62"/>
                    <a:pt x="12" y="66"/>
                    <a:pt x="17" y="68"/>
                  </a:cubicBezTo>
                  <a:cubicBezTo>
                    <a:pt x="20" y="70"/>
                    <a:pt x="38" y="79"/>
                    <a:pt x="47" y="83"/>
                  </a:cubicBezTo>
                  <a:cubicBezTo>
                    <a:pt x="51" y="85"/>
                    <a:pt x="51" y="85"/>
                    <a:pt x="51" y="85"/>
                  </a:cubicBezTo>
                  <a:cubicBezTo>
                    <a:pt x="55" y="87"/>
                    <a:pt x="58" y="89"/>
                    <a:pt x="59" y="92"/>
                  </a:cubicBezTo>
                  <a:cubicBezTo>
                    <a:pt x="61" y="96"/>
                    <a:pt x="60" y="102"/>
                    <a:pt x="57" y="104"/>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71" name="组合 42"/>
          <p:cNvGrpSpPr/>
          <p:nvPr/>
        </p:nvGrpSpPr>
        <p:grpSpPr>
          <a:xfrm>
            <a:off x="8016850" y="4925696"/>
            <a:ext cx="364409" cy="314237"/>
            <a:chOff x="3548515" y="964154"/>
            <a:chExt cx="897787" cy="774179"/>
          </a:xfrm>
          <a:solidFill>
            <a:schemeClr val="accent2"/>
          </a:solidFill>
        </p:grpSpPr>
        <p:sp>
          <p:nvSpPr>
            <p:cNvPr id="72" name="Freeform 222"/>
            <p:cNvSpPr>
              <a:spLocks/>
            </p:cNvSpPr>
            <p:nvPr/>
          </p:nvSpPr>
          <p:spPr bwMode="auto">
            <a:xfrm>
              <a:off x="3548515" y="964154"/>
              <a:ext cx="897787" cy="774179"/>
            </a:xfrm>
            <a:custGeom>
              <a:avLst/>
              <a:gdLst>
                <a:gd name="T0" fmla="*/ 28 w 828"/>
                <a:gd name="T1" fmla="*/ 686 h 714"/>
                <a:gd name="T2" fmla="*/ 28 w 828"/>
                <a:gd name="T3" fmla="*/ 605 h 714"/>
                <a:gd name="T4" fmla="*/ 66 w 828"/>
                <a:gd name="T5" fmla="*/ 605 h 714"/>
                <a:gd name="T6" fmla="*/ 66 w 828"/>
                <a:gd name="T7" fmla="*/ 577 h 714"/>
                <a:gd name="T8" fmla="*/ 28 w 828"/>
                <a:gd name="T9" fmla="*/ 577 h 714"/>
                <a:gd name="T10" fmla="*/ 28 w 828"/>
                <a:gd name="T11" fmla="*/ 435 h 714"/>
                <a:gd name="T12" fmla="*/ 66 w 828"/>
                <a:gd name="T13" fmla="*/ 435 h 714"/>
                <a:gd name="T14" fmla="*/ 66 w 828"/>
                <a:gd name="T15" fmla="*/ 407 h 714"/>
                <a:gd name="T16" fmla="*/ 28 w 828"/>
                <a:gd name="T17" fmla="*/ 407 h 714"/>
                <a:gd name="T18" fmla="*/ 28 w 828"/>
                <a:gd name="T19" fmla="*/ 265 h 714"/>
                <a:gd name="T20" fmla="*/ 66 w 828"/>
                <a:gd name="T21" fmla="*/ 265 h 714"/>
                <a:gd name="T22" fmla="*/ 66 w 828"/>
                <a:gd name="T23" fmla="*/ 236 h 714"/>
                <a:gd name="T24" fmla="*/ 28 w 828"/>
                <a:gd name="T25" fmla="*/ 236 h 714"/>
                <a:gd name="T26" fmla="*/ 28 w 828"/>
                <a:gd name="T27" fmla="*/ 94 h 714"/>
                <a:gd name="T28" fmla="*/ 66 w 828"/>
                <a:gd name="T29" fmla="*/ 94 h 714"/>
                <a:gd name="T30" fmla="*/ 66 w 828"/>
                <a:gd name="T31" fmla="*/ 66 h 714"/>
                <a:gd name="T32" fmla="*/ 28 w 828"/>
                <a:gd name="T33" fmla="*/ 66 h 714"/>
                <a:gd name="T34" fmla="*/ 28 w 828"/>
                <a:gd name="T35" fmla="*/ 0 h 714"/>
                <a:gd name="T36" fmla="*/ 0 w 828"/>
                <a:gd name="T37" fmla="*/ 0 h 714"/>
                <a:gd name="T38" fmla="*/ 0 w 828"/>
                <a:gd name="T39" fmla="*/ 714 h 714"/>
                <a:gd name="T40" fmla="*/ 828 w 828"/>
                <a:gd name="T41" fmla="*/ 714 h 714"/>
                <a:gd name="T42" fmla="*/ 828 w 828"/>
                <a:gd name="T43" fmla="*/ 686 h 714"/>
                <a:gd name="T44" fmla="*/ 28 w 828"/>
                <a:gd name="T45" fmla="*/ 68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8" h="714">
                  <a:moveTo>
                    <a:pt x="28" y="686"/>
                  </a:moveTo>
                  <a:lnTo>
                    <a:pt x="28" y="605"/>
                  </a:lnTo>
                  <a:lnTo>
                    <a:pt x="66" y="605"/>
                  </a:lnTo>
                  <a:lnTo>
                    <a:pt x="66" y="577"/>
                  </a:lnTo>
                  <a:lnTo>
                    <a:pt x="28" y="577"/>
                  </a:lnTo>
                  <a:lnTo>
                    <a:pt x="28" y="435"/>
                  </a:lnTo>
                  <a:lnTo>
                    <a:pt x="66" y="435"/>
                  </a:lnTo>
                  <a:lnTo>
                    <a:pt x="66" y="407"/>
                  </a:lnTo>
                  <a:lnTo>
                    <a:pt x="28" y="407"/>
                  </a:lnTo>
                  <a:lnTo>
                    <a:pt x="28" y="265"/>
                  </a:lnTo>
                  <a:lnTo>
                    <a:pt x="66" y="265"/>
                  </a:lnTo>
                  <a:lnTo>
                    <a:pt x="66" y="236"/>
                  </a:lnTo>
                  <a:lnTo>
                    <a:pt x="28" y="236"/>
                  </a:lnTo>
                  <a:lnTo>
                    <a:pt x="28" y="94"/>
                  </a:lnTo>
                  <a:lnTo>
                    <a:pt x="66" y="94"/>
                  </a:lnTo>
                  <a:lnTo>
                    <a:pt x="66" y="66"/>
                  </a:lnTo>
                  <a:lnTo>
                    <a:pt x="28" y="66"/>
                  </a:lnTo>
                  <a:lnTo>
                    <a:pt x="28" y="0"/>
                  </a:lnTo>
                  <a:lnTo>
                    <a:pt x="0" y="0"/>
                  </a:lnTo>
                  <a:lnTo>
                    <a:pt x="0" y="714"/>
                  </a:lnTo>
                  <a:lnTo>
                    <a:pt x="828" y="714"/>
                  </a:lnTo>
                  <a:lnTo>
                    <a:pt x="828" y="686"/>
                  </a:lnTo>
                  <a:lnTo>
                    <a:pt x="28" y="686"/>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3" name="Freeform 223"/>
            <p:cNvSpPr>
              <a:spLocks/>
            </p:cNvSpPr>
            <p:nvPr/>
          </p:nvSpPr>
          <p:spPr bwMode="auto">
            <a:xfrm>
              <a:off x="3681882" y="1381603"/>
              <a:ext cx="125777" cy="303599"/>
            </a:xfrm>
            <a:custGeom>
              <a:avLst/>
              <a:gdLst>
                <a:gd name="T0" fmla="*/ 6 w 49"/>
                <a:gd name="T1" fmla="*/ 118 h 118"/>
                <a:gd name="T2" fmla="*/ 43 w 49"/>
                <a:gd name="T3" fmla="*/ 118 h 118"/>
                <a:gd name="T4" fmla="*/ 49 w 49"/>
                <a:gd name="T5" fmla="*/ 112 h 118"/>
                <a:gd name="T6" fmla="*/ 49 w 49"/>
                <a:gd name="T7" fmla="*/ 6 h 118"/>
                <a:gd name="T8" fmla="*/ 43 w 49"/>
                <a:gd name="T9" fmla="*/ 0 h 118"/>
                <a:gd name="T10" fmla="*/ 6 w 49"/>
                <a:gd name="T11" fmla="*/ 0 h 118"/>
                <a:gd name="T12" fmla="*/ 0 w 49"/>
                <a:gd name="T13" fmla="*/ 6 h 118"/>
                <a:gd name="T14" fmla="*/ 0 w 49"/>
                <a:gd name="T15" fmla="*/ 112 h 118"/>
                <a:gd name="T16" fmla="*/ 6 w 49"/>
                <a:gd name="T1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18">
                  <a:moveTo>
                    <a:pt x="6" y="118"/>
                  </a:moveTo>
                  <a:cubicBezTo>
                    <a:pt x="43" y="118"/>
                    <a:pt x="43" y="118"/>
                    <a:pt x="43" y="118"/>
                  </a:cubicBezTo>
                  <a:cubicBezTo>
                    <a:pt x="46" y="118"/>
                    <a:pt x="49" y="115"/>
                    <a:pt x="49" y="112"/>
                  </a:cubicBezTo>
                  <a:cubicBezTo>
                    <a:pt x="49" y="6"/>
                    <a:pt x="49" y="6"/>
                    <a:pt x="49" y="6"/>
                  </a:cubicBezTo>
                  <a:cubicBezTo>
                    <a:pt x="49" y="3"/>
                    <a:pt x="46" y="0"/>
                    <a:pt x="43" y="0"/>
                  </a:cubicBezTo>
                  <a:cubicBezTo>
                    <a:pt x="6" y="0"/>
                    <a:pt x="6" y="0"/>
                    <a:pt x="6" y="0"/>
                  </a:cubicBezTo>
                  <a:cubicBezTo>
                    <a:pt x="3" y="0"/>
                    <a:pt x="0" y="3"/>
                    <a:pt x="0" y="6"/>
                  </a:cubicBezTo>
                  <a:cubicBezTo>
                    <a:pt x="0" y="112"/>
                    <a:pt x="0" y="112"/>
                    <a:pt x="0" y="112"/>
                  </a:cubicBezTo>
                  <a:cubicBezTo>
                    <a:pt x="0" y="115"/>
                    <a:pt x="3" y="118"/>
                    <a:pt x="6" y="118"/>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4" name="Freeform 224"/>
            <p:cNvSpPr>
              <a:spLocks/>
            </p:cNvSpPr>
            <p:nvPr/>
          </p:nvSpPr>
          <p:spPr bwMode="auto">
            <a:xfrm>
              <a:off x="3879222" y="1274259"/>
              <a:ext cx="123608" cy="410944"/>
            </a:xfrm>
            <a:custGeom>
              <a:avLst/>
              <a:gdLst>
                <a:gd name="T0" fmla="*/ 5 w 48"/>
                <a:gd name="T1" fmla="*/ 160 h 160"/>
                <a:gd name="T2" fmla="*/ 43 w 48"/>
                <a:gd name="T3" fmla="*/ 160 h 160"/>
                <a:gd name="T4" fmla="*/ 48 w 48"/>
                <a:gd name="T5" fmla="*/ 154 h 160"/>
                <a:gd name="T6" fmla="*/ 48 w 48"/>
                <a:gd name="T7" fmla="*/ 6 h 160"/>
                <a:gd name="T8" fmla="*/ 43 w 48"/>
                <a:gd name="T9" fmla="*/ 0 h 160"/>
                <a:gd name="T10" fmla="*/ 5 w 48"/>
                <a:gd name="T11" fmla="*/ 0 h 160"/>
                <a:gd name="T12" fmla="*/ 0 w 48"/>
                <a:gd name="T13" fmla="*/ 6 h 160"/>
                <a:gd name="T14" fmla="*/ 0 w 48"/>
                <a:gd name="T15" fmla="*/ 154 h 160"/>
                <a:gd name="T16" fmla="*/ 5 w 48"/>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60">
                  <a:moveTo>
                    <a:pt x="5" y="160"/>
                  </a:moveTo>
                  <a:cubicBezTo>
                    <a:pt x="43" y="160"/>
                    <a:pt x="43" y="160"/>
                    <a:pt x="43" y="160"/>
                  </a:cubicBezTo>
                  <a:cubicBezTo>
                    <a:pt x="46" y="160"/>
                    <a:pt x="48" y="157"/>
                    <a:pt x="48" y="154"/>
                  </a:cubicBezTo>
                  <a:cubicBezTo>
                    <a:pt x="48" y="6"/>
                    <a:pt x="48" y="6"/>
                    <a:pt x="48" y="6"/>
                  </a:cubicBezTo>
                  <a:cubicBezTo>
                    <a:pt x="48" y="2"/>
                    <a:pt x="46" y="0"/>
                    <a:pt x="43" y="0"/>
                  </a:cubicBezTo>
                  <a:cubicBezTo>
                    <a:pt x="5" y="0"/>
                    <a:pt x="5" y="0"/>
                    <a:pt x="5" y="0"/>
                  </a:cubicBezTo>
                  <a:cubicBezTo>
                    <a:pt x="2" y="0"/>
                    <a:pt x="0" y="2"/>
                    <a:pt x="0" y="6"/>
                  </a:cubicBezTo>
                  <a:cubicBezTo>
                    <a:pt x="0" y="154"/>
                    <a:pt x="0" y="154"/>
                    <a:pt x="0" y="154"/>
                  </a:cubicBezTo>
                  <a:cubicBezTo>
                    <a:pt x="0" y="157"/>
                    <a:pt x="2" y="160"/>
                    <a:pt x="5" y="160"/>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5" name="Freeform 225"/>
            <p:cNvSpPr>
              <a:spLocks/>
            </p:cNvSpPr>
            <p:nvPr/>
          </p:nvSpPr>
          <p:spPr bwMode="auto">
            <a:xfrm>
              <a:off x="4074393" y="1166915"/>
              <a:ext cx="125777" cy="518288"/>
            </a:xfrm>
            <a:custGeom>
              <a:avLst/>
              <a:gdLst>
                <a:gd name="T0" fmla="*/ 6 w 49"/>
                <a:gd name="T1" fmla="*/ 202 h 202"/>
                <a:gd name="T2" fmla="*/ 43 w 49"/>
                <a:gd name="T3" fmla="*/ 202 h 202"/>
                <a:gd name="T4" fmla="*/ 49 w 49"/>
                <a:gd name="T5" fmla="*/ 196 h 202"/>
                <a:gd name="T6" fmla="*/ 49 w 49"/>
                <a:gd name="T7" fmla="*/ 5 h 202"/>
                <a:gd name="T8" fmla="*/ 43 w 49"/>
                <a:gd name="T9" fmla="*/ 0 h 202"/>
                <a:gd name="T10" fmla="*/ 6 w 49"/>
                <a:gd name="T11" fmla="*/ 0 h 202"/>
                <a:gd name="T12" fmla="*/ 0 w 49"/>
                <a:gd name="T13" fmla="*/ 5 h 202"/>
                <a:gd name="T14" fmla="*/ 0 w 49"/>
                <a:gd name="T15" fmla="*/ 196 h 202"/>
                <a:gd name="T16" fmla="*/ 6 w 49"/>
                <a:gd name="T17" fmla="*/ 20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02">
                  <a:moveTo>
                    <a:pt x="6" y="202"/>
                  </a:moveTo>
                  <a:cubicBezTo>
                    <a:pt x="43" y="202"/>
                    <a:pt x="43" y="202"/>
                    <a:pt x="43" y="202"/>
                  </a:cubicBezTo>
                  <a:cubicBezTo>
                    <a:pt x="46" y="202"/>
                    <a:pt x="49" y="199"/>
                    <a:pt x="49" y="196"/>
                  </a:cubicBezTo>
                  <a:cubicBezTo>
                    <a:pt x="49" y="5"/>
                    <a:pt x="49" y="5"/>
                    <a:pt x="49" y="5"/>
                  </a:cubicBezTo>
                  <a:cubicBezTo>
                    <a:pt x="49" y="2"/>
                    <a:pt x="46" y="0"/>
                    <a:pt x="43" y="0"/>
                  </a:cubicBezTo>
                  <a:cubicBezTo>
                    <a:pt x="6" y="0"/>
                    <a:pt x="6" y="0"/>
                    <a:pt x="6" y="0"/>
                  </a:cubicBezTo>
                  <a:cubicBezTo>
                    <a:pt x="3" y="0"/>
                    <a:pt x="0" y="2"/>
                    <a:pt x="0" y="5"/>
                  </a:cubicBezTo>
                  <a:cubicBezTo>
                    <a:pt x="0" y="196"/>
                    <a:pt x="0" y="196"/>
                    <a:pt x="0" y="196"/>
                  </a:cubicBezTo>
                  <a:cubicBezTo>
                    <a:pt x="0" y="199"/>
                    <a:pt x="3" y="202"/>
                    <a:pt x="6" y="202"/>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6" name="Freeform 226"/>
            <p:cNvSpPr>
              <a:spLocks/>
            </p:cNvSpPr>
            <p:nvPr/>
          </p:nvSpPr>
          <p:spPr bwMode="auto">
            <a:xfrm>
              <a:off x="4271732" y="1058486"/>
              <a:ext cx="125777" cy="626716"/>
            </a:xfrm>
            <a:custGeom>
              <a:avLst/>
              <a:gdLst>
                <a:gd name="T0" fmla="*/ 6 w 49"/>
                <a:gd name="T1" fmla="*/ 244 h 244"/>
                <a:gd name="T2" fmla="*/ 43 w 49"/>
                <a:gd name="T3" fmla="*/ 244 h 244"/>
                <a:gd name="T4" fmla="*/ 49 w 49"/>
                <a:gd name="T5" fmla="*/ 238 h 244"/>
                <a:gd name="T6" fmla="*/ 49 w 49"/>
                <a:gd name="T7" fmla="*/ 5 h 244"/>
                <a:gd name="T8" fmla="*/ 43 w 49"/>
                <a:gd name="T9" fmla="*/ 0 h 244"/>
                <a:gd name="T10" fmla="*/ 6 w 49"/>
                <a:gd name="T11" fmla="*/ 0 h 244"/>
                <a:gd name="T12" fmla="*/ 0 w 49"/>
                <a:gd name="T13" fmla="*/ 5 h 244"/>
                <a:gd name="T14" fmla="*/ 0 w 49"/>
                <a:gd name="T15" fmla="*/ 238 h 244"/>
                <a:gd name="T16" fmla="*/ 6 w 49"/>
                <a:gd name="T1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244">
                  <a:moveTo>
                    <a:pt x="6" y="244"/>
                  </a:moveTo>
                  <a:cubicBezTo>
                    <a:pt x="43" y="244"/>
                    <a:pt x="43" y="244"/>
                    <a:pt x="43" y="244"/>
                  </a:cubicBezTo>
                  <a:cubicBezTo>
                    <a:pt x="46" y="244"/>
                    <a:pt x="49" y="241"/>
                    <a:pt x="49" y="238"/>
                  </a:cubicBezTo>
                  <a:cubicBezTo>
                    <a:pt x="49" y="5"/>
                    <a:pt x="49" y="5"/>
                    <a:pt x="49" y="5"/>
                  </a:cubicBezTo>
                  <a:cubicBezTo>
                    <a:pt x="49" y="2"/>
                    <a:pt x="46" y="0"/>
                    <a:pt x="43" y="0"/>
                  </a:cubicBezTo>
                  <a:cubicBezTo>
                    <a:pt x="6" y="0"/>
                    <a:pt x="6" y="0"/>
                    <a:pt x="6" y="0"/>
                  </a:cubicBezTo>
                  <a:cubicBezTo>
                    <a:pt x="3" y="0"/>
                    <a:pt x="0" y="2"/>
                    <a:pt x="0" y="5"/>
                  </a:cubicBezTo>
                  <a:cubicBezTo>
                    <a:pt x="0" y="238"/>
                    <a:pt x="0" y="238"/>
                    <a:pt x="0" y="238"/>
                  </a:cubicBezTo>
                  <a:cubicBezTo>
                    <a:pt x="0" y="241"/>
                    <a:pt x="3" y="244"/>
                    <a:pt x="6" y="244"/>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77" name="组合 48"/>
          <p:cNvGrpSpPr/>
          <p:nvPr/>
        </p:nvGrpSpPr>
        <p:grpSpPr>
          <a:xfrm>
            <a:off x="10660138" y="3398821"/>
            <a:ext cx="364409" cy="312464"/>
            <a:chOff x="3546346" y="2339026"/>
            <a:chExt cx="897787" cy="769842"/>
          </a:xfrm>
          <a:solidFill>
            <a:schemeClr val="accent3"/>
          </a:solidFill>
        </p:grpSpPr>
        <p:sp>
          <p:nvSpPr>
            <p:cNvPr id="78" name="Rectangle 227"/>
            <p:cNvSpPr>
              <a:spLocks noChangeArrowheads="1"/>
            </p:cNvSpPr>
            <p:nvPr/>
          </p:nvSpPr>
          <p:spPr bwMode="auto">
            <a:xfrm>
              <a:off x="3561526" y="3077423"/>
              <a:ext cx="882607" cy="31445"/>
            </a:xfrm>
            <a:prstGeom prst="rect">
              <a:avLst/>
            </a:pr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79"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0"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1"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2"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3"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89"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90" name="组合 57"/>
          <p:cNvGrpSpPr/>
          <p:nvPr/>
        </p:nvGrpSpPr>
        <p:grpSpPr>
          <a:xfrm>
            <a:off x="9448979" y="2412928"/>
            <a:ext cx="374534" cy="371704"/>
            <a:chOff x="7078908" y="5461438"/>
            <a:chExt cx="430461" cy="427208"/>
          </a:xfrm>
          <a:solidFill>
            <a:schemeClr val="bg1">
              <a:lumMod val="50000"/>
            </a:schemeClr>
          </a:solidFill>
        </p:grpSpPr>
        <p:sp>
          <p:nvSpPr>
            <p:cNvPr id="96" name="Freeform 236"/>
            <p:cNvSpPr>
              <a:spLocks/>
            </p:cNvSpPr>
            <p:nvPr/>
          </p:nvSpPr>
          <p:spPr bwMode="auto">
            <a:xfrm>
              <a:off x="7078908" y="5461438"/>
              <a:ext cx="418534" cy="417450"/>
            </a:xfrm>
            <a:custGeom>
              <a:avLst/>
              <a:gdLst>
                <a:gd name="T0" fmla="*/ 84 w 163"/>
                <a:gd name="T1" fmla="*/ 129 h 163"/>
                <a:gd name="T2" fmla="*/ 46 w 163"/>
                <a:gd name="T3" fmla="*/ 50 h 163"/>
                <a:gd name="T4" fmla="*/ 81 w 163"/>
                <a:gd name="T5" fmla="*/ 34 h 163"/>
                <a:gd name="T6" fmla="*/ 127 w 163"/>
                <a:gd name="T7" fmla="*/ 89 h 163"/>
                <a:gd name="T8" fmla="*/ 147 w 163"/>
                <a:gd name="T9" fmla="*/ 94 h 163"/>
                <a:gd name="T10" fmla="*/ 162 w 163"/>
                <a:gd name="T11" fmla="*/ 86 h 163"/>
                <a:gd name="T12" fmla="*/ 162 w 163"/>
                <a:gd name="T13" fmla="*/ 70 h 163"/>
                <a:gd name="T14" fmla="*/ 144 w 163"/>
                <a:gd name="T15" fmla="*/ 59 h 163"/>
                <a:gd name="T16" fmla="*/ 154 w 163"/>
                <a:gd name="T17" fmla="*/ 45 h 163"/>
                <a:gd name="T18" fmla="*/ 145 w 163"/>
                <a:gd name="T19" fmla="*/ 32 h 163"/>
                <a:gd name="T20" fmla="*/ 125 w 163"/>
                <a:gd name="T21" fmla="*/ 30 h 163"/>
                <a:gd name="T22" fmla="*/ 126 w 163"/>
                <a:gd name="T23" fmla="*/ 13 h 163"/>
                <a:gd name="T24" fmla="*/ 112 w 163"/>
                <a:gd name="T25" fmla="*/ 6 h 163"/>
                <a:gd name="T26" fmla="*/ 93 w 163"/>
                <a:gd name="T27" fmla="*/ 15 h 163"/>
                <a:gd name="T28" fmla="*/ 86 w 163"/>
                <a:gd name="T29" fmla="*/ 0 h 163"/>
                <a:gd name="T30" fmla="*/ 70 w 163"/>
                <a:gd name="T31" fmla="*/ 1 h 163"/>
                <a:gd name="T32" fmla="*/ 58 w 163"/>
                <a:gd name="T33" fmla="*/ 18 h 163"/>
                <a:gd name="T34" fmla="*/ 44 w 163"/>
                <a:gd name="T35" fmla="*/ 9 h 163"/>
                <a:gd name="T36" fmla="*/ 31 w 163"/>
                <a:gd name="T37" fmla="*/ 17 h 163"/>
                <a:gd name="T38" fmla="*/ 31 w 163"/>
                <a:gd name="T39" fmla="*/ 36 h 163"/>
                <a:gd name="T40" fmla="*/ 15 w 163"/>
                <a:gd name="T41" fmla="*/ 33 h 163"/>
                <a:gd name="T42" fmla="*/ 8 w 163"/>
                <a:gd name="T43" fmla="*/ 47 h 163"/>
                <a:gd name="T44" fmla="*/ 18 w 163"/>
                <a:gd name="T45" fmla="*/ 59 h 163"/>
                <a:gd name="T46" fmla="*/ 0 w 163"/>
                <a:gd name="T47" fmla="*/ 73 h 163"/>
                <a:gd name="T48" fmla="*/ 0 w 163"/>
                <a:gd name="T49" fmla="*/ 88 h 163"/>
                <a:gd name="T50" fmla="*/ 15 w 163"/>
                <a:gd name="T51" fmla="*/ 94 h 163"/>
                <a:gd name="T52" fmla="*/ 6 w 163"/>
                <a:gd name="T53" fmla="*/ 114 h 163"/>
                <a:gd name="T54" fmla="*/ 15 w 163"/>
                <a:gd name="T55" fmla="*/ 128 h 163"/>
                <a:gd name="T56" fmla="*/ 30 w 163"/>
                <a:gd name="T57" fmla="*/ 125 h 163"/>
                <a:gd name="T58" fmla="*/ 33 w 163"/>
                <a:gd name="T59" fmla="*/ 148 h 163"/>
                <a:gd name="T60" fmla="*/ 47 w 163"/>
                <a:gd name="T61" fmla="*/ 155 h 163"/>
                <a:gd name="T62" fmla="*/ 59 w 163"/>
                <a:gd name="T63" fmla="*/ 145 h 163"/>
                <a:gd name="T64" fmla="*/ 72 w 163"/>
                <a:gd name="T65" fmla="*/ 163 h 163"/>
                <a:gd name="T66" fmla="*/ 88 w 163"/>
                <a:gd name="T67" fmla="*/ 162 h 163"/>
                <a:gd name="T68" fmla="*/ 94 w 163"/>
                <a:gd name="T69" fmla="*/ 148 h 163"/>
                <a:gd name="T70" fmla="*/ 89 w 163"/>
                <a:gd name="T71"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63">
                  <a:moveTo>
                    <a:pt x="89" y="128"/>
                  </a:moveTo>
                  <a:cubicBezTo>
                    <a:pt x="88" y="128"/>
                    <a:pt x="86" y="129"/>
                    <a:pt x="84" y="129"/>
                  </a:cubicBezTo>
                  <a:cubicBezTo>
                    <a:pt x="58" y="130"/>
                    <a:pt x="36" y="110"/>
                    <a:pt x="35" y="84"/>
                  </a:cubicBezTo>
                  <a:cubicBezTo>
                    <a:pt x="34" y="71"/>
                    <a:pt x="38" y="59"/>
                    <a:pt x="46" y="50"/>
                  </a:cubicBezTo>
                  <a:cubicBezTo>
                    <a:pt x="55" y="40"/>
                    <a:pt x="66" y="35"/>
                    <a:pt x="79" y="34"/>
                  </a:cubicBezTo>
                  <a:cubicBezTo>
                    <a:pt x="79" y="34"/>
                    <a:pt x="80" y="34"/>
                    <a:pt x="81" y="34"/>
                  </a:cubicBezTo>
                  <a:cubicBezTo>
                    <a:pt x="106" y="34"/>
                    <a:pt x="127" y="54"/>
                    <a:pt x="128" y="79"/>
                  </a:cubicBezTo>
                  <a:cubicBezTo>
                    <a:pt x="128" y="82"/>
                    <a:pt x="128" y="85"/>
                    <a:pt x="127" y="89"/>
                  </a:cubicBezTo>
                  <a:cubicBezTo>
                    <a:pt x="144" y="105"/>
                    <a:pt x="144" y="105"/>
                    <a:pt x="144" y="105"/>
                  </a:cubicBezTo>
                  <a:cubicBezTo>
                    <a:pt x="145" y="101"/>
                    <a:pt x="146" y="97"/>
                    <a:pt x="147" y="94"/>
                  </a:cubicBezTo>
                  <a:cubicBezTo>
                    <a:pt x="163" y="90"/>
                    <a:pt x="163" y="90"/>
                    <a:pt x="163" y="90"/>
                  </a:cubicBezTo>
                  <a:cubicBezTo>
                    <a:pt x="162" y="86"/>
                    <a:pt x="162" y="86"/>
                    <a:pt x="162" y="86"/>
                  </a:cubicBezTo>
                  <a:cubicBezTo>
                    <a:pt x="162" y="75"/>
                    <a:pt x="162" y="75"/>
                    <a:pt x="162" y="75"/>
                  </a:cubicBezTo>
                  <a:cubicBezTo>
                    <a:pt x="162" y="70"/>
                    <a:pt x="162" y="70"/>
                    <a:pt x="162" y="70"/>
                  </a:cubicBezTo>
                  <a:cubicBezTo>
                    <a:pt x="147" y="69"/>
                    <a:pt x="147" y="69"/>
                    <a:pt x="147" y="69"/>
                  </a:cubicBezTo>
                  <a:cubicBezTo>
                    <a:pt x="146" y="66"/>
                    <a:pt x="145" y="62"/>
                    <a:pt x="144" y="59"/>
                  </a:cubicBezTo>
                  <a:cubicBezTo>
                    <a:pt x="156" y="48"/>
                    <a:pt x="156" y="48"/>
                    <a:pt x="156" y="48"/>
                  </a:cubicBezTo>
                  <a:cubicBezTo>
                    <a:pt x="154" y="45"/>
                    <a:pt x="154" y="45"/>
                    <a:pt x="154" y="45"/>
                  </a:cubicBezTo>
                  <a:cubicBezTo>
                    <a:pt x="148" y="35"/>
                    <a:pt x="148" y="35"/>
                    <a:pt x="148" y="35"/>
                  </a:cubicBezTo>
                  <a:cubicBezTo>
                    <a:pt x="145" y="32"/>
                    <a:pt x="145" y="32"/>
                    <a:pt x="145" y="32"/>
                  </a:cubicBezTo>
                  <a:cubicBezTo>
                    <a:pt x="132" y="38"/>
                    <a:pt x="132" y="38"/>
                    <a:pt x="132" y="38"/>
                  </a:cubicBezTo>
                  <a:cubicBezTo>
                    <a:pt x="130" y="35"/>
                    <a:pt x="127" y="32"/>
                    <a:pt x="125" y="30"/>
                  </a:cubicBezTo>
                  <a:cubicBezTo>
                    <a:pt x="130" y="15"/>
                    <a:pt x="130" y="15"/>
                    <a:pt x="130" y="15"/>
                  </a:cubicBezTo>
                  <a:cubicBezTo>
                    <a:pt x="126" y="13"/>
                    <a:pt x="126" y="13"/>
                    <a:pt x="126" y="13"/>
                  </a:cubicBezTo>
                  <a:cubicBezTo>
                    <a:pt x="116" y="8"/>
                    <a:pt x="116" y="8"/>
                    <a:pt x="116" y="8"/>
                  </a:cubicBezTo>
                  <a:cubicBezTo>
                    <a:pt x="112" y="6"/>
                    <a:pt x="112" y="6"/>
                    <a:pt x="112" y="6"/>
                  </a:cubicBezTo>
                  <a:cubicBezTo>
                    <a:pt x="104" y="18"/>
                    <a:pt x="104" y="18"/>
                    <a:pt x="104" y="18"/>
                  </a:cubicBezTo>
                  <a:cubicBezTo>
                    <a:pt x="100" y="17"/>
                    <a:pt x="97" y="16"/>
                    <a:pt x="93" y="15"/>
                  </a:cubicBezTo>
                  <a:cubicBezTo>
                    <a:pt x="90" y="0"/>
                    <a:pt x="90" y="0"/>
                    <a:pt x="90" y="0"/>
                  </a:cubicBezTo>
                  <a:cubicBezTo>
                    <a:pt x="86" y="0"/>
                    <a:pt x="86" y="0"/>
                    <a:pt x="86" y="0"/>
                  </a:cubicBezTo>
                  <a:cubicBezTo>
                    <a:pt x="75" y="1"/>
                    <a:pt x="75" y="1"/>
                    <a:pt x="75" y="1"/>
                  </a:cubicBezTo>
                  <a:cubicBezTo>
                    <a:pt x="70" y="1"/>
                    <a:pt x="70" y="1"/>
                    <a:pt x="70" y="1"/>
                  </a:cubicBezTo>
                  <a:cubicBezTo>
                    <a:pt x="69" y="15"/>
                    <a:pt x="69" y="15"/>
                    <a:pt x="69" y="15"/>
                  </a:cubicBezTo>
                  <a:cubicBezTo>
                    <a:pt x="65" y="16"/>
                    <a:pt x="62" y="17"/>
                    <a:pt x="58" y="18"/>
                  </a:cubicBezTo>
                  <a:cubicBezTo>
                    <a:pt x="48" y="6"/>
                    <a:pt x="48" y="6"/>
                    <a:pt x="48" y="6"/>
                  </a:cubicBezTo>
                  <a:cubicBezTo>
                    <a:pt x="44" y="9"/>
                    <a:pt x="44" y="9"/>
                    <a:pt x="44" y="9"/>
                  </a:cubicBezTo>
                  <a:cubicBezTo>
                    <a:pt x="35" y="15"/>
                    <a:pt x="35" y="15"/>
                    <a:pt x="35" y="15"/>
                  </a:cubicBezTo>
                  <a:cubicBezTo>
                    <a:pt x="31" y="17"/>
                    <a:pt x="31" y="17"/>
                    <a:pt x="31" y="17"/>
                  </a:cubicBezTo>
                  <a:cubicBezTo>
                    <a:pt x="37" y="30"/>
                    <a:pt x="37" y="30"/>
                    <a:pt x="37" y="30"/>
                  </a:cubicBezTo>
                  <a:cubicBezTo>
                    <a:pt x="35" y="32"/>
                    <a:pt x="33" y="34"/>
                    <a:pt x="31" y="36"/>
                  </a:cubicBezTo>
                  <a:cubicBezTo>
                    <a:pt x="31" y="37"/>
                    <a:pt x="30" y="37"/>
                    <a:pt x="30" y="38"/>
                  </a:cubicBezTo>
                  <a:cubicBezTo>
                    <a:pt x="15" y="33"/>
                    <a:pt x="15" y="33"/>
                    <a:pt x="15" y="33"/>
                  </a:cubicBezTo>
                  <a:cubicBezTo>
                    <a:pt x="13" y="37"/>
                    <a:pt x="13" y="37"/>
                    <a:pt x="13" y="37"/>
                  </a:cubicBezTo>
                  <a:cubicBezTo>
                    <a:pt x="8" y="47"/>
                    <a:pt x="8" y="47"/>
                    <a:pt x="8" y="47"/>
                  </a:cubicBezTo>
                  <a:cubicBezTo>
                    <a:pt x="6" y="51"/>
                    <a:pt x="6" y="51"/>
                    <a:pt x="6" y="51"/>
                  </a:cubicBezTo>
                  <a:cubicBezTo>
                    <a:pt x="18" y="59"/>
                    <a:pt x="18" y="59"/>
                    <a:pt x="18" y="59"/>
                  </a:cubicBezTo>
                  <a:cubicBezTo>
                    <a:pt x="17" y="63"/>
                    <a:pt x="16" y="66"/>
                    <a:pt x="15" y="69"/>
                  </a:cubicBezTo>
                  <a:cubicBezTo>
                    <a:pt x="0" y="73"/>
                    <a:pt x="0" y="73"/>
                    <a:pt x="0" y="73"/>
                  </a:cubicBezTo>
                  <a:cubicBezTo>
                    <a:pt x="0" y="77"/>
                    <a:pt x="0" y="77"/>
                    <a:pt x="0" y="77"/>
                  </a:cubicBezTo>
                  <a:cubicBezTo>
                    <a:pt x="0" y="88"/>
                    <a:pt x="0" y="88"/>
                    <a:pt x="0" y="88"/>
                  </a:cubicBezTo>
                  <a:cubicBezTo>
                    <a:pt x="1" y="92"/>
                    <a:pt x="1" y="92"/>
                    <a:pt x="1" y="92"/>
                  </a:cubicBezTo>
                  <a:cubicBezTo>
                    <a:pt x="15" y="94"/>
                    <a:pt x="15" y="94"/>
                    <a:pt x="15" y="94"/>
                  </a:cubicBezTo>
                  <a:cubicBezTo>
                    <a:pt x="16" y="97"/>
                    <a:pt x="17" y="101"/>
                    <a:pt x="18" y="104"/>
                  </a:cubicBezTo>
                  <a:cubicBezTo>
                    <a:pt x="6" y="114"/>
                    <a:pt x="6" y="114"/>
                    <a:pt x="6" y="114"/>
                  </a:cubicBezTo>
                  <a:cubicBezTo>
                    <a:pt x="9" y="118"/>
                    <a:pt x="9" y="118"/>
                    <a:pt x="9" y="118"/>
                  </a:cubicBezTo>
                  <a:cubicBezTo>
                    <a:pt x="15" y="128"/>
                    <a:pt x="15" y="128"/>
                    <a:pt x="15" y="128"/>
                  </a:cubicBezTo>
                  <a:cubicBezTo>
                    <a:pt x="17" y="131"/>
                    <a:pt x="17" y="131"/>
                    <a:pt x="17" y="131"/>
                  </a:cubicBezTo>
                  <a:cubicBezTo>
                    <a:pt x="30" y="125"/>
                    <a:pt x="30" y="125"/>
                    <a:pt x="30" y="125"/>
                  </a:cubicBezTo>
                  <a:cubicBezTo>
                    <a:pt x="33" y="128"/>
                    <a:pt x="35" y="130"/>
                    <a:pt x="38" y="133"/>
                  </a:cubicBezTo>
                  <a:cubicBezTo>
                    <a:pt x="33" y="148"/>
                    <a:pt x="33" y="148"/>
                    <a:pt x="33" y="148"/>
                  </a:cubicBezTo>
                  <a:cubicBezTo>
                    <a:pt x="37" y="150"/>
                    <a:pt x="37" y="150"/>
                    <a:pt x="37" y="150"/>
                  </a:cubicBezTo>
                  <a:cubicBezTo>
                    <a:pt x="47" y="155"/>
                    <a:pt x="47" y="155"/>
                    <a:pt x="47" y="155"/>
                  </a:cubicBezTo>
                  <a:cubicBezTo>
                    <a:pt x="51" y="157"/>
                    <a:pt x="51" y="157"/>
                    <a:pt x="51" y="157"/>
                  </a:cubicBezTo>
                  <a:cubicBezTo>
                    <a:pt x="59" y="145"/>
                    <a:pt x="59" y="145"/>
                    <a:pt x="59" y="145"/>
                  </a:cubicBezTo>
                  <a:cubicBezTo>
                    <a:pt x="62" y="146"/>
                    <a:pt x="66" y="147"/>
                    <a:pt x="69" y="148"/>
                  </a:cubicBezTo>
                  <a:cubicBezTo>
                    <a:pt x="72" y="163"/>
                    <a:pt x="72" y="163"/>
                    <a:pt x="72" y="163"/>
                  </a:cubicBezTo>
                  <a:cubicBezTo>
                    <a:pt x="77" y="163"/>
                    <a:pt x="77" y="163"/>
                    <a:pt x="77" y="163"/>
                  </a:cubicBezTo>
                  <a:cubicBezTo>
                    <a:pt x="88" y="162"/>
                    <a:pt x="88" y="162"/>
                    <a:pt x="88" y="162"/>
                  </a:cubicBezTo>
                  <a:cubicBezTo>
                    <a:pt x="92" y="162"/>
                    <a:pt x="92" y="162"/>
                    <a:pt x="92" y="162"/>
                  </a:cubicBezTo>
                  <a:cubicBezTo>
                    <a:pt x="94" y="148"/>
                    <a:pt x="94" y="148"/>
                    <a:pt x="94" y="148"/>
                  </a:cubicBezTo>
                  <a:cubicBezTo>
                    <a:pt x="98" y="147"/>
                    <a:pt x="102" y="146"/>
                    <a:pt x="105" y="144"/>
                  </a:cubicBezTo>
                  <a:lnTo>
                    <a:pt x="89" y="128"/>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97" name="Freeform 237"/>
            <p:cNvSpPr>
              <a:spLocks/>
            </p:cNvSpPr>
            <p:nvPr/>
          </p:nvSpPr>
          <p:spPr bwMode="auto">
            <a:xfrm>
              <a:off x="7197095" y="5576372"/>
              <a:ext cx="312274" cy="312274"/>
            </a:xfrm>
            <a:custGeom>
              <a:avLst/>
              <a:gdLst>
                <a:gd name="T0" fmla="*/ 122 w 122"/>
                <a:gd name="T1" fmla="*/ 101 h 122"/>
                <a:gd name="T2" fmla="*/ 119 w 122"/>
                <a:gd name="T3" fmla="*/ 94 h 122"/>
                <a:gd name="T4" fmla="*/ 67 w 122"/>
                <a:gd name="T5" fmla="*/ 43 h 122"/>
                <a:gd name="T6" fmla="*/ 58 w 122"/>
                <a:gd name="T7" fmla="*/ 12 h 122"/>
                <a:gd name="T8" fmla="*/ 23 w 122"/>
                <a:gd name="T9" fmla="*/ 5 h 122"/>
                <a:gd name="T10" fmla="*/ 41 w 122"/>
                <a:gd name="T11" fmla="*/ 23 h 122"/>
                <a:gd name="T12" fmla="*/ 41 w 122"/>
                <a:gd name="T13" fmla="*/ 29 h 122"/>
                <a:gd name="T14" fmla="*/ 29 w 122"/>
                <a:gd name="T15" fmla="*/ 41 h 122"/>
                <a:gd name="T16" fmla="*/ 23 w 122"/>
                <a:gd name="T17" fmla="*/ 41 h 122"/>
                <a:gd name="T18" fmla="*/ 5 w 122"/>
                <a:gd name="T19" fmla="*/ 23 h 122"/>
                <a:gd name="T20" fmla="*/ 12 w 122"/>
                <a:gd name="T21" fmla="*/ 58 h 122"/>
                <a:gd name="T22" fmla="*/ 43 w 122"/>
                <a:gd name="T23" fmla="*/ 67 h 122"/>
                <a:gd name="T24" fmla="*/ 94 w 122"/>
                <a:gd name="T25" fmla="*/ 119 h 122"/>
                <a:gd name="T26" fmla="*/ 101 w 122"/>
                <a:gd name="T27" fmla="*/ 122 h 122"/>
                <a:gd name="T28" fmla="*/ 122 w 122"/>
                <a:gd name="T2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122" y="101"/>
                  </a:moveTo>
                  <a:cubicBezTo>
                    <a:pt x="122" y="99"/>
                    <a:pt x="121" y="95"/>
                    <a:pt x="119" y="94"/>
                  </a:cubicBezTo>
                  <a:cubicBezTo>
                    <a:pt x="102" y="77"/>
                    <a:pt x="84" y="60"/>
                    <a:pt x="67" y="43"/>
                  </a:cubicBezTo>
                  <a:cubicBezTo>
                    <a:pt x="69" y="32"/>
                    <a:pt x="66" y="21"/>
                    <a:pt x="58" y="12"/>
                  </a:cubicBezTo>
                  <a:cubicBezTo>
                    <a:pt x="49" y="3"/>
                    <a:pt x="35" y="0"/>
                    <a:pt x="23" y="5"/>
                  </a:cubicBezTo>
                  <a:cubicBezTo>
                    <a:pt x="41" y="23"/>
                    <a:pt x="41" y="23"/>
                    <a:pt x="41" y="23"/>
                  </a:cubicBezTo>
                  <a:cubicBezTo>
                    <a:pt x="42" y="25"/>
                    <a:pt x="42" y="27"/>
                    <a:pt x="41" y="29"/>
                  </a:cubicBezTo>
                  <a:cubicBezTo>
                    <a:pt x="29" y="41"/>
                    <a:pt x="29" y="41"/>
                    <a:pt x="29" y="41"/>
                  </a:cubicBezTo>
                  <a:cubicBezTo>
                    <a:pt x="27" y="43"/>
                    <a:pt x="25" y="43"/>
                    <a:pt x="23" y="41"/>
                  </a:cubicBezTo>
                  <a:cubicBezTo>
                    <a:pt x="5" y="23"/>
                    <a:pt x="5" y="23"/>
                    <a:pt x="5" y="23"/>
                  </a:cubicBezTo>
                  <a:cubicBezTo>
                    <a:pt x="0" y="35"/>
                    <a:pt x="3" y="49"/>
                    <a:pt x="12" y="58"/>
                  </a:cubicBezTo>
                  <a:cubicBezTo>
                    <a:pt x="20" y="66"/>
                    <a:pt x="32" y="69"/>
                    <a:pt x="43" y="67"/>
                  </a:cubicBezTo>
                  <a:cubicBezTo>
                    <a:pt x="60" y="84"/>
                    <a:pt x="77" y="102"/>
                    <a:pt x="94" y="119"/>
                  </a:cubicBezTo>
                  <a:cubicBezTo>
                    <a:pt x="95" y="121"/>
                    <a:pt x="98" y="122"/>
                    <a:pt x="101" y="122"/>
                  </a:cubicBezTo>
                  <a:cubicBezTo>
                    <a:pt x="111" y="120"/>
                    <a:pt x="120" y="112"/>
                    <a:pt x="122" y="101"/>
                  </a:cubicBezTo>
                  <a:close/>
                </a:path>
              </a:pathLst>
            </a:custGeom>
            <a:solidFill>
              <a:srgbClr val="0070C0"/>
            </a:solid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98" name="组合 60"/>
          <p:cNvGrpSpPr/>
          <p:nvPr/>
        </p:nvGrpSpPr>
        <p:grpSpPr>
          <a:xfrm>
            <a:off x="7819445" y="3307859"/>
            <a:ext cx="421704" cy="483972"/>
            <a:chOff x="2733098" y="4187405"/>
            <a:chExt cx="484675" cy="556238"/>
          </a:xfrm>
          <a:solidFill>
            <a:schemeClr val="bg1">
              <a:lumMod val="50000"/>
            </a:schemeClr>
          </a:solidFill>
        </p:grpSpPr>
        <p:sp>
          <p:nvSpPr>
            <p:cNvPr id="99" name="Oval 302"/>
            <p:cNvSpPr>
              <a:spLocks noChangeArrowheads="1"/>
            </p:cNvSpPr>
            <p:nvPr/>
          </p:nvSpPr>
          <p:spPr bwMode="auto">
            <a:xfrm>
              <a:off x="2849117" y="4187405"/>
              <a:ext cx="84574" cy="107344"/>
            </a:xfrm>
            <a:prstGeom prst="ellipse">
              <a:avLst/>
            </a:prstGeom>
            <a:solidFill>
              <a:srgbClr val="0070C0"/>
            </a:solid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00" name="Freeform 303"/>
            <p:cNvSpPr>
              <a:spLocks noEditPoints="1"/>
            </p:cNvSpPr>
            <p:nvPr/>
          </p:nvSpPr>
          <p:spPr bwMode="auto">
            <a:xfrm>
              <a:off x="2733098" y="4304508"/>
              <a:ext cx="310105" cy="439135"/>
            </a:xfrm>
            <a:custGeom>
              <a:avLst/>
              <a:gdLst>
                <a:gd name="T0" fmla="*/ 121 w 121"/>
                <a:gd name="T1" fmla="*/ 26 h 171"/>
                <a:gd name="T2" fmla="*/ 120 w 121"/>
                <a:gd name="T3" fmla="*/ 26 h 171"/>
                <a:gd name="T4" fmla="*/ 114 w 121"/>
                <a:gd name="T5" fmla="*/ 21 h 171"/>
                <a:gd name="T6" fmla="*/ 90 w 121"/>
                <a:gd name="T7" fmla="*/ 3 h 171"/>
                <a:gd name="T8" fmla="*/ 84 w 121"/>
                <a:gd name="T9" fmla="*/ 1 h 171"/>
                <a:gd name="T10" fmla="*/ 76 w 121"/>
                <a:gd name="T11" fmla="*/ 1 h 171"/>
                <a:gd name="T12" fmla="*/ 74 w 121"/>
                <a:gd name="T13" fmla="*/ 11 h 171"/>
                <a:gd name="T14" fmla="*/ 67 w 121"/>
                <a:gd name="T15" fmla="*/ 42 h 171"/>
                <a:gd name="T16" fmla="*/ 67 w 121"/>
                <a:gd name="T17" fmla="*/ 7 h 171"/>
                <a:gd name="T18" fmla="*/ 58 w 121"/>
                <a:gd name="T19" fmla="*/ 0 h 171"/>
                <a:gd name="T20" fmla="*/ 58 w 121"/>
                <a:gd name="T21" fmla="*/ 9 h 171"/>
                <a:gd name="T22" fmla="*/ 45 w 121"/>
                <a:gd name="T23" fmla="*/ 18 h 171"/>
                <a:gd name="T24" fmla="*/ 40 w 121"/>
                <a:gd name="T25" fmla="*/ 7 h 171"/>
                <a:gd name="T26" fmla="*/ 47 w 121"/>
                <a:gd name="T27" fmla="*/ 0 h 171"/>
                <a:gd name="T28" fmla="*/ 38 w 121"/>
                <a:gd name="T29" fmla="*/ 1 h 171"/>
                <a:gd name="T30" fmla="*/ 3 w 121"/>
                <a:gd name="T31" fmla="*/ 35 h 171"/>
                <a:gd name="T32" fmla="*/ 3 w 121"/>
                <a:gd name="T33" fmla="*/ 36 h 171"/>
                <a:gd name="T34" fmla="*/ 1 w 121"/>
                <a:gd name="T35" fmla="*/ 48 h 171"/>
                <a:gd name="T36" fmla="*/ 2 w 121"/>
                <a:gd name="T37" fmla="*/ 48 h 171"/>
                <a:gd name="T38" fmla="*/ 2 w 121"/>
                <a:gd name="T39" fmla="*/ 50 h 171"/>
                <a:gd name="T40" fmla="*/ 6 w 121"/>
                <a:gd name="T41" fmla="*/ 57 h 171"/>
                <a:gd name="T42" fmla="*/ 20 w 121"/>
                <a:gd name="T43" fmla="*/ 85 h 171"/>
                <a:gd name="T44" fmla="*/ 33 w 121"/>
                <a:gd name="T45" fmla="*/ 90 h 171"/>
                <a:gd name="T46" fmla="*/ 35 w 121"/>
                <a:gd name="T47" fmla="*/ 90 h 171"/>
                <a:gd name="T48" fmla="*/ 60 w 121"/>
                <a:gd name="T49" fmla="*/ 171 h 171"/>
                <a:gd name="T50" fmla="*/ 56 w 121"/>
                <a:gd name="T51" fmla="*/ 110 h 171"/>
                <a:gd name="T52" fmla="*/ 89 w 121"/>
                <a:gd name="T53" fmla="*/ 33 h 171"/>
                <a:gd name="T54" fmla="*/ 93 w 121"/>
                <a:gd name="T55" fmla="*/ 31 h 171"/>
                <a:gd name="T56" fmla="*/ 75 w 121"/>
                <a:gd name="T57" fmla="*/ 45 h 171"/>
                <a:gd name="T58" fmla="*/ 89 w 121"/>
                <a:gd name="T59" fmla="*/ 33 h 171"/>
                <a:gd name="T60" fmla="*/ 30 w 121"/>
                <a:gd name="T61" fmla="*/ 55 h 171"/>
                <a:gd name="T62" fmla="*/ 24 w 121"/>
                <a:gd name="T63" fmla="*/ 44 h 171"/>
                <a:gd name="T64" fmla="*/ 33 w 121"/>
                <a:gd name="T65" fmla="*/ 6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71">
                  <a:moveTo>
                    <a:pt x="120" y="42"/>
                  </a:moveTo>
                  <a:cubicBezTo>
                    <a:pt x="120" y="35"/>
                    <a:pt x="121" y="24"/>
                    <a:pt x="121" y="26"/>
                  </a:cubicBezTo>
                  <a:cubicBezTo>
                    <a:pt x="121" y="26"/>
                    <a:pt x="121" y="26"/>
                    <a:pt x="121" y="26"/>
                  </a:cubicBezTo>
                  <a:cubicBezTo>
                    <a:pt x="120" y="26"/>
                    <a:pt x="120" y="26"/>
                    <a:pt x="120" y="26"/>
                  </a:cubicBezTo>
                  <a:cubicBezTo>
                    <a:pt x="118" y="24"/>
                    <a:pt x="118" y="24"/>
                    <a:pt x="118" y="24"/>
                  </a:cubicBezTo>
                  <a:cubicBezTo>
                    <a:pt x="114" y="21"/>
                    <a:pt x="114" y="21"/>
                    <a:pt x="114" y="21"/>
                  </a:cubicBezTo>
                  <a:cubicBezTo>
                    <a:pt x="106" y="15"/>
                    <a:pt x="106" y="15"/>
                    <a:pt x="106" y="15"/>
                  </a:cubicBezTo>
                  <a:cubicBezTo>
                    <a:pt x="90" y="3"/>
                    <a:pt x="90" y="3"/>
                    <a:pt x="90" y="3"/>
                  </a:cubicBezTo>
                  <a:cubicBezTo>
                    <a:pt x="88" y="2"/>
                    <a:pt x="86" y="1"/>
                    <a:pt x="84" y="1"/>
                  </a:cubicBezTo>
                  <a:cubicBezTo>
                    <a:pt x="84" y="1"/>
                    <a:pt x="84" y="1"/>
                    <a:pt x="84" y="1"/>
                  </a:cubicBezTo>
                  <a:cubicBezTo>
                    <a:pt x="81" y="1"/>
                    <a:pt x="78" y="1"/>
                    <a:pt x="76" y="0"/>
                  </a:cubicBezTo>
                  <a:cubicBezTo>
                    <a:pt x="76" y="1"/>
                    <a:pt x="76" y="1"/>
                    <a:pt x="76" y="1"/>
                  </a:cubicBezTo>
                  <a:cubicBezTo>
                    <a:pt x="83" y="7"/>
                    <a:pt x="83" y="7"/>
                    <a:pt x="83" y="7"/>
                  </a:cubicBezTo>
                  <a:cubicBezTo>
                    <a:pt x="74" y="11"/>
                    <a:pt x="74" y="11"/>
                    <a:pt x="74" y="11"/>
                  </a:cubicBezTo>
                  <a:cubicBezTo>
                    <a:pt x="78" y="18"/>
                    <a:pt x="78" y="18"/>
                    <a:pt x="78" y="18"/>
                  </a:cubicBezTo>
                  <a:cubicBezTo>
                    <a:pt x="67" y="42"/>
                    <a:pt x="67" y="42"/>
                    <a:pt x="67" y="42"/>
                  </a:cubicBezTo>
                  <a:cubicBezTo>
                    <a:pt x="65" y="9"/>
                    <a:pt x="65" y="9"/>
                    <a:pt x="65" y="9"/>
                  </a:cubicBezTo>
                  <a:cubicBezTo>
                    <a:pt x="67" y="7"/>
                    <a:pt x="67" y="7"/>
                    <a:pt x="67" y="7"/>
                  </a:cubicBezTo>
                  <a:cubicBezTo>
                    <a:pt x="65" y="0"/>
                    <a:pt x="65" y="0"/>
                    <a:pt x="65" y="0"/>
                  </a:cubicBezTo>
                  <a:cubicBezTo>
                    <a:pt x="58" y="0"/>
                    <a:pt x="58" y="0"/>
                    <a:pt x="58" y="0"/>
                  </a:cubicBezTo>
                  <a:cubicBezTo>
                    <a:pt x="56" y="7"/>
                    <a:pt x="56" y="7"/>
                    <a:pt x="56" y="7"/>
                  </a:cubicBezTo>
                  <a:cubicBezTo>
                    <a:pt x="58" y="9"/>
                    <a:pt x="58" y="9"/>
                    <a:pt x="58" y="9"/>
                  </a:cubicBezTo>
                  <a:cubicBezTo>
                    <a:pt x="56" y="42"/>
                    <a:pt x="56" y="42"/>
                    <a:pt x="56" y="42"/>
                  </a:cubicBezTo>
                  <a:cubicBezTo>
                    <a:pt x="45" y="18"/>
                    <a:pt x="45" y="18"/>
                    <a:pt x="45" y="18"/>
                  </a:cubicBezTo>
                  <a:cubicBezTo>
                    <a:pt x="49" y="11"/>
                    <a:pt x="49" y="11"/>
                    <a:pt x="49" y="11"/>
                  </a:cubicBezTo>
                  <a:cubicBezTo>
                    <a:pt x="40" y="7"/>
                    <a:pt x="40" y="7"/>
                    <a:pt x="40" y="7"/>
                  </a:cubicBezTo>
                  <a:cubicBezTo>
                    <a:pt x="47" y="1"/>
                    <a:pt x="47" y="1"/>
                    <a:pt x="47" y="1"/>
                  </a:cubicBezTo>
                  <a:cubicBezTo>
                    <a:pt x="47" y="0"/>
                    <a:pt x="47" y="0"/>
                    <a:pt x="47" y="0"/>
                  </a:cubicBezTo>
                  <a:cubicBezTo>
                    <a:pt x="45" y="1"/>
                    <a:pt x="42" y="1"/>
                    <a:pt x="39" y="1"/>
                  </a:cubicBezTo>
                  <a:cubicBezTo>
                    <a:pt x="39" y="1"/>
                    <a:pt x="39" y="1"/>
                    <a:pt x="38" y="1"/>
                  </a:cubicBezTo>
                  <a:cubicBezTo>
                    <a:pt x="36" y="2"/>
                    <a:pt x="33" y="3"/>
                    <a:pt x="31" y="5"/>
                  </a:cubicBezTo>
                  <a:cubicBezTo>
                    <a:pt x="3" y="35"/>
                    <a:pt x="3" y="35"/>
                    <a:pt x="3" y="35"/>
                  </a:cubicBezTo>
                  <a:cubicBezTo>
                    <a:pt x="3" y="36"/>
                    <a:pt x="3" y="36"/>
                    <a:pt x="3" y="36"/>
                  </a:cubicBezTo>
                  <a:cubicBezTo>
                    <a:pt x="3" y="36"/>
                    <a:pt x="3" y="36"/>
                    <a:pt x="3" y="36"/>
                  </a:cubicBezTo>
                  <a:cubicBezTo>
                    <a:pt x="0" y="60"/>
                    <a:pt x="2" y="42"/>
                    <a:pt x="1" y="48"/>
                  </a:cubicBezTo>
                  <a:cubicBezTo>
                    <a:pt x="1" y="48"/>
                    <a:pt x="1" y="48"/>
                    <a:pt x="1" y="48"/>
                  </a:cubicBezTo>
                  <a:cubicBezTo>
                    <a:pt x="1" y="48"/>
                    <a:pt x="1" y="48"/>
                    <a:pt x="1" y="48"/>
                  </a:cubicBezTo>
                  <a:cubicBezTo>
                    <a:pt x="2" y="48"/>
                    <a:pt x="2" y="48"/>
                    <a:pt x="2" y="48"/>
                  </a:cubicBezTo>
                  <a:cubicBezTo>
                    <a:pt x="2" y="49"/>
                    <a:pt x="2" y="49"/>
                    <a:pt x="2" y="49"/>
                  </a:cubicBezTo>
                  <a:cubicBezTo>
                    <a:pt x="2" y="50"/>
                    <a:pt x="2" y="50"/>
                    <a:pt x="2" y="50"/>
                  </a:cubicBezTo>
                  <a:cubicBezTo>
                    <a:pt x="4" y="52"/>
                    <a:pt x="4" y="52"/>
                    <a:pt x="4" y="52"/>
                  </a:cubicBezTo>
                  <a:cubicBezTo>
                    <a:pt x="6" y="57"/>
                    <a:pt x="6" y="57"/>
                    <a:pt x="6" y="57"/>
                  </a:cubicBezTo>
                  <a:cubicBezTo>
                    <a:pt x="11" y="66"/>
                    <a:pt x="11" y="66"/>
                    <a:pt x="11" y="66"/>
                  </a:cubicBezTo>
                  <a:cubicBezTo>
                    <a:pt x="20" y="85"/>
                    <a:pt x="20" y="85"/>
                    <a:pt x="20" y="85"/>
                  </a:cubicBezTo>
                  <a:cubicBezTo>
                    <a:pt x="24" y="82"/>
                    <a:pt x="29" y="80"/>
                    <a:pt x="33" y="78"/>
                  </a:cubicBezTo>
                  <a:cubicBezTo>
                    <a:pt x="33" y="82"/>
                    <a:pt x="33" y="86"/>
                    <a:pt x="33" y="90"/>
                  </a:cubicBezTo>
                  <a:cubicBezTo>
                    <a:pt x="33" y="90"/>
                    <a:pt x="33" y="90"/>
                    <a:pt x="33" y="90"/>
                  </a:cubicBezTo>
                  <a:cubicBezTo>
                    <a:pt x="33" y="90"/>
                    <a:pt x="34" y="90"/>
                    <a:pt x="35" y="90"/>
                  </a:cubicBezTo>
                  <a:cubicBezTo>
                    <a:pt x="37" y="171"/>
                    <a:pt x="37" y="171"/>
                    <a:pt x="37" y="171"/>
                  </a:cubicBezTo>
                  <a:cubicBezTo>
                    <a:pt x="60" y="171"/>
                    <a:pt x="60" y="171"/>
                    <a:pt x="60" y="171"/>
                  </a:cubicBezTo>
                  <a:cubicBezTo>
                    <a:pt x="61" y="161"/>
                    <a:pt x="61" y="148"/>
                    <a:pt x="61" y="134"/>
                  </a:cubicBezTo>
                  <a:cubicBezTo>
                    <a:pt x="58" y="127"/>
                    <a:pt x="56" y="118"/>
                    <a:pt x="56" y="110"/>
                  </a:cubicBezTo>
                  <a:cubicBezTo>
                    <a:pt x="56" y="74"/>
                    <a:pt x="84" y="44"/>
                    <a:pt x="120" y="42"/>
                  </a:cubicBezTo>
                  <a:close/>
                  <a:moveTo>
                    <a:pt x="89" y="33"/>
                  </a:moveTo>
                  <a:cubicBezTo>
                    <a:pt x="89" y="31"/>
                    <a:pt x="89" y="29"/>
                    <a:pt x="89" y="27"/>
                  </a:cubicBezTo>
                  <a:cubicBezTo>
                    <a:pt x="93" y="31"/>
                    <a:pt x="93" y="31"/>
                    <a:pt x="93" y="31"/>
                  </a:cubicBezTo>
                  <a:cubicBezTo>
                    <a:pt x="96" y="33"/>
                    <a:pt x="96" y="33"/>
                    <a:pt x="96" y="33"/>
                  </a:cubicBezTo>
                  <a:cubicBezTo>
                    <a:pt x="75" y="45"/>
                    <a:pt x="75" y="45"/>
                    <a:pt x="75" y="45"/>
                  </a:cubicBezTo>
                  <a:cubicBezTo>
                    <a:pt x="74" y="42"/>
                    <a:pt x="74" y="42"/>
                    <a:pt x="74" y="42"/>
                  </a:cubicBezTo>
                  <a:lnTo>
                    <a:pt x="89" y="33"/>
                  </a:lnTo>
                  <a:close/>
                  <a:moveTo>
                    <a:pt x="33" y="60"/>
                  </a:moveTo>
                  <a:cubicBezTo>
                    <a:pt x="30" y="55"/>
                    <a:pt x="30" y="55"/>
                    <a:pt x="30" y="55"/>
                  </a:cubicBezTo>
                  <a:cubicBezTo>
                    <a:pt x="25" y="46"/>
                    <a:pt x="25" y="46"/>
                    <a:pt x="25" y="46"/>
                  </a:cubicBezTo>
                  <a:cubicBezTo>
                    <a:pt x="24" y="44"/>
                    <a:pt x="24" y="44"/>
                    <a:pt x="24" y="44"/>
                  </a:cubicBezTo>
                  <a:cubicBezTo>
                    <a:pt x="34" y="31"/>
                    <a:pt x="34" y="31"/>
                    <a:pt x="34" y="31"/>
                  </a:cubicBezTo>
                  <a:cubicBezTo>
                    <a:pt x="34" y="41"/>
                    <a:pt x="33" y="50"/>
                    <a:pt x="33" y="60"/>
                  </a:cubicBezTo>
                  <a:close/>
                </a:path>
              </a:pathLst>
            </a:custGeom>
            <a:solidFill>
              <a:srgbClr val="0070C0"/>
            </a:solid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01" name="Freeform 304"/>
            <p:cNvSpPr>
              <a:spLocks/>
            </p:cNvSpPr>
            <p:nvPr/>
          </p:nvSpPr>
          <p:spPr bwMode="auto">
            <a:xfrm>
              <a:off x="2897909" y="4668827"/>
              <a:ext cx="60720" cy="74816"/>
            </a:xfrm>
            <a:custGeom>
              <a:avLst/>
              <a:gdLst>
                <a:gd name="T0" fmla="*/ 0 w 24"/>
                <a:gd name="T1" fmla="*/ 0 h 29"/>
                <a:gd name="T2" fmla="*/ 1 w 24"/>
                <a:gd name="T3" fmla="*/ 29 h 29"/>
                <a:gd name="T4" fmla="*/ 24 w 24"/>
                <a:gd name="T5" fmla="*/ 29 h 29"/>
                <a:gd name="T6" fmla="*/ 24 w 24"/>
                <a:gd name="T7" fmla="*/ 26 h 29"/>
                <a:gd name="T8" fmla="*/ 0 w 24"/>
                <a:gd name="T9" fmla="*/ 0 h 29"/>
              </a:gdLst>
              <a:ahLst/>
              <a:cxnLst>
                <a:cxn ang="0">
                  <a:pos x="T0" y="T1"/>
                </a:cxn>
                <a:cxn ang="0">
                  <a:pos x="T2" y="T3"/>
                </a:cxn>
                <a:cxn ang="0">
                  <a:pos x="T4" y="T5"/>
                </a:cxn>
                <a:cxn ang="0">
                  <a:pos x="T6" y="T7"/>
                </a:cxn>
                <a:cxn ang="0">
                  <a:pos x="T8" y="T9"/>
                </a:cxn>
              </a:cxnLst>
              <a:rect l="0" t="0" r="r" b="b"/>
              <a:pathLst>
                <a:path w="24" h="29">
                  <a:moveTo>
                    <a:pt x="0" y="0"/>
                  </a:moveTo>
                  <a:cubicBezTo>
                    <a:pt x="1" y="29"/>
                    <a:pt x="1" y="29"/>
                    <a:pt x="1" y="29"/>
                  </a:cubicBezTo>
                  <a:cubicBezTo>
                    <a:pt x="24" y="29"/>
                    <a:pt x="24" y="29"/>
                    <a:pt x="24" y="29"/>
                  </a:cubicBezTo>
                  <a:cubicBezTo>
                    <a:pt x="24" y="28"/>
                    <a:pt x="24" y="27"/>
                    <a:pt x="24" y="26"/>
                  </a:cubicBezTo>
                  <a:cubicBezTo>
                    <a:pt x="14" y="19"/>
                    <a:pt x="6" y="11"/>
                    <a:pt x="0" y="0"/>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02" name="Freeform 305"/>
            <p:cNvSpPr>
              <a:spLocks/>
            </p:cNvSpPr>
            <p:nvPr/>
          </p:nvSpPr>
          <p:spPr bwMode="auto">
            <a:xfrm>
              <a:off x="3035614" y="4422694"/>
              <a:ext cx="54214" cy="41203"/>
            </a:xfrm>
            <a:custGeom>
              <a:avLst/>
              <a:gdLst>
                <a:gd name="T0" fmla="*/ 43 w 50"/>
                <a:gd name="T1" fmla="*/ 0 h 38"/>
                <a:gd name="T2" fmla="*/ 36 w 50"/>
                <a:gd name="T3" fmla="*/ 0 h 38"/>
                <a:gd name="T4" fmla="*/ 14 w 50"/>
                <a:gd name="T5" fmla="*/ 0 h 38"/>
                <a:gd name="T6" fmla="*/ 7 w 50"/>
                <a:gd name="T7" fmla="*/ 0 h 38"/>
                <a:gd name="T8" fmla="*/ 0 w 50"/>
                <a:gd name="T9" fmla="*/ 38 h 38"/>
                <a:gd name="T10" fmla="*/ 14 w 50"/>
                <a:gd name="T11" fmla="*/ 38 h 38"/>
                <a:gd name="T12" fmla="*/ 36 w 50"/>
                <a:gd name="T13" fmla="*/ 38 h 38"/>
                <a:gd name="T14" fmla="*/ 50 w 50"/>
                <a:gd name="T15" fmla="*/ 38 h 38"/>
                <a:gd name="T16" fmla="*/ 43 w 50"/>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8">
                  <a:moveTo>
                    <a:pt x="43" y="0"/>
                  </a:moveTo>
                  <a:lnTo>
                    <a:pt x="36" y="0"/>
                  </a:lnTo>
                  <a:lnTo>
                    <a:pt x="14" y="0"/>
                  </a:lnTo>
                  <a:lnTo>
                    <a:pt x="7" y="0"/>
                  </a:lnTo>
                  <a:lnTo>
                    <a:pt x="0" y="38"/>
                  </a:lnTo>
                  <a:lnTo>
                    <a:pt x="14" y="38"/>
                  </a:lnTo>
                  <a:lnTo>
                    <a:pt x="36" y="38"/>
                  </a:lnTo>
                  <a:lnTo>
                    <a:pt x="50" y="38"/>
                  </a:lnTo>
                  <a:lnTo>
                    <a:pt x="43" y="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19" name="Freeform 306"/>
            <p:cNvSpPr>
              <a:spLocks/>
            </p:cNvSpPr>
            <p:nvPr/>
          </p:nvSpPr>
          <p:spPr bwMode="auto">
            <a:xfrm>
              <a:off x="2964051" y="4430285"/>
              <a:ext cx="61805" cy="59636"/>
            </a:xfrm>
            <a:custGeom>
              <a:avLst/>
              <a:gdLst>
                <a:gd name="T0" fmla="*/ 33 w 57"/>
                <a:gd name="T1" fmla="*/ 0 h 55"/>
                <a:gd name="T2" fmla="*/ 26 w 57"/>
                <a:gd name="T3" fmla="*/ 5 h 55"/>
                <a:gd name="T4" fmla="*/ 7 w 57"/>
                <a:gd name="T5" fmla="*/ 14 h 55"/>
                <a:gd name="T6" fmla="*/ 0 w 57"/>
                <a:gd name="T7" fmla="*/ 19 h 55"/>
                <a:gd name="T8" fmla="*/ 14 w 57"/>
                <a:gd name="T9" fmla="*/ 55 h 55"/>
                <a:gd name="T10" fmla="*/ 28 w 57"/>
                <a:gd name="T11" fmla="*/ 47 h 55"/>
                <a:gd name="T12" fmla="*/ 45 w 57"/>
                <a:gd name="T13" fmla="*/ 38 h 55"/>
                <a:gd name="T14" fmla="*/ 57 w 57"/>
                <a:gd name="T15" fmla="*/ 31 h 55"/>
                <a:gd name="T16" fmla="*/ 33 w 57"/>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33" y="0"/>
                  </a:moveTo>
                  <a:lnTo>
                    <a:pt x="26" y="5"/>
                  </a:lnTo>
                  <a:lnTo>
                    <a:pt x="7" y="14"/>
                  </a:lnTo>
                  <a:lnTo>
                    <a:pt x="0" y="19"/>
                  </a:lnTo>
                  <a:lnTo>
                    <a:pt x="14" y="55"/>
                  </a:lnTo>
                  <a:lnTo>
                    <a:pt x="28" y="47"/>
                  </a:lnTo>
                  <a:lnTo>
                    <a:pt x="45" y="38"/>
                  </a:lnTo>
                  <a:lnTo>
                    <a:pt x="57" y="31"/>
                  </a:lnTo>
                  <a:lnTo>
                    <a:pt x="33" y="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0" name="Freeform 307"/>
            <p:cNvSpPr>
              <a:spLocks/>
            </p:cNvSpPr>
            <p:nvPr/>
          </p:nvSpPr>
          <p:spPr bwMode="auto">
            <a:xfrm>
              <a:off x="2909837" y="4479077"/>
              <a:ext cx="61805" cy="61805"/>
            </a:xfrm>
            <a:custGeom>
              <a:avLst/>
              <a:gdLst>
                <a:gd name="T0" fmla="*/ 19 w 57"/>
                <a:gd name="T1" fmla="*/ 0 h 57"/>
                <a:gd name="T2" fmla="*/ 15 w 57"/>
                <a:gd name="T3" fmla="*/ 7 h 57"/>
                <a:gd name="T4" fmla="*/ 5 w 57"/>
                <a:gd name="T5" fmla="*/ 26 h 57"/>
                <a:gd name="T6" fmla="*/ 0 w 57"/>
                <a:gd name="T7" fmla="*/ 33 h 57"/>
                <a:gd name="T8" fmla="*/ 31 w 57"/>
                <a:gd name="T9" fmla="*/ 57 h 57"/>
                <a:gd name="T10" fmla="*/ 38 w 57"/>
                <a:gd name="T11" fmla="*/ 45 h 57"/>
                <a:gd name="T12" fmla="*/ 50 w 57"/>
                <a:gd name="T13" fmla="*/ 26 h 57"/>
                <a:gd name="T14" fmla="*/ 57 w 57"/>
                <a:gd name="T15" fmla="*/ 14 h 57"/>
                <a:gd name="T16" fmla="*/ 19 w 57"/>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19" y="0"/>
                  </a:moveTo>
                  <a:lnTo>
                    <a:pt x="15" y="7"/>
                  </a:lnTo>
                  <a:lnTo>
                    <a:pt x="5" y="26"/>
                  </a:lnTo>
                  <a:lnTo>
                    <a:pt x="0" y="33"/>
                  </a:lnTo>
                  <a:lnTo>
                    <a:pt x="31" y="57"/>
                  </a:lnTo>
                  <a:lnTo>
                    <a:pt x="38" y="45"/>
                  </a:lnTo>
                  <a:lnTo>
                    <a:pt x="50" y="26"/>
                  </a:lnTo>
                  <a:lnTo>
                    <a:pt x="57" y="14"/>
                  </a:lnTo>
                  <a:lnTo>
                    <a:pt x="19" y="0"/>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1" name="Freeform 308"/>
            <p:cNvSpPr>
              <a:spLocks/>
            </p:cNvSpPr>
            <p:nvPr/>
          </p:nvSpPr>
          <p:spPr bwMode="auto">
            <a:xfrm>
              <a:off x="2897909" y="4550640"/>
              <a:ext cx="40119" cy="52046"/>
            </a:xfrm>
            <a:custGeom>
              <a:avLst/>
              <a:gdLst>
                <a:gd name="T0" fmla="*/ 0 w 37"/>
                <a:gd name="T1" fmla="*/ 5 h 48"/>
                <a:gd name="T2" fmla="*/ 0 w 37"/>
                <a:gd name="T3" fmla="*/ 14 h 48"/>
                <a:gd name="T4" fmla="*/ 0 w 37"/>
                <a:gd name="T5" fmla="*/ 33 h 48"/>
                <a:gd name="T6" fmla="*/ 0 w 37"/>
                <a:gd name="T7" fmla="*/ 43 h 48"/>
                <a:gd name="T8" fmla="*/ 37 w 37"/>
                <a:gd name="T9" fmla="*/ 48 h 48"/>
                <a:gd name="T10" fmla="*/ 37 w 37"/>
                <a:gd name="T11" fmla="*/ 33 h 48"/>
                <a:gd name="T12" fmla="*/ 37 w 37"/>
                <a:gd name="T13" fmla="*/ 14 h 48"/>
                <a:gd name="T14" fmla="*/ 37 w 37"/>
                <a:gd name="T15" fmla="*/ 0 h 48"/>
                <a:gd name="T16" fmla="*/ 0 w 37"/>
                <a:gd name="T1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8">
                  <a:moveTo>
                    <a:pt x="0" y="5"/>
                  </a:moveTo>
                  <a:lnTo>
                    <a:pt x="0" y="14"/>
                  </a:lnTo>
                  <a:lnTo>
                    <a:pt x="0" y="33"/>
                  </a:lnTo>
                  <a:lnTo>
                    <a:pt x="0" y="43"/>
                  </a:lnTo>
                  <a:lnTo>
                    <a:pt x="37" y="48"/>
                  </a:lnTo>
                  <a:lnTo>
                    <a:pt x="37" y="33"/>
                  </a:lnTo>
                  <a:lnTo>
                    <a:pt x="37" y="14"/>
                  </a:lnTo>
                  <a:lnTo>
                    <a:pt x="37" y="0"/>
                  </a:lnTo>
                  <a:lnTo>
                    <a:pt x="0" y="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2" name="Freeform 309"/>
            <p:cNvSpPr>
              <a:spLocks/>
            </p:cNvSpPr>
            <p:nvPr/>
          </p:nvSpPr>
          <p:spPr bwMode="auto">
            <a:xfrm>
              <a:off x="2905500" y="4612444"/>
              <a:ext cx="58551" cy="61805"/>
            </a:xfrm>
            <a:custGeom>
              <a:avLst/>
              <a:gdLst>
                <a:gd name="T0" fmla="*/ 0 w 54"/>
                <a:gd name="T1" fmla="*/ 26 h 57"/>
                <a:gd name="T2" fmla="*/ 4 w 54"/>
                <a:gd name="T3" fmla="*/ 33 h 57"/>
                <a:gd name="T4" fmla="*/ 14 w 54"/>
                <a:gd name="T5" fmla="*/ 50 h 57"/>
                <a:gd name="T6" fmla="*/ 19 w 54"/>
                <a:gd name="T7" fmla="*/ 57 h 57"/>
                <a:gd name="T8" fmla="*/ 54 w 54"/>
                <a:gd name="T9" fmla="*/ 43 h 57"/>
                <a:gd name="T10" fmla="*/ 47 w 54"/>
                <a:gd name="T11" fmla="*/ 31 h 57"/>
                <a:gd name="T12" fmla="*/ 37 w 54"/>
                <a:gd name="T13" fmla="*/ 14 h 57"/>
                <a:gd name="T14" fmla="*/ 30 w 54"/>
                <a:gd name="T15" fmla="*/ 0 h 57"/>
                <a:gd name="T16" fmla="*/ 0 w 54"/>
                <a:gd name="T17"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7">
                  <a:moveTo>
                    <a:pt x="0" y="26"/>
                  </a:moveTo>
                  <a:lnTo>
                    <a:pt x="4" y="33"/>
                  </a:lnTo>
                  <a:lnTo>
                    <a:pt x="14" y="50"/>
                  </a:lnTo>
                  <a:lnTo>
                    <a:pt x="19" y="57"/>
                  </a:lnTo>
                  <a:lnTo>
                    <a:pt x="54" y="43"/>
                  </a:lnTo>
                  <a:lnTo>
                    <a:pt x="47" y="31"/>
                  </a:lnTo>
                  <a:lnTo>
                    <a:pt x="37" y="14"/>
                  </a:lnTo>
                  <a:lnTo>
                    <a:pt x="30" y="0"/>
                  </a:lnTo>
                  <a:lnTo>
                    <a:pt x="0" y="26"/>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3" name="Freeform 310"/>
            <p:cNvSpPr>
              <a:spLocks/>
            </p:cNvSpPr>
            <p:nvPr/>
          </p:nvSpPr>
          <p:spPr bwMode="auto">
            <a:xfrm>
              <a:off x="2954292" y="4668827"/>
              <a:ext cx="60720" cy="58551"/>
            </a:xfrm>
            <a:custGeom>
              <a:avLst/>
              <a:gdLst>
                <a:gd name="T0" fmla="*/ 0 w 56"/>
                <a:gd name="T1" fmla="*/ 35 h 54"/>
                <a:gd name="T2" fmla="*/ 7 w 56"/>
                <a:gd name="T3" fmla="*/ 40 h 54"/>
                <a:gd name="T4" fmla="*/ 26 w 56"/>
                <a:gd name="T5" fmla="*/ 50 h 54"/>
                <a:gd name="T6" fmla="*/ 30 w 56"/>
                <a:gd name="T7" fmla="*/ 54 h 54"/>
                <a:gd name="T8" fmla="*/ 56 w 56"/>
                <a:gd name="T9" fmla="*/ 24 h 54"/>
                <a:gd name="T10" fmla="*/ 45 w 56"/>
                <a:gd name="T11" fmla="*/ 17 h 54"/>
                <a:gd name="T12" fmla="*/ 26 w 56"/>
                <a:gd name="T13" fmla="*/ 7 h 54"/>
                <a:gd name="T14" fmla="*/ 14 w 56"/>
                <a:gd name="T15" fmla="*/ 0 h 54"/>
                <a:gd name="T16" fmla="*/ 0 w 56"/>
                <a:gd name="T1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0" y="35"/>
                  </a:moveTo>
                  <a:lnTo>
                    <a:pt x="7" y="40"/>
                  </a:lnTo>
                  <a:lnTo>
                    <a:pt x="26" y="50"/>
                  </a:lnTo>
                  <a:lnTo>
                    <a:pt x="30" y="54"/>
                  </a:lnTo>
                  <a:lnTo>
                    <a:pt x="56" y="24"/>
                  </a:lnTo>
                  <a:lnTo>
                    <a:pt x="45" y="17"/>
                  </a:lnTo>
                  <a:lnTo>
                    <a:pt x="26" y="7"/>
                  </a:lnTo>
                  <a:lnTo>
                    <a:pt x="14" y="0"/>
                  </a:lnTo>
                  <a:lnTo>
                    <a:pt x="0" y="35"/>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4" name="Freeform 311"/>
            <p:cNvSpPr>
              <a:spLocks/>
            </p:cNvSpPr>
            <p:nvPr/>
          </p:nvSpPr>
          <p:spPr bwMode="auto">
            <a:xfrm>
              <a:off x="3022602" y="4699187"/>
              <a:ext cx="54214" cy="44456"/>
            </a:xfrm>
            <a:custGeom>
              <a:avLst/>
              <a:gdLst>
                <a:gd name="T0" fmla="*/ 8 w 50"/>
                <a:gd name="T1" fmla="*/ 41 h 41"/>
                <a:gd name="T2" fmla="*/ 15 w 50"/>
                <a:gd name="T3" fmla="*/ 41 h 41"/>
                <a:gd name="T4" fmla="*/ 36 w 50"/>
                <a:gd name="T5" fmla="*/ 41 h 41"/>
                <a:gd name="T6" fmla="*/ 43 w 50"/>
                <a:gd name="T7" fmla="*/ 41 h 41"/>
                <a:gd name="T8" fmla="*/ 50 w 50"/>
                <a:gd name="T9" fmla="*/ 0 h 41"/>
                <a:gd name="T10" fmla="*/ 36 w 50"/>
                <a:gd name="T11" fmla="*/ 0 h 41"/>
                <a:gd name="T12" fmla="*/ 15 w 50"/>
                <a:gd name="T13" fmla="*/ 0 h 41"/>
                <a:gd name="T14" fmla="*/ 0 w 50"/>
                <a:gd name="T15" fmla="*/ 0 h 41"/>
                <a:gd name="T16" fmla="*/ 8 w 50"/>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1">
                  <a:moveTo>
                    <a:pt x="8" y="41"/>
                  </a:moveTo>
                  <a:lnTo>
                    <a:pt x="15" y="41"/>
                  </a:lnTo>
                  <a:lnTo>
                    <a:pt x="36" y="41"/>
                  </a:lnTo>
                  <a:lnTo>
                    <a:pt x="43" y="41"/>
                  </a:lnTo>
                  <a:lnTo>
                    <a:pt x="50" y="0"/>
                  </a:lnTo>
                  <a:lnTo>
                    <a:pt x="36" y="0"/>
                  </a:lnTo>
                  <a:lnTo>
                    <a:pt x="15" y="0"/>
                  </a:lnTo>
                  <a:lnTo>
                    <a:pt x="0" y="0"/>
                  </a:lnTo>
                  <a:lnTo>
                    <a:pt x="8" y="41"/>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5" name="Freeform 312"/>
            <p:cNvSpPr>
              <a:spLocks/>
            </p:cNvSpPr>
            <p:nvPr/>
          </p:nvSpPr>
          <p:spPr bwMode="auto">
            <a:xfrm>
              <a:off x="3087659" y="4674248"/>
              <a:ext cx="60720" cy="58551"/>
            </a:xfrm>
            <a:custGeom>
              <a:avLst/>
              <a:gdLst>
                <a:gd name="T0" fmla="*/ 26 w 56"/>
                <a:gd name="T1" fmla="*/ 54 h 54"/>
                <a:gd name="T2" fmla="*/ 30 w 56"/>
                <a:gd name="T3" fmla="*/ 52 h 54"/>
                <a:gd name="T4" fmla="*/ 49 w 56"/>
                <a:gd name="T5" fmla="*/ 40 h 54"/>
                <a:gd name="T6" fmla="*/ 56 w 56"/>
                <a:gd name="T7" fmla="*/ 38 h 54"/>
                <a:gd name="T8" fmla="*/ 42 w 56"/>
                <a:gd name="T9" fmla="*/ 0 h 54"/>
                <a:gd name="T10" fmla="*/ 30 w 56"/>
                <a:gd name="T11" fmla="*/ 7 h 54"/>
                <a:gd name="T12" fmla="*/ 11 w 56"/>
                <a:gd name="T13" fmla="*/ 19 h 54"/>
                <a:gd name="T14" fmla="*/ 0 w 56"/>
                <a:gd name="T15" fmla="*/ 26 h 54"/>
                <a:gd name="T16" fmla="*/ 26 w 56"/>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26" y="54"/>
                  </a:moveTo>
                  <a:lnTo>
                    <a:pt x="30" y="52"/>
                  </a:lnTo>
                  <a:lnTo>
                    <a:pt x="49" y="40"/>
                  </a:lnTo>
                  <a:lnTo>
                    <a:pt x="56" y="38"/>
                  </a:lnTo>
                  <a:lnTo>
                    <a:pt x="42" y="0"/>
                  </a:lnTo>
                  <a:lnTo>
                    <a:pt x="30" y="7"/>
                  </a:lnTo>
                  <a:lnTo>
                    <a:pt x="11" y="19"/>
                  </a:lnTo>
                  <a:lnTo>
                    <a:pt x="0" y="26"/>
                  </a:lnTo>
                  <a:lnTo>
                    <a:pt x="26" y="54"/>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6" name="Freeform 313"/>
            <p:cNvSpPr>
              <a:spLocks/>
            </p:cNvSpPr>
            <p:nvPr/>
          </p:nvSpPr>
          <p:spPr bwMode="auto">
            <a:xfrm>
              <a:off x="3144042" y="4625456"/>
              <a:ext cx="58551" cy="58551"/>
            </a:xfrm>
            <a:custGeom>
              <a:avLst/>
              <a:gdLst>
                <a:gd name="T0" fmla="*/ 35 w 54"/>
                <a:gd name="T1" fmla="*/ 54 h 54"/>
                <a:gd name="T2" fmla="*/ 40 w 54"/>
                <a:gd name="T3" fmla="*/ 47 h 54"/>
                <a:gd name="T4" fmla="*/ 49 w 54"/>
                <a:gd name="T5" fmla="*/ 31 h 54"/>
                <a:gd name="T6" fmla="*/ 54 w 54"/>
                <a:gd name="T7" fmla="*/ 23 h 54"/>
                <a:gd name="T8" fmla="*/ 23 w 54"/>
                <a:gd name="T9" fmla="*/ 0 h 54"/>
                <a:gd name="T10" fmla="*/ 16 w 54"/>
                <a:gd name="T11" fmla="*/ 12 h 54"/>
                <a:gd name="T12" fmla="*/ 7 w 54"/>
                <a:gd name="T13" fmla="*/ 28 h 54"/>
                <a:gd name="T14" fmla="*/ 0 w 54"/>
                <a:gd name="T15" fmla="*/ 40 h 54"/>
                <a:gd name="T16" fmla="*/ 35 w 54"/>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4">
                  <a:moveTo>
                    <a:pt x="35" y="54"/>
                  </a:moveTo>
                  <a:lnTo>
                    <a:pt x="40" y="47"/>
                  </a:lnTo>
                  <a:lnTo>
                    <a:pt x="49" y="31"/>
                  </a:lnTo>
                  <a:lnTo>
                    <a:pt x="54" y="23"/>
                  </a:lnTo>
                  <a:lnTo>
                    <a:pt x="23" y="0"/>
                  </a:lnTo>
                  <a:lnTo>
                    <a:pt x="16" y="12"/>
                  </a:lnTo>
                  <a:lnTo>
                    <a:pt x="7" y="28"/>
                  </a:lnTo>
                  <a:lnTo>
                    <a:pt x="0" y="40"/>
                  </a:lnTo>
                  <a:lnTo>
                    <a:pt x="35" y="54"/>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7" name="Freeform 314"/>
            <p:cNvSpPr>
              <a:spLocks/>
            </p:cNvSpPr>
            <p:nvPr/>
          </p:nvSpPr>
          <p:spPr bwMode="auto">
            <a:xfrm>
              <a:off x="3174402" y="4563651"/>
              <a:ext cx="43371" cy="50962"/>
            </a:xfrm>
            <a:custGeom>
              <a:avLst/>
              <a:gdLst>
                <a:gd name="T0" fmla="*/ 40 w 40"/>
                <a:gd name="T1" fmla="*/ 43 h 47"/>
                <a:gd name="T2" fmla="*/ 40 w 40"/>
                <a:gd name="T3" fmla="*/ 33 h 47"/>
                <a:gd name="T4" fmla="*/ 40 w 40"/>
                <a:gd name="T5" fmla="*/ 14 h 47"/>
                <a:gd name="T6" fmla="*/ 40 w 40"/>
                <a:gd name="T7" fmla="*/ 5 h 47"/>
                <a:gd name="T8" fmla="*/ 0 w 40"/>
                <a:gd name="T9" fmla="*/ 0 h 47"/>
                <a:gd name="T10" fmla="*/ 0 w 40"/>
                <a:gd name="T11" fmla="*/ 14 h 47"/>
                <a:gd name="T12" fmla="*/ 0 w 40"/>
                <a:gd name="T13" fmla="*/ 33 h 47"/>
                <a:gd name="T14" fmla="*/ 0 w 40"/>
                <a:gd name="T15" fmla="*/ 47 h 47"/>
                <a:gd name="T16" fmla="*/ 40 w 40"/>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7">
                  <a:moveTo>
                    <a:pt x="40" y="43"/>
                  </a:moveTo>
                  <a:lnTo>
                    <a:pt x="40" y="33"/>
                  </a:lnTo>
                  <a:lnTo>
                    <a:pt x="40" y="14"/>
                  </a:lnTo>
                  <a:lnTo>
                    <a:pt x="40" y="5"/>
                  </a:lnTo>
                  <a:lnTo>
                    <a:pt x="0" y="0"/>
                  </a:lnTo>
                  <a:lnTo>
                    <a:pt x="0" y="14"/>
                  </a:lnTo>
                  <a:lnTo>
                    <a:pt x="0" y="33"/>
                  </a:lnTo>
                  <a:lnTo>
                    <a:pt x="0" y="47"/>
                  </a:lnTo>
                  <a:lnTo>
                    <a:pt x="40" y="43"/>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8" name="Freeform 315"/>
            <p:cNvSpPr>
              <a:spLocks/>
            </p:cNvSpPr>
            <p:nvPr/>
          </p:nvSpPr>
          <p:spPr bwMode="auto">
            <a:xfrm>
              <a:off x="3148379" y="4492088"/>
              <a:ext cx="59636" cy="58551"/>
            </a:xfrm>
            <a:custGeom>
              <a:avLst/>
              <a:gdLst>
                <a:gd name="T0" fmla="*/ 55 w 55"/>
                <a:gd name="T1" fmla="*/ 31 h 54"/>
                <a:gd name="T2" fmla="*/ 52 w 55"/>
                <a:gd name="T3" fmla="*/ 24 h 54"/>
                <a:gd name="T4" fmla="*/ 40 w 55"/>
                <a:gd name="T5" fmla="*/ 7 h 54"/>
                <a:gd name="T6" fmla="*/ 38 w 55"/>
                <a:gd name="T7" fmla="*/ 0 h 54"/>
                <a:gd name="T8" fmla="*/ 0 w 55"/>
                <a:gd name="T9" fmla="*/ 14 h 54"/>
                <a:gd name="T10" fmla="*/ 7 w 55"/>
                <a:gd name="T11" fmla="*/ 26 h 54"/>
                <a:gd name="T12" fmla="*/ 17 w 55"/>
                <a:gd name="T13" fmla="*/ 42 h 54"/>
                <a:gd name="T14" fmla="*/ 24 w 55"/>
                <a:gd name="T15" fmla="*/ 54 h 54"/>
                <a:gd name="T16" fmla="*/ 55 w 55"/>
                <a:gd name="T1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4">
                  <a:moveTo>
                    <a:pt x="55" y="31"/>
                  </a:moveTo>
                  <a:lnTo>
                    <a:pt x="52" y="24"/>
                  </a:lnTo>
                  <a:lnTo>
                    <a:pt x="40" y="7"/>
                  </a:lnTo>
                  <a:lnTo>
                    <a:pt x="38" y="0"/>
                  </a:lnTo>
                  <a:lnTo>
                    <a:pt x="0" y="14"/>
                  </a:lnTo>
                  <a:lnTo>
                    <a:pt x="7" y="26"/>
                  </a:lnTo>
                  <a:lnTo>
                    <a:pt x="17" y="42"/>
                  </a:lnTo>
                  <a:lnTo>
                    <a:pt x="24" y="54"/>
                  </a:lnTo>
                  <a:lnTo>
                    <a:pt x="55" y="31"/>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29" name="Freeform 316"/>
            <p:cNvSpPr>
              <a:spLocks/>
            </p:cNvSpPr>
            <p:nvPr/>
          </p:nvSpPr>
          <p:spPr bwMode="auto">
            <a:xfrm>
              <a:off x="3097418" y="4437874"/>
              <a:ext cx="61805" cy="59636"/>
            </a:xfrm>
            <a:custGeom>
              <a:avLst/>
              <a:gdLst>
                <a:gd name="T0" fmla="*/ 57 w 57"/>
                <a:gd name="T1" fmla="*/ 17 h 55"/>
                <a:gd name="T2" fmla="*/ 50 w 57"/>
                <a:gd name="T3" fmla="*/ 14 h 55"/>
                <a:gd name="T4" fmla="*/ 33 w 57"/>
                <a:gd name="T5" fmla="*/ 3 h 55"/>
                <a:gd name="T6" fmla="*/ 26 w 57"/>
                <a:gd name="T7" fmla="*/ 0 h 55"/>
                <a:gd name="T8" fmla="*/ 0 w 57"/>
                <a:gd name="T9" fmla="*/ 31 h 55"/>
                <a:gd name="T10" fmla="*/ 14 w 57"/>
                <a:gd name="T11" fmla="*/ 38 h 55"/>
                <a:gd name="T12" fmla="*/ 31 w 57"/>
                <a:gd name="T13" fmla="*/ 48 h 55"/>
                <a:gd name="T14" fmla="*/ 43 w 57"/>
                <a:gd name="T15" fmla="*/ 55 h 55"/>
                <a:gd name="T16" fmla="*/ 57 w 57"/>
                <a:gd name="T17"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57" y="17"/>
                  </a:moveTo>
                  <a:lnTo>
                    <a:pt x="50" y="14"/>
                  </a:lnTo>
                  <a:lnTo>
                    <a:pt x="33" y="3"/>
                  </a:lnTo>
                  <a:lnTo>
                    <a:pt x="26" y="0"/>
                  </a:lnTo>
                  <a:lnTo>
                    <a:pt x="0" y="31"/>
                  </a:lnTo>
                  <a:lnTo>
                    <a:pt x="14" y="38"/>
                  </a:lnTo>
                  <a:lnTo>
                    <a:pt x="31" y="48"/>
                  </a:lnTo>
                  <a:lnTo>
                    <a:pt x="43" y="55"/>
                  </a:lnTo>
                  <a:lnTo>
                    <a:pt x="57" y="17"/>
                  </a:ln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30" name="Freeform 317"/>
            <p:cNvSpPr>
              <a:spLocks noEditPoints="1"/>
            </p:cNvSpPr>
            <p:nvPr/>
          </p:nvSpPr>
          <p:spPr bwMode="auto">
            <a:xfrm>
              <a:off x="2926101" y="4448717"/>
              <a:ext cx="263481" cy="266734"/>
            </a:xfrm>
            <a:custGeom>
              <a:avLst/>
              <a:gdLst>
                <a:gd name="T0" fmla="*/ 51 w 103"/>
                <a:gd name="T1" fmla="*/ 104 h 104"/>
                <a:gd name="T2" fmla="*/ 0 w 103"/>
                <a:gd name="T3" fmla="*/ 52 h 104"/>
                <a:gd name="T4" fmla="*/ 51 w 103"/>
                <a:gd name="T5" fmla="*/ 0 h 104"/>
                <a:gd name="T6" fmla="*/ 103 w 103"/>
                <a:gd name="T7" fmla="*/ 52 h 104"/>
                <a:gd name="T8" fmla="*/ 51 w 103"/>
                <a:gd name="T9" fmla="*/ 104 h 104"/>
                <a:gd name="T10" fmla="*/ 51 w 103"/>
                <a:gd name="T11" fmla="*/ 16 h 104"/>
                <a:gd name="T12" fmla="*/ 15 w 103"/>
                <a:gd name="T13" fmla="*/ 52 h 104"/>
                <a:gd name="T14" fmla="*/ 51 w 103"/>
                <a:gd name="T15" fmla="*/ 89 h 104"/>
                <a:gd name="T16" fmla="*/ 87 w 103"/>
                <a:gd name="T17" fmla="*/ 52 h 104"/>
                <a:gd name="T18" fmla="*/ 51 w 103"/>
                <a:gd name="T1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04">
                  <a:moveTo>
                    <a:pt x="51" y="104"/>
                  </a:moveTo>
                  <a:cubicBezTo>
                    <a:pt x="23" y="104"/>
                    <a:pt x="0" y="81"/>
                    <a:pt x="0" y="52"/>
                  </a:cubicBezTo>
                  <a:cubicBezTo>
                    <a:pt x="0" y="24"/>
                    <a:pt x="23" y="0"/>
                    <a:pt x="51" y="0"/>
                  </a:cubicBezTo>
                  <a:cubicBezTo>
                    <a:pt x="80" y="0"/>
                    <a:pt x="103" y="24"/>
                    <a:pt x="103" y="52"/>
                  </a:cubicBezTo>
                  <a:cubicBezTo>
                    <a:pt x="103" y="81"/>
                    <a:pt x="80" y="104"/>
                    <a:pt x="51" y="104"/>
                  </a:cubicBezTo>
                  <a:close/>
                  <a:moveTo>
                    <a:pt x="51" y="16"/>
                  </a:moveTo>
                  <a:cubicBezTo>
                    <a:pt x="31" y="16"/>
                    <a:pt x="15" y="32"/>
                    <a:pt x="15" y="52"/>
                  </a:cubicBezTo>
                  <a:cubicBezTo>
                    <a:pt x="15" y="73"/>
                    <a:pt x="31" y="89"/>
                    <a:pt x="51" y="89"/>
                  </a:cubicBezTo>
                  <a:cubicBezTo>
                    <a:pt x="71" y="89"/>
                    <a:pt x="87" y="73"/>
                    <a:pt x="87" y="52"/>
                  </a:cubicBezTo>
                  <a:cubicBezTo>
                    <a:pt x="87" y="32"/>
                    <a:pt x="71" y="16"/>
                    <a:pt x="51" y="16"/>
                  </a:cubicBezTo>
                  <a:close/>
                </a:path>
              </a:pathLst>
            </a:cu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sp>
          <p:nvSpPr>
            <p:cNvPr id="131" name="Oval 318"/>
            <p:cNvSpPr>
              <a:spLocks noChangeArrowheads="1"/>
            </p:cNvSpPr>
            <p:nvPr/>
          </p:nvSpPr>
          <p:spPr bwMode="auto">
            <a:xfrm>
              <a:off x="2999832" y="4525702"/>
              <a:ext cx="112766" cy="112766"/>
            </a:xfrm>
            <a:prstGeom prst="ellipse">
              <a:avLst/>
            </a:prstGeom>
            <a:grpFill/>
            <a:ln>
              <a:noFill/>
            </a:ln>
            <a:extLst/>
          </p:spPr>
          <p:txBody>
            <a:bodyPr/>
            <a:lstStyle/>
            <a:p>
              <a:pPr fontAlgn="auto">
                <a:spcBef>
                  <a:spcPts val="0"/>
                </a:spcBef>
                <a:spcAft>
                  <a:spcPts val="0"/>
                </a:spcAft>
                <a:defRPr/>
              </a:pPr>
              <a:endParaRPr lang="zh-CN" altLang="en-US">
                <a:solidFill>
                  <a:srgbClr val="000000"/>
                </a:solidFill>
                <a:latin typeface="+mn-lt"/>
                <a:ea typeface="+mn-ea"/>
              </a:endParaRPr>
            </a:p>
          </p:txBody>
        </p:sp>
      </p:grpSp>
      <p:grpSp>
        <p:nvGrpSpPr>
          <p:cNvPr id="132" name="组合 90"/>
          <p:cNvGrpSpPr>
            <a:grpSpLocks/>
          </p:cNvGrpSpPr>
          <p:nvPr/>
        </p:nvGrpSpPr>
        <p:grpSpPr bwMode="auto">
          <a:xfrm>
            <a:off x="9408425" y="4290558"/>
            <a:ext cx="436860" cy="374967"/>
            <a:chOff x="3787022" y="1797643"/>
            <a:chExt cx="550817" cy="473832"/>
          </a:xfrm>
        </p:grpSpPr>
        <p:sp>
          <p:nvSpPr>
            <p:cNvPr id="133" name="Oval 217"/>
            <p:cNvSpPr>
              <a:spLocks noChangeArrowheads="1"/>
            </p:cNvSpPr>
            <p:nvPr/>
          </p:nvSpPr>
          <p:spPr bwMode="auto">
            <a:xfrm>
              <a:off x="4007132" y="1931010"/>
              <a:ext cx="108428" cy="135536"/>
            </a:xfrm>
            <a:prstGeom prst="ellipse">
              <a:avLst/>
            </a:prstGeom>
            <a:solidFill>
              <a:srgbClr val="424953"/>
            </a:solidFill>
            <a:ln w="9525">
              <a:noFill/>
              <a:round/>
              <a:headEnd/>
              <a:tailEnd/>
            </a:ln>
          </p:spPr>
          <p:txBody>
            <a:bodyPr/>
            <a:lstStyle/>
            <a:p>
              <a:endParaRPr lang="zh-CN" altLang="en-US">
                <a:solidFill>
                  <a:srgbClr val="000000"/>
                </a:solidFill>
                <a:latin typeface="Calibri" pitchFamily="34" charset="0"/>
              </a:endParaRPr>
            </a:p>
          </p:txBody>
        </p:sp>
        <p:sp>
          <p:nvSpPr>
            <p:cNvPr id="134" name="Freeform 218"/>
            <p:cNvSpPr>
              <a:spLocks/>
            </p:cNvSpPr>
            <p:nvPr/>
          </p:nvSpPr>
          <p:spPr bwMode="auto">
            <a:xfrm>
              <a:off x="4079779" y="2081725"/>
              <a:ext cx="96502" cy="133367"/>
            </a:xfrm>
            <a:custGeom>
              <a:avLst/>
              <a:gdLst>
                <a:gd name="T0" fmla="*/ 91423 w 38"/>
                <a:gd name="T1" fmla="*/ 30777 h 52"/>
                <a:gd name="T2" fmla="*/ 60949 w 38"/>
                <a:gd name="T3" fmla="*/ 2565 h 52"/>
                <a:gd name="T4" fmla="*/ 30474 w 38"/>
                <a:gd name="T5" fmla="*/ 2565 h 52"/>
                <a:gd name="T6" fmla="*/ 50791 w 38"/>
                <a:gd name="T7" fmla="*/ 17953 h 52"/>
                <a:gd name="T8" fmla="*/ 22856 w 38"/>
                <a:gd name="T9" fmla="*/ 33342 h 52"/>
                <a:gd name="T10" fmla="*/ 35553 w 38"/>
                <a:gd name="T11" fmla="*/ 53860 h 52"/>
                <a:gd name="T12" fmla="*/ 0 w 38"/>
                <a:gd name="T13" fmla="*/ 133367 h 52"/>
                <a:gd name="T14" fmla="*/ 0 w 38"/>
                <a:gd name="T15" fmla="*/ 133367 h 52"/>
                <a:gd name="T16" fmla="*/ 96502 w 38"/>
                <a:gd name="T17" fmla="*/ 94896 h 52"/>
                <a:gd name="T18" fmla="*/ 91423 w 38"/>
                <a:gd name="T19" fmla="*/ 30777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52"/>
                <a:gd name="T32" fmla="*/ 38 w 38"/>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52">
                  <a:moveTo>
                    <a:pt x="36" y="12"/>
                  </a:moveTo>
                  <a:cubicBezTo>
                    <a:pt x="36" y="5"/>
                    <a:pt x="30" y="0"/>
                    <a:pt x="24" y="1"/>
                  </a:cubicBezTo>
                  <a:cubicBezTo>
                    <a:pt x="24" y="1"/>
                    <a:pt x="19" y="1"/>
                    <a:pt x="12" y="1"/>
                  </a:cubicBezTo>
                  <a:cubicBezTo>
                    <a:pt x="20" y="7"/>
                    <a:pt x="20" y="7"/>
                    <a:pt x="20" y="7"/>
                  </a:cubicBezTo>
                  <a:cubicBezTo>
                    <a:pt x="9" y="13"/>
                    <a:pt x="9" y="13"/>
                    <a:pt x="9" y="13"/>
                  </a:cubicBezTo>
                  <a:cubicBezTo>
                    <a:pt x="14" y="21"/>
                    <a:pt x="14" y="21"/>
                    <a:pt x="14" y="21"/>
                  </a:cubicBezTo>
                  <a:cubicBezTo>
                    <a:pt x="0" y="52"/>
                    <a:pt x="0" y="52"/>
                    <a:pt x="0" y="52"/>
                  </a:cubicBezTo>
                  <a:cubicBezTo>
                    <a:pt x="0" y="52"/>
                    <a:pt x="0" y="52"/>
                    <a:pt x="0" y="52"/>
                  </a:cubicBezTo>
                  <a:cubicBezTo>
                    <a:pt x="15" y="51"/>
                    <a:pt x="28" y="45"/>
                    <a:pt x="38" y="37"/>
                  </a:cubicBezTo>
                  <a:lnTo>
                    <a:pt x="36" y="12"/>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5" name="Freeform 219"/>
            <p:cNvSpPr>
              <a:spLocks/>
            </p:cNvSpPr>
            <p:nvPr/>
          </p:nvSpPr>
          <p:spPr bwMode="auto">
            <a:xfrm>
              <a:off x="3948581" y="2081725"/>
              <a:ext cx="95417" cy="133367"/>
            </a:xfrm>
            <a:custGeom>
              <a:avLst/>
              <a:gdLst>
                <a:gd name="T0" fmla="*/ 59313 w 37"/>
                <a:gd name="T1" fmla="*/ 53860 h 52"/>
                <a:gd name="T2" fmla="*/ 72207 w 37"/>
                <a:gd name="T3" fmla="*/ 33342 h 52"/>
                <a:gd name="T4" fmla="*/ 43840 w 37"/>
                <a:gd name="T5" fmla="*/ 17953 h 52"/>
                <a:gd name="T6" fmla="*/ 64471 w 37"/>
                <a:gd name="T7" fmla="*/ 0 h 52"/>
                <a:gd name="T8" fmla="*/ 38683 w 37"/>
                <a:gd name="T9" fmla="*/ 2565 h 52"/>
                <a:gd name="T10" fmla="*/ 38683 w 37"/>
                <a:gd name="T11" fmla="*/ 2565 h 52"/>
                <a:gd name="T12" fmla="*/ 5158 w 37"/>
                <a:gd name="T13" fmla="*/ 30777 h 52"/>
                <a:gd name="T14" fmla="*/ 0 w 37"/>
                <a:gd name="T15" fmla="*/ 94896 h 52"/>
                <a:gd name="T16" fmla="*/ 95417 w 37"/>
                <a:gd name="T17" fmla="*/ 133367 h 52"/>
                <a:gd name="T18" fmla="*/ 95417 w 37"/>
                <a:gd name="T19" fmla="*/ 133367 h 52"/>
                <a:gd name="T20" fmla="*/ 59313 w 37"/>
                <a:gd name="T21" fmla="*/ 53860 h 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
                <a:gd name="T34" fmla="*/ 0 h 52"/>
                <a:gd name="T35" fmla="*/ 37 w 37"/>
                <a:gd name="T36" fmla="*/ 52 h 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 h="52">
                  <a:moveTo>
                    <a:pt x="23" y="21"/>
                  </a:moveTo>
                  <a:cubicBezTo>
                    <a:pt x="28" y="13"/>
                    <a:pt x="28" y="13"/>
                    <a:pt x="28" y="13"/>
                  </a:cubicBezTo>
                  <a:cubicBezTo>
                    <a:pt x="17" y="7"/>
                    <a:pt x="17" y="7"/>
                    <a:pt x="17" y="7"/>
                  </a:cubicBezTo>
                  <a:cubicBezTo>
                    <a:pt x="25" y="0"/>
                    <a:pt x="25" y="0"/>
                    <a:pt x="25" y="0"/>
                  </a:cubicBezTo>
                  <a:cubicBezTo>
                    <a:pt x="19" y="0"/>
                    <a:pt x="15" y="0"/>
                    <a:pt x="15" y="1"/>
                  </a:cubicBezTo>
                  <a:cubicBezTo>
                    <a:pt x="15" y="1"/>
                    <a:pt x="15" y="1"/>
                    <a:pt x="15" y="1"/>
                  </a:cubicBezTo>
                  <a:cubicBezTo>
                    <a:pt x="8" y="0"/>
                    <a:pt x="3" y="5"/>
                    <a:pt x="2" y="12"/>
                  </a:cubicBezTo>
                  <a:cubicBezTo>
                    <a:pt x="0" y="37"/>
                    <a:pt x="0" y="37"/>
                    <a:pt x="0" y="37"/>
                  </a:cubicBezTo>
                  <a:cubicBezTo>
                    <a:pt x="10" y="46"/>
                    <a:pt x="23" y="51"/>
                    <a:pt x="37" y="52"/>
                  </a:cubicBezTo>
                  <a:cubicBezTo>
                    <a:pt x="37" y="52"/>
                    <a:pt x="37" y="52"/>
                    <a:pt x="37" y="52"/>
                  </a:cubicBezTo>
                  <a:lnTo>
                    <a:pt x="23" y="21"/>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6" name="Freeform 220"/>
            <p:cNvSpPr>
              <a:spLocks/>
            </p:cNvSpPr>
            <p:nvPr/>
          </p:nvSpPr>
          <p:spPr bwMode="auto">
            <a:xfrm>
              <a:off x="4043998" y="2081725"/>
              <a:ext cx="35782" cy="28191"/>
            </a:xfrm>
            <a:custGeom>
              <a:avLst/>
              <a:gdLst>
                <a:gd name="T0" fmla="*/ 30360 w 33"/>
                <a:gd name="T1" fmla="*/ 28191 h 26"/>
                <a:gd name="T2" fmla="*/ 30360 w 33"/>
                <a:gd name="T3" fmla="*/ 28191 h 26"/>
                <a:gd name="T4" fmla="*/ 35782 w 33"/>
                <a:gd name="T5" fmla="*/ 26022 h 26"/>
                <a:gd name="T6" fmla="*/ 30360 w 33"/>
                <a:gd name="T7" fmla="*/ 0 h 26"/>
                <a:gd name="T8" fmla="*/ 7590 w 33"/>
                <a:gd name="T9" fmla="*/ 0 h 26"/>
                <a:gd name="T10" fmla="*/ 0 w 33"/>
                <a:gd name="T11" fmla="*/ 26022 h 26"/>
                <a:gd name="T12" fmla="*/ 4337 w 33"/>
                <a:gd name="T13" fmla="*/ 28191 h 26"/>
                <a:gd name="T14" fmla="*/ 4337 w 33"/>
                <a:gd name="T15" fmla="*/ 28191 h 26"/>
                <a:gd name="T16" fmla="*/ 30360 w 33"/>
                <a:gd name="T17" fmla="*/ 28191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6"/>
                <a:gd name="T29" fmla="*/ 33 w 33"/>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6">
                  <a:moveTo>
                    <a:pt x="28" y="26"/>
                  </a:moveTo>
                  <a:lnTo>
                    <a:pt x="28" y="26"/>
                  </a:lnTo>
                  <a:lnTo>
                    <a:pt x="33" y="24"/>
                  </a:lnTo>
                  <a:lnTo>
                    <a:pt x="28" y="0"/>
                  </a:lnTo>
                  <a:lnTo>
                    <a:pt x="7" y="0"/>
                  </a:lnTo>
                  <a:lnTo>
                    <a:pt x="0" y="24"/>
                  </a:lnTo>
                  <a:lnTo>
                    <a:pt x="4" y="26"/>
                  </a:lnTo>
                  <a:lnTo>
                    <a:pt x="28" y="26"/>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7" name="Freeform 221"/>
            <p:cNvSpPr>
              <a:spLocks/>
            </p:cNvSpPr>
            <p:nvPr/>
          </p:nvSpPr>
          <p:spPr bwMode="auto">
            <a:xfrm>
              <a:off x="4043998" y="2109916"/>
              <a:ext cx="35782" cy="108428"/>
            </a:xfrm>
            <a:custGeom>
              <a:avLst/>
              <a:gdLst>
                <a:gd name="T0" fmla="*/ 30670 w 14"/>
                <a:gd name="T1" fmla="*/ 0 h 42"/>
                <a:gd name="T2" fmla="*/ 30670 w 14"/>
                <a:gd name="T3" fmla="*/ 0 h 42"/>
                <a:gd name="T4" fmla="*/ 5112 w 14"/>
                <a:gd name="T5" fmla="*/ 0 h 42"/>
                <a:gd name="T6" fmla="*/ 5112 w 14"/>
                <a:gd name="T7" fmla="*/ 0 h 42"/>
                <a:gd name="T8" fmla="*/ 0 w 14"/>
                <a:gd name="T9" fmla="*/ 105846 h 42"/>
                <a:gd name="T10" fmla="*/ 0 w 14"/>
                <a:gd name="T11" fmla="*/ 105846 h 42"/>
                <a:gd name="T12" fmla="*/ 17891 w 14"/>
                <a:gd name="T13" fmla="*/ 108428 h 42"/>
                <a:gd name="T14" fmla="*/ 35782 w 14"/>
                <a:gd name="T15" fmla="*/ 105846 h 42"/>
                <a:gd name="T16" fmla="*/ 35782 w 14"/>
                <a:gd name="T17" fmla="*/ 105846 h 42"/>
                <a:gd name="T18" fmla="*/ 30670 w 14"/>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42"/>
                <a:gd name="T32" fmla="*/ 14 w 14"/>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42">
                  <a:moveTo>
                    <a:pt x="12" y="0"/>
                  </a:moveTo>
                  <a:cubicBezTo>
                    <a:pt x="12" y="0"/>
                    <a:pt x="12" y="0"/>
                    <a:pt x="12" y="0"/>
                  </a:cubicBezTo>
                  <a:cubicBezTo>
                    <a:pt x="2" y="0"/>
                    <a:pt x="2" y="0"/>
                    <a:pt x="2" y="0"/>
                  </a:cubicBezTo>
                  <a:cubicBezTo>
                    <a:pt x="2" y="0"/>
                    <a:pt x="2" y="0"/>
                    <a:pt x="2" y="0"/>
                  </a:cubicBezTo>
                  <a:cubicBezTo>
                    <a:pt x="0" y="41"/>
                    <a:pt x="0" y="41"/>
                    <a:pt x="0" y="41"/>
                  </a:cubicBezTo>
                  <a:cubicBezTo>
                    <a:pt x="0" y="41"/>
                    <a:pt x="0" y="41"/>
                    <a:pt x="0" y="41"/>
                  </a:cubicBezTo>
                  <a:cubicBezTo>
                    <a:pt x="3" y="42"/>
                    <a:pt x="5" y="42"/>
                    <a:pt x="7" y="42"/>
                  </a:cubicBezTo>
                  <a:cubicBezTo>
                    <a:pt x="10" y="42"/>
                    <a:pt x="12" y="42"/>
                    <a:pt x="14" y="41"/>
                  </a:cubicBezTo>
                  <a:cubicBezTo>
                    <a:pt x="14" y="41"/>
                    <a:pt x="14" y="41"/>
                    <a:pt x="14" y="41"/>
                  </a:cubicBezTo>
                  <a:lnTo>
                    <a:pt x="12" y="0"/>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8" name="Freeform 222"/>
            <p:cNvSpPr>
              <a:spLocks/>
            </p:cNvSpPr>
            <p:nvPr/>
          </p:nvSpPr>
          <p:spPr bwMode="auto">
            <a:xfrm>
              <a:off x="3826056" y="2032933"/>
              <a:ext cx="460821" cy="238542"/>
            </a:xfrm>
            <a:custGeom>
              <a:avLst/>
              <a:gdLst>
                <a:gd name="T0" fmla="*/ 235531 w 180"/>
                <a:gd name="T1" fmla="*/ 238542 h 93"/>
                <a:gd name="T2" fmla="*/ 0 w 180"/>
                <a:gd name="T3" fmla="*/ 0 h 93"/>
                <a:gd name="T4" fmla="*/ 58883 w 180"/>
                <a:gd name="T5" fmla="*/ 0 h 93"/>
                <a:gd name="T6" fmla="*/ 235531 w 180"/>
                <a:gd name="T7" fmla="*/ 179548 h 93"/>
                <a:gd name="T8" fmla="*/ 404498 w 180"/>
                <a:gd name="T9" fmla="*/ 56429 h 93"/>
                <a:gd name="T10" fmla="*/ 460821 w 180"/>
                <a:gd name="T11" fmla="*/ 76949 h 93"/>
                <a:gd name="T12" fmla="*/ 235531 w 180"/>
                <a:gd name="T13" fmla="*/ 238542 h 93"/>
                <a:gd name="T14" fmla="*/ 0 60000 65536"/>
                <a:gd name="T15" fmla="*/ 0 60000 65536"/>
                <a:gd name="T16" fmla="*/ 0 60000 65536"/>
                <a:gd name="T17" fmla="*/ 0 60000 65536"/>
                <a:gd name="T18" fmla="*/ 0 60000 65536"/>
                <a:gd name="T19" fmla="*/ 0 60000 65536"/>
                <a:gd name="T20" fmla="*/ 0 60000 65536"/>
                <a:gd name="T21" fmla="*/ 0 w 180"/>
                <a:gd name="T22" fmla="*/ 0 h 93"/>
                <a:gd name="T23" fmla="*/ 180 w 180"/>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 h="93">
                  <a:moveTo>
                    <a:pt x="92" y="93"/>
                  </a:moveTo>
                  <a:cubicBezTo>
                    <a:pt x="41" y="93"/>
                    <a:pt x="0" y="51"/>
                    <a:pt x="0" y="0"/>
                  </a:cubicBezTo>
                  <a:cubicBezTo>
                    <a:pt x="23" y="0"/>
                    <a:pt x="23" y="0"/>
                    <a:pt x="23" y="0"/>
                  </a:cubicBezTo>
                  <a:cubicBezTo>
                    <a:pt x="23" y="39"/>
                    <a:pt x="54" y="70"/>
                    <a:pt x="92" y="70"/>
                  </a:cubicBezTo>
                  <a:cubicBezTo>
                    <a:pt x="122" y="70"/>
                    <a:pt x="149" y="51"/>
                    <a:pt x="158" y="22"/>
                  </a:cubicBezTo>
                  <a:cubicBezTo>
                    <a:pt x="180" y="30"/>
                    <a:pt x="180" y="30"/>
                    <a:pt x="180" y="30"/>
                  </a:cubicBezTo>
                  <a:cubicBezTo>
                    <a:pt x="168" y="67"/>
                    <a:pt x="132" y="93"/>
                    <a:pt x="92" y="93"/>
                  </a:cubicBez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39" name="Freeform 223"/>
            <p:cNvSpPr>
              <a:spLocks/>
            </p:cNvSpPr>
            <p:nvPr/>
          </p:nvSpPr>
          <p:spPr bwMode="auto">
            <a:xfrm>
              <a:off x="3787022" y="1979802"/>
              <a:ext cx="133367" cy="66142"/>
            </a:xfrm>
            <a:custGeom>
              <a:avLst/>
              <a:gdLst>
                <a:gd name="T0" fmla="*/ 133367 w 123"/>
                <a:gd name="T1" fmla="*/ 66142 h 61"/>
                <a:gd name="T2" fmla="*/ 67226 w 123"/>
                <a:gd name="T3" fmla="*/ 0 h 61"/>
                <a:gd name="T4" fmla="*/ 0 w 123"/>
                <a:gd name="T5" fmla="*/ 66142 h 61"/>
                <a:gd name="T6" fmla="*/ 133367 w 123"/>
                <a:gd name="T7" fmla="*/ 66142 h 61"/>
                <a:gd name="T8" fmla="*/ 0 60000 65536"/>
                <a:gd name="T9" fmla="*/ 0 60000 65536"/>
                <a:gd name="T10" fmla="*/ 0 60000 65536"/>
                <a:gd name="T11" fmla="*/ 0 60000 65536"/>
                <a:gd name="T12" fmla="*/ 0 w 123"/>
                <a:gd name="T13" fmla="*/ 0 h 61"/>
                <a:gd name="T14" fmla="*/ 123 w 123"/>
                <a:gd name="T15" fmla="*/ 61 h 61"/>
              </a:gdLst>
              <a:ahLst/>
              <a:cxnLst>
                <a:cxn ang="T8">
                  <a:pos x="T0" y="T1"/>
                </a:cxn>
                <a:cxn ang="T9">
                  <a:pos x="T2" y="T3"/>
                </a:cxn>
                <a:cxn ang="T10">
                  <a:pos x="T4" y="T5"/>
                </a:cxn>
                <a:cxn ang="T11">
                  <a:pos x="T6" y="T7"/>
                </a:cxn>
              </a:cxnLst>
              <a:rect l="T12" t="T13" r="T14" b="T15"/>
              <a:pathLst>
                <a:path w="123" h="61">
                  <a:moveTo>
                    <a:pt x="123" y="61"/>
                  </a:moveTo>
                  <a:lnTo>
                    <a:pt x="62" y="0"/>
                  </a:lnTo>
                  <a:lnTo>
                    <a:pt x="0" y="61"/>
                  </a:lnTo>
                  <a:lnTo>
                    <a:pt x="123" y="61"/>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40" name="Freeform 224"/>
            <p:cNvSpPr>
              <a:spLocks/>
            </p:cNvSpPr>
            <p:nvPr/>
          </p:nvSpPr>
          <p:spPr bwMode="auto">
            <a:xfrm>
              <a:off x="3837984" y="1797643"/>
              <a:ext cx="461905" cy="235290"/>
            </a:xfrm>
            <a:custGeom>
              <a:avLst/>
              <a:gdLst>
                <a:gd name="T0" fmla="*/ 461905 w 180"/>
                <a:gd name="T1" fmla="*/ 235290 h 92"/>
                <a:gd name="T2" fmla="*/ 402884 w 180"/>
                <a:gd name="T3" fmla="*/ 235290 h 92"/>
                <a:gd name="T4" fmla="*/ 225820 w 180"/>
                <a:gd name="T5" fmla="*/ 58823 h 92"/>
                <a:gd name="T6" fmla="*/ 53889 w 180"/>
                <a:gd name="T7" fmla="*/ 179025 h 92"/>
                <a:gd name="T8" fmla="*/ 0 w 180"/>
                <a:gd name="T9" fmla="*/ 161122 h 92"/>
                <a:gd name="T10" fmla="*/ 225820 w 180"/>
                <a:gd name="T11" fmla="*/ 0 h 92"/>
                <a:gd name="T12" fmla="*/ 461905 w 180"/>
                <a:gd name="T13" fmla="*/ 235290 h 92"/>
                <a:gd name="T14" fmla="*/ 0 60000 65536"/>
                <a:gd name="T15" fmla="*/ 0 60000 65536"/>
                <a:gd name="T16" fmla="*/ 0 60000 65536"/>
                <a:gd name="T17" fmla="*/ 0 60000 65536"/>
                <a:gd name="T18" fmla="*/ 0 60000 65536"/>
                <a:gd name="T19" fmla="*/ 0 60000 65536"/>
                <a:gd name="T20" fmla="*/ 0 60000 65536"/>
                <a:gd name="T21" fmla="*/ 0 w 180"/>
                <a:gd name="T22" fmla="*/ 0 h 92"/>
                <a:gd name="T23" fmla="*/ 180 w 180"/>
                <a:gd name="T24" fmla="*/ 92 h 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 h="92">
                  <a:moveTo>
                    <a:pt x="180" y="92"/>
                  </a:moveTo>
                  <a:cubicBezTo>
                    <a:pt x="157" y="92"/>
                    <a:pt x="157" y="92"/>
                    <a:pt x="157" y="92"/>
                  </a:cubicBezTo>
                  <a:cubicBezTo>
                    <a:pt x="157" y="54"/>
                    <a:pt x="126" y="23"/>
                    <a:pt x="88" y="23"/>
                  </a:cubicBezTo>
                  <a:cubicBezTo>
                    <a:pt x="57" y="23"/>
                    <a:pt x="31" y="42"/>
                    <a:pt x="21" y="70"/>
                  </a:cubicBezTo>
                  <a:cubicBezTo>
                    <a:pt x="0" y="63"/>
                    <a:pt x="0" y="63"/>
                    <a:pt x="0" y="63"/>
                  </a:cubicBezTo>
                  <a:cubicBezTo>
                    <a:pt x="12" y="25"/>
                    <a:pt x="48" y="0"/>
                    <a:pt x="88" y="0"/>
                  </a:cubicBezTo>
                  <a:cubicBezTo>
                    <a:pt x="139" y="0"/>
                    <a:pt x="180" y="41"/>
                    <a:pt x="180" y="92"/>
                  </a:cubicBez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sp>
          <p:nvSpPr>
            <p:cNvPr id="141" name="Freeform 225"/>
            <p:cNvSpPr>
              <a:spLocks/>
            </p:cNvSpPr>
            <p:nvPr/>
          </p:nvSpPr>
          <p:spPr bwMode="auto">
            <a:xfrm>
              <a:off x="4202303" y="2021005"/>
              <a:ext cx="135536" cy="68310"/>
            </a:xfrm>
            <a:custGeom>
              <a:avLst/>
              <a:gdLst>
                <a:gd name="T0" fmla="*/ 0 w 125"/>
                <a:gd name="T1" fmla="*/ 0 h 63"/>
                <a:gd name="T2" fmla="*/ 69394 w 125"/>
                <a:gd name="T3" fmla="*/ 68310 h 63"/>
                <a:gd name="T4" fmla="*/ 135536 w 125"/>
                <a:gd name="T5" fmla="*/ 0 h 63"/>
                <a:gd name="T6" fmla="*/ 0 w 125"/>
                <a:gd name="T7" fmla="*/ 0 h 63"/>
                <a:gd name="T8" fmla="*/ 0 60000 65536"/>
                <a:gd name="T9" fmla="*/ 0 60000 65536"/>
                <a:gd name="T10" fmla="*/ 0 60000 65536"/>
                <a:gd name="T11" fmla="*/ 0 60000 65536"/>
                <a:gd name="T12" fmla="*/ 0 w 125"/>
                <a:gd name="T13" fmla="*/ 0 h 63"/>
                <a:gd name="T14" fmla="*/ 125 w 125"/>
                <a:gd name="T15" fmla="*/ 63 h 63"/>
              </a:gdLst>
              <a:ahLst/>
              <a:cxnLst>
                <a:cxn ang="T8">
                  <a:pos x="T0" y="T1"/>
                </a:cxn>
                <a:cxn ang="T9">
                  <a:pos x="T2" y="T3"/>
                </a:cxn>
                <a:cxn ang="T10">
                  <a:pos x="T4" y="T5"/>
                </a:cxn>
                <a:cxn ang="T11">
                  <a:pos x="T6" y="T7"/>
                </a:cxn>
              </a:cxnLst>
              <a:rect l="T12" t="T13" r="T14" b="T15"/>
              <a:pathLst>
                <a:path w="125" h="63">
                  <a:moveTo>
                    <a:pt x="0" y="0"/>
                  </a:moveTo>
                  <a:lnTo>
                    <a:pt x="64" y="63"/>
                  </a:lnTo>
                  <a:lnTo>
                    <a:pt x="125" y="0"/>
                  </a:lnTo>
                  <a:lnTo>
                    <a:pt x="0" y="0"/>
                  </a:lnTo>
                  <a:close/>
                </a:path>
              </a:pathLst>
            </a:custGeom>
            <a:solidFill>
              <a:srgbClr val="424953"/>
            </a:solidFill>
            <a:ln w="9525">
              <a:noFill/>
              <a:miter lim="800000"/>
              <a:headEnd/>
              <a:tailEnd/>
            </a:ln>
          </p:spPr>
          <p:txBody>
            <a:bodyPr/>
            <a:lstStyle/>
            <a:p>
              <a:endParaRPr lang="zh-CN" altLang="en-US">
                <a:solidFill>
                  <a:srgbClr val="000000"/>
                </a:solidFill>
                <a:latin typeface="Calibri" pitchFamily="34" charset="0"/>
              </a:endParaRPr>
            </a:p>
          </p:txBody>
        </p:sp>
      </p:grpSp>
      <p:sp>
        <p:nvSpPr>
          <p:cNvPr id="142" name="KSO_Shape"/>
          <p:cNvSpPr>
            <a:spLocks/>
          </p:cNvSpPr>
          <p:nvPr/>
        </p:nvSpPr>
        <p:spPr bwMode="auto">
          <a:xfrm>
            <a:off x="918769" y="4801545"/>
            <a:ext cx="217000" cy="274684"/>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0070C0"/>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grpSp>
        <p:nvGrpSpPr>
          <p:cNvPr id="143" name="组合 142"/>
          <p:cNvGrpSpPr/>
          <p:nvPr/>
        </p:nvGrpSpPr>
        <p:grpSpPr>
          <a:xfrm>
            <a:off x="1136339" y="4737343"/>
            <a:ext cx="2025473" cy="338554"/>
            <a:chOff x="6046989" y="3947708"/>
            <a:chExt cx="2025473" cy="338554"/>
          </a:xfrm>
        </p:grpSpPr>
        <p:sp>
          <p:nvSpPr>
            <p:cNvPr id="144" name="TextBox 143"/>
            <p:cNvSpPr txBox="1"/>
            <p:nvPr/>
          </p:nvSpPr>
          <p:spPr>
            <a:xfrm>
              <a:off x="6046989" y="3947708"/>
              <a:ext cx="2025473" cy="338554"/>
            </a:xfrm>
            <a:prstGeom prst="rect">
              <a:avLst/>
            </a:prstGeom>
          </p:spPr>
          <p:txBody>
            <a:bodyPr wrap="square">
              <a:spAutoFit/>
            </a:bodyPr>
            <a:lstStyle>
              <a:defPPr>
                <a:defRPr lang="zh-CN"/>
              </a:defPPr>
              <a:lvl1pPr algn="ctr">
                <a:defRPr sz="2800">
                  <a:solidFill>
                    <a:schemeClr val="bg1">
                      <a:lumMod val="50000"/>
                    </a:schemeClr>
                  </a:solidFill>
                  <a:latin typeface="幼圆" panose="02010509060101010101" pitchFamily="49" charset="-122"/>
                  <a:ea typeface="幼圆" panose="02010509060101010101" pitchFamily="49" charset="-122"/>
                </a:defRPr>
              </a:lvl1pPr>
            </a:lstStyle>
            <a:p>
              <a:pPr algn="l"/>
              <a:r>
                <a:rPr lang="en-US" altLang="zh-CN" sz="1600" dirty="0" smtClean="0"/>
                <a:t>   </a:t>
              </a:r>
              <a:r>
                <a:rPr lang="zh-CN" altLang="en-US" sz="1600" dirty="0" smtClean="0"/>
                <a:t>沈永笑</a:t>
              </a:r>
              <a:endParaRPr lang="zh-CN" altLang="en-US" sz="1200" dirty="0"/>
            </a:p>
          </p:txBody>
        </p:sp>
        <p:cxnSp>
          <p:nvCxnSpPr>
            <p:cNvPr id="145" name="直接连接符 144"/>
            <p:cNvCxnSpPr/>
            <p:nvPr/>
          </p:nvCxnSpPr>
          <p:spPr>
            <a:xfrm>
              <a:off x="6118427" y="4280892"/>
              <a:ext cx="1584176"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46" name="KSO_Shape"/>
          <p:cNvSpPr>
            <a:spLocks/>
          </p:cNvSpPr>
          <p:nvPr/>
        </p:nvSpPr>
        <p:spPr bwMode="auto">
          <a:xfrm>
            <a:off x="896912" y="5305601"/>
            <a:ext cx="260714" cy="195101"/>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bIns="360000" anchor="ctr">
            <a:scene3d>
              <a:camera prst="orthographicFront"/>
              <a:lightRig rig="threePt" dir="t"/>
            </a:scene3d>
            <a:sp3d>
              <a:contourClr>
                <a:srgbClr val="FFFFFF"/>
              </a:contourClr>
            </a:sp3d>
          </a:bodyPr>
          <a:lstStyle/>
          <a:p>
            <a:pPr algn="ctr">
              <a:defRPr/>
            </a:pPr>
            <a:endParaRPr lang="zh-CN" altLang="en-US" dirty="0">
              <a:solidFill>
                <a:srgbClr val="FFFFFF"/>
              </a:solidFill>
              <a:ea typeface="宋体" panose="02010600030101010101" pitchFamily="2" charset="-122"/>
            </a:endParaRPr>
          </a:p>
        </p:txBody>
      </p:sp>
      <p:grpSp>
        <p:nvGrpSpPr>
          <p:cNvPr id="147" name="组合 146"/>
          <p:cNvGrpSpPr/>
          <p:nvPr/>
        </p:nvGrpSpPr>
        <p:grpSpPr>
          <a:xfrm>
            <a:off x="1182697" y="5147335"/>
            <a:ext cx="2054989" cy="353367"/>
            <a:chOff x="6093347" y="4357700"/>
            <a:chExt cx="2054989" cy="353367"/>
          </a:xfrm>
        </p:grpSpPr>
        <p:cxnSp>
          <p:nvCxnSpPr>
            <p:cNvPr id="148" name="直接连接符 147"/>
            <p:cNvCxnSpPr/>
            <p:nvPr/>
          </p:nvCxnSpPr>
          <p:spPr>
            <a:xfrm>
              <a:off x="6126047" y="4711067"/>
              <a:ext cx="1584176"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6093347" y="4357700"/>
              <a:ext cx="2054989" cy="338554"/>
            </a:xfrm>
            <a:prstGeom prst="rect">
              <a:avLst/>
            </a:prstGeom>
          </p:spPr>
          <p:txBody>
            <a:bodyPr wrap="square">
              <a:spAutoFit/>
            </a:bodyPr>
            <a:lstStyle>
              <a:defPPr>
                <a:defRPr lang="zh-CN"/>
              </a:defPPr>
              <a:lvl1pPr algn="ctr">
                <a:defRPr sz="2800">
                  <a:solidFill>
                    <a:schemeClr val="bg1">
                      <a:lumMod val="50000"/>
                    </a:schemeClr>
                  </a:solidFill>
                  <a:latin typeface="幼圆" panose="02010509060101010101" pitchFamily="49" charset="-122"/>
                  <a:ea typeface="幼圆" panose="02010509060101010101" pitchFamily="49" charset="-122"/>
                </a:defRPr>
              </a:lvl1pPr>
            </a:lstStyle>
            <a:p>
              <a:pPr algn="l"/>
              <a:r>
                <a:rPr lang="zh-CN" altLang="en-US" sz="1600" dirty="0"/>
                <a:t>课程</a:t>
              </a:r>
              <a:r>
                <a:rPr lang="zh-CN" altLang="en-US" sz="1600" dirty="0" smtClean="0"/>
                <a:t>组</a:t>
              </a:r>
              <a:r>
                <a:rPr lang="zh-CN" altLang="en-US" sz="1600" dirty="0"/>
                <a:t>客户端</a:t>
              </a:r>
            </a:p>
          </p:txBody>
        </p:sp>
      </p:grpSp>
    </p:spTree>
    <p:extLst>
      <p:ext uri="{BB962C8B-B14F-4D97-AF65-F5344CB8AC3E}">
        <p14:creationId xmlns:p14="http://schemas.microsoft.com/office/powerpoint/2010/main" val="1026268381"/>
      </p:ext>
    </p:ext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21757 -0.65347 L 0.07279 0.21944 " pathEditMode="relative" rAng="0" ptsTypes="AA">
                                      <p:cBhvr>
                                        <p:cTn id="6" dur="2000" fill="hold"/>
                                        <p:tgtEl>
                                          <p:spTgt spid="58"/>
                                        </p:tgtEl>
                                        <p:attrNameLst>
                                          <p:attrName>ppt_x</p:attrName>
                                          <p:attrName>ppt_y</p:attrName>
                                        </p:attrNameLst>
                                      </p:cBhvr>
                                      <p:rCtr x="14500" y="43700"/>
                                    </p:animMotion>
                                  </p:childTnLst>
                                </p:cTn>
                              </p:par>
                              <p:par>
                                <p:cTn id="7" presetID="0" presetClass="path" presetSubtype="0" accel="50000" decel="50000" fill="hold" nodeType="withEffect">
                                  <p:stCondLst>
                                    <p:cond delay="0"/>
                                  </p:stCondLst>
                                  <p:childTnLst>
                                    <p:animMotion origin="layout" path="M 0.44054 0.01018 L -0.06265 0.00023 " pathEditMode="relative" rAng="0" ptsTypes="AA">
                                      <p:cBhvr>
                                        <p:cTn id="8" dur="2000" fill="hold"/>
                                        <p:tgtEl>
                                          <p:spTgt spid="56"/>
                                        </p:tgtEl>
                                        <p:attrNameLst>
                                          <p:attrName>ppt_x</p:attrName>
                                          <p:attrName>ppt_y</p:attrName>
                                        </p:attrNameLst>
                                      </p:cBhvr>
                                      <p:rCtr x="-25200" y="-500"/>
                                    </p:animMotion>
                                  </p:childTnLst>
                                </p:cTn>
                              </p:par>
                              <p:par>
                                <p:cTn id="9" presetID="0" presetClass="path" presetSubtype="0" accel="50000" decel="50000" fill="hold" nodeType="withEffect">
                                  <p:stCondLst>
                                    <p:cond delay="0"/>
                                  </p:stCondLst>
                                  <p:childTnLst>
                                    <p:animMotion origin="layout" path="M -0.17168 0.57863 L 0.05654 -0.1871 " pathEditMode="relative" rAng="0" ptsTypes="AA">
                                      <p:cBhvr>
                                        <p:cTn id="10" dur="2000" fill="hold"/>
                                        <p:tgtEl>
                                          <p:spTgt spid="57"/>
                                        </p:tgtEl>
                                        <p:attrNameLst>
                                          <p:attrName>ppt_x</p:attrName>
                                          <p:attrName>ppt_y</p:attrName>
                                        </p:attrNameLst>
                                      </p:cBhvr>
                                      <p:rCtr x="11400" y="-38300"/>
                                    </p:animMotion>
                                  </p:childTnLst>
                                </p:cTn>
                              </p:par>
                            </p:childTnLst>
                          </p:cTn>
                        </p:par>
                        <p:par>
                          <p:cTn id="11" fill="hold">
                            <p:stCondLst>
                              <p:cond delay="2000"/>
                            </p:stCondLst>
                            <p:childTnLst>
                              <p:par>
                                <p:cTn id="12" presetID="21" presetClass="entr" presetSubtype="1" fill="hold" grpId="0" nodeType="after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wheel(1)">
                                      <p:cBhvr>
                                        <p:cTn id="14" dur="2000"/>
                                        <p:tgtEl>
                                          <p:spTgt spid="53"/>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heel(1)">
                                      <p:cBhvr>
                                        <p:cTn id="17" dur="2000"/>
                                        <p:tgtEl>
                                          <p:spTgt spid="55"/>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wheel(1)">
                                      <p:cBhvr>
                                        <p:cTn id="20" dur="2000"/>
                                        <p:tgtEl>
                                          <p:spTgt spid="54"/>
                                        </p:tgtEl>
                                      </p:cBhvr>
                                    </p:animEffect>
                                  </p:childTnLst>
                                </p:cTn>
                              </p:par>
                            </p:childTnLst>
                          </p:cTn>
                        </p:par>
                        <p:par>
                          <p:cTn id="21" fill="hold">
                            <p:stCondLst>
                              <p:cond delay="4000"/>
                            </p:stCondLst>
                            <p:childTnLst>
                              <p:par>
                                <p:cTn id="22" presetID="53" presetClass="entr" presetSubtype="0" fill="hold" nodeType="afterEffect">
                                  <p:stCondLst>
                                    <p:cond delay="0"/>
                                  </p:stCondLst>
                                  <p:childTnLst>
                                    <p:set>
                                      <p:cBhvr>
                                        <p:cTn id="23" dur="1" fill="hold">
                                          <p:stCondLst>
                                            <p:cond delay="0"/>
                                          </p:stCondLst>
                                        </p:cTn>
                                        <p:tgtEl>
                                          <p:spTgt spid="62"/>
                                        </p:tgtEl>
                                        <p:attrNameLst>
                                          <p:attrName>style.visibility</p:attrName>
                                        </p:attrNameLst>
                                      </p:cBhvr>
                                      <p:to>
                                        <p:strVal val="visible"/>
                                      </p:to>
                                    </p:set>
                                    <p:anim calcmode="lin" valueType="num">
                                      <p:cBhvr>
                                        <p:cTn id="24" dur="500" fill="hold"/>
                                        <p:tgtEl>
                                          <p:spTgt spid="62"/>
                                        </p:tgtEl>
                                        <p:attrNameLst>
                                          <p:attrName>ppt_w</p:attrName>
                                        </p:attrNameLst>
                                      </p:cBhvr>
                                      <p:tavLst>
                                        <p:tav tm="0">
                                          <p:val>
                                            <p:fltVal val="0"/>
                                          </p:val>
                                        </p:tav>
                                        <p:tav tm="100000">
                                          <p:val>
                                            <p:strVal val="#ppt_w"/>
                                          </p:val>
                                        </p:tav>
                                      </p:tavLst>
                                    </p:anim>
                                    <p:anim calcmode="lin" valueType="num">
                                      <p:cBhvr>
                                        <p:cTn id="25" dur="500" fill="hold"/>
                                        <p:tgtEl>
                                          <p:spTgt spid="62"/>
                                        </p:tgtEl>
                                        <p:attrNameLst>
                                          <p:attrName>ppt_h</p:attrName>
                                        </p:attrNameLst>
                                      </p:cBhvr>
                                      <p:tavLst>
                                        <p:tav tm="0">
                                          <p:val>
                                            <p:fltVal val="0"/>
                                          </p:val>
                                        </p:tav>
                                        <p:tav tm="100000">
                                          <p:val>
                                            <p:strVal val="#ppt_h"/>
                                          </p:val>
                                        </p:tav>
                                      </p:tavLst>
                                    </p:anim>
                                    <p:animEffect transition="in" filter="fade">
                                      <p:cBhvr>
                                        <p:cTn id="26" dur="500"/>
                                        <p:tgtEl>
                                          <p:spTgt spid="62"/>
                                        </p:tgtEl>
                                      </p:cBhvr>
                                    </p:animEffect>
                                  </p:childTnLst>
                                </p:cTn>
                              </p:par>
                              <p:par>
                                <p:cTn id="27" presetID="53" presetClass="entr" presetSubtype="0" fill="hold" nodeType="withEffect">
                                  <p:stCondLst>
                                    <p:cond delay="0"/>
                                  </p:stCondLst>
                                  <p:childTnLst>
                                    <p:set>
                                      <p:cBhvr>
                                        <p:cTn id="28" dur="1" fill="hold">
                                          <p:stCondLst>
                                            <p:cond delay="0"/>
                                          </p:stCondLst>
                                        </p:cTn>
                                        <p:tgtEl>
                                          <p:spTgt spid="71"/>
                                        </p:tgtEl>
                                        <p:attrNameLst>
                                          <p:attrName>style.visibility</p:attrName>
                                        </p:attrNameLst>
                                      </p:cBhvr>
                                      <p:to>
                                        <p:strVal val="visible"/>
                                      </p:to>
                                    </p:set>
                                    <p:anim calcmode="lin" valueType="num">
                                      <p:cBhvr>
                                        <p:cTn id="29" dur="500" fill="hold"/>
                                        <p:tgtEl>
                                          <p:spTgt spid="71"/>
                                        </p:tgtEl>
                                        <p:attrNameLst>
                                          <p:attrName>ppt_w</p:attrName>
                                        </p:attrNameLst>
                                      </p:cBhvr>
                                      <p:tavLst>
                                        <p:tav tm="0">
                                          <p:val>
                                            <p:fltVal val="0"/>
                                          </p:val>
                                        </p:tav>
                                        <p:tav tm="100000">
                                          <p:val>
                                            <p:strVal val="#ppt_w"/>
                                          </p:val>
                                        </p:tav>
                                      </p:tavLst>
                                    </p:anim>
                                    <p:anim calcmode="lin" valueType="num">
                                      <p:cBhvr>
                                        <p:cTn id="30" dur="500" fill="hold"/>
                                        <p:tgtEl>
                                          <p:spTgt spid="71"/>
                                        </p:tgtEl>
                                        <p:attrNameLst>
                                          <p:attrName>ppt_h</p:attrName>
                                        </p:attrNameLst>
                                      </p:cBhvr>
                                      <p:tavLst>
                                        <p:tav tm="0">
                                          <p:val>
                                            <p:fltVal val="0"/>
                                          </p:val>
                                        </p:tav>
                                        <p:tav tm="100000">
                                          <p:val>
                                            <p:strVal val="#ppt_h"/>
                                          </p:val>
                                        </p:tav>
                                      </p:tavLst>
                                    </p:anim>
                                    <p:animEffect transition="in" filter="fade">
                                      <p:cBhvr>
                                        <p:cTn id="31" dur="500"/>
                                        <p:tgtEl>
                                          <p:spTgt spid="71"/>
                                        </p:tgtEl>
                                      </p:cBhvr>
                                    </p:animEffect>
                                  </p:childTnLst>
                                </p:cTn>
                              </p:par>
                              <p:par>
                                <p:cTn id="32" presetID="53" presetClass="entr" presetSubtype="0" fill="hold" nodeType="withEffect">
                                  <p:stCondLst>
                                    <p:cond delay="0"/>
                                  </p:stCondLst>
                                  <p:childTnLst>
                                    <p:set>
                                      <p:cBhvr>
                                        <p:cTn id="33" dur="1" fill="hold">
                                          <p:stCondLst>
                                            <p:cond delay="0"/>
                                          </p:stCondLst>
                                        </p:cTn>
                                        <p:tgtEl>
                                          <p:spTgt spid="77"/>
                                        </p:tgtEl>
                                        <p:attrNameLst>
                                          <p:attrName>style.visibility</p:attrName>
                                        </p:attrNameLst>
                                      </p:cBhvr>
                                      <p:to>
                                        <p:strVal val="visible"/>
                                      </p:to>
                                    </p:set>
                                    <p:anim calcmode="lin" valueType="num">
                                      <p:cBhvr>
                                        <p:cTn id="34" dur="500" fill="hold"/>
                                        <p:tgtEl>
                                          <p:spTgt spid="77"/>
                                        </p:tgtEl>
                                        <p:attrNameLst>
                                          <p:attrName>ppt_w</p:attrName>
                                        </p:attrNameLst>
                                      </p:cBhvr>
                                      <p:tavLst>
                                        <p:tav tm="0">
                                          <p:val>
                                            <p:fltVal val="0"/>
                                          </p:val>
                                        </p:tav>
                                        <p:tav tm="100000">
                                          <p:val>
                                            <p:strVal val="#ppt_w"/>
                                          </p:val>
                                        </p:tav>
                                      </p:tavLst>
                                    </p:anim>
                                    <p:anim calcmode="lin" valueType="num">
                                      <p:cBhvr>
                                        <p:cTn id="35" dur="500" fill="hold"/>
                                        <p:tgtEl>
                                          <p:spTgt spid="77"/>
                                        </p:tgtEl>
                                        <p:attrNameLst>
                                          <p:attrName>ppt_h</p:attrName>
                                        </p:attrNameLst>
                                      </p:cBhvr>
                                      <p:tavLst>
                                        <p:tav tm="0">
                                          <p:val>
                                            <p:fltVal val="0"/>
                                          </p:val>
                                        </p:tav>
                                        <p:tav tm="100000">
                                          <p:val>
                                            <p:strVal val="#ppt_h"/>
                                          </p:val>
                                        </p:tav>
                                      </p:tavLst>
                                    </p:anim>
                                    <p:animEffect transition="in" filter="fade">
                                      <p:cBhvr>
                                        <p:cTn id="36" dur="500"/>
                                        <p:tgtEl>
                                          <p:spTgt spid="77"/>
                                        </p:tgtEl>
                                      </p:cBhvr>
                                    </p:animEffect>
                                  </p:childTnLst>
                                </p:cTn>
                              </p:par>
                            </p:childTnLst>
                          </p:cTn>
                        </p:par>
                        <p:par>
                          <p:cTn id="37" fill="hold">
                            <p:stCondLst>
                              <p:cond delay="4500"/>
                            </p:stCondLst>
                            <p:childTnLst>
                              <p:par>
                                <p:cTn id="38" presetID="22" presetClass="entr" presetSubtype="8" fill="hold" nodeType="afterEffect">
                                  <p:stCondLst>
                                    <p:cond delay="0"/>
                                  </p:stCondLst>
                                  <p:childTnLst>
                                    <p:set>
                                      <p:cBhvr>
                                        <p:cTn id="39" dur="1" fill="hold">
                                          <p:stCondLst>
                                            <p:cond delay="0"/>
                                          </p:stCondLst>
                                        </p:cTn>
                                        <p:tgtEl>
                                          <p:spTgt spid="59">
                                            <p:txEl>
                                              <p:pRg st="0" end="0"/>
                                            </p:txEl>
                                          </p:spTgt>
                                        </p:tgtEl>
                                        <p:attrNameLst>
                                          <p:attrName>style.visibility</p:attrName>
                                        </p:attrNameLst>
                                      </p:cBhvr>
                                      <p:to>
                                        <p:strVal val="visible"/>
                                      </p:to>
                                    </p:set>
                                    <p:animEffect transition="in" filter="wipe(left)">
                                      <p:cBhvr>
                                        <p:cTn id="40" dur="2000"/>
                                        <p:tgtEl>
                                          <p:spTgt spid="59">
                                            <p:txEl>
                                              <p:pRg st="0" end="0"/>
                                            </p:txEl>
                                          </p:spTgt>
                                        </p:tgtEl>
                                      </p:cBhvr>
                                    </p:animEffect>
                                  </p:childTnLst>
                                </p:cTn>
                              </p:par>
                            </p:childTnLst>
                          </p:cTn>
                        </p:par>
                        <p:par>
                          <p:cTn id="41" fill="hold">
                            <p:stCondLst>
                              <p:cond delay="6500"/>
                            </p:stCondLst>
                            <p:childTnLst>
                              <p:par>
                                <p:cTn id="42" presetID="21" presetClass="entr" presetSubtype="1" fill="hold" grpId="0" nodeType="after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wheel(1)">
                                      <p:cBhvr>
                                        <p:cTn id="44" dur="2000"/>
                                        <p:tgtEl>
                                          <p:spTgt spid="44"/>
                                        </p:tgtEl>
                                      </p:cBhvr>
                                    </p:animEffect>
                                  </p:childTnLst>
                                </p:cTn>
                              </p:par>
                              <p:par>
                                <p:cTn id="45" presetID="21" presetClass="entr" presetSubtype="1"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wheel(1)">
                                      <p:cBhvr>
                                        <p:cTn id="47" dur="2000"/>
                                        <p:tgtEl>
                                          <p:spTgt spid="51"/>
                                        </p:tgtEl>
                                      </p:cBhvr>
                                    </p:animEffect>
                                  </p:childTnLst>
                                </p:cTn>
                              </p:par>
                              <p:par>
                                <p:cTn id="48" presetID="21" presetClass="entr" presetSubtype="1"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wheel(1)">
                                      <p:cBhvr>
                                        <p:cTn id="50" dur="2000"/>
                                        <p:tgtEl>
                                          <p:spTgt spid="42"/>
                                        </p:tgtEl>
                                      </p:cBhvr>
                                    </p:animEffect>
                                  </p:childTnLst>
                                </p:cTn>
                              </p:par>
                              <p:par>
                                <p:cTn id="51" presetID="21" presetClass="entr" presetSubtype="1"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wheel(1)">
                                      <p:cBhvr>
                                        <p:cTn id="53" dur="2000"/>
                                        <p:tgtEl>
                                          <p:spTgt spid="43"/>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wheel(1)">
                                      <p:cBhvr>
                                        <p:cTn id="56" dur="2000"/>
                                        <p:tgtEl>
                                          <p:spTgt spid="50"/>
                                        </p:tgtEl>
                                      </p:cBhvr>
                                    </p:animEffect>
                                  </p:childTnLst>
                                </p:cTn>
                              </p:par>
                              <p:par>
                                <p:cTn id="57" presetID="21" presetClass="entr" presetSubtype="1"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heel(1)">
                                      <p:cBhvr>
                                        <p:cTn id="59" dur="2000"/>
                                        <p:tgtEl>
                                          <p:spTgt spid="52"/>
                                        </p:tgtEl>
                                      </p:cBhvr>
                                    </p:animEffect>
                                  </p:childTnLst>
                                </p:cTn>
                              </p:par>
                            </p:childTnLst>
                          </p:cTn>
                        </p:par>
                        <p:par>
                          <p:cTn id="60" fill="hold">
                            <p:stCondLst>
                              <p:cond delay="8500"/>
                            </p:stCondLst>
                            <p:childTnLst>
                              <p:par>
                                <p:cTn id="61" presetID="12" presetClass="entr" presetSubtype="8" fill="hold" grpId="0" nodeType="afterEffect">
                                  <p:stCondLst>
                                    <p:cond delay="0"/>
                                  </p:stCondLst>
                                  <p:childTnLst>
                                    <p:set>
                                      <p:cBhvr>
                                        <p:cTn id="62" dur="1" fill="hold">
                                          <p:stCondLst>
                                            <p:cond delay="0"/>
                                          </p:stCondLst>
                                        </p:cTn>
                                        <p:tgtEl>
                                          <p:spTgt spid="60"/>
                                        </p:tgtEl>
                                        <p:attrNameLst>
                                          <p:attrName>style.visibility</p:attrName>
                                        </p:attrNameLst>
                                      </p:cBhvr>
                                      <p:to>
                                        <p:strVal val="visible"/>
                                      </p:to>
                                    </p:set>
                                    <p:animEffect transition="in" filter="slide(fromLeft)">
                                      <p:cBhvr>
                                        <p:cTn id="63" dur="500"/>
                                        <p:tgtEl>
                                          <p:spTgt spid="60"/>
                                        </p:tgtEl>
                                      </p:cBhvr>
                                    </p:animEffect>
                                  </p:childTnLst>
                                </p:cTn>
                              </p:par>
                            </p:childTnLst>
                          </p:cTn>
                        </p:par>
                        <p:par>
                          <p:cTn id="64" fill="hold">
                            <p:stCondLst>
                              <p:cond delay="9000"/>
                            </p:stCondLst>
                            <p:childTnLst>
                              <p:par>
                                <p:cTn id="65" presetID="10" presetClass="entr" presetSubtype="0" fill="hold" nodeType="after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fade">
                                      <p:cBhvr>
                                        <p:cTn id="67" dur="2000"/>
                                        <p:tgtEl>
                                          <p:spTgt spid="90"/>
                                        </p:tgtEl>
                                      </p:cBhvr>
                                    </p:animEffect>
                                  </p:childTnLst>
                                </p:cTn>
                              </p:par>
                              <p:par>
                                <p:cTn id="68" presetID="10" presetClass="entr" presetSubtype="0" fill="hold" nodeType="withEffect">
                                  <p:stCondLst>
                                    <p:cond delay="0"/>
                                  </p:stCondLst>
                                  <p:childTnLst>
                                    <p:set>
                                      <p:cBhvr>
                                        <p:cTn id="69" dur="1" fill="hold">
                                          <p:stCondLst>
                                            <p:cond delay="0"/>
                                          </p:stCondLst>
                                        </p:cTn>
                                        <p:tgtEl>
                                          <p:spTgt spid="98"/>
                                        </p:tgtEl>
                                        <p:attrNameLst>
                                          <p:attrName>style.visibility</p:attrName>
                                        </p:attrNameLst>
                                      </p:cBhvr>
                                      <p:to>
                                        <p:strVal val="visible"/>
                                      </p:to>
                                    </p:set>
                                    <p:animEffect transition="in" filter="fade">
                                      <p:cBhvr>
                                        <p:cTn id="70" dur="2000"/>
                                        <p:tgtEl>
                                          <p:spTgt spid="98"/>
                                        </p:tgtEl>
                                      </p:cBhvr>
                                    </p:animEffect>
                                  </p:childTnLst>
                                </p:cTn>
                              </p:par>
                              <p:par>
                                <p:cTn id="71" presetID="10" presetClass="entr" presetSubtype="0" fill="hold" nodeType="withEffect">
                                  <p:stCondLst>
                                    <p:cond delay="0"/>
                                  </p:stCondLst>
                                  <p:childTnLst>
                                    <p:set>
                                      <p:cBhvr>
                                        <p:cTn id="72" dur="1" fill="hold">
                                          <p:stCondLst>
                                            <p:cond delay="0"/>
                                          </p:stCondLst>
                                        </p:cTn>
                                        <p:tgtEl>
                                          <p:spTgt spid="132"/>
                                        </p:tgtEl>
                                        <p:attrNameLst>
                                          <p:attrName>style.visibility</p:attrName>
                                        </p:attrNameLst>
                                      </p:cBhvr>
                                      <p:to>
                                        <p:strVal val="visible"/>
                                      </p:to>
                                    </p:set>
                                    <p:animEffect transition="in" filter="fade">
                                      <p:cBhvr>
                                        <p:cTn id="73" dur="2000"/>
                                        <p:tgtEl>
                                          <p:spTgt spid="132"/>
                                        </p:tgtEl>
                                      </p:cBhvr>
                                    </p:animEffect>
                                  </p:childTnLst>
                                </p:cTn>
                              </p:par>
                            </p:childTnLst>
                          </p:cTn>
                        </p:par>
                        <p:par>
                          <p:cTn id="74" fill="hold">
                            <p:stCondLst>
                              <p:cond delay="11000"/>
                            </p:stCondLst>
                            <p:childTnLst>
                              <p:par>
                                <p:cTn id="75" presetID="53" presetClass="entr" presetSubtype="16" fill="hold" grpId="0" nodeType="afterEffect">
                                  <p:stCondLst>
                                    <p:cond delay="0"/>
                                  </p:stCondLst>
                                  <p:childTnLst>
                                    <p:set>
                                      <p:cBhvr>
                                        <p:cTn id="76" dur="1" fill="hold">
                                          <p:stCondLst>
                                            <p:cond delay="0"/>
                                          </p:stCondLst>
                                        </p:cTn>
                                        <p:tgtEl>
                                          <p:spTgt spid="142"/>
                                        </p:tgtEl>
                                        <p:attrNameLst>
                                          <p:attrName>style.visibility</p:attrName>
                                        </p:attrNameLst>
                                      </p:cBhvr>
                                      <p:to>
                                        <p:strVal val="visible"/>
                                      </p:to>
                                    </p:set>
                                    <p:anim calcmode="lin" valueType="num">
                                      <p:cBhvr>
                                        <p:cTn id="77" dur="500" fill="hold"/>
                                        <p:tgtEl>
                                          <p:spTgt spid="142"/>
                                        </p:tgtEl>
                                        <p:attrNameLst>
                                          <p:attrName>ppt_w</p:attrName>
                                        </p:attrNameLst>
                                      </p:cBhvr>
                                      <p:tavLst>
                                        <p:tav tm="0">
                                          <p:val>
                                            <p:fltVal val="0"/>
                                          </p:val>
                                        </p:tav>
                                        <p:tav tm="100000">
                                          <p:val>
                                            <p:strVal val="#ppt_w"/>
                                          </p:val>
                                        </p:tav>
                                      </p:tavLst>
                                    </p:anim>
                                    <p:anim calcmode="lin" valueType="num">
                                      <p:cBhvr>
                                        <p:cTn id="78" dur="500" fill="hold"/>
                                        <p:tgtEl>
                                          <p:spTgt spid="142"/>
                                        </p:tgtEl>
                                        <p:attrNameLst>
                                          <p:attrName>ppt_h</p:attrName>
                                        </p:attrNameLst>
                                      </p:cBhvr>
                                      <p:tavLst>
                                        <p:tav tm="0">
                                          <p:val>
                                            <p:fltVal val="0"/>
                                          </p:val>
                                        </p:tav>
                                        <p:tav tm="100000">
                                          <p:val>
                                            <p:strVal val="#ppt_h"/>
                                          </p:val>
                                        </p:tav>
                                      </p:tavLst>
                                    </p:anim>
                                    <p:animEffect transition="in" filter="fade">
                                      <p:cBhvr>
                                        <p:cTn id="79" dur="500"/>
                                        <p:tgtEl>
                                          <p:spTgt spid="142"/>
                                        </p:tgtEl>
                                      </p:cBhvr>
                                    </p:animEffect>
                                  </p:childTnLst>
                                </p:cTn>
                              </p:par>
                            </p:childTnLst>
                          </p:cTn>
                        </p:par>
                        <p:par>
                          <p:cTn id="80" fill="hold">
                            <p:stCondLst>
                              <p:cond delay="11500"/>
                            </p:stCondLst>
                            <p:childTnLst>
                              <p:par>
                                <p:cTn id="81" presetID="22" presetClass="entr" presetSubtype="8" fill="hold" nodeType="afterEffect">
                                  <p:stCondLst>
                                    <p:cond delay="0"/>
                                  </p:stCondLst>
                                  <p:childTnLst>
                                    <p:set>
                                      <p:cBhvr>
                                        <p:cTn id="82" dur="1" fill="hold">
                                          <p:stCondLst>
                                            <p:cond delay="0"/>
                                          </p:stCondLst>
                                        </p:cTn>
                                        <p:tgtEl>
                                          <p:spTgt spid="143"/>
                                        </p:tgtEl>
                                        <p:attrNameLst>
                                          <p:attrName>style.visibility</p:attrName>
                                        </p:attrNameLst>
                                      </p:cBhvr>
                                      <p:to>
                                        <p:strVal val="visible"/>
                                      </p:to>
                                    </p:set>
                                    <p:animEffect transition="in" filter="wipe(left)">
                                      <p:cBhvr>
                                        <p:cTn id="83" dur="500"/>
                                        <p:tgtEl>
                                          <p:spTgt spid="143"/>
                                        </p:tgtEl>
                                      </p:cBhvr>
                                    </p:animEffect>
                                  </p:childTnLst>
                                </p:cTn>
                              </p:par>
                            </p:childTnLst>
                          </p:cTn>
                        </p:par>
                        <p:par>
                          <p:cTn id="84" fill="hold">
                            <p:stCondLst>
                              <p:cond delay="12000"/>
                            </p:stCondLst>
                            <p:childTnLst>
                              <p:par>
                                <p:cTn id="85" presetID="53" presetClass="entr" presetSubtype="16" fill="hold" grpId="0" nodeType="afterEffect">
                                  <p:stCondLst>
                                    <p:cond delay="0"/>
                                  </p:stCondLst>
                                  <p:childTnLst>
                                    <p:set>
                                      <p:cBhvr>
                                        <p:cTn id="86" dur="1" fill="hold">
                                          <p:stCondLst>
                                            <p:cond delay="0"/>
                                          </p:stCondLst>
                                        </p:cTn>
                                        <p:tgtEl>
                                          <p:spTgt spid="146"/>
                                        </p:tgtEl>
                                        <p:attrNameLst>
                                          <p:attrName>style.visibility</p:attrName>
                                        </p:attrNameLst>
                                      </p:cBhvr>
                                      <p:to>
                                        <p:strVal val="visible"/>
                                      </p:to>
                                    </p:set>
                                    <p:anim calcmode="lin" valueType="num">
                                      <p:cBhvr>
                                        <p:cTn id="87" dur="500" fill="hold"/>
                                        <p:tgtEl>
                                          <p:spTgt spid="146"/>
                                        </p:tgtEl>
                                        <p:attrNameLst>
                                          <p:attrName>ppt_w</p:attrName>
                                        </p:attrNameLst>
                                      </p:cBhvr>
                                      <p:tavLst>
                                        <p:tav tm="0">
                                          <p:val>
                                            <p:fltVal val="0"/>
                                          </p:val>
                                        </p:tav>
                                        <p:tav tm="100000">
                                          <p:val>
                                            <p:strVal val="#ppt_w"/>
                                          </p:val>
                                        </p:tav>
                                      </p:tavLst>
                                    </p:anim>
                                    <p:anim calcmode="lin" valueType="num">
                                      <p:cBhvr>
                                        <p:cTn id="88" dur="500" fill="hold"/>
                                        <p:tgtEl>
                                          <p:spTgt spid="146"/>
                                        </p:tgtEl>
                                        <p:attrNameLst>
                                          <p:attrName>ppt_h</p:attrName>
                                        </p:attrNameLst>
                                      </p:cBhvr>
                                      <p:tavLst>
                                        <p:tav tm="0">
                                          <p:val>
                                            <p:fltVal val="0"/>
                                          </p:val>
                                        </p:tav>
                                        <p:tav tm="100000">
                                          <p:val>
                                            <p:strVal val="#ppt_h"/>
                                          </p:val>
                                        </p:tav>
                                      </p:tavLst>
                                    </p:anim>
                                    <p:animEffect transition="in" filter="fade">
                                      <p:cBhvr>
                                        <p:cTn id="89" dur="500"/>
                                        <p:tgtEl>
                                          <p:spTgt spid="146"/>
                                        </p:tgtEl>
                                      </p:cBhvr>
                                    </p:animEffect>
                                  </p:childTnLst>
                                </p:cTn>
                              </p:par>
                            </p:childTnLst>
                          </p:cTn>
                        </p:par>
                        <p:par>
                          <p:cTn id="90" fill="hold">
                            <p:stCondLst>
                              <p:cond delay="12500"/>
                            </p:stCondLst>
                            <p:childTnLst>
                              <p:par>
                                <p:cTn id="91" presetID="22" presetClass="entr" presetSubtype="8" fill="hold" nodeType="afterEffect">
                                  <p:stCondLst>
                                    <p:cond delay="0"/>
                                  </p:stCondLst>
                                  <p:childTnLst>
                                    <p:set>
                                      <p:cBhvr>
                                        <p:cTn id="92" dur="1" fill="hold">
                                          <p:stCondLst>
                                            <p:cond delay="0"/>
                                          </p:stCondLst>
                                        </p:cTn>
                                        <p:tgtEl>
                                          <p:spTgt spid="147"/>
                                        </p:tgtEl>
                                        <p:attrNameLst>
                                          <p:attrName>style.visibility</p:attrName>
                                        </p:attrNameLst>
                                      </p:cBhvr>
                                      <p:to>
                                        <p:strVal val="visible"/>
                                      </p:to>
                                    </p:set>
                                    <p:animEffect transition="in" filter="wipe(left)">
                                      <p:cBhvr>
                                        <p:cTn id="93"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42" grpId="0" animBg="1"/>
      <p:bldP spid="43" grpId="0" animBg="1"/>
      <p:bldP spid="44" grpId="0" animBg="1"/>
      <p:bldP spid="50" grpId="0" animBg="1"/>
      <p:bldP spid="51" grpId="0" animBg="1"/>
      <p:bldP spid="52" grpId="0" animBg="1"/>
      <p:bldP spid="53" grpId="0" animBg="1"/>
      <p:bldP spid="54" grpId="0" animBg="1"/>
      <p:bldP spid="55" grpId="0" animBg="1"/>
      <p:bldP spid="142" grpId="0" animBg="1"/>
      <p:bldP spid="14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23"/>
          <p:cNvSpPr>
            <a:spLocks/>
          </p:cNvSpPr>
          <p:nvPr/>
        </p:nvSpPr>
        <p:spPr bwMode="auto">
          <a:xfrm>
            <a:off x="5188121" y="3449570"/>
            <a:ext cx="1381670" cy="1387740"/>
          </a:xfrm>
          <a:custGeom>
            <a:avLst/>
            <a:gdLst>
              <a:gd name="T0" fmla="*/ 14 w 187"/>
              <a:gd name="T1" fmla="*/ 0 h 188"/>
              <a:gd name="T2" fmla="*/ 173 w 187"/>
              <a:gd name="T3" fmla="*/ 0 h 188"/>
              <a:gd name="T4" fmla="*/ 187 w 187"/>
              <a:gd name="T5" fmla="*/ 14 h 188"/>
              <a:gd name="T6" fmla="*/ 187 w 187"/>
              <a:gd name="T7" fmla="*/ 174 h 188"/>
              <a:gd name="T8" fmla="*/ 173 w 187"/>
              <a:gd name="T9" fmla="*/ 188 h 188"/>
              <a:gd name="T10" fmla="*/ 14 w 187"/>
              <a:gd name="T11" fmla="*/ 188 h 188"/>
              <a:gd name="T12" fmla="*/ 0 w 187"/>
              <a:gd name="T13" fmla="*/ 174 h 188"/>
              <a:gd name="T14" fmla="*/ 0 w 187"/>
              <a:gd name="T15" fmla="*/ 14 h 188"/>
              <a:gd name="T16" fmla="*/ 14 w 187"/>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88">
                <a:moveTo>
                  <a:pt x="14" y="0"/>
                </a:moveTo>
                <a:cubicBezTo>
                  <a:pt x="173" y="0"/>
                  <a:pt x="173" y="0"/>
                  <a:pt x="173" y="0"/>
                </a:cubicBezTo>
                <a:cubicBezTo>
                  <a:pt x="181" y="0"/>
                  <a:pt x="187" y="6"/>
                  <a:pt x="187" y="14"/>
                </a:cubicBezTo>
                <a:cubicBezTo>
                  <a:pt x="187" y="174"/>
                  <a:pt x="187" y="174"/>
                  <a:pt x="187" y="174"/>
                </a:cubicBezTo>
                <a:cubicBezTo>
                  <a:pt x="187" y="181"/>
                  <a:pt x="181" y="188"/>
                  <a:pt x="173" y="188"/>
                </a:cubicBezTo>
                <a:cubicBezTo>
                  <a:pt x="14" y="188"/>
                  <a:pt x="14" y="188"/>
                  <a:pt x="14" y="188"/>
                </a:cubicBezTo>
                <a:cubicBezTo>
                  <a:pt x="6" y="188"/>
                  <a:pt x="0" y="181"/>
                  <a:pt x="0" y="174"/>
                </a:cubicBezTo>
                <a:cubicBezTo>
                  <a:pt x="0" y="14"/>
                  <a:pt x="0" y="14"/>
                  <a:pt x="0" y="14"/>
                </a:cubicBezTo>
                <a:cubicBezTo>
                  <a:pt x="0" y="6"/>
                  <a:pt x="6" y="0"/>
                  <a:pt x="14" y="0"/>
                </a:cubicBezTo>
                <a:close/>
              </a:path>
            </a:pathLst>
          </a:custGeom>
          <a:solidFill>
            <a:srgbClr val="00B0F0"/>
          </a:solidFill>
          <a:ln>
            <a:noFill/>
          </a:ln>
        </p:spPr>
        <p:txBody>
          <a:bodyPr vert="horz" wrap="square" lIns="83993" tIns="41997" rIns="83993" bIns="41997" numCol="1" anchor="ctr" anchorCtr="0" compatLnSpc="1">
            <a:prstTxWarp prst="textNoShape">
              <a:avLst/>
            </a:prstTxWarp>
          </a:bodyPr>
          <a:lstStyle/>
          <a:p>
            <a:pPr algn="ctr"/>
            <a:r>
              <a:rPr lang="zh-CN" altLang="en-US" sz="2900" dirty="0" smtClean="0">
                <a:solidFill>
                  <a:schemeClr val="bg1"/>
                </a:solidFill>
                <a:latin typeface="微软雅黑" pitchFamily="34" charset="-122"/>
                <a:ea typeface="微软雅黑" pitchFamily="34" charset="-122"/>
              </a:rPr>
              <a:t>计划</a:t>
            </a:r>
            <a:endParaRPr lang="zh-CN" altLang="en-US" sz="2900" dirty="0">
              <a:solidFill>
                <a:schemeClr val="bg1"/>
              </a:solidFill>
              <a:latin typeface="微软雅黑" pitchFamily="34" charset="-122"/>
              <a:ea typeface="微软雅黑" pitchFamily="34" charset="-122"/>
            </a:endParaRPr>
          </a:p>
        </p:txBody>
      </p:sp>
      <p:sp>
        <p:nvSpPr>
          <p:cNvPr id="6" name="Freeform 24"/>
          <p:cNvSpPr>
            <a:spLocks/>
          </p:cNvSpPr>
          <p:nvPr/>
        </p:nvSpPr>
        <p:spPr bwMode="auto">
          <a:xfrm>
            <a:off x="7670128" y="3258910"/>
            <a:ext cx="878391" cy="878277"/>
          </a:xfrm>
          <a:custGeom>
            <a:avLst/>
            <a:gdLst>
              <a:gd name="T0" fmla="*/ 9 w 119"/>
              <a:gd name="T1" fmla="*/ 0 h 119"/>
              <a:gd name="T2" fmla="*/ 110 w 119"/>
              <a:gd name="T3" fmla="*/ 0 h 119"/>
              <a:gd name="T4" fmla="*/ 119 w 119"/>
              <a:gd name="T5" fmla="*/ 9 h 119"/>
              <a:gd name="T6" fmla="*/ 119 w 119"/>
              <a:gd name="T7" fmla="*/ 110 h 119"/>
              <a:gd name="T8" fmla="*/ 110 w 119"/>
              <a:gd name="T9" fmla="*/ 119 h 119"/>
              <a:gd name="T10" fmla="*/ 9 w 119"/>
              <a:gd name="T11" fmla="*/ 119 h 119"/>
              <a:gd name="T12" fmla="*/ 0 w 119"/>
              <a:gd name="T13" fmla="*/ 110 h 119"/>
              <a:gd name="T14" fmla="*/ 0 w 119"/>
              <a:gd name="T15" fmla="*/ 9 h 119"/>
              <a:gd name="T16" fmla="*/ 9 w 119"/>
              <a:gd name="T1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19">
                <a:moveTo>
                  <a:pt x="9" y="0"/>
                </a:moveTo>
                <a:cubicBezTo>
                  <a:pt x="110" y="0"/>
                  <a:pt x="110" y="0"/>
                  <a:pt x="110" y="0"/>
                </a:cubicBezTo>
                <a:cubicBezTo>
                  <a:pt x="115" y="0"/>
                  <a:pt x="119" y="4"/>
                  <a:pt x="119" y="9"/>
                </a:cubicBezTo>
                <a:cubicBezTo>
                  <a:pt x="119" y="110"/>
                  <a:pt x="119" y="110"/>
                  <a:pt x="119" y="110"/>
                </a:cubicBezTo>
                <a:cubicBezTo>
                  <a:pt x="119" y="115"/>
                  <a:pt x="115" y="119"/>
                  <a:pt x="110" y="119"/>
                </a:cubicBezTo>
                <a:cubicBezTo>
                  <a:pt x="9" y="119"/>
                  <a:pt x="9" y="119"/>
                  <a:pt x="9" y="119"/>
                </a:cubicBezTo>
                <a:cubicBezTo>
                  <a:pt x="4" y="119"/>
                  <a:pt x="0" y="115"/>
                  <a:pt x="0" y="110"/>
                </a:cubicBezTo>
                <a:cubicBezTo>
                  <a:pt x="0" y="9"/>
                  <a:pt x="0" y="9"/>
                  <a:pt x="0" y="9"/>
                </a:cubicBezTo>
                <a:cubicBezTo>
                  <a:pt x="0" y="4"/>
                  <a:pt x="4" y="0"/>
                  <a:pt x="9"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993" tIns="41997" rIns="83993" bIns="41997" numCol="1" spcCol="0" rtlCol="0" fromWordArt="0" anchor="ctr" anchorCtr="0" forceAA="0" compatLnSpc="1">
            <a:prstTxWarp prst="textNoShape">
              <a:avLst/>
            </a:prstTxWarp>
            <a:noAutofit/>
          </a:bodyPr>
          <a:lstStyle/>
          <a:p>
            <a:pPr algn="ctr"/>
            <a:r>
              <a:rPr lang="zh-CN" altLang="en-US" sz="1600" dirty="0" smtClean="0">
                <a:latin typeface="Bebas" pitchFamily="2" charset="0"/>
              </a:rPr>
              <a:t>学习</a:t>
            </a:r>
            <a:endParaRPr lang="en-US" altLang="zh-CN" sz="1600" dirty="0" smtClean="0">
              <a:latin typeface="Bebas" pitchFamily="2" charset="0"/>
            </a:endParaRPr>
          </a:p>
          <a:p>
            <a:pPr algn="ctr"/>
            <a:r>
              <a:rPr lang="zh-CN" altLang="en-US" sz="1600" dirty="0" smtClean="0">
                <a:latin typeface="Bebas" pitchFamily="2" charset="0"/>
              </a:rPr>
              <a:t>计划</a:t>
            </a:r>
            <a:endParaRPr lang="zh-CN" altLang="en-US" sz="1600" dirty="0">
              <a:latin typeface="Bebas" pitchFamily="2" charset="0"/>
            </a:endParaRPr>
          </a:p>
        </p:txBody>
      </p:sp>
      <p:sp>
        <p:nvSpPr>
          <p:cNvPr id="7" name="Freeform 25"/>
          <p:cNvSpPr>
            <a:spLocks/>
          </p:cNvSpPr>
          <p:nvPr/>
        </p:nvSpPr>
        <p:spPr bwMode="auto">
          <a:xfrm>
            <a:off x="3778320" y="1905552"/>
            <a:ext cx="1019059" cy="1022052"/>
          </a:xfrm>
          <a:custGeom>
            <a:avLst/>
            <a:gdLst>
              <a:gd name="T0" fmla="*/ 10 w 138"/>
              <a:gd name="T1" fmla="*/ 0 h 138"/>
              <a:gd name="T2" fmla="*/ 128 w 138"/>
              <a:gd name="T3" fmla="*/ 0 h 138"/>
              <a:gd name="T4" fmla="*/ 138 w 138"/>
              <a:gd name="T5" fmla="*/ 10 h 138"/>
              <a:gd name="T6" fmla="*/ 138 w 138"/>
              <a:gd name="T7" fmla="*/ 128 h 138"/>
              <a:gd name="T8" fmla="*/ 128 w 138"/>
              <a:gd name="T9" fmla="*/ 138 h 138"/>
              <a:gd name="T10" fmla="*/ 10 w 138"/>
              <a:gd name="T11" fmla="*/ 138 h 138"/>
              <a:gd name="T12" fmla="*/ 0 w 138"/>
              <a:gd name="T13" fmla="*/ 128 h 138"/>
              <a:gd name="T14" fmla="*/ 0 w 138"/>
              <a:gd name="T15" fmla="*/ 10 h 138"/>
              <a:gd name="T16" fmla="*/ 10 w 138"/>
              <a:gd name="T1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38">
                <a:moveTo>
                  <a:pt x="10" y="0"/>
                </a:moveTo>
                <a:cubicBezTo>
                  <a:pt x="128" y="0"/>
                  <a:pt x="128" y="0"/>
                  <a:pt x="128" y="0"/>
                </a:cubicBezTo>
                <a:cubicBezTo>
                  <a:pt x="133" y="0"/>
                  <a:pt x="138" y="5"/>
                  <a:pt x="138" y="10"/>
                </a:cubicBezTo>
                <a:cubicBezTo>
                  <a:pt x="138" y="128"/>
                  <a:pt x="138" y="128"/>
                  <a:pt x="138" y="128"/>
                </a:cubicBezTo>
                <a:cubicBezTo>
                  <a:pt x="138" y="133"/>
                  <a:pt x="133" y="138"/>
                  <a:pt x="128" y="138"/>
                </a:cubicBezTo>
                <a:cubicBezTo>
                  <a:pt x="10" y="138"/>
                  <a:pt x="10" y="138"/>
                  <a:pt x="10" y="138"/>
                </a:cubicBezTo>
                <a:cubicBezTo>
                  <a:pt x="5" y="138"/>
                  <a:pt x="0" y="133"/>
                  <a:pt x="0" y="128"/>
                </a:cubicBezTo>
                <a:cubicBezTo>
                  <a:pt x="0" y="10"/>
                  <a:pt x="0" y="10"/>
                  <a:pt x="0" y="10"/>
                </a:cubicBezTo>
                <a:cubicBezTo>
                  <a:pt x="0" y="5"/>
                  <a:pt x="5" y="0"/>
                  <a:pt x="10"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993" tIns="41997" rIns="83993" bIns="41997" numCol="1" spcCol="0" rtlCol="0" fromWordArt="0" anchor="ctr" anchorCtr="0" forceAA="0" compatLnSpc="1">
            <a:prstTxWarp prst="textNoShape">
              <a:avLst/>
            </a:prstTxWarp>
            <a:noAutofit/>
          </a:bodyPr>
          <a:lstStyle/>
          <a:p>
            <a:pPr algn="ctr"/>
            <a:r>
              <a:rPr lang="zh-CN" altLang="en-US" sz="1600" dirty="0" smtClean="0">
                <a:latin typeface="Bebas" pitchFamily="2" charset="0"/>
              </a:rPr>
              <a:t>工作</a:t>
            </a:r>
            <a:endParaRPr lang="en-US" altLang="zh-CN" sz="1600" dirty="0" smtClean="0">
              <a:latin typeface="Bebas" pitchFamily="2" charset="0"/>
            </a:endParaRPr>
          </a:p>
          <a:p>
            <a:pPr algn="ctr"/>
            <a:r>
              <a:rPr lang="zh-CN" altLang="en-US" sz="1600" dirty="0" smtClean="0">
                <a:latin typeface="Bebas" pitchFamily="2" charset="0"/>
              </a:rPr>
              <a:t>计划</a:t>
            </a:r>
            <a:endParaRPr lang="zh-CN" altLang="en-US" sz="1600" dirty="0">
              <a:latin typeface="Bebas" pitchFamily="2" charset="0"/>
            </a:endParaRPr>
          </a:p>
        </p:txBody>
      </p:sp>
      <p:sp>
        <p:nvSpPr>
          <p:cNvPr id="8" name="Freeform 26"/>
          <p:cNvSpPr>
            <a:spLocks/>
          </p:cNvSpPr>
          <p:nvPr/>
        </p:nvSpPr>
        <p:spPr bwMode="auto">
          <a:xfrm>
            <a:off x="5134981" y="5643698"/>
            <a:ext cx="509530" cy="509463"/>
          </a:xfrm>
          <a:custGeom>
            <a:avLst/>
            <a:gdLst>
              <a:gd name="T0" fmla="*/ 5 w 69"/>
              <a:gd name="T1" fmla="*/ 0 h 69"/>
              <a:gd name="T2" fmla="*/ 64 w 69"/>
              <a:gd name="T3" fmla="*/ 0 h 69"/>
              <a:gd name="T4" fmla="*/ 69 w 69"/>
              <a:gd name="T5" fmla="*/ 5 h 69"/>
              <a:gd name="T6" fmla="*/ 69 w 69"/>
              <a:gd name="T7" fmla="*/ 63 h 69"/>
              <a:gd name="T8" fmla="*/ 64 w 69"/>
              <a:gd name="T9" fmla="*/ 69 h 69"/>
              <a:gd name="T10" fmla="*/ 5 w 69"/>
              <a:gd name="T11" fmla="*/ 69 h 69"/>
              <a:gd name="T12" fmla="*/ 0 w 69"/>
              <a:gd name="T13" fmla="*/ 63 h 69"/>
              <a:gd name="T14" fmla="*/ 0 w 69"/>
              <a:gd name="T15" fmla="*/ 5 h 69"/>
              <a:gd name="T16" fmla="*/ 5 w 69"/>
              <a:gd name="T1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9">
                <a:moveTo>
                  <a:pt x="5" y="0"/>
                </a:moveTo>
                <a:cubicBezTo>
                  <a:pt x="64" y="0"/>
                  <a:pt x="64" y="0"/>
                  <a:pt x="64" y="0"/>
                </a:cubicBezTo>
                <a:cubicBezTo>
                  <a:pt x="66" y="0"/>
                  <a:pt x="69" y="2"/>
                  <a:pt x="69" y="5"/>
                </a:cubicBezTo>
                <a:cubicBezTo>
                  <a:pt x="69" y="63"/>
                  <a:pt x="69" y="63"/>
                  <a:pt x="69" y="63"/>
                </a:cubicBezTo>
                <a:cubicBezTo>
                  <a:pt x="69" y="66"/>
                  <a:pt x="66" y="69"/>
                  <a:pt x="64" y="69"/>
                </a:cubicBezTo>
                <a:cubicBezTo>
                  <a:pt x="5" y="69"/>
                  <a:pt x="5" y="69"/>
                  <a:pt x="5" y="69"/>
                </a:cubicBezTo>
                <a:cubicBezTo>
                  <a:pt x="2" y="69"/>
                  <a:pt x="0" y="66"/>
                  <a:pt x="0" y="63"/>
                </a:cubicBezTo>
                <a:cubicBezTo>
                  <a:pt x="0" y="5"/>
                  <a:pt x="0" y="5"/>
                  <a:pt x="0" y="5"/>
                </a:cubicBezTo>
                <a:cubicBezTo>
                  <a:pt x="0" y="2"/>
                  <a:pt x="2" y="0"/>
                  <a:pt x="5"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993" tIns="41997" rIns="83993" bIns="41997" numCol="1" spcCol="0" rtlCol="0" fromWordArt="0" anchor="ctr" anchorCtr="0" forceAA="0" compatLnSpc="1">
            <a:prstTxWarp prst="textNoShape">
              <a:avLst/>
            </a:prstTxWarp>
            <a:noAutofit/>
          </a:bodyPr>
          <a:lstStyle/>
          <a:p>
            <a:pPr algn="ctr"/>
            <a:r>
              <a:rPr lang="zh-CN" altLang="en-US" sz="1200" dirty="0" smtClean="0">
                <a:latin typeface="Bebas" pitchFamily="2" charset="0"/>
              </a:rPr>
              <a:t>生活计划</a:t>
            </a:r>
            <a:endParaRPr lang="zh-CN" altLang="en-US" sz="1200" dirty="0">
              <a:latin typeface="Bebas" pitchFamily="2" charset="0"/>
            </a:endParaRPr>
          </a:p>
        </p:txBody>
      </p:sp>
      <p:sp>
        <p:nvSpPr>
          <p:cNvPr id="9" name="Freeform 27"/>
          <p:cNvSpPr>
            <a:spLocks/>
          </p:cNvSpPr>
          <p:nvPr/>
        </p:nvSpPr>
        <p:spPr bwMode="auto">
          <a:xfrm>
            <a:off x="3393828" y="2402513"/>
            <a:ext cx="1794295" cy="1740926"/>
          </a:xfrm>
          <a:custGeom>
            <a:avLst/>
            <a:gdLst>
              <a:gd name="T0" fmla="*/ 243 w 243"/>
              <a:gd name="T1" fmla="*/ 236 h 236"/>
              <a:gd name="T2" fmla="*/ 19 w 243"/>
              <a:gd name="T3" fmla="*/ 236 h 236"/>
              <a:gd name="T4" fmla="*/ 0 w 243"/>
              <a:gd name="T5" fmla="*/ 216 h 236"/>
              <a:gd name="T6" fmla="*/ 0 w 243"/>
              <a:gd name="T7" fmla="*/ 19 h 236"/>
              <a:gd name="T8" fmla="*/ 19 w 243"/>
              <a:gd name="T9" fmla="*/ 0 h 236"/>
              <a:gd name="T10" fmla="*/ 53 w 243"/>
              <a:gd name="T11" fmla="*/ 0 h 236"/>
            </a:gdLst>
            <a:ahLst/>
            <a:cxnLst>
              <a:cxn ang="0">
                <a:pos x="T0" y="T1"/>
              </a:cxn>
              <a:cxn ang="0">
                <a:pos x="T2" y="T3"/>
              </a:cxn>
              <a:cxn ang="0">
                <a:pos x="T4" y="T5"/>
              </a:cxn>
              <a:cxn ang="0">
                <a:pos x="T6" y="T7"/>
              </a:cxn>
              <a:cxn ang="0">
                <a:pos x="T8" y="T9"/>
              </a:cxn>
              <a:cxn ang="0">
                <a:pos x="T10" y="T11"/>
              </a:cxn>
            </a:cxnLst>
            <a:rect l="0" t="0" r="r" b="b"/>
            <a:pathLst>
              <a:path w="243" h="236">
                <a:moveTo>
                  <a:pt x="243" y="236"/>
                </a:moveTo>
                <a:cubicBezTo>
                  <a:pt x="19" y="236"/>
                  <a:pt x="19" y="236"/>
                  <a:pt x="19" y="236"/>
                </a:cubicBezTo>
                <a:cubicBezTo>
                  <a:pt x="9" y="236"/>
                  <a:pt x="0" y="227"/>
                  <a:pt x="0" y="216"/>
                </a:cubicBezTo>
                <a:cubicBezTo>
                  <a:pt x="0" y="19"/>
                  <a:pt x="0" y="19"/>
                  <a:pt x="0" y="19"/>
                </a:cubicBezTo>
                <a:cubicBezTo>
                  <a:pt x="0" y="8"/>
                  <a:pt x="9" y="0"/>
                  <a:pt x="19" y="0"/>
                </a:cubicBezTo>
                <a:cubicBezTo>
                  <a:pt x="53" y="0"/>
                  <a:pt x="53" y="0"/>
                  <a:pt x="53" y="0"/>
                </a:cubicBezTo>
              </a:path>
            </a:pathLst>
          </a:custGeom>
          <a:noFill/>
          <a:ln w="28575" cap="flat">
            <a:solidFill>
              <a:schemeClr val="bg1">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83993" tIns="41997" rIns="83993" bIns="41997" numCol="1" anchor="t" anchorCtr="0" compatLnSpc="1">
            <a:prstTxWarp prst="textNoShape">
              <a:avLst/>
            </a:prstTxWarp>
          </a:bodyPr>
          <a:lstStyle/>
          <a:p>
            <a:endParaRPr lang="zh-CN" altLang="en-US"/>
          </a:p>
        </p:txBody>
      </p:sp>
      <p:sp>
        <p:nvSpPr>
          <p:cNvPr id="12" name="Freeform 28"/>
          <p:cNvSpPr>
            <a:spLocks/>
          </p:cNvSpPr>
          <p:nvPr/>
        </p:nvSpPr>
        <p:spPr bwMode="auto">
          <a:xfrm>
            <a:off x="6569791" y="4137190"/>
            <a:ext cx="1534841" cy="443827"/>
          </a:xfrm>
          <a:custGeom>
            <a:avLst/>
            <a:gdLst>
              <a:gd name="T0" fmla="*/ 0 w 208"/>
              <a:gd name="T1" fmla="*/ 1 h 60"/>
              <a:gd name="T2" fmla="*/ 89 w 208"/>
              <a:gd name="T3" fmla="*/ 1 h 60"/>
              <a:gd name="T4" fmla="*/ 109 w 208"/>
              <a:gd name="T5" fmla="*/ 21 h 60"/>
              <a:gd name="T6" fmla="*/ 109 w 208"/>
              <a:gd name="T7" fmla="*/ 41 h 60"/>
              <a:gd name="T8" fmla="*/ 129 w 208"/>
              <a:gd name="T9" fmla="*/ 60 h 60"/>
              <a:gd name="T10" fmla="*/ 188 w 208"/>
              <a:gd name="T11" fmla="*/ 60 h 60"/>
              <a:gd name="T12" fmla="*/ 208 w 208"/>
              <a:gd name="T13" fmla="*/ 40 h 60"/>
              <a:gd name="T14" fmla="*/ 208 w 208"/>
              <a:gd name="T15" fmla="*/ 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60">
                <a:moveTo>
                  <a:pt x="0" y="1"/>
                </a:moveTo>
                <a:cubicBezTo>
                  <a:pt x="89" y="1"/>
                  <a:pt x="89" y="1"/>
                  <a:pt x="89" y="1"/>
                </a:cubicBezTo>
                <a:cubicBezTo>
                  <a:pt x="100" y="1"/>
                  <a:pt x="109" y="10"/>
                  <a:pt x="109" y="21"/>
                </a:cubicBezTo>
                <a:cubicBezTo>
                  <a:pt x="109" y="41"/>
                  <a:pt x="109" y="41"/>
                  <a:pt x="109" y="41"/>
                </a:cubicBezTo>
                <a:cubicBezTo>
                  <a:pt x="109" y="51"/>
                  <a:pt x="118" y="60"/>
                  <a:pt x="129" y="60"/>
                </a:cubicBezTo>
                <a:cubicBezTo>
                  <a:pt x="188" y="60"/>
                  <a:pt x="188" y="60"/>
                  <a:pt x="188" y="60"/>
                </a:cubicBezTo>
                <a:cubicBezTo>
                  <a:pt x="199" y="60"/>
                  <a:pt x="208" y="51"/>
                  <a:pt x="208" y="40"/>
                </a:cubicBezTo>
                <a:cubicBezTo>
                  <a:pt x="208" y="0"/>
                  <a:pt x="208" y="0"/>
                  <a:pt x="208" y="0"/>
                </a:cubicBezTo>
              </a:path>
            </a:pathLst>
          </a:custGeom>
          <a:noFill/>
          <a:ln w="28575" cap="flat">
            <a:solidFill>
              <a:schemeClr val="bg1">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83993" tIns="41997" rIns="83993" bIns="41997" numCol="1" anchor="t" anchorCtr="0" compatLnSpc="1">
            <a:prstTxWarp prst="textNoShape">
              <a:avLst/>
            </a:prstTxWarp>
          </a:bodyPr>
          <a:lstStyle/>
          <a:p>
            <a:endParaRPr lang="zh-CN" altLang="en-US"/>
          </a:p>
        </p:txBody>
      </p:sp>
      <p:sp>
        <p:nvSpPr>
          <p:cNvPr id="13" name="Freeform 29"/>
          <p:cNvSpPr>
            <a:spLocks/>
          </p:cNvSpPr>
          <p:nvPr/>
        </p:nvSpPr>
        <p:spPr bwMode="auto">
          <a:xfrm>
            <a:off x="5388182" y="4837311"/>
            <a:ext cx="493901" cy="1544017"/>
          </a:xfrm>
          <a:custGeom>
            <a:avLst/>
            <a:gdLst>
              <a:gd name="T0" fmla="*/ 0 w 67"/>
              <a:gd name="T1" fmla="*/ 176 h 209"/>
              <a:gd name="T2" fmla="*/ 33 w 67"/>
              <a:gd name="T3" fmla="*/ 209 h 209"/>
              <a:gd name="T4" fmla="*/ 33 w 67"/>
              <a:gd name="T5" fmla="*/ 209 h 209"/>
              <a:gd name="T6" fmla="*/ 67 w 67"/>
              <a:gd name="T7" fmla="*/ 176 h 209"/>
              <a:gd name="T8" fmla="*/ 67 w 67"/>
              <a:gd name="T9" fmla="*/ 0 h 209"/>
            </a:gdLst>
            <a:ahLst/>
            <a:cxnLst>
              <a:cxn ang="0">
                <a:pos x="T0" y="T1"/>
              </a:cxn>
              <a:cxn ang="0">
                <a:pos x="T2" y="T3"/>
              </a:cxn>
              <a:cxn ang="0">
                <a:pos x="T4" y="T5"/>
              </a:cxn>
              <a:cxn ang="0">
                <a:pos x="T6" y="T7"/>
              </a:cxn>
              <a:cxn ang="0">
                <a:pos x="T8" y="T9"/>
              </a:cxn>
            </a:cxnLst>
            <a:rect l="0" t="0" r="r" b="b"/>
            <a:pathLst>
              <a:path w="67" h="209">
                <a:moveTo>
                  <a:pt x="0" y="176"/>
                </a:moveTo>
                <a:cubicBezTo>
                  <a:pt x="0" y="194"/>
                  <a:pt x="15" y="209"/>
                  <a:pt x="33" y="209"/>
                </a:cubicBezTo>
                <a:cubicBezTo>
                  <a:pt x="33" y="209"/>
                  <a:pt x="33" y="209"/>
                  <a:pt x="33" y="209"/>
                </a:cubicBezTo>
                <a:cubicBezTo>
                  <a:pt x="52" y="209"/>
                  <a:pt x="67" y="194"/>
                  <a:pt x="67" y="176"/>
                </a:cubicBezTo>
                <a:cubicBezTo>
                  <a:pt x="67" y="0"/>
                  <a:pt x="67" y="0"/>
                  <a:pt x="67" y="0"/>
                </a:cubicBezTo>
              </a:path>
            </a:pathLst>
          </a:custGeom>
          <a:noFill/>
          <a:ln w="28575" cap="flat">
            <a:solidFill>
              <a:schemeClr val="bg1">
                <a:lumMod val="50000"/>
              </a:schemeClr>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83993" tIns="41997" rIns="83993" bIns="41997" numCol="1" anchor="t" anchorCtr="0" compatLnSpc="1">
            <a:prstTxWarp prst="textNoShape">
              <a:avLst/>
            </a:prstTxWarp>
          </a:bodyPr>
          <a:lstStyle/>
          <a:p>
            <a:endParaRPr lang="zh-CN" altLang="en-US"/>
          </a:p>
        </p:txBody>
      </p:sp>
      <p:sp>
        <p:nvSpPr>
          <p:cNvPr id="14" name="TextBox 13"/>
          <p:cNvSpPr txBox="1"/>
          <p:nvPr/>
        </p:nvSpPr>
        <p:spPr>
          <a:xfrm>
            <a:off x="4879665" y="1905552"/>
            <a:ext cx="3659270" cy="1185115"/>
          </a:xfrm>
          <a:prstGeom prst="rect">
            <a:avLst/>
          </a:prstGeom>
          <a:noFill/>
        </p:spPr>
        <p:txBody>
          <a:bodyPr wrap="square" lIns="83993" tIns="41997" rIns="83993" bIns="41997" rtlCol="0">
            <a:spAutoFit/>
          </a:bodyPr>
          <a:lstStyle/>
          <a:p>
            <a:pPr>
              <a:lnSpc>
                <a:spcPct val="130000"/>
              </a:lnSpc>
            </a:pPr>
            <a:r>
              <a:rPr lang="zh-CN" altLang="en-US" sz="1100" dirty="0" smtClean="0">
                <a:solidFill>
                  <a:schemeClr val="tx1">
                    <a:lumMod val="75000"/>
                    <a:lumOff val="25000"/>
                  </a:schemeClr>
                </a:solidFill>
                <a:latin typeface="微软雅黑" pitchFamily="34" charset="-122"/>
                <a:ea typeface="微软雅黑" pitchFamily="34" charset="-122"/>
              </a:rPr>
              <a:t>继续提高对自己的要求，保质保量的完成组内安排的工作和任务，做好智通课堂后续的迭代和维护工作，在质量上要下功夫，减伤线上的崩溃问题以及反馈的问题；其余需要负责的项目也保持这份工作状态，保证任务高效高质量的完成。</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15" name="TextBox 14"/>
          <p:cNvSpPr txBox="1"/>
          <p:nvPr/>
        </p:nvSpPr>
        <p:spPr>
          <a:xfrm>
            <a:off x="4870082" y="1516854"/>
            <a:ext cx="1630328" cy="366575"/>
          </a:xfrm>
          <a:prstGeom prst="rect">
            <a:avLst/>
          </a:prstGeom>
          <a:noFill/>
        </p:spPr>
        <p:txBody>
          <a:bodyPr wrap="square" lIns="83993" tIns="0" rIns="83993" bIns="0" rtlCol="0" anchor="t">
            <a:spAutoFit/>
          </a:bodyPr>
          <a:lstStyle/>
          <a:p>
            <a:pPr algn="ctr">
              <a:lnSpc>
                <a:spcPct val="150000"/>
              </a:lnSpc>
            </a:pPr>
            <a:r>
              <a:rPr lang="zh-CN" altLang="en-US" dirty="0" smtClean="0">
                <a:solidFill>
                  <a:schemeClr val="tx1">
                    <a:lumMod val="75000"/>
                    <a:lumOff val="25000"/>
                  </a:schemeClr>
                </a:solidFill>
                <a:latin typeface="微软雅黑" pitchFamily="34" charset="-122"/>
                <a:ea typeface="微软雅黑" pitchFamily="34" charset="-122"/>
                <a:cs typeface="华文黑体" pitchFamily="2" charset="-122"/>
              </a:rPr>
              <a:t>工作计划</a:t>
            </a:r>
            <a:endParaRPr lang="zh-CN" altLang="en-US"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16" name="TextBox 15"/>
          <p:cNvSpPr txBox="1"/>
          <p:nvPr/>
        </p:nvSpPr>
        <p:spPr>
          <a:xfrm>
            <a:off x="8687102" y="3683067"/>
            <a:ext cx="2952720" cy="965055"/>
          </a:xfrm>
          <a:prstGeom prst="rect">
            <a:avLst/>
          </a:prstGeom>
          <a:noFill/>
        </p:spPr>
        <p:txBody>
          <a:bodyPr wrap="square" lIns="83993" tIns="41997" rIns="83993" bIns="41997" rtlCol="0">
            <a:spAutoFit/>
          </a:bodyPr>
          <a:lstStyle/>
          <a:p>
            <a:pPr>
              <a:lnSpc>
                <a:spcPct val="130000"/>
              </a:lnSpc>
            </a:pPr>
            <a:r>
              <a:rPr lang="zh-CN" altLang="en-US" sz="1100" dirty="0" smtClean="0">
                <a:solidFill>
                  <a:schemeClr val="tx1">
                    <a:lumMod val="75000"/>
                    <a:lumOff val="25000"/>
                  </a:schemeClr>
                </a:solidFill>
                <a:latin typeface="微软雅黑" pitchFamily="34" charset="-122"/>
                <a:ea typeface="微软雅黑" pitchFamily="34" charset="-122"/>
              </a:rPr>
              <a:t>计划至少要阅读两本技术相关的书籍，多看些技术博客和相关的技术课程，多与其他的客户端进行技术交流，加深自己的技术栈，提高自己的能力。</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17" name="TextBox 16"/>
          <p:cNvSpPr txBox="1"/>
          <p:nvPr/>
        </p:nvSpPr>
        <p:spPr>
          <a:xfrm>
            <a:off x="8648489" y="3294367"/>
            <a:ext cx="1630328" cy="366575"/>
          </a:xfrm>
          <a:prstGeom prst="rect">
            <a:avLst/>
          </a:prstGeom>
          <a:noFill/>
        </p:spPr>
        <p:txBody>
          <a:bodyPr wrap="square" lIns="83993" tIns="0" rIns="83993" bIns="0" rtlCol="0" anchor="t">
            <a:spAutoFit/>
          </a:bodyPr>
          <a:lstStyle/>
          <a:p>
            <a:pPr algn="ctr">
              <a:lnSpc>
                <a:spcPct val="150000"/>
              </a:lnSpc>
            </a:pPr>
            <a:r>
              <a:rPr lang="zh-CN" altLang="en-US" dirty="0" smtClean="0">
                <a:solidFill>
                  <a:schemeClr val="tx1">
                    <a:lumMod val="75000"/>
                    <a:lumOff val="25000"/>
                  </a:schemeClr>
                </a:solidFill>
                <a:latin typeface="微软雅黑" pitchFamily="34" charset="-122"/>
                <a:ea typeface="微软雅黑" pitchFamily="34" charset="-122"/>
                <a:cs typeface="华文黑体" pitchFamily="2" charset="-122"/>
              </a:rPr>
              <a:t>学习计划</a:t>
            </a:r>
            <a:endParaRPr lang="zh-CN" altLang="en-US"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18" name="TextBox 17"/>
          <p:cNvSpPr txBox="1"/>
          <p:nvPr/>
        </p:nvSpPr>
        <p:spPr>
          <a:xfrm>
            <a:off x="1431049" y="5506118"/>
            <a:ext cx="3659270" cy="744995"/>
          </a:xfrm>
          <a:prstGeom prst="rect">
            <a:avLst/>
          </a:prstGeom>
          <a:noFill/>
        </p:spPr>
        <p:txBody>
          <a:bodyPr wrap="square" lIns="83993" tIns="41997" rIns="83993" bIns="41997" rtlCol="0">
            <a:spAutoFit/>
          </a:bodyPr>
          <a:lstStyle/>
          <a:p>
            <a:pPr>
              <a:lnSpc>
                <a:spcPct val="130000"/>
              </a:lnSpc>
            </a:pPr>
            <a:r>
              <a:rPr lang="zh-CN" altLang="en-US" sz="1100" dirty="0" smtClean="0">
                <a:solidFill>
                  <a:schemeClr val="tx1">
                    <a:lumMod val="75000"/>
                    <a:lumOff val="25000"/>
                  </a:schemeClr>
                </a:solidFill>
                <a:latin typeface="微软雅黑" pitchFamily="34" charset="-122"/>
                <a:ea typeface="微软雅黑" pitchFamily="34" charset="-122"/>
              </a:rPr>
              <a:t>新的一年多多运动吧，身体需要保持健健康康的，减少点体重，计划出去远游一次，工作以外的闲余生活多出去走走晃晃，世界不单单只有工作还有诗和远方。</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19" name="TextBox 18"/>
          <p:cNvSpPr txBox="1"/>
          <p:nvPr/>
        </p:nvSpPr>
        <p:spPr>
          <a:xfrm>
            <a:off x="3459991" y="5139543"/>
            <a:ext cx="1630328" cy="366575"/>
          </a:xfrm>
          <a:prstGeom prst="rect">
            <a:avLst/>
          </a:prstGeom>
          <a:noFill/>
        </p:spPr>
        <p:txBody>
          <a:bodyPr wrap="square" lIns="83993" tIns="0" rIns="83993" bIns="0" rtlCol="0" anchor="t">
            <a:spAutoFit/>
          </a:bodyPr>
          <a:lstStyle/>
          <a:p>
            <a:pPr algn="ctr">
              <a:lnSpc>
                <a:spcPct val="150000"/>
              </a:lnSpc>
            </a:pPr>
            <a:r>
              <a:rPr lang="zh-CN" altLang="en-US" dirty="0" smtClean="0">
                <a:solidFill>
                  <a:schemeClr val="tx1">
                    <a:lumMod val="75000"/>
                    <a:lumOff val="25000"/>
                  </a:schemeClr>
                </a:solidFill>
                <a:latin typeface="微软雅黑" pitchFamily="34" charset="-122"/>
                <a:ea typeface="微软雅黑" pitchFamily="34" charset="-122"/>
                <a:cs typeface="华文黑体" pitchFamily="2" charset="-122"/>
              </a:rPr>
              <a:t>生活计划</a:t>
            </a:r>
            <a:endParaRPr lang="zh-CN" altLang="en-US" dirty="0">
              <a:solidFill>
                <a:schemeClr val="tx1">
                  <a:lumMod val="75000"/>
                  <a:lumOff val="25000"/>
                </a:schemeClr>
              </a:solidFill>
              <a:latin typeface="微软雅黑" pitchFamily="34" charset="-122"/>
              <a:ea typeface="微软雅黑" pitchFamily="34" charset="-122"/>
              <a:cs typeface="华文黑体" pitchFamily="2" charset="-122"/>
            </a:endParaRPr>
          </a:p>
        </p:txBody>
      </p:sp>
    </p:spTree>
    <p:extLst>
      <p:ext uri="{BB962C8B-B14F-4D97-AF65-F5344CB8AC3E}">
        <p14:creationId xmlns:p14="http://schemas.microsoft.com/office/powerpoint/2010/main" val="12905573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500"/>
                                        <p:tgtEl>
                                          <p:spTgt spid="13"/>
                                        </p:tgtEl>
                                      </p:cBhvr>
                                    </p:animEffect>
                                  </p:childTnLst>
                                </p:cTn>
                              </p:par>
                            </p:childTnLst>
                          </p:cTn>
                        </p:par>
                        <p:par>
                          <p:cTn id="20" fill="hold">
                            <p:stCondLst>
                              <p:cond delay="1000"/>
                            </p:stCondLst>
                            <p:childTnLst>
                              <p:par>
                                <p:cTn id="21" presetID="49" presetClass="entr" presetSubtype="0" decel="10000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 calcmode="lin" valueType="num">
                                      <p:cBhvr>
                                        <p:cTn id="25" dur="500" fill="hold"/>
                                        <p:tgtEl>
                                          <p:spTgt spid="7"/>
                                        </p:tgtEl>
                                        <p:attrNameLst>
                                          <p:attrName>style.rotation</p:attrName>
                                        </p:attrNameLst>
                                      </p:cBhvr>
                                      <p:tavLst>
                                        <p:tav tm="0">
                                          <p:val>
                                            <p:fltVal val="360"/>
                                          </p:val>
                                        </p:tav>
                                        <p:tav tm="100000">
                                          <p:val>
                                            <p:fltVal val="0"/>
                                          </p:val>
                                        </p:tav>
                                      </p:tavLst>
                                    </p:anim>
                                    <p:animEffect transition="in" filter="fade">
                                      <p:cBhvr>
                                        <p:cTn id="26" dur="500"/>
                                        <p:tgtEl>
                                          <p:spTgt spid="7"/>
                                        </p:tgtEl>
                                      </p:cBhvr>
                                    </p:animEffect>
                                  </p:childTnLst>
                                </p:cTn>
                              </p:par>
                              <p:par>
                                <p:cTn id="27" presetID="49" presetClass="entr" presetSubtype="0" decel="10000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 calcmode="lin" valueType="num">
                                      <p:cBhvr>
                                        <p:cTn id="31" dur="500" fill="hold"/>
                                        <p:tgtEl>
                                          <p:spTgt spid="6"/>
                                        </p:tgtEl>
                                        <p:attrNameLst>
                                          <p:attrName>style.rotation</p:attrName>
                                        </p:attrNameLst>
                                      </p:cBhvr>
                                      <p:tavLst>
                                        <p:tav tm="0">
                                          <p:val>
                                            <p:fltVal val="360"/>
                                          </p:val>
                                        </p:tav>
                                        <p:tav tm="100000">
                                          <p:val>
                                            <p:fltVal val="0"/>
                                          </p:val>
                                        </p:tav>
                                      </p:tavLst>
                                    </p:anim>
                                    <p:animEffect transition="in" filter="fade">
                                      <p:cBhvr>
                                        <p:cTn id="32" dur="500"/>
                                        <p:tgtEl>
                                          <p:spTgt spid="6"/>
                                        </p:tgtEl>
                                      </p:cBhvr>
                                    </p:animEffect>
                                  </p:childTnLst>
                                </p:cTn>
                              </p:par>
                              <p:par>
                                <p:cTn id="33" presetID="49" presetClass="entr" presetSubtype="0" decel="10000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360"/>
                                          </p:val>
                                        </p:tav>
                                        <p:tav tm="100000">
                                          <p:val>
                                            <p:fltVal val="0"/>
                                          </p:val>
                                        </p:tav>
                                      </p:tavLst>
                                    </p:anim>
                                    <p:animEffect transition="in" filter="fade">
                                      <p:cBhvr>
                                        <p:cTn id="38" dur="500"/>
                                        <p:tgtEl>
                                          <p:spTgt spid="8"/>
                                        </p:tgtEl>
                                      </p:cBhvr>
                                    </p:animEffect>
                                  </p:childTnLst>
                                </p:cTn>
                              </p:par>
                            </p:childTnLst>
                          </p:cTn>
                        </p:par>
                        <p:par>
                          <p:cTn id="39" fill="hold">
                            <p:stCondLst>
                              <p:cond delay="1500"/>
                            </p:stCondLst>
                            <p:childTnLst>
                              <p:par>
                                <p:cTn id="40" presetID="22" presetClass="entr" presetSubtype="8"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left)">
                                      <p:cBhvr>
                                        <p:cTn id="45" dur="500"/>
                                        <p:tgtEl>
                                          <p:spTgt spid="14"/>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right)">
                                      <p:cBhvr>
                                        <p:cTn id="54" dur="500"/>
                                        <p:tgtEl>
                                          <p:spTgt spid="19"/>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righ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2" grpId="0" animBg="1"/>
      <p:bldP spid="13" grpId="0" animBg="1"/>
      <p:bldP spid="14" grpId="0"/>
      <p:bldP spid="15" grpId="0"/>
      <p:bldP spid="16" grpId="0"/>
      <p:bldP spid="17"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38545" y="1772816"/>
            <a:ext cx="9713323" cy="3312368"/>
          </a:xfrm>
          <a:prstGeom prst="rect">
            <a:avLst/>
          </a:pr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642383" y="2062589"/>
            <a:ext cx="2961066" cy="570221"/>
          </a:xfrm>
          <a:prstGeom prst="rect">
            <a:avLst/>
          </a:prstGeom>
          <a:noFill/>
        </p:spPr>
        <p:txBody>
          <a:bodyPr wrap="square" tIns="0" bIns="0" rtlCol="0" anchor="t">
            <a:spAutoFit/>
          </a:bodyPr>
          <a:lstStyle/>
          <a:p>
            <a:pPr>
              <a:lnSpc>
                <a:spcPct val="150000"/>
              </a:lnSpc>
            </a:pPr>
            <a:r>
              <a:rPr lang="zh-CN" altLang="en-US" sz="2800" smtClean="0">
                <a:solidFill>
                  <a:srgbClr val="00B0F0"/>
                </a:solidFill>
                <a:latin typeface="微软雅黑" pitchFamily="34" charset="-122"/>
                <a:ea typeface="微软雅黑" pitchFamily="34" charset="-122"/>
                <a:cs typeface="华文黑体" pitchFamily="2" charset="-122"/>
              </a:rPr>
              <a:t>结束语 </a:t>
            </a:r>
            <a:r>
              <a:rPr lang="en-US" altLang="zh-CN" sz="1400" dirty="0" smtClean="0">
                <a:solidFill>
                  <a:srgbClr val="00B0F0"/>
                </a:solidFill>
                <a:latin typeface="微软雅黑" pitchFamily="34" charset="-122"/>
                <a:ea typeface="微软雅黑" pitchFamily="34" charset="-122"/>
                <a:cs typeface="华文黑体" pitchFamily="2" charset="-122"/>
              </a:rPr>
              <a:t>Ending</a:t>
            </a:r>
            <a:endParaRPr lang="zh-CN" altLang="en-US" sz="1400">
              <a:solidFill>
                <a:srgbClr val="00B0F0"/>
              </a:solidFill>
              <a:latin typeface="微软雅黑" pitchFamily="34" charset="-122"/>
              <a:ea typeface="微软雅黑" pitchFamily="34" charset="-122"/>
              <a:cs typeface="华文黑体" pitchFamily="2" charset="-122"/>
            </a:endParaRPr>
          </a:p>
        </p:txBody>
      </p:sp>
      <p:sp>
        <p:nvSpPr>
          <p:cNvPr id="8" name="矩形 7"/>
          <p:cNvSpPr/>
          <p:nvPr/>
        </p:nvSpPr>
        <p:spPr>
          <a:xfrm>
            <a:off x="1758152" y="2735209"/>
            <a:ext cx="59263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1661060" y="2880343"/>
            <a:ext cx="6031338" cy="1212640"/>
          </a:xfrm>
          <a:prstGeom prst="rect">
            <a:avLst/>
          </a:prstGeom>
          <a:noFill/>
        </p:spPr>
        <p:txBody>
          <a:bodyPr wrap="square" rtlCol="0">
            <a:spAutoFit/>
          </a:bodyPr>
          <a:lstStyle/>
          <a:p>
            <a:pPr>
              <a:lnSpc>
                <a:spcPct val="130000"/>
              </a:lnSpc>
            </a:pPr>
            <a:r>
              <a:rPr lang="zh-CN" altLang="en-US" sz="1400" dirty="0" smtClean="0">
                <a:solidFill>
                  <a:schemeClr val="tx1">
                    <a:lumMod val="85000"/>
                    <a:lumOff val="15000"/>
                  </a:schemeClr>
                </a:solidFill>
                <a:latin typeface="微软雅黑" pitchFamily="34" charset="-122"/>
                <a:ea typeface="微软雅黑" pitchFamily="34" charset="-122"/>
              </a:rPr>
              <a:t>一年的时间短暂又迅速，过去的一年感谢公司还有项目组内成员给与的照顾与帮助，在这一年中从公司的小伙伴身上学习到了很多，感受到了来自项目组组内成员的温暖，与此同时也感受到了公司发展的迅速，需要不断的提高和完善自己来达到公司的要求和回报项目组成员的信任。</a:t>
            </a:r>
            <a:endParaRPr lang="zh-CN" altLang="en-US" sz="1400" dirty="0">
              <a:solidFill>
                <a:schemeClr val="tx1">
                  <a:lumMod val="85000"/>
                  <a:lumOff val="15000"/>
                </a:schemeClr>
              </a:solidFill>
              <a:latin typeface="微软雅黑" pitchFamily="34" charset="-122"/>
              <a:ea typeface="微软雅黑" pitchFamily="34" charset="-122"/>
            </a:endParaRPr>
          </a:p>
        </p:txBody>
      </p:sp>
      <p:pic>
        <p:nvPicPr>
          <p:cNvPr id="12" name="Picture 3" descr="F:\出售\PPT\______________图片素材\03fce65aee061bd55da949ca6065e9be.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r="-2"/>
          <a:stretch/>
        </p:blipFill>
        <p:spPr bwMode="auto">
          <a:xfrm>
            <a:off x="7895406" y="2029473"/>
            <a:ext cx="2806324" cy="2799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5573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12" presetClass="entr" presetSubtype="2"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ppt_x</p:attrName>
                                        </p:attrNameLst>
                                      </p:cBhvr>
                                      <p:tavLst>
                                        <p:tav tm="0">
                                          <p:val>
                                            <p:strVal val="#ppt_x+#ppt_w*1.125000"/>
                                          </p:val>
                                        </p:tav>
                                        <p:tav tm="100000">
                                          <p:val>
                                            <p:strVal val="#ppt_x"/>
                                          </p:val>
                                        </p:tav>
                                      </p:tavLst>
                                    </p:anim>
                                    <p:animEffect transition="in" filter="wipe(left)">
                                      <p:cBhvr>
                                        <p:cTn id="19" dur="500"/>
                                        <p:tgtEl>
                                          <p:spTgt spid="9"/>
                                        </p:tgtEl>
                                      </p:cBhvr>
                                    </p:animEffect>
                                  </p:childTnLst>
                                </p:cTn>
                              </p:par>
                            </p:childTnLst>
                          </p:cTn>
                        </p:par>
                        <p:par>
                          <p:cTn id="20" fill="hold">
                            <p:stCondLst>
                              <p:cond delay="1500"/>
                            </p:stCondLst>
                            <p:childTnLst>
                              <p:par>
                                <p:cTn id="21" presetID="16" presetClass="entr" presetSubtype="21"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23372" y="2585861"/>
            <a:ext cx="5955476" cy="1200329"/>
          </a:xfrm>
          <a:prstGeom prst="rect">
            <a:avLst/>
          </a:prstGeom>
          <a:noFill/>
        </p:spPr>
        <p:txBody>
          <a:bodyPr wrap="none" rtlCol="0">
            <a:spAutoFit/>
          </a:bodyPr>
          <a:lstStyle/>
          <a:p>
            <a:r>
              <a:rPr lang="zh-CN" altLang="en-US" sz="72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微软雅黑" pitchFamily="34" charset="-122"/>
                <a:ea typeface="微软雅黑" pitchFamily="34" charset="-122"/>
              </a:rPr>
              <a:t>谢谢您的观看</a:t>
            </a:r>
            <a:endParaRPr lang="zh-CN" altLang="en-US" sz="7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微软雅黑" pitchFamily="34" charset="-122"/>
              <a:ea typeface="微软雅黑" pitchFamily="34" charset="-122"/>
            </a:endParaRPr>
          </a:p>
        </p:txBody>
      </p:sp>
      <p:sp>
        <p:nvSpPr>
          <p:cNvPr id="6" name="文本框 31"/>
          <p:cNvSpPr txBox="1">
            <a:spLocks noChangeArrowheads="1"/>
          </p:cNvSpPr>
          <p:nvPr/>
        </p:nvSpPr>
        <p:spPr bwMode="auto">
          <a:xfrm>
            <a:off x="4967188" y="4286256"/>
            <a:ext cx="2067844" cy="369332"/>
          </a:xfrm>
          <a:prstGeom prst="rect">
            <a:avLst/>
          </a:prstGeom>
          <a:noFill/>
          <a:ln w="9525">
            <a:solidFill>
              <a:schemeClr val="tx1">
                <a:lumMod val="95000"/>
                <a:lumOff val="5000"/>
              </a:schemeClr>
            </a:solidFill>
            <a:miter lim="800000"/>
            <a:headEnd/>
            <a:tailEnd/>
          </a:ln>
        </p:spPr>
        <p:txBody>
          <a:bodyPr wrap="square">
            <a:spAutoFit/>
          </a:bodyPr>
          <a:lstStyle/>
          <a:p>
            <a:pPr algn="ctr"/>
            <a:r>
              <a:rPr lang="zh-CN" altLang="en-US" dirty="0">
                <a:solidFill>
                  <a:schemeClr val="tx1">
                    <a:lumMod val="75000"/>
                    <a:lumOff val="25000"/>
                  </a:schemeClr>
                </a:solidFill>
                <a:latin typeface="汉仪细中圆简"/>
                <a:ea typeface="汉仪细中圆简"/>
                <a:cs typeface="汉仪细中圆简"/>
              </a:rPr>
              <a:t>汇报</a:t>
            </a:r>
            <a:r>
              <a:rPr lang="zh-CN" altLang="en-US" dirty="0" smtClean="0">
                <a:solidFill>
                  <a:schemeClr val="tx1">
                    <a:lumMod val="75000"/>
                    <a:lumOff val="25000"/>
                  </a:schemeClr>
                </a:solidFill>
                <a:latin typeface="汉仪细中圆简"/>
                <a:ea typeface="汉仪细中圆简"/>
                <a:cs typeface="汉仪细中圆简"/>
              </a:rPr>
              <a:t>人</a:t>
            </a:r>
            <a:r>
              <a:rPr lang="zh-CN" altLang="en-US" dirty="0" smtClean="0">
                <a:solidFill>
                  <a:schemeClr val="tx1">
                    <a:lumMod val="75000"/>
                    <a:lumOff val="25000"/>
                  </a:schemeClr>
                </a:solidFill>
                <a:latin typeface="汉仪细中圆简"/>
                <a:ea typeface="汉仪细中圆简"/>
                <a:cs typeface="汉仪细中圆简"/>
              </a:rPr>
              <a:t>：</a:t>
            </a:r>
            <a:r>
              <a:rPr lang="zh-CN" altLang="en-US" dirty="0">
                <a:solidFill>
                  <a:schemeClr val="tx1">
                    <a:lumMod val="75000"/>
                    <a:lumOff val="25000"/>
                  </a:schemeClr>
                </a:solidFill>
                <a:latin typeface="汉仪细中圆简"/>
                <a:ea typeface="汉仪细中圆简"/>
                <a:cs typeface="汉仪细中圆简"/>
              </a:rPr>
              <a:t>沈永笑</a:t>
            </a:r>
            <a:endParaRPr lang="zh-CN" altLang="en-US" dirty="0">
              <a:solidFill>
                <a:schemeClr val="tx1">
                  <a:lumMod val="75000"/>
                  <a:lumOff val="25000"/>
                </a:schemeClr>
              </a:solidFill>
              <a:latin typeface="汉仪细中圆简"/>
              <a:ea typeface="汉仪细中圆简"/>
              <a:cs typeface="汉仪细中圆简"/>
            </a:endParaRPr>
          </a:p>
        </p:txBody>
      </p:sp>
    </p:spTree>
    <p:extLst>
      <p:ext uri="{BB962C8B-B14F-4D97-AF65-F5344CB8AC3E}">
        <p14:creationId xmlns:p14="http://schemas.microsoft.com/office/powerpoint/2010/main" val="41656934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2200"/>
                                  </p:stCondLst>
                                  <p:iterate type="lt">
                                    <p:tmPct val="0"/>
                                  </p:iterate>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21" presetClass="emph" presetSubtype="0" repeatCount="3000" fill="remove" grpId="1" nodeType="withEffect">
                                  <p:stCondLst>
                                    <p:cond delay="4200"/>
                                  </p:stCondLst>
                                  <p:iterate type="lt">
                                    <p:tmPct val="10000"/>
                                  </p:iterate>
                                  <p:childTnLst>
                                    <p:animClr clrSpc="hsl" dir="cw">
                                      <p:cBhvr override="childStyle">
                                        <p:cTn id="9" dur="500" fill="hold"/>
                                        <p:tgtEl>
                                          <p:spTgt spid="7"/>
                                        </p:tgtEl>
                                        <p:attrNameLst>
                                          <p:attrName>style.color</p:attrName>
                                        </p:attrNameLst>
                                      </p:cBhvr>
                                      <p:by>
                                        <p:hsl h="7200000" s="0" l="0"/>
                                      </p:by>
                                    </p:animClr>
                                    <p:animClr clrSpc="hsl" dir="cw">
                                      <p:cBhvr>
                                        <p:cTn id="10" dur="500" fill="hold"/>
                                        <p:tgtEl>
                                          <p:spTgt spid="7"/>
                                        </p:tgtEl>
                                        <p:attrNameLst>
                                          <p:attrName>fillcolor</p:attrName>
                                        </p:attrNameLst>
                                      </p:cBhvr>
                                      <p:by>
                                        <p:hsl h="7200000" s="0" l="0"/>
                                      </p:by>
                                    </p:animClr>
                                    <p:animClr clrSpc="hsl" dir="cw">
                                      <p:cBhvr>
                                        <p:cTn id="11" dur="500" fill="hold"/>
                                        <p:tgtEl>
                                          <p:spTgt spid="7"/>
                                        </p:tgtEl>
                                        <p:attrNameLst>
                                          <p:attrName>stroke.color</p:attrName>
                                        </p:attrNameLst>
                                      </p:cBhvr>
                                      <p:by>
                                        <p:hsl h="7200000" s="0" l="0"/>
                                      </p:by>
                                    </p:animClr>
                                    <p:set>
                                      <p:cBhvr>
                                        <p:cTn id="12" dur="500" fill="hold"/>
                                        <p:tgtEl>
                                          <p:spTgt spid="7"/>
                                        </p:tgtEl>
                                        <p:attrNameLst>
                                          <p:attrName>fill.type</p:attrName>
                                        </p:attrNameLst>
                                      </p:cBhvr>
                                      <p:to>
                                        <p:strVal val="solid"/>
                                      </p:to>
                                    </p:set>
                                  </p:childTnLst>
                                </p:cTn>
                              </p:par>
                            </p:childTnLst>
                          </p:cTn>
                        </p:par>
                        <p:par>
                          <p:cTn id="13" fill="hold">
                            <p:stCondLst>
                              <p:cond delay="6450"/>
                            </p:stCondLst>
                            <p:childTnLst>
                              <p:par>
                                <p:cTn id="14" presetID="12" presetClass="entr" presetSubtype="4" fill="hold" grpId="0" nodeType="afterEffect">
                                  <p:stCondLst>
                                    <p:cond delay="0"/>
                                  </p:stCondLst>
                                  <p:childTnLst>
                                    <p:set>
                                      <p:cBhvr>
                                        <p:cTn id="15" dur="1" fill="hold">
                                          <p:stCondLst>
                                            <p:cond delay="0"/>
                                          </p:stCondLst>
                                        </p:cTn>
                                        <p:tgtEl>
                                          <p:spTgt spid="6">
                                            <p:bg/>
                                          </p:spTgt>
                                        </p:tgtEl>
                                        <p:attrNameLst>
                                          <p:attrName>style.visibility</p:attrName>
                                        </p:attrNameLst>
                                      </p:cBhvr>
                                      <p:to>
                                        <p:strVal val="visible"/>
                                      </p:to>
                                    </p:set>
                                    <p:animEffect transition="in" filter="slide(fromBottom)">
                                      <p:cBhvr>
                                        <p:cTn id="16" dur="500"/>
                                        <p:tgtEl>
                                          <p:spTgt spid="6">
                                            <p:bg/>
                                          </p:spTgt>
                                        </p:tgtEl>
                                      </p:cBhvr>
                                    </p:animEffect>
                                  </p:childTnLst>
                                </p:cTn>
                              </p:par>
                            </p:childTnLst>
                          </p:cTn>
                        </p:par>
                        <p:par>
                          <p:cTn id="17" fill="hold">
                            <p:stCondLst>
                              <p:cond delay="6950"/>
                            </p:stCondLst>
                            <p:childTnLst>
                              <p:par>
                                <p:cTn id="18" presetID="12" presetClass="entr" presetSubtype="4" fill="hold" grpId="0" nodeType="after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slide(fromBottom)">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6" grpId="0" build="allAtOnce"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1806791"/>
            <a:ext cx="12192000" cy="39633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sp>
        <p:nvSpPr>
          <p:cNvPr id="13" name="TextBox 9"/>
          <p:cNvSpPr>
            <a:spLocks noChangeArrowheads="1"/>
          </p:cNvSpPr>
          <p:nvPr/>
        </p:nvSpPr>
        <p:spPr bwMode="auto">
          <a:xfrm>
            <a:off x="1617630" y="2995742"/>
            <a:ext cx="908286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hangingPunct="1">
              <a:lnSpc>
                <a:spcPct val="120000"/>
              </a:lnSpc>
            </a:pPr>
            <a:r>
              <a:rPr lang="zh-CN" altLang="en-US" sz="1400" dirty="0" smtClean="0">
                <a:solidFill>
                  <a:schemeClr val="bg1"/>
                </a:solidFill>
                <a:latin typeface="微软雅黑" pitchFamily="34" charset="-122"/>
                <a:ea typeface="微软雅黑" pitchFamily="34" charset="-122"/>
                <a:sym typeface="微软雅黑" pitchFamily="34" charset="-122"/>
              </a:rPr>
              <a:t>回顾这一年，在五月份末进入学海工作，而后进入到课程组进行智通课堂</a:t>
            </a:r>
            <a:r>
              <a:rPr lang="en-US" altLang="zh-CN" sz="1400" dirty="0" smtClean="0">
                <a:solidFill>
                  <a:schemeClr val="bg1"/>
                </a:solidFill>
                <a:latin typeface="微软雅黑" pitchFamily="34" charset="-122"/>
                <a:ea typeface="微软雅黑" pitchFamily="34" charset="-122"/>
                <a:sym typeface="微软雅黑" pitchFamily="34" charset="-122"/>
              </a:rPr>
              <a:t>3.x</a:t>
            </a:r>
            <a:r>
              <a:rPr lang="zh-CN" altLang="en-US" sz="1400" dirty="0" smtClean="0">
                <a:solidFill>
                  <a:schemeClr val="bg1"/>
                </a:solidFill>
                <a:latin typeface="微软雅黑" pitchFamily="34" charset="-122"/>
                <a:ea typeface="微软雅黑" pitchFamily="34" charset="-122"/>
                <a:sym typeface="微软雅黑" pitchFamily="34" charset="-122"/>
              </a:rPr>
              <a:t>的开发与维护工作，在后续的工作时间中还负责百分云教育的开发和维护工作，短暂的工作时间，遇到了不少挑战，也学习到了许多，在稳步迭代开发的过程中，不断完善智通课堂和百分云教育的功能，在后续的维护工作中，努力的提高着客户端应用的质量，当然在工作的过程中仍存在一定的问题，不单单在个人工作方面，在团队协作方面也是如此，不足的地方是必然存在的</a:t>
            </a:r>
            <a:r>
              <a:rPr lang="zh-CN" altLang="en-US" sz="1400" dirty="0" smtClean="0">
                <a:solidFill>
                  <a:schemeClr val="bg1"/>
                </a:solidFill>
                <a:latin typeface="微软雅黑" pitchFamily="34" charset="-122"/>
                <a:ea typeface="微软雅黑" pitchFamily="34" charset="-122"/>
                <a:sym typeface="微软雅黑" pitchFamily="34" charset="-122"/>
              </a:rPr>
              <a:t>，在反思不足的</a:t>
            </a:r>
            <a:r>
              <a:rPr lang="zh-CN" altLang="en-US" sz="1400" dirty="0" smtClean="0">
                <a:solidFill>
                  <a:schemeClr val="bg1"/>
                </a:solidFill>
                <a:latin typeface="微软雅黑" pitchFamily="34" charset="-122"/>
                <a:ea typeface="微软雅黑" pitchFamily="34" charset="-122"/>
                <a:sym typeface="微软雅黑" pitchFamily="34" charset="-122"/>
              </a:rPr>
              <a:t>同时，</a:t>
            </a:r>
            <a:r>
              <a:rPr lang="zh-CN" altLang="en-US" sz="1400" dirty="0" smtClean="0">
                <a:solidFill>
                  <a:schemeClr val="bg1"/>
                </a:solidFill>
                <a:latin typeface="微软雅黑" pitchFamily="34" charset="-122"/>
                <a:ea typeface="微软雅黑" pitchFamily="34" charset="-122"/>
                <a:sym typeface="微软雅黑" pitchFamily="34" charset="-122"/>
              </a:rPr>
              <a:t>也对</a:t>
            </a:r>
            <a:r>
              <a:rPr lang="zh-CN" altLang="en-US" sz="1400" dirty="0" smtClean="0">
                <a:solidFill>
                  <a:schemeClr val="bg1"/>
                </a:solidFill>
                <a:latin typeface="微软雅黑" pitchFamily="34" charset="-122"/>
                <a:ea typeface="微软雅黑" pitchFamily="34" charset="-122"/>
                <a:sym typeface="微软雅黑" pitchFamily="34" charset="-122"/>
              </a:rPr>
              <a:t>以后</a:t>
            </a:r>
            <a:r>
              <a:rPr lang="zh-CN" altLang="en-US" sz="1400" dirty="0" smtClean="0">
                <a:solidFill>
                  <a:schemeClr val="bg1"/>
                </a:solidFill>
                <a:latin typeface="微软雅黑" pitchFamily="34" charset="-122"/>
                <a:ea typeface="微软雅黑" pitchFamily="34" charset="-122"/>
                <a:sym typeface="微软雅黑" pitchFamily="34" charset="-122"/>
              </a:rPr>
              <a:t>工作做出了展望</a:t>
            </a:r>
            <a:r>
              <a:rPr lang="zh-CN" altLang="en-US" sz="1400" dirty="0" smtClean="0">
                <a:solidFill>
                  <a:schemeClr val="bg1"/>
                </a:solidFill>
                <a:latin typeface="微软雅黑" pitchFamily="34" charset="-122"/>
                <a:ea typeface="微软雅黑" pitchFamily="34" charset="-122"/>
                <a:sym typeface="微软雅黑" pitchFamily="34" charset="-122"/>
              </a:rPr>
              <a:t>，做好来年工作的计划与安排。</a:t>
            </a:r>
            <a:endParaRPr lang="en-US" altLang="zh-CN" sz="1400" dirty="0" smtClean="0">
              <a:solidFill>
                <a:schemeClr val="bg1"/>
              </a:solidFill>
              <a:latin typeface="微软雅黑" pitchFamily="34" charset="-122"/>
              <a:ea typeface="微软雅黑" pitchFamily="34" charset="-122"/>
              <a:sym typeface="微软雅黑" pitchFamily="34" charset="-122"/>
            </a:endParaRPr>
          </a:p>
        </p:txBody>
      </p:sp>
      <p:sp>
        <p:nvSpPr>
          <p:cNvPr id="14" name="TextBox 18"/>
          <p:cNvSpPr>
            <a:spLocks noChangeArrowheads="1"/>
          </p:cNvSpPr>
          <p:nvPr/>
        </p:nvSpPr>
        <p:spPr bwMode="auto">
          <a:xfrm>
            <a:off x="1627242" y="766345"/>
            <a:ext cx="15985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800" b="1" dirty="0" smtClean="0">
                <a:solidFill>
                  <a:schemeClr val="tx1">
                    <a:lumMod val="65000"/>
                    <a:lumOff val="35000"/>
                  </a:schemeClr>
                </a:solidFill>
                <a:latin typeface="微软雅黑" panose="020B0503020204020204" pitchFamily="34" charset="-122"/>
                <a:ea typeface="微软雅黑" panose="020B0503020204020204" pitchFamily="34" charset="-122"/>
                <a:sym typeface="方正大黑简体" pitchFamily="65" charset="-122"/>
              </a:rPr>
              <a:t>前 言</a:t>
            </a:r>
            <a:endParaRPr lang="zh-CN" altLang="en-US" sz="4800" b="1" dirty="0">
              <a:solidFill>
                <a:schemeClr val="tx1">
                  <a:lumMod val="65000"/>
                  <a:lumOff val="35000"/>
                </a:schemeClr>
              </a:solidFill>
              <a:latin typeface="微软雅黑" panose="020B0503020204020204" pitchFamily="34" charset="-122"/>
              <a:ea typeface="微软雅黑" panose="020B0503020204020204" pitchFamily="34" charset="-122"/>
              <a:sym typeface="方正大黑简体" pitchFamily="65" charset="-122"/>
            </a:endParaRPr>
          </a:p>
        </p:txBody>
      </p:sp>
      <p:sp>
        <p:nvSpPr>
          <p:cNvPr id="15" name="前言"/>
          <p:cNvSpPr>
            <a:spLocks noChangeArrowheads="1"/>
          </p:cNvSpPr>
          <p:nvPr/>
        </p:nvSpPr>
        <p:spPr bwMode="auto">
          <a:xfrm>
            <a:off x="3240084" y="1077394"/>
            <a:ext cx="2028119"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en-US" altLang="zh-CN" sz="2800" dirty="0">
                <a:solidFill>
                  <a:schemeClr val="bg1">
                    <a:lumMod val="50000"/>
                  </a:schemeClr>
                </a:solidFill>
                <a:latin typeface="Impact" pitchFamily="34" charset="0"/>
                <a:sym typeface="Impact" pitchFamily="34" charset="0"/>
              </a:rPr>
              <a:t>Introduction</a:t>
            </a:r>
            <a:endParaRPr lang="zh-CN" altLang="en-US" sz="2800" dirty="0">
              <a:solidFill>
                <a:schemeClr val="bg1">
                  <a:lumMod val="50000"/>
                </a:schemeClr>
              </a:solidFill>
              <a:latin typeface="Impact" pitchFamily="34" charset="0"/>
              <a:sym typeface="Impact" pitchFamily="34" charset="0"/>
            </a:endParaRPr>
          </a:p>
        </p:txBody>
      </p:sp>
    </p:spTree>
    <p:extLst>
      <p:ext uri="{BB962C8B-B14F-4D97-AF65-F5344CB8AC3E}">
        <p14:creationId xmlns:p14="http://schemas.microsoft.com/office/powerpoint/2010/main" val="14562084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0-#ppt_w/2"/>
                                          </p:val>
                                        </p:tav>
                                        <p:tav tm="100000">
                                          <p:val>
                                            <p:strVal val="#ppt_x"/>
                                          </p:val>
                                        </p:tav>
                                      </p:tavLst>
                                    </p:anim>
                                    <p:anim calcmode="lin" valueType="num">
                                      <p:cBhvr additive="base">
                                        <p:cTn id="19" dur="500" fill="hold"/>
                                        <p:tgtEl>
                                          <p:spTgt spid="15"/>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3">
                                            <p:txEl>
                                              <p:pRg st="0" end="0"/>
                                            </p:txEl>
                                          </p:spTgt>
                                        </p:tgtEl>
                                        <p:attrNameLst>
                                          <p:attrName>style.visibility</p:attrName>
                                        </p:attrNameLst>
                                      </p:cBhvr>
                                      <p:to>
                                        <p:strVal val="visible"/>
                                      </p:to>
                                    </p:set>
                                    <p:anim calcmode="lin" valueType="num">
                                      <p:cBhvr>
                                        <p:cTn id="23" dur="500" fill="hold"/>
                                        <p:tgtEl>
                                          <p:spTgt spid="1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3">
                                            <p:txEl>
                                              <p:pRg st="0" end="0"/>
                                            </p:txEl>
                                          </p:spTgt>
                                        </p:tgtEl>
                                        <p:attrNameLst>
                                          <p:attrName>ppt_y</p:attrName>
                                        </p:attrNameLst>
                                      </p:cBhvr>
                                      <p:tavLst>
                                        <p:tav tm="0">
                                          <p:val>
                                            <p:strVal val="#ppt_y"/>
                                          </p:val>
                                        </p:tav>
                                        <p:tav tm="100000">
                                          <p:val>
                                            <p:strVal val="#ppt_y"/>
                                          </p:val>
                                        </p:tav>
                                      </p:tavLst>
                                    </p:anim>
                                    <p:anim calcmode="lin" valueType="num">
                                      <p:cBhvr>
                                        <p:cTn id="25" dur="500" fill="hold"/>
                                        <p:tgtEl>
                                          <p:spTgt spid="1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build="allAtOnce"/>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880232" y="4529088"/>
            <a:ext cx="1723549" cy="400110"/>
          </a:xfrm>
          <a:prstGeom prst="rect">
            <a:avLst/>
          </a:prstGeom>
          <a:noFill/>
        </p:spPr>
        <p:txBody>
          <a:bodyPr wrap="none" rtlCol="0">
            <a:spAutoFit/>
          </a:bodyPr>
          <a:lstStyle/>
          <a:p>
            <a:pPr algn="ctr"/>
            <a:r>
              <a:rPr lang="zh-CN" altLang="en-US" sz="2000" dirty="0" smtClean="0">
                <a:solidFill>
                  <a:schemeClr val="tx1">
                    <a:lumMod val="75000"/>
                    <a:lumOff val="25000"/>
                  </a:schemeClr>
                </a:solidFill>
                <a:latin typeface="微软雅黑" pitchFamily="34" charset="-122"/>
                <a:ea typeface="微软雅黑" pitchFamily="34" charset="-122"/>
              </a:rPr>
              <a:t>年度工作概述</a:t>
            </a:r>
            <a:endParaRPr lang="zh-CN" altLang="en-US" sz="2000" dirty="0">
              <a:solidFill>
                <a:schemeClr val="tx1">
                  <a:lumMod val="75000"/>
                  <a:lumOff val="25000"/>
                </a:schemeClr>
              </a:solidFill>
              <a:latin typeface="微软雅黑" pitchFamily="34" charset="-122"/>
              <a:ea typeface="微软雅黑" pitchFamily="34" charset="-122"/>
            </a:endParaRPr>
          </a:p>
        </p:txBody>
      </p:sp>
      <p:sp>
        <p:nvSpPr>
          <p:cNvPr id="168" name="TextBox 167"/>
          <p:cNvSpPr txBox="1"/>
          <p:nvPr/>
        </p:nvSpPr>
        <p:spPr>
          <a:xfrm>
            <a:off x="5200427" y="4529088"/>
            <a:ext cx="1723549" cy="400110"/>
          </a:xfrm>
          <a:prstGeom prst="rect">
            <a:avLst/>
          </a:prstGeom>
          <a:noFill/>
        </p:spPr>
        <p:txBody>
          <a:bodyPr wrap="none" rtlCol="0">
            <a:spAutoFit/>
          </a:bodyPr>
          <a:lstStyle/>
          <a:p>
            <a:pPr algn="ctr"/>
            <a:r>
              <a:rPr lang="zh-CN" altLang="en-US" sz="2000" dirty="0" smtClean="0">
                <a:solidFill>
                  <a:schemeClr val="tx1">
                    <a:lumMod val="75000"/>
                    <a:lumOff val="25000"/>
                  </a:schemeClr>
                </a:solidFill>
                <a:latin typeface="微软雅黑" pitchFamily="34" charset="-122"/>
                <a:ea typeface="微软雅黑" pitchFamily="34" charset="-122"/>
              </a:rPr>
              <a:t>工作不足之处</a:t>
            </a:r>
            <a:endParaRPr lang="zh-CN" altLang="en-US" sz="2000" dirty="0">
              <a:solidFill>
                <a:schemeClr val="tx1">
                  <a:lumMod val="75000"/>
                  <a:lumOff val="25000"/>
                </a:schemeClr>
              </a:solidFill>
              <a:latin typeface="微软雅黑" pitchFamily="34" charset="-122"/>
              <a:ea typeface="微软雅黑" pitchFamily="34" charset="-122"/>
            </a:endParaRPr>
          </a:p>
        </p:txBody>
      </p:sp>
      <p:sp>
        <p:nvSpPr>
          <p:cNvPr id="169" name="TextBox 168"/>
          <p:cNvSpPr txBox="1"/>
          <p:nvPr/>
        </p:nvSpPr>
        <p:spPr>
          <a:xfrm>
            <a:off x="9520622" y="4529088"/>
            <a:ext cx="1723549" cy="400110"/>
          </a:xfrm>
          <a:prstGeom prst="rect">
            <a:avLst/>
          </a:prstGeom>
          <a:noFill/>
        </p:spPr>
        <p:txBody>
          <a:bodyPr wrap="none" rtlCol="0">
            <a:spAutoFit/>
          </a:bodyPr>
          <a:lstStyle/>
          <a:p>
            <a:pPr algn="ctr"/>
            <a:r>
              <a:rPr lang="zh-CN" altLang="en-US" sz="2000" dirty="0" smtClean="0">
                <a:solidFill>
                  <a:schemeClr val="tx1">
                    <a:lumMod val="75000"/>
                    <a:lumOff val="25000"/>
                  </a:schemeClr>
                </a:solidFill>
                <a:latin typeface="微软雅黑" pitchFamily="34" charset="-122"/>
                <a:ea typeface="微软雅黑" pitchFamily="34" charset="-122"/>
              </a:rPr>
              <a:t>明年工作计划</a:t>
            </a:r>
            <a:endParaRPr lang="zh-CN" altLang="en-US" sz="2000" dirty="0">
              <a:solidFill>
                <a:schemeClr val="tx1">
                  <a:lumMod val="75000"/>
                  <a:lumOff val="25000"/>
                </a:schemeClr>
              </a:solidFill>
              <a:latin typeface="微软雅黑" pitchFamily="34" charset="-122"/>
              <a:ea typeface="微软雅黑" pitchFamily="34" charset="-122"/>
            </a:endParaRPr>
          </a:p>
        </p:txBody>
      </p:sp>
      <p:grpSp>
        <p:nvGrpSpPr>
          <p:cNvPr id="170" name="组合 169"/>
          <p:cNvGrpSpPr/>
          <p:nvPr/>
        </p:nvGrpSpPr>
        <p:grpSpPr>
          <a:xfrm>
            <a:off x="1098414" y="2217696"/>
            <a:ext cx="1287185" cy="1287185"/>
            <a:chOff x="6501056" y="1873013"/>
            <a:chExt cx="696763" cy="696763"/>
          </a:xfrm>
        </p:grpSpPr>
        <p:sp>
          <p:nvSpPr>
            <p:cNvPr id="171" name="椭圆 170"/>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72" name="组合 113"/>
            <p:cNvGrpSpPr>
              <a:grpSpLocks noChangeAspect="1"/>
            </p:cNvGrpSpPr>
            <p:nvPr/>
          </p:nvGrpSpPr>
          <p:grpSpPr>
            <a:xfrm>
              <a:off x="6616022" y="1996255"/>
              <a:ext cx="466830" cy="450242"/>
              <a:chOff x="7019925" y="5499100"/>
              <a:chExt cx="312738" cy="301626"/>
            </a:xfrm>
            <a:solidFill>
              <a:srgbClr val="BBBE2C"/>
            </a:solidFill>
          </p:grpSpPr>
          <p:sp>
            <p:nvSpPr>
              <p:cNvPr id="173"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74"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grpSp>
        <p:nvGrpSpPr>
          <p:cNvPr id="181" name="组合 180"/>
          <p:cNvGrpSpPr/>
          <p:nvPr/>
        </p:nvGrpSpPr>
        <p:grpSpPr>
          <a:xfrm>
            <a:off x="5418609" y="2217696"/>
            <a:ext cx="1287185" cy="1287185"/>
            <a:chOff x="4840168" y="3971584"/>
            <a:chExt cx="522572" cy="522572"/>
          </a:xfrm>
        </p:grpSpPr>
        <p:sp>
          <p:nvSpPr>
            <p:cNvPr id="182" name="椭圆 181"/>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83" name="组合 137"/>
            <p:cNvGrpSpPr/>
            <p:nvPr/>
          </p:nvGrpSpPr>
          <p:grpSpPr>
            <a:xfrm>
              <a:off x="4981489" y="4078661"/>
              <a:ext cx="239931" cy="308418"/>
              <a:chOff x="731016" y="1671338"/>
              <a:chExt cx="366231" cy="470769"/>
            </a:xfrm>
            <a:solidFill>
              <a:srgbClr val="B91F38"/>
            </a:solidFill>
          </p:grpSpPr>
          <p:sp>
            <p:nvSpPr>
              <p:cNvPr id="184"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185"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186"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187"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grpSp>
        <p:nvGrpSpPr>
          <p:cNvPr id="191" name="组合 190"/>
          <p:cNvGrpSpPr/>
          <p:nvPr/>
        </p:nvGrpSpPr>
        <p:grpSpPr>
          <a:xfrm>
            <a:off x="9738804" y="2217696"/>
            <a:ext cx="1287185" cy="1287185"/>
            <a:chOff x="9881420" y="2714620"/>
            <a:chExt cx="784512" cy="784512"/>
          </a:xfrm>
        </p:grpSpPr>
        <p:sp>
          <p:nvSpPr>
            <p:cNvPr id="192" name="椭圆 191"/>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93"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94" name="矩形 193"/>
          <p:cNvSpPr/>
          <p:nvPr/>
        </p:nvSpPr>
        <p:spPr>
          <a:xfrm>
            <a:off x="1244915" y="4029022"/>
            <a:ext cx="994183" cy="369332"/>
          </a:xfrm>
          <a:prstGeom prst="rect">
            <a:avLst/>
          </a:prstGeom>
        </p:spPr>
        <p:txBody>
          <a:bodyPr wrap="none">
            <a:spAutoFit/>
          </a:bodyPr>
          <a:lstStyle/>
          <a:p>
            <a:r>
              <a:rPr lang="en-US" altLang="zh-CN" dirty="0" smtClean="0">
                <a:solidFill>
                  <a:schemeClr val="tx1">
                    <a:lumMod val="75000"/>
                    <a:lumOff val="25000"/>
                  </a:schemeClr>
                </a:solidFill>
              </a:rPr>
              <a:t>PART 01</a:t>
            </a:r>
            <a:r>
              <a:rPr lang="zh-CN" altLang="en-US" dirty="0" smtClean="0">
                <a:solidFill>
                  <a:schemeClr val="tx1">
                    <a:lumMod val="75000"/>
                    <a:lumOff val="25000"/>
                  </a:schemeClr>
                </a:solidFill>
              </a:rPr>
              <a:t> </a:t>
            </a:r>
            <a:endParaRPr lang="zh-CN" altLang="en-US" dirty="0"/>
          </a:p>
        </p:txBody>
      </p:sp>
      <p:sp>
        <p:nvSpPr>
          <p:cNvPr id="197" name="矩形 196"/>
          <p:cNvSpPr/>
          <p:nvPr/>
        </p:nvSpPr>
        <p:spPr>
          <a:xfrm>
            <a:off x="5565110" y="4029022"/>
            <a:ext cx="994183" cy="369332"/>
          </a:xfrm>
          <a:prstGeom prst="rect">
            <a:avLst/>
          </a:prstGeom>
        </p:spPr>
        <p:txBody>
          <a:bodyPr wrap="none">
            <a:spAutoFit/>
          </a:bodyPr>
          <a:lstStyle/>
          <a:p>
            <a:r>
              <a:rPr lang="en-US" altLang="zh-CN" dirty="0" smtClean="0">
                <a:solidFill>
                  <a:schemeClr val="tx1">
                    <a:lumMod val="75000"/>
                    <a:lumOff val="25000"/>
                  </a:schemeClr>
                </a:solidFill>
              </a:rPr>
              <a:t>PART </a:t>
            </a:r>
            <a:r>
              <a:rPr lang="en-US" altLang="zh-CN" dirty="0" smtClean="0">
                <a:solidFill>
                  <a:schemeClr val="tx1">
                    <a:lumMod val="75000"/>
                    <a:lumOff val="25000"/>
                  </a:schemeClr>
                </a:solidFill>
              </a:rPr>
              <a:t>02</a:t>
            </a:r>
            <a:r>
              <a:rPr lang="zh-CN" altLang="en-US" dirty="0" smtClean="0">
                <a:solidFill>
                  <a:schemeClr val="tx1">
                    <a:lumMod val="75000"/>
                    <a:lumOff val="25000"/>
                  </a:schemeClr>
                </a:solidFill>
              </a:rPr>
              <a:t> </a:t>
            </a:r>
            <a:endParaRPr lang="zh-CN" altLang="en-US" dirty="0"/>
          </a:p>
        </p:txBody>
      </p:sp>
      <p:sp>
        <p:nvSpPr>
          <p:cNvPr id="198" name="矩形 197"/>
          <p:cNvSpPr/>
          <p:nvPr/>
        </p:nvSpPr>
        <p:spPr>
          <a:xfrm>
            <a:off x="9885305" y="4029022"/>
            <a:ext cx="994183" cy="369332"/>
          </a:xfrm>
          <a:prstGeom prst="rect">
            <a:avLst/>
          </a:prstGeom>
        </p:spPr>
        <p:txBody>
          <a:bodyPr wrap="none">
            <a:spAutoFit/>
          </a:bodyPr>
          <a:lstStyle/>
          <a:p>
            <a:r>
              <a:rPr lang="en-US" altLang="zh-CN" dirty="0" smtClean="0">
                <a:solidFill>
                  <a:schemeClr val="tx1">
                    <a:lumMod val="75000"/>
                    <a:lumOff val="25000"/>
                  </a:schemeClr>
                </a:solidFill>
              </a:rPr>
              <a:t>PART </a:t>
            </a:r>
            <a:r>
              <a:rPr lang="en-US" altLang="zh-CN" dirty="0" smtClean="0">
                <a:solidFill>
                  <a:schemeClr val="tx1">
                    <a:lumMod val="75000"/>
                    <a:lumOff val="25000"/>
                  </a:schemeClr>
                </a:solidFill>
              </a:rPr>
              <a:t>03</a:t>
            </a:r>
            <a:r>
              <a:rPr lang="zh-CN" altLang="en-US" dirty="0" smtClean="0">
                <a:solidFill>
                  <a:schemeClr val="tx1">
                    <a:lumMod val="75000"/>
                    <a:lumOff val="25000"/>
                  </a:schemeClr>
                </a:solidFill>
              </a:rPr>
              <a:t> </a:t>
            </a:r>
            <a:endParaRPr lang="zh-CN" altLang="en-US" dirty="0"/>
          </a:p>
        </p:txBody>
      </p:sp>
    </p:spTree>
    <p:extLst>
      <p:ext uri="{BB962C8B-B14F-4D97-AF65-F5344CB8AC3E}">
        <p14:creationId xmlns:p14="http://schemas.microsoft.com/office/powerpoint/2010/main" val="16727162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iterate type="lt">
                                    <p:tmPct val="0"/>
                                  </p:iterate>
                                  <p:childTnLst>
                                    <p:set>
                                      <p:cBhvr>
                                        <p:cTn id="6" dur="1" fill="hold">
                                          <p:stCondLst>
                                            <p:cond delay="0"/>
                                          </p:stCondLst>
                                        </p:cTn>
                                        <p:tgtEl>
                                          <p:spTgt spid="170"/>
                                        </p:tgtEl>
                                        <p:attrNameLst>
                                          <p:attrName>style.visibility</p:attrName>
                                        </p:attrNameLst>
                                      </p:cBhvr>
                                      <p:to>
                                        <p:strVal val="visible"/>
                                      </p:to>
                                    </p:set>
                                    <p:anim calcmode="lin" valueType="num">
                                      <p:cBhvr>
                                        <p:cTn id="7" dur="500" fill="hold"/>
                                        <p:tgtEl>
                                          <p:spTgt spid="170"/>
                                        </p:tgtEl>
                                        <p:attrNameLst>
                                          <p:attrName>ppt_w</p:attrName>
                                        </p:attrNameLst>
                                      </p:cBhvr>
                                      <p:tavLst>
                                        <p:tav tm="0">
                                          <p:val>
                                            <p:fltVal val="0"/>
                                          </p:val>
                                        </p:tav>
                                        <p:tav tm="100000">
                                          <p:val>
                                            <p:strVal val="#ppt_w"/>
                                          </p:val>
                                        </p:tav>
                                      </p:tavLst>
                                    </p:anim>
                                    <p:anim calcmode="lin" valueType="num">
                                      <p:cBhvr>
                                        <p:cTn id="8" dur="500" fill="hold"/>
                                        <p:tgtEl>
                                          <p:spTgt spid="170"/>
                                        </p:tgtEl>
                                        <p:attrNameLst>
                                          <p:attrName>ppt_h</p:attrName>
                                        </p:attrNameLst>
                                      </p:cBhvr>
                                      <p:tavLst>
                                        <p:tav tm="0">
                                          <p:val>
                                            <p:fltVal val="0"/>
                                          </p:val>
                                        </p:tav>
                                        <p:tav tm="100000">
                                          <p:val>
                                            <p:strVal val="#ppt_h"/>
                                          </p:val>
                                        </p:tav>
                                      </p:tavLst>
                                    </p:anim>
                                    <p:animEffect transition="in" filter="fade">
                                      <p:cBhvr>
                                        <p:cTn id="9" dur="500"/>
                                        <p:tgtEl>
                                          <p:spTgt spid="170"/>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181"/>
                                        </p:tgtEl>
                                        <p:attrNameLst>
                                          <p:attrName>style.visibility</p:attrName>
                                        </p:attrNameLst>
                                      </p:cBhvr>
                                      <p:to>
                                        <p:strVal val="visible"/>
                                      </p:to>
                                    </p:set>
                                    <p:anim calcmode="lin" valueType="num">
                                      <p:cBhvr>
                                        <p:cTn id="13" dur="500" fill="hold"/>
                                        <p:tgtEl>
                                          <p:spTgt spid="181"/>
                                        </p:tgtEl>
                                        <p:attrNameLst>
                                          <p:attrName>ppt_w</p:attrName>
                                        </p:attrNameLst>
                                      </p:cBhvr>
                                      <p:tavLst>
                                        <p:tav tm="0">
                                          <p:val>
                                            <p:fltVal val="0"/>
                                          </p:val>
                                        </p:tav>
                                        <p:tav tm="100000">
                                          <p:val>
                                            <p:strVal val="#ppt_w"/>
                                          </p:val>
                                        </p:tav>
                                      </p:tavLst>
                                    </p:anim>
                                    <p:anim calcmode="lin" valueType="num">
                                      <p:cBhvr>
                                        <p:cTn id="14" dur="500" fill="hold"/>
                                        <p:tgtEl>
                                          <p:spTgt spid="181"/>
                                        </p:tgtEl>
                                        <p:attrNameLst>
                                          <p:attrName>ppt_h</p:attrName>
                                        </p:attrNameLst>
                                      </p:cBhvr>
                                      <p:tavLst>
                                        <p:tav tm="0">
                                          <p:val>
                                            <p:fltVal val="0"/>
                                          </p:val>
                                        </p:tav>
                                        <p:tav tm="100000">
                                          <p:val>
                                            <p:strVal val="#ppt_h"/>
                                          </p:val>
                                        </p:tav>
                                      </p:tavLst>
                                    </p:anim>
                                    <p:animEffect transition="in" filter="fade">
                                      <p:cBhvr>
                                        <p:cTn id="15" dur="500"/>
                                        <p:tgtEl>
                                          <p:spTgt spid="181"/>
                                        </p:tgtEl>
                                      </p:cBhvr>
                                    </p:animEffect>
                                  </p:childTnLst>
                                </p:cTn>
                              </p:par>
                            </p:childTnLst>
                          </p:cTn>
                        </p:par>
                        <p:par>
                          <p:cTn id="16" fill="hold">
                            <p:stCondLst>
                              <p:cond delay="1000"/>
                            </p:stCondLst>
                            <p:childTnLst>
                              <p:par>
                                <p:cTn id="17" presetID="53" presetClass="entr" presetSubtype="0" fill="hold" nodeType="afterEffect">
                                  <p:stCondLst>
                                    <p:cond delay="0"/>
                                  </p:stCondLst>
                                  <p:childTnLst>
                                    <p:set>
                                      <p:cBhvr>
                                        <p:cTn id="18" dur="1" fill="hold">
                                          <p:stCondLst>
                                            <p:cond delay="0"/>
                                          </p:stCondLst>
                                        </p:cTn>
                                        <p:tgtEl>
                                          <p:spTgt spid="191"/>
                                        </p:tgtEl>
                                        <p:attrNameLst>
                                          <p:attrName>style.visibility</p:attrName>
                                        </p:attrNameLst>
                                      </p:cBhvr>
                                      <p:to>
                                        <p:strVal val="visible"/>
                                      </p:to>
                                    </p:set>
                                    <p:anim calcmode="lin" valueType="num">
                                      <p:cBhvr>
                                        <p:cTn id="19" dur="500" fill="hold"/>
                                        <p:tgtEl>
                                          <p:spTgt spid="191"/>
                                        </p:tgtEl>
                                        <p:attrNameLst>
                                          <p:attrName>ppt_w</p:attrName>
                                        </p:attrNameLst>
                                      </p:cBhvr>
                                      <p:tavLst>
                                        <p:tav tm="0">
                                          <p:val>
                                            <p:fltVal val="0"/>
                                          </p:val>
                                        </p:tav>
                                        <p:tav tm="100000">
                                          <p:val>
                                            <p:strVal val="#ppt_w"/>
                                          </p:val>
                                        </p:tav>
                                      </p:tavLst>
                                    </p:anim>
                                    <p:anim calcmode="lin" valueType="num">
                                      <p:cBhvr>
                                        <p:cTn id="20" dur="500" fill="hold"/>
                                        <p:tgtEl>
                                          <p:spTgt spid="191"/>
                                        </p:tgtEl>
                                        <p:attrNameLst>
                                          <p:attrName>ppt_h</p:attrName>
                                        </p:attrNameLst>
                                      </p:cBhvr>
                                      <p:tavLst>
                                        <p:tav tm="0">
                                          <p:val>
                                            <p:fltVal val="0"/>
                                          </p:val>
                                        </p:tav>
                                        <p:tav tm="100000">
                                          <p:val>
                                            <p:strVal val="#ppt_h"/>
                                          </p:val>
                                        </p:tav>
                                      </p:tavLst>
                                    </p:anim>
                                    <p:animEffect transition="in" filter="fade">
                                      <p:cBhvr>
                                        <p:cTn id="21" dur="500"/>
                                        <p:tgtEl>
                                          <p:spTgt spid="191"/>
                                        </p:tgtEl>
                                      </p:cBhvr>
                                    </p:animEffect>
                                  </p:childTnLst>
                                </p:cTn>
                              </p:par>
                            </p:childTnLst>
                          </p:cTn>
                        </p:par>
                        <p:par>
                          <p:cTn id="22" fill="hold">
                            <p:stCondLst>
                              <p:cond delay="1500"/>
                            </p:stCondLst>
                            <p:childTnLst>
                              <p:par>
                                <p:cTn id="23" presetID="12" presetClass="entr" presetSubtype="4" fill="hold" grpId="0" nodeType="afterEffect">
                                  <p:stCondLst>
                                    <p:cond delay="0"/>
                                  </p:stCondLst>
                                  <p:childTnLst>
                                    <p:set>
                                      <p:cBhvr>
                                        <p:cTn id="24" dur="1" fill="hold">
                                          <p:stCondLst>
                                            <p:cond delay="0"/>
                                          </p:stCondLst>
                                        </p:cTn>
                                        <p:tgtEl>
                                          <p:spTgt spid="194"/>
                                        </p:tgtEl>
                                        <p:attrNameLst>
                                          <p:attrName>style.visibility</p:attrName>
                                        </p:attrNameLst>
                                      </p:cBhvr>
                                      <p:to>
                                        <p:strVal val="visible"/>
                                      </p:to>
                                    </p:set>
                                    <p:animEffect transition="in" filter="slide(fromBottom)">
                                      <p:cBhvr>
                                        <p:cTn id="25" dur="1000"/>
                                        <p:tgtEl>
                                          <p:spTgt spid="194"/>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97"/>
                                        </p:tgtEl>
                                        <p:attrNameLst>
                                          <p:attrName>style.visibility</p:attrName>
                                        </p:attrNameLst>
                                      </p:cBhvr>
                                      <p:to>
                                        <p:strVal val="visible"/>
                                      </p:to>
                                    </p:set>
                                    <p:animEffect transition="in" filter="slide(fromBottom)">
                                      <p:cBhvr>
                                        <p:cTn id="28" dur="1000"/>
                                        <p:tgtEl>
                                          <p:spTgt spid="197"/>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98"/>
                                        </p:tgtEl>
                                        <p:attrNameLst>
                                          <p:attrName>style.visibility</p:attrName>
                                        </p:attrNameLst>
                                      </p:cBhvr>
                                      <p:to>
                                        <p:strVal val="visible"/>
                                      </p:to>
                                    </p:set>
                                    <p:animEffect transition="in" filter="slide(fromBottom)">
                                      <p:cBhvr>
                                        <p:cTn id="31" dur="1000"/>
                                        <p:tgtEl>
                                          <p:spTgt spid="198"/>
                                        </p:tgtEl>
                                      </p:cBhvr>
                                    </p:animEffect>
                                  </p:childTnLst>
                                </p:cTn>
                              </p:par>
                            </p:childTnLst>
                          </p:cTn>
                        </p:par>
                        <p:par>
                          <p:cTn id="32" fill="hold">
                            <p:stCondLst>
                              <p:cond delay="2500"/>
                            </p:stCondLst>
                            <p:childTnLst>
                              <p:par>
                                <p:cTn id="33" presetID="47" presetClass="entr" presetSubtype="0" fill="hold" grpId="0" nodeType="afterEffect">
                                  <p:stCondLst>
                                    <p:cond delay="0"/>
                                  </p:stCondLst>
                                  <p:childTnLst>
                                    <p:set>
                                      <p:cBhvr>
                                        <p:cTn id="34" dur="1" fill="hold">
                                          <p:stCondLst>
                                            <p:cond delay="0"/>
                                          </p:stCondLst>
                                        </p:cTn>
                                        <p:tgtEl>
                                          <p:spTgt spid="165"/>
                                        </p:tgtEl>
                                        <p:attrNameLst>
                                          <p:attrName>style.visibility</p:attrName>
                                        </p:attrNameLst>
                                      </p:cBhvr>
                                      <p:to>
                                        <p:strVal val="visible"/>
                                      </p:to>
                                    </p:set>
                                    <p:animEffect transition="in" filter="fade">
                                      <p:cBhvr>
                                        <p:cTn id="35" dur="1000"/>
                                        <p:tgtEl>
                                          <p:spTgt spid="165"/>
                                        </p:tgtEl>
                                      </p:cBhvr>
                                    </p:animEffect>
                                    <p:anim calcmode="lin" valueType="num">
                                      <p:cBhvr>
                                        <p:cTn id="36" dur="1000" fill="hold"/>
                                        <p:tgtEl>
                                          <p:spTgt spid="165"/>
                                        </p:tgtEl>
                                        <p:attrNameLst>
                                          <p:attrName>ppt_x</p:attrName>
                                        </p:attrNameLst>
                                      </p:cBhvr>
                                      <p:tavLst>
                                        <p:tav tm="0">
                                          <p:val>
                                            <p:strVal val="#ppt_x"/>
                                          </p:val>
                                        </p:tav>
                                        <p:tav tm="100000">
                                          <p:val>
                                            <p:strVal val="#ppt_x"/>
                                          </p:val>
                                        </p:tav>
                                      </p:tavLst>
                                    </p:anim>
                                    <p:anim calcmode="lin" valueType="num">
                                      <p:cBhvr>
                                        <p:cTn id="37" dur="1000" fill="hold"/>
                                        <p:tgtEl>
                                          <p:spTgt spid="165"/>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168"/>
                                        </p:tgtEl>
                                        <p:attrNameLst>
                                          <p:attrName>style.visibility</p:attrName>
                                        </p:attrNameLst>
                                      </p:cBhvr>
                                      <p:to>
                                        <p:strVal val="visible"/>
                                      </p:to>
                                    </p:set>
                                    <p:animEffect transition="in" filter="fade">
                                      <p:cBhvr>
                                        <p:cTn id="40" dur="1000"/>
                                        <p:tgtEl>
                                          <p:spTgt spid="168"/>
                                        </p:tgtEl>
                                      </p:cBhvr>
                                    </p:animEffect>
                                    <p:anim calcmode="lin" valueType="num">
                                      <p:cBhvr>
                                        <p:cTn id="41" dur="1000" fill="hold"/>
                                        <p:tgtEl>
                                          <p:spTgt spid="168"/>
                                        </p:tgtEl>
                                        <p:attrNameLst>
                                          <p:attrName>ppt_x</p:attrName>
                                        </p:attrNameLst>
                                      </p:cBhvr>
                                      <p:tavLst>
                                        <p:tav tm="0">
                                          <p:val>
                                            <p:strVal val="#ppt_x"/>
                                          </p:val>
                                        </p:tav>
                                        <p:tav tm="100000">
                                          <p:val>
                                            <p:strVal val="#ppt_x"/>
                                          </p:val>
                                        </p:tav>
                                      </p:tavLst>
                                    </p:anim>
                                    <p:anim calcmode="lin" valueType="num">
                                      <p:cBhvr>
                                        <p:cTn id="42" dur="1000" fill="hold"/>
                                        <p:tgtEl>
                                          <p:spTgt spid="168"/>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169"/>
                                        </p:tgtEl>
                                        <p:attrNameLst>
                                          <p:attrName>style.visibility</p:attrName>
                                        </p:attrNameLst>
                                      </p:cBhvr>
                                      <p:to>
                                        <p:strVal val="visible"/>
                                      </p:to>
                                    </p:set>
                                    <p:animEffect transition="in" filter="fade">
                                      <p:cBhvr>
                                        <p:cTn id="45" dur="1000"/>
                                        <p:tgtEl>
                                          <p:spTgt spid="169"/>
                                        </p:tgtEl>
                                      </p:cBhvr>
                                    </p:animEffect>
                                    <p:anim calcmode="lin" valueType="num">
                                      <p:cBhvr>
                                        <p:cTn id="46" dur="1000" fill="hold"/>
                                        <p:tgtEl>
                                          <p:spTgt spid="169"/>
                                        </p:tgtEl>
                                        <p:attrNameLst>
                                          <p:attrName>ppt_x</p:attrName>
                                        </p:attrNameLst>
                                      </p:cBhvr>
                                      <p:tavLst>
                                        <p:tav tm="0">
                                          <p:val>
                                            <p:strVal val="#ppt_x"/>
                                          </p:val>
                                        </p:tav>
                                        <p:tav tm="100000">
                                          <p:val>
                                            <p:strVal val="#ppt_x"/>
                                          </p:val>
                                        </p:tav>
                                      </p:tavLst>
                                    </p:anim>
                                    <p:anim calcmode="lin" valueType="num">
                                      <p:cBhvr>
                                        <p:cTn id="47" dur="1000" fill="hold"/>
                                        <p:tgtEl>
                                          <p:spTgt spid="1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8" grpId="0"/>
      <p:bldP spid="169" grpId="0"/>
      <p:bldP spid="194" grpId="0"/>
      <p:bldP spid="197" grpId="0"/>
      <p:bldP spid="19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6"/>
          <p:cNvSpPr>
            <a:spLocks/>
          </p:cNvSpPr>
          <p:nvPr/>
        </p:nvSpPr>
        <p:spPr bwMode="auto">
          <a:xfrm>
            <a:off x="1325423" y="2675709"/>
            <a:ext cx="576064" cy="530406"/>
          </a:xfrm>
          <a:custGeom>
            <a:avLst/>
            <a:gdLst>
              <a:gd name="T0" fmla="*/ 593 w 593"/>
              <a:gd name="T1" fmla="*/ 248 h 546"/>
              <a:gd name="T2" fmla="*/ 295 w 593"/>
              <a:gd name="T3" fmla="*/ 546 h 546"/>
              <a:gd name="T4" fmla="*/ 0 w 593"/>
              <a:gd name="T5" fmla="*/ 248 h 546"/>
              <a:gd name="T6" fmla="*/ 0 w 593"/>
              <a:gd name="T7" fmla="*/ 0 h 546"/>
              <a:gd name="T8" fmla="*/ 295 w 593"/>
              <a:gd name="T9" fmla="*/ 298 h 546"/>
              <a:gd name="T10" fmla="*/ 593 w 593"/>
              <a:gd name="T11" fmla="*/ 0 h 546"/>
              <a:gd name="T12" fmla="*/ 593 w 593"/>
              <a:gd name="T13" fmla="*/ 248 h 546"/>
            </a:gdLst>
            <a:ahLst/>
            <a:cxnLst>
              <a:cxn ang="0">
                <a:pos x="T0" y="T1"/>
              </a:cxn>
              <a:cxn ang="0">
                <a:pos x="T2" y="T3"/>
              </a:cxn>
              <a:cxn ang="0">
                <a:pos x="T4" y="T5"/>
              </a:cxn>
              <a:cxn ang="0">
                <a:pos x="T6" y="T7"/>
              </a:cxn>
              <a:cxn ang="0">
                <a:pos x="T8" y="T9"/>
              </a:cxn>
              <a:cxn ang="0">
                <a:pos x="T10" y="T11"/>
              </a:cxn>
              <a:cxn ang="0">
                <a:pos x="T12" y="T13"/>
              </a:cxn>
            </a:cxnLst>
            <a:rect l="0" t="0" r="r" b="b"/>
            <a:pathLst>
              <a:path w="593" h="546">
                <a:moveTo>
                  <a:pt x="593" y="248"/>
                </a:moveTo>
                <a:lnTo>
                  <a:pt x="295" y="546"/>
                </a:lnTo>
                <a:lnTo>
                  <a:pt x="0" y="248"/>
                </a:lnTo>
                <a:lnTo>
                  <a:pt x="0" y="0"/>
                </a:lnTo>
                <a:lnTo>
                  <a:pt x="295" y="298"/>
                </a:lnTo>
                <a:lnTo>
                  <a:pt x="593" y="0"/>
                </a:lnTo>
                <a:lnTo>
                  <a:pt x="593" y="248"/>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7"/>
          <p:cNvSpPr>
            <a:spLocks/>
          </p:cNvSpPr>
          <p:nvPr/>
        </p:nvSpPr>
        <p:spPr bwMode="auto">
          <a:xfrm>
            <a:off x="1325423" y="3991181"/>
            <a:ext cx="576064" cy="529435"/>
          </a:xfrm>
          <a:custGeom>
            <a:avLst/>
            <a:gdLst>
              <a:gd name="T0" fmla="*/ 593 w 593"/>
              <a:gd name="T1" fmla="*/ 248 h 545"/>
              <a:gd name="T2" fmla="*/ 295 w 593"/>
              <a:gd name="T3" fmla="*/ 545 h 545"/>
              <a:gd name="T4" fmla="*/ 0 w 593"/>
              <a:gd name="T5" fmla="*/ 248 h 545"/>
              <a:gd name="T6" fmla="*/ 0 w 593"/>
              <a:gd name="T7" fmla="*/ 0 h 545"/>
              <a:gd name="T8" fmla="*/ 295 w 593"/>
              <a:gd name="T9" fmla="*/ 297 h 545"/>
              <a:gd name="T10" fmla="*/ 593 w 593"/>
              <a:gd name="T11" fmla="*/ 0 h 545"/>
              <a:gd name="T12" fmla="*/ 593 w 593"/>
              <a:gd name="T13" fmla="*/ 248 h 545"/>
            </a:gdLst>
            <a:ahLst/>
            <a:cxnLst>
              <a:cxn ang="0">
                <a:pos x="T0" y="T1"/>
              </a:cxn>
              <a:cxn ang="0">
                <a:pos x="T2" y="T3"/>
              </a:cxn>
              <a:cxn ang="0">
                <a:pos x="T4" y="T5"/>
              </a:cxn>
              <a:cxn ang="0">
                <a:pos x="T6" y="T7"/>
              </a:cxn>
              <a:cxn ang="0">
                <a:pos x="T8" y="T9"/>
              </a:cxn>
              <a:cxn ang="0">
                <a:pos x="T10" y="T11"/>
              </a:cxn>
              <a:cxn ang="0">
                <a:pos x="T12" y="T13"/>
              </a:cxn>
            </a:cxnLst>
            <a:rect l="0" t="0" r="r" b="b"/>
            <a:pathLst>
              <a:path w="593" h="545">
                <a:moveTo>
                  <a:pt x="593" y="248"/>
                </a:moveTo>
                <a:lnTo>
                  <a:pt x="295" y="545"/>
                </a:lnTo>
                <a:lnTo>
                  <a:pt x="0" y="248"/>
                </a:lnTo>
                <a:lnTo>
                  <a:pt x="0" y="0"/>
                </a:lnTo>
                <a:lnTo>
                  <a:pt x="295" y="297"/>
                </a:lnTo>
                <a:lnTo>
                  <a:pt x="593" y="0"/>
                </a:lnTo>
                <a:lnTo>
                  <a:pt x="593" y="248"/>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8"/>
          <p:cNvSpPr>
            <a:spLocks/>
          </p:cNvSpPr>
          <p:nvPr/>
        </p:nvSpPr>
        <p:spPr bwMode="auto">
          <a:xfrm>
            <a:off x="1325423" y="5346866"/>
            <a:ext cx="576064" cy="530406"/>
          </a:xfrm>
          <a:custGeom>
            <a:avLst/>
            <a:gdLst>
              <a:gd name="T0" fmla="*/ 593 w 593"/>
              <a:gd name="T1" fmla="*/ 248 h 546"/>
              <a:gd name="T2" fmla="*/ 295 w 593"/>
              <a:gd name="T3" fmla="*/ 546 h 546"/>
              <a:gd name="T4" fmla="*/ 0 w 593"/>
              <a:gd name="T5" fmla="*/ 248 h 546"/>
              <a:gd name="T6" fmla="*/ 0 w 593"/>
              <a:gd name="T7" fmla="*/ 0 h 546"/>
              <a:gd name="T8" fmla="*/ 295 w 593"/>
              <a:gd name="T9" fmla="*/ 298 h 546"/>
              <a:gd name="T10" fmla="*/ 593 w 593"/>
              <a:gd name="T11" fmla="*/ 0 h 546"/>
              <a:gd name="T12" fmla="*/ 593 w 593"/>
              <a:gd name="T13" fmla="*/ 248 h 546"/>
            </a:gdLst>
            <a:ahLst/>
            <a:cxnLst>
              <a:cxn ang="0">
                <a:pos x="T0" y="T1"/>
              </a:cxn>
              <a:cxn ang="0">
                <a:pos x="T2" y="T3"/>
              </a:cxn>
              <a:cxn ang="0">
                <a:pos x="T4" y="T5"/>
              </a:cxn>
              <a:cxn ang="0">
                <a:pos x="T6" y="T7"/>
              </a:cxn>
              <a:cxn ang="0">
                <a:pos x="T8" y="T9"/>
              </a:cxn>
              <a:cxn ang="0">
                <a:pos x="T10" y="T11"/>
              </a:cxn>
              <a:cxn ang="0">
                <a:pos x="T12" y="T13"/>
              </a:cxn>
            </a:cxnLst>
            <a:rect l="0" t="0" r="r" b="b"/>
            <a:pathLst>
              <a:path w="593" h="546">
                <a:moveTo>
                  <a:pt x="593" y="248"/>
                </a:moveTo>
                <a:lnTo>
                  <a:pt x="295" y="546"/>
                </a:lnTo>
                <a:lnTo>
                  <a:pt x="0" y="248"/>
                </a:lnTo>
                <a:lnTo>
                  <a:pt x="0" y="0"/>
                </a:lnTo>
                <a:lnTo>
                  <a:pt x="295" y="298"/>
                </a:lnTo>
                <a:lnTo>
                  <a:pt x="593" y="0"/>
                </a:lnTo>
                <a:lnTo>
                  <a:pt x="593" y="248"/>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TextBox 39"/>
          <p:cNvSpPr txBox="1"/>
          <p:nvPr/>
        </p:nvSpPr>
        <p:spPr>
          <a:xfrm>
            <a:off x="2057379" y="2616169"/>
            <a:ext cx="3588736" cy="731098"/>
          </a:xfrm>
          <a:prstGeom prst="rect">
            <a:avLst/>
          </a:prstGeom>
          <a:noFill/>
        </p:spPr>
        <p:txBody>
          <a:bodyPr wrap="square" rtlCol="0">
            <a:spAutoFit/>
          </a:bodyPr>
          <a:lstStyle/>
          <a:p>
            <a:pPr>
              <a:lnSpc>
                <a:spcPct val="130000"/>
              </a:lnSpc>
            </a:pPr>
            <a:r>
              <a:rPr lang="zh-CN" altLang="en-US" sz="1100" dirty="0" smtClean="0">
                <a:solidFill>
                  <a:schemeClr val="tx1">
                    <a:lumMod val="75000"/>
                    <a:lumOff val="25000"/>
                  </a:schemeClr>
                </a:solidFill>
                <a:latin typeface="微软雅黑" pitchFamily="34" charset="-122"/>
                <a:ea typeface="微软雅黑" pitchFamily="34" charset="-122"/>
              </a:rPr>
              <a:t>维护智通课堂</a:t>
            </a:r>
            <a:r>
              <a:rPr lang="en-US" altLang="zh-CN" sz="1100" dirty="0" smtClean="0">
                <a:solidFill>
                  <a:schemeClr val="tx1">
                    <a:lumMod val="75000"/>
                    <a:lumOff val="25000"/>
                  </a:schemeClr>
                </a:solidFill>
                <a:latin typeface="微软雅黑" pitchFamily="34" charset="-122"/>
                <a:ea typeface="微软雅黑" pitchFamily="34" charset="-122"/>
              </a:rPr>
              <a:t>3.0</a:t>
            </a:r>
            <a:r>
              <a:rPr lang="zh-CN" altLang="en-US" sz="1100" dirty="0" smtClean="0">
                <a:solidFill>
                  <a:schemeClr val="tx1">
                    <a:lumMod val="75000"/>
                    <a:lumOff val="25000"/>
                  </a:schemeClr>
                </a:solidFill>
                <a:latin typeface="微软雅黑" pitchFamily="34" charset="-122"/>
                <a:ea typeface="微软雅黑" pitchFamily="34" charset="-122"/>
              </a:rPr>
              <a:t>，保证花园中学的大型公开课顺利的进行</a:t>
            </a:r>
            <a:endParaRPr lang="en-US" altLang="zh-CN" sz="1100" dirty="0" smtClean="0">
              <a:solidFill>
                <a:schemeClr val="tx1">
                  <a:lumMod val="75000"/>
                  <a:lumOff val="25000"/>
                </a:schemeClr>
              </a:solidFill>
              <a:latin typeface="微软雅黑" pitchFamily="34" charset="-122"/>
              <a:ea typeface="微软雅黑" pitchFamily="34" charset="-122"/>
            </a:endParaRPr>
          </a:p>
          <a:p>
            <a:pPr>
              <a:lnSpc>
                <a:spcPct val="130000"/>
              </a:lnSpc>
            </a:pP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41" name="TextBox 40"/>
          <p:cNvSpPr txBox="1"/>
          <p:nvPr/>
        </p:nvSpPr>
        <p:spPr>
          <a:xfrm>
            <a:off x="2045502" y="2278911"/>
            <a:ext cx="2033480" cy="415498"/>
          </a:xfrm>
          <a:prstGeom prst="rect">
            <a:avLst/>
          </a:prstGeom>
          <a:noFill/>
        </p:spPr>
        <p:txBody>
          <a:bodyPr wrap="square" tIns="0" bIns="0" rtlCol="0" anchor="t">
            <a:spAutoFit/>
          </a:bodyPr>
          <a:lstStyle/>
          <a:p>
            <a:pPr>
              <a:lnSpc>
                <a:spcPct val="150000"/>
              </a:lnSpc>
            </a:pPr>
            <a:r>
              <a:rPr lang="zh-CN" altLang="en-US" dirty="0" smtClean="0">
                <a:solidFill>
                  <a:schemeClr val="tx1">
                    <a:lumMod val="75000"/>
                    <a:lumOff val="25000"/>
                  </a:schemeClr>
                </a:solidFill>
                <a:latin typeface="微软雅黑" pitchFamily="34" charset="-122"/>
                <a:ea typeface="微软雅黑" pitchFamily="34" charset="-122"/>
                <a:cs typeface="华文黑体" pitchFamily="2" charset="-122"/>
              </a:rPr>
              <a:t>维护</a:t>
            </a:r>
            <a:r>
              <a:rPr lang="zh-CN" altLang="en-US" dirty="0">
                <a:solidFill>
                  <a:schemeClr val="tx1">
                    <a:lumMod val="75000"/>
                    <a:lumOff val="25000"/>
                  </a:schemeClr>
                </a:solidFill>
                <a:latin typeface="微软雅黑" pitchFamily="34" charset="-122"/>
                <a:ea typeface="微软雅黑" pitchFamily="34" charset="-122"/>
                <a:cs typeface="华文黑体" pitchFamily="2" charset="-122"/>
              </a:rPr>
              <a:t>智</a:t>
            </a:r>
            <a:r>
              <a:rPr lang="zh-CN" altLang="en-US" dirty="0" smtClean="0">
                <a:solidFill>
                  <a:schemeClr val="tx1">
                    <a:lumMod val="75000"/>
                    <a:lumOff val="25000"/>
                  </a:schemeClr>
                </a:solidFill>
                <a:latin typeface="微软雅黑" pitchFamily="34" charset="-122"/>
                <a:ea typeface="微软雅黑" pitchFamily="34" charset="-122"/>
                <a:cs typeface="华文黑体" pitchFamily="2" charset="-122"/>
              </a:rPr>
              <a:t>通课堂</a:t>
            </a:r>
            <a:r>
              <a:rPr lang="en-US" altLang="zh-CN" dirty="0" smtClean="0">
                <a:solidFill>
                  <a:schemeClr val="tx1">
                    <a:lumMod val="75000"/>
                    <a:lumOff val="25000"/>
                  </a:schemeClr>
                </a:solidFill>
                <a:latin typeface="微软雅黑" pitchFamily="34" charset="-122"/>
                <a:ea typeface="微软雅黑" pitchFamily="34" charset="-122"/>
                <a:cs typeface="华文黑体" pitchFamily="2" charset="-122"/>
              </a:rPr>
              <a:t>3.0</a:t>
            </a:r>
          </a:p>
        </p:txBody>
      </p:sp>
      <p:sp>
        <p:nvSpPr>
          <p:cNvPr id="42" name="TextBox 41"/>
          <p:cNvSpPr txBox="1"/>
          <p:nvPr/>
        </p:nvSpPr>
        <p:spPr>
          <a:xfrm>
            <a:off x="2057379" y="3933196"/>
            <a:ext cx="3588736" cy="532453"/>
          </a:xfrm>
          <a:prstGeom prst="rect">
            <a:avLst/>
          </a:prstGeom>
          <a:noFill/>
        </p:spPr>
        <p:txBody>
          <a:bodyPr wrap="square" rtlCol="0">
            <a:spAutoFit/>
          </a:bodyPr>
          <a:lstStyle/>
          <a:p>
            <a:pPr>
              <a:lnSpc>
                <a:spcPct val="130000"/>
              </a:lnSpc>
            </a:pPr>
            <a:r>
              <a:rPr lang="zh-CN" altLang="en-US" sz="1100" dirty="0" smtClean="0">
                <a:solidFill>
                  <a:schemeClr val="tx1">
                    <a:lumMod val="75000"/>
                    <a:lumOff val="25000"/>
                  </a:schemeClr>
                </a:solidFill>
                <a:latin typeface="微软雅黑" pitchFamily="34" charset="-122"/>
                <a:ea typeface="微软雅黑" pitchFamily="34" charset="-122"/>
              </a:rPr>
              <a:t>智通课堂的接口重构，校内盒子模式的开发，保证上课的稳定性</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43" name="TextBox 42"/>
          <p:cNvSpPr txBox="1"/>
          <p:nvPr/>
        </p:nvSpPr>
        <p:spPr>
          <a:xfrm>
            <a:off x="2045502" y="3595938"/>
            <a:ext cx="2537536" cy="415498"/>
          </a:xfrm>
          <a:prstGeom prst="rect">
            <a:avLst/>
          </a:prstGeom>
          <a:noFill/>
        </p:spPr>
        <p:txBody>
          <a:bodyPr wrap="square" tIns="0" bIns="0" rtlCol="0" anchor="t">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cs typeface="华文黑体" pitchFamily="2" charset="-122"/>
              </a:rPr>
              <a:t>智</a:t>
            </a:r>
            <a:r>
              <a:rPr lang="zh-CN" altLang="en-US" dirty="0" smtClean="0">
                <a:solidFill>
                  <a:schemeClr val="tx1">
                    <a:lumMod val="75000"/>
                    <a:lumOff val="25000"/>
                  </a:schemeClr>
                </a:solidFill>
                <a:latin typeface="微软雅黑" pitchFamily="34" charset="-122"/>
                <a:ea typeface="微软雅黑" pitchFamily="34" charset="-122"/>
                <a:cs typeface="华文黑体" pitchFamily="2" charset="-122"/>
              </a:rPr>
              <a:t>通课堂</a:t>
            </a:r>
            <a:r>
              <a:rPr lang="en-US" altLang="zh-CN" dirty="0" smtClean="0">
                <a:solidFill>
                  <a:schemeClr val="tx1">
                    <a:lumMod val="75000"/>
                    <a:lumOff val="25000"/>
                  </a:schemeClr>
                </a:solidFill>
                <a:latin typeface="微软雅黑" pitchFamily="34" charset="-122"/>
                <a:ea typeface="微软雅黑" pitchFamily="34" charset="-122"/>
                <a:cs typeface="华文黑体" pitchFamily="2" charset="-122"/>
              </a:rPr>
              <a:t>3.x</a:t>
            </a:r>
            <a:r>
              <a:rPr lang="zh-CN" altLang="en-US" dirty="0" smtClean="0">
                <a:solidFill>
                  <a:schemeClr val="tx1">
                    <a:lumMod val="75000"/>
                    <a:lumOff val="25000"/>
                  </a:schemeClr>
                </a:solidFill>
                <a:latin typeface="微软雅黑" pitchFamily="34" charset="-122"/>
                <a:ea typeface="微软雅黑" pitchFamily="34" charset="-122"/>
                <a:cs typeface="华文黑体" pitchFamily="2" charset="-122"/>
              </a:rPr>
              <a:t>改版开发</a:t>
            </a:r>
            <a:endParaRPr lang="zh-CN" altLang="en-US"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44" name="TextBox 43"/>
          <p:cNvSpPr txBox="1"/>
          <p:nvPr/>
        </p:nvSpPr>
        <p:spPr>
          <a:xfrm>
            <a:off x="2057379" y="5305501"/>
            <a:ext cx="3588736" cy="511037"/>
          </a:xfrm>
          <a:prstGeom prst="rect">
            <a:avLst/>
          </a:prstGeom>
          <a:noFill/>
        </p:spPr>
        <p:txBody>
          <a:bodyPr wrap="square" rtlCol="0">
            <a:spAutoFit/>
          </a:bodyPr>
          <a:lstStyle/>
          <a:p>
            <a:pPr>
              <a:lnSpc>
                <a:spcPct val="130000"/>
              </a:lnSpc>
            </a:pPr>
            <a:r>
              <a:rPr lang="zh-CN" altLang="en-US" sz="1100" dirty="0">
                <a:solidFill>
                  <a:schemeClr val="tx1">
                    <a:lumMod val="75000"/>
                    <a:lumOff val="25000"/>
                  </a:schemeClr>
                </a:solidFill>
                <a:latin typeface="微软雅黑" pitchFamily="34" charset="-122"/>
                <a:ea typeface="微软雅黑" pitchFamily="34" charset="-122"/>
              </a:rPr>
              <a:t>两到</a:t>
            </a:r>
            <a:r>
              <a:rPr lang="zh-CN" altLang="en-US" sz="1100" dirty="0" smtClean="0">
                <a:solidFill>
                  <a:schemeClr val="tx1">
                    <a:lumMod val="75000"/>
                    <a:lumOff val="25000"/>
                  </a:schemeClr>
                </a:solidFill>
                <a:latin typeface="微软雅黑" pitchFamily="34" charset="-122"/>
                <a:ea typeface="微软雅黑" pitchFamily="34" charset="-122"/>
              </a:rPr>
              <a:t>三周的迭代周期开发迭代新的版本，维护线上的问题</a:t>
            </a:r>
            <a:endParaRPr lang="en-US" altLang="zh-CN" sz="1100" dirty="0" smtClean="0">
              <a:solidFill>
                <a:schemeClr val="tx1">
                  <a:lumMod val="75000"/>
                  <a:lumOff val="25000"/>
                </a:schemeClr>
              </a:solidFill>
              <a:latin typeface="微软雅黑" pitchFamily="34" charset="-122"/>
              <a:ea typeface="微软雅黑" pitchFamily="34" charset="-122"/>
            </a:endParaRPr>
          </a:p>
        </p:txBody>
      </p:sp>
      <p:sp>
        <p:nvSpPr>
          <p:cNvPr id="45" name="TextBox 44"/>
          <p:cNvSpPr txBox="1"/>
          <p:nvPr/>
        </p:nvSpPr>
        <p:spPr>
          <a:xfrm>
            <a:off x="2045502" y="4968243"/>
            <a:ext cx="3545648" cy="366575"/>
          </a:xfrm>
          <a:prstGeom prst="rect">
            <a:avLst/>
          </a:prstGeom>
          <a:noFill/>
        </p:spPr>
        <p:txBody>
          <a:bodyPr wrap="square" tIns="0" bIns="0" rtlCol="0" anchor="t">
            <a:spAutoFit/>
          </a:bodyPr>
          <a:lstStyle/>
          <a:p>
            <a:pPr>
              <a:lnSpc>
                <a:spcPct val="150000"/>
              </a:lnSpc>
            </a:pPr>
            <a:r>
              <a:rPr lang="zh-CN" altLang="en-US" dirty="0" smtClean="0">
                <a:solidFill>
                  <a:schemeClr val="tx1">
                    <a:lumMod val="75000"/>
                    <a:lumOff val="25000"/>
                  </a:schemeClr>
                </a:solidFill>
                <a:latin typeface="微软雅黑" pitchFamily="34" charset="-122"/>
                <a:ea typeface="微软雅黑" pitchFamily="34" charset="-122"/>
                <a:cs typeface="华文黑体" pitchFamily="2" charset="-122"/>
              </a:rPr>
              <a:t>智通课堂后续的迭代开发及维护</a:t>
            </a:r>
            <a:endParaRPr lang="zh-CN" altLang="en-US" dirty="0">
              <a:solidFill>
                <a:schemeClr val="tx1">
                  <a:lumMod val="75000"/>
                  <a:lumOff val="25000"/>
                </a:schemeClr>
              </a:solidFill>
              <a:latin typeface="微软雅黑" pitchFamily="34" charset="-122"/>
              <a:ea typeface="微软雅黑" pitchFamily="34" charset="-122"/>
              <a:cs typeface="华文黑体" pitchFamily="2" charset="-122"/>
            </a:endParaRPr>
          </a:p>
        </p:txBody>
      </p:sp>
      <p:cxnSp>
        <p:nvCxnSpPr>
          <p:cNvPr id="46" name="直接箭头连接符 45"/>
          <p:cNvCxnSpPr>
            <a:stCxn id="34" idx="1"/>
          </p:cNvCxnSpPr>
          <p:nvPr/>
        </p:nvCxnSpPr>
        <p:spPr>
          <a:xfrm>
            <a:off x="1611998" y="3206115"/>
            <a:ext cx="4034117" cy="0"/>
          </a:xfrm>
          <a:prstGeom prst="straightConnector1">
            <a:avLst/>
          </a:prstGeom>
          <a:ln>
            <a:solidFill>
              <a:schemeClr val="tx1">
                <a:lumMod val="65000"/>
                <a:lumOff val="3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35" idx="1"/>
          </p:cNvCxnSpPr>
          <p:nvPr/>
        </p:nvCxnSpPr>
        <p:spPr>
          <a:xfrm>
            <a:off x="1611998" y="4520616"/>
            <a:ext cx="4034117" cy="0"/>
          </a:xfrm>
          <a:prstGeom prst="straightConnector1">
            <a:avLst/>
          </a:prstGeom>
          <a:ln>
            <a:solidFill>
              <a:schemeClr val="tx1">
                <a:lumMod val="65000"/>
                <a:lumOff val="3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6" idx="1"/>
          </p:cNvCxnSpPr>
          <p:nvPr/>
        </p:nvCxnSpPr>
        <p:spPr>
          <a:xfrm>
            <a:off x="1611998" y="5877272"/>
            <a:ext cx="4034117" cy="0"/>
          </a:xfrm>
          <a:prstGeom prst="straightConnector1">
            <a:avLst/>
          </a:prstGeom>
          <a:ln>
            <a:solidFill>
              <a:schemeClr val="tx1">
                <a:lumMod val="65000"/>
                <a:lumOff val="3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Freeform 6"/>
          <p:cNvSpPr>
            <a:spLocks/>
          </p:cNvSpPr>
          <p:nvPr/>
        </p:nvSpPr>
        <p:spPr bwMode="auto">
          <a:xfrm>
            <a:off x="6590528" y="2675709"/>
            <a:ext cx="576064" cy="530406"/>
          </a:xfrm>
          <a:custGeom>
            <a:avLst/>
            <a:gdLst>
              <a:gd name="T0" fmla="*/ 593 w 593"/>
              <a:gd name="T1" fmla="*/ 248 h 546"/>
              <a:gd name="T2" fmla="*/ 295 w 593"/>
              <a:gd name="T3" fmla="*/ 546 h 546"/>
              <a:gd name="T4" fmla="*/ 0 w 593"/>
              <a:gd name="T5" fmla="*/ 248 h 546"/>
              <a:gd name="T6" fmla="*/ 0 w 593"/>
              <a:gd name="T7" fmla="*/ 0 h 546"/>
              <a:gd name="T8" fmla="*/ 295 w 593"/>
              <a:gd name="T9" fmla="*/ 298 h 546"/>
              <a:gd name="T10" fmla="*/ 593 w 593"/>
              <a:gd name="T11" fmla="*/ 0 h 546"/>
              <a:gd name="T12" fmla="*/ 593 w 593"/>
              <a:gd name="T13" fmla="*/ 248 h 546"/>
            </a:gdLst>
            <a:ahLst/>
            <a:cxnLst>
              <a:cxn ang="0">
                <a:pos x="T0" y="T1"/>
              </a:cxn>
              <a:cxn ang="0">
                <a:pos x="T2" y="T3"/>
              </a:cxn>
              <a:cxn ang="0">
                <a:pos x="T4" y="T5"/>
              </a:cxn>
              <a:cxn ang="0">
                <a:pos x="T6" y="T7"/>
              </a:cxn>
              <a:cxn ang="0">
                <a:pos x="T8" y="T9"/>
              </a:cxn>
              <a:cxn ang="0">
                <a:pos x="T10" y="T11"/>
              </a:cxn>
              <a:cxn ang="0">
                <a:pos x="T12" y="T13"/>
              </a:cxn>
            </a:cxnLst>
            <a:rect l="0" t="0" r="r" b="b"/>
            <a:pathLst>
              <a:path w="593" h="546">
                <a:moveTo>
                  <a:pt x="593" y="248"/>
                </a:moveTo>
                <a:lnTo>
                  <a:pt x="295" y="546"/>
                </a:lnTo>
                <a:lnTo>
                  <a:pt x="0" y="248"/>
                </a:lnTo>
                <a:lnTo>
                  <a:pt x="0" y="0"/>
                </a:lnTo>
                <a:lnTo>
                  <a:pt x="295" y="298"/>
                </a:lnTo>
                <a:lnTo>
                  <a:pt x="593" y="0"/>
                </a:lnTo>
                <a:lnTo>
                  <a:pt x="593" y="248"/>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7"/>
          <p:cNvSpPr>
            <a:spLocks/>
          </p:cNvSpPr>
          <p:nvPr/>
        </p:nvSpPr>
        <p:spPr bwMode="auto">
          <a:xfrm>
            <a:off x="6590528" y="3991181"/>
            <a:ext cx="576064" cy="529435"/>
          </a:xfrm>
          <a:custGeom>
            <a:avLst/>
            <a:gdLst>
              <a:gd name="T0" fmla="*/ 593 w 593"/>
              <a:gd name="T1" fmla="*/ 248 h 545"/>
              <a:gd name="T2" fmla="*/ 295 w 593"/>
              <a:gd name="T3" fmla="*/ 545 h 545"/>
              <a:gd name="T4" fmla="*/ 0 w 593"/>
              <a:gd name="T5" fmla="*/ 248 h 545"/>
              <a:gd name="T6" fmla="*/ 0 w 593"/>
              <a:gd name="T7" fmla="*/ 0 h 545"/>
              <a:gd name="T8" fmla="*/ 295 w 593"/>
              <a:gd name="T9" fmla="*/ 297 h 545"/>
              <a:gd name="T10" fmla="*/ 593 w 593"/>
              <a:gd name="T11" fmla="*/ 0 h 545"/>
              <a:gd name="T12" fmla="*/ 593 w 593"/>
              <a:gd name="T13" fmla="*/ 248 h 545"/>
            </a:gdLst>
            <a:ahLst/>
            <a:cxnLst>
              <a:cxn ang="0">
                <a:pos x="T0" y="T1"/>
              </a:cxn>
              <a:cxn ang="0">
                <a:pos x="T2" y="T3"/>
              </a:cxn>
              <a:cxn ang="0">
                <a:pos x="T4" y="T5"/>
              </a:cxn>
              <a:cxn ang="0">
                <a:pos x="T6" y="T7"/>
              </a:cxn>
              <a:cxn ang="0">
                <a:pos x="T8" y="T9"/>
              </a:cxn>
              <a:cxn ang="0">
                <a:pos x="T10" y="T11"/>
              </a:cxn>
              <a:cxn ang="0">
                <a:pos x="T12" y="T13"/>
              </a:cxn>
            </a:cxnLst>
            <a:rect l="0" t="0" r="r" b="b"/>
            <a:pathLst>
              <a:path w="593" h="545">
                <a:moveTo>
                  <a:pt x="593" y="248"/>
                </a:moveTo>
                <a:lnTo>
                  <a:pt x="295" y="545"/>
                </a:lnTo>
                <a:lnTo>
                  <a:pt x="0" y="248"/>
                </a:lnTo>
                <a:lnTo>
                  <a:pt x="0" y="0"/>
                </a:lnTo>
                <a:lnTo>
                  <a:pt x="295" y="297"/>
                </a:lnTo>
                <a:lnTo>
                  <a:pt x="593" y="0"/>
                </a:lnTo>
                <a:lnTo>
                  <a:pt x="593" y="248"/>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8"/>
          <p:cNvSpPr>
            <a:spLocks/>
          </p:cNvSpPr>
          <p:nvPr/>
        </p:nvSpPr>
        <p:spPr bwMode="auto">
          <a:xfrm>
            <a:off x="6590528" y="5346866"/>
            <a:ext cx="576064" cy="530406"/>
          </a:xfrm>
          <a:custGeom>
            <a:avLst/>
            <a:gdLst>
              <a:gd name="T0" fmla="*/ 593 w 593"/>
              <a:gd name="T1" fmla="*/ 248 h 546"/>
              <a:gd name="T2" fmla="*/ 295 w 593"/>
              <a:gd name="T3" fmla="*/ 546 h 546"/>
              <a:gd name="T4" fmla="*/ 0 w 593"/>
              <a:gd name="T5" fmla="*/ 248 h 546"/>
              <a:gd name="T6" fmla="*/ 0 w 593"/>
              <a:gd name="T7" fmla="*/ 0 h 546"/>
              <a:gd name="T8" fmla="*/ 295 w 593"/>
              <a:gd name="T9" fmla="*/ 298 h 546"/>
              <a:gd name="T10" fmla="*/ 593 w 593"/>
              <a:gd name="T11" fmla="*/ 0 h 546"/>
              <a:gd name="T12" fmla="*/ 593 w 593"/>
              <a:gd name="T13" fmla="*/ 248 h 546"/>
            </a:gdLst>
            <a:ahLst/>
            <a:cxnLst>
              <a:cxn ang="0">
                <a:pos x="T0" y="T1"/>
              </a:cxn>
              <a:cxn ang="0">
                <a:pos x="T2" y="T3"/>
              </a:cxn>
              <a:cxn ang="0">
                <a:pos x="T4" y="T5"/>
              </a:cxn>
              <a:cxn ang="0">
                <a:pos x="T6" y="T7"/>
              </a:cxn>
              <a:cxn ang="0">
                <a:pos x="T8" y="T9"/>
              </a:cxn>
              <a:cxn ang="0">
                <a:pos x="T10" y="T11"/>
              </a:cxn>
              <a:cxn ang="0">
                <a:pos x="T12" y="T13"/>
              </a:cxn>
            </a:cxnLst>
            <a:rect l="0" t="0" r="r" b="b"/>
            <a:pathLst>
              <a:path w="593" h="546">
                <a:moveTo>
                  <a:pt x="593" y="248"/>
                </a:moveTo>
                <a:lnTo>
                  <a:pt x="295" y="546"/>
                </a:lnTo>
                <a:lnTo>
                  <a:pt x="0" y="248"/>
                </a:lnTo>
                <a:lnTo>
                  <a:pt x="0" y="0"/>
                </a:lnTo>
                <a:lnTo>
                  <a:pt x="295" y="298"/>
                </a:lnTo>
                <a:lnTo>
                  <a:pt x="593" y="0"/>
                </a:lnTo>
                <a:lnTo>
                  <a:pt x="593" y="248"/>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 name="TextBox 64"/>
          <p:cNvSpPr txBox="1"/>
          <p:nvPr/>
        </p:nvSpPr>
        <p:spPr>
          <a:xfrm>
            <a:off x="7403014" y="2655487"/>
            <a:ext cx="3588736" cy="532453"/>
          </a:xfrm>
          <a:prstGeom prst="rect">
            <a:avLst/>
          </a:prstGeom>
          <a:noFill/>
        </p:spPr>
        <p:txBody>
          <a:bodyPr wrap="square" rtlCol="0">
            <a:spAutoFit/>
          </a:bodyPr>
          <a:lstStyle/>
          <a:p>
            <a:pPr>
              <a:lnSpc>
                <a:spcPct val="130000"/>
              </a:lnSpc>
            </a:pPr>
            <a:r>
              <a:rPr lang="zh-CN" altLang="en-US" sz="1100" dirty="0" smtClean="0">
                <a:solidFill>
                  <a:schemeClr val="tx1">
                    <a:lumMod val="75000"/>
                    <a:lumOff val="25000"/>
                  </a:schemeClr>
                </a:solidFill>
                <a:latin typeface="微软雅黑" pitchFamily="34" charset="-122"/>
                <a:ea typeface="微软雅黑" pitchFamily="34" charset="-122"/>
              </a:rPr>
              <a:t>修改线上崩溃问题，稳步减少代码崩溃数，利用代码审查工具规范代码格式</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66" name="TextBox 65"/>
          <p:cNvSpPr txBox="1"/>
          <p:nvPr/>
        </p:nvSpPr>
        <p:spPr>
          <a:xfrm>
            <a:off x="7391136" y="2318229"/>
            <a:ext cx="2880533" cy="415498"/>
          </a:xfrm>
          <a:prstGeom prst="rect">
            <a:avLst/>
          </a:prstGeom>
          <a:noFill/>
        </p:spPr>
        <p:txBody>
          <a:bodyPr wrap="square" tIns="0" bIns="0" rtlCol="0" anchor="t">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cs typeface="华文黑体" pitchFamily="2" charset="-122"/>
              </a:rPr>
              <a:t>智通</a:t>
            </a:r>
            <a:r>
              <a:rPr lang="zh-CN" altLang="en-US" dirty="0" smtClean="0">
                <a:solidFill>
                  <a:schemeClr val="tx1">
                    <a:lumMod val="75000"/>
                    <a:lumOff val="25000"/>
                  </a:schemeClr>
                </a:solidFill>
                <a:latin typeface="微软雅黑" pitchFamily="34" charset="-122"/>
                <a:ea typeface="微软雅黑" pitchFamily="34" charset="-122"/>
                <a:cs typeface="华文黑体" pitchFamily="2" charset="-122"/>
              </a:rPr>
              <a:t>课堂代码质量提高</a:t>
            </a:r>
            <a:endParaRPr lang="zh-CN" altLang="en-US"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67" name="TextBox 66"/>
          <p:cNvSpPr txBox="1"/>
          <p:nvPr/>
        </p:nvSpPr>
        <p:spPr>
          <a:xfrm>
            <a:off x="7403014" y="3972514"/>
            <a:ext cx="3588736" cy="511037"/>
          </a:xfrm>
          <a:prstGeom prst="rect">
            <a:avLst/>
          </a:prstGeom>
          <a:noFill/>
        </p:spPr>
        <p:txBody>
          <a:bodyPr wrap="square" rtlCol="0">
            <a:spAutoFit/>
          </a:bodyPr>
          <a:lstStyle/>
          <a:p>
            <a:pPr>
              <a:lnSpc>
                <a:spcPct val="130000"/>
              </a:lnSpc>
            </a:pPr>
            <a:r>
              <a:rPr lang="zh-CN" altLang="en-US" sz="1100" dirty="0">
                <a:solidFill>
                  <a:schemeClr val="tx1">
                    <a:lumMod val="75000"/>
                    <a:lumOff val="25000"/>
                  </a:schemeClr>
                </a:solidFill>
                <a:latin typeface="微软雅黑" pitchFamily="34" charset="-122"/>
                <a:ea typeface="微软雅黑" pitchFamily="34" charset="-122"/>
              </a:rPr>
              <a:t>排课模块重排功能以及课程筛选功能的开发，及一些小需求功能的迭代，线上问题的维护</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68" name="TextBox 67"/>
          <p:cNvSpPr txBox="1"/>
          <p:nvPr/>
        </p:nvSpPr>
        <p:spPr>
          <a:xfrm>
            <a:off x="7391136" y="3635256"/>
            <a:ext cx="3384589" cy="415498"/>
          </a:xfrm>
          <a:prstGeom prst="rect">
            <a:avLst/>
          </a:prstGeom>
          <a:noFill/>
        </p:spPr>
        <p:txBody>
          <a:bodyPr wrap="square" tIns="0" bIns="0" rtlCol="0" anchor="t">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cs typeface="华文黑体" pitchFamily="2" charset="-122"/>
              </a:rPr>
              <a:t>百分云教育后期的开发和维护</a:t>
            </a:r>
            <a:endParaRPr lang="zh-CN" altLang="en-US"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69" name="TextBox 68"/>
          <p:cNvSpPr txBox="1"/>
          <p:nvPr/>
        </p:nvSpPr>
        <p:spPr>
          <a:xfrm>
            <a:off x="7371045" y="5383740"/>
            <a:ext cx="3588736" cy="511037"/>
          </a:xfrm>
          <a:prstGeom prst="rect">
            <a:avLst/>
          </a:prstGeom>
          <a:noFill/>
        </p:spPr>
        <p:txBody>
          <a:bodyPr wrap="square" rtlCol="0">
            <a:spAutoFit/>
          </a:bodyPr>
          <a:lstStyle/>
          <a:p>
            <a:pPr>
              <a:lnSpc>
                <a:spcPct val="130000"/>
              </a:lnSpc>
            </a:pPr>
            <a:r>
              <a:rPr lang="zh-CN" altLang="en-US" sz="1100" dirty="0">
                <a:solidFill>
                  <a:schemeClr val="tx1">
                    <a:lumMod val="75000"/>
                    <a:lumOff val="25000"/>
                  </a:schemeClr>
                </a:solidFill>
                <a:latin typeface="微软雅黑" pitchFamily="34" charset="-122"/>
                <a:ea typeface="微软雅黑" pitchFamily="34" charset="-122"/>
              </a:rPr>
              <a:t>添加用户区分功能，后期线上的问题维护</a:t>
            </a:r>
          </a:p>
          <a:p>
            <a:pPr>
              <a:lnSpc>
                <a:spcPct val="130000"/>
              </a:lnSpc>
            </a:pP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70" name="TextBox 69"/>
          <p:cNvSpPr txBox="1"/>
          <p:nvPr/>
        </p:nvSpPr>
        <p:spPr>
          <a:xfrm>
            <a:off x="7391137" y="5007561"/>
            <a:ext cx="1774276" cy="366575"/>
          </a:xfrm>
          <a:prstGeom prst="rect">
            <a:avLst/>
          </a:prstGeom>
          <a:noFill/>
        </p:spPr>
        <p:txBody>
          <a:bodyPr wrap="square" tIns="0" bIns="0" rtlCol="0" anchor="t">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cs typeface="华文黑体" pitchFamily="2" charset="-122"/>
              </a:rPr>
              <a:t>课程录制</a:t>
            </a:r>
            <a:endParaRPr lang="zh-CN" altLang="en-US" dirty="0">
              <a:solidFill>
                <a:schemeClr val="tx1">
                  <a:lumMod val="75000"/>
                  <a:lumOff val="25000"/>
                </a:schemeClr>
              </a:solidFill>
              <a:latin typeface="微软雅黑" pitchFamily="34" charset="-122"/>
              <a:ea typeface="微软雅黑" pitchFamily="34" charset="-122"/>
              <a:cs typeface="华文黑体" pitchFamily="2" charset="-122"/>
            </a:endParaRPr>
          </a:p>
        </p:txBody>
      </p:sp>
      <p:cxnSp>
        <p:nvCxnSpPr>
          <p:cNvPr id="71" name="直接箭头连接符 70"/>
          <p:cNvCxnSpPr>
            <a:stCxn id="62" idx="1"/>
          </p:cNvCxnSpPr>
          <p:nvPr/>
        </p:nvCxnSpPr>
        <p:spPr>
          <a:xfrm>
            <a:off x="6877103" y="3206115"/>
            <a:ext cx="4114647" cy="0"/>
          </a:xfrm>
          <a:prstGeom prst="straightConnector1">
            <a:avLst/>
          </a:prstGeom>
          <a:ln>
            <a:solidFill>
              <a:schemeClr val="tx1">
                <a:lumMod val="65000"/>
                <a:lumOff val="3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3" idx="1"/>
          </p:cNvCxnSpPr>
          <p:nvPr/>
        </p:nvCxnSpPr>
        <p:spPr>
          <a:xfrm>
            <a:off x="6877103" y="4520616"/>
            <a:ext cx="4114647" cy="0"/>
          </a:xfrm>
          <a:prstGeom prst="straightConnector1">
            <a:avLst/>
          </a:prstGeom>
          <a:ln>
            <a:solidFill>
              <a:schemeClr val="tx1">
                <a:lumMod val="65000"/>
                <a:lumOff val="3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4" idx="1"/>
          </p:cNvCxnSpPr>
          <p:nvPr/>
        </p:nvCxnSpPr>
        <p:spPr>
          <a:xfrm>
            <a:off x="6877103" y="5877272"/>
            <a:ext cx="4114647" cy="0"/>
          </a:xfrm>
          <a:prstGeom prst="straightConnector1">
            <a:avLst/>
          </a:prstGeom>
          <a:ln>
            <a:solidFill>
              <a:schemeClr val="tx1">
                <a:lumMod val="65000"/>
                <a:lumOff val="3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0" y="3155950"/>
            <a:ext cx="5667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905921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ppt_x"/>
                                          </p:val>
                                        </p:tav>
                                        <p:tav tm="100000">
                                          <p:val>
                                            <p:strVal val="#ppt_x"/>
                                          </p:val>
                                        </p:tav>
                                      </p:tavLst>
                                    </p:anim>
                                    <p:anim calcmode="lin" valueType="num">
                                      <p:cBhvr additive="base">
                                        <p:cTn id="16" dur="500" fill="hold"/>
                                        <p:tgtEl>
                                          <p:spTgt spid="36"/>
                                        </p:tgtEl>
                                        <p:attrNameLst>
                                          <p:attrName>ppt_y</p:attrName>
                                        </p:attrNameLst>
                                      </p:cBhvr>
                                      <p:tavLst>
                                        <p:tav tm="0">
                                          <p:val>
                                            <p:strVal val="0-#ppt_h/2"/>
                                          </p:val>
                                        </p:tav>
                                        <p:tav tm="100000">
                                          <p:val>
                                            <p:strVal val="#ppt_y"/>
                                          </p:val>
                                        </p:tav>
                                      </p:tavLst>
                                    </p:anim>
                                  </p:childTnLst>
                                </p:cTn>
                              </p:par>
                              <p:par>
                                <p:cTn id="17" presetID="22" presetClass="entr" presetSubtype="8"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left)">
                                      <p:cBhvr>
                                        <p:cTn id="19" dur="500"/>
                                        <p:tgtEl>
                                          <p:spTgt spid="46"/>
                                        </p:tgtEl>
                                      </p:cBhvr>
                                    </p:animEffect>
                                  </p:childTnLst>
                                </p:cTn>
                              </p:par>
                              <p:par>
                                <p:cTn id="20" presetID="22" presetClass="entr" presetSubtype="8"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wipe(left)">
                                      <p:cBhvr>
                                        <p:cTn id="22" dur="500"/>
                                        <p:tgtEl>
                                          <p:spTgt spid="47"/>
                                        </p:tgtEl>
                                      </p:cBhvr>
                                    </p:animEffect>
                                  </p:childTnLst>
                                </p:cTn>
                              </p:par>
                              <p:par>
                                <p:cTn id="23" presetID="22" presetClass="entr" presetSubtype="8"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wipe(left)">
                                      <p:cBhvr>
                                        <p:cTn id="25" dur="500"/>
                                        <p:tgtEl>
                                          <p:spTgt spid="48"/>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left)">
                                      <p:cBhvr>
                                        <p:cTn id="29" dur="500"/>
                                        <p:tgtEl>
                                          <p:spTgt spid="4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left)">
                                      <p:cBhvr>
                                        <p:cTn id="32" dur="500"/>
                                        <p:tgtEl>
                                          <p:spTgt spid="41"/>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ipe(left)">
                                      <p:cBhvr>
                                        <p:cTn id="36" dur="500"/>
                                        <p:tgtEl>
                                          <p:spTgt spid="4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left)">
                                      <p:cBhvr>
                                        <p:cTn id="39" dur="500"/>
                                        <p:tgtEl>
                                          <p:spTgt spid="43"/>
                                        </p:tgtEl>
                                      </p:cBhvr>
                                    </p:animEffect>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wipe(left)">
                                      <p:cBhvr>
                                        <p:cTn id="43" dur="500"/>
                                        <p:tgtEl>
                                          <p:spTgt spid="44"/>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wipe(left)">
                                      <p:cBhvr>
                                        <p:cTn id="46" dur="500"/>
                                        <p:tgtEl>
                                          <p:spTgt spid="45"/>
                                        </p:tgtEl>
                                      </p:cBhvr>
                                    </p:animEffect>
                                  </p:childTnLst>
                                </p:cTn>
                              </p:par>
                            </p:childTnLst>
                          </p:cTn>
                        </p:par>
                        <p:par>
                          <p:cTn id="47" fill="hold">
                            <p:stCondLst>
                              <p:cond delay="2000"/>
                            </p:stCondLst>
                            <p:childTnLst>
                              <p:par>
                                <p:cTn id="48" presetID="2" presetClass="entr" presetSubtype="1" decel="100000" fill="hold" grpId="0" nodeType="afterEffect">
                                  <p:stCondLst>
                                    <p:cond delay="0"/>
                                  </p:stCondLst>
                                  <p:childTnLst>
                                    <p:set>
                                      <p:cBhvr>
                                        <p:cTn id="49" dur="1" fill="hold">
                                          <p:stCondLst>
                                            <p:cond delay="0"/>
                                          </p:stCondLst>
                                        </p:cTn>
                                        <p:tgtEl>
                                          <p:spTgt spid="62"/>
                                        </p:tgtEl>
                                        <p:attrNameLst>
                                          <p:attrName>style.visibility</p:attrName>
                                        </p:attrNameLst>
                                      </p:cBhvr>
                                      <p:to>
                                        <p:strVal val="visible"/>
                                      </p:to>
                                    </p:set>
                                    <p:anim calcmode="lin" valueType="num">
                                      <p:cBhvr additive="base">
                                        <p:cTn id="50" dur="500" fill="hold"/>
                                        <p:tgtEl>
                                          <p:spTgt spid="62"/>
                                        </p:tgtEl>
                                        <p:attrNameLst>
                                          <p:attrName>ppt_x</p:attrName>
                                        </p:attrNameLst>
                                      </p:cBhvr>
                                      <p:tavLst>
                                        <p:tav tm="0">
                                          <p:val>
                                            <p:strVal val="#ppt_x"/>
                                          </p:val>
                                        </p:tav>
                                        <p:tav tm="100000">
                                          <p:val>
                                            <p:strVal val="#ppt_x"/>
                                          </p:val>
                                        </p:tav>
                                      </p:tavLst>
                                    </p:anim>
                                    <p:anim calcmode="lin" valueType="num">
                                      <p:cBhvr additive="base">
                                        <p:cTn id="51" dur="500" fill="hold"/>
                                        <p:tgtEl>
                                          <p:spTgt spid="62"/>
                                        </p:tgtEl>
                                        <p:attrNameLst>
                                          <p:attrName>ppt_y</p:attrName>
                                        </p:attrNameLst>
                                      </p:cBhvr>
                                      <p:tavLst>
                                        <p:tav tm="0">
                                          <p:val>
                                            <p:strVal val="0-#ppt_h/2"/>
                                          </p:val>
                                        </p:tav>
                                        <p:tav tm="100000">
                                          <p:val>
                                            <p:strVal val="#ppt_y"/>
                                          </p:val>
                                        </p:tav>
                                      </p:tavLst>
                                    </p:anim>
                                  </p:childTnLst>
                                </p:cTn>
                              </p:par>
                              <p:par>
                                <p:cTn id="52" presetID="2" presetClass="entr" presetSubtype="1" decel="100000" fill="hold" grpId="0" nodeType="withEffect">
                                  <p:stCondLst>
                                    <p:cond delay="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ppt_x"/>
                                          </p:val>
                                        </p:tav>
                                        <p:tav tm="100000">
                                          <p:val>
                                            <p:strVal val="#ppt_x"/>
                                          </p:val>
                                        </p:tav>
                                      </p:tavLst>
                                    </p:anim>
                                    <p:anim calcmode="lin" valueType="num">
                                      <p:cBhvr additive="base">
                                        <p:cTn id="55" dur="500" fill="hold"/>
                                        <p:tgtEl>
                                          <p:spTgt spid="63"/>
                                        </p:tgtEl>
                                        <p:attrNameLst>
                                          <p:attrName>ppt_y</p:attrName>
                                        </p:attrNameLst>
                                      </p:cBhvr>
                                      <p:tavLst>
                                        <p:tav tm="0">
                                          <p:val>
                                            <p:strVal val="0-#ppt_h/2"/>
                                          </p:val>
                                        </p:tav>
                                        <p:tav tm="100000">
                                          <p:val>
                                            <p:strVal val="#ppt_y"/>
                                          </p:val>
                                        </p:tav>
                                      </p:tavLst>
                                    </p:anim>
                                  </p:childTnLst>
                                </p:cTn>
                              </p:par>
                              <p:par>
                                <p:cTn id="56" presetID="2" presetClass="entr" presetSubtype="1" decel="100000" fill="hold" grpId="0" nodeType="withEffect">
                                  <p:stCondLst>
                                    <p:cond delay="0"/>
                                  </p:stCondLst>
                                  <p:childTnLst>
                                    <p:set>
                                      <p:cBhvr>
                                        <p:cTn id="57" dur="1" fill="hold">
                                          <p:stCondLst>
                                            <p:cond delay="0"/>
                                          </p:stCondLst>
                                        </p:cTn>
                                        <p:tgtEl>
                                          <p:spTgt spid="64"/>
                                        </p:tgtEl>
                                        <p:attrNameLst>
                                          <p:attrName>style.visibility</p:attrName>
                                        </p:attrNameLst>
                                      </p:cBhvr>
                                      <p:to>
                                        <p:strVal val="visible"/>
                                      </p:to>
                                    </p:set>
                                    <p:anim calcmode="lin" valueType="num">
                                      <p:cBhvr additive="base">
                                        <p:cTn id="58" dur="500" fill="hold"/>
                                        <p:tgtEl>
                                          <p:spTgt spid="64"/>
                                        </p:tgtEl>
                                        <p:attrNameLst>
                                          <p:attrName>ppt_x</p:attrName>
                                        </p:attrNameLst>
                                      </p:cBhvr>
                                      <p:tavLst>
                                        <p:tav tm="0">
                                          <p:val>
                                            <p:strVal val="#ppt_x"/>
                                          </p:val>
                                        </p:tav>
                                        <p:tav tm="100000">
                                          <p:val>
                                            <p:strVal val="#ppt_x"/>
                                          </p:val>
                                        </p:tav>
                                      </p:tavLst>
                                    </p:anim>
                                    <p:anim calcmode="lin" valueType="num">
                                      <p:cBhvr additive="base">
                                        <p:cTn id="59" dur="500" fill="hold"/>
                                        <p:tgtEl>
                                          <p:spTgt spid="64"/>
                                        </p:tgtEl>
                                        <p:attrNameLst>
                                          <p:attrName>ppt_y</p:attrName>
                                        </p:attrNameLst>
                                      </p:cBhvr>
                                      <p:tavLst>
                                        <p:tav tm="0">
                                          <p:val>
                                            <p:strVal val="0-#ppt_h/2"/>
                                          </p:val>
                                        </p:tav>
                                        <p:tav tm="100000">
                                          <p:val>
                                            <p:strVal val="#ppt_y"/>
                                          </p:val>
                                        </p:tav>
                                      </p:tavLst>
                                    </p:anim>
                                  </p:childTnLst>
                                </p:cTn>
                              </p:par>
                              <p:par>
                                <p:cTn id="60" presetID="22" presetClass="entr" presetSubtype="8" fill="hold" nodeType="with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left)">
                                      <p:cBhvr>
                                        <p:cTn id="62" dur="500"/>
                                        <p:tgtEl>
                                          <p:spTgt spid="71"/>
                                        </p:tgtEl>
                                      </p:cBhvr>
                                    </p:animEffect>
                                  </p:childTnLst>
                                </p:cTn>
                              </p:par>
                              <p:par>
                                <p:cTn id="63" presetID="22" presetClass="entr" presetSubtype="8" fill="hold"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wipe(left)">
                                      <p:cBhvr>
                                        <p:cTn id="65" dur="500"/>
                                        <p:tgtEl>
                                          <p:spTgt spid="72"/>
                                        </p:tgtEl>
                                      </p:cBhvr>
                                    </p:animEffect>
                                  </p:childTnLst>
                                </p:cTn>
                              </p:par>
                              <p:par>
                                <p:cTn id="66" presetID="22" presetClass="entr" presetSubtype="8" fill="hold" nodeType="withEffect">
                                  <p:stCondLst>
                                    <p:cond delay="0"/>
                                  </p:stCondLst>
                                  <p:childTnLst>
                                    <p:set>
                                      <p:cBhvr>
                                        <p:cTn id="67" dur="1" fill="hold">
                                          <p:stCondLst>
                                            <p:cond delay="0"/>
                                          </p:stCondLst>
                                        </p:cTn>
                                        <p:tgtEl>
                                          <p:spTgt spid="73"/>
                                        </p:tgtEl>
                                        <p:attrNameLst>
                                          <p:attrName>style.visibility</p:attrName>
                                        </p:attrNameLst>
                                      </p:cBhvr>
                                      <p:to>
                                        <p:strVal val="visible"/>
                                      </p:to>
                                    </p:set>
                                    <p:animEffect transition="in" filter="wipe(left)">
                                      <p:cBhvr>
                                        <p:cTn id="68" dur="500"/>
                                        <p:tgtEl>
                                          <p:spTgt spid="73"/>
                                        </p:tgtEl>
                                      </p:cBhvr>
                                    </p:animEffect>
                                  </p:childTnLst>
                                </p:cTn>
                              </p:par>
                            </p:childTnLst>
                          </p:cTn>
                        </p:par>
                        <p:par>
                          <p:cTn id="69" fill="hold">
                            <p:stCondLst>
                              <p:cond delay="2500"/>
                            </p:stCondLst>
                            <p:childTnLst>
                              <p:par>
                                <p:cTn id="70" presetID="22" presetClass="entr" presetSubtype="8" fill="hold" grpId="0" nodeType="afterEffect">
                                  <p:stCondLst>
                                    <p:cond delay="0"/>
                                  </p:stCondLst>
                                  <p:childTnLst>
                                    <p:set>
                                      <p:cBhvr>
                                        <p:cTn id="71" dur="1" fill="hold">
                                          <p:stCondLst>
                                            <p:cond delay="0"/>
                                          </p:stCondLst>
                                        </p:cTn>
                                        <p:tgtEl>
                                          <p:spTgt spid="65"/>
                                        </p:tgtEl>
                                        <p:attrNameLst>
                                          <p:attrName>style.visibility</p:attrName>
                                        </p:attrNameLst>
                                      </p:cBhvr>
                                      <p:to>
                                        <p:strVal val="visible"/>
                                      </p:to>
                                    </p:set>
                                    <p:animEffect transition="in" filter="wipe(left)">
                                      <p:cBhvr>
                                        <p:cTn id="72" dur="500"/>
                                        <p:tgtEl>
                                          <p:spTgt spid="65"/>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wipe(left)">
                                      <p:cBhvr>
                                        <p:cTn id="75" dur="500"/>
                                        <p:tgtEl>
                                          <p:spTgt spid="66"/>
                                        </p:tgtEl>
                                      </p:cBhvr>
                                    </p:animEffect>
                                  </p:childTnLst>
                                </p:cTn>
                              </p:par>
                            </p:childTnLst>
                          </p:cTn>
                        </p:par>
                        <p:par>
                          <p:cTn id="76" fill="hold">
                            <p:stCondLst>
                              <p:cond delay="3000"/>
                            </p:stCondLst>
                            <p:childTnLst>
                              <p:par>
                                <p:cTn id="77" presetID="22" presetClass="entr" presetSubtype="8" fill="hold" grpId="0" nodeType="afterEffect">
                                  <p:stCondLst>
                                    <p:cond delay="0"/>
                                  </p:stCondLst>
                                  <p:childTnLst>
                                    <p:set>
                                      <p:cBhvr>
                                        <p:cTn id="78" dur="1" fill="hold">
                                          <p:stCondLst>
                                            <p:cond delay="0"/>
                                          </p:stCondLst>
                                        </p:cTn>
                                        <p:tgtEl>
                                          <p:spTgt spid="67"/>
                                        </p:tgtEl>
                                        <p:attrNameLst>
                                          <p:attrName>style.visibility</p:attrName>
                                        </p:attrNameLst>
                                      </p:cBhvr>
                                      <p:to>
                                        <p:strVal val="visible"/>
                                      </p:to>
                                    </p:set>
                                    <p:animEffect transition="in" filter="wipe(left)">
                                      <p:cBhvr>
                                        <p:cTn id="79" dur="500"/>
                                        <p:tgtEl>
                                          <p:spTgt spid="67"/>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wipe(left)">
                                      <p:cBhvr>
                                        <p:cTn id="82" dur="500"/>
                                        <p:tgtEl>
                                          <p:spTgt spid="68"/>
                                        </p:tgtEl>
                                      </p:cBhvr>
                                    </p:animEffect>
                                  </p:childTnLst>
                                </p:cTn>
                              </p:par>
                            </p:childTnLst>
                          </p:cTn>
                        </p:par>
                        <p:par>
                          <p:cTn id="83" fill="hold">
                            <p:stCondLst>
                              <p:cond delay="3500"/>
                            </p:stCondLst>
                            <p:childTnLst>
                              <p:par>
                                <p:cTn id="84" presetID="22" presetClass="entr" presetSubtype="8" fill="hold" grpId="0" nodeType="afterEffect">
                                  <p:stCondLst>
                                    <p:cond delay="0"/>
                                  </p:stCondLst>
                                  <p:childTnLst>
                                    <p:set>
                                      <p:cBhvr>
                                        <p:cTn id="85" dur="1" fill="hold">
                                          <p:stCondLst>
                                            <p:cond delay="0"/>
                                          </p:stCondLst>
                                        </p:cTn>
                                        <p:tgtEl>
                                          <p:spTgt spid="69"/>
                                        </p:tgtEl>
                                        <p:attrNameLst>
                                          <p:attrName>style.visibility</p:attrName>
                                        </p:attrNameLst>
                                      </p:cBhvr>
                                      <p:to>
                                        <p:strVal val="visible"/>
                                      </p:to>
                                    </p:set>
                                    <p:animEffect transition="in" filter="wipe(left)">
                                      <p:cBhvr>
                                        <p:cTn id="86" dur="500"/>
                                        <p:tgtEl>
                                          <p:spTgt spid="69"/>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70"/>
                                        </p:tgtEl>
                                        <p:attrNameLst>
                                          <p:attrName>style.visibility</p:attrName>
                                        </p:attrNameLst>
                                      </p:cBhvr>
                                      <p:to>
                                        <p:strVal val="visible"/>
                                      </p:to>
                                    </p:set>
                                    <p:animEffect transition="in" filter="wipe(left)">
                                      <p:cBhvr>
                                        <p:cTn id="8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40" grpId="0"/>
      <p:bldP spid="41" grpId="0"/>
      <p:bldP spid="42" grpId="0"/>
      <p:bldP spid="43" grpId="0"/>
      <p:bldP spid="44" grpId="0"/>
      <p:bldP spid="45" grpId="0"/>
      <p:bldP spid="62" grpId="0" animBg="1"/>
      <p:bldP spid="63" grpId="0" animBg="1"/>
      <p:bldP spid="64" grpId="0" animBg="1"/>
      <p:bldP spid="65" grpId="0"/>
      <p:bldP spid="66" grpId="0"/>
      <p:bldP spid="67" grpId="0"/>
      <p:bldP spid="68" grpId="0"/>
      <p:bldP spid="69" grpId="0"/>
      <p:bldP spid="7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a:spLocks noEditPoints="1"/>
          </p:cNvSpPr>
          <p:nvPr/>
        </p:nvSpPr>
        <p:spPr bwMode="auto">
          <a:xfrm>
            <a:off x="3132964" y="4625854"/>
            <a:ext cx="1667414" cy="1676798"/>
          </a:xfrm>
          <a:custGeom>
            <a:avLst/>
            <a:gdLst>
              <a:gd name="T0" fmla="*/ 97 w 614"/>
              <a:gd name="T1" fmla="*/ 308 h 617"/>
              <a:gd name="T2" fmla="*/ 517 w 614"/>
              <a:gd name="T3" fmla="*/ 309 h 617"/>
              <a:gd name="T4" fmla="*/ 97 w 614"/>
              <a:gd name="T5" fmla="*/ 308 h 617"/>
              <a:gd name="T6" fmla="*/ 115 w 614"/>
              <a:gd name="T7" fmla="*/ 83 h 617"/>
              <a:gd name="T8" fmla="*/ 166 w 614"/>
              <a:gd name="T9" fmla="*/ 49 h 617"/>
              <a:gd name="T10" fmla="*/ 223 w 614"/>
              <a:gd name="T11" fmla="*/ 25 h 617"/>
              <a:gd name="T12" fmla="*/ 283 w 614"/>
              <a:gd name="T13" fmla="*/ 14 h 617"/>
              <a:gd name="T14" fmla="*/ 345 w 614"/>
              <a:gd name="T15" fmla="*/ 16 h 617"/>
              <a:gd name="T16" fmla="*/ 405 w 614"/>
              <a:gd name="T17" fmla="*/ 30 h 617"/>
              <a:gd name="T18" fmla="*/ 461 w 614"/>
              <a:gd name="T19" fmla="*/ 56 h 617"/>
              <a:gd name="T20" fmla="*/ 511 w 614"/>
              <a:gd name="T21" fmla="*/ 94 h 617"/>
              <a:gd name="T22" fmla="*/ 551 w 614"/>
              <a:gd name="T23" fmla="*/ 141 h 617"/>
              <a:gd name="T24" fmla="*/ 581 w 614"/>
              <a:gd name="T25" fmla="*/ 195 h 617"/>
              <a:gd name="T26" fmla="*/ 599 w 614"/>
              <a:gd name="T27" fmla="*/ 255 h 617"/>
              <a:gd name="T28" fmla="*/ 604 w 614"/>
              <a:gd name="T29" fmla="*/ 317 h 617"/>
              <a:gd name="T30" fmla="*/ 596 w 614"/>
              <a:gd name="T31" fmla="*/ 378 h 617"/>
              <a:gd name="T32" fmla="*/ 574 w 614"/>
              <a:gd name="T33" fmla="*/ 436 h 617"/>
              <a:gd name="T34" fmla="*/ 543 w 614"/>
              <a:gd name="T35" fmla="*/ 491 h 617"/>
              <a:gd name="T36" fmla="*/ 499 w 614"/>
              <a:gd name="T37" fmla="*/ 536 h 617"/>
              <a:gd name="T38" fmla="*/ 448 w 614"/>
              <a:gd name="T39" fmla="*/ 571 h 617"/>
              <a:gd name="T40" fmla="*/ 391 w 614"/>
              <a:gd name="T41" fmla="*/ 594 h 617"/>
              <a:gd name="T42" fmla="*/ 330 w 614"/>
              <a:gd name="T43" fmla="*/ 605 h 617"/>
              <a:gd name="T44" fmla="*/ 267 w 614"/>
              <a:gd name="T45" fmla="*/ 603 h 617"/>
              <a:gd name="T46" fmla="*/ 207 w 614"/>
              <a:gd name="T47" fmla="*/ 589 h 617"/>
              <a:gd name="T48" fmla="*/ 150 w 614"/>
              <a:gd name="T49" fmla="*/ 562 h 617"/>
              <a:gd name="T50" fmla="*/ 101 w 614"/>
              <a:gd name="T51" fmla="*/ 524 h 617"/>
              <a:gd name="T52" fmla="*/ 61 w 614"/>
              <a:gd name="T53" fmla="*/ 476 h 617"/>
              <a:gd name="T54" fmla="*/ 32 w 614"/>
              <a:gd name="T55" fmla="*/ 421 h 617"/>
              <a:gd name="T56" fmla="*/ 15 w 614"/>
              <a:gd name="T57" fmla="*/ 362 h 617"/>
              <a:gd name="T58" fmla="*/ 10 w 614"/>
              <a:gd name="T59" fmla="*/ 299 h 617"/>
              <a:gd name="T60" fmla="*/ 18 w 614"/>
              <a:gd name="T61" fmla="*/ 238 h 617"/>
              <a:gd name="T62" fmla="*/ 40 w 614"/>
              <a:gd name="T63" fmla="*/ 180 h 617"/>
              <a:gd name="T64" fmla="*/ 73 w 614"/>
              <a:gd name="T65" fmla="*/ 129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4" h="617">
                <a:moveTo>
                  <a:pt x="97" y="308"/>
                </a:moveTo>
                <a:cubicBezTo>
                  <a:pt x="97" y="308"/>
                  <a:pt x="97" y="308"/>
                  <a:pt x="97" y="308"/>
                </a:cubicBezTo>
                <a:cubicBezTo>
                  <a:pt x="97" y="424"/>
                  <a:pt x="192" y="519"/>
                  <a:pt x="307" y="519"/>
                </a:cubicBezTo>
                <a:cubicBezTo>
                  <a:pt x="423" y="519"/>
                  <a:pt x="517" y="424"/>
                  <a:pt x="517" y="309"/>
                </a:cubicBezTo>
                <a:cubicBezTo>
                  <a:pt x="517" y="193"/>
                  <a:pt x="423" y="99"/>
                  <a:pt x="307" y="99"/>
                </a:cubicBezTo>
                <a:cubicBezTo>
                  <a:pt x="191" y="99"/>
                  <a:pt x="97" y="192"/>
                  <a:pt x="97" y="308"/>
                </a:cubicBezTo>
                <a:close/>
                <a:moveTo>
                  <a:pt x="91" y="106"/>
                </a:moveTo>
                <a:cubicBezTo>
                  <a:pt x="106" y="106"/>
                  <a:pt x="115" y="98"/>
                  <a:pt x="115" y="83"/>
                </a:cubicBezTo>
                <a:cubicBezTo>
                  <a:pt x="116" y="67"/>
                  <a:pt x="122" y="62"/>
                  <a:pt x="138" y="65"/>
                </a:cubicBezTo>
                <a:cubicBezTo>
                  <a:pt x="152" y="69"/>
                  <a:pt x="162" y="63"/>
                  <a:pt x="166" y="49"/>
                </a:cubicBezTo>
                <a:cubicBezTo>
                  <a:pt x="170" y="32"/>
                  <a:pt x="177" y="29"/>
                  <a:pt x="192" y="36"/>
                </a:cubicBezTo>
                <a:cubicBezTo>
                  <a:pt x="206" y="42"/>
                  <a:pt x="216" y="38"/>
                  <a:pt x="223" y="25"/>
                </a:cubicBezTo>
                <a:cubicBezTo>
                  <a:pt x="231" y="9"/>
                  <a:pt x="238" y="8"/>
                  <a:pt x="252" y="18"/>
                </a:cubicBezTo>
                <a:cubicBezTo>
                  <a:pt x="263" y="26"/>
                  <a:pt x="274" y="25"/>
                  <a:pt x="283" y="14"/>
                </a:cubicBezTo>
                <a:cubicBezTo>
                  <a:pt x="296" y="0"/>
                  <a:pt x="301" y="0"/>
                  <a:pt x="314" y="14"/>
                </a:cubicBezTo>
                <a:cubicBezTo>
                  <a:pt x="323" y="23"/>
                  <a:pt x="334" y="24"/>
                  <a:pt x="345" y="16"/>
                </a:cubicBezTo>
                <a:cubicBezTo>
                  <a:pt x="360" y="4"/>
                  <a:pt x="366" y="5"/>
                  <a:pt x="375" y="21"/>
                </a:cubicBezTo>
                <a:cubicBezTo>
                  <a:pt x="382" y="33"/>
                  <a:pt x="393" y="36"/>
                  <a:pt x="405" y="30"/>
                </a:cubicBezTo>
                <a:cubicBezTo>
                  <a:pt x="421" y="22"/>
                  <a:pt x="428" y="24"/>
                  <a:pt x="433" y="41"/>
                </a:cubicBezTo>
                <a:cubicBezTo>
                  <a:pt x="438" y="55"/>
                  <a:pt x="448" y="60"/>
                  <a:pt x="461" y="56"/>
                </a:cubicBezTo>
                <a:cubicBezTo>
                  <a:pt x="477" y="52"/>
                  <a:pt x="484" y="56"/>
                  <a:pt x="486" y="73"/>
                </a:cubicBezTo>
                <a:cubicBezTo>
                  <a:pt x="487" y="87"/>
                  <a:pt x="496" y="95"/>
                  <a:pt x="511" y="94"/>
                </a:cubicBezTo>
                <a:cubicBezTo>
                  <a:pt x="528" y="93"/>
                  <a:pt x="533" y="98"/>
                  <a:pt x="531" y="116"/>
                </a:cubicBezTo>
                <a:cubicBezTo>
                  <a:pt x="529" y="130"/>
                  <a:pt x="536" y="139"/>
                  <a:pt x="551" y="141"/>
                </a:cubicBezTo>
                <a:cubicBezTo>
                  <a:pt x="567" y="143"/>
                  <a:pt x="572" y="150"/>
                  <a:pt x="566" y="166"/>
                </a:cubicBezTo>
                <a:cubicBezTo>
                  <a:pt x="562" y="180"/>
                  <a:pt x="567" y="190"/>
                  <a:pt x="581" y="195"/>
                </a:cubicBezTo>
                <a:cubicBezTo>
                  <a:pt x="596" y="201"/>
                  <a:pt x="599" y="209"/>
                  <a:pt x="591" y="222"/>
                </a:cubicBezTo>
                <a:cubicBezTo>
                  <a:pt x="583" y="236"/>
                  <a:pt x="585" y="246"/>
                  <a:pt x="599" y="255"/>
                </a:cubicBezTo>
                <a:cubicBezTo>
                  <a:pt x="612" y="263"/>
                  <a:pt x="613" y="272"/>
                  <a:pt x="603" y="283"/>
                </a:cubicBezTo>
                <a:cubicBezTo>
                  <a:pt x="592" y="295"/>
                  <a:pt x="592" y="305"/>
                  <a:pt x="604" y="317"/>
                </a:cubicBezTo>
                <a:cubicBezTo>
                  <a:pt x="614" y="327"/>
                  <a:pt x="614" y="336"/>
                  <a:pt x="602" y="345"/>
                </a:cubicBezTo>
                <a:cubicBezTo>
                  <a:pt x="588" y="355"/>
                  <a:pt x="586" y="365"/>
                  <a:pt x="596" y="378"/>
                </a:cubicBezTo>
                <a:cubicBezTo>
                  <a:pt x="604" y="391"/>
                  <a:pt x="602" y="399"/>
                  <a:pt x="587" y="405"/>
                </a:cubicBezTo>
                <a:cubicBezTo>
                  <a:pt x="573" y="412"/>
                  <a:pt x="569" y="422"/>
                  <a:pt x="574" y="436"/>
                </a:cubicBezTo>
                <a:cubicBezTo>
                  <a:pt x="580" y="451"/>
                  <a:pt x="577" y="458"/>
                  <a:pt x="562" y="462"/>
                </a:cubicBezTo>
                <a:cubicBezTo>
                  <a:pt x="545" y="465"/>
                  <a:pt x="539" y="474"/>
                  <a:pt x="543" y="491"/>
                </a:cubicBezTo>
                <a:cubicBezTo>
                  <a:pt x="545" y="504"/>
                  <a:pt x="539" y="511"/>
                  <a:pt x="526" y="511"/>
                </a:cubicBezTo>
                <a:cubicBezTo>
                  <a:pt x="507" y="511"/>
                  <a:pt x="500" y="518"/>
                  <a:pt x="499" y="536"/>
                </a:cubicBezTo>
                <a:cubicBezTo>
                  <a:pt x="499" y="550"/>
                  <a:pt x="492" y="555"/>
                  <a:pt x="478" y="552"/>
                </a:cubicBezTo>
                <a:cubicBezTo>
                  <a:pt x="461" y="548"/>
                  <a:pt x="453" y="553"/>
                  <a:pt x="448" y="571"/>
                </a:cubicBezTo>
                <a:cubicBezTo>
                  <a:pt x="444" y="584"/>
                  <a:pt x="437" y="588"/>
                  <a:pt x="423" y="582"/>
                </a:cubicBezTo>
                <a:cubicBezTo>
                  <a:pt x="407" y="575"/>
                  <a:pt x="398" y="578"/>
                  <a:pt x="391" y="594"/>
                </a:cubicBezTo>
                <a:cubicBezTo>
                  <a:pt x="384" y="607"/>
                  <a:pt x="376" y="609"/>
                  <a:pt x="364" y="600"/>
                </a:cubicBezTo>
                <a:cubicBezTo>
                  <a:pt x="350" y="590"/>
                  <a:pt x="340" y="592"/>
                  <a:pt x="330" y="605"/>
                </a:cubicBezTo>
                <a:cubicBezTo>
                  <a:pt x="321" y="616"/>
                  <a:pt x="312" y="617"/>
                  <a:pt x="302" y="606"/>
                </a:cubicBezTo>
                <a:cubicBezTo>
                  <a:pt x="291" y="593"/>
                  <a:pt x="281" y="592"/>
                  <a:pt x="267" y="603"/>
                </a:cubicBezTo>
                <a:cubicBezTo>
                  <a:pt x="257" y="612"/>
                  <a:pt x="248" y="611"/>
                  <a:pt x="241" y="599"/>
                </a:cubicBezTo>
                <a:cubicBezTo>
                  <a:pt x="232" y="583"/>
                  <a:pt x="223" y="580"/>
                  <a:pt x="207" y="589"/>
                </a:cubicBezTo>
                <a:cubicBezTo>
                  <a:pt x="195" y="595"/>
                  <a:pt x="186" y="592"/>
                  <a:pt x="182" y="579"/>
                </a:cubicBezTo>
                <a:cubicBezTo>
                  <a:pt x="176" y="561"/>
                  <a:pt x="169" y="557"/>
                  <a:pt x="150" y="562"/>
                </a:cubicBezTo>
                <a:cubicBezTo>
                  <a:pt x="137" y="565"/>
                  <a:pt x="130" y="560"/>
                  <a:pt x="129" y="546"/>
                </a:cubicBezTo>
                <a:cubicBezTo>
                  <a:pt x="127" y="529"/>
                  <a:pt x="119" y="522"/>
                  <a:pt x="101" y="524"/>
                </a:cubicBezTo>
                <a:cubicBezTo>
                  <a:pt x="88" y="525"/>
                  <a:pt x="81" y="517"/>
                  <a:pt x="83" y="505"/>
                </a:cubicBezTo>
                <a:cubicBezTo>
                  <a:pt x="85" y="486"/>
                  <a:pt x="79" y="479"/>
                  <a:pt x="61" y="476"/>
                </a:cubicBezTo>
                <a:cubicBezTo>
                  <a:pt x="48" y="474"/>
                  <a:pt x="43" y="466"/>
                  <a:pt x="47" y="454"/>
                </a:cubicBezTo>
                <a:cubicBezTo>
                  <a:pt x="53" y="436"/>
                  <a:pt x="49" y="428"/>
                  <a:pt x="32" y="421"/>
                </a:cubicBezTo>
                <a:cubicBezTo>
                  <a:pt x="19" y="416"/>
                  <a:pt x="16" y="408"/>
                  <a:pt x="23" y="396"/>
                </a:cubicBezTo>
                <a:cubicBezTo>
                  <a:pt x="32" y="381"/>
                  <a:pt x="30" y="371"/>
                  <a:pt x="15" y="362"/>
                </a:cubicBezTo>
                <a:cubicBezTo>
                  <a:pt x="3" y="354"/>
                  <a:pt x="2" y="345"/>
                  <a:pt x="11" y="335"/>
                </a:cubicBezTo>
                <a:cubicBezTo>
                  <a:pt x="23" y="322"/>
                  <a:pt x="23" y="312"/>
                  <a:pt x="10" y="299"/>
                </a:cubicBezTo>
                <a:cubicBezTo>
                  <a:pt x="0" y="290"/>
                  <a:pt x="1" y="281"/>
                  <a:pt x="12" y="273"/>
                </a:cubicBezTo>
                <a:cubicBezTo>
                  <a:pt x="27" y="262"/>
                  <a:pt x="28" y="253"/>
                  <a:pt x="18" y="238"/>
                </a:cubicBezTo>
                <a:cubicBezTo>
                  <a:pt x="11" y="226"/>
                  <a:pt x="13" y="218"/>
                  <a:pt x="26" y="212"/>
                </a:cubicBezTo>
                <a:cubicBezTo>
                  <a:pt x="42" y="205"/>
                  <a:pt x="46" y="196"/>
                  <a:pt x="40" y="180"/>
                </a:cubicBezTo>
                <a:cubicBezTo>
                  <a:pt x="34" y="166"/>
                  <a:pt x="38" y="159"/>
                  <a:pt x="54" y="156"/>
                </a:cubicBezTo>
                <a:cubicBezTo>
                  <a:pt x="68" y="153"/>
                  <a:pt x="75" y="143"/>
                  <a:pt x="73" y="129"/>
                </a:cubicBezTo>
                <a:cubicBezTo>
                  <a:pt x="70" y="112"/>
                  <a:pt x="75" y="106"/>
                  <a:pt x="91" y="106"/>
                </a:cubicBezTo>
                <a:close/>
              </a:path>
            </a:pathLst>
          </a:custGeom>
          <a:solidFill>
            <a:srgbClr val="0070C0"/>
          </a:solidFill>
          <a:ln>
            <a:noFill/>
          </a:ln>
        </p:spPr>
        <p:txBody>
          <a:bodyPr vert="horz" wrap="square" lIns="76800" tIns="38400" rIns="76800" bIns="38400" numCol="1" anchor="ctr" anchorCtr="0" compatLnSpc="1">
            <a:prstTxWarp prst="textNoShape">
              <a:avLst/>
            </a:prstTxWarp>
          </a:bodyP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6" name="Freeform 7"/>
          <p:cNvSpPr>
            <a:spLocks noEditPoints="1"/>
          </p:cNvSpPr>
          <p:nvPr/>
        </p:nvSpPr>
        <p:spPr bwMode="auto">
          <a:xfrm>
            <a:off x="3762073" y="3224327"/>
            <a:ext cx="1379929" cy="1382382"/>
          </a:xfrm>
          <a:custGeom>
            <a:avLst/>
            <a:gdLst>
              <a:gd name="T0" fmla="*/ 81 w 508"/>
              <a:gd name="T1" fmla="*/ 240 h 509"/>
              <a:gd name="T2" fmla="*/ 426 w 508"/>
              <a:gd name="T3" fmla="*/ 270 h 509"/>
              <a:gd name="T4" fmla="*/ 81 w 508"/>
              <a:gd name="T5" fmla="*/ 240 h 509"/>
              <a:gd name="T6" fmla="*/ 112 w 508"/>
              <a:gd name="T7" fmla="*/ 56 h 509"/>
              <a:gd name="T8" fmla="*/ 156 w 508"/>
              <a:gd name="T9" fmla="*/ 31 h 509"/>
              <a:gd name="T10" fmla="*/ 204 w 508"/>
              <a:gd name="T11" fmla="*/ 16 h 509"/>
              <a:gd name="T12" fmla="*/ 255 w 508"/>
              <a:gd name="T13" fmla="*/ 11 h 509"/>
              <a:gd name="T14" fmla="*/ 306 w 508"/>
              <a:gd name="T15" fmla="*/ 17 h 509"/>
              <a:gd name="T16" fmla="*/ 354 w 508"/>
              <a:gd name="T17" fmla="*/ 32 h 509"/>
              <a:gd name="T18" fmla="*/ 399 w 508"/>
              <a:gd name="T19" fmla="*/ 58 h 509"/>
              <a:gd name="T20" fmla="*/ 437 w 508"/>
              <a:gd name="T21" fmla="*/ 93 h 509"/>
              <a:gd name="T22" fmla="*/ 466 w 508"/>
              <a:gd name="T23" fmla="*/ 134 h 509"/>
              <a:gd name="T24" fmla="*/ 487 w 508"/>
              <a:gd name="T25" fmla="*/ 181 h 509"/>
              <a:gd name="T26" fmla="*/ 498 w 508"/>
              <a:gd name="T27" fmla="*/ 231 h 509"/>
              <a:gd name="T28" fmla="*/ 498 w 508"/>
              <a:gd name="T29" fmla="*/ 283 h 509"/>
              <a:gd name="T30" fmla="*/ 486 w 508"/>
              <a:gd name="T31" fmla="*/ 333 h 509"/>
              <a:gd name="T32" fmla="*/ 465 w 508"/>
              <a:gd name="T33" fmla="*/ 379 h 509"/>
              <a:gd name="T34" fmla="*/ 435 w 508"/>
              <a:gd name="T35" fmla="*/ 421 h 509"/>
              <a:gd name="T36" fmla="*/ 396 w 508"/>
              <a:gd name="T37" fmla="*/ 456 h 509"/>
              <a:gd name="T38" fmla="*/ 351 w 508"/>
              <a:gd name="T39" fmla="*/ 481 h 509"/>
              <a:gd name="T40" fmla="*/ 302 w 508"/>
              <a:gd name="T41" fmla="*/ 496 h 509"/>
              <a:gd name="T42" fmla="*/ 251 w 508"/>
              <a:gd name="T43" fmla="*/ 500 h 509"/>
              <a:gd name="T44" fmla="*/ 200 w 508"/>
              <a:gd name="T45" fmla="*/ 495 h 509"/>
              <a:gd name="T46" fmla="*/ 151 w 508"/>
              <a:gd name="T47" fmla="*/ 478 h 509"/>
              <a:gd name="T48" fmla="*/ 106 w 508"/>
              <a:gd name="T49" fmla="*/ 452 h 509"/>
              <a:gd name="T50" fmla="*/ 69 w 508"/>
              <a:gd name="T51" fmla="*/ 417 h 509"/>
              <a:gd name="T52" fmla="*/ 39 w 508"/>
              <a:gd name="T53" fmla="*/ 375 h 509"/>
              <a:gd name="T54" fmla="*/ 19 w 508"/>
              <a:gd name="T55" fmla="*/ 328 h 509"/>
              <a:gd name="T56" fmla="*/ 9 w 508"/>
              <a:gd name="T57" fmla="*/ 278 h 509"/>
              <a:gd name="T58" fmla="*/ 9 w 508"/>
              <a:gd name="T59" fmla="*/ 226 h 509"/>
              <a:gd name="T60" fmla="*/ 21 w 508"/>
              <a:gd name="T61" fmla="*/ 176 h 509"/>
              <a:gd name="T62" fmla="*/ 43 w 508"/>
              <a:gd name="T63" fmla="*/ 130 h 509"/>
              <a:gd name="T64" fmla="*/ 73 w 508"/>
              <a:gd name="T65" fmla="*/ 9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8" h="509">
                <a:moveTo>
                  <a:pt x="81" y="240"/>
                </a:moveTo>
                <a:cubicBezTo>
                  <a:pt x="81" y="240"/>
                  <a:pt x="81" y="240"/>
                  <a:pt x="81" y="240"/>
                </a:cubicBezTo>
                <a:cubicBezTo>
                  <a:pt x="73" y="335"/>
                  <a:pt x="144" y="420"/>
                  <a:pt x="239" y="428"/>
                </a:cubicBezTo>
                <a:cubicBezTo>
                  <a:pt x="334" y="436"/>
                  <a:pt x="418" y="365"/>
                  <a:pt x="426" y="270"/>
                </a:cubicBezTo>
                <a:cubicBezTo>
                  <a:pt x="435" y="174"/>
                  <a:pt x="364" y="90"/>
                  <a:pt x="269" y="82"/>
                </a:cubicBezTo>
                <a:cubicBezTo>
                  <a:pt x="173" y="74"/>
                  <a:pt x="89" y="144"/>
                  <a:pt x="81" y="240"/>
                </a:cubicBezTo>
                <a:close/>
                <a:moveTo>
                  <a:pt x="91" y="73"/>
                </a:moveTo>
                <a:cubicBezTo>
                  <a:pt x="103" y="74"/>
                  <a:pt x="110" y="68"/>
                  <a:pt x="112" y="56"/>
                </a:cubicBezTo>
                <a:cubicBezTo>
                  <a:pt x="113" y="42"/>
                  <a:pt x="119" y="39"/>
                  <a:pt x="132" y="43"/>
                </a:cubicBezTo>
                <a:cubicBezTo>
                  <a:pt x="143" y="47"/>
                  <a:pt x="152" y="42"/>
                  <a:pt x="156" y="31"/>
                </a:cubicBezTo>
                <a:cubicBezTo>
                  <a:pt x="161" y="18"/>
                  <a:pt x="167" y="15"/>
                  <a:pt x="179" y="22"/>
                </a:cubicBezTo>
                <a:cubicBezTo>
                  <a:pt x="189" y="28"/>
                  <a:pt x="198" y="26"/>
                  <a:pt x="204" y="16"/>
                </a:cubicBezTo>
                <a:cubicBezTo>
                  <a:pt x="212" y="3"/>
                  <a:pt x="218" y="2"/>
                  <a:pt x="229" y="12"/>
                </a:cubicBezTo>
                <a:cubicBezTo>
                  <a:pt x="238" y="19"/>
                  <a:pt x="247" y="19"/>
                  <a:pt x="255" y="11"/>
                </a:cubicBezTo>
                <a:cubicBezTo>
                  <a:pt x="266" y="0"/>
                  <a:pt x="271" y="0"/>
                  <a:pt x="280" y="13"/>
                </a:cubicBezTo>
                <a:cubicBezTo>
                  <a:pt x="287" y="21"/>
                  <a:pt x="296" y="23"/>
                  <a:pt x="306" y="17"/>
                </a:cubicBezTo>
                <a:cubicBezTo>
                  <a:pt x="318" y="8"/>
                  <a:pt x="323" y="9"/>
                  <a:pt x="330" y="23"/>
                </a:cubicBezTo>
                <a:cubicBezTo>
                  <a:pt x="335" y="33"/>
                  <a:pt x="344" y="37"/>
                  <a:pt x="354" y="32"/>
                </a:cubicBezTo>
                <a:cubicBezTo>
                  <a:pt x="368" y="27"/>
                  <a:pt x="373" y="29"/>
                  <a:pt x="376" y="44"/>
                </a:cubicBezTo>
                <a:cubicBezTo>
                  <a:pt x="379" y="55"/>
                  <a:pt x="387" y="60"/>
                  <a:pt x="399" y="58"/>
                </a:cubicBezTo>
                <a:cubicBezTo>
                  <a:pt x="412" y="55"/>
                  <a:pt x="417" y="60"/>
                  <a:pt x="418" y="73"/>
                </a:cubicBezTo>
                <a:cubicBezTo>
                  <a:pt x="418" y="85"/>
                  <a:pt x="424" y="92"/>
                  <a:pt x="437" y="93"/>
                </a:cubicBezTo>
                <a:cubicBezTo>
                  <a:pt x="451" y="93"/>
                  <a:pt x="455" y="98"/>
                  <a:pt x="452" y="112"/>
                </a:cubicBezTo>
                <a:cubicBezTo>
                  <a:pt x="449" y="123"/>
                  <a:pt x="455" y="131"/>
                  <a:pt x="466" y="134"/>
                </a:cubicBezTo>
                <a:cubicBezTo>
                  <a:pt x="480" y="137"/>
                  <a:pt x="483" y="143"/>
                  <a:pt x="477" y="156"/>
                </a:cubicBezTo>
                <a:cubicBezTo>
                  <a:pt x="472" y="167"/>
                  <a:pt x="476" y="176"/>
                  <a:pt x="487" y="181"/>
                </a:cubicBezTo>
                <a:cubicBezTo>
                  <a:pt x="499" y="187"/>
                  <a:pt x="501" y="193"/>
                  <a:pt x="493" y="204"/>
                </a:cubicBezTo>
                <a:cubicBezTo>
                  <a:pt x="486" y="215"/>
                  <a:pt x="487" y="223"/>
                  <a:pt x="498" y="231"/>
                </a:cubicBezTo>
                <a:cubicBezTo>
                  <a:pt x="508" y="239"/>
                  <a:pt x="508" y="246"/>
                  <a:pt x="499" y="255"/>
                </a:cubicBezTo>
                <a:cubicBezTo>
                  <a:pt x="489" y="264"/>
                  <a:pt x="488" y="273"/>
                  <a:pt x="498" y="283"/>
                </a:cubicBezTo>
                <a:cubicBezTo>
                  <a:pt x="505" y="292"/>
                  <a:pt x="504" y="300"/>
                  <a:pt x="494" y="306"/>
                </a:cubicBezTo>
                <a:cubicBezTo>
                  <a:pt x="482" y="313"/>
                  <a:pt x="480" y="321"/>
                  <a:pt x="486" y="333"/>
                </a:cubicBezTo>
                <a:cubicBezTo>
                  <a:pt x="492" y="344"/>
                  <a:pt x="490" y="350"/>
                  <a:pt x="478" y="355"/>
                </a:cubicBezTo>
                <a:cubicBezTo>
                  <a:pt x="465" y="359"/>
                  <a:pt x="461" y="367"/>
                  <a:pt x="465" y="379"/>
                </a:cubicBezTo>
                <a:cubicBezTo>
                  <a:pt x="468" y="392"/>
                  <a:pt x="465" y="397"/>
                  <a:pt x="452" y="399"/>
                </a:cubicBezTo>
                <a:cubicBezTo>
                  <a:pt x="438" y="401"/>
                  <a:pt x="433" y="407"/>
                  <a:pt x="435" y="421"/>
                </a:cubicBezTo>
                <a:cubicBezTo>
                  <a:pt x="436" y="433"/>
                  <a:pt x="430" y="438"/>
                  <a:pt x="419" y="437"/>
                </a:cubicBezTo>
                <a:cubicBezTo>
                  <a:pt x="404" y="436"/>
                  <a:pt x="398" y="441"/>
                  <a:pt x="396" y="456"/>
                </a:cubicBezTo>
                <a:cubicBezTo>
                  <a:pt x="394" y="467"/>
                  <a:pt x="388" y="471"/>
                  <a:pt x="377" y="468"/>
                </a:cubicBezTo>
                <a:cubicBezTo>
                  <a:pt x="363" y="463"/>
                  <a:pt x="356" y="467"/>
                  <a:pt x="351" y="481"/>
                </a:cubicBezTo>
                <a:cubicBezTo>
                  <a:pt x="347" y="492"/>
                  <a:pt x="340" y="494"/>
                  <a:pt x="330" y="488"/>
                </a:cubicBezTo>
                <a:cubicBezTo>
                  <a:pt x="317" y="481"/>
                  <a:pt x="310" y="483"/>
                  <a:pt x="302" y="496"/>
                </a:cubicBezTo>
                <a:cubicBezTo>
                  <a:pt x="296" y="506"/>
                  <a:pt x="289" y="507"/>
                  <a:pt x="280" y="499"/>
                </a:cubicBezTo>
                <a:cubicBezTo>
                  <a:pt x="269" y="490"/>
                  <a:pt x="261" y="490"/>
                  <a:pt x="251" y="500"/>
                </a:cubicBezTo>
                <a:cubicBezTo>
                  <a:pt x="243" y="509"/>
                  <a:pt x="236" y="509"/>
                  <a:pt x="228" y="499"/>
                </a:cubicBezTo>
                <a:cubicBezTo>
                  <a:pt x="220" y="488"/>
                  <a:pt x="212" y="486"/>
                  <a:pt x="200" y="495"/>
                </a:cubicBezTo>
                <a:cubicBezTo>
                  <a:pt x="190" y="501"/>
                  <a:pt x="183" y="499"/>
                  <a:pt x="178" y="489"/>
                </a:cubicBezTo>
                <a:cubicBezTo>
                  <a:pt x="172" y="475"/>
                  <a:pt x="165" y="473"/>
                  <a:pt x="151" y="478"/>
                </a:cubicBezTo>
                <a:cubicBezTo>
                  <a:pt x="141" y="483"/>
                  <a:pt x="134" y="479"/>
                  <a:pt x="132" y="468"/>
                </a:cubicBezTo>
                <a:cubicBezTo>
                  <a:pt x="128" y="453"/>
                  <a:pt x="122" y="450"/>
                  <a:pt x="106" y="452"/>
                </a:cubicBezTo>
                <a:cubicBezTo>
                  <a:pt x="96" y="454"/>
                  <a:pt x="90" y="449"/>
                  <a:pt x="90" y="438"/>
                </a:cubicBezTo>
                <a:cubicBezTo>
                  <a:pt x="90" y="423"/>
                  <a:pt x="84" y="418"/>
                  <a:pt x="69" y="417"/>
                </a:cubicBezTo>
                <a:cubicBezTo>
                  <a:pt x="58" y="417"/>
                  <a:pt x="53" y="411"/>
                  <a:pt x="55" y="400"/>
                </a:cubicBezTo>
                <a:cubicBezTo>
                  <a:pt x="58" y="385"/>
                  <a:pt x="54" y="379"/>
                  <a:pt x="39" y="375"/>
                </a:cubicBezTo>
                <a:cubicBezTo>
                  <a:pt x="29" y="373"/>
                  <a:pt x="25" y="366"/>
                  <a:pt x="29" y="356"/>
                </a:cubicBezTo>
                <a:cubicBezTo>
                  <a:pt x="35" y="341"/>
                  <a:pt x="33" y="335"/>
                  <a:pt x="19" y="328"/>
                </a:cubicBezTo>
                <a:cubicBezTo>
                  <a:pt x="9" y="323"/>
                  <a:pt x="7" y="316"/>
                  <a:pt x="14" y="306"/>
                </a:cubicBezTo>
                <a:cubicBezTo>
                  <a:pt x="22" y="295"/>
                  <a:pt x="21" y="287"/>
                  <a:pt x="9" y="278"/>
                </a:cubicBezTo>
                <a:cubicBezTo>
                  <a:pt x="0" y="271"/>
                  <a:pt x="0" y="263"/>
                  <a:pt x="8" y="255"/>
                </a:cubicBezTo>
                <a:cubicBezTo>
                  <a:pt x="19" y="245"/>
                  <a:pt x="19" y="238"/>
                  <a:pt x="9" y="226"/>
                </a:cubicBezTo>
                <a:cubicBezTo>
                  <a:pt x="2" y="218"/>
                  <a:pt x="3" y="210"/>
                  <a:pt x="13" y="205"/>
                </a:cubicBezTo>
                <a:cubicBezTo>
                  <a:pt x="26" y="197"/>
                  <a:pt x="28" y="189"/>
                  <a:pt x="21" y="176"/>
                </a:cubicBezTo>
                <a:cubicBezTo>
                  <a:pt x="15" y="166"/>
                  <a:pt x="18" y="159"/>
                  <a:pt x="29" y="155"/>
                </a:cubicBezTo>
                <a:cubicBezTo>
                  <a:pt x="43" y="151"/>
                  <a:pt x="47" y="143"/>
                  <a:pt x="43" y="130"/>
                </a:cubicBezTo>
                <a:cubicBezTo>
                  <a:pt x="39" y="118"/>
                  <a:pt x="43" y="112"/>
                  <a:pt x="56" y="111"/>
                </a:cubicBezTo>
                <a:cubicBezTo>
                  <a:pt x="68" y="110"/>
                  <a:pt x="74" y="102"/>
                  <a:pt x="73" y="90"/>
                </a:cubicBezTo>
                <a:cubicBezTo>
                  <a:pt x="72" y="76"/>
                  <a:pt x="77" y="72"/>
                  <a:pt x="91" y="73"/>
                </a:cubicBezTo>
                <a:close/>
              </a:path>
            </a:pathLst>
          </a:custGeom>
          <a:solidFill>
            <a:srgbClr val="00B0F0"/>
          </a:solidFill>
          <a:ln>
            <a:noFill/>
          </a:ln>
        </p:spPr>
        <p:txBody>
          <a:bodyPr vert="horz" wrap="square" lIns="76800" tIns="38400" rIns="76800" bIns="38400" numCol="1" anchor="ctr" anchorCtr="0" compatLnSpc="1">
            <a:prstTxWarp prst="textNoShape">
              <a:avLst/>
            </a:prstTxWarp>
          </a:bodyP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7" name="Freeform 8"/>
          <p:cNvSpPr>
            <a:spLocks noEditPoints="1"/>
          </p:cNvSpPr>
          <p:nvPr/>
        </p:nvSpPr>
        <p:spPr bwMode="auto">
          <a:xfrm>
            <a:off x="4495640" y="1995102"/>
            <a:ext cx="1382230" cy="1388133"/>
          </a:xfrm>
          <a:custGeom>
            <a:avLst/>
            <a:gdLst>
              <a:gd name="T0" fmla="*/ 81 w 509"/>
              <a:gd name="T1" fmla="*/ 255 h 511"/>
              <a:gd name="T2" fmla="*/ 428 w 509"/>
              <a:gd name="T3" fmla="*/ 256 h 511"/>
              <a:gd name="T4" fmla="*/ 81 w 509"/>
              <a:gd name="T5" fmla="*/ 255 h 511"/>
              <a:gd name="T6" fmla="*/ 95 w 509"/>
              <a:gd name="T7" fmla="*/ 69 h 511"/>
              <a:gd name="T8" fmla="*/ 137 w 509"/>
              <a:gd name="T9" fmla="*/ 41 h 511"/>
              <a:gd name="T10" fmla="*/ 185 w 509"/>
              <a:gd name="T11" fmla="*/ 21 h 511"/>
              <a:gd name="T12" fmla="*/ 235 w 509"/>
              <a:gd name="T13" fmla="*/ 12 h 511"/>
              <a:gd name="T14" fmla="*/ 285 w 509"/>
              <a:gd name="T15" fmla="*/ 14 h 511"/>
              <a:gd name="T16" fmla="*/ 335 w 509"/>
              <a:gd name="T17" fmla="*/ 25 h 511"/>
              <a:gd name="T18" fmla="*/ 382 w 509"/>
              <a:gd name="T19" fmla="*/ 47 h 511"/>
              <a:gd name="T20" fmla="*/ 423 w 509"/>
              <a:gd name="T21" fmla="*/ 78 h 511"/>
              <a:gd name="T22" fmla="*/ 456 w 509"/>
              <a:gd name="T23" fmla="*/ 117 h 511"/>
              <a:gd name="T24" fmla="*/ 481 w 509"/>
              <a:gd name="T25" fmla="*/ 162 h 511"/>
              <a:gd name="T26" fmla="*/ 496 w 509"/>
              <a:gd name="T27" fmla="*/ 211 h 511"/>
              <a:gd name="T28" fmla="*/ 500 w 509"/>
              <a:gd name="T29" fmla="*/ 263 h 511"/>
              <a:gd name="T30" fmla="*/ 493 w 509"/>
              <a:gd name="T31" fmla="*/ 314 h 511"/>
              <a:gd name="T32" fmla="*/ 476 w 509"/>
              <a:gd name="T33" fmla="*/ 362 h 511"/>
              <a:gd name="T34" fmla="*/ 449 w 509"/>
              <a:gd name="T35" fmla="*/ 407 h 511"/>
              <a:gd name="T36" fmla="*/ 413 w 509"/>
              <a:gd name="T37" fmla="*/ 444 h 511"/>
              <a:gd name="T38" fmla="*/ 371 w 509"/>
              <a:gd name="T39" fmla="*/ 473 h 511"/>
              <a:gd name="T40" fmla="*/ 323 w 509"/>
              <a:gd name="T41" fmla="*/ 492 h 511"/>
              <a:gd name="T42" fmla="*/ 273 w 509"/>
              <a:gd name="T43" fmla="*/ 501 h 511"/>
              <a:gd name="T44" fmla="*/ 221 w 509"/>
              <a:gd name="T45" fmla="*/ 500 h 511"/>
              <a:gd name="T46" fmla="*/ 171 w 509"/>
              <a:gd name="T47" fmla="*/ 488 h 511"/>
              <a:gd name="T48" fmla="*/ 124 w 509"/>
              <a:gd name="T49" fmla="*/ 466 h 511"/>
              <a:gd name="T50" fmla="*/ 84 w 509"/>
              <a:gd name="T51" fmla="*/ 434 h 511"/>
              <a:gd name="T52" fmla="*/ 50 w 509"/>
              <a:gd name="T53" fmla="*/ 394 h 511"/>
              <a:gd name="T54" fmla="*/ 26 w 509"/>
              <a:gd name="T55" fmla="*/ 349 h 511"/>
              <a:gd name="T56" fmla="*/ 12 w 509"/>
              <a:gd name="T57" fmla="*/ 300 h 511"/>
              <a:gd name="T58" fmla="*/ 8 w 509"/>
              <a:gd name="T59" fmla="*/ 248 h 511"/>
              <a:gd name="T60" fmla="*/ 15 w 509"/>
              <a:gd name="T61" fmla="*/ 197 h 511"/>
              <a:gd name="T62" fmla="*/ 33 w 509"/>
              <a:gd name="T63" fmla="*/ 149 h 511"/>
              <a:gd name="T64" fmla="*/ 60 w 509"/>
              <a:gd name="T65" fmla="*/ 107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9" h="511">
                <a:moveTo>
                  <a:pt x="81" y="255"/>
                </a:moveTo>
                <a:cubicBezTo>
                  <a:pt x="81" y="255"/>
                  <a:pt x="81" y="255"/>
                  <a:pt x="81" y="255"/>
                </a:cubicBezTo>
                <a:cubicBezTo>
                  <a:pt x="81" y="352"/>
                  <a:pt x="159" y="430"/>
                  <a:pt x="255" y="430"/>
                </a:cubicBezTo>
                <a:cubicBezTo>
                  <a:pt x="350" y="430"/>
                  <a:pt x="428" y="352"/>
                  <a:pt x="428" y="256"/>
                </a:cubicBezTo>
                <a:cubicBezTo>
                  <a:pt x="428" y="160"/>
                  <a:pt x="350" y="82"/>
                  <a:pt x="255" y="82"/>
                </a:cubicBezTo>
                <a:cubicBezTo>
                  <a:pt x="159" y="82"/>
                  <a:pt x="81" y="160"/>
                  <a:pt x="81" y="255"/>
                </a:cubicBezTo>
                <a:close/>
                <a:moveTo>
                  <a:pt x="76" y="88"/>
                </a:moveTo>
                <a:cubicBezTo>
                  <a:pt x="88" y="88"/>
                  <a:pt x="95" y="82"/>
                  <a:pt x="95" y="69"/>
                </a:cubicBezTo>
                <a:cubicBezTo>
                  <a:pt x="96" y="56"/>
                  <a:pt x="101" y="52"/>
                  <a:pt x="114" y="55"/>
                </a:cubicBezTo>
                <a:cubicBezTo>
                  <a:pt x="126" y="57"/>
                  <a:pt x="134" y="53"/>
                  <a:pt x="137" y="41"/>
                </a:cubicBezTo>
                <a:cubicBezTo>
                  <a:pt x="141" y="27"/>
                  <a:pt x="147" y="24"/>
                  <a:pt x="159" y="30"/>
                </a:cubicBezTo>
                <a:cubicBezTo>
                  <a:pt x="170" y="35"/>
                  <a:pt x="179" y="32"/>
                  <a:pt x="185" y="21"/>
                </a:cubicBezTo>
                <a:cubicBezTo>
                  <a:pt x="191" y="8"/>
                  <a:pt x="197" y="7"/>
                  <a:pt x="209" y="16"/>
                </a:cubicBezTo>
                <a:cubicBezTo>
                  <a:pt x="218" y="22"/>
                  <a:pt x="227" y="21"/>
                  <a:pt x="235" y="12"/>
                </a:cubicBezTo>
                <a:cubicBezTo>
                  <a:pt x="245" y="0"/>
                  <a:pt x="249" y="0"/>
                  <a:pt x="260" y="12"/>
                </a:cubicBezTo>
                <a:cubicBezTo>
                  <a:pt x="267" y="20"/>
                  <a:pt x="277" y="21"/>
                  <a:pt x="285" y="14"/>
                </a:cubicBezTo>
                <a:cubicBezTo>
                  <a:pt x="298" y="4"/>
                  <a:pt x="303" y="5"/>
                  <a:pt x="310" y="18"/>
                </a:cubicBezTo>
                <a:cubicBezTo>
                  <a:pt x="316" y="28"/>
                  <a:pt x="325" y="30"/>
                  <a:pt x="335" y="25"/>
                </a:cubicBezTo>
                <a:cubicBezTo>
                  <a:pt x="349" y="18"/>
                  <a:pt x="354" y="21"/>
                  <a:pt x="359" y="34"/>
                </a:cubicBezTo>
                <a:cubicBezTo>
                  <a:pt x="362" y="46"/>
                  <a:pt x="370" y="50"/>
                  <a:pt x="382" y="47"/>
                </a:cubicBezTo>
                <a:cubicBezTo>
                  <a:pt x="395" y="43"/>
                  <a:pt x="401" y="47"/>
                  <a:pt x="402" y="61"/>
                </a:cubicBezTo>
                <a:cubicBezTo>
                  <a:pt x="403" y="73"/>
                  <a:pt x="411" y="79"/>
                  <a:pt x="423" y="78"/>
                </a:cubicBezTo>
                <a:cubicBezTo>
                  <a:pt x="437" y="77"/>
                  <a:pt x="441" y="82"/>
                  <a:pt x="440" y="96"/>
                </a:cubicBezTo>
                <a:cubicBezTo>
                  <a:pt x="438" y="108"/>
                  <a:pt x="444" y="115"/>
                  <a:pt x="456" y="117"/>
                </a:cubicBezTo>
                <a:cubicBezTo>
                  <a:pt x="470" y="119"/>
                  <a:pt x="473" y="125"/>
                  <a:pt x="469" y="138"/>
                </a:cubicBezTo>
                <a:cubicBezTo>
                  <a:pt x="465" y="150"/>
                  <a:pt x="469" y="158"/>
                  <a:pt x="481" y="162"/>
                </a:cubicBezTo>
                <a:cubicBezTo>
                  <a:pt x="493" y="167"/>
                  <a:pt x="496" y="173"/>
                  <a:pt x="489" y="185"/>
                </a:cubicBezTo>
                <a:cubicBezTo>
                  <a:pt x="482" y="196"/>
                  <a:pt x="484" y="204"/>
                  <a:pt x="496" y="211"/>
                </a:cubicBezTo>
                <a:cubicBezTo>
                  <a:pt x="506" y="218"/>
                  <a:pt x="507" y="225"/>
                  <a:pt x="499" y="235"/>
                </a:cubicBezTo>
                <a:cubicBezTo>
                  <a:pt x="490" y="245"/>
                  <a:pt x="490" y="253"/>
                  <a:pt x="500" y="263"/>
                </a:cubicBezTo>
                <a:cubicBezTo>
                  <a:pt x="509" y="271"/>
                  <a:pt x="508" y="279"/>
                  <a:pt x="498" y="286"/>
                </a:cubicBezTo>
                <a:cubicBezTo>
                  <a:pt x="487" y="294"/>
                  <a:pt x="485" y="302"/>
                  <a:pt x="493" y="314"/>
                </a:cubicBezTo>
                <a:cubicBezTo>
                  <a:pt x="500" y="324"/>
                  <a:pt x="498" y="331"/>
                  <a:pt x="486" y="336"/>
                </a:cubicBezTo>
                <a:cubicBezTo>
                  <a:pt x="474" y="341"/>
                  <a:pt x="471" y="350"/>
                  <a:pt x="476" y="362"/>
                </a:cubicBezTo>
                <a:cubicBezTo>
                  <a:pt x="480" y="374"/>
                  <a:pt x="477" y="380"/>
                  <a:pt x="465" y="382"/>
                </a:cubicBezTo>
                <a:cubicBezTo>
                  <a:pt x="451" y="386"/>
                  <a:pt x="446" y="393"/>
                  <a:pt x="449" y="407"/>
                </a:cubicBezTo>
                <a:cubicBezTo>
                  <a:pt x="451" y="418"/>
                  <a:pt x="446" y="423"/>
                  <a:pt x="435" y="423"/>
                </a:cubicBezTo>
                <a:cubicBezTo>
                  <a:pt x="420" y="424"/>
                  <a:pt x="414" y="429"/>
                  <a:pt x="413" y="444"/>
                </a:cubicBezTo>
                <a:cubicBezTo>
                  <a:pt x="413" y="455"/>
                  <a:pt x="407" y="460"/>
                  <a:pt x="396" y="457"/>
                </a:cubicBezTo>
                <a:cubicBezTo>
                  <a:pt x="381" y="454"/>
                  <a:pt x="375" y="458"/>
                  <a:pt x="371" y="473"/>
                </a:cubicBezTo>
                <a:cubicBezTo>
                  <a:pt x="368" y="484"/>
                  <a:pt x="361" y="487"/>
                  <a:pt x="351" y="482"/>
                </a:cubicBezTo>
                <a:cubicBezTo>
                  <a:pt x="337" y="476"/>
                  <a:pt x="330" y="479"/>
                  <a:pt x="323" y="492"/>
                </a:cubicBezTo>
                <a:cubicBezTo>
                  <a:pt x="318" y="503"/>
                  <a:pt x="311" y="504"/>
                  <a:pt x="301" y="497"/>
                </a:cubicBezTo>
                <a:cubicBezTo>
                  <a:pt x="290" y="489"/>
                  <a:pt x="282" y="490"/>
                  <a:pt x="273" y="501"/>
                </a:cubicBezTo>
                <a:cubicBezTo>
                  <a:pt x="266" y="510"/>
                  <a:pt x="258" y="511"/>
                  <a:pt x="250" y="502"/>
                </a:cubicBezTo>
                <a:cubicBezTo>
                  <a:pt x="241" y="491"/>
                  <a:pt x="233" y="491"/>
                  <a:pt x="221" y="500"/>
                </a:cubicBezTo>
                <a:cubicBezTo>
                  <a:pt x="212" y="507"/>
                  <a:pt x="205" y="506"/>
                  <a:pt x="199" y="496"/>
                </a:cubicBezTo>
                <a:cubicBezTo>
                  <a:pt x="192" y="483"/>
                  <a:pt x="184" y="481"/>
                  <a:pt x="171" y="488"/>
                </a:cubicBezTo>
                <a:cubicBezTo>
                  <a:pt x="161" y="493"/>
                  <a:pt x="154" y="490"/>
                  <a:pt x="151" y="480"/>
                </a:cubicBezTo>
                <a:cubicBezTo>
                  <a:pt x="146" y="465"/>
                  <a:pt x="140" y="462"/>
                  <a:pt x="124" y="466"/>
                </a:cubicBezTo>
                <a:cubicBezTo>
                  <a:pt x="114" y="468"/>
                  <a:pt x="107" y="464"/>
                  <a:pt x="106" y="453"/>
                </a:cubicBezTo>
                <a:cubicBezTo>
                  <a:pt x="105" y="438"/>
                  <a:pt x="99" y="433"/>
                  <a:pt x="84" y="434"/>
                </a:cubicBezTo>
                <a:cubicBezTo>
                  <a:pt x="73" y="435"/>
                  <a:pt x="67" y="429"/>
                  <a:pt x="69" y="418"/>
                </a:cubicBezTo>
                <a:cubicBezTo>
                  <a:pt x="70" y="403"/>
                  <a:pt x="66" y="397"/>
                  <a:pt x="50" y="394"/>
                </a:cubicBezTo>
                <a:cubicBezTo>
                  <a:pt x="40" y="393"/>
                  <a:pt x="36" y="386"/>
                  <a:pt x="39" y="376"/>
                </a:cubicBezTo>
                <a:cubicBezTo>
                  <a:pt x="44" y="361"/>
                  <a:pt x="41" y="355"/>
                  <a:pt x="26" y="349"/>
                </a:cubicBezTo>
                <a:cubicBezTo>
                  <a:pt x="16" y="345"/>
                  <a:pt x="13" y="338"/>
                  <a:pt x="19" y="328"/>
                </a:cubicBezTo>
                <a:cubicBezTo>
                  <a:pt x="26" y="315"/>
                  <a:pt x="25" y="308"/>
                  <a:pt x="12" y="300"/>
                </a:cubicBezTo>
                <a:cubicBezTo>
                  <a:pt x="3" y="294"/>
                  <a:pt x="1" y="286"/>
                  <a:pt x="9" y="278"/>
                </a:cubicBezTo>
                <a:cubicBezTo>
                  <a:pt x="19" y="267"/>
                  <a:pt x="19" y="259"/>
                  <a:pt x="8" y="248"/>
                </a:cubicBezTo>
                <a:cubicBezTo>
                  <a:pt x="0" y="240"/>
                  <a:pt x="1" y="233"/>
                  <a:pt x="10" y="226"/>
                </a:cubicBezTo>
                <a:cubicBezTo>
                  <a:pt x="22" y="217"/>
                  <a:pt x="23" y="210"/>
                  <a:pt x="15" y="197"/>
                </a:cubicBezTo>
                <a:cubicBezTo>
                  <a:pt x="9" y="188"/>
                  <a:pt x="11" y="181"/>
                  <a:pt x="22" y="176"/>
                </a:cubicBezTo>
                <a:cubicBezTo>
                  <a:pt x="35" y="170"/>
                  <a:pt x="38" y="163"/>
                  <a:pt x="33" y="149"/>
                </a:cubicBezTo>
                <a:cubicBezTo>
                  <a:pt x="28" y="138"/>
                  <a:pt x="32" y="132"/>
                  <a:pt x="44" y="129"/>
                </a:cubicBezTo>
                <a:cubicBezTo>
                  <a:pt x="57" y="127"/>
                  <a:pt x="62" y="119"/>
                  <a:pt x="60" y="107"/>
                </a:cubicBezTo>
                <a:cubicBezTo>
                  <a:pt x="58" y="93"/>
                  <a:pt x="62" y="88"/>
                  <a:pt x="76" y="88"/>
                </a:cubicBezTo>
                <a:close/>
              </a:path>
            </a:pathLst>
          </a:custGeom>
          <a:solidFill>
            <a:srgbClr val="00B0F0"/>
          </a:solidFill>
          <a:ln>
            <a:noFill/>
          </a:ln>
        </p:spPr>
        <p:txBody>
          <a:bodyPr vert="horz" wrap="square" lIns="76800" tIns="38400" rIns="76800" bIns="38400" numCol="1" anchor="ctr" anchorCtr="0" compatLnSpc="1">
            <a:prstTxWarp prst="textNoShape">
              <a:avLst/>
            </a:prstTxWarp>
          </a:bodyP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8" name="Freeform 9"/>
          <p:cNvSpPr>
            <a:spLocks noEditPoints="1"/>
          </p:cNvSpPr>
          <p:nvPr/>
        </p:nvSpPr>
        <p:spPr bwMode="auto">
          <a:xfrm>
            <a:off x="6102418" y="1997402"/>
            <a:ext cx="1382230" cy="1383533"/>
          </a:xfrm>
          <a:custGeom>
            <a:avLst/>
            <a:gdLst>
              <a:gd name="T0" fmla="*/ 81 w 509"/>
              <a:gd name="T1" fmla="*/ 261 h 509"/>
              <a:gd name="T2" fmla="*/ 428 w 509"/>
              <a:gd name="T3" fmla="*/ 248 h 509"/>
              <a:gd name="T4" fmla="*/ 81 w 509"/>
              <a:gd name="T5" fmla="*/ 261 h 509"/>
              <a:gd name="T6" fmla="*/ 89 w 509"/>
              <a:gd name="T7" fmla="*/ 75 h 509"/>
              <a:gd name="T8" fmla="*/ 130 w 509"/>
              <a:gd name="T9" fmla="*/ 44 h 509"/>
              <a:gd name="T10" fmla="*/ 176 w 509"/>
              <a:gd name="T11" fmla="*/ 23 h 509"/>
              <a:gd name="T12" fmla="*/ 226 w 509"/>
              <a:gd name="T13" fmla="*/ 12 h 509"/>
              <a:gd name="T14" fmla="*/ 276 w 509"/>
              <a:gd name="T15" fmla="*/ 12 h 509"/>
              <a:gd name="T16" fmla="*/ 327 w 509"/>
              <a:gd name="T17" fmla="*/ 21 h 509"/>
              <a:gd name="T18" fmla="*/ 374 w 509"/>
              <a:gd name="T19" fmla="*/ 41 h 509"/>
              <a:gd name="T20" fmla="*/ 416 w 509"/>
              <a:gd name="T21" fmla="*/ 71 h 509"/>
              <a:gd name="T22" fmla="*/ 451 w 509"/>
              <a:gd name="T23" fmla="*/ 108 h 509"/>
              <a:gd name="T24" fmla="*/ 477 w 509"/>
              <a:gd name="T25" fmla="*/ 152 h 509"/>
              <a:gd name="T26" fmla="*/ 494 w 509"/>
              <a:gd name="T27" fmla="*/ 201 h 509"/>
              <a:gd name="T28" fmla="*/ 501 w 509"/>
              <a:gd name="T29" fmla="*/ 252 h 509"/>
              <a:gd name="T30" fmla="*/ 495 w 509"/>
              <a:gd name="T31" fmla="*/ 303 h 509"/>
              <a:gd name="T32" fmla="*/ 480 w 509"/>
              <a:gd name="T33" fmla="*/ 352 h 509"/>
              <a:gd name="T34" fmla="*/ 455 w 509"/>
              <a:gd name="T35" fmla="*/ 398 h 509"/>
              <a:gd name="T36" fmla="*/ 421 w 509"/>
              <a:gd name="T37" fmla="*/ 437 h 509"/>
              <a:gd name="T38" fmla="*/ 380 w 509"/>
              <a:gd name="T39" fmla="*/ 467 h 509"/>
              <a:gd name="T40" fmla="*/ 333 w 509"/>
              <a:gd name="T41" fmla="*/ 488 h 509"/>
              <a:gd name="T42" fmla="*/ 283 w 509"/>
              <a:gd name="T43" fmla="*/ 499 h 509"/>
              <a:gd name="T44" fmla="*/ 231 w 509"/>
              <a:gd name="T45" fmla="*/ 500 h 509"/>
              <a:gd name="T46" fmla="*/ 181 w 509"/>
              <a:gd name="T47" fmla="*/ 490 h 509"/>
              <a:gd name="T48" fmla="*/ 133 w 509"/>
              <a:gd name="T49" fmla="*/ 469 h 509"/>
              <a:gd name="T50" fmla="*/ 91 w 509"/>
              <a:gd name="T51" fmla="*/ 439 h 509"/>
              <a:gd name="T52" fmla="*/ 56 w 509"/>
              <a:gd name="T53" fmla="*/ 401 h 509"/>
              <a:gd name="T54" fmla="*/ 31 w 509"/>
              <a:gd name="T55" fmla="*/ 357 h 509"/>
              <a:gd name="T56" fmla="*/ 15 w 509"/>
              <a:gd name="T57" fmla="*/ 308 h 509"/>
              <a:gd name="T58" fmla="*/ 8 w 509"/>
              <a:gd name="T59" fmla="*/ 257 h 509"/>
              <a:gd name="T60" fmla="*/ 14 w 509"/>
              <a:gd name="T61" fmla="*/ 206 h 509"/>
              <a:gd name="T62" fmla="*/ 29 w 509"/>
              <a:gd name="T63" fmla="*/ 157 h 509"/>
              <a:gd name="T64" fmla="*/ 55 w 509"/>
              <a:gd name="T65" fmla="*/ 113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9" h="509">
                <a:moveTo>
                  <a:pt x="81" y="261"/>
                </a:moveTo>
                <a:cubicBezTo>
                  <a:pt x="81" y="261"/>
                  <a:pt x="81" y="261"/>
                  <a:pt x="81" y="261"/>
                </a:cubicBezTo>
                <a:cubicBezTo>
                  <a:pt x="85" y="357"/>
                  <a:pt x="166" y="432"/>
                  <a:pt x="262" y="429"/>
                </a:cubicBezTo>
                <a:cubicBezTo>
                  <a:pt x="357" y="425"/>
                  <a:pt x="432" y="344"/>
                  <a:pt x="428" y="248"/>
                </a:cubicBezTo>
                <a:cubicBezTo>
                  <a:pt x="425" y="152"/>
                  <a:pt x="344" y="78"/>
                  <a:pt x="248" y="81"/>
                </a:cubicBezTo>
                <a:cubicBezTo>
                  <a:pt x="152" y="85"/>
                  <a:pt x="78" y="165"/>
                  <a:pt x="81" y="261"/>
                </a:cubicBezTo>
                <a:close/>
                <a:moveTo>
                  <a:pt x="70" y="94"/>
                </a:moveTo>
                <a:cubicBezTo>
                  <a:pt x="82" y="94"/>
                  <a:pt x="89" y="87"/>
                  <a:pt x="89" y="75"/>
                </a:cubicBezTo>
                <a:cubicBezTo>
                  <a:pt x="89" y="61"/>
                  <a:pt x="94" y="57"/>
                  <a:pt x="107" y="59"/>
                </a:cubicBezTo>
                <a:cubicBezTo>
                  <a:pt x="119" y="62"/>
                  <a:pt x="127" y="56"/>
                  <a:pt x="130" y="44"/>
                </a:cubicBezTo>
                <a:cubicBezTo>
                  <a:pt x="133" y="31"/>
                  <a:pt x="138" y="28"/>
                  <a:pt x="151" y="33"/>
                </a:cubicBezTo>
                <a:cubicBezTo>
                  <a:pt x="162" y="37"/>
                  <a:pt x="171" y="34"/>
                  <a:pt x="176" y="23"/>
                </a:cubicBezTo>
                <a:cubicBezTo>
                  <a:pt x="182" y="10"/>
                  <a:pt x="188" y="8"/>
                  <a:pt x="200" y="17"/>
                </a:cubicBezTo>
                <a:cubicBezTo>
                  <a:pt x="210" y="23"/>
                  <a:pt x="218" y="21"/>
                  <a:pt x="226" y="12"/>
                </a:cubicBezTo>
                <a:cubicBezTo>
                  <a:pt x="236" y="0"/>
                  <a:pt x="240" y="0"/>
                  <a:pt x="251" y="11"/>
                </a:cubicBezTo>
                <a:cubicBezTo>
                  <a:pt x="259" y="18"/>
                  <a:pt x="268" y="19"/>
                  <a:pt x="276" y="12"/>
                </a:cubicBezTo>
                <a:cubicBezTo>
                  <a:pt x="288" y="1"/>
                  <a:pt x="293" y="2"/>
                  <a:pt x="302" y="15"/>
                </a:cubicBezTo>
                <a:cubicBezTo>
                  <a:pt x="308" y="25"/>
                  <a:pt x="317" y="27"/>
                  <a:pt x="327" y="21"/>
                </a:cubicBezTo>
                <a:cubicBezTo>
                  <a:pt x="340" y="14"/>
                  <a:pt x="345" y="16"/>
                  <a:pt x="350" y="30"/>
                </a:cubicBezTo>
                <a:cubicBezTo>
                  <a:pt x="354" y="41"/>
                  <a:pt x="363" y="45"/>
                  <a:pt x="374" y="41"/>
                </a:cubicBezTo>
                <a:cubicBezTo>
                  <a:pt x="387" y="37"/>
                  <a:pt x="393" y="40"/>
                  <a:pt x="395" y="54"/>
                </a:cubicBezTo>
                <a:cubicBezTo>
                  <a:pt x="397" y="66"/>
                  <a:pt x="404" y="72"/>
                  <a:pt x="416" y="71"/>
                </a:cubicBezTo>
                <a:cubicBezTo>
                  <a:pt x="430" y="70"/>
                  <a:pt x="435" y="74"/>
                  <a:pt x="434" y="88"/>
                </a:cubicBezTo>
                <a:cubicBezTo>
                  <a:pt x="433" y="100"/>
                  <a:pt x="439" y="107"/>
                  <a:pt x="451" y="108"/>
                </a:cubicBezTo>
                <a:cubicBezTo>
                  <a:pt x="465" y="110"/>
                  <a:pt x="468" y="115"/>
                  <a:pt x="465" y="129"/>
                </a:cubicBezTo>
                <a:cubicBezTo>
                  <a:pt x="461" y="140"/>
                  <a:pt x="466" y="149"/>
                  <a:pt x="477" y="152"/>
                </a:cubicBezTo>
                <a:cubicBezTo>
                  <a:pt x="490" y="157"/>
                  <a:pt x="493" y="163"/>
                  <a:pt x="486" y="175"/>
                </a:cubicBezTo>
                <a:cubicBezTo>
                  <a:pt x="480" y="186"/>
                  <a:pt x="483" y="194"/>
                  <a:pt x="494" y="201"/>
                </a:cubicBezTo>
                <a:cubicBezTo>
                  <a:pt x="505" y="208"/>
                  <a:pt x="506" y="215"/>
                  <a:pt x="498" y="224"/>
                </a:cubicBezTo>
                <a:cubicBezTo>
                  <a:pt x="490" y="235"/>
                  <a:pt x="490" y="243"/>
                  <a:pt x="501" y="252"/>
                </a:cubicBezTo>
                <a:cubicBezTo>
                  <a:pt x="509" y="260"/>
                  <a:pt x="509" y="268"/>
                  <a:pt x="500" y="275"/>
                </a:cubicBezTo>
                <a:cubicBezTo>
                  <a:pt x="489" y="284"/>
                  <a:pt x="487" y="292"/>
                  <a:pt x="495" y="303"/>
                </a:cubicBezTo>
                <a:cubicBezTo>
                  <a:pt x="503" y="314"/>
                  <a:pt x="501" y="320"/>
                  <a:pt x="490" y="326"/>
                </a:cubicBezTo>
                <a:cubicBezTo>
                  <a:pt x="478" y="332"/>
                  <a:pt x="475" y="340"/>
                  <a:pt x="480" y="352"/>
                </a:cubicBezTo>
                <a:cubicBezTo>
                  <a:pt x="485" y="364"/>
                  <a:pt x="482" y="370"/>
                  <a:pt x="470" y="373"/>
                </a:cubicBezTo>
                <a:cubicBezTo>
                  <a:pt x="456" y="377"/>
                  <a:pt x="452" y="384"/>
                  <a:pt x="455" y="398"/>
                </a:cubicBezTo>
                <a:cubicBezTo>
                  <a:pt x="458" y="409"/>
                  <a:pt x="453" y="415"/>
                  <a:pt x="442" y="415"/>
                </a:cubicBezTo>
                <a:cubicBezTo>
                  <a:pt x="426" y="416"/>
                  <a:pt x="421" y="422"/>
                  <a:pt x="421" y="437"/>
                </a:cubicBezTo>
                <a:cubicBezTo>
                  <a:pt x="421" y="448"/>
                  <a:pt x="415" y="453"/>
                  <a:pt x="404" y="451"/>
                </a:cubicBezTo>
                <a:cubicBezTo>
                  <a:pt x="389" y="448"/>
                  <a:pt x="383" y="452"/>
                  <a:pt x="380" y="467"/>
                </a:cubicBezTo>
                <a:cubicBezTo>
                  <a:pt x="377" y="479"/>
                  <a:pt x="371" y="482"/>
                  <a:pt x="360" y="477"/>
                </a:cubicBezTo>
                <a:cubicBezTo>
                  <a:pt x="346" y="472"/>
                  <a:pt x="339" y="475"/>
                  <a:pt x="333" y="488"/>
                </a:cubicBezTo>
                <a:cubicBezTo>
                  <a:pt x="328" y="499"/>
                  <a:pt x="321" y="501"/>
                  <a:pt x="311" y="494"/>
                </a:cubicBezTo>
                <a:cubicBezTo>
                  <a:pt x="299" y="486"/>
                  <a:pt x="291" y="488"/>
                  <a:pt x="283" y="499"/>
                </a:cubicBezTo>
                <a:cubicBezTo>
                  <a:pt x="276" y="509"/>
                  <a:pt x="268" y="509"/>
                  <a:pt x="260" y="501"/>
                </a:cubicBezTo>
                <a:cubicBezTo>
                  <a:pt x="250" y="490"/>
                  <a:pt x="242" y="490"/>
                  <a:pt x="231" y="500"/>
                </a:cubicBezTo>
                <a:cubicBezTo>
                  <a:pt x="223" y="508"/>
                  <a:pt x="215" y="507"/>
                  <a:pt x="209" y="497"/>
                </a:cubicBezTo>
                <a:cubicBezTo>
                  <a:pt x="201" y="484"/>
                  <a:pt x="194" y="482"/>
                  <a:pt x="181" y="490"/>
                </a:cubicBezTo>
                <a:cubicBezTo>
                  <a:pt x="171" y="495"/>
                  <a:pt x="164" y="493"/>
                  <a:pt x="160" y="482"/>
                </a:cubicBezTo>
                <a:cubicBezTo>
                  <a:pt x="154" y="468"/>
                  <a:pt x="148" y="465"/>
                  <a:pt x="133" y="469"/>
                </a:cubicBezTo>
                <a:cubicBezTo>
                  <a:pt x="123" y="473"/>
                  <a:pt x="116" y="468"/>
                  <a:pt x="115" y="457"/>
                </a:cubicBezTo>
                <a:cubicBezTo>
                  <a:pt x="113" y="443"/>
                  <a:pt x="106" y="438"/>
                  <a:pt x="91" y="439"/>
                </a:cubicBezTo>
                <a:cubicBezTo>
                  <a:pt x="81" y="441"/>
                  <a:pt x="75" y="435"/>
                  <a:pt x="75" y="424"/>
                </a:cubicBezTo>
                <a:cubicBezTo>
                  <a:pt x="77" y="409"/>
                  <a:pt x="72" y="403"/>
                  <a:pt x="56" y="401"/>
                </a:cubicBezTo>
                <a:cubicBezTo>
                  <a:pt x="46" y="400"/>
                  <a:pt x="42" y="394"/>
                  <a:pt x="44" y="384"/>
                </a:cubicBezTo>
                <a:cubicBezTo>
                  <a:pt x="48" y="368"/>
                  <a:pt x="45" y="362"/>
                  <a:pt x="31" y="357"/>
                </a:cubicBezTo>
                <a:cubicBezTo>
                  <a:pt x="20" y="353"/>
                  <a:pt x="17" y="346"/>
                  <a:pt x="23" y="336"/>
                </a:cubicBezTo>
                <a:cubicBezTo>
                  <a:pt x="29" y="323"/>
                  <a:pt x="27" y="315"/>
                  <a:pt x="15" y="308"/>
                </a:cubicBezTo>
                <a:cubicBezTo>
                  <a:pt x="5" y="302"/>
                  <a:pt x="3" y="295"/>
                  <a:pt x="11" y="286"/>
                </a:cubicBezTo>
                <a:cubicBezTo>
                  <a:pt x="20" y="275"/>
                  <a:pt x="20" y="267"/>
                  <a:pt x="8" y="257"/>
                </a:cubicBezTo>
                <a:cubicBezTo>
                  <a:pt x="0" y="249"/>
                  <a:pt x="0" y="242"/>
                  <a:pt x="9" y="235"/>
                </a:cubicBezTo>
                <a:cubicBezTo>
                  <a:pt x="21" y="225"/>
                  <a:pt x="22" y="218"/>
                  <a:pt x="14" y="206"/>
                </a:cubicBezTo>
                <a:cubicBezTo>
                  <a:pt x="7" y="196"/>
                  <a:pt x="9" y="189"/>
                  <a:pt x="19" y="184"/>
                </a:cubicBezTo>
                <a:cubicBezTo>
                  <a:pt x="32" y="178"/>
                  <a:pt x="35" y="170"/>
                  <a:pt x="29" y="157"/>
                </a:cubicBezTo>
                <a:cubicBezTo>
                  <a:pt x="24" y="145"/>
                  <a:pt x="27" y="139"/>
                  <a:pt x="40" y="136"/>
                </a:cubicBezTo>
                <a:cubicBezTo>
                  <a:pt x="52" y="134"/>
                  <a:pt x="57" y="125"/>
                  <a:pt x="55" y="113"/>
                </a:cubicBezTo>
                <a:cubicBezTo>
                  <a:pt x="52" y="100"/>
                  <a:pt x="56" y="95"/>
                  <a:pt x="70" y="94"/>
                </a:cubicBezTo>
                <a:close/>
              </a:path>
            </a:pathLst>
          </a:custGeom>
          <a:solidFill>
            <a:srgbClr val="0070C0"/>
          </a:solidFill>
          <a:ln>
            <a:noFill/>
          </a:ln>
        </p:spPr>
        <p:txBody>
          <a:bodyPr vert="horz" wrap="square" lIns="76800" tIns="38400" rIns="76800" bIns="38400" numCol="1" anchor="ctr" anchorCtr="0" compatLnSpc="1">
            <a:prstTxWarp prst="textNoShape">
              <a:avLst/>
            </a:prstTxWarp>
          </a:bodyP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9" name="Freeform 10"/>
          <p:cNvSpPr>
            <a:spLocks noEditPoints="1"/>
          </p:cNvSpPr>
          <p:nvPr/>
        </p:nvSpPr>
        <p:spPr bwMode="auto">
          <a:xfrm>
            <a:off x="6807617" y="3245480"/>
            <a:ext cx="1379929" cy="1380082"/>
          </a:xfrm>
          <a:custGeom>
            <a:avLst/>
            <a:gdLst>
              <a:gd name="T0" fmla="*/ 82 w 508"/>
              <a:gd name="T1" fmla="*/ 233 h 508"/>
              <a:gd name="T2" fmla="*/ 426 w 508"/>
              <a:gd name="T3" fmla="*/ 276 h 508"/>
              <a:gd name="T4" fmla="*/ 82 w 508"/>
              <a:gd name="T5" fmla="*/ 233 h 508"/>
              <a:gd name="T6" fmla="*/ 119 w 508"/>
              <a:gd name="T7" fmla="*/ 50 h 508"/>
              <a:gd name="T8" fmla="*/ 164 w 508"/>
              <a:gd name="T9" fmla="*/ 27 h 508"/>
              <a:gd name="T10" fmla="*/ 214 w 508"/>
              <a:gd name="T11" fmla="*/ 13 h 508"/>
              <a:gd name="T12" fmla="*/ 264 w 508"/>
              <a:gd name="T13" fmla="*/ 11 h 508"/>
              <a:gd name="T14" fmla="*/ 314 w 508"/>
              <a:gd name="T15" fmla="*/ 18 h 508"/>
              <a:gd name="T16" fmla="*/ 363 w 508"/>
              <a:gd name="T17" fmla="*/ 36 h 508"/>
              <a:gd name="T18" fmla="*/ 406 w 508"/>
              <a:gd name="T19" fmla="*/ 63 h 508"/>
              <a:gd name="T20" fmla="*/ 443 w 508"/>
              <a:gd name="T21" fmla="*/ 99 h 508"/>
              <a:gd name="T22" fmla="*/ 471 w 508"/>
              <a:gd name="T23" fmla="*/ 142 h 508"/>
              <a:gd name="T24" fmla="*/ 490 w 508"/>
              <a:gd name="T25" fmla="*/ 189 h 508"/>
              <a:gd name="T26" fmla="*/ 498 w 508"/>
              <a:gd name="T27" fmla="*/ 240 h 508"/>
              <a:gd name="T28" fmla="*/ 496 w 508"/>
              <a:gd name="T29" fmla="*/ 292 h 508"/>
              <a:gd name="T30" fmla="*/ 483 w 508"/>
              <a:gd name="T31" fmla="*/ 341 h 508"/>
              <a:gd name="T32" fmla="*/ 460 w 508"/>
              <a:gd name="T33" fmla="*/ 386 h 508"/>
              <a:gd name="T34" fmla="*/ 428 w 508"/>
              <a:gd name="T35" fmla="*/ 428 h 508"/>
              <a:gd name="T36" fmla="*/ 388 w 508"/>
              <a:gd name="T37" fmla="*/ 460 h 508"/>
              <a:gd name="T38" fmla="*/ 343 w 508"/>
              <a:gd name="T39" fmla="*/ 484 h 508"/>
              <a:gd name="T40" fmla="*/ 293 w 508"/>
              <a:gd name="T41" fmla="*/ 497 h 508"/>
              <a:gd name="T42" fmla="*/ 242 w 508"/>
              <a:gd name="T43" fmla="*/ 499 h 508"/>
              <a:gd name="T44" fmla="*/ 191 w 508"/>
              <a:gd name="T45" fmla="*/ 492 h 508"/>
              <a:gd name="T46" fmla="*/ 143 w 508"/>
              <a:gd name="T47" fmla="*/ 474 h 508"/>
              <a:gd name="T48" fmla="*/ 99 w 508"/>
              <a:gd name="T49" fmla="*/ 446 h 508"/>
              <a:gd name="T50" fmla="*/ 63 w 508"/>
              <a:gd name="T51" fmla="*/ 410 h 508"/>
              <a:gd name="T52" fmla="*/ 35 w 508"/>
              <a:gd name="T53" fmla="*/ 367 h 508"/>
              <a:gd name="T54" fmla="*/ 16 w 508"/>
              <a:gd name="T55" fmla="*/ 319 h 508"/>
              <a:gd name="T56" fmla="*/ 9 w 508"/>
              <a:gd name="T57" fmla="*/ 268 h 508"/>
              <a:gd name="T58" fmla="*/ 11 w 508"/>
              <a:gd name="T59" fmla="*/ 216 h 508"/>
              <a:gd name="T60" fmla="*/ 24 w 508"/>
              <a:gd name="T61" fmla="*/ 167 h 508"/>
              <a:gd name="T62" fmla="*/ 47 w 508"/>
              <a:gd name="T63" fmla="*/ 122 h 508"/>
              <a:gd name="T64" fmla="*/ 80 w 508"/>
              <a:gd name="T65" fmla="*/ 83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8" h="508">
                <a:moveTo>
                  <a:pt x="82" y="233"/>
                </a:moveTo>
                <a:cubicBezTo>
                  <a:pt x="82" y="233"/>
                  <a:pt x="82" y="233"/>
                  <a:pt x="82" y="233"/>
                </a:cubicBezTo>
                <a:cubicBezTo>
                  <a:pt x="70" y="328"/>
                  <a:pt x="137" y="415"/>
                  <a:pt x="233" y="427"/>
                </a:cubicBezTo>
                <a:cubicBezTo>
                  <a:pt x="327" y="438"/>
                  <a:pt x="414" y="371"/>
                  <a:pt x="426" y="276"/>
                </a:cubicBezTo>
                <a:cubicBezTo>
                  <a:pt x="438" y="181"/>
                  <a:pt x="370" y="94"/>
                  <a:pt x="275" y="82"/>
                </a:cubicBezTo>
                <a:cubicBezTo>
                  <a:pt x="180" y="70"/>
                  <a:pt x="94" y="138"/>
                  <a:pt x="82" y="233"/>
                </a:cubicBezTo>
                <a:close/>
                <a:moveTo>
                  <a:pt x="98" y="66"/>
                </a:moveTo>
                <a:cubicBezTo>
                  <a:pt x="110" y="68"/>
                  <a:pt x="117" y="62"/>
                  <a:pt x="119" y="50"/>
                </a:cubicBezTo>
                <a:cubicBezTo>
                  <a:pt x="121" y="37"/>
                  <a:pt x="127" y="33"/>
                  <a:pt x="140" y="38"/>
                </a:cubicBezTo>
                <a:cubicBezTo>
                  <a:pt x="151" y="42"/>
                  <a:pt x="160" y="38"/>
                  <a:pt x="164" y="27"/>
                </a:cubicBezTo>
                <a:cubicBezTo>
                  <a:pt x="170" y="14"/>
                  <a:pt x="176" y="12"/>
                  <a:pt x="188" y="19"/>
                </a:cubicBezTo>
                <a:cubicBezTo>
                  <a:pt x="198" y="25"/>
                  <a:pt x="207" y="23"/>
                  <a:pt x="214" y="13"/>
                </a:cubicBezTo>
                <a:cubicBezTo>
                  <a:pt x="222" y="1"/>
                  <a:pt x="227" y="1"/>
                  <a:pt x="238" y="11"/>
                </a:cubicBezTo>
                <a:cubicBezTo>
                  <a:pt x="247" y="18"/>
                  <a:pt x="256" y="18"/>
                  <a:pt x="264" y="11"/>
                </a:cubicBezTo>
                <a:cubicBezTo>
                  <a:pt x="276" y="0"/>
                  <a:pt x="280" y="0"/>
                  <a:pt x="289" y="13"/>
                </a:cubicBezTo>
                <a:cubicBezTo>
                  <a:pt x="296" y="22"/>
                  <a:pt x="305" y="24"/>
                  <a:pt x="314" y="18"/>
                </a:cubicBezTo>
                <a:cubicBezTo>
                  <a:pt x="328" y="10"/>
                  <a:pt x="333" y="12"/>
                  <a:pt x="339" y="25"/>
                </a:cubicBezTo>
                <a:cubicBezTo>
                  <a:pt x="343" y="36"/>
                  <a:pt x="352" y="40"/>
                  <a:pt x="363" y="36"/>
                </a:cubicBezTo>
                <a:cubicBezTo>
                  <a:pt x="377" y="31"/>
                  <a:pt x="382" y="33"/>
                  <a:pt x="384" y="48"/>
                </a:cubicBezTo>
                <a:cubicBezTo>
                  <a:pt x="387" y="59"/>
                  <a:pt x="394" y="65"/>
                  <a:pt x="406" y="63"/>
                </a:cubicBezTo>
                <a:cubicBezTo>
                  <a:pt x="420" y="61"/>
                  <a:pt x="425" y="65"/>
                  <a:pt x="424" y="79"/>
                </a:cubicBezTo>
                <a:cubicBezTo>
                  <a:pt x="424" y="91"/>
                  <a:pt x="430" y="98"/>
                  <a:pt x="443" y="99"/>
                </a:cubicBezTo>
                <a:cubicBezTo>
                  <a:pt x="457" y="100"/>
                  <a:pt x="460" y="105"/>
                  <a:pt x="457" y="119"/>
                </a:cubicBezTo>
                <a:cubicBezTo>
                  <a:pt x="454" y="130"/>
                  <a:pt x="459" y="138"/>
                  <a:pt x="471" y="142"/>
                </a:cubicBezTo>
                <a:cubicBezTo>
                  <a:pt x="484" y="145"/>
                  <a:pt x="487" y="151"/>
                  <a:pt x="481" y="164"/>
                </a:cubicBezTo>
                <a:cubicBezTo>
                  <a:pt x="476" y="175"/>
                  <a:pt x="479" y="184"/>
                  <a:pt x="490" y="189"/>
                </a:cubicBezTo>
                <a:cubicBezTo>
                  <a:pt x="502" y="196"/>
                  <a:pt x="503" y="202"/>
                  <a:pt x="495" y="213"/>
                </a:cubicBezTo>
                <a:cubicBezTo>
                  <a:pt x="487" y="223"/>
                  <a:pt x="488" y="232"/>
                  <a:pt x="498" y="240"/>
                </a:cubicBezTo>
                <a:cubicBezTo>
                  <a:pt x="508" y="248"/>
                  <a:pt x="508" y="255"/>
                  <a:pt x="499" y="263"/>
                </a:cubicBezTo>
                <a:cubicBezTo>
                  <a:pt x="488" y="272"/>
                  <a:pt x="488" y="281"/>
                  <a:pt x="496" y="292"/>
                </a:cubicBezTo>
                <a:cubicBezTo>
                  <a:pt x="504" y="301"/>
                  <a:pt x="502" y="308"/>
                  <a:pt x="492" y="314"/>
                </a:cubicBezTo>
                <a:cubicBezTo>
                  <a:pt x="480" y="321"/>
                  <a:pt x="477" y="329"/>
                  <a:pt x="483" y="341"/>
                </a:cubicBezTo>
                <a:cubicBezTo>
                  <a:pt x="489" y="352"/>
                  <a:pt x="486" y="359"/>
                  <a:pt x="474" y="362"/>
                </a:cubicBezTo>
                <a:cubicBezTo>
                  <a:pt x="461" y="366"/>
                  <a:pt x="457" y="374"/>
                  <a:pt x="460" y="386"/>
                </a:cubicBezTo>
                <a:cubicBezTo>
                  <a:pt x="463" y="399"/>
                  <a:pt x="460" y="404"/>
                  <a:pt x="447" y="406"/>
                </a:cubicBezTo>
                <a:cubicBezTo>
                  <a:pt x="433" y="407"/>
                  <a:pt x="427" y="413"/>
                  <a:pt x="428" y="428"/>
                </a:cubicBezTo>
                <a:cubicBezTo>
                  <a:pt x="429" y="439"/>
                  <a:pt x="423" y="444"/>
                  <a:pt x="412" y="443"/>
                </a:cubicBezTo>
                <a:cubicBezTo>
                  <a:pt x="397" y="441"/>
                  <a:pt x="391" y="446"/>
                  <a:pt x="388" y="460"/>
                </a:cubicBezTo>
                <a:cubicBezTo>
                  <a:pt x="386" y="472"/>
                  <a:pt x="380" y="475"/>
                  <a:pt x="369" y="471"/>
                </a:cubicBezTo>
                <a:cubicBezTo>
                  <a:pt x="355" y="467"/>
                  <a:pt x="348" y="470"/>
                  <a:pt x="343" y="484"/>
                </a:cubicBezTo>
                <a:cubicBezTo>
                  <a:pt x="338" y="494"/>
                  <a:pt x="331" y="497"/>
                  <a:pt x="321" y="491"/>
                </a:cubicBezTo>
                <a:cubicBezTo>
                  <a:pt x="309" y="483"/>
                  <a:pt x="301" y="485"/>
                  <a:pt x="293" y="497"/>
                </a:cubicBezTo>
                <a:cubicBezTo>
                  <a:pt x="287" y="507"/>
                  <a:pt x="279" y="507"/>
                  <a:pt x="270" y="499"/>
                </a:cubicBezTo>
                <a:cubicBezTo>
                  <a:pt x="260" y="490"/>
                  <a:pt x="252" y="490"/>
                  <a:pt x="242" y="499"/>
                </a:cubicBezTo>
                <a:cubicBezTo>
                  <a:pt x="234" y="508"/>
                  <a:pt x="226" y="507"/>
                  <a:pt x="219" y="497"/>
                </a:cubicBezTo>
                <a:cubicBezTo>
                  <a:pt x="211" y="486"/>
                  <a:pt x="203" y="484"/>
                  <a:pt x="191" y="492"/>
                </a:cubicBezTo>
                <a:cubicBezTo>
                  <a:pt x="181" y="498"/>
                  <a:pt x="174" y="496"/>
                  <a:pt x="170" y="485"/>
                </a:cubicBezTo>
                <a:cubicBezTo>
                  <a:pt x="164" y="472"/>
                  <a:pt x="157" y="469"/>
                  <a:pt x="143" y="474"/>
                </a:cubicBezTo>
                <a:cubicBezTo>
                  <a:pt x="132" y="478"/>
                  <a:pt x="126" y="474"/>
                  <a:pt x="124" y="463"/>
                </a:cubicBezTo>
                <a:cubicBezTo>
                  <a:pt x="120" y="448"/>
                  <a:pt x="115" y="444"/>
                  <a:pt x="99" y="446"/>
                </a:cubicBezTo>
                <a:cubicBezTo>
                  <a:pt x="88" y="447"/>
                  <a:pt x="83" y="442"/>
                  <a:pt x="83" y="431"/>
                </a:cubicBezTo>
                <a:cubicBezTo>
                  <a:pt x="84" y="417"/>
                  <a:pt x="78" y="410"/>
                  <a:pt x="63" y="410"/>
                </a:cubicBezTo>
                <a:cubicBezTo>
                  <a:pt x="52" y="409"/>
                  <a:pt x="47" y="402"/>
                  <a:pt x="50" y="392"/>
                </a:cubicBezTo>
                <a:cubicBezTo>
                  <a:pt x="54" y="377"/>
                  <a:pt x="49" y="370"/>
                  <a:pt x="35" y="367"/>
                </a:cubicBezTo>
                <a:cubicBezTo>
                  <a:pt x="25" y="364"/>
                  <a:pt x="21" y="357"/>
                  <a:pt x="26" y="347"/>
                </a:cubicBezTo>
                <a:cubicBezTo>
                  <a:pt x="32" y="332"/>
                  <a:pt x="30" y="326"/>
                  <a:pt x="16" y="319"/>
                </a:cubicBezTo>
                <a:cubicBezTo>
                  <a:pt x="6" y="313"/>
                  <a:pt x="5" y="306"/>
                  <a:pt x="12" y="297"/>
                </a:cubicBezTo>
                <a:cubicBezTo>
                  <a:pt x="21" y="285"/>
                  <a:pt x="20" y="277"/>
                  <a:pt x="9" y="268"/>
                </a:cubicBezTo>
                <a:cubicBezTo>
                  <a:pt x="0" y="261"/>
                  <a:pt x="0" y="253"/>
                  <a:pt x="8" y="246"/>
                </a:cubicBezTo>
                <a:cubicBezTo>
                  <a:pt x="19" y="236"/>
                  <a:pt x="20" y="228"/>
                  <a:pt x="11" y="216"/>
                </a:cubicBezTo>
                <a:cubicBezTo>
                  <a:pt x="4" y="208"/>
                  <a:pt x="5" y="200"/>
                  <a:pt x="15" y="195"/>
                </a:cubicBezTo>
                <a:cubicBezTo>
                  <a:pt x="28" y="188"/>
                  <a:pt x="31" y="180"/>
                  <a:pt x="24" y="167"/>
                </a:cubicBezTo>
                <a:cubicBezTo>
                  <a:pt x="19" y="157"/>
                  <a:pt x="22" y="150"/>
                  <a:pt x="33" y="146"/>
                </a:cubicBezTo>
                <a:cubicBezTo>
                  <a:pt x="47" y="142"/>
                  <a:pt x="51" y="135"/>
                  <a:pt x="47" y="122"/>
                </a:cubicBezTo>
                <a:cubicBezTo>
                  <a:pt x="44" y="109"/>
                  <a:pt x="48" y="104"/>
                  <a:pt x="61" y="103"/>
                </a:cubicBezTo>
                <a:cubicBezTo>
                  <a:pt x="74" y="102"/>
                  <a:pt x="80" y="95"/>
                  <a:pt x="80" y="83"/>
                </a:cubicBezTo>
                <a:cubicBezTo>
                  <a:pt x="79" y="69"/>
                  <a:pt x="84" y="64"/>
                  <a:pt x="98" y="66"/>
                </a:cubicBezTo>
                <a:close/>
              </a:path>
            </a:pathLst>
          </a:custGeom>
          <a:solidFill>
            <a:srgbClr val="0070C0"/>
          </a:solidFill>
          <a:ln>
            <a:noFill/>
          </a:ln>
        </p:spPr>
        <p:txBody>
          <a:bodyPr vert="horz" wrap="square" lIns="76800" tIns="38400" rIns="76800" bIns="38400" numCol="1" anchor="ctr" anchorCtr="0" compatLnSpc="1">
            <a:prstTxWarp prst="textNoShape">
              <a:avLst/>
            </a:prstTxWarp>
          </a:bodyP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12" name="Freeform 11"/>
          <p:cNvSpPr>
            <a:spLocks noEditPoints="1"/>
          </p:cNvSpPr>
          <p:nvPr/>
        </p:nvSpPr>
        <p:spPr bwMode="auto">
          <a:xfrm>
            <a:off x="7217337" y="4632520"/>
            <a:ext cx="1668565" cy="1676800"/>
          </a:xfrm>
          <a:custGeom>
            <a:avLst/>
            <a:gdLst>
              <a:gd name="T0" fmla="*/ 97 w 614"/>
              <a:gd name="T1" fmla="*/ 308 h 617"/>
              <a:gd name="T2" fmla="*/ 517 w 614"/>
              <a:gd name="T3" fmla="*/ 309 h 617"/>
              <a:gd name="T4" fmla="*/ 97 w 614"/>
              <a:gd name="T5" fmla="*/ 308 h 617"/>
              <a:gd name="T6" fmla="*/ 115 w 614"/>
              <a:gd name="T7" fmla="*/ 83 h 617"/>
              <a:gd name="T8" fmla="*/ 166 w 614"/>
              <a:gd name="T9" fmla="*/ 49 h 617"/>
              <a:gd name="T10" fmla="*/ 223 w 614"/>
              <a:gd name="T11" fmla="*/ 25 h 617"/>
              <a:gd name="T12" fmla="*/ 283 w 614"/>
              <a:gd name="T13" fmla="*/ 14 h 617"/>
              <a:gd name="T14" fmla="*/ 345 w 614"/>
              <a:gd name="T15" fmla="*/ 16 h 617"/>
              <a:gd name="T16" fmla="*/ 405 w 614"/>
              <a:gd name="T17" fmla="*/ 30 h 617"/>
              <a:gd name="T18" fmla="*/ 461 w 614"/>
              <a:gd name="T19" fmla="*/ 56 h 617"/>
              <a:gd name="T20" fmla="*/ 511 w 614"/>
              <a:gd name="T21" fmla="*/ 94 h 617"/>
              <a:gd name="T22" fmla="*/ 551 w 614"/>
              <a:gd name="T23" fmla="*/ 141 h 617"/>
              <a:gd name="T24" fmla="*/ 581 w 614"/>
              <a:gd name="T25" fmla="*/ 196 h 617"/>
              <a:gd name="T26" fmla="*/ 599 w 614"/>
              <a:gd name="T27" fmla="*/ 255 h 617"/>
              <a:gd name="T28" fmla="*/ 604 w 614"/>
              <a:gd name="T29" fmla="*/ 317 h 617"/>
              <a:gd name="T30" fmla="*/ 596 w 614"/>
              <a:gd name="T31" fmla="*/ 379 h 617"/>
              <a:gd name="T32" fmla="*/ 574 w 614"/>
              <a:gd name="T33" fmla="*/ 437 h 617"/>
              <a:gd name="T34" fmla="*/ 543 w 614"/>
              <a:gd name="T35" fmla="*/ 491 h 617"/>
              <a:gd name="T36" fmla="*/ 499 w 614"/>
              <a:gd name="T37" fmla="*/ 536 h 617"/>
              <a:gd name="T38" fmla="*/ 448 w 614"/>
              <a:gd name="T39" fmla="*/ 571 h 617"/>
              <a:gd name="T40" fmla="*/ 391 w 614"/>
              <a:gd name="T41" fmla="*/ 594 h 617"/>
              <a:gd name="T42" fmla="*/ 330 w 614"/>
              <a:gd name="T43" fmla="*/ 605 h 617"/>
              <a:gd name="T44" fmla="*/ 267 w 614"/>
              <a:gd name="T45" fmla="*/ 604 h 617"/>
              <a:gd name="T46" fmla="*/ 207 w 614"/>
              <a:gd name="T47" fmla="*/ 589 h 617"/>
              <a:gd name="T48" fmla="*/ 150 w 614"/>
              <a:gd name="T49" fmla="*/ 562 h 617"/>
              <a:gd name="T50" fmla="*/ 101 w 614"/>
              <a:gd name="T51" fmla="*/ 524 h 617"/>
              <a:gd name="T52" fmla="*/ 61 w 614"/>
              <a:gd name="T53" fmla="*/ 476 h 617"/>
              <a:gd name="T54" fmla="*/ 32 w 614"/>
              <a:gd name="T55" fmla="*/ 422 h 617"/>
              <a:gd name="T56" fmla="*/ 15 w 614"/>
              <a:gd name="T57" fmla="*/ 362 h 617"/>
              <a:gd name="T58" fmla="*/ 10 w 614"/>
              <a:gd name="T59" fmla="*/ 300 h 617"/>
              <a:gd name="T60" fmla="*/ 18 w 614"/>
              <a:gd name="T61" fmla="*/ 238 h 617"/>
              <a:gd name="T62" fmla="*/ 40 w 614"/>
              <a:gd name="T63" fmla="*/ 180 h 617"/>
              <a:gd name="T64" fmla="*/ 73 w 614"/>
              <a:gd name="T65" fmla="*/ 129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4" h="617">
                <a:moveTo>
                  <a:pt x="97" y="308"/>
                </a:moveTo>
                <a:cubicBezTo>
                  <a:pt x="97" y="308"/>
                  <a:pt x="97" y="308"/>
                  <a:pt x="97" y="308"/>
                </a:cubicBezTo>
                <a:cubicBezTo>
                  <a:pt x="97" y="425"/>
                  <a:pt x="192" y="519"/>
                  <a:pt x="307" y="519"/>
                </a:cubicBezTo>
                <a:cubicBezTo>
                  <a:pt x="423" y="519"/>
                  <a:pt x="517" y="425"/>
                  <a:pt x="517" y="309"/>
                </a:cubicBezTo>
                <a:cubicBezTo>
                  <a:pt x="517" y="193"/>
                  <a:pt x="423" y="99"/>
                  <a:pt x="307" y="99"/>
                </a:cubicBezTo>
                <a:cubicBezTo>
                  <a:pt x="191" y="99"/>
                  <a:pt x="97" y="193"/>
                  <a:pt x="97" y="308"/>
                </a:cubicBezTo>
                <a:close/>
                <a:moveTo>
                  <a:pt x="91" y="106"/>
                </a:moveTo>
                <a:cubicBezTo>
                  <a:pt x="106" y="106"/>
                  <a:pt x="115" y="98"/>
                  <a:pt x="115" y="83"/>
                </a:cubicBezTo>
                <a:cubicBezTo>
                  <a:pt x="116" y="67"/>
                  <a:pt x="122" y="62"/>
                  <a:pt x="138" y="66"/>
                </a:cubicBezTo>
                <a:cubicBezTo>
                  <a:pt x="152" y="69"/>
                  <a:pt x="162" y="63"/>
                  <a:pt x="166" y="49"/>
                </a:cubicBezTo>
                <a:cubicBezTo>
                  <a:pt x="170" y="32"/>
                  <a:pt x="177" y="29"/>
                  <a:pt x="192" y="36"/>
                </a:cubicBezTo>
                <a:cubicBezTo>
                  <a:pt x="206" y="42"/>
                  <a:pt x="216" y="38"/>
                  <a:pt x="223" y="25"/>
                </a:cubicBezTo>
                <a:cubicBezTo>
                  <a:pt x="231" y="10"/>
                  <a:pt x="238" y="8"/>
                  <a:pt x="252" y="18"/>
                </a:cubicBezTo>
                <a:cubicBezTo>
                  <a:pt x="263" y="27"/>
                  <a:pt x="274" y="25"/>
                  <a:pt x="283" y="14"/>
                </a:cubicBezTo>
                <a:cubicBezTo>
                  <a:pt x="296" y="0"/>
                  <a:pt x="301" y="0"/>
                  <a:pt x="314" y="14"/>
                </a:cubicBezTo>
                <a:cubicBezTo>
                  <a:pt x="323" y="24"/>
                  <a:pt x="334" y="24"/>
                  <a:pt x="345" y="16"/>
                </a:cubicBezTo>
                <a:cubicBezTo>
                  <a:pt x="360" y="4"/>
                  <a:pt x="366" y="5"/>
                  <a:pt x="375" y="21"/>
                </a:cubicBezTo>
                <a:cubicBezTo>
                  <a:pt x="382" y="33"/>
                  <a:pt x="393" y="36"/>
                  <a:pt x="405" y="30"/>
                </a:cubicBezTo>
                <a:cubicBezTo>
                  <a:pt x="421" y="22"/>
                  <a:pt x="428" y="24"/>
                  <a:pt x="433" y="41"/>
                </a:cubicBezTo>
                <a:cubicBezTo>
                  <a:pt x="438" y="55"/>
                  <a:pt x="448" y="60"/>
                  <a:pt x="461" y="56"/>
                </a:cubicBezTo>
                <a:cubicBezTo>
                  <a:pt x="477" y="52"/>
                  <a:pt x="484" y="56"/>
                  <a:pt x="486" y="73"/>
                </a:cubicBezTo>
                <a:cubicBezTo>
                  <a:pt x="487" y="87"/>
                  <a:pt x="496" y="95"/>
                  <a:pt x="511" y="94"/>
                </a:cubicBezTo>
                <a:cubicBezTo>
                  <a:pt x="528" y="93"/>
                  <a:pt x="533" y="99"/>
                  <a:pt x="531" y="116"/>
                </a:cubicBezTo>
                <a:cubicBezTo>
                  <a:pt x="529" y="130"/>
                  <a:pt x="536" y="139"/>
                  <a:pt x="551" y="141"/>
                </a:cubicBezTo>
                <a:cubicBezTo>
                  <a:pt x="567" y="143"/>
                  <a:pt x="572" y="150"/>
                  <a:pt x="566" y="166"/>
                </a:cubicBezTo>
                <a:cubicBezTo>
                  <a:pt x="562" y="180"/>
                  <a:pt x="567" y="190"/>
                  <a:pt x="581" y="196"/>
                </a:cubicBezTo>
                <a:cubicBezTo>
                  <a:pt x="596" y="201"/>
                  <a:pt x="599" y="209"/>
                  <a:pt x="591" y="223"/>
                </a:cubicBezTo>
                <a:cubicBezTo>
                  <a:pt x="583" y="236"/>
                  <a:pt x="585" y="246"/>
                  <a:pt x="599" y="255"/>
                </a:cubicBezTo>
                <a:cubicBezTo>
                  <a:pt x="612" y="263"/>
                  <a:pt x="613" y="272"/>
                  <a:pt x="603" y="283"/>
                </a:cubicBezTo>
                <a:cubicBezTo>
                  <a:pt x="592" y="295"/>
                  <a:pt x="592" y="306"/>
                  <a:pt x="604" y="317"/>
                </a:cubicBezTo>
                <a:cubicBezTo>
                  <a:pt x="614" y="327"/>
                  <a:pt x="614" y="337"/>
                  <a:pt x="602" y="345"/>
                </a:cubicBezTo>
                <a:cubicBezTo>
                  <a:pt x="588" y="355"/>
                  <a:pt x="586" y="365"/>
                  <a:pt x="596" y="379"/>
                </a:cubicBezTo>
                <a:cubicBezTo>
                  <a:pt x="604" y="392"/>
                  <a:pt x="602" y="399"/>
                  <a:pt x="587" y="406"/>
                </a:cubicBezTo>
                <a:cubicBezTo>
                  <a:pt x="573" y="412"/>
                  <a:pt x="569" y="422"/>
                  <a:pt x="574" y="437"/>
                </a:cubicBezTo>
                <a:cubicBezTo>
                  <a:pt x="580" y="451"/>
                  <a:pt x="577" y="458"/>
                  <a:pt x="562" y="462"/>
                </a:cubicBezTo>
                <a:cubicBezTo>
                  <a:pt x="545" y="465"/>
                  <a:pt x="539" y="474"/>
                  <a:pt x="543" y="491"/>
                </a:cubicBezTo>
                <a:cubicBezTo>
                  <a:pt x="545" y="504"/>
                  <a:pt x="539" y="511"/>
                  <a:pt x="526" y="511"/>
                </a:cubicBezTo>
                <a:cubicBezTo>
                  <a:pt x="507" y="512"/>
                  <a:pt x="500" y="518"/>
                  <a:pt x="499" y="536"/>
                </a:cubicBezTo>
                <a:cubicBezTo>
                  <a:pt x="499" y="550"/>
                  <a:pt x="492" y="555"/>
                  <a:pt x="478" y="552"/>
                </a:cubicBezTo>
                <a:cubicBezTo>
                  <a:pt x="461" y="548"/>
                  <a:pt x="453" y="553"/>
                  <a:pt x="448" y="571"/>
                </a:cubicBezTo>
                <a:cubicBezTo>
                  <a:pt x="444" y="585"/>
                  <a:pt x="437" y="588"/>
                  <a:pt x="423" y="582"/>
                </a:cubicBezTo>
                <a:cubicBezTo>
                  <a:pt x="407" y="575"/>
                  <a:pt x="398" y="579"/>
                  <a:pt x="391" y="594"/>
                </a:cubicBezTo>
                <a:cubicBezTo>
                  <a:pt x="384" y="607"/>
                  <a:pt x="376" y="609"/>
                  <a:pt x="364" y="600"/>
                </a:cubicBezTo>
                <a:cubicBezTo>
                  <a:pt x="350" y="590"/>
                  <a:pt x="340" y="592"/>
                  <a:pt x="330" y="605"/>
                </a:cubicBezTo>
                <a:cubicBezTo>
                  <a:pt x="321" y="616"/>
                  <a:pt x="312" y="617"/>
                  <a:pt x="302" y="606"/>
                </a:cubicBezTo>
                <a:cubicBezTo>
                  <a:pt x="291" y="593"/>
                  <a:pt x="281" y="592"/>
                  <a:pt x="267" y="604"/>
                </a:cubicBezTo>
                <a:cubicBezTo>
                  <a:pt x="257" y="612"/>
                  <a:pt x="248" y="611"/>
                  <a:pt x="241" y="599"/>
                </a:cubicBezTo>
                <a:cubicBezTo>
                  <a:pt x="232" y="583"/>
                  <a:pt x="223" y="581"/>
                  <a:pt x="207" y="589"/>
                </a:cubicBezTo>
                <a:cubicBezTo>
                  <a:pt x="195" y="595"/>
                  <a:pt x="186" y="592"/>
                  <a:pt x="182" y="579"/>
                </a:cubicBezTo>
                <a:cubicBezTo>
                  <a:pt x="176" y="561"/>
                  <a:pt x="169" y="557"/>
                  <a:pt x="150" y="562"/>
                </a:cubicBezTo>
                <a:cubicBezTo>
                  <a:pt x="137" y="566"/>
                  <a:pt x="130" y="560"/>
                  <a:pt x="129" y="547"/>
                </a:cubicBezTo>
                <a:cubicBezTo>
                  <a:pt x="127" y="529"/>
                  <a:pt x="119" y="523"/>
                  <a:pt x="101" y="524"/>
                </a:cubicBezTo>
                <a:cubicBezTo>
                  <a:pt x="88" y="525"/>
                  <a:pt x="81" y="518"/>
                  <a:pt x="83" y="505"/>
                </a:cubicBezTo>
                <a:cubicBezTo>
                  <a:pt x="85" y="486"/>
                  <a:pt x="79" y="479"/>
                  <a:pt x="61" y="476"/>
                </a:cubicBezTo>
                <a:cubicBezTo>
                  <a:pt x="48" y="475"/>
                  <a:pt x="43" y="466"/>
                  <a:pt x="47" y="454"/>
                </a:cubicBezTo>
                <a:cubicBezTo>
                  <a:pt x="53" y="436"/>
                  <a:pt x="49" y="428"/>
                  <a:pt x="32" y="422"/>
                </a:cubicBezTo>
                <a:cubicBezTo>
                  <a:pt x="19" y="416"/>
                  <a:pt x="16" y="408"/>
                  <a:pt x="23" y="396"/>
                </a:cubicBezTo>
                <a:cubicBezTo>
                  <a:pt x="32" y="381"/>
                  <a:pt x="30" y="371"/>
                  <a:pt x="15" y="362"/>
                </a:cubicBezTo>
                <a:cubicBezTo>
                  <a:pt x="3" y="354"/>
                  <a:pt x="2" y="345"/>
                  <a:pt x="11" y="335"/>
                </a:cubicBezTo>
                <a:cubicBezTo>
                  <a:pt x="23" y="322"/>
                  <a:pt x="23" y="312"/>
                  <a:pt x="10" y="300"/>
                </a:cubicBezTo>
                <a:cubicBezTo>
                  <a:pt x="0" y="290"/>
                  <a:pt x="1" y="281"/>
                  <a:pt x="12" y="273"/>
                </a:cubicBezTo>
                <a:cubicBezTo>
                  <a:pt x="27" y="262"/>
                  <a:pt x="28" y="253"/>
                  <a:pt x="18" y="238"/>
                </a:cubicBezTo>
                <a:cubicBezTo>
                  <a:pt x="11" y="227"/>
                  <a:pt x="13" y="218"/>
                  <a:pt x="26" y="212"/>
                </a:cubicBezTo>
                <a:cubicBezTo>
                  <a:pt x="42" y="205"/>
                  <a:pt x="46" y="196"/>
                  <a:pt x="40" y="180"/>
                </a:cubicBezTo>
                <a:cubicBezTo>
                  <a:pt x="34" y="166"/>
                  <a:pt x="38" y="159"/>
                  <a:pt x="54" y="156"/>
                </a:cubicBezTo>
                <a:cubicBezTo>
                  <a:pt x="68" y="153"/>
                  <a:pt x="75" y="143"/>
                  <a:pt x="73" y="129"/>
                </a:cubicBezTo>
                <a:cubicBezTo>
                  <a:pt x="70" y="112"/>
                  <a:pt x="75" y="106"/>
                  <a:pt x="91" y="106"/>
                </a:cubicBezTo>
                <a:close/>
              </a:path>
            </a:pathLst>
          </a:custGeom>
          <a:solidFill>
            <a:srgbClr val="00B0F0"/>
          </a:solidFill>
          <a:ln>
            <a:noFill/>
          </a:ln>
        </p:spPr>
        <p:txBody>
          <a:bodyPr vert="horz" wrap="square" lIns="76800" tIns="38400" rIns="76800" bIns="38400" numCol="1" anchor="ctr" anchorCtr="0" compatLnSpc="1">
            <a:prstTxWarp prst="textNoShape">
              <a:avLst/>
            </a:prstTxWarp>
          </a:bodyPr>
          <a:lstStyle/>
          <a:p>
            <a:pPr algn="ctr"/>
            <a:endParaRPr lang="zh-CN" altLang="en-US">
              <a:solidFill>
                <a:schemeClr val="tx1">
                  <a:lumMod val="65000"/>
                  <a:lumOff val="35000"/>
                </a:schemeClr>
              </a:solidFill>
              <a:latin typeface="微软雅黑" pitchFamily="34" charset="-122"/>
              <a:ea typeface="微软雅黑" pitchFamily="34" charset="-122"/>
            </a:endParaRPr>
          </a:p>
        </p:txBody>
      </p:sp>
      <p:sp>
        <p:nvSpPr>
          <p:cNvPr id="13" name="TextBox 12"/>
          <p:cNvSpPr txBox="1"/>
          <p:nvPr/>
        </p:nvSpPr>
        <p:spPr>
          <a:xfrm>
            <a:off x="3501338" y="5256201"/>
            <a:ext cx="908511" cy="416104"/>
          </a:xfrm>
          <a:prstGeom prst="rect">
            <a:avLst/>
          </a:prstGeom>
          <a:noFill/>
        </p:spPr>
        <p:txBody>
          <a:bodyPr wrap="none" lIns="76800" tIns="38400" rIns="76800" bIns="38400" rtlCol="0" anchor="ctr">
            <a:spAutoFit/>
          </a:bodyPr>
          <a:lstStyle/>
          <a:p>
            <a:r>
              <a:rPr lang="zh-CN" altLang="en-US" sz="1100" dirty="0">
                <a:solidFill>
                  <a:schemeClr val="tx1">
                    <a:lumMod val="75000"/>
                    <a:lumOff val="25000"/>
                  </a:schemeClr>
                </a:solidFill>
                <a:latin typeface="微软雅黑" pitchFamily="34" charset="-122"/>
                <a:ea typeface="微软雅黑" pitchFamily="34" charset="-122"/>
              </a:rPr>
              <a:t>智</a:t>
            </a:r>
            <a:r>
              <a:rPr lang="zh-CN" altLang="en-US" sz="1100" dirty="0" smtClean="0">
                <a:solidFill>
                  <a:schemeClr val="tx1">
                    <a:lumMod val="75000"/>
                    <a:lumOff val="25000"/>
                  </a:schemeClr>
                </a:solidFill>
                <a:latin typeface="微软雅黑" pitchFamily="34" charset="-122"/>
                <a:ea typeface="微软雅黑" pitchFamily="34" charset="-122"/>
              </a:rPr>
              <a:t>通课堂</a:t>
            </a:r>
            <a:r>
              <a:rPr lang="en-US" altLang="zh-CN" sz="1100" dirty="0" smtClean="0">
                <a:solidFill>
                  <a:schemeClr val="tx1">
                    <a:lumMod val="75000"/>
                    <a:lumOff val="25000"/>
                  </a:schemeClr>
                </a:solidFill>
                <a:latin typeface="微软雅黑" pitchFamily="34" charset="-122"/>
                <a:ea typeface="微软雅黑" pitchFamily="34" charset="-122"/>
              </a:rPr>
              <a:t>3.x</a:t>
            </a:r>
          </a:p>
          <a:p>
            <a:r>
              <a:rPr lang="zh-CN" altLang="en-US" sz="1100" dirty="0" smtClean="0">
                <a:solidFill>
                  <a:schemeClr val="tx1">
                    <a:lumMod val="75000"/>
                    <a:lumOff val="25000"/>
                  </a:schemeClr>
                </a:solidFill>
                <a:latin typeface="微软雅黑" pitchFamily="34" charset="-122"/>
                <a:ea typeface="微软雅黑" pitchFamily="34" charset="-122"/>
              </a:rPr>
              <a:t>迭代与维护</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14" name="TextBox 13"/>
          <p:cNvSpPr txBox="1"/>
          <p:nvPr/>
        </p:nvSpPr>
        <p:spPr>
          <a:xfrm>
            <a:off x="3986705" y="3707466"/>
            <a:ext cx="908511" cy="416104"/>
          </a:xfrm>
          <a:prstGeom prst="rect">
            <a:avLst/>
          </a:prstGeom>
          <a:noFill/>
        </p:spPr>
        <p:txBody>
          <a:bodyPr wrap="none" lIns="76800" tIns="38400" rIns="76800" bIns="38400" rtlCol="0" anchor="ctr">
            <a:spAutoFit/>
          </a:bodyPr>
          <a:lstStyle/>
          <a:p>
            <a:r>
              <a:rPr lang="zh-CN" altLang="en-US" sz="1100" dirty="0" smtClean="0">
                <a:solidFill>
                  <a:schemeClr val="tx1">
                    <a:lumMod val="75000"/>
                    <a:lumOff val="25000"/>
                  </a:schemeClr>
                </a:solidFill>
                <a:latin typeface="微软雅黑" pitchFamily="34" charset="-122"/>
                <a:ea typeface="微软雅黑" pitchFamily="34" charset="-122"/>
              </a:rPr>
              <a:t>智通课堂</a:t>
            </a:r>
            <a:r>
              <a:rPr lang="en-US" altLang="zh-CN" sz="1100" dirty="0" smtClean="0">
                <a:solidFill>
                  <a:schemeClr val="tx1">
                    <a:lumMod val="75000"/>
                    <a:lumOff val="25000"/>
                  </a:schemeClr>
                </a:solidFill>
                <a:latin typeface="微软雅黑" pitchFamily="34" charset="-122"/>
                <a:ea typeface="微软雅黑" pitchFamily="34" charset="-122"/>
              </a:rPr>
              <a:t>3.x</a:t>
            </a:r>
          </a:p>
          <a:p>
            <a:r>
              <a:rPr lang="zh-CN" altLang="en-US" sz="1100" dirty="0" smtClean="0">
                <a:solidFill>
                  <a:schemeClr val="tx1">
                    <a:lumMod val="75000"/>
                    <a:lumOff val="25000"/>
                  </a:schemeClr>
                </a:solidFill>
                <a:latin typeface="微软雅黑" pitchFamily="34" charset="-122"/>
                <a:ea typeface="微软雅黑" pitchFamily="34" charset="-122"/>
              </a:rPr>
              <a:t>改版</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15" name="TextBox 14"/>
          <p:cNvSpPr txBox="1"/>
          <p:nvPr/>
        </p:nvSpPr>
        <p:spPr>
          <a:xfrm>
            <a:off x="4721422" y="2558060"/>
            <a:ext cx="987059" cy="262216"/>
          </a:xfrm>
          <a:prstGeom prst="rect">
            <a:avLst/>
          </a:prstGeom>
          <a:noFill/>
        </p:spPr>
        <p:txBody>
          <a:bodyPr wrap="none" lIns="76800" tIns="38400" rIns="76800" bIns="38400" rtlCol="0" anchor="ctr">
            <a:spAutoFit/>
          </a:bodyPr>
          <a:lstStyle/>
          <a:p>
            <a:r>
              <a:rPr lang="zh-CN" altLang="en-US" sz="1200" dirty="0">
                <a:solidFill>
                  <a:schemeClr val="tx1">
                    <a:lumMod val="75000"/>
                    <a:lumOff val="25000"/>
                  </a:schemeClr>
                </a:solidFill>
                <a:latin typeface="微软雅黑" pitchFamily="34" charset="-122"/>
                <a:ea typeface="微软雅黑" pitchFamily="34" charset="-122"/>
              </a:rPr>
              <a:t>智</a:t>
            </a:r>
            <a:r>
              <a:rPr lang="zh-CN" altLang="en-US" sz="1200" dirty="0" smtClean="0">
                <a:solidFill>
                  <a:schemeClr val="tx1">
                    <a:lumMod val="75000"/>
                    <a:lumOff val="25000"/>
                  </a:schemeClr>
                </a:solidFill>
                <a:latin typeface="微软雅黑" pitchFamily="34" charset="-122"/>
                <a:ea typeface="微软雅黑" pitchFamily="34" charset="-122"/>
              </a:rPr>
              <a:t>通课堂</a:t>
            </a:r>
            <a:r>
              <a:rPr lang="en-US" altLang="zh-CN" sz="1200" dirty="0" smtClean="0">
                <a:solidFill>
                  <a:schemeClr val="tx1">
                    <a:lumMod val="75000"/>
                    <a:lumOff val="25000"/>
                  </a:schemeClr>
                </a:solidFill>
                <a:latin typeface="微软雅黑" pitchFamily="34" charset="-122"/>
                <a:ea typeface="微软雅黑" pitchFamily="34" charset="-122"/>
              </a:rPr>
              <a:t>3.0</a:t>
            </a:r>
            <a:endParaRPr lang="zh-CN" altLang="en-US" sz="1200" dirty="0">
              <a:solidFill>
                <a:schemeClr val="tx1">
                  <a:lumMod val="75000"/>
                  <a:lumOff val="25000"/>
                </a:schemeClr>
              </a:solidFill>
              <a:latin typeface="微软雅黑" pitchFamily="34" charset="-122"/>
              <a:ea typeface="微软雅黑" pitchFamily="34" charset="-122"/>
            </a:endParaRPr>
          </a:p>
        </p:txBody>
      </p:sp>
      <p:sp>
        <p:nvSpPr>
          <p:cNvPr id="16" name="TextBox 15"/>
          <p:cNvSpPr txBox="1"/>
          <p:nvPr/>
        </p:nvSpPr>
        <p:spPr>
          <a:xfrm>
            <a:off x="6353361" y="2470704"/>
            <a:ext cx="908511" cy="416104"/>
          </a:xfrm>
          <a:prstGeom prst="rect">
            <a:avLst/>
          </a:prstGeom>
          <a:noFill/>
        </p:spPr>
        <p:txBody>
          <a:bodyPr wrap="none" lIns="76800" tIns="38400" rIns="76800" bIns="38400" rtlCol="0" anchor="ctr">
            <a:spAutoFit/>
          </a:bodyPr>
          <a:lstStyle/>
          <a:p>
            <a:r>
              <a:rPr lang="zh-CN" altLang="en-US" sz="1100" dirty="0" smtClean="0">
                <a:solidFill>
                  <a:schemeClr val="tx1">
                    <a:lumMod val="75000"/>
                    <a:lumOff val="25000"/>
                  </a:schemeClr>
                </a:solidFill>
                <a:latin typeface="微软雅黑" pitchFamily="34" charset="-122"/>
                <a:ea typeface="微软雅黑" pitchFamily="34" charset="-122"/>
              </a:rPr>
              <a:t>智通课堂</a:t>
            </a:r>
            <a:r>
              <a:rPr lang="en-US" altLang="zh-CN" sz="1100" dirty="0" smtClean="0">
                <a:solidFill>
                  <a:schemeClr val="tx1">
                    <a:lumMod val="75000"/>
                    <a:lumOff val="25000"/>
                  </a:schemeClr>
                </a:solidFill>
                <a:latin typeface="微软雅黑" pitchFamily="34" charset="-122"/>
                <a:ea typeface="微软雅黑" pitchFamily="34" charset="-122"/>
              </a:rPr>
              <a:t>3.x</a:t>
            </a:r>
          </a:p>
          <a:p>
            <a:r>
              <a:rPr lang="zh-CN" altLang="en-US" sz="1100" dirty="0" smtClean="0">
                <a:solidFill>
                  <a:schemeClr val="tx1">
                    <a:lumMod val="75000"/>
                    <a:lumOff val="25000"/>
                  </a:schemeClr>
                </a:solidFill>
                <a:latin typeface="微软雅黑" pitchFamily="34" charset="-122"/>
                <a:ea typeface="微软雅黑" pitchFamily="34" charset="-122"/>
              </a:rPr>
              <a:t>代码质量</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17" name="TextBox 16"/>
          <p:cNvSpPr txBox="1"/>
          <p:nvPr/>
        </p:nvSpPr>
        <p:spPr>
          <a:xfrm>
            <a:off x="7032249" y="3727470"/>
            <a:ext cx="860421" cy="416104"/>
          </a:xfrm>
          <a:prstGeom prst="rect">
            <a:avLst/>
          </a:prstGeom>
          <a:noFill/>
        </p:spPr>
        <p:txBody>
          <a:bodyPr wrap="none" lIns="76800" tIns="38400" rIns="76800" bIns="38400" rtlCol="0" anchor="ctr">
            <a:spAutoFit/>
          </a:bodyPr>
          <a:lstStyle/>
          <a:p>
            <a:r>
              <a:rPr lang="zh-CN" altLang="en-US" sz="1100" dirty="0" smtClean="0">
                <a:solidFill>
                  <a:schemeClr val="tx1">
                    <a:lumMod val="75000"/>
                    <a:lumOff val="25000"/>
                  </a:schemeClr>
                </a:solidFill>
                <a:latin typeface="微软雅黑" pitchFamily="34" charset="-122"/>
                <a:ea typeface="微软雅黑" pitchFamily="34" charset="-122"/>
              </a:rPr>
              <a:t>百分云迭代</a:t>
            </a:r>
            <a:endParaRPr lang="en-US" altLang="zh-CN" sz="1100" dirty="0" smtClean="0">
              <a:solidFill>
                <a:schemeClr val="tx1">
                  <a:lumMod val="75000"/>
                  <a:lumOff val="25000"/>
                </a:schemeClr>
              </a:solidFill>
              <a:latin typeface="微软雅黑" pitchFamily="34" charset="-122"/>
              <a:ea typeface="微软雅黑" pitchFamily="34" charset="-122"/>
            </a:endParaRPr>
          </a:p>
          <a:p>
            <a:r>
              <a:rPr lang="zh-CN" altLang="en-US" sz="1100" dirty="0" smtClean="0">
                <a:solidFill>
                  <a:schemeClr val="tx1">
                    <a:lumMod val="75000"/>
                    <a:lumOff val="25000"/>
                  </a:schemeClr>
                </a:solidFill>
                <a:latin typeface="微软雅黑" pitchFamily="34" charset="-122"/>
                <a:ea typeface="微软雅黑" pitchFamily="34" charset="-122"/>
              </a:rPr>
              <a:t>维护</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18" name="TextBox 17"/>
          <p:cNvSpPr txBox="1"/>
          <p:nvPr/>
        </p:nvSpPr>
        <p:spPr>
          <a:xfrm>
            <a:off x="7586287" y="5347506"/>
            <a:ext cx="1001486" cy="246827"/>
          </a:xfrm>
          <a:prstGeom prst="rect">
            <a:avLst/>
          </a:prstGeom>
          <a:noFill/>
        </p:spPr>
        <p:txBody>
          <a:bodyPr wrap="none" lIns="76800" tIns="38400" rIns="76800" bIns="38400" rtlCol="0" anchor="ctr">
            <a:spAutoFit/>
          </a:bodyPr>
          <a:lstStyle/>
          <a:p>
            <a:r>
              <a:rPr lang="zh-CN" altLang="en-US" sz="1100" dirty="0" smtClean="0">
                <a:solidFill>
                  <a:schemeClr val="tx1">
                    <a:lumMod val="75000"/>
                    <a:lumOff val="25000"/>
                  </a:schemeClr>
                </a:solidFill>
                <a:latin typeface="微软雅黑" pitchFamily="34" charset="-122"/>
                <a:ea typeface="微软雅黑" pitchFamily="34" charset="-122"/>
              </a:rPr>
              <a:t>课程录制维护</a:t>
            </a:r>
            <a:endParaRPr lang="zh-CN" altLang="en-US" sz="1100" dirty="0">
              <a:solidFill>
                <a:schemeClr val="tx1">
                  <a:lumMod val="75000"/>
                  <a:lumOff val="25000"/>
                </a:schemeClr>
              </a:solidFill>
              <a:latin typeface="微软雅黑" pitchFamily="34" charset="-122"/>
              <a:ea typeface="微软雅黑" pitchFamily="34" charset="-122"/>
            </a:endParaRPr>
          </a:p>
        </p:txBody>
      </p:sp>
      <p:sp>
        <p:nvSpPr>
          <p:cNvPr id="19" name="TextBox 18"/>
          <p:cNvSpPr txBox="1"/>
          <p:nvPr/>
        </p:nvSpPr>
        <p:spPr>
          <a:xfrm>
            <a:off x="190550" y="5129638"/>
            <a:ext cx="2870739" cy="1277879"/>
          </a:xfrm>
          <a:prstGeom prst="rect">
            <a:avLst/>
          </a:prstGeom>
          <a:noFill/>
        </p:spPr>
        <p:txBody>
          <a:bodyPr wrap="square" lIns="76800" tIns="38400" rIns="76800" bIns="38400" rtlCol="0">
            <a:spAutoFit/>
          </a:bodyPr>
          <a:lstStyle/>
          <a:p>
            <a:pPr>
              <a:lnSpc>
                <a:spcPct val="130000"/>
              </a:lnSpc>
            </a:pPr>
            <a:r>
              <a:rPr lang="zh-CN" altLang="en-US" sz="1000" dirty="0" smtClean="0">
                <a:solidFill>
                  <a:schemeClr val="tx1">
                    <a:lumMod val="75000"/>
                    <a:lumOff val="25000"/>
                  </a:schemeClr>
                </a:solidFill>
                <a:latin typeface="微软雅黑" pitchFamily="34" charset="-122"/>
                <a:ea typeface="微软雅黑" pitchFamily="34" charset="-122"/>
              </a:rPr>
              <a:t>九月份后陆续的完成从运营小伙伴那儿汇总到产品这儿的需求，按照两到三周的周期进行版本迭代开发，在迭代开发的过程中将一些线上反馈的问题进行处理和反馈，维护线上的问题，并将一些解决掉的问题的代码夹杂在版本迭代中进行发版。</a:t>
            </a:r>
            <a:endParaRPr lang="zh-CN" altLang="en-US" sz="1000" dirty="0">
              <a:solidFill>
                <a:schemeClr val="tx1">
                  <a:lumMod val="75000"/>
                  <a:lumOff val="25000"/>
                </a:schemeClr>
              </a:solidFill>
              <a:latin typeface="微软雅黑" pitchFamily="34" charset="-122"/>
              <a:ea typeface="微软雅黑" pitchFamily="34" charset="-122"/>
            </a:endParaRPr>
          </a:p>
        </p:txBody>
      </p:sp>
      <p:sp>
        <p:nvSpPr>
          <p:cNvPr id="20" name="TextBox 19"/>
          <p:cNvSpPr txBox="1"/>
          <p:nvPr/>
        </p:nvSpPr>
        <p:spPr>
          <a:xfrm>
            <a:off x="478582" y="3371487"/>
            <a:ext cx="3145692" cy="1477933"/>
          </a:xfrm>
          <a:prstGeom prst="rect">
            <a:avLst/>
          </a:prstGeom>
          <a:noFill/>
        </p:spPr>
        <p:txBody>
          <a:bodyPr wrap="square" lIns="76800" tIns="38400" rIns="76800" bIns="38400" rtlCol="0">
            <a:spAutoFit/>
          </a:bodyPr>
          <a:lstStyle/>
          <a:p>
            <a:pPr>
              <a:lnSpc>
                <a:spcPct val="130000"/>
              </a:lnSpc>
            </a:pPr>
            <a:r>
              <a:rPr lang="zh-CN" altLang="en-US" sz="1000" dirty="0" smtClean="0">
                <a:solidFill>
                  <a:schemeClr val="tx1">
                    <a:lumMod val="75000"/>
                    <a:lumOff val="25000"/>
                  </a:schemeClr>
                </a:solidFill>
                <a:latin typeface="微软雅黑" pitchFamily="34" charset="-122"/>
                <a:ea typeface="微软雅黑" pitchFamily="34" charset="-122"/>
              </a:rPr>
              <a:t>智通课堂</a:t>
            </a:r>
            <a:r>
              <a:rPr lang="en-US" altLang="zh-CN" sz="1000" dirty="0" smtClean="0">
                <a:solidFill>
                  <a:schemeClr val="tx1">
                    <a:lumMod val="75000"/>
                    <a:lumOff val="25000"/>
                  </a:schemeClr>
                </a:solidFill>
                <a:latin typeface="微软雅黑" pitchFamily="34" charset="-122"/>
                <a:ea typeface="微软雅黑" pitchFamily="34" charset="-122"/>
              </a:rPr>
              <a:t>3.0</a:t>
            </a:r>
            <a:r>
              <a:rPr lang="zh-CN" altLang="en-US" sz="1000" dirty="0" smtClean="0">
                <a:solidFill>
                  <a:schemeClr val="tx1">
                    <a:lumMod val="75000"/>
                    <a:lumOff val="25000"/>
                  </a:schemeClr>
                </a:solidFill>
                <a:latin typeface="微软雅黑" pitchFamily="34" charset="-122"/>
                <a:ea typeface="微软雅黑" pitchFamily="34" charset="-122"/>
              </a:rPr>
              <a:t>的架构在当时的情况下无法保障多个班级的正常使用再加上接口需要改版，于是七八月份展开了</a:t>
            </a:r>
            <a:r>
              <a:rPr lang="en-US" altLang="zh-CN" sz="1000" dirty="0" smtClean="0">
                <a:solidFill>
                  <a:schemeClr val="tx1">
                    <a:lumMod val="75000"/>
                    <a:lumOff val="25000"/>
                  </a:schemeClr>
                </a:solidFill>
                <a:latin typeface="微软雅黑" pitchFamily="34" charset="-122"/>
                <a:ea typeface="微软雅黑" pitchFamily="34" charset="-122"/>
              </a:rPr>
              <a:t>3.x</a:t>
            </a:r>
            <a:r>
              <a:rPr lang="zh-CN" altLang="en-US" sz="1000" dirty="0" smtClean="0">
                <a:solidFill>
                  <a:schemeClr val="tx1">
                    <a:lumMod val="75000"/>
                    <a:lumOff val="25000"/>
                  </a:schemeClr>
                </a:solidFill>
                <a:latin typeface="微软雅黑" pitchFamily="34" charset="-122"/>
                <a:ea typeface="微软雅黑" pitchFamily="34" charset="-122"/>
              </a:rPr>
              <a:t>接口重构工作以及校内模式的开发，两个月时间的加班加点的开发，最终在九月份的时候成功完成对应版本的发版，上线后相较</a:t>
            </a:r>
            <a:r>
              <a:rPr lang="en-US" altLang="zh-CN" sz="1000" dirty="0" smtClean="0">
                <a:solidFill>
                  <a:schemeClr val="tx1">
                    <a:lumMod val="75000"/>
                    <a:lumOff val="25000"/>
                  </a:schemeClr>
                </a:solidFill>
                <a:latin typeface="微软雅黑" pitchFamily="34" charset="-122"/>
                <a:ea typeface="微软雅黑" pitchFamily="34" charset="-122"/>
              </a:rPr>
              <a:t>3.0</a:t>
            </a:r>
            <a:r>
              <a:rPr lang="zh-CN" altLang="en-US" sz="1000" dirty="0" smtClean="0">
                <a:solidFill>
                  <a:schemeClr val="tx1">
                    <a:lumMod val="75000"/>
                    <a:lumOff val="25000"/>
                  </a:schemeClr>
                </a:solidFill>
                <a:latin typeface="微软雅黑" pitchFamily="34" charset="-122"/>
                <a:ea typeface="微软雅黑" pitchFamily="34" charset="-122"/>
              </a:rPr>
              <a:t>版本，接口更加稳定，文件盒子及课程盒子的支持使得多课堂使用更加的稳定，保证了智通课堂在校内的使用情况。</a:t>
            </a:r>
            <a:endParaRPr lang="zh-CN" altLang="en-US" sz="1000" dirty="0">
              <a:solidFill>
                <a:schemeClr val="tx1">
                  <a:lumMod val="75000"/>
                  <a:lumOff val="25000"/>
                </a:schemeClr>
              </a:solidFill>
              <a:latin typeface="微软雅黑" pitchFamily="34" charset="-122"/>
              <a:ea typeface="微软雅黑" pitchFamily="34" charset="-122"/>
            </a:endParaRPr>
          </a:p>
        </p:txBody>
      </p:sp>
      <p:sp>
        <p:nvSpPr>
          <p:cNvPr id="21" name="TextBox 20"/>
          <p:cNvSpPr txBox="1"/>
          <p:nvPr/>
        </p:nvSpPr>
        <p:spPr>
          <a:xfrm>
            <a:off x="795094" y="1995102"/>
            <a:ext cx="3529245" cy="1077824"/>
          </a:xfrm>
          <a:prstGeom prst="rect">
            <a:avLst/>
          </a:prstGeom>
          <a:noFill/>
        </p:spPr>
        <p:txBody>
          <a:bodyPr wrap="square" lIns="76800" tIns="38400" rIns="76800" bIns="38400" rtlCol="0">
            <a:spAutoFit/>
          </a:bodyPr>
          <a:lstStyle/>
          <a:p>
            <a:pPr>
              <a:lnSpc>
                <a:spcPct val="130000"/>
              </a:lnSpc>
            </a:pPr>
            <a:r>
              <a:rPr lang="en-US" altLang="zh-CN" sz="1000" dirty="0" smtClean="0">
                <a:solidFill>
                  <a:schemeClr val="tx1">
                    <a:lumMod val="75000"/>
                    <a:lumOff val="25000"/>
                  </a:schemeClr>
                </a:solidFill>
                <a:latin typeface="微软雅黑" pitchFamily="34" charset="-122"/>
                <a:ea typeface="微软雅黑" pitchFamily="34" charset="-122"/>
              </a:rPr>
              <a:t>3.0</a:t>
            </a:r>
            <a:r>
              <a:rPr lang="zh-CN" altLang="en-US" sz="1000" dirty="0" smtClean="0">
                <a:solidFill>
                  <a:schemeClr val="tx1">
                    <a:lumMod val="75000"/>
                    <a:lumOff val="25000"/>
                  </a:schemeClr>
                </a:solidFill>
                <a:latin typeface="微软雅黑" pitchFamily="34" charset="-122"/>
                <a:ea typeface="微软雅黑" pitchFamily="34" charset="-122"/>
              </a:rPr>
              <a:t>代码质量无法保障公开课顺利进行，一度出现上课无法正常进行下去的情况，为确保重要的公开课的进行，花费了一定的时间进行代码的流程功能的测试与修改，保证代码功能性上没有问题，在小组成员的努力下还有公司小伙伴的配合下保证了公开课的顺利进行。</a:t>
            </a:r>
            <a:endParaRPr lang="zh-CN" altLang="en-US" sz="1000" dirty="0">
              <a:solidFill>
                <a:schemeClr val="tx1">
                  <a:lumMod val="75000"/>
                  <a:lumOff val="25000"/>
                </a:schemeClr>
              </a:solidFill>
              <a:latin typeface="微软雅黑" pitchFamily="34" charset="-122"/>
              <a:ea typeface="微软雅黑" pitchFamily="34" charset="-122"/>
            </a:endParaRPr>
          </a:p>
        </p:txBody>
      </p:sp>
      <p:sp>
        <p:nvSpPr>
          <p:cNvPr id="22" name="TextBox 21"/>
          <p:cNvSpPr txBox="1"/>
          <p:nvPr/>
        </p:nvSpPr>
        <p:spPr>
          <a:xfrm>
            <a:off x="8476326" y="3388437"/>
            <a:ext cx="3304610" cy="1277879"/>
          </a:xfrm>
          <a:prstGeom prst="rect">
            <a:avLst/>
          </a:prstGeom>
          <a:noFill/>
        </p:spPr>
        <p:txBody>
          <a:bodyPr wrap="square" lIns="76800" tIns="38400" rIns="76800" bIns="38400" rtlCol="0">
            <a:spAutoFit/>
          </a:bodyPr>
          <a:lstStyle/>
          <a:p>
            <a:pPr>
              <a:lnSpc>
                <a:spcPct val="130000"/>
              </a:lnSpc>
            </a:pPr>
            <a:r>
              <a:rPr lang="zh-CN" altLang="en-US" sz="1000" dirty="0" smtClean="0">
                <a:solidFill>
                  <a:schemeClr val="tx1">
                    <a:lumMod val="75000"/>
                    <a:lumOff val="25000"/>
                  </a:schemeClr>
                </a:solidFill>
                <a:latin typeface="微软雅黑" pitchFamily="34" charset="-122"/>
                <a:ea typeface="微软雅黑" pitchFamily="34" charset="-122"/>
              </a:rPr>
              <a:t>百分云教育作为另外一款需要迭代维护的应用，相较智通课堂可能开发维护的时间成本较少，进行了为数不多的几个版本的开发工作，排课模块添加了重排功能，课程筛选功能做了修改，课件的下载功能做了些扩展，同时维护来源于运营或产品那边反馈上来的问题，保证了该应用的正常使用。</a:t>
            </a:r>
            <a:endParaRPr lang="zh-CN" altLang="en-US" sz="1000" dirty="0">
              <a:solidFill>
                <a:schemeClr val="tx1">
                  <a:lumMod val="75000"/>
                  <a:lumOff val="25000"/>
                </a:schemeClr>
              </a:solidFill>
              <a:latin typeface="微软雅黑" pitchFamily="34" charset="-122"/>
              <a:ea typeface="微软雅黑" pitchFamily="34" charset="-122"/>
            </a:endParaRPr>
          </a:p>
        </p:txBody>
      </p:sp>
      <p:sp>
        <p:nvSpPr>
          <p:cNvPr id="23" name="TextBox 22"/>
          <p:cNvSpPr txBox="1"/>
          <p:nvPr/>
        </p:nvSpPr>
        <p:spPr>
          <a:xfrm>
            <a:off x="7751390" y="1631710"/>
            <a:ext cx="3709769" cy="1677988"/>
          </a:xfrm>
          <a:prstGeom prst="rect">
            <a:avLst/>
          </a:prstGeom>
          <a:noFill/>
        </p:spPr>
        <p:txBody>
          <a:bodyPr wrap="square" lIns="76800" tIns="38400" rIns="76800" bIns="38400" rtlCol="0">
            <a:spAutoFit/>
          </a:bodyPr>
          <a:lstStyle/>
          <a:p>
            <a:pPr>
              <a:lnSpc>
                <a:spcPct val="130000"/>
              </a:lnSpc>
            </a:pPr>
            <a:r>
              <a:rPr lang="zh-CN" altLang="en-US" sz="1000" dirty="0" smtClean="0">
                <a:solidFill>
                  <a:schemeClr val="tx1">
                    <a:lumMod val="75000"/>
                    <a:lumOff val="25000"/>
                  </a:schemeClr>
                </a:solidFill>
                <a:latin typeface="微软雅黑" pitchFamily="34" charset="-122"/>
                <a:ea typeface="微软雅黑" pitchFamily="34" charset="-122"/>
              </a:rPr>
              <a:t>代码迅速的迭代的过程中质量一直无法得到保证，这种情况下，代码质量的工作显得十分重要，而在学校网络情况的局限下，优先处理流量问题很重要，对项目的接口连接数进行了确认，减少不必要的接口的调用，通过这种方式减少接口连接数过多的问题，减少学校多次出现的网络问题；实行了接近两个月时间的质量月，这期间处理</a:t>
            </a:r>
            <a:r>
              <a:rPr lang="en-US" altLang="zh-CN" sz="1000" dirty="0" smtClean="0">
                <a:solidFill>
                  <a:schemeClr val="tx1">
                    <a:lumMod val="75000"/>
                    <a:lumOff val="25000"/>
                  </a:schemeClr>
                </a:solidFill>
                <a:latin typeface="微软雅黑" pitchFamily="34" charset="-122"/>
                <a:ea typeface="微软雅黑" pitchFamily="34" charset="-122"/>
              </a:rPr>
              <a:t>elk</a:t>
            </a:r>
            <a:r>
              <a:rPr lang="zh-CN" altLang="en-US" sz="1000" dirty="0" smtClean="0">
                <a:solidFill>
                  <a:schemeClr val="tx1">
                    <a:lumMod val="75000"/>
                    <a:lumOff val="25000"/>
                  </a:schemeClr>
                </a:solidFill>
                <a:latin typeface="微软雅黑" pitchFamily="34" charset="-122"/>
                <a:ea typeface="微软雅黑" pitchFamily="34" charset="-122"/>
              </a:rPr>
              <a:t>上的崩溃问题，减少需求开发相关的工作，稳步减少崩溃，减少开发工作量的情况下保证开发的质量，同时进行代码检测的规范性修改。</a:t>
            </a:r>
            <a:endParaRPr lang="zh-CN" altLang="en-US" sz="1000" dirty="0">
              <a:solidFill>
                <a:schemeClr val="tx1">
                  <a:lumMod val="75000"/>
                  <a:lumOff val="25000"/>
                </a:schemeClr>
              </a:solidFill>
              <a:latin typeface="微软雅黑" pitchFamily="34" charset="-122"/>
              <a:ea typeface="微软雅黑" pitchFamily="34" charset="-122"/>
            </a:endParaRPr>
          </a:p>
        </p:txBody>
      </p:sp>
      <p:sp>
        <p:nvSpPr>
          <p:cNvPr id="24" name="TextBox 23"/>
          <p:cNvSpPr txBox="1"/>
          <p:nvPr/>
        </p:nvSpPr>
        <p:spPr>
          <a:xfrm>
            <a:off x="9191550" y="5129638"/>
            <a:ext cx="2736304" cy="877769"/>
          </a:xfrm>
          <a:prstGeom prst="rect">
            <a:avLst/>
          </a:prstGeom>
          <a:noFill/>
        </p:spPr>
        <p:txBody>
          <a:bodyPr wrap="square" lIns="76800" tIns="38400" rIns="76800" bIns="38400" rtlCol="0">
            <a:spAutoFit/>
          </a:bodyPr>
          <a:lstStyle/>
          <a:p>
            <a:pPr>
              <a:lnSpc>
                <a:spcPct val="130000"/>
              </a:lnSpc>
            </a:pPr>
            <a:r>
              <a:rPr lang="zh-CN" altLang="en-US" sz="1000" dirty="0" smtClean="0">
                <a:solidFill>
                  <a:schemeClr val="tx1">
                    <a:lumMod val="75000"/>
                    <a:lumOff val="25000"/>
                  </a:schemeClr>
                </a:solidFill>
                <a:latin typeface="微软雅黑" pitchFamily="34" charset="-122"/>
                <a:ea typeface="微软雅黑" pitchFamily="34" charset="-122"/>
              </a:rPr>
              <a:t>课程录制是极少改动的项目，期间配合服务端添加了进入应用的角色区分，所有的接口也做了角色区分，在少量开发工作的前提下，还进行日常的问题维护和定位工作</a:t>
            </a:r>
            <a:endParaRPr lang="zh-CN" altLang="en-US" sz="10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8648812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8" presetClass="emph" presetSubtype="0" repeatCount="indefinite" fill="hold" grpId="1" nodeType="withEffect">
                                  <p:stCondLst>
                                    <p:cond delay="0"/>
                                  </p:stCondLst>
                                  <p:childTnLst>
                                    <p:animRot by="86400000">
                                      <p:cBhvr>
                                        <p:cTn id="10" dur="8000" fill="hold"/>
                                        <p:tgtEl>
                                          <p:spTgt spid="5"/>
                                        </p:tgtEl>
                                        <p:attrNameLst>
                                          <p:attrName>r</p:attrName>
                                        </p:attrNameLst>
                                      </p:cBhvr>
                                    </p:animRot>
                                  </p:childTnLst>
                                </p:cTn>
                              </p:par>
                              <p:par>
                                <p:cTn id="11" presetID="44" presetClass="path" presetSubtype="0" fill="hold" grpId="2" nodeType="withEffect">
                                  <p:stCondLst>
                                    <p:cond delay="0"/>
                                  </p:stCondLst>
                                  <p:childTnLst>
                                    <p:animMotion origin="layout" path="M 2.24827E-6 -1.48148E-6 C 2.24827E-6 0.00023 0.05002 -0.50208 0.19851 -0.50856 C 0.34714 -0.51481 0.39156 -0.08588 0.40068 -1.48148E-6 " pathEditMode="relative" rAng="0" ptsTypes="fsf">
                                      <p:cBhvr>
                                        <p:cTn id="12" dur="2000" fill="hold"/>
                                        <p:tgtEl>
                                          <p:spTgt spid="5"/>
                                        </p:tgtEl>
                                        <p:attrNameLst>
                                          <p:attrName>ppt_x</p:attrName>
                                          <p:attrName>ppt_y</p:attrName>
                                        </p:attrNameLst>
                                      </p:cBhvr>
                                      <p:rCtr x="20034" y="-25741"/>
                                    </p:animMotion>
                                  </p:childTnLst>
                                </p:cTn>
                              </p:par>
                              <p:par>
                                <p:cTn id="13" presetID="10" presetClass="entr" presetSubtype="0" fill="hold" grpId="0" nodeType="withEffect">
                                  <p:stCondLst>
                                    <p:cond delay="4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40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8" presetClass="emph" presetSubtype="0" repeatCount="indefinite" fill="hold" grpId="1" nodeType="withEffect">
                                  <p:stCondLst>
                                    <p:cond delay="0"/>
                                  </p:stCondLst>
                                  <p:childTnLst>
                                    <p:animRot by="86400000">
                                      <p:cBhvr>
                                        <p:cTn id="20" dur="8000" fill="hold"/>
                                        <p:tgtEl>
                                          <p:spTgt spid="6"/>
                                        </p:tgtEl>
                                        <p:attrNameLst>
                                          <p:attrName>r</p:attrName>
                                        </p:attrNameLst>
                                      </p:cBhvr>
                                    </p:animRot>
                                  </p:childTnLst>
                                </p:cTn>
                              </p:par>
                              <p:par>
                                <p:cTn id="21" presetID="10" presetClass="entr" presetSubtype="0" fill="hold" grpId="0" nodeType="withEffect">
                                  <p:stCondLst>
                                    <p:cond delay="80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80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8" presetClass="emph" presetSubtype="0" repeatCount="indefinite" fill="hold" grpId="1" nodeType="withEffect">
                                  <p:stCondLst>
                                    <p:cond delay="0"/>
                                  </p:stCondLst>
                                  <p:childTnLst>
                                    <p:animRot by="86400000">
                                      <p:cBhvr>
                                        <p:cTn id="28" dur="8000" fill="hold"/>
                                        <p:tgtEl>
                                          <p:spTgt spid="7"/>
                                        </p:tgtEl>
                                        <p:attrNameLst>
                                          <p:attrName>r</p:attrName>
                                        </p:attrNameLst>
                                      </p:cBhvr>
                                    </p:animRot>
                                  </p:childTnLst>
                                </p:cTn>
                              </p:par>
                              <p:par>
                                <p:cTn id="29" presetID="10" presetClass="entr" presetSubtype="0" fill="hold" grpId="0" nodeType="withEffect">
                                  <p:stCondLst>
                                    <p:cond delay="120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120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8" presetClass="emph" presetSubtype="0" repeatCount="indefinite" fill="hold" grpId="1" nodeType="withEffect">
                                  <p:stCondLst>
                                    <p:cond delay="0"/>
                                  </p:stCondLst>
                                  <p:childTnLst>
                                    <p:animRot by="86400000">
                                      <p:cBhvr>
                                        <p:cTn id="36" dur="8000" fill="hold"/>
                                        <p:tgtEl>
                                          <p:spTgt spid="8"/>
                                        </p:tgtEl>
                                        <p:attrNameLst>
                                          <p:attrName>r</p:attrName>
                                        </p:attrNameLst>
                                      </p:cBhvr>
                                    </p:animRot>
                                  </p:childTnLst>
                                </p:cTn>
                              </p:par>
                              <p:par>
                                <p:cTn id="37" presetID="10" presetClass="entr" presetSubtype="0" fill="hold" grpId="0" nodeType="withEffect">
                                  <p:stCondLst>
                                    <p:cond delay="16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grpId="0" nodeType="withEffect">
                                  <p:stCondLst>
                                    <p:cond delay="160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8" presetClass="emph" presetSubtype="0" repeatCount="indefinite" fill="hold" grpId="1" nodeType="withEffect">
                                  <p:stCondLst>
                                    <p:cond delay="0"/>
                                  </p:stCondLst>
                                  <p:childTnLst>
                                    <p:animRot by="86400000">
                                      <p:cBhvr>
                                        <p:cTn id="44" dur="8000" fill="hold"/>
                                        <p:tgtEl>
                                          <p:spTgt spid="9"/>
                                        </p:tgtEl>
                                        <p:attrNameLst>
                                          <p:attrName>r</p:attrName>
                                        </p:attrNameLst>
                                      </p:cBhvr>
                                    </p:animRot>
                                  </p:childTnLst>
                                </p:cTn>
                              </p:par>
                              <p:par>
                                <p:cTn id="45" presetID="10" presetClass="entr" presetSubtype="0" fill="hold" grpId="0" nodeType="withEffect">
                                  <p:stCondLst>
                                    <p:cond delay="20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grpId="0" nodeType="withEffect">
                                  <p:stCondLst>
                                    <p:cond delay="200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par>
                                <p:cTn id="51" presetID="8" presetClass="emph" presetSubtype="0" repeatCount="indefinite" fill="hold" grpId="1" nodeType="withEffect">
                                  <p:stCondLst>
                                    <p:cond delay="0"/>
                                  </p:stCondLst>
                                  <p:childTnLst>
                                    <p:animRot by="86400000">
                                      <p:cBhvr>
                                        <p:cTn id="52" dur="8000" fill="hold"/>
                                        <p:tgtEl>
                                          <p:spTgt spid="12"/>
                                        </p:tgtEl>
                                        <p:attrNameLst>
                                          <p:attrName>r</p:attrName>
                                        </p:attrNameLst>
                                      </p:cBhvr>
                                    </p:animRot>
                                  </p:childTnLst>
                                </p:cTn>
                              </p:par>
                              <p:par>
                                <p:cTn id="53" presetID="63" presetClass="path" presetSubtype="0" accel="50000" decel="50000" fill="hold" grpId="3" nodeType="withEffect">
                                  <p:stCondLst>
                                    <p:cond delay="2000"/>
                                  </p:stCondLst>
                                  <p:childTnLst>
                                    <p:animMotion origin="layout" path="M -4.16667E-7 6.35838E-7 L 0.40052 6.35838E-7 " pathEditMode="relative" rAng="0" ptsTypes="AA">
                                      <p:cBhvr>
                                        <p:cTn id="54" dur="1000" spd="-100000" fill="hold"/>
                                        <p:tgtEl>
                                          <p:spTgt spid="5"/>
                                        </p:tgtEl>
                                        <p:attrNameLst>
                                          <p:attrName>ppt_x</p:attrName>
                                          <p:attrName>ppt_y</p:attrName>
                                        </p:attrNameLst>
                                      </p:cBhvr>
                                      <p:rCtr x="20026" y="0"/>
                                    </p:animMotion>
                                  </p:childTnLst>
                                </p:cTn>
                              </p:par>
                              <p:par>
                                <p:cTn id="55" presetID="10" presetClass="entr" presetSubtype="0" fill="hold" grpId="0" nodeType="withEffect">
                                  <p:stCondLst>
                                    <p:cond delay="280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par>
                                <p:cTn id="58" presetID="12" presetClass="entr" presetSubtype="2" fill="hold" grpId="0" nodeType="withEffect">
                                  <p:stCondLst>
                                    <p:cond delay="2800"/>
                                  </p:stCondLst>
                                  <p:childTnLst>
                                    <p:set>
                                      <p:cBhvr>
                                        <p:cTn id="59" dur="1" fill="hold">
                                          <p:stCondLst>
                                            <p:cond delay="0"/>
                                          </p:stCondLst>
                                        </p:cTn>
                                        <p:tgtEl>
                                          <p:spTgt spid="19"/>
                                        </p:tgtEl>
                                        <p:attrNameLst>
                                          <p:attrName>style.visibility</p:attrName>
                                        </p:attrNameLst>
                                      </p:cBhvr>
                                      <p:to>
                                        <p:strVal val="visible"/>
                                      </p:to>
                                    </p:set>
                                    <p:anim calcmode="lin" valueType="num">
                                      <p:cBhvr additive="base">
                                        <p:cTn id="60" dur="500"/>
                                        <p:tgtEl>
                                          <p:spTgt spid="19"/>
                                        </p:tgtEl>
                                        <p:attrNameLst>
                                          <p:attrName>ppt_x</p:attrName>
                                        </p:attrNameLst>
                                      </p:cBhvr>
                                      <p:tavLst>
                                        <p:tav tm="0">
                                          <p:val>
                                            <p:strVal val="#ppt_x+#ppt_w*1.125000"/>
                                          </p:val>
                                        </p:tav>
                                        <p:tav tm="100000">
                                          <p:val>
                                            <p:strVal val="#ppt_x"/>
                                          </p:val>
                                        </p:tav>
                                      </p:tavLst>
                                    </p:anim>
                                    <p:animEffect transition="in" filter="wipe(left)">
                                      <p:cBhvr>
                                        <p:cTn id="61" dur="500"/>
                                        <p:tgtEl>
                                          <p:spTgt spid="19"/>
                                        </p:tgtEl>
                                      </p:cBhvr>
                                    </p:animEffect>
                                  </p:childTnLst>
                                </p:cTn>
                              </p:par>
                              <p:par>
                                <p:cTn id="62" presetID="12" presetClass="entr" presetSubtype="2" fill="hold" grpId="0" nodeType="withEffect">
                                  <p:stCondLst>
                                    <p:cond delay="2800"/>
                                  </p:stCondLst>
                                  <p:childTnLst>
                                    <p:set>
                                      <p:cBhvr>
                                        <p:cTn id="63" dur="1" fill="hold">
                                          <p:stCondLst>
                                            <p:cond delay="0"/>
                                          </p:stCondLst>
                                        </p:cTn>
                                        <p:tgtEl>
                                          <p:spTgt spid="20"/>
                                        </p:tgtEl>
                                        <p:attrNameLst>
                                          <p:attrName>style.visibility</p:attrName>
                                        </p:attrNameLst>
                                      </p:cBhvr>
                                      <p:to>
                                        <p:strVal val="visible"/>
                                      </p:to>
                                    </p:set>
                                    <p:anim calcmode="lin" valueType="num">
                                      <p:cBhvr additive="base">
                                        <p:cTn id="64" dur="500"/>
                                        <p:tgtEl>
                                          <p:spTgt spid="20"/>
                                        </p:tgtEl>
                                        <p:attrNameLst>
                                          <p:attrName>ppt_x</p:attrName>
                                        </p:attrNameLst>
                                      </p:cBhvr>
                                      <p:tavLst>
                                        <p:tav tm="0">
                                          <p:val>
                                            <p:strVal val="#ppt_x+#ppt_w*1.125000"/>
                                          </p:val>
                                        </p:tav>
                                        <p:tav tm="100000">
                                          <p:val>
                                            <p:strVal val="#ppt_x"/>
                                          </p:val>
                                        </p:tav>
                                      </p:tavLst>
                                    </p:anim>
                                    <p:animEffect transition="in" filter="wipe(left)">
                                      <p:cBhvr>
                                        <p:cTn id="65" dur="500"/>
                                        <p:tgtEl>
                                          <p:spTgt spid="20"/>
                                        </p:tgtEl>
                                      </p:cBhvr>
                                    </p:animEffect>
                                  </p:childTnLst>
                                </p:cTn>
                              </p:par>
                              <p:par>
                                <p:cTn id="66" presetID="12" presetClass="entr" presetSubtype="2" fill="hold" grpId="0" nodeType="withEffect">
                                  <p:stCondLst>
                                    <p:cond delay="2800"/>
                                  </p:stCondLst>
                                  <p:childTnLst>
                                    <p:set>
                                      <p:cBhvr>
                                        <p:cTn id="67" dur="1" fill="hold">
                                          <p:stCondLst>
                                            <p:cond delay="0"/>
                                          </p:stCondLst>
                                        </p:cTn>
                                        <p:tgtEl>
                                          <p:spTgt spid="21"/>
                                        </p:tgtEl>
                                        <p:attrNameLst>
                                          <p:attrName>style.visibility</p:attrName>
                                        </p:attrNameLst>
                                      </p:cBhvr>
                                      <p:to>
                                        <p:strVal val="visible"/>
                                      </p:to>
                                    </p:set>
                                    <p:anim calcmode="lin" valueType="num">
                                      <p:cBhvr additive="base">
                                        <p:cTn id="68" dur="500"/>
                                        <p:tgtEl>
                                          <p:spTgt spid="21"/>
                                        </p:tgtEl>
                                        <p:attrNameLst>
                                          <p:attrName>ppt_x</p:attrName>
                                        </p:attrNameLst>
                                      </p:cBhvr>
                                      <p:tavLst>
                                        <p:tav tm="0">
                                          <p:val>
                                            <p:strVal val="#ppt_x+#ppt_w*1.125000"/>
                                          </p:val>
                                        </p:tav>
                                        <p:tav tm="100000">
                                          <p:val>
                                            <p:strVal val="#ppt_x"/>
                                          </p:val>
                                        </p:tav>
                                      </p:tavLst>
                                    </p:anim>
                                    <p:animEffect transition="in" filter="wipe(left)">
                                      <p:cBhvr>
                                        <p:cTn id="69" dur="500"/>
                                        <p:tgtEl>
                                          <p:spTgt spid="21"/>
                                        </p:tgtEl>
                                      </p:cBhvr>
                                    </p:animEffect>
                                  </p:childTnLst>
                                </p:cTn>
                              </p:par>
                              <p:par>
                                <p:cTn id="70" presetID="12" presetClass="entr" presetSubtype="8" fill="hold" grpId="0" nodeType="withEffect">
                                  <p:stCondLst>
                                    <p:cond delay="2800"/>
                                  </p:stCondLst>
                                  <p:childTnLst>
                                    <p:set>
                                      <p:cBhvr>
                                        <p:cTn id="71" dur="1" fill="hold">
                                          <p:stCondLst>
                                            <p:cond delay="0"/>
                                          </p:stCondLst>
                                        </p:cTn>
                                        <p:tgtEl>
                                          <p:spTgt spid="22"/>
                                        </p:tgtEl>
                                        <p:attrNameLst>
                                          <p:attrName>style.visibility</p:attrName>
                                        </p:attrNameLst>
                                      </p:cBhvr>
                                      <p:to>
                                        <p:strVal val="visible"/>
                                      </p:to>
                                    </p:set>
                                    <p:anim calcmode="lin" valueType="num">
                                      <p:cBhvr additive="base">
                                        <p:cTn id="72" dur="500"/>
                                        <p:tgtEl>
                                          <p:spTgt spid="22"/>
                                        </p:tgtEl>
                                        <p:attrNameLst>
                                          <p:attrName>ppt_x</p:attrName>
                                        </p:attrNameLst>
                                      </p:cBhvr>
                                      <p:tavLst>
                                        <p:tav tm="0">
                                          <p:val>
                                            <p:strVal val="#ppt_x-#ppt_w*1.125000"/>
                                          </p:val>
                                        </p:tav>
                                        <p:tav tm="100000">
                                          <p:val>
                                            <p:strVal val="#ppt_x"/>
                                          </p:val>
                                        </p:tav>
                                      </p:tavLst>
                                    </p:anim>
                                    <p:animEffect transition="in" filter="wipe(right)">
                                      <p:cBhvr>
                                        <p:cTn id="73" dur="500"/>
                                        <p:tgtEl>
                                          <p:spTgt spid="22"/>
                                        </p:tgtEl>
                                      </p:cBhvr>
                                    </p:animEffect>
                                  </p:childTnLst>
                                </p:cTn>
                              </p:par>
                              <p:par>
                                <p:cTn id="74" presetID="12" presetClass="entr" presetSubtype="8" fill="hold" grpId="0" nodeType="withEffect">
                                  <p:stCondLst>
                                    <p:cond delay="2800"/>
                                  </p:stCondLst>
                                  <p:childTnLst>
                                    <p:set>
                                      <p:cBhvr>
                                        <p:cTn id="75" dur="1" fill="hold">
                                          <p:stCondLst>
                                            <p:cond delay="0"/>
                                          </p:stCondLst>
                                        </p:cTn>
                                        <p:tgtEl>
                                          <p:spTgt spid="23"/>
                                        </p:tgtEl>
                                        <p:attrNameLst>
                                          <p:attrName>style.visibility</p:attrName>
                                        </p:attrNameLst>
                                      </p:cBhvr>
                                      <p:to>
                                        <p:strVal val="visible"/>
                                      </p:to>
                                    </p:set>
                                    <p:anim calcmode="lin" valueType="num">
                                      <p:cBhvr additive="base">
                                        <p:cTn id="76" dur="500"/>
                                        <p:tgtEl>
                                          <p:spTgt spid="23"/>
                                        </p:tgtEl>
                                        <p:attrNameLst>
                                          <p:attrName>ppt_x</p:attrName>
                                        </p:attrNameLst>
                                      </p:cBhvr>
                                      <p:tavLst>
                                        <p:tav tm="0">
                                          <p:val>
                                            <p:strVal val="#ppt_x-#ppt_w*1.125000"/>
                                          </p:val>
                                        </p:tav>
                                        <p:tav tm="100000">
                                          <p:val>
                                            <p:strVal val="#ppt_x"/>
                                          </p:val>
                                        </p:tav>
                                      </p:tavLst>
                                    </p:anim>
                                    <p:animEffect transition="in" filter="wipe(right)">
                                      <p:cBhvr>
                                        <p:cTn id="77" dur="500"/>
                                        <p:tgtEl>
                                          <p:spTgt spid="23"/>
                                        </p:tgtEl>
                                      </p:cBhvr>
                                    </p:animEffect>
                                  </p:childTnLst>
                                </p:cTn>
                              </p:par>
                              <p:par>
                                <p:cTn id="78" presetID="12" presetClass="entr" presetSubtype="8" fill="hold" grpId="0" nodeType="withEffect">
                                  <p:stCondLst>
                                    <p:cond delay="2800"/>
                                  </p:stCondLst>
                                  <p:childTnLst>
                                    <p:set>
                                      <p:cBhvr>
                                        <p:cTn id="79" dur="1" fill="hold">
                                          <p:stCondLst>
                                            <p:cond delay="0"/>
                                          </p:stCondLst>
                                        </p:cTn>
                                        <p:tgtEl>
                                          <p:spTgt spid="24"/>
                                        </p:tgtEl>
                                        <p:attrNameLst>
                                          <p:attrName>style.visibility</p:attrName>
                                        </p:attrNameLst>
                                      </p:cBhvr>
                                      <p:to>
                                        <p:strVal val="visible"/>
                                      </p:to>
                                    </p:set>
                                    <p:anim calcmode="lin" valueType="num">
                                      <p:cBhvr additive="base">
                                        <p:cTn id="80" dur="500"/>
                                        <p:tgtEl>
                                          <p:spTgt spid="24"/>
                                        </p:tgtEl>
                                        <p:attrNameLst>
                                          <p:attrName>ppt_x</p:attrName>
                                        </p:attrNameLst>
                                      </p:cBhvr>
                                      <p:tavLst>
                                        <p:tav tm="0">
                                          <p:val>
                                            <p:strVal val="#ppt_x-#ppt_w*1.125000"/>
                                          </p:val>
                                        </p:tav>
                                        <p:tav tm="100000">
                                          <p:val>
                                            <p:strVal val="#ppt_x"/>
                                          </p:val>
                                        </p:tav>
                                      </p:tavLst>
                                    </p:anim>
                                    <p:animEffect transition="in" filter="wipe(right)">
                                      <p:cBhvr>
                                        <p:cTn id="8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6" grpId="0" animBg="1"/>
      <p:bldP spid="6" grpId="1" animBg="1"/>
      <p:bldP spid="7" grpId="0" animBg="1"/>
      <p:bldP spid="7" grpId="1" animBg="1"/>
      <p:bldP spid="8" grpId="0" animBg="1"/>
      <p:bldP spid="8" grpId="1" animBg="1"/>
      <p:bldP spid="9" grpId="0" animBg="1"/>
      <p:bldP spid="9" grpId="1" animBg="1"/>
      <p:bldP spid="12" grpId="0" animBg="1"/>
      <p:bldP spid="12" grpId="1" animBg="1"/>
      <p:bldP spid="13" grpId="0"/>
      <p:bldP spid="14" grpId="0"/>
      <p:bldP spid="15" grpId="0"/>
      <p:bldP spid="16" grpId="0"/>
      <p:bldP spid="17" grpId="0"/>
      <p:bldP spid="18" grpId="0"/>
      <p:bldP spid="19" grpId="0"/>
      <p:bldP spid="20" grpId="0"/>
      <p:bldP spid="21" grpId="0"/>
      <p:bldP spid="22" grpId="0"/>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880232" y="4529088"/>
            <a:ext cx="1723549" cy="400110"/>
          </a:xfrm>
          <a:prstGeom prst="rect">
            <a:avLst/>
          </a:prstGeom>
          <a:noFill/>
        </p:spPr>
        <p:txBody>
          <a:bodyPr wrap="none" rtlCol="0">
            <a:spAutoFit/>
          </a:bodyPr>
          <a:lstStyle/>
          <a:p>
            <a:pPr algn="ctr"/>
            <a:r>
              <a:rPr lang="zh-CN" altLang="en-US" sz="2000" dirty="0" smtClean="0">
                <a:solidFill>
                  <a:schemeClr val="tx1">
                    <a:lumMod val="75000"/>
                    <a:lumOff val="25000"/>
                  </a:schemeClr>
                </a:solidFill>
                <a:latin typeface="微软雅黑" pitchFamily="34" charset="-122"/>
                <a:ea typeface="微软雅黑" pitchFamily="34" charset="-122"/>
              </a:rPr>
              <a:t>年度工作概述</a:t>
            </a:r>
            <a:endParaRPr lang="zh-CN" altLang="en-US" sz="2000" dirty="0">
              <a:solidFill>
                <a:schemeClr val="tx1">
                  <a:lumMod val="75000"/>
                  <a:lumOff val="25000"/>
                </a:schemeClr>
              </a:solidFill>
              <a:latin typeface="微软雅黑" pitchFamily="34" charset="-122"/>
              <a:ea typeface="微软雅黑" pitchFamily="34" charset="-122"/>
            </a:endParaRPr>
          </a:p>
        </p:txBody>
      </p:sp>
      <p:sp>
        <p:nvSpPr>
          <p:cNvPr id="168" name="TextBox 167"/>
          <p:cNvSpPr txBox="1"/>
          <p:nvPr/>
        </p:nvSpPr>
        <p:spPr>
          <a:xfrm>
            <a:off x="5200427" y="4529088"/>
            <a:ext cx="1723549" cy="400110"/>
          </a:xfrm>
          <a:prstGeom prst="rect">
            <a:avLst/>
          </a:prstGeom>
          <a:noFill/>
        </p:spPr>
        <p:txBody>
          <a:bodyPr wrap="none" rtlCol="0">
            <a:spAutoFit/>
          </a:bodyPr>
          <a:lstStyle/>
          <a:p>
            <a:pPr algn="ctr"/>
            <a:r>
              <a:rPr lang="zh-CN" altLang="en-US" sz="2000" dirty="0" smtClean="0">
                <a:solidFill>
                  <a:schemeClr val="tx1">
                    <a:lumMod val="75000"/>
                    <a:lumOff val="25000"/>
                  </a:schemeClr>
                </a:solidFill>
                <a:latin typeface="微软雅黑" pitchFamily="34" charset="-122"/>
                <a:ea typeface="微软雅黑" pitchFamily="34" charset="-122"/>
              </a:rPr>
              <a:t>工作不足之处</a:t>
            </a:r>
            <a:endParaRPr lang="zh-CN" altLang="en-US" sz="2000" dirty="0">
              <a:solidFill>
                <a:schemeClr val="tx1">
                  <a:lumMod val="75000"/>
                  <a:lumOff val="25000"/>
                </a:schemeClr>
              </a:solidFill>
              <a:latin typeface="微软雅黑" pitchFamily="34" charset="-122"/>
              <a:ea typeface="微软雅黑" pitchFamily="34" charset="-122"/>
            </a:endParaRPr>
          </a:p>
        </p:txBody>
      </p:sp>
      <p:sp>
        <p:nvSpPr>
          <p:cNvPr id="169" name="TextBox 168"/>
          <p:cNvSpPr txBox="1"/>
          <p:nvPr/>
        </p:nvSpPr>
        <p:spPr>
          <a:xfrm>
            <a:off x="9520622" y="4529088"/>
            <a:ext cx="1723549" cy="400110"/>
          </a:xfrm>
          <a:prstGeom prst="rect">
            <a:avLst/>
          </a:prstGeom>
          <a:noFill/>
        </p:spPr>
        <p:txBody>
          <a:bodyPr wrap="none" rtlCol="0">
            <a:spAutoFit/>
          </a:bodyPr>
          <a:lstStyle/>
          <a:p>
            <a:pPr algn="ctr"/>
            <a:r>
              <a:rPr lang="zh-CN" altLang="en-US" sz="2000" dirty="0" smtClean="0">
                <a:solidFill>
                  <a:schemeClr val="tx1">
                    <a:lumMod val="75000"/>
                    <a:lumOff val="25000"/>
                  </a:schemeClr>
                </a:solidFill>
                <a:latin typeface="微软雅黑" pitchFamily="34" charset="-122"/>
                <a:ea typeface="微软雅黑" pitchFamily="34" charset="-122"/>
              </a:rPr>
              <a:t>明年工作计划</a:t>
            </a:r>
            <a:endParaRPr lang="zh-CN" altLang="en-US" sz="2000" dirty="0">
              <a:solidFill>
                <a:schemeClr val="tx1">
                  <a:lumMod val="75000"/>
                  <a:lumOff val="25000"/>
                </a:schemeClr>
              </a:solidFill>
              <a:latin typeface="微软雅黑" pitchFamily="34" charset="-122"/>
              <a:ea typeface="微软雅黑" pitchFamily="34" charset="-122"/>
            </a:endParaRPr>
          </a:p>
        </p:txBody>
      </p:sp>
      <p:grpSp>
        <p:nvGrpSpPr>
          <p:cNvPr id="170" name="组合 169"/>
          <p:cNvGrpSpPr/>
          <p:nvPr/>
        </p:nvGrpSpPr>
        <p:grpSpPr>
          <a:xfrm>
            <a:off x="1098414" y="2217696"/>
            <a:ext cx="1287185" cy="1287185"/>
            <a:chOff x="6501056" y="1873013"/>
            <a:chExt cx="696763" cy="696763"/>
          </a:xfrm>
        </p:grpSpPr>
        <p:sp>
          <p:nvSpPr>
            <p:cNvPr id="171" name="椭圆 170"/>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72" name="组合 113"/>
            <p:cNvGrpSpPr>
              <a:grpSpLocks noChangeAspect="1"/>
            </p:cNvGrpSpPr>
            <p:nvPr/>
          </p:nvGrpSpPr>
          <p:grpSpPr>
            <a:xfrm>
              <a:off x="6616022" y="1996255"/>
              <a:ext cx="466830" cy="450242"/>
              <a:chOff x="7019925" y="5499100"/>
              <a:chExt cx="312738" cy="301626"/>
            </a:xfrm>
            <a:solidFill>
              <a:srgbClr val="BBBE2C"/>
            </a:solidFill>
          </p:grpSpPr>
          <p:sp>
            <p:nvSpPr>
              <p:cNvPr id="173"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74"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grpSp>
        <p:nvGrpSpPr>
          <p:cNvPr id="181" name="组合 180"/>
          <p:cNvGrpSpPr/>
          <p:nvPr/>
        </p:nvGrpSpPr>
        <p:grpSpPr>
          <a:xfrm>
            <a:off x="5418609" y="2217696"/>
            <a:ext cx="1287185" cy="1287185"/>
            <a:chOff x="4840168" y="3971584"/>
            <a:chExt cx="522572" cy="522572"/>
          </a:xfrm>
        </p:grpSpPr>
        <p:sp>
          <p:nvSpPr>
            <p:cNvPr id="182" name="椭圆 181"/>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83" name="组合 137"/>
            <p:cNvGrpSpPr/>
            <p:nvPr/>
          </p:nvGrpSpPr>
          <p:grpSpPr>
            <a:xfrm>
              <a:off x="4981489" y="4078661"/>
              <a:ext cx="239931" cy="308418"/>
              <a:chOff x="731016" y="1671338"/>
              <a:chExt cx="366231" cy="470769"/>
            </a:xfrm>
            <a:solidFill>
              <a:srgbClr val="B91F38"/>
            </a:solidFill>
          </p:grpSpPr>
          <p:sp>
            <p:nvSpPr>
              <p:cNvPr id="184"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185"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186"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187"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grpSp>
        <p:nvGrpSpPr>
          <p:cNvPr id="191" name="组合 190"/>
          <p:cNvGrpSpPr/>
          <p:nvPr/>
        </p:nvGrpSpPr>
        <p:grpSpPr>
          <a:xfrm>
            <a:off x="9738804" y="2217696"/>
            <a:ext cx="1287185" cy="1287185"/>
            <a:chOff x="9881420" y="2714620"/>
            <a:chExt cx="784512" cy="784512"/>
          </a:xfrm>
        </p:grpSpPr>
        <p:sp>
          <p:nvSpPr>
            <p:cNvPr id="192" name="椭圆 191"/>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93"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94" name="矩形 193"/>
          <p:cNvSpPr/>
          <p:nvPr/>
        </p:nvSpPr>
        <p:spPr>
          <a:xfrm>
            <a:off x="1244915" y="4029022"/>
            <a:ext cx="994183" cy="369332"/>
          </a:xfrm>
          <a:prstGeom prst="rect">
            <a:avLst/>
          </a:prstGeom>
        </p:spPr>
        <p:txBody>
          <a:bodyPr wrap="none">
            <a:spAutoFit/>
          </a:bodyPr>
          <a:lstStyle/>
          <a:p>
            <a:r>
              <a:rPr lang="en-US" altLang="zh-CN" dirty="0" smtClean="0">
                <a:solidFill>
                  <a:schemeClr val="tx1">
                    <a:lumMod val="75000"/>
                    <a:lumOff val="25000"/>
                  </a:schemeClr>
                </a:solidFill>
              </a:rPr>
              <a:t>PART 01</a:t>
            </a:r>
            <a:r>
              <a:rPr lang="zh-CN" altLang="en-US" dirty="0" smtClean="0">
                <a:solidFill>
                  <a:schemeClr val="tx1">
                    <a:lumMod val="75000"/>
                    <a:lumOff val="25000"/>
                  </a:schemeClr>
                </a:solidFill>
              </a:rPr>
              <a:t> </a:t>
            </a:r>
            <a:endParaRPr lang="zh-CN" altLang="en-US" dirty="0"/>
          </a:p>
        </p:txBody>
      </p:sp>
      <p:sp>
        <p:nvSpPr>
          <p:cNvPr id="197" name="矩形 196"/>
          <p:cNvSpPr/>
          <p:nvPr/>
        </p:nvSpPr>
        <p:spPr>
          <a:xfrm>
            <a:off x="5565110" y="4029022"/>
            <a:ext cx="994183" cy="369332"/>
          </a:xfrm>
          <a:prstGeom prst="rect">
            <a:avLst/>
          </a:prstGeom>
        </p:spPr>
        <p:txBody>
          <a:bodyPr wrap="none">
            <a:spAutoFit/>
          </a:bodyPr>
          <a:lstStyle/>
          <a:p>
            <a:r>
              <a:rPr lang="en-US" altLang="zh-CN" dirty="0" smtClean="0">
                <a:solidFill>
                  <a:schemeClr val="tx1">
                    <a:lumMod val="75000"/>
                    <a:lumOff val="25000"/>
                  </a:schemeClr>
                </a:solidFill>
              </a:rPr>
              <a:t>PART </a:t>
            </a:r>
            <a:r>
              <a:rPr lang="en-US" altLang="zh-CN" dirty="0" smtClean="0">
                <a:solidFill>
                  <a:schemeClr val="tx1">
                    <a:lumMod val="75000"/>
                    <a:lumOff val="25000"/>
                  </a:schemeClr>
                </a:solidFill>
              </a:rPr>
              <a:t>02</a:t>
            </a:r>
            <a:r>
              <a:rPr lang="zh-CN" altLang="en-US" dirty="0" smtClean="0">
                <a:solidFill>
                  <a:schemeClr val="tx1">
                    <a:lumMod val="75000"/>
                    <a:lumOff val="25000"/>
                  </a:schemeClr>
                </a:solidFill>
              </a:rPr>
              <a:t> </a:t>
            </a:r>
            <a:endParaRPr lang="zh-CN" altLang="en-US" dirty="0"/>
          </a:p>
        </p:txBody>
      </p:sp>
      <p:sp>
        <p:nvSpPr>
          <p:cNvPr id="198" name="矩形 197"/>
          <p:cNvSpPr/>
          <p:nvPr/>
        </p:nvSpPr>
        <p:spPr>
          <a:xfrm>
            <a:off x="9885305" y="4029022"/>
            <a:ext cx="994183" cy="369332"/>
          </a:xfrm>
          <a:prstGeom prst="rect">
            <a:avLst/>
          </a:prstGeom>
        </p:spPr>
        <p:txBody>
          <a:bodyPr wrap="none">
            <a:spAutoFit/>
          </a:bodyPr>
          <a:lstStyle/>
          <a:p>
            <a:r>
              <a:rPr lang="en-US" altLang="zh-CN" dirty="0" smtClean="0">
                <a:solidFill>
                  <a:schemeClr val="tx1">
                    <a:lumMod val="75000"/>
                    <a:lumOff val="25000"/>
                  </a:schemeClr>
                </a:solidFill>
              </a:rPr>
              <a:t>PART </a:t>
            </a:r>
            <a:r>
              <a:rPr lang="en-US" altLang="zh-CN" dirty="0" smtClean="0">
                <a:solidFill>
                  <a:schemeClr val="tx1">
                    <a:lumMod val="75000"/>
                    <a:lumOff val="25000"/>
                  </a:schemeClr>
                </a:solidFill>
              </a:rPr>
              <a:t>03</a:t>
            </a:r>
            <a:r>
              <a:rPr lang="zh-CN" altLang="en-US" dirty="0" smtClean="0">
                <a:solidFill>
                  <a:schemeClr val="tx1">
                    <a:lumMod val="75000"/>
                    <a:lumOff val="25000"/>
                  </a:schemeClr>
                </a:solidFill>
              </a:rPr>
              <a:t> </a:t>
            </a:r>
            <a:endParaRPr lang="zh-CN" altLang="en-US" dirty="0"/>
          </a:p>
        </p:txBody>
      </p:sp>
    </p:spTree>
    <p:extLst>
      <p:ext uri="{BB962C8B-B14F-4D97-AF65-F5344CB8AC3E}">
        <p14:creationId xmlns:p14="http://schemas.microsoft.com/office/powerpoint/2010/main" val="25980215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iterate type="lt">
                                    <p:tmPct val="0"/>
                                  </p:iterate>
                                  <p:childTnLst>
                                    <p:set>
                                      <p:cBhvr>
                                        <p:cTn id="6" dur="1" fill="hold">
                                          <p:stCondLst>
                                            <p:cond delay="0"/>
                                          </p:stCondLst>
                                        </p:cTn>
                                        <p:tgtEl>
                                          <p:spTgt spid="170"/>
                                        </p:tgtEl>
                                        <p:attrNameLst>
                                          <p:attrName>style.visibility</p:attrName>
                                        </p:attrNameLst>
                                      </p:cBhvr>
                                      <p:to>
                                        <p:strVal val="visible"/>
                                      </p:to>
                                    </p:set>
                                    <p:anim calcmode="lin" valueType="num">
                                      <p:cBhvr>
                                        <p:cTn id="7" dur="500" fill="hold"/>
                                        <p:tgtEl>
                                          <p:spTgt spid="170"/>
                                        </p:tgtEl>
                                        <p:attrNameLst>
                                          <p:attrName>ppt_w</p:attrName>
                                        </p:attrNameLst>
                                      </p:cBhvr>
                                      <p:tavLst>
                                        <p:tav tm="0">
                                          <p:val>
                                            <p:fltVal val="0"/>
                                          </p:val>
                                        </p:tav>
                                        <p:tav tm="100000">
                                          <p:val>
                                            <p:strVal val="#ppt_w"/>
                                          </p:val>
                                        </p:tav>
                                      </p:tavLst>
                                    </p:anim>
                                    <p:anim calcmode="lin" valueType="num">
                                      <p:cBhvr>
                                        <p:cTn id="8" dur="500" fill="hold"/>
                                        <p:tgtEl>
                                          <p:spTgt spid="170"/>
                                        </p:tgtEl>
                                        <p:attrNameLst>
                                          <p:attrName>ppt_h</p:attrName>
                                        </p:attrNameLst>
                                      </p:cBhvr>
                                      <p:tavLst>
                                        <p:tav tm="0">
                                          <p:val>
                                            <p:fltVal val="0"/>
                                          </p:val>
                                        </p:tav>
                                        <p:tav tm="100000">
                                          <p:val>
                                            <p:strVal val="#ppt_h"/>
                                          </p:val>
                                        </p:tav>
                                      </p:tavLst>
                                    </p:anim>
                                    <p:animEffect transition="in" filter="fade">
                                      <p:cBhvr>
                                        <p:cTn id="9" dur="500"/>
                                        <p:tgtEl>
                                          <p:spTgt spid="170"/>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181"/>
                                        </p:tgtEl>
                                        <p:attrNameLst>
                                          <p:attrName>style.visibility</p:attrName>
                                        </p:attrNameLst>
                                      </p:cBhvr>
                                      <p:to>
                                        <p:strVal val="visible"/>
                                      </p:to>
                                    </p:set>
                                    <p:anim calcmode="lin" valueType="num">
                                      <p:cBhvr>
                                        <p:cTn id="13" dur="500" fill="hold"/>
                                        <p:tgtEl>
                                          <p:spTgt spid="181"/>
                                        </p:tgtEl>
                                        <p:attrNameLst>
                                          <p:attrName>ppt_w</p:attrName>
                                        </p:attrNameLst>
                                      </p:cBhvr>
                                      <p:tavLst>
                                        <p:tav tm="0">
                                          <p:val>
                                            <p:fltVal val="0"/>
                                          </p:val>
                                        </p:tav>
                                        <p:tav tm="100000">
                                          <p:val>
                                            <p:strVal val="#ppt_w"/>
                                          </p:val>
                                        </p:tav>
                                      </p:tavLst>
                                    </p:anim>
                                    <p:anim calcmode="lin" valueType="num">
                                      <p:cBhvr>
                                        <p:cTn id="14" dur="500" fill="hold"/>
                                        <p:tgtEl>
                                          <p:spTgt spid="181"/>
                                        </p:tgtEl>
                                        <p:attrNameLst>
                                          <p:attrName>ppt_h</p:attrName>
                                        </p:attrNameLst>
                                      </p:cBhvr>
                                      <p:tavLst>
                                        <p:tav tm="0">
                                          <p:val>
                                            <p:fltVal val="0"/>
                                          </p:val>
                                        </p:tav>
                                        <p:tav tm="100000">
                                          <p:val>
                                            <p:strVal val="#ppt_h"/>
                                          </p:val>
                                        </p:tav>
                                      </p:tavLst>
                                    </p:anim>
                                    <p:animEffect transition="in" filter="fade">
                                      <p:cBhvr>
                                        <p:cTn id="15" dur="500"/>
                                        <p:tgtEl>
                                          <p:spTgt spid="181"/>
                                        </p:tgtEl>
                                      </p:cBhvr>
                                    </p:animEffect>
                                  </p:childTnLst>
                                </p:cTn>
                              </p:par>
                            </p:childTnLst>
                          </p:cTn>
                        </p:par>
                        <p:par>
                          <p:cTn id="16" fill="hold">
                            <p:stCondLst>
                              <p:cond delay="1000"/>
                            </p:stCondLst>
                            <p:childTnLst>
                              <p:par>
                                <p:cTn id="17" presetID="53" presetClass="entr" presetSubtype="0" fill="hold" nodeType="afterEffect">
                                  <p:stCondLst>
                                    <p:cond delay="0"/>
                                  </p:stCondLst>
                                  <p:childTnLst>
                                    <p:set>
                                      <p:cBhvr>
                                        <p:cTn id="18" dur="1" fill="hold">
                                          <p:stCondLst>
                                            <p:cond delay="0"/>
                                          </p:stCondLst>
                                        </p:cTn>
                                        <p:tgtEl>
                                          <p:spTgt spid="191"/>
                                        </p:tgtEl>
                                        <p:attrNameLst>
                                          <p:attrName>style.visibility</p:attrName>
                                        </p:attrNameLst>
                                      </p:cBhvr>
                                      <p:to>
                                        <p:strVal val="visible"/>
                                      </p:to>
                                    </p:set>
                                    <p:anim calcmode="lin" valueType="num">
                                      <p:cBhvr>
                                        <p:cTn id="19" dur="500" fill="hold"/>
                                        <p:tgtEl>
                                          <p:spTgt spid="191"/>
                                        </p:tgtEl>
                                        <p:attrNameLst>
                                          <p:attrName>ppt_w</p:attrName>
                                        </p:attrNameLst>
                                      </p:cBhvr>
                                      <p:tavLst>
                                        <p:tav tm="0">
                                          <p:val>
                                            <p:fltVal val="0"/>
                                          </p:val>
                                        </p:tav>
                                        <p:tav tm="100000">
                                          <p:val>
                                            <p:strVal val="#ppt_w"/>
                                          </p:val>
                                        </p:tav>
                                      </p:tavLst>
                                    </p:anim>
                                    <p:anim calcmode="lin" valueType="num">
                                      <p:cBhvr>
                                        <p:cTn id="20" dur="500" fill="hold"/>
                                        <p:tgtEl>
                                          <p:spTgt spid="191"/>
                                        </p:tgtEl>
                                        <p:attrNameLst>
                                          <p:attrName>ppt_h</p:attrName>
                                        </p:attrNameLst>
                                      </p:cBhvr>
                                      <p:tavLst>
                                        <p:tav tm="0">
                                          <p:val>
                                            <p:fltVal val="0"/>
                                          </p:val>
                                        </p:tav>
                                        <p:tav tm="100000">
                                          <p:val>
                                            <p:strVal val="#ppt_h"/>
                                          </p:val>
                                        </p:tav>
                                      </p:tavLst>
                                    </p:anim>
                                    <p:animEffect transition="in" filter="fade">
                                      <p:cBhvr>
                                        <p:cTn id="21" dur="500"/>
                                        <p:tgtEl>
                                          <p:spTgt spid="191"/>
                                        </p:tgtEl>
                                      </p:cBhvr>
                                    </p:animEffect>
                                  </p:childTnLst>
                                </p:cTn>
                              </p:par>
                            </p:childTnLst>
                          </p:cTn>
                        </p:par>
                        <p:par>
                          <p:cTn id="22" fill="hold">
                            <p:stCondLst>
                              <p:cond delay="1500"/>
                            </p:stCondLst>
                            <p:childTnLst>
                              <p:par>
                                <p:cTn id="23" presetID="12" presetClass="entr" presetSubtype="4" fill="hold" grpId="0" nodeType="afterEffect">
                                  <p:stCondLst>
                                    <p:cond delay="0"/>
                                  </p:stCondLst>
                                  <p:childTnLst>
                                    <p:set>
                                      <p:cBhvr>
                                        <p:cTn id="24" dur="1" fill="hold">
                                          <p:stCondLst>
                                            <p:cond delay="0"/>
                                          </p:stCondLst>
                                        </p:cTn>
                                        <p:tgtEl>
                                          <p:spTgt spid="194"/>
                                        </p:tgtEl>
                                        <p:attrNameLst>
                                          <p:attrName>style.visibility</p:attrName>
                                        </p:attrNameLst>
                                      </p:cBhvr>
                                      <p:to>
                                        <p:strVal val="visible"/>
                                      </p:to>
                                    </p:set>
                                    <p:animEffect transition="in" filter="slide(fromBottom)">
                                      <p:cBhvr>
                                        <p:cTn id="25" dur="1000"/>
                                        <p:tgtEl>
                                          <p:spTgt spid="194"/>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97"/>
                                        </p:tgtEl>
                                        <p:attrNameLst>
                                          <p:attrName>style.visibility</p:attrName>
                                        </p:attrNameLst>
                                      </p:cBhvr>
                                      <p:to>
                                        <p:strVal val="visible"/>
                                      </p:to>
                                    </p:set>
                                    <p:animEffect transition="in" filter="slide(fromBottom)">
                                      <p:cBhvr>
                                        <p:cTn id="28" dur="1000"/>
                                        <p:tgtEl>
                                          <p:spTgt spid="197"/>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98"/>
                                        </p:tgtEl>
                                        <p:attrNameLst>
                                          <p:attrName>style.visibility</p:attrName>
                                        </p:attrNameLst>
                                      </p:cBhvr>
                                      <p:to>
                                        <p:strVal val="visible"/>
                                      </p:to>
                                    </p:set>
                                    <p:animEffect transition="in" filter="slide(fromBottom)">
                                      <p:cBhvr>
                                        <p:cTn id="31" dur="1000"/>
                                        <p:tgtEl>
                                          <p:spTgt spid="198"/>
                                        </p:tgtEl>
                                      </p:cBhvr>
                                    </p:animEffect>
                                  </p:childTnLst>
                                </p:cTn>
                              </p:par>
                            </p:childTnLst>
                          </p:cTn>
                        </p:par>
                        <p:par>
                          <p:cTn id="32" fill="hold">
                            <p:stCondLst>
                              <p:cond delay="2500"/>
                            </p:stCondLst>
                            <p:childTnLst>
                              <p:par>
                                <p:cTn id="33" presetID="47" presetClass="entr" presetSubtype="0" fill="hold" grpId="0" nodeType="afterEffect">
                                  <p:stCondLst>
                                    <p:cond delay="0"/>
                                  </p:stCondLst>
                                  <p:childTnLst>
                                    <p:set>
                                      <p:cBhvr>
                                        <p:cTn id="34" dur="1" fill="hold">
                                          <p:stCondLst>
                                            <p:cond delay="0"/>
                                          </p:stCondLst>
                                        </p:cTn>
                                        <p:tgtEl>
                                          <p:spTgt spid="165"/>
                                        </p:tgtEl>
                                        <p:attrNameLst>
                                          <p:attrName>style.visibility</p:attrName>
                                        </p:attrNameLst>
                                      </p:cBhvr>
                                      <p:to>
                                        <p:strVal val="visible"/>
                                      </p:to>
                                    </p:set>
                                    <p:animEffect transition="in" filter="fade">
                                      <p:cBhvr>
                                        <p:cTn id="35" dur="1000"/>
                                        <p:tgtEl>
                                          <p:spTgt spid="165"/>
                                        </p:tgtEl>
                                      </p:cBhvr>
                                    </p:animEffect>
                                    <p:anim calcmode="lin" valueType="num">
                                      <p:cBhvr>
                                        <p:cTn id="36" dur="1000" fill="hold"/>
                                        <p:tgtEl>
                                          <p:spTgt spid="165"/>
                                        </p:tgtEl>
                                        <p:attrNameLst>
                                          <p:attrName>ppt_x</p:attrName>
                                        </p:attrNameLst>
                                      </p:cBhvr>
                                      <p:tavLst>
                                        <p:tav tm="0">
                                          <p:val>
                                            <p:strVal val="#ppt_x"/>
                                          </p:val>
                                        </p:tav>
                                        <p:tav tm="100000">
                                          <p:val>
                                            <p:strVal val="#ppt_x"/>
                                          </p:val>
                                        </p:tav>
                                      </p:tavLst>
                                    </p:anim>
                                    <p:anim calcmode="lin" valueType="num">
                                      <p:cBhvr>
                                        <p:cTn id="37" dur="1000" fill="hold"/>
                                        <p:tgtEl>
                                          <p:spTgt spid="165"/>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168"/>
                                        </p:tgtEl>
                                        <p:attrNameLst>
                                          <p:attrName>style.visibility</p:attrName>
                                        </p:attrNameLst>
                                      </p:cBhvr>
                                      <p:to>
                                        <p:strVal val="visible"/>
                                      </p:to>
                                    </p:set>
                                    <p:animEffect transition="in" filter="fade">
                                      <p:cBhvr>
                                        <p:cTn id="40" dur="1000"/>
                                        <p:tgtEl>
                                          <p:spTgt spid="168"/>
                                        </p:tgtEl>
                                      </p:cBhvr>
                                    </p:animEffect>
                                    <p:anim calcmode="lin" valueType="num">
                                      <p:cBhvr>
                                        <p:cTn id="41" dur="1000" fill="hold"/>
                                        <p:tgtEl>
                                          <p:spTgt spid="168"/>
                                        </p:tgtEl>
                                        <p:attrNameLst>
                                          <p:attrName>ppt_x</p:attrName>
                                        </p:attrNameLst>
                                      </p:cBhvr>
                                      <p:tavLst>
                                        <p:tav tm="0">
                                          <p:val>
                                            <p:strVal val="#ppt_x"/>
                                          </p:val>
                                        </p:tav>
                                        <p:tav tm="100000">
                                          <p:val>
                                            <p:strVal val="#ppt_x"/>
                                          </p:val>
                                        </p:tav>
                                      </p:tavLst>
                                    </p:anim>
                                    <p:anim calcmode="lin" valueType="num">
                                      <p:cBhvr>
                                        <p:cTn id="42" dur="1000" fill="hold"/>
                                        <p:tgtEl>
                                          <p:spTgt spid="168"/>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169"/>
                                        </p:tgtEl>
                                        <p:attrNameLst>
                                          <p:attrName>style.visibility</p:attrName>
                                        </p:attrNameLst>
                                      </p:cBhvr>
                                      <p:to>
                                        <p:strVal val="visible"/>
                                      </p:to>
                                    </p:set>
                                    <p:animEffect transition="in" filter="fade">
                                      <p:cBhvr>
                                        <p:cTn id="45" dur="1000"/>
                                        <p:tgtEl>
                                          <p:spTgt spid="169"/>
                                        </p:tgtEl>
                                      </p:cBhvr>
                                    </p:animEffect>
                                    <p:anim calcmode="lin" valueType="num">
                                      <p:cBhvr>
                                        <p:cTn id="46" dur="1000" fill="hold"/>
                                        <p:tgtEl>
                                          <p:spTgt spid="169"/>
                                        </p:tgtEl>
                                        <p:attrNameLst>
                                          <p:attrName>ppt_x</p:attrName>
                                        </p:attrNameLst>
                                      </p:cBhvr>
                                      <p:tavLst>
                                        <p:tav tm="0">
                                          <p:val>
                                            <p:strVal val="#ppt_x"/>
                                          </p:val>
                                        </p:tav>
                                        <p:tav tm="100000">
                                          <p:val>
                                            <p:strVal val="#ppt_x"/>
                                          </p:val>
                                        </p:tav>
                                      </p:tavLst>
                                    </p:anim>
                                    <p:anim calcmode="lin" valueType="num">
                                      <p:cBhvr>
                                        <p:cTn id="47" dur="1000" fill="hold"/>
                                        <p:tgtEl>
                                          <p:spTgt spid="1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8" grpId="0"/>
      <p:bldP spid="169" grpId="0"/>
      <p:bldP spid="194" grpId="0"/>
      <p:bldP spid="197" grpId="0"/>
      <p:bldP spid="19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86588" y="2283892"/>
            <a:ext cx="6816351" cy="901700"/>
          </a:xfrm>
          <a:prstGeom prst="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440939" y="1988840"/>
            <a:ext cx="3907648" cy="3865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协作开发沟通缺乏</a:t>
            </a:r>
            <a:endParaRPr lang="zh-CN" altLang="en-US" dirty="0">
              <a:latin typeface="微软雅黑" pitchFamily="34" charset="-122"/>
              <a:ea typeface="微软雅黑" pitchFamily="34" charset="-122"/>
            </a:endParaRPr>
          </a:p>
        </p:txBody>
      </p:sp>
      <p:sp>
        <p:nvSpPr>
          <p:cNvPr id="7" name="六边形 6"/>
          <p:cNvSpPr/>
          <p:nvPr/>
        </p:nvSpPr>
        <p:spPr>
          <a:xfrm>
            <a:off x="1414686" y="3584318"/>
            <a:ext cx="1323358" cy="1140826"/>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itchFamily="34" charset="-122"/>
                <a:ea typeface="微软雅黑" pitchFamily="34" charset="-122"/>
              </a:rPr>
              <a:t>个人不足</a:t>
            </a:r>
            <a:endParaRPr lang="zh-CN" altLang="en-US" sz="2000" dirty="0">
              <a:latin typeface="微软雅黑" pitchFamily="34" charset="-122"/>
              <a:ea typeface="微软雅黑" pitchFamily="34" charset="-122"/>
            </a:endParaRPr>
          </a:p>
        </p:txBody>
      </p:sp>
      <p:cxnSp>
        <p:nvCxnSpPr>
          <p:cNvPr id="8" name="直接箭头连接符 7"/>
          <p:cNvCxnSpPr>
            <a:stCxn id="7" idx="5"/>
          </p:cNvCxnSpPr>
          <p:nvPr/>
        </p:nvCxnSpPr>
        <p:spPr>
          <a:xfrm flipV="1">
            <a:off x="2452838" y="2534551"/>
            <a:ext cx="1315715" cy="104976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7" idx="0"/>
          </p:cNvCxnSpPr>
          <p:nvPr/>
        </p:nvCxnSpPr>
        <p:spPr>
          <a:xfrm>
            <a:off x="2738044" y="4154731"/>
            <a:ext cx="1030509" cy="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1"/>
          </p:cNvCxnSpPr>
          <p:nvPr/>
        </p:nvCxnSpPr>
        <p:spPr>
          <a:xfrm>
            <a:off x="2452838" y="4725144"/>
            <a:ext cx="1315715" cy="104976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76656" y="2541832"/>
            <a:ext cx="6338252" cy="532453"/>
          </a:xfrm>
          <a:prstGeom prst="rect">
            <a:avLst/>
          </a:prstGeom>
          <a:noFill/>
        </p:spPr>
        <p:txBody>
          <a:bodyPr wrap="square" rtlCol="0">
            <a:spAutoFit/>
          </a:bodyPr>
          <a:lstStyle/>
          <a:p>
            <a:pPr>
              <a:lnSpc>
                <a:spcPct val="130000"/>
              </a:lnSpc>
            </a:pPr>
            <a:r>
              <a:rPr lang="zh-CN" altLang="en-US" sz="1000" dirty="0" smtClean="0">
                <a:solidFill>
                  <a:sysClr val="windowText" lastClr="000000"/>
                </a:solidFill>
                <a:latin typeface="微软雅黑" pitchFamily="34" charset="-122"/>
                <a:ea typeface="微软雅黑" pitchFamily="34" charset="-122"/>
              </a:rPr>
              <a:t>在需求开发的过程中出现过需求做完但是不符合预期反馈需要的效果，没有及时与产品沟通</a:t>
            </a:r>
            <a:r>
              <a:rPr lang="zh-CN" altLang="en-US" sz="1200" dirty="0" smtClean="0">
                <a:solidFill>
                  <a:sysClr val="windowText" lastClr="000000"/>
                </a:solidFill>
                <a:latin typeface="微软雅黑" pitchFamily="34" charset="-122"/>
                <a:ea typeface="微软雅黑" pitchFamily="34" charset="-122"/>
              </a:rPr>
              <a:t>，</a:t>
            </a:r>
            <a:r>
              <a:rPr lang="zh-CN" altLang="en-US" sz="1000" dirty="0" smtClean="0">
                <a:solidFill>
                  <a:sysClr val="windowText" lastClr="000000"/>
                </a:solidFill>
                <a:latin typeface="微软雅黑" pitchFamily="34" charset="-122"/>
                <a:ea typeface="微软雅黑" pitchFamily="34" charset="-122"/>
              </a:rPr>
              <a:t>导致需求的二次开发，需求上线的延期，偶发性发生与公共组相关公共模块的对接交流，造成一些改动配合的延迟。</a:t>
            </a:r>
            <a:endParaRPr lang="zh-CN" altLang="en-US" sz="1200" dirty="0">
              <a:solidFill>
                <a:sysClr val="windowText" lastClr="000000"/>
              </a:solidFill>
              <a:latin typeface="微软雅黑" pitchFamily="34" charset="-122"/>
              <a:ea typeface="微软雅黑" pitchFamily="34" charset="-122"/>
            </a:endParaRPr>
          </a:p>
        </p:txBody>
      </p:sp>
      <p:sp>
        <p:nvSpPr>
          <p:cNvPr id="14" name="矩形 13"/>
          <p:cNvSpPr/>
          <p:nvPr/>
        </p:nvSpPr>
        <p:spPr>
          <a:xfrm>
            <a:off x="3986588" y="3724052"/>
            <a:ext cx="6816351" cy="901700"/>
          </a:xfrm>
          <a:prstGeom prst="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440939" y="3429000"/>
            <a:ext cx="3907648" cy="3865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快速迭代过程中代码质量意识的缺乏</a:t>
            </a:r>
            <a:endParaRPr lang="zh-CN" altLang="en-US" dirty="0">
              <a:latin typeface="微软雅黑" pitchFamily="34" charset="-122"/>
              <a:ea typeface="微软雅黑" pitchFamily="34" charset="-122"/>
            </a:endParaRPr>
          </a:p>
        </p:txBody>
      </p:sp>
      <p:sp>
        <p:nvSpPr>
          <p:cNvPr id="16" name="TextBox 15"/>
          <p:cNvSpPr txBox="1"/>
          <p:nvPr/>
        </p:nvSpPr>
        <p:spPr>
          <a:xfrm>
            <a:off x="4176656" y="3981992"/>
            <a:ext cx="6338252" cy="692497"/>
          </a:xfrm>
          <a:prstGeom prst="rect">
            <a:avLst/>
          </a:prstGeom>
          <a:noFill/>
        </p:spPr>
        <p:txBody>
          <a:bodyPr wrap="square" rtlCol="0">
            <a:spAutoFit/>
          </a:bodyPr>
          <a:lstStyle/>
          <a:p>
            <a:pPr>
              <a:lnSpc>
                <a:spcPct val="130000"/>
              </a:lnSpc>
            </a:pPr>
            <a:r>
              <a:rPr lang="zh-CN" altLang="en-US" sz="1000" dirty="0" smtClean="0">
                <a:solidFill>
                  <a:sysClr val="windowText" lastClr="000000"/>
                </a:solidFill>
                <a:latin typeface="微软雅黑" pitchFamily="34" charset="-122"/>
                <a:ea typeface="微软雅黑" pitchFamily="34" charset="-122"/>
              </a:rPr>
              <a:t>在迭代开发的过程中一味的追求开发的速度，在指定时间内完成任务，却忽视了代码的质量这个重要的一环，对代码的走读也不够细致，很多时候没有完全确认老的代码的逻辑的情况下盲目增删功能，导致后期测试问题过多。</a:t>
            </a:r>
            <a:endParaRPr lang="zh-CN" altLang="en-US" sz="1000" dirty="0">
              <a:solidFill>
                <a:sysClr val="windowText" lastClr="000000"/>
              </a:solidFill>
              <a:latin typeface="微软雅黑" pitchFamily="34" charset="-122"/>
              <a:ea typeface="微软雅黑" pitchFamily="34" charset="-122"/>
            </a:endParaRPr>
          </a:p>
        </p:txBody>
      </p:sp>
      <p:sp>
        <p:nvSpPr>
          <p:cNvPr id="17" name="矩形 16"/>
          <p:cNvSpPr/>
          <p:nvPr/>
        </p:nvSpPr>
        <p:spPr>
          <a:xfrm>
            <a:off x="3986588" y="5191596"/>
            <a:ext cx="6816351" cy="901700"/>
          </a:xfrm>
          <a:prstGeom prst="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440939" y="4896544"/>
            <a:ext cx="3907648" cy="3865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个人技术栈不完善</a:t>
            </a:r>
            <a:endParaRPr lang="zh-CN" altLang="en-US" dirty="0">
              <a:latin typeface="微软雅黑" pitchFamily="34" charset="-122"/>
              <a:ea typeface="微软雅黑" pitchFamily="34" charset="-122"/>
            </a:endParaRPr>
          </a:p>
        </p:txBody>
      </p:sp>
      <p:sp>
        <p:nvSpPr>
          <p:cNvPr id="19" name="TextBox 18"/>
          <p:cNvSpPr txBox="1"/>
          <p:nvPr/>
        </p:nvSpPr>
        <p:spPr>
          <a:xfrm>
            <a:off x="4176656" y="5449536"/>
            <a:ext cx="6338252" cy="492443"/>
          </a:xfrm>
          <a:prstGeom prst="rect">
            <a:avLst/>
          </a:prstGeom>
          <a:noFill/>
        </p:spPr>
        <p:txBody>
          <a:bodyPr wrap="square" rtlCol="0">
            <a:spAutoFit/>
          </a:bodyPr>
          <a:lstStyle/>
          <a:p>
            <a:pPr>
              <a:lnSpc>
                <a:spcPct val="130000"/>
              </a:lnSpc>
            </a:pPr>
            <a:r>
              <a:rPr lang="zh-CN" altLang="en-US" sz="1000" dirty="0" smtClean="0">
                <a:solidFill>
                  <a:sysClr val="windowText" lastClr="000000"/>
                </a:solidFill>
                <a:latin typeface="微软雅黑" pitchFamily="34" charset="-122"/>
                <a:ea typeface="微软雅黑" pitchFamily="34" charset="-122"/>
              </a:rPr>
              <a:t>在后期质量月的时候，对</a:t>
            </a:r>
            <a:r>
              <a:rPr lang="en-US" altLang="zh-CN" sz="1000" dirty="0" smtClean="0">
                <a:solidFill>
                  <a:sysClr val="windowText" lastClr="000000"/>
                </a:solidFill>
                <a:latin typeface="微软雅黑" pitchFamily="34" charset="-122"/>
                <a:ea typeface="微软雅黑" pitchFamily="34" charset="-122"/>
              </a:rPr>
              <a:t>elk</a:t>
            </a:r>
            <a:r>
              <a:rPr lang="zh-CN" altLang="en-US" sz="1000" dirty="0" smtClean="0">
                <a:solidFill>
                  <a:sysClr val="windowText" lastClr="000000"/>
                </a:solidFill>
                <a:latin typeface="微软雅黑" pitchFamily="34" charset="-122"/>
                <a:ea typeface="微软雅黑" pitchFamily="34" charset="-122"/>
              </a:rPr>
              <a:t>线上</a:t>
            </a:r>
            <a:r>
              <a:rPr lang="en-US" altLang="zh-CN" sz="1000" dirty="0" smtClean="0">
                <a:solidFill>
                  <a:sysClr val="windowText" lastClr="000000"/>
                </a:solidFill>
                <a:latin typeface="微软雅黑" pitchFamily="34" charset="-122"/>
                <a:ea typeface="微软雅黑" pitchFamily="34" charset="-122"/>
              </a:rPr>
              <a:t>bug</a:t>
            </a:r>
            <a:r>
              <a:rPr lang="zh-CN" altLang="en-US" sz="1000" dirty="0" smtClean="0">
                <a:solidFill>
                  <a:sysClr val="windowText" lastClr="000000"/>
                </a:solidFill>
                <a:latin typeface="微软雅黑" pitchFamily="34" charset="-122"/>
                <a:ea typeface="微软雅黑" pitchFamily="34" charset="-122"/>
              </a:rPr>
              <a:t>的处理过程中会遇到一些难以定位的问题，经过大量耗时才解决或者定位到问题，在这个过程中发现自己在某些方面技术栈不够完善，定位问题不够的迅速准确。</a:t>
            </a:r>
            <a:endParaRPr lang="zh-CN" altLang="en-US" sz="1000" dirty="0">
              <a:solidFill>
                <a:sysClr val="windowText" lastClr="000000"/>
              </a:solidFill>
              <a:latin typeface="微软雅黑" pitchFamily="34" charset="-122"/>
              <a:ea typeface="微软雅黑" pitchFamily="34" charset="-122"/>
            </a:endParaRPr>
          </a:p>
        </p:txBody>
      </p:sp>
    </p:spTree>
    <p:extLst>
      <p:ext uri="{BB962C8B-B14F-4D97-AF65-F5344CB8AC3E}">
        <p14:creationId xmlns:p14="http://schemas.microsoft.com/office/powerpoint/2010/main" val="11032612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8"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par>
                                <p:cTn id="15" presetID="22" presetClass="entr" presetSubtype="8"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outVertical)">
                                      <p:cBhvr>
                                        <p:cTn id="21" dur="500"/>
                                        <p:tgtEl>
                                          <p:spTgt spid="6"/>
                                        </p:tgtEl>
                                      </p:cBhvr>
                                    </p:animEffect>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13"/>
                                        </p:tgtEl>
                                        <p:attrNameLst>
                                          <p:attrName>style.visibility</p:attrName>
                                        </p:attrNameLst>
                                      </p:cBhvr>
                                      <p:to>
                                        <p:strVal val="visible"/>
                                      </p:to>
                                    </p:set>
                                    <p:animEffect transition="in" filter="wipe(left)">
                                      <p:cBhvr>
                                        <p:cTn id="30" dur="100"/>
                                        <p:tgtEl>
                                          <p:spTgt spid="13"/>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13"/>
                                        </p:tgtEl>
                                      </p:cBhvr>
                                      <p:to x="80000" y="100000"/>
                                    </p:animScale>
                                    <p:anim by="(#ppt_w*0.10)" calcmode="lin" valueType="num">
                                      <p:cBhvr>
                                        <p:cTn id="33" dur="50" autoRev="1" fill="hold">
                                          <p:stCondLst>
                                            <p:cond delay="0"/>
                                          </p:stCondLst>
                                        </p:cTn>
                                        <p:tgtEl>
                                          <p:spTgt spid="13"/>
                                        </p:tgtEl>
                                        <p:attrNameLst>
                                          <p:attrName>ppt_x</p:attrName>
                                        </p:attrNameLst>
                                      </p:cBhvr>
                                    </p:anim>
                                    <p:anim by="(-#ppt_w*0.10)" calcmode="lin" valueType="num">
                                      <p:cBhvr>
                                        <p:cTn id="34" dur="50" autoRev="1" fill="hold">
                                          <p:stCondLst>
                                            <p:cond delay="0"/>
                                          </p:stCondLst>
                                        </p:cTn>
                                        <p:tgtEl>
                                          <p:spTgt spid="13"/>
                                        </p:tgtEl>
                                        <p:attrNameLst>
                                          <p:attrName>ppt_y</p:attrName>
                                        </p:attrNameLst>
                                      </p:cBhvr>
                                    </p:anim>
                                    <p:animRot by="-480000">
                                      <p:cBhvr>
                                        <p:cTn id="35" dur="50" autoRev="1" fill="hold">
                                          <p:stCondLst>
                                            <p:cond delay="0"/>
                                          </p:stCondLst>
                                        </p:cTn>
                                        <p:tgtEl>
                                          <p:spTgt spid="13"/>
                                        </p:tgtEl>
                                        <p:attrNameLst>
                                          <p:attrName>r</p:attrName>
                                        </p:attrNameLst>
                                      </p:cBhvr>
                                    </p:animRot>
                                  </p:childTnLst>
                                </p:cTn>
                              </p:par>
                            </p:childTnLst>
                          </p:cTn>
                        </p:par>
                        <p:par>
                          <p:cTn id="36" fill="hold">
                            <p:stCondLst>
                              <p:cond delay="4830"/>
                            </p:stCondLst>
                            <p:childTnLst>
                              <p:par>
                                <p:cTn id="37" presetID="16" presetClass="entr" presetSubtype="37"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arn(outVertical)">
                                      <p:cBhvr>
                                        <p:cTn id="39" dur="500"/>
                                        <p:tgtEl>
                                          <p:spTgt spid="15"/>
                                        </p:tgtEl>
                                      </p:cBhvr>
                                    </p:animEffect>
                                  </p:childTnLst>
                                </p:cTn>
                              </p:par>
                            </p:childTnLst>
                          </p:cTn>
                        </p:par>
                        <p:par>
                          <p:cTn id="40" fill="hold">
                            <p:stCondLst>
                              <p:cond delay="5330"/>
                            </p:stCondLst>
                            <p:childTnLst>
                              <p:par>
                                <p:cTn id="41" presetID="2" presetClass="entr" presetSubtype="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0-#ppt_h/2"/>
                                          </p:val>
                                        </p:tav>
                                        <p:tav tm="100000">
                                          <p:val>
                                            <p:strVal val="#ppt_y"/>
                                          </p:val>
                                        </p:tav>
                                      </p:tavLst>
                                    </p:anim>
                                  </p:childTnLst>
                                </p:cTn>
                              </p:par>
                            </p:childTnLst>
                          </p:cTn>
                        </p:par>
                        <p:par>
                          <p:cTn id="45" fill="hold">
                            <p:stCondLst>
                              <p:cond delay="583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16"/>
                                        </p:tgtEl>
                                        <p:attrNameLst>
                                          <p:attrName>style.visibility</p:attrName>
                                        </p:attrNameLst>
                                      </p:cBhvr>
                                      <p:to>
                                        <p:strVal val="visible"/>
                                      </p:to>
                                    </p:set>
                                    <p:animEffect transition="in" filter="wipe(left)">
                                      <p:cBhvr>
                                        <p:cTn id="48" dur="100"/>
                                        <p:tgtEl>
                                          <p:spTgt spid="16"/>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16"/>
                                        </p:tgtEl>
                                      </p:cBhvr>
                                      <p:to x="80000" y="100000"/>
                                    </p:animScale>
                                    <p:anim by="(#ppt_w*0.10)" calcmode="lin" valueType="num">
                                      <p:cBhvr>
                                        <p:cTn id="51" dur="50" autoRev="1" fill="hold">
                                          <p:stCondLst>
                                            <p:cond delay="0"/>
                                          </p:stCondLst>
                                        </p:cTn>
                                        <p:tgtEl>
                                          <p:spTgt spid="16"/>
                                        </p:tgtEl>
                                        <p:attrNameLst>
                                          <p:attrName>ppt_x</p:attrName>
                                        </p:attrNameLst>
                                      </p:cBhvr>
                                    </p:anim>
                                    <p:anim by="(-#ppt_w*0.10)" calcmode="lin" valueType="num">
                                      <p:cBhvr>
                                        <p:cTn id="52" dur="50" autoRev="1" fill="hold">
                                          <p:stCondLst>
                                            <p:cond delay="0"/>
                                          </p:stCondLst>
                                        </p:cTn>
                                        <p:tgtEl>
                                          <p:spTgt spid="16"/>
                                        </p:tgtEl>
                                        <p:attrNameLst>
                                          <p:attrName>ppt_y</p:attrName>
                                        </p:attrNameLst>
                                      </p:cBhvr>
                                    </p:anim>
                                    <p:animRot by="-480000">
                                      <p:cBhvr>
                                        <p:cTn id="53" dur="50" autoRev="1" fill="hold">
                                          <p:stCondLst>
                                            <p:cond delay="0"/>
                                          </p:stCondLst>
                                        </p:cTn>
                                        <p:tgtEl>
                                          <p:spTgt spid="16"/>
                                        </p:tgtEl>
                                        <p:attrNameLst>
                                          <p:attrName>r</p:attrName>
                                        </p:attrNameLst>
                                      </p:cBhvr>
                                    </p:animRot>
                                  </p:childTnLst>
                                </p:cTn>
                              </p:par>
                            </p:childTnLst>
                          </p:cTn>
                        </p:par>
                        <p:par>
                          <p:cTn id="54" fill="hold">
                            <p:stCondLst>
                              <p:cond delay="8870"/>
                            </p:stCondLst>
                            <p:childTnLst>
                              <p:par>
                                <p:cTn id="55" presetID="16" presetClass="entr" presetSubtype="37"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arn(outVertical)">
                                      <p:cBhvr>
                                        <p:cTn id="57" dur="500"/>
                                        <p:tgtEl>
                                          <p:spTgt spid="18"/>
                                        </p:tgtEl>
                                      </p:cBhvr>
                                    </p:animEffect>
                                  </p:childTnLst>
                                </p:cTn>
                              </p:par>
                            </p:childTnLst>
                          </p:cTn>
                        </p:par>
                        <p:par>
                          <p:cTn id="58" fill="hold">
                            <p:stCondLst>
                              <p:cond delay="9370"/>
                            </p:stCondLst>
                            <p:childTnLst>
                              <p:par>
                                <p:cTn id="59" presetID="2" presetClass="entr" presetSubtype="1"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0-#ppt_h/2"/>
                                          </p:val>
                                        </p:tav>
                                        <p:tav tm="100000">
                                          <p:val>
                                            <p:strVal val="#ppt_y"/>
                                          </p:val>
                                        </p:tav>
                                      </p:tavLst>
                                    </p:anim>
                                  </p:childTnLst>
                                </p:cTn>
                              </p:par>
                            </p:childTnLst>
                          </p:cTn>
                        </p:par>
                        <p:par>
                          <p:cTn id="63" fill="hold">
                            <p:stCondLst>
                              <p:cond delay="9870"/>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19"/>
                                        </p:tgtEl>
                                        <p:attrNameLst>
                                          <p:attrName>style.visibility</p:attrName>
                                        </p:attrNameLst>
                                      </p:cBhvr>
                                      <p:to>
                                        <p:strVal val="visible"/>
                                      </p:to>
                                    </p:set>
                                    <p:animEffect transition="in" filter="wipe(left)">
                                      <p:cBhvr>
                                        <p:cTn id="66" dur="100"/>
                                        <p:tgtEl>
                                          <p:spTgt spid="19"/>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19"/>
                                        </p:tgtEl>
                                      </p:cBhvr>
                                      <p:to x="80000" y="100000"/>
                                    </p:animScale>
                                    <p:anim by="(#ppt_w*0.10)" calcmode="lin" valueType="num">
                                      <p:cBhvr>
                                        <p:cTn id="69" dur="50" autoRev="1" fill="hold">
                                          <p:stCondLst>
                                            <p:cond delay="0"/>
                                          </p:stCondLst>
                                        </p:cTn>
                                        <p:tgtEl>
                                          <p:spTgt spid="19"/>
                                        </p:tgtEl>
                                        <p:attrNameLst>
                                          <p:attrName>ppt_x</p:attrName>
                                        </p:attrNameLst>
                                      </p:cBhvr>
                                    </p:anim>
                                    <p:anim by="(-#ppt_w*0.10)" calcmode="lin" valueType="num">
                                      <p:cBhvr>
                                        <p:cTn id="70" dur="50" autoRev="1" fill="hold">
                                          <p:stCondLst>
                                            <p:cond delay="0"/>
                                          </p:stCondLst>
                                        </p:cTn>
                                        <p:tgtEl>
                                          <p:spTgt spid="19"/>
                                        </p:tgtEl>
                                        <p:attrNameLst>
                                          <p:attrName>ppt_y</p:attrName>
                                        </p:attrNameLst>
                                      </p:cBhvr>
                                    </p:anim>
                                    <p:animRot by="-480000">
                                      <p:cBhvr>
                                        <p:cTn id="71" dur="50" autoRev="1" fill="hold">
                                          <p:stCondLst>
                                            <p:cond delay="0"/>
                                          </p:stCondLst>
                                        </p:cTn>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3" grpId="0"/>
      <p:bldP spid="13" grpId="1"/>
      <p:bldP spid="14" grpId="0" animBg="1"/>
      <p:bldP spid="15" grpId="0" animBg="1"/>
      <p:bldP spid="16" grpId="0"/>
      <p:bldP spid="16" grpId="1"/>
      <p:bldP spid="17" grpId="0" animBg="1"/>
      <p:bldP spid="18" grpId="0" animBg="1"/>
      <p:bldP spid="19" grpId="0"/>
      <p:bldP spid="1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86588" y="2283892"/>
            <a:ext cx="6816351" cy="901700"/>
          </a:xfrm>
          <a:prstGeom prst="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440939" y="1988840"/>
            <a:ext cx="3907648" cy="3865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团队沟通不够及时准确</a:t>
            </a:r>
            <a:endParaRPr lang="zh-CN" altLang="en-US" dirty="0">
              <a:latin typeface="微软雅黑" pitchFamily="34" charset="-122"/>
              <a:ea typeface="微软雅黑" pitchFamily="34" charset="-122"/>
            </a:endParaRPr>
          </a:p>
        </p:txBody>
      </p:sp>
      <p:sp>
        <p:nvSpPr>
          <p:cNvPr id="7" name="六边形 6"/>
          <p:cNvSpPr/>
          <p:nvPr/>
        </p:nvSpPr>
        <p:spPr>
          <a:xfrm>
            <a:off x="1414686" y="3584318"/>
            <a:ext cx="1323358" cy="1140826"/>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itchFamily="34" charset="-122"/>
                <a:ea typeface="微软雅黑" pitchFamily="34" charset="-122"/>
              </a:rPr>
              <a:t>团队工作中的不足</a:t>
            </a:r>
            <a:endParaRPr lang="zh-CN" altLang="en-US" sz="1400" dirty="0">
              <a:latin typeface="微软雅黑" pitchFamily="34" charset="-122"/>
              <a:ea typeface="微软雅黑" pitchFamily="34" charset="-122"/>
            </a:endParaRPr>
          </a:p>
        </p:txBody>
      </p:sp>
      <p:cxnSp>
        <p:nvCxnSpPr>
          <p:cNvPr id="8" name="直接箭头连接符 7"/>
          <p:cNvCxnSpPr>
            <a:stCxn id="7" idx="5"/>
          </p:cNvCxnSpPr>
          <p:nvPr/>
        </p:nvCxnSpPr>
        <p:spPr>
          <a:xfrm flipV="1">
            <a:off x="2452838" y="2534551"/>
            <a:ext cx="1315715" cy="104976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1"/>
          </p:cNvCxnSpPr>
          <p:nvPr/>
        </p:nvCxnSpPr>
        <p:spPr>
          <a:xfrm>
            <a:off x="2452838" y="4725144"/>
            <a:ext cx="1315715" cy="104976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76656" y="2541832"/>
            <a:ext cx="6338252" cy="692497"/>
          </a:xfrm>
          <a:prstGeom prst="rect">
            <a:avLst/>
          </a:prstGeom>
          <a:noFill/>
        </p:spPr>
        <p:txBody>
          <a:bodyPr wrap="square" rtlCol="0">
            <a:spAutoFit/>
          </a:bodyPr>
          <a:lstStyle/>
          <a:p>
            <a:pPr>
              <a:lnSpc>
                <a:spcPct val="130000"/>
              </a:lnSpc>
            </a:pPr>
            <a:r>
              <a:rPr lang="zh-CN" altLang="en-US" sz="1000" dirty="0" smtClean="0">
                <a:solidFill>
                  <a:sysClr val="windowText" lastClr="000000"/>
                </a:solidFill>
                <a:latin typeface="微软雅黑" pitchFamily="34" charset="-122"/>
                <a:ea typeface="微软雅黑" pitchFamily="34" charset="-122"/>
              </a:rPr>
              <a:t>不单单在之前提到的需求方面开发人员和产品沟通不及时不全面，在起先没实施站立会议前项目进度及情况团队内可能不是每个人都清清楚楚的，而后在实施站立会议后，情况有了一定的改善，但还是要继续加强团队内沟通与交流。</a:t>
            </a:r>
            <a:endParaRPr lang="zh-CN" altLang="en-US" sz="1000" dirty="0">
              <a:solidFill>
                <a:sysClr val="windowText" lastClr="000000"/>
              </a:solidFill>
              <a:latin typeface="微软雅黑" pitchFamily="34" charset="-122"/>
              <a:ea typeface="微软雅黑" pitchFamily="34" charset="-122"/>
            </a:endParaRPr>
          </a:p>
        </p:txBody>
      </p:sp>
      <p:sp>
        <p:nvSpPr>
          <p:cNvPr id="14" name="矩形 13"/>
          <p:cNvSpPr/>
          <p:nvPr/>
        </p:nvSpPr>
        <p:spPr>
          <a:xfrm>
            <a:off x="3986588" y="5158551"/>
            <a:ext cx="6816351" cy="1150492"/>
          </a:xfrm>
          <a:prstGeom prst="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440939" y="4863499"/>
            <a:ext cx="3907648" cy="3865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itchFamily="34" charset="-122"/>
                <a:ea typeface="微软雅黑" pitchFamily="34" charset="-122"/>
              </a:rPr>
              <a:t>团队</a:t>
            </a:r>
            <a:r>
              <a:rPr lang="zh-CN" altLang="en-US" dirty="0" smtClean="0">
                <a:latin typeface="微软雅黑" pitchFamily="34" charset="-122"/>
                <a:ea typeface="微软雅黑" pitchFamily="34" charset="-122"/>
              </a:rPr>
              <a:t>间协作的问题</a:t>
            </a:r>
            <a:endParaRPr lang="zh-CN" altLang="en-US" dirty="0">
              <a:latin typeface="微软雅黑" pitchFamily="34" charset="-122"/>
              <a:ea typeface="微软雅黑" pitchFamily="34" charset="-122"/>
            </a:endParaRPr>
          </a:p>
        </p:txBody>
      </p:sp>
      <p:sp>
        <p:nvSpPr>
          <p:cNvPr id="16" name="TextBox 15"/>
          <p:cNvSpPr txBox="1"/>
          <p:nvPr/>
        </p:nvSpPr>
        <p:spPr>
          <a:xfrm>
            <a:off x="4176656" y="5416491"/>
            <a:ext cx="6338252" cy="892552"/>
          </a:xfrm>
          <a:prstGeom prst="rect">
            <a:avLst/>
          </a:prstGeom>
          <a:noFill/>
        </p:spPr>
        <p:txBody>
          <a:bodyPr wrap="square" rtlCol="0">
            <a:spAutoFit/>
          </a:bodyPr>
          <a:lstStyle/>
          <a:p>
            <a:pPr>
              <a:lnSpc>
                <a:spcPct val="130000"/>
              </a:lnSpc>
            </a:pPr>
            <a:r>
              <a:rPr lang="zh-CN" altLang="en-US" sz="1000" dirty="0" smtClean="0">
                <a:solidFill>
                  <a:sysClr val="windowText" lastClr="000000"/>
                </a:solidFill>
                <a:latin typeface="微软雅黑" pitchFamily="34" charset="-122"/>
                <a:ea typeface="微软雅黑" pitchFamily="34" charset="-122"/>
              </a:rPr>
              <a:t>项目组之间有时候会有工作上的联系，可能是彼此有连带性，依附性，这时候就经常会出现项目延期的情况</a:t>
            </a:r>
            <a:r>
              <a:rPr lang="zh-CN" altLang="en-US" sz="1000" dirty="0" smtClean="0">
                <a:solidFill>
                  <a:sysClr val="windowText" lastClr="000000"/>
                </a:solidFill>
                <a:latin typeface="微软雅黑" pitchFamily="34" charset="-122"/>
                <a:ea typeface="微软雅黑" pitchFamily="34" charset="-122"/>
              </a:rPr>
              <a:t>，就我所知这种合作中经常会出现这种延期问题，主要也是团队间沟通不够到位，及时项目负责人沟通到位了，但是项目成员可能在这方面还没完全的了解，出现提供支持的一方仓促提供技术支持，接入方仓促接入流程，给一方测试造成巨大的压力，希望能完善团队间协作相关的流程</a:t>
            </a:r>
            <a:endParaRPr lang="zh-CN" altLang="en-US" sz="1000" dirty="0">
              <a:solidFill>
                <a:sysClr val="windowText" lastClr="000000"/>
              </a:solidFill>
              <a:latin typeface="微软雅黑" pitchFamily="34" charset="-122"/>
              <a:ea typeface="微软雅黑" pitchFamily="34" charset="-122"/>
            </a:endParaRPr>
          </a:p>
        </p:txBody>
      </p:sp>
    </p:spTree>
    <p:extLst>
      <p:ext uri="{BB962C8B-B14F-4D97-AF65-F5344CB8AC3E}">
        <p14:creationId xmlns:p14="http://schemas.microsoft.com/office/powerpoint/2010/main" val="17061098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8"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outVertical)">
                                      <p:cBhvr>
                                        <p:cTn id="18" dur="500"/>
                                        <p:tgtEl>
                                          <p:spTgt spid="6"/>
                                        </p:tgtEl>
                                      </p:cBhvr>
                                    </p:animEffect>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3"/>
                                        </p:tgtEl>
                                        <p:attrNameLst>
                                          <p:attrName>style.visibility</p:attrName>
                                        </p:attrNameLst>
                                      </p:cBhvr>
                                      <p:to>
                                        <p:strVal val="visible"/>
                                      </p:to>
                                    </p:set>
                                    <p:animEffect transition="in" filter="wipe(left)">
                                      <p:cBhvr>
                                        <p:cTn id="27" dur="100"/>
                                        <p:tgtEl>
                                          <p:spTgt spid="13"/>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13"/>
                                        </p:tgtEl>
                                      </p:cBhvr>
                                      <p:to x="80000" y="100000"/>
                                    </p:animScale>
                                    <p:anim by="(#ppt_w*0.10)" calcmode="lin" valueType="num">
                                      <p:cBhvr>
                                        <p:cTn id="30" dur="50" autoRev="1" fill="hold">
                                          <p:stCondLst>
                                            <p:cond delay="0"/>
                                          </p:stCondLst>
                                        </p:cTn>
                                        <p:tgtEl>
                                          <p:spTgt spid="13"/>
                                        </p:tgtEl>
                                        <p:attrNameLst>
                                          <p:attrName>ppt_x</p:attrName>
                                        </p:attrNameLst>
                                      </p:cBhvr>
                                    </p:anim>
                                    <p:anim by="(-#ppt_w*0.10)" calcmode="lin" valueType="num">
                                      <p:cBhvr>
                                        <p:cTn id="31" dur="50" autoRev="1" fill="hold">
                                          <p:stCondLst>
                                            <p:cond delay="0"/>
                                          </p:stCondLst>
                                        </p:cTn>
                                        <p:tgtEl>
                                          <p:spTgt spid="13"/>
                                        </p:tgtEl>
                                        <p:attrNameLst>
                                          <p:attrName>ppt_y</p:attrName>
                                        </p:attrNameLst>
                                      </p:cBhvr>
                                    </p:anim>
                                    <p:animRot by="-480000">
                                      <p:cBhvr>
                                        <p:cTn id="32" dur="50" autoRev="1" fill="hold">
                                          <p:stCondLst>
                                            <p:cond delay="0"/>
                                          </p:stCondLst>
                                        </p:cTn>
                                        <p:tgtEl>
                                          <p:spTgt spid="13"/>
                                        </p:tgtEl>
                                        <p:attrNameLst>
                                          <p:attrName>r</p:attrName>
                                        </p:attrNameLst>
                                      </p:cBhvr>
                                    </p:animRot>
                                  </p:childTnLst>
                                </p:cTn>
                              </p:par>
                            </p:childTnLst>
                          </p:cTn>
                        </p:par>
                        <p:par>
                          <p:cTn id="33" fill="hold">
                            <p:stCondLst>
                              <p:cond delay="5130"/>
                            </p:stCondLst>
                            <p:childTnLst>
                              <p:par>
                                <p:cTn id="34" presetID="16" presetClass="entr" presetSubtype="37"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arn(outVertical)">
                                      <p:cBhvr>
                                        <p:cTn id="36" dur="500"/>
                                        <p:tgtEl>
                                          <p:spTgt spid="15"/>
                                        </p:tgtEl>
                                      </p:cBhvr>
                                    </p:animEffect>
                                  </p:childTnLst>
                                </p:cTn>
                              </p:par>
                            </p:childTnLst>
                          </p:cTn>
                        </p:par>
                        <p:par>
                          <p:cTn id="37" fill="hold">
                            <p:stCondLst>
                              <p:cond delay="5630"/>
                            </p:stCondLst>
                            <p:childTnLst>
                              <p:par>
                                <p:cTn id="38" presetID="2" presetClass="entr" presetSubtype="1"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0-#ppt_h/2"/>
                                          </p:val>
                                        </p:tav>
                                        <p:tav tm="100000">
                                          <p:val>
                                            <p:strVal val="#ppt_y"/>
                                          </p:val>
                                        </p:tav>
                                      </p:tavLst>
                                    </p:anim>
                                  </p:childTnLst>
                                </p:cTn>
                              </p:par>
                            </p:childTnLst>
                          </p:cTn>
                        </p:par>
                        <p:par>
                          <p:cTn id="42" fill="hold">
                            <p:stCondLst>
                              <p:cond delay="6130"/>
                            </p:stCondLst>
                            <p:childTnLst>
                              <p:par>
                                <p:cTn id="43" presetID="22" presetClass="entr" presetSubtype="8" fill="hold" grpId="0" nodeType="afterEffect">
                                  <p:stCondLst>
                                    <p:cond delay="0"/>
                                  </p:stCondLst>
                                  <p:iterate type="lt">
                                    <p:tmPct val="30000"/>
                                  </p:iterate>
                                  <p:childTnLst>
                                    <p:set>
                                      <p:cBhvr>
                                        <p:cTn id="44" dur="1" fill="hold">
                                          <p:stCondLst>
                                            <p:cond delay="0"/>
                                          </p:stCondLst>
                                        </p:cTn>
                                        <p:tgtEl>
                                          <p:spTgt spid="16"/>
                                        </p:tgtEl>
                                        <p:attrNameLst>
                                          <p:attrName>style.visibility</p:attrName>
                                        </p:attrNameLst>
                                      </p:cBhvr>
                                      <p:to>
                                        <p:strVal val="visible"/>
                                      </p:to>
                                    </p:set>
                                    <p:animEffect transition="in" filter="wipe(left)">
                                      <p:cBhvr>
                                        <p:cTn id="45" dur="100"/>
                                        <p:tgtEl>
                                          <p:spTgt spid="16"/>
                                        </p:tgtEl>
                                      </p:cBhvr>
                                    </p:animEffect>
                                  </p:childTnLst>
                                </p:cTn>
                              </p:par>
                              <p:par>
                                <p:cTn id="46" presetID="36" presetClass="emph" presetSubtype="0" fill="hold" grpId="1" nodeType="withEffect">
                                  <p:stCondLst>
                                    <p:cond delay="0"/>
                                  </p:stCondLst>
                                  <p:iterate type="lt">
                                    <p:tmPct val="30000"/>
                                  </p:iterate>
                                  <p:childTnLst>
                                    <p:animScale>
                                      <p:cBhvr>
                                        <p:cTn id="47" dur="50" autoRev="1" fill="hold">
                                          <p:stCondLst>
                                            <p:cond delay="0"/>
                                          </p:stCondLst>
                                        </p:cTn>
                                        <p:tgtEl>
                                          <p:spTgt spid="16"/>
                                        </p:tgtEl>
                                      </p:cBhvr>
                                      <p:to x="80000" y="100000"/>
                                    </p:animScale>
                                    <p:anim by="(#ppt_w*0.10)" calcmode="lin" valueType="num">
                                      <p:cBhvr>
                                        <p:cTn id="48" dur="50" autoRev="1" fill="hold">
                                          <p:stCondLst>
                                            <p:cond delay="0"/>
                                          </p:stCondLst>
                                        </p:cTn>
                                        <p:tgtEl>
                                          <p:spTgt spid="16"/>
                                        </p:tgtEl>
                                        <p:attrNameLst>
                                          <p:attrName>ppt_x</p:attrName>
                                        </p:attrNameLst>
                                      </p:cBhvr>
                                    </p:anim>
                                    <p:anim by="(-#ppt_w*0.10)" calcmode="lin" valueType="num">
                                      <p:cBhvr>
                                        <p:cTn id="49" dur="50" autoRev="1" fill="hold">
                                          <p:stCondLst>
                                            <p:cond delay="0"/>
                                          </p:stCondLst>
                                        </p:cTn>
                                        <p:tgtEl>
                                          <p:spTgt spid="16"/>
                                        </p:tgtEl>
                                        <p:attrNameLst>
                                          <p:attrName>ppt_y</p:attrName>
                                        </p:attrNameLst>
                                      </p:cBhvr>
                                    </p:anim>
                                    <p:animRot by="-480000">
                                      <p:cBhvr>
                                        <p:cTn id="50" dur="50" autoRev="1"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3" grpId="0"/>
      <p:bldP spid="13" grpId="1"/>
      <p:bldP spid="14" grpId="0" animBg="1"/>
      <p:bldP spid="15" grpId="0" animBg="1"/>
      <p:bldP spid="16" grpId="0"/>
      <p:bldP spid="1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Box 164"/>
          <p:cNvSpPr txBox="1"/>
          <p:nvPr/>
        </p:nvSpPr>
        <p:spPr>
          <a:xfrm>
            <a:off x="880232" y="4529088"/>
            <a:ext cx="1723549" cy="400110"/>
          </a:xfrm>
          <a:prstGeom prst="rect">
            <a:avLst/>
          </a:prstGeom>
          <a:noFill/>
        </p:spPr>
        <p:txBody>
          <a:bodyPr wrap="none" rtlCol="0">
            <a:spAutoFit/>
          </a:bodyPr>
          <a:lstStyle/>
          <a:p>
            <a:pPr algn="ctr"/>
            <a:r>
              <a:rPr lang="zh-CN" altLang="en-US" sz="2000" dirty="0" smtClean="0">
                <a:solidFill>
                  <a:schemeClr val="tx1">
                    <a:lumMod val="75000"/>
                    <a:lumOff val="25000"/>
                  </a:schemeClr>
                </a:solidFill>
                <a:latin typeface="微软雅黑" pitchFamily="34" charset="-122"/>
                <a:ea typeface="微软雅黑" pitchFamily="34" charset="-122"/>
              </a:rPr>
              <a:t>年度工作概述</a:t>
            </a:r>
            <a:endParaRPr lang="zh-CN" altLang="en-US" sz="2000" dirty="0">
              <a:solidFill>
                <a:schemeClr val="tx1">
                  <a:lumMod val="75000"/>
                  <a:lumOff val="25000"/>
                </a:schemeClr>
              </a:solidFill>
              <a:latin typeface="微软雅黑" pitchFamily="34" charset="-122"/>
              <a:ea typeface="微软雅黑" pitchFamily="34" charset="-122"/>
            </a:endParaRPr>
          </a:p>
        </p:txBody>
      </p:sp>
      <p:sp>
        <p:nvSpPr>
          <p:cNvPr id="168" name="TextBox 167"/>
          <p:cNvSpPr txBox="1"/>
          <p:nvPr/>
        </p:nvSpPr>
        <p:spPr>
          <a:xfrm>
            <a:off x="5200427" y="4529088"/>
            <a:ext cx="1723549" cy="400110"/>
          </a:xfrm>
          <a:prstGeom prst="rect">
            <a:avLst/>
          </a:prstGeom>
          <a:noFill/>
        </p:spPr>
        <p:txBody>
          <a:bodyPr wrap="none" rtlCol="0">
            <a:spAutoFit/>
          </a:bodyPr>
          <a:lstStyle/>
          <a:p>
            <a:pPr algn="ctr"/>
            <a:r>
              <a:rPr lang="zh-CN" altLang="en-US" sz="2000" dirty="0" smtClean="0">
                <a:solidFill>
                  <a:schemeClr val="tx1">
                    <a:lumMod val="75000"/>
                    <a:lumOff val="25000"/>
                  </a:schemeClr>
                </a:solidFill>
                <a:latin typeface="微软雅黑" pitchFamily="34" charset="-122"/>
                <a:ea typeface="微软雅黑" pitchFamily="34" charset="-122"/>
              </a:rPr>
              <a:t>工作不足之处</a:t>
            </a:r>
            <a:endParaRPr lang="zh-CN" altLang="en-US" sz="2000" dirty="0">
              <a:solidFill>
                <a:schemeClr val="tx1">
                  <a:lumMod val="75000"/>
                  <a:lumOff val="25000"/>
                </a:schemeClr>
              </a:solidFill>
              <a:latin typeface="微软雅黑" pitchFamily="34" charset="-122"/>
              <a:ea typeface="微软雅黑" pitchFamily="34" charset="-122"/>
            </a:endParaRPr>
          </a:p>
        </p:txBody>
      </p:sp>
      <p:sp>
        <p:nvSpPr>
          <p:cNvPr id="169" name="TextBox 168"/>
          <p:cNvSpPr txBox="1"/>
          <p:nvPr/>
        </p:nvSpPr>
        <p:spPr>
          <a:xfrm>
            <a:off x="9520622" y="4529088"/>
            <a:ext cx="1723549" cy="400110"/>
          </a:xfrm>
          <a:prstGeom prst="rect">
            <a:avLst/>
          </a:prstGeom>
          <a:noFill/>
        </p:spPr>
        <p:txBody>
          <a:bodyPr wrap="none" rtlCol="0">
            <a:spAutoFit/>
          </a:bodyPr>
          <a:lstStyle/>
          <a:p>
            <a:pPr algn="ctr"/>
            <a:r>
              <a:rPr lang="zh-CN" altLang="en-US" sz="2000" dirty="0" smtClean="0">
                <a:solidFill>
                  <a:schemeClr val="tx1">
                    <a:lumMod val="75000"/>
                    <a:lumOff val="25000"/>
                  </a:schemeClr>
                </a:solidFill>
                <a:latin typeface="微软雅黑" pitchFamily="34" charset="-122"/>
                <a:ea typeface="微软雅黑" pitchFamily="34" charset="-122"/>
              </a:rPr>
              <a:t>明年工作计划</a:t>
            </a:r>
            <a:endParaRPr lang="zh-CN" altLang="en-US" sz="2000" dirty="0">
              <a:solidFill>
                <a:schemeClr val="tx1">
                  <a:lumMod val="75000"/>
                  <a:lumOff val="25000"/>
                </a:schemeClr>
              </a:solidFill>
              <a:latin typeface="微软雅黑" pitchFamily="34" charset="-122"/>
              <a:ea typeface="微软雅黑" pitchFamily="34" charset="-122"/>
            </a:endParaRPr>
          </a:p>
        </p:txBody>
      </p:sp>
      <p:grpSp>
        <p:nvGrpSpPr>
          <p:cNvPr id="170" name="组合 169"/>
          <p:cNvGrpSpPr/>
          <p:nvPr/>
        </p:nvGrpSpPr>
        <p:grpSpPr>
          <a:xfrm>
            <a:off x="1098414" y="2217696"/>
            <a:ext cx="1287185" cy="1287185"/>
            <a:chOff x="6501056" y="1873013"/>
            <a:chExt cx="696763" cy="696763"/>
          </a:xfrm>
        </p:grpSpPr>
        <p:sp>
          <p:nvSpPr>
            <p:cNvPr id="171" name="椭圆 170"/>
            <p:cNvSpPr/>
            <p:nvPr/>
          </p:nvSpPr>
          <p:spPr>
            <a:xfrm>
              <a:off x="6501056" y="1873013"/>
              <a:ext cx="696763" cy="696763"/>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72" name="组合 113"/>
            <p:cNvGrpSpPr>
              <a:grpSpLocks noChangeAspect="1"/>
            </p:cNvGrpSpPr>
            <p:nvPr/>
          </p:nvGrpSpPr>
          <p:grpSpPr>
            <a:xfrm>
              <a:off x="6616022" y="1996255"/>
              <a:ext cx="466830" cy="450242"/>
              <a:chOff x="7019925" y="5499100"/>
              <a:chExt cx="312738" cy="301626"/>
            </a:xfrm>
            <a:solidFill>
              <a:srgbClr val="BBBE2C"/>
            </a:solidFill>
          </p:grpSpPr>
          <p:sp>
            <p:nvSpPr>
              <p:cNvPr id="173" name="Freeform 252"/>
              <p:cNvSpPr>
                <a:spLocks/>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74" name="Freeform 253"/>
              <p:cNvSpPr>
                <a:spLocks/>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008BB6"/>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grpSp>
      <p:grpSp>
        <p:nvGrpSpPr>
          <p:cNvPr id="181" name="组合 180"/>
          <p:cNvGrpSpPr/>
          <p:nvPr/>
        </p:nvGrpSpPr>
        <p:grpSpPr>
          <a:xfrm>
            <a:off x="5418609" y="2217696"/>
            <a:ext cx="1287185" cy="1287185"/>
            <a:chOff x="4840168" y="3971584"/>
            <a:chExt cx="522572" cy="522572"/>
          </a:xfrm>
        </p:grpSpPr>
        <p:sp>
          <p:nvSpPr>
            <p:cNvPr id="182" name="椭圆 181"/>
            <p:cNvSpPr/>
            <p:nvPr/>
          </p:nvSpPr>
          <p:spPr>
            <a:xfrm>
              <a:off x="4840168" y="3971584"/>
              <a:ext cx="522572" cy="52257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grpSp>
          <p:nvGrpSpPr>
            <p:cNvPr id="183" name="组合 137"/>
            <p:cNvGrpSpPr/>
            <p:nvPr/>
          </p:nvGrpSpPr>
          <p:grpSpPr>
            <a:xfrm>
              <a:off x="4981489" y="4078661"/>
              <a:ext cx="239931" cy="308418"/>
              <a:chOff x="731016" y="1671338"/>
              <a:chExt cx="366231" cy="470769"/>
            </a:xfrm>
            <a:solidFill>
              <a:srgbClr val="B91F38"/>
            </a:solidFill>
          </p:grpSpPr>
          <p:sp>
            <p:nvSpPr>
              <p:cNvPr id="184" name="Freeform 108"/>
              <p:cNvSpPr>
                <a:spLocks/>
              </p:cNvSpPr>
              <p:nvPr/>
            </p:nvSpPr>
            <p:spPr bwMode="auto">
              <a:xfrm flipH="1">
                <a:off x="731016" y="2089492"/>
                <a:ext cx="51922"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185"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A81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186" name="Rectangle 110"/>
              <p:cNvSpPr>
                <a:spLocks noChangeArrowheads="1"/>
              </p:cNvSpPr>
              <p:nvPr/>
            </p:nvSpPr>
            <p:spPr bwMode="auto">
              <a:xfrm flipH="1">
                <a:off x="731016" y="1937200"/>
                <a:ext cx="51922" cy="51924"/>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sp>
            <p:nvSpPr>
              <p:cNvPr id="187" name="Rectangle 111"/>
              <p:cNvSpPr>
                <a:spLocks noChangeArrowheads="1"/>
              </p:cNvSpPr>
              <p:nvPr/>
            </p:nvSpPr>
            <p:spPr bwMode="auto">
              <a:xfrm flipH="1">
                <a:off x="731016" y="2013001"/>
                <a:ext cx="51922" cy="52615"/>
              </a:xfrm>
              <a:prstGeom prst="rect">
                <a:avLst/>
              </a:prstGeom>
              <a:solidFill>
                <a:srgbClr val="FA817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defRPr/>
                </a:pPr>
                <a:endParaRPr lang="zh-CN" altLang="en-US" sz="2400">
                  <a:solidFill>
                    <a:sysClr val="windowText" lastClr="000000"/>
                  </a:solidFill>
                  <a:latin typeface="Calibri"/>
                  <a:ea typeface="宋体"/>
                </a:endParaRPr>
              </a:p>
            </p:txBody>
          </p:sp>
        </p:grpSp>
      </p:grpSp>
      <p:grpSp>
        <p:nvGrpSpPr>
          <p:cNvPr id="191" name="组合 190"/>
          <p:cNvGrpSpPr/>
          <p:nvPr/>
        </p:nvGrpSpPr>
        <p:grpSpPr>
          <a:xfrm>
            <a:off x="9738804" y="2217696"/>
            <a:ext cx="1287185" cy="1287185"/>
            <a:chOff x="9881420" y="2714620"/>
            <a:chExt cx="784512" cy="784512"/>
          </a:xfrm>
        </p:grpSpPr>
        <p:sp>
          <p:nvSpPr>
            <p:cNvPr id="192" name="椭圆 191"/>
            <p:cNvSpPr/>
            <p:nvPr/>
          </p:nvSpPr>
          <p:spPr>
            <a:xfrm>
              <a:off x="9881420" y="2714620"/>
              <a:ext cx="784512" cy="784512"/>
            </a:xfrm>
            <a:prstGeom prst="ellipse">
              <a:avLst/>
            </a:prstGeom>
            <a:solidFill>
              <a:srgbClr val="EEEEEE"/>
            </a:soli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5"/>
            </a:p>
          </p:txBody>
        </p:sp>
        <p:sp>
          <p:nvSpPr>
            <p:cNvPr id="193" name="Freeform 9"/>
            <p:cNvSpPr>
              <a:spLocks noEditPoints="1"/>
            </p:cNvSpPr>
            <p:nvPr/>
          </p:nvSpPr>
          <p:spPr bwMode="auto">
            <a:xfrm>
              <a:off x="10009309" y="2843474"/>
              <a:ext cx="528735" cy="52680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194" name="矩形 193"/>
          <p:cNvSpPr/>
          <p:nvPr/>
        </p:nvSpPr>
        <p:spPr>
          <a:xfrm>
            <a:off x="1244915" y="4029022"/>
            <a:ext cx="994183" cy="369332"/>
          </a:xfrm>
          <a:prstGeom prst="rect">
            <a:avLst/>
          </a:prstGeom>
        </p:spPr>
        <p:txBody>
          <a:bodyPr wrap="none">
            <a:spAutoFit/>
          </a:bodyPr>
          <a:lstStyle/>
          <a:p>
            <a:r>
              <a:rPr lang="en-US" altLang="zh-CN" dirty="0" smtClean="0">
                <a:solidFill>
                  <a:schemeClr val="tx1">
                    <a:lumMod val="75000"/>
                    <a:lumOff val="25000"/>
                  </a:schemeClr>
                </a:solidFill>
              </a:rPr>
              <a:t>PART 01</a:t>
            </a:r>
            <a:r>
              <a:rPr lang="zh-CN" altLang="en-US" dirty="0" smtClean="0">
                <a:solidFill>
                  <a:schemeClr val="tx1">
                    <a:lumMod val="75000"/>
                    <a:lumOff val="25000"/>
                  </a:schemeClr>
                </a:solidFill>
              </a:rPr>
              <a:t> </a:t>
            </a:r>
            <a:endParaRPr lang="zh-CN" altLang="en-US" dirty="0"/>
          </a:p>
        </p:txBody>
      </p:sp>
      <p:sp>
        <p:nvSpPr>
          <p:cNvPr id="197" name="矩形 196"/>
          <p:cNvSpPr/>
          <p:nvPr/>
        </p:nvSpPr>
        <p:spPr>
          <a:xfrm>
            <a:off x="5565110" y="4029022"/>
            <a:ext cx="994183" cy="369332"/>
          </a:xfrm>
          <a:prstGeom prst="rect">
            <a:avLst/>
          </a:prstGeom>
        </p:spPr>
        <p:txBody>
          <a:bodyPr wrap="none">
            <a:spAutoFit/>
          </a:bodyPr>
          <a:lstStyle/>
          <a:p>
            <a:r>
              <a:rPr lang="en-US" altLang="zh-CN" dirty="0" smtClean="0">
                <a:solidFill>
                  <a:schemeClr val="tx1">
                    <a:lumMod val="75000"/>
                    <a:lumOff val="25000"/>
                  </a:schemeClr>
                </a:solidFill>
              </a:rPr>
              <a:t>PART </a:t>
            </a:r>
            <a:r>
              <a:rPr lang="en-US" altLang="zh-CN" dirty="0" smtClean="0">
                <a:solidFill>
                  <a:schemeClr val="tx1">
                    <a:lumMod val="75000"/>
                    <a:lumOff val="25000"/>
                  </a:schemeClr>
                </a:solidFill>
              </a:rPr>
              <a:t>02</a:t>
            </a:r>
            <a:r>
              <a:rPr lang="zh-CN" altLang="en-US" dirty="0" smtClean="0">
                <a:solidFill>
                  <a:schemeClr val="tx1">
                    <a:lumMod val="75000"/>
                    <a:lumOff val="25000"/>
                  </a:schemeClr>
                </a:solidFill>
              </a:rPr>
              <a:t> </a:t>
            </a:r>
            <a:endParaRPr lang="zh-CN" altLang="en-US" dirty="0"/>
          </a:p>
        </p:txBody>
      </p:sp>
      <p:sp>
        <p:nvSpPr>
          <p:cNvPr id="198" name="矩形 197"/>
          <p:cNvSpPr/>
          <p:nvPr/>
        </p:nvSpPr>
        <p:spPr>
          <a:xfrm>
            <a:off x="9885305" y="4029022"/>
            <a:ext cx="994183" cy="369332"/>
          </a:xfrm>
          <a:prstGeom prst="rect">
            <a:avLst/>
          </a:prstGeom>
        </p:spPr>
        <p:txBody>
          <a:bodyPr wrap="none">
            <a:spAutoFit/>
          </a:bodyPr>
          <a:lstStyle/>
          <a:p>
            <a:r>
              <a:rPr lang="en-US" altLang="zh-CN" dirty="0" smtClean="0">
                <a:solidFill>
                  <a:schemeClr val="tx1">
                    <a:lumMod val="75000"/>
                    <a:lumOff val="25000"/>
                  </a:schemeClr>
                </a:solidFill>
              </a:rPr>
              <a:t>PART </a:t>
            </a:r>
            <a:r>
              <a:rPr lang="en-US" altLang="zh-CN" dirty="0" smtClean="0">
                <a:solidFill>
                  <a:schemeClr val="tx1">
                    <a:lumMod val="75000"/>
                    <a:lumOff val="25000"/>
                  </a:schemeClr>
                </a:solidFill>
              </a:rPr>
              <a:t>03</a:t>
            </a:r>
            <a:r>
              <a:rPr lang="zh-CN" altLang="en-US" dirty="0" smtClean="0">
                <a:solidFill>
                  <a:schemeClr val="tx1">
                    <a:lumMod val="75000"/>
                    <a:lumOff val="25000"/>
                  </a:schemeClr>
                </a:solidFill>
              </a:rPr>
              <a:t> </a:t>
            </a:r>
            <a:endParaRPr lang="zh-CN" altLang="en-US" dirty="0"/>
          </a:p>
        </p:txBody>
      </p:sp>
    </p:spTree>
    <p:extLst>
      <p:ext uri="{BB962C8B-B14F-4D97-AF65-F5344CB8AC3E}">
        <p14:creationId xmlns:p14="http://schemas.microsoft.com/office/powerpoint/2010/main" val="31789680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iterate type="lt">
                                    <p:tmPct val="0"/>
                                  </p:iterate>
                                  <p:childTnLst>
                                    <p:set>
                                      <p:cBhvr>
                                        <p:cTn id="6" dur="1" fill="hold">
                                          <p:stCondLst>
                                            <p:cond delay="0"/>
                                          </p:stCondLst>
                                        </p:cTn>
                                        <p:tgtEl>
                                          <p:spTgt spid="170"/>
                                        </p:tgtEl>
                                        <p:attrNameLst>
                                          <p:attrName>style.visibility</p:attrName>
                                        </p:attrNameLst>
                                      </p:cBhvr>
                                      <p:to>
                                        <p:strVal val="visible"/>
                                      </p:to>
                                    </p:set>
                                    <p:anim calcmode="lin" valueType="num">
                                      <p:cBhvr>
                                        <p:cTn id="7" dur="500" fill="hold"/>
                                        <p:tgtEl>
                                          <p:spTgt spid="170"/>
                                        </p:tgtEl>
                                        <p:attrNameLst>
                                          <p:attrName>ppt_w</p:attrName>
                                        </p:attrNameLst>
                                      </p:cBhvr>
                                      <p:tavLst>
                                        <p:tav tm="0">
                                          <p:val>
                                            <p:fltVal val="0"/>
                                          </p:val>
                                        </p:tav>
                                        <p:tav tm="100000">
                                          <p:val>
                                            <p:strVal val="#ppt_w"/>
                                          </p:val>
                                        </p:tav>
                                      </p:tavLst>
                                    </p:anim>
                                    <p:anim calcmode="lin" valueType="num">
                                      <p:cBhvr>
                                        <p:cTn id="8" dur="500" fill="hold"/>
                                        <p:tgtEl>
                                          <p:spTgt spid="170"/>
                                        </p:tgtEl>
                                        <p:attrNameLst>
                                          <p:attrName>ppt_h</p:attrName>
                                        </p:attrNameLst>
                                      </p:cBhvr>
                                      <p:tavLst>
                                        <p:tav tm="0">
                                          <p:val>
                                            <p:fltVal val="0"/>
                                          </p:val>
                                        </p:tav>
                                        <p:tav tm="100000">
                                          <p:val>
                                            <p:strVal val="#ppt_h"/>
                                          </p:val>
                                        </p:tav>
                                      </p:tavLst>
                                    </p:anim>
                                    <p:animEffect transition="in" filter="fade">
                                      <p:cBhvr>
                                        <p:cTn id="9" dur="500"/>
                                        <p:tgtEl>
                                          <p:spTgt spid="170"/>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181"/>
                                        </p:tgtEl>
                                        <p:attrNameLst>
                                          <p:attrName>style.visibility</p:attrName>
                                        </p:attrNameLst>
                                      </p:cBhvr>
                                      <p:to>
                                        <p:strVal val="visible"/>
                                      </p:to>
                                    </p:set>
                                    <p:anim calcmode="lin" valueType="num">
                                      <p:cBhvr>
                                        <p:cTn id="13" dur="500" fill="hold"/>
                                        <p:tgtEl>
                                          <p:spTgt spid="181"/>
                                        </p:tgtEl>
                                        <p:attrNameLst>
                                          <p:attrName>ppt_w</p:attrName>
                                        </p:attrNameLst>
                                      </p:cBhvr>
                                      <p:tavLst>
                                        <p:tav tm="0">
                                          <p:val>
                                            <p:fltVal val="0"/>
                                          </p:val>
                                        </p:tav>
                                        <p:tav tm="100000">
                                          <p:val>
                                            <p:strVal val="#ppt_w"/>
                                          </p:val>
                                        </p:tav>
                                      </p:tavLst>
                                    </p:anim>
                                    <p:anim calcmode="lin" valueType="num">
                                      <p:cBhvr>
                                        <p:cTn id="14" dur="500" fill="hold"/>
                                        <p:tgtEl>
                                          <p:spTgt spid="181"/>
                                        </p:tgtEl>
                                        <p:attrNameLst>
                                          <p:attrName>ppt_h</p:attrName>
                                        </p:attrNameLst>
                                      </p:cBhvr>
                                      <p:tavLst>
                                        <p:tav tm="0">
                                          <p:val>
                                            <p:fltVal val="0"/>
                                          </p:val>
                                        </p:tav>
                                        <p:tav tm="100000">
                                          <p:val>
                                            <p:strVal val="#ppt_h"/>
                                          </p:val>
                                        </p:tav>
                                      </p:tavLst>
                                    </p:anim>
                                    <p:animEffect transition="in" filter="fade">
                                      <p:cBhvr>
                                        <p:cTn id="15" dur="500"/>
                                        <p:tgtEl>
                                          <p:spTgt spid="181"/>
                                        </p:tgtEl>
                                      </p:cBhvr>
                                    </p:animEffect>
                                  </p:childTnLst>
                                </p:cTn>
                              </p:par>
                            </p:childTnLst>
                          </p:cTn>
                        </p:par>
                        <p:par>
                          <p:cTn id="16" fill="hold">
                            <p:stCondLst>
                              <p:cond delay="1000"/>
                            </p:stCondLst>
                            <p:childTnLst>
                              <p:par>
                                <p:cTn id="17" presetID="53" presetClass="entr" presetSubtype="0" fill="hold" nodeType="afterEffect">
                                  <p:stCondLst>
                                    <p:cond delay="0"/>
                                  </p:stCondLst>
                                  <p:childTnLst>
                                    <p:set>
                                      <p:cBhvr>
                                        <p:cTn id="18" dur="1" fill="hold">
                                          <p:stCondLst>
                                            <p:cond delay="0"/>
                                          </p:stCondLst>
                                        </p:cTn>
                                        <p:tgtEl>
                                          <p:spTgt spid="191"/>
                                        </p:tgtEl>
                                        <p:attrNameLst>
                                          <p:attrName>style.visibility</p:attrName>
                                        </p:attrNameLst>
                                      </p:cBhvr>
                                      <p:to>
                                        <p:strVal val="visible"/>
                                      </p:to>
                                    </p:set>
                                    <p:anim calcmode="lin" valueType="num">
                                      <p:cBhvr>
                                        <p:cTn id="19" dur="500" fill="hold"/>
                                        <p:tgtEl>
                                          <p:spTgt spid="191"/>
                                        </p:tgtEl>
                                        <p:attrNameLst>
                                          <p:attrName>ppt_w</p:attrName>
                                        </p:attrNameLst>
                                      </p:cBhvr>
                                      <p:tavLst>
                                        <p:tav tm="0">
                                          <p:val>
                                            <p:fltVal val="0"/>
                                          </p:val>
                                        </p:tav>
                                        <p:tav tm="100000">
                                          <p:val>
                                            <p:strVal val="#ppt_w"/>
                                          </p:val>
                                        </p:tav>
                                      </p:tavLst>
                                    </p:anim>
                                    <p:anim calcmode="lin" valueType="num">
                                      <p:cBhvr>
                                        <p:cTn id="20" dur="500" fill="hold"/>
                                        <p:tgtEl>
                                          <p:spTgt spid="191"/>
                                        </p:tgtEl>
                                        <p:attrNameLst>
                                          <p:attrName>ppt_h</p:attrName>
                                        </p:attrNameLst>
                                      </p:cBhvr>
                                      <p:tavLst>
                                        <p:tav tm="0">
                                          <p:val>
                                            <p:fltVal val="0"/>
                                          </p:val>
                                        </p:tav>
                                        <p:tav tm="100000">
                                          <p:val>
                                            <p:strVal val="#ppt_h"/>
                                          </p:val>
                                        </p:tav>
                                      </p:tavLst>
                                    </p:anim>
                                    <p:animEffect transition="in" filter="fade">
                                      <p:cBhvr>
                                        <p:cTn id="21" dur="500"/>
                                        <p:tgtEl>
                                          <p:spTgt spid="191"/>
                                        </p:tgtEl>
                                      </p:cBhvr>
                                    </p:animEffect>
                                  </p:childTnLst>
                                </p:cTn>
                              </p:par>
                            </p:childTnLst>
                          </p:cTn>
                        </p:par>
                        <p:par>
                          <p:cTn id="22" fill="hold">
                            <p:stCondLst>
                              <p:cond delay="1500"/>
                            </p:stCondLst>
                            <p:childTnLst>
                              <p:par>
                                <p:cTn id="23" presetID="12" presetClass="entr" presetSubtype="4" fill="hold" grpId="0" nodeType="afterEffect">
                                  <p:stCondLst>
                                    <p:cond delay="0"/>
                                  </p:stCondLst>
                                  <p:childTnLst>
                                    <p:set>
                                      <p:cBhvr>
                                        <p:cTn id="24" dur="1" fill="hold">
                                          <p:stCondLst>
                                            <p:cond delay="0"/>
                                          </p:stCondLst>
                                        </p:cTn>
                                        <p:tgtEl>
                                          <p:spTgt spid="194"/>
                                        </p:tgtEl>
                                        <p:attrNameLst>
                                          <p:attrName>style.visibility</p:attrName>
                                        </p:attrNameLst>
                                      </p:cBhvr>
                                      <p:to>
                                        <p:strVal val="visible"/>
                                      </p:to>
                                    </p:set>
                                    <p:animEffect transition="in" filter="slide(fromBottom)">
                                      <p:cBhvr>
                                        <p:cTn id="25" dur="1000"/>
                                        <p:tgtEl>
                                          <p:spTgt spid="194"/>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97"/>
                                        </p:tgtEl>
                                        <p:attrNameLst>
                                          <p:attrName>style.visibility</p:attrName>
                                        </p:attrNameLst>
                                      </p:cBhvr>
                                      <p:to>
                                        <p:strVal val="visible"/>
                                      </p:to>
                                    </p:set>
                                    <p:animEffect transition="in" filter="slide(fromBottom)">
                                      <p:cBhvr>
                                        <p:cTn id="28" dur="1000"/>
                                        <p:tgtEl>
                                          <p:spTgt spid="197"/>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98"/>
                                        </p:tgtEl>
                                        <p:attrNameLst>
                                          <p:attrName>style.visibility</p:attrName>
                                        </p:attrNameLst>
                                      </p:cBhvr>
                                      <p:to>
                                        <p:strVal val="visible"/>
                                      </p:to>
                                    </p:set>
                                    <p:animEffect transition="in" filter="slide(fromBottom)">
                                      <p:cBhvr>
                                        <p:cTn id="31" dur="1000"/>
                                        <p:tgtEl>
                                          <p:spTgt spid="198"/>
                                        </p:tgtEl>
                                      </p:cBhvr>
                                    </p:animEffect>
                                  </p:childTnLst>
                                </p:cTn>
                              </p:par>
                            </p:childTnLst>
                          </p:cTn>
                        </p:par>
                        <p:par>
                          <p:cTn id="32" fill="hold">
                            <p:stCondLst>
                              <p:cond delay="2500"/>
                            </p:stCondLst>
                            <p:childTnLst>
                              <p:par>
                                <p:cTn id="33" presetID="47" presetClass="entr" presetSubtype="0" fill="hold" grpId="0" nodeType="afterEffect">
                                  <p:stCondLst>
                                    <p:cond delay="0"/>
                                  </p:stCondLst>
                                  <p:childTnLst>
                                    <p:set>
                                      <p:cBhvr>
                                        <p:cTn id="34" dur="1" fill="hold">
                                          <p:stCondLst>
                                            <p:cond delay="0"/>
                                          </p:stCondLst>
                                        </p:cTn>
                                        <p:tgtEl>
                                          <p:spTgt spid="165"/>
                                        </p:tgtEl>
                                        <p:attrNameLst>
                                          <p:attrName>style.visibility</p:attrName>
                                        </p:attrNameLst>
                                      </p:cBhvr>
                                      <p:to>
                                        <p:strVal val="visible"/>
                                      </p:to>
                                    </p:set>
                                    <p:animEffect transition="in" filter="fade">
                                      <p:cBhvr>
                                        <p:cTn id="35" dur="1000"/>
                                        <p:tgtEl>
                                          <p:spTgt spid="165"/>
                                        </p:tgtEl>
                                      </p:cBhvr>
                                    </p:animEffect>
                                    <p:anim calcmode="lin" valueType="num">
                                      <p:cBhvr>
                                        <p:cTn id="36" dur="1000" fill="hold"/>
                                        <p:tgtEl>
                                          <p:spTgt spid="165"/>
                                        </p:tgtEl>
                                        <p:attrNameLst>
                                          <p:attrName>ppt_x</p:attrName>
                                        </p:attrNameLst>
                                      </p:cBhvr>
                                      <p:tavLst>
                                        <p:tav tm="0">
                                          <p:val>
                                            <p:strVal val="#ppt_x"/>
                                          </p:val>
                                        </p:tav>
                                        <p:tav tm="100000">
                                          <p:val>
                                            <p:strVal val="#ppt_x"/>
                                          </p:val>
                                        </p:tav>
                                      </p:tavLst>
                                    </p:anim>
                                    <p:anim calcmode="lin" valueType="num">
                                      <p:cBhvr>
                                        <p:cTn id="37" dur="1000" fill="hold"/>
                                        <p:tgtEl>
                                          <p:spTgt spid="165"/>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168"/>
                                        </p:tgtEl>
                                        <p:attrNameLst>
                                          <p:attrName>style.visibility</p:attrName>
                                        </p:attrNameLst>
                                      </p:cBhvr>
                                      <p:to>
                                        <p:strVal val="visible"/>
                                      </p:to>
                                    </p:set>
                                    <p:animEffect transition="in" filter="fade">
                                      <p:cBhvr>
                                        <p:cTn id="40" dur="1000"/>
                                        <p:tgtEl>
                                          <p:spTgt spid="168"/>
                                        </p:tgtEl>
                                      </p:cBhvr>
                                    </p:animEffect>
                                    <p:anim calcmode="lin" valueType="num">
                                      <p:cBhvr>
                                        <p:cTn id="41" dur="1000" fill="hold"/>
                                        <p:tgtEl>
                                          <p:spTgt spid="168"/>
                                        </p:tgtEl>
                                        <p:attrNameLst>
                                          <p:attrName>ppt_x</p:attrName>
                                        </p:attrNameLst>
                                      </p:cBhvr>
                                      <p:tavLst>
                                        <p:tav tm="0">
                                          <p:val>
                                            <p:strVal val="#ppt_x"/>
                                          </p:val>
                                        </p:tav>
                                        <p:tav tm="100000">
                                          <p:val>
                                            <p:strVal val="#ppt_x"/>
                                          </p:val>
                                        </p:tav>
                                      </p:tavLst>
                                    </p:anim>
                                    <p:anim calcmode="lin" valueType="num">
                                      <p:cBhvr>
                                        <p:cTn id="42" dur="1000" fill="hold"/>
                                        <p:tgtEl>
                                          <p:spTgt spid="168"/>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169"/>
                                        </p:tgtEl>
                                        <p:attrNameLst>
                                          <p:attrName>style.visibility</p:attrName>
                                        </p:attrNameLst>
                                      </p:cBhvr>
                                      <p:to>
                                        <p:strVal val="visible"/>
                                      </p:to>
                                    </p:set>
                                    <p:animEffect transition="in" filter="fade">
                                      <p:cBhvr>
                                        <p:cTn id="45" dur="1000"/>
                                        <p:tgtEl>
                                          <p:spTgt spid="169"/>
                                        </p:tgtEl>
                                      </p:cBhvr>
                                    </p:animEffect>
                                    <p:anim calcmode="lin" valueType="num">
                                      <p:cBhvr>
                                        <p:cTn id="46" dur="1000" fill="hold"/>
                                        <p:tgtEl>
                                          <p:spTgt spid="169"/>
                                        </p:tgtEl>
                                        <p:attrNameLst>
                                          <p:attrName>ppt_x</p:attrName>
                                        </p:attrNameLst>
                                      </p:cBhvr>
                                      <p:tavLst>
                                        <p:tav tm="0">
                                          <p:val>
                                            <p:strVal val="#ppt_x"/>
                                          </p:val>
                                        </p:tav>
                                        <p:tav tm="100000">
                                          <p:val>
                                            <p:strVal val="#ppt_x"/>
                                          </p:val>
                                        </p:tav>
                                      </p:tavLst>
                                    </p:anim>
                                    <p:anim calcmode="lin" valueType="num">
                                      <p:cBhvr>
                                        <p:cTn id="47" dur="1000" fill="hold"/>
                                        <p:tgtEl>
                                          <p:spTgt spid="1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8" grpId="0"/>
      <p:bldP spid="169" grpId="0"/>
      <p:bldP spid="194" grpId="0"/>
      <p:bldP spid="197" grpId="0"/>
      <p:bldP spid="19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1739</TotalTime>
  <Words>1514</Words>
  <Application>Microsoft Office PowerPoint</Application>
  <PresentationFormat>自定义</PresentationFormat>
  <Paragraphs>93</Paragraphs>
  <Slides>12</Slides>
  <Notes>12</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工作总结汇报</dc:title>
  <dc:creator>第一PPT</dc:creator>
  <cp:keywords>www.1ppt.com</cp:keywords>
  <dc:description>www.1ppt.com</dc:description>
  <cp:lastModifiedBy>pp</cp:lastModifiedBy>
  <cp:revision>155</cp:revision>
  <dcterms:created xsi:type="dcterms:W3CDTF">2014-12-25T08:17:45Z</dcterms:created>
  <dcterms:modified xsi:type="dcterms:W3CDTF">2019-01-05T08:47:10Z</dcterms:modified>
</cp:coreProperties>
</file>