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7407-E02E-7A4C-95B0-94EE8E7EC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Doodle Recognition by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B3F2E-CE97-1D40-9A92-CEA65CBEC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Yucong</a:t>
            </a:r>
            <a:r>
              <a:rPr lang="en-US" dirty="0"/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42341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907EFF9-6499-4256-942A-8EF588EC0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B9DC27-3A3E-402E-B634-0B0C67C11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C727DC05-1724-4E70-A8EF-3B066A1C6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277D086-BEEE-4B9D-82C4-5EC47A39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73602790-E9F1-4188-B519-1A16F54DE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D6D6E102-E0FA-4EB0-84C0-12B58619E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C19A0A4E-1D0E-4961-AF15-FEFA032EE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C388696A-1397-4F76-8FA3-151A0CE2B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31D7D986-261D-4864-AFCD-AF06E590D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A73AECC3-172A-479C-A04D-C55CA2739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4FC4174F-5C7F-45B6-984F-EF3FEB1E1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F71131E5-E8B9-42CC-9C9D-E8F063112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F0AEF7AC-0075-4C6C-9ABD-9BD165FF9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0882CC37-F5BB-4236-BA9E-04907C2A8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63155EC3-09A6-447D-8CD5-25AE7969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E4E63E0D-8C46-4164-AF50-91E01665C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181EED3E-62C5-4C89-9961-38274E53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E2165F57-8CAC-4F7E-A4BC-F52BB2550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C1805FA5-64F6-4B43-A8C9-FAF06614F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34A7BD4B-6A14-4DB4-927E-FF6107B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429EAED2-0C09-4843-8818-84D562C5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8F3D653F-310A-40EE-8AB0-7C689B287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D3B6C58E-F61A-42EF-8B22-5D6380DFC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560E74-7305-4B8C-A284-9067081D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F6A423-4E9F-4C49-991E-49EF8F2AF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22">
              <a:extLst>
                <a:ext uri="{FF2B5EF4-FFF2-40B4-BE49-F238E27FC236}">
                  <a16:creationId xmlns:a16="http://schemas.microsoft.com/office/drawing/2014/main" id="{51BA3EEC-538D-4C24-8F6F-09CE0279A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70936A-6E24-45D0-B993-C92D26441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D1843D-C804-7346-95C8-08856CCC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 fontScale="90000"/>
          </a:bodyPr>
          <a:lstStyle/>
          <a:p>
            <a:r>
              <a:rPr lang="en-US" dirty="0"/>
              <a:t>VGG-based Network (Without Drop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9CFB-DC8F-3743-ACB4-1A1CCE3B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934" y="115614"/>
            <a:ext cx="6281873" cy="28535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Batch size: 200</a:t>
            </a:r>
          </a:p>
          <a:p>
            <a:r>
              <a:rPr lang="en-US" dirty="0"/>
              <a:t>Optimizer: Adam optimization algorithm</a:t>
            </a:r>
          </a:p>
          <a:p>
            <a:r>
              <a:rPr lang="en-US" dirty="0"/>
              <a:t>Train time: 2.5 hours</a:t>
            </a:r>
          </a:p>
          <a:p>
            <a:r>
              <a:rPr lang="en-US" dirty="0"/>
              <a:t>Learning rate: 0.0001</a:t>
            </a:r>
          </a:p>
          <a:p>
            <a:r>
              <a:rPr lang="en-US" dirty="0"/>
              <a:t>Loss function: cross-entropy loss function with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r>
              <a:rPr lang="en-US" dirty="0"/>
              <a:t>Test accuracy: 48.50%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075A7-F7A4-EC4E-A211-F5F42D118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3" r="747" b="4"/>
          <a:stretch/>
        </p:blipFill>
        <p:spPr>
          <a:xfrm>
            <a:off x="4486798" y="3145845"/>
            <a:ext cx="3729931" cy="2911765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2A11A-1764-3343-874E-9C3A040ED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" r="1312" b="4"/>
          <a:stretch/>
        </p:blipFill>
        <p:spPr>
          <a:xfrm>
            <a:off x="8349338" y="3158042"/>
            <a:ext cx="3721608" cy="29052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942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907EFF9-6499-4256-942A-8EF588EC0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B9DC27-3A3E-402E-B634-0B0C67C11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C727DC05-1724-4E70-A8EF-3B066A1C6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1277D086-BEEE-4B9D-82C4-5EC47A39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73602790-E9F1-4188-B519-1A16F54DE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D6D6E102-E0FA-4EB0-84C0-12B58619E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C19A0A4E-1D0E-4961-AF15-FEFA032EE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C388696A-1397-4F76-8FA3-151A0CE2B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31D7D986-261D-4864-AFCD-AF06E590D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73AECC3-172A-479C-A04D-C55CA2739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4FC4174F-5C7F-45B6-984F-EF3FEB1E1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F71131E5-E8B9-42CC-9C9D-E8F063112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F0AEF7AC-0075-4C6C-9ABD-9BD165FF9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0882CC37-F5BB-4236-BA9E-04907C2A8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63155EC3-09A6-447D-8CD5-25AE7969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4E63E0D-8C46-4164-AF50-91E01665C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181EED3E-62C5-4C89-9961-38274E53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2165F57-8CAC-4F7E-A4BC-F52BB2550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C1805FA5-64F6-4B43-A8C9-FAF06614F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34A7BD4B-6A14-4DB4-927E-FF6107B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429EAED2-0C09-4843-8818-84D562C5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8F3D653F-310A-40EE-8AB0-7C689B287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D3B6C58E-F61A-42EF-8B22-5D6380DFC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3560E74-7305-4B8C-A284-9067081D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8F6A423-4E9F-4C49-991E-49EF8F2AF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22">
              <a:extLst>
                <a:ext uri="{FF2B5EF4-FFF2-40B4-BE49-F238E27FC236}">
                  <a16:creationId xmlns:a16="http://schemas.microsoft.com/office/drawing/2014/main" id="{51BA3EEC-538D-4C24-8F6F-09CE0279A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270936A-6E24-45D0-B993-C92D26441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D1843D-C804-7346-95C8-08856CCC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VGG-based Network (With Drop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9CFB-DC8F-3743-ACB4-1A1CCE3B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Batch size: 200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Optimizer: Adam optimization algorithm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Train time: 2.5 hours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Learning rate: 0.0001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Loss function: cross-entropy loss function with </a:t>
            </a:r>
            <a:r>
              <a:rPr lang="en-US" sz="1500" dirty="0" err="1"/>
              <a:t>softmax</a:t>
            </a:r>
            <a:r>
              <a:rPr lang="en-US" sz="1500" dirty="0"/>
              <a:t> function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Test accuracy: 50.9%</a:t>
            </a: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904FE47-0D27-0446-A50B-BF91C3DAB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" r="782" b="4"/>
          <a:stretch/>
        </p:blipFill>
        <p:spPr>
          <a:xfrm>
            <a:off x="5118447" y="3672402"/>
            <a:ext cx="3055418" cy="2385208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87DE1-EEF6-2147-B4AC-6A83D516E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0" b="4"/>
          <a:stretch/>
        </p:blipFill>
        <p:spPr>
          <a:xfrm>
            <a:off x="8335051" y="3672402"/>
            <a:ext cx="3055418" cy="2385208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831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6365-7BDA-4A46-8EA0-F7810C71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862E0-0602-F745-A748-179BF9EFD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 the mobile net, the normal convolution is replaced by </a:t>
                </a:r>
                <a:r>
                  <a:rPr lang="en-US" dirty="0" err="1"/>
                  <a:t>depthwise</a:t>
                </a:r>
                <a:r>
                  <a:rPr lang="en-US" dirty="0"/>
                  <a:t> convolution followed by pointwise convolution which is called as </a:t>
                </a:r>
                <a:r>
                  <a:rPr lang="en-US" dirty="0" err="1"/>
                  <a:t>depthwise</a:t>
                </a:r>
                <a:r>
                  <a:rPr lang="en-US" dirty="0"/>
                  <a:t> separable convolution.</a:t>
                </a:r>
              </a:p>
              <a:p>
                <a:r>
                  <a:rPr lang="en-US" dirty="0"/>
                  <a:t>In the normal convolution, if the input feature map is of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we want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 feature maps with convolution kernel size 𝐾 then there are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convolution kernels each with dimension 𝐾. This results in a feature map of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 dimension after convolution operation.</a:t>
                </a:r>
              </a:p>
              <a:p>
                <a:r>
                  <a:rPr lang="en-US" dirty="0"/>
                  <a:t>In the </a:t>
                </a:r>
                <a:r>
                  <a:rPr lang="en-US" dirty="0" err="1"/>
                  <a:t>depthwise</a:t>
                </a:r>
                <a:r>
                  <a:rPr lang="en-US" dirty="0"/>
                  <a:t> separable convolution, if the input feature map is of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dimension and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feature maps in the resulting feature map and the convolution kernel size is 𝐾, then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convolution kernels, one for each input channel, with dimension 𝐾, 𝐾, 1. This results in a feature map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after </a:t>
                </a:r>
                <a:r>
                  <a:rPr lang="en-US" dirty="0" err="1"/>
                  <a:t>depthwise</a:t>
                </a:r>
                <a:r>
                  <a:rPr lang="en-US" dirty="0"/>
                  <a:t> convolution. This is followed by pointwise convolution. This convolution kernel is of dimension 1,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different kernels which results in the feature map of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 dimension.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862E0-0602-F745-A748-179BF9EFD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3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9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32CCF-EAC0-2C4B-A846-F3258666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Mobile 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5CC78-C4B9-EF48-AF75-AA2E35C8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784" y="320040"/>
            <a:ext cx="5355273" cy="62270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3869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07EFF9-6499-4256-942A-8EF588EC0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B9DC27-3A3E-402E-B634-0B0C67C11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727DC05-1724-4E70-A8EF-3B066A1C6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277D086-BEEE-4B9D-82C4-5EC47A39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3602790-E9F1-4188-B519-1A16F54DE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6D6E102-E0FA-4EB0-84C0-12B58619E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19A0A4E-1D0E-4961-AF15-FEFA032EE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388696A-1397-4F76-8FA3-151A0CE2B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1D7D986-261D-4864-AFCD-AF06E590D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73AECC3-172A-479C-A04D-C55CA2739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4FC4174F-5C7F-45B6-984F-EF3FEB1E1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71131E5-E8B9-42CC-9C9D-E8F063112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F0AEF7AC-0075-4C6C-9ABD-9BD165FF9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882CC37-F5BB-4236-BA9E-04907C2A8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3155EC3-09A6-447D-8CD5-25AE7969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4E63E0D-8C46-4164-AF50-91E01665C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181EED3E-62C5-4C89-9961-38274E53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E2165F57-8CAC-4F7E-A4BC-F52BB2550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1805FA5-64F6-4B43-A8C9-FAF06614F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34A7BD4B-6A14-4DB4-927E-FF6107B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429EAED2-0C09-4843-8818-84D562C5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8F3D653F-310A-40EE-8AB0-7C689B287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3B6C58E-F61A-42EF-8B22-5D6380DFC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560E74-7305-4B8C-A284-9067081D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F6A423-4E9F-4C49-991E-49EF8F2AF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22">
              <a:extLst>
                <a:ext uri="{FF2B5EF4-FFF2-40B4-BE49-F238E27FC236}">
                  <a16:creationId xmlns:a16="http://schemas.microsoft.com/office/drawing/2014/main" id="{51BA3EEC-538D-4C24-8F6F-09CE0279A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70936A-6E24-45D0-B993-C92D26441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64E626-72FA-A248-9CF6-7266ABA0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Mobile 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0F791F-ACF4-DC44-A3EE-932ED977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Batch size: 200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Optimizer: Adam optimization algorithm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Train time: 1.5 hours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Learning rate: 0.0001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Loss function: cross-entropy loss function with </a:t>
            </a:r>
            <a:r>
              <a:rPr lang="en-US" sz="1500" dirty="0" err="1"/>
              <a:t>softmax</a:t>
            </a:r>
            <a:r>
              <a:rPr lang="en-US" sz="1500" dirty="0"/>
              <a:t> function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Test accuracy: </a:t>
            </a:r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30E0EC1-FAB2-2947-B7C5-0DDA87A04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" r="1334" b="4"/>
          <a:stretch/>
        </p:blipFill>
        <p:spPr>
          <a:xfrm>
            <a:off x="4575378" y="3398726"/>
            <a:ext cx="3430780" cy="2678234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8" name="Picture 7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58A4EF9E-6629-B446-892D-6EEDB4106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6" r="694" b="4"/>
          <a:stretch/>
        </p:blipFill>
        <p:spPr>
          <a:xfrm>
            <a:off x="8043771" y="3379376"/>
            <a:ext cx="3430780" cy="2678234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14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6A73E-560F-254E-B4F6-63766D38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25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1E89-9B65-584A-80A1-321C9CD0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6105-7244-244E-8539-85E2989A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”Quick, Draw!” was released as an experimental game to educate the public in a playful way about how AI works. The game prompts users to draw an image depicting a certain category, such as ”banana,” “table,” etc. </a:t>
            </a:r>
          </a:p>
          <a:p>
            <a:r>
              <a:rPr lang="en-US" dirty="0"/>
              <a:t>The game generated more than 1B drawings. Google public released 50M image in 340 categories.</a:t>
            </a:r>
          </a:p>
        </p:txBody>
      </p:sp>
    </p:spTree>
    <p:extLst>
      <p:ext uri="{BB962C8B-B14F-4D97-AF65-F5344CB8AC3E}">
        <p14:creationId xmlns:p14="http://schemas.microsoft.com/office/powerpoint/2010/main" val="725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57367F-0D64-42F0-A033-660B417F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4C980A-5321-4E88-B6F7-572A3327E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9411DD-732B-4883-8431-BF67EA06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802BDA8-DBFD-4424-9577-4CECD3966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A4651DB-CA25-45C9-BB5B-490E75E1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561519A-19C4-4FAE-B4D2-9967A0285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536EEC-CD2D-4F8D-8FCE-1B57B67C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06D071C-EBE9-493C-B2FF-C290E80E6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43943F-3505-4459-B105-5ADD87A9B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CFA8E01-9AAA-4377-B145-D4C3BC938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0F9B300-29E8-4013-9610-4C98C20F5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80DC548-7776-4F62-9150-EE50775DC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B47EB33-C045-4382-BB34-C409FBFAB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799171D-9C80-4F36-854F-272AB4CB7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6853A3D-C5F1-4325-ABDD-D82962719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36C52C5-A8E2-4FDD-8C82-0B0A36ED2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AB04D6F-5C3B-4BC8-A8D0-F0F70C33F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37A064D-A403-4F71-A373-F748D44C1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08954A6-C2C2-455F-8AB9-EF03ED0E7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8954187-FB8C-4673-8481-D251884C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DE674D7-0925-4935-B299-98744B41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D7AF2ED-2D49-4A69-BAB2-CF989B3B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67F02011-466C-4790-B052-0CB804250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1FAD6E-B62A-435F-B914-503F8B95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CBF1B1-B0BB-40C4-9870-227A638C1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C7D2A079-0082-43E4-9253-BA8D43378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DFDFEF-7A52-497B-AE56-46D446902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F9058D-2456-804B-AE72-A4BEE28C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33D8-FF44-BF42-B73F-9C158A39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09588"/>
            <a:ext cx="6281873" cy="21008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2000 images from each categories, 680000 image in total.</a:t>
            </a:r>
          </a:p>
          <a:p>
            <a:r>
              <a:rPr lang="en-US" dirty="0"/>
              <a:t>544000 image for training, 136000 images for testing.</a:t>
            </a:r>
          </a:p>
          <a:p>
            <a:r>
              <a:rPr lang="en-US" dirty="0"/>
              <a:t>Draw the strokes in greyscale images of size 32*32.</a:t>
            </a:r>
          </a:p>
          <a:p>
            <a:r>
              <a:rPr lang="en-US" dirty="0"/>
              <a:t>Here’s what the data frame looks like:</a:t>
            </a:r>
          </a:p>
          <a:p>
            <a:endParaRPr lang="en-US" dirty="0"/>
          </a:p>
        </p:txBody>
      </p:sp>
      <p:pic>
        <p:nvPicPr>
          <p:cNvPr id="7" name="Picture 6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949F7556-262D-6444-B10D-E9AC12E2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20" y="2633316"/>
            <a:ext cx="6923187" cy="35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9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87098B54-45B3-4469-827D-BF24EDB86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CAD1CCF-0CEB-4D14-BF1B-C1914BF1F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C95FDF92-83B6-4E31-966F-F6130DCD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0C3906FE-AC0C-4B18-8335-27F0DBF2A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2BB23684-B397-4D0A-A611-519EC209F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46C6D2B5-9955-45FD-AECB-AA5DE5D0B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54E183AC-1A43-4B67-87C3-171843415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42DB7703-B537-43B3-A320-8EA225302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F2E80C4E-3C3D-42A0-882C-BAD67F541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42AB2C78-978B-4333-9D16-68C8BE740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CF2FF230-699A-4C32-95CF-5EC073328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E0ED8C52-634B-4E0D-AE83-5109A19F3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14E27C2A-C13B-43BD-A6BF-A28475535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A55B5F2B-EFA2-466F-89C4-567EF82C8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8C98B95E-35B8-403E-A140-D5B27826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E012E074-EAA9-484D-BD89-8C093856A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68A249B3-6FC5-4647-8054-46977A622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BEBC0B53-B64C-4FFC-89AC-0A65D9B57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97A3B757-C4A4-4AB2-8331-84E87818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178CB3E2-70DC-46F9-8436-F8598BAA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BC37A6A4-C127-4743-940B-E71B682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AE2FD47-0BDC-4D05-A3CD-049453B0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A803EAD-0253-4E40-AEC0-C3CCDB40D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39">
              <a:extLst>
                <a:ext uri="{FF2B5EF4-FFF2-40B4-BE49-F238E27FC236}">
                  <a16:creationId xmlns:a16="http://schemas.microsoft.com/office/drawing/2014/main" id="{82ABA66D-63AC-441E-B541-C8BE7C59C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EF1F447-2077-47C9-91C8-EA7249FF6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38A31C-7647-E84D-AF35-CA1E390C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Dataset Overview</a:t>
            </a: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C5FF1AC6-1152-4D51-869F-C6FBEE2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6971" y="0"/>
            <a:ext cx="6745029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A982B99D-EF15-A14F-908A-CACC7DAD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11" y="927114"/>
            <a:ext cx="2889672" cy="1733802"/>
          </a:xfrm>
          <a:prstGeom prst="rect">
            <a:avLst/>
          </a:prstGeom>
          <a:ln w="9525">
            <a:noFill/>
          </a:ln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29B9E4E0-EC3F-6A4E-96AE-98360898A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723" y="965465"/>
            <a:ext cx="2894500" cy="1657101"/>
          </a:xfrm>
          <a:prstGeom prst="rect">
            <a:avLst/>
          </a:prstGeom>
          <a:ln w="9525">
            <a:noFill/>
          </a:ln>
        </p:spPr>
      </p:pic>
      <p:pic>
        <p:nvPicPr>
          <p:cNvPr id="25" name="Picture 2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68DE74E8-03F0-2845-8B21-5EF5FAE94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11" y="4170099"/>
            <a:ext cx="2889672" cy="1791596"/>
          </a:xfrm>
          <a:prstGeom prst="rect">
            <a:avLst/>
          </a:prstGeom>
          <a:ln w="9525">
            <a:noFill/>
          </a:ln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377E7FC5-4446-404F-BCA6-31FE0C9A0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723" y="4222874"/>
            <a:ext cx="2894500" cy="168604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743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C59A28-56CE-4D1A-A907-C8D70057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D71ACA-6DBF-4D03-9ADB-A4428E832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A57A071-927E-400E-8988-CF9AF4533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466C9C-5DBF-4FE5-9D6C-6735CC392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53B81F9-C616-41C7-B7DE-FBDAE750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47A588F-65A6-4826-9E92-4E88487D5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4429C13-3100-4081-AE6A-336684C0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29DCF05-D750-4B3B-B53A-03E2DBC3C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5993F46-B3A4-4294-907E-88247D056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9D9F2EC-0180-4668-B1A5-816CCACE9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D35BE21-AF40-4FD8-99AC-8C9776A6B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BE6AEEC-C7A9-432D-BA2D-4E72287B7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A0FEDDD-FA3D-4FF8-A31A-985512EE4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D243DEA-AE2B-4D46-BEAA-93697809E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4464047-133A-4A09-A0B5-679819EB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D98F30-5471-42C2-A7FC-E57E5077D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442196C-6546-46E2-8346-1F5ED37B8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82294F9-8B7B-479F-884C-29CEC0179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7920E91-EB50-40B6-BAB9-F596B5326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86C763-35BF-4EB0-9847-E6E5F4D0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BDD2C34-F3B2-4249-91C1-F79033136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CE624D2-666C-4165-8C42-EBA6A4E6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23AD0FD-6708-42D3-AE6B-F7C70835B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AA92E5-F34E-427C-8658-81A7C9A3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8EADCB-8A68-43F5-A3BE-50ADDF98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74587B47-C4D5-403C-B4BD-EC8EBEA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E2D222-9FE9-41DD-9199-451B426C7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9DF82B-687C-454E-B045-D12AFEF3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5521-93A4-D546-9C0F-5F2AC791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982051"/>
          </a:xfrm>
        </p:spPr>
        <p:txBody>
          <a:bodyPr>
            <a:normAutofit/>
          </a:bodyPr>
          <a:lstStyle/>
          <a:p>
            <a:r>
              <a:rPr lang="en-US" altLang="zh-CN">
                <a:latin typeface="Arial"/>
                <a:ea typeface="Arial"/>
                <a:cs typeface="Arial"/>
                <a:sym typeface="Arial"/>
              </a:rPr>
              <a:t>CNN usually includes convolutional layer, pooling layer and fully-connected layer.</a:t>
            </a:r>
            <a:endParaRPr lang="en-US" dirty="0"/>
          </a:p>
          <a:p>
            <a:r>
              <a:rPr lang="en-US" altLang="zh-CN">
                <a:latin typeface="Arial"/>
                <a:ea typeface="Arial"/>
                <a:cs typeface="Arial"/>
                <a:sym typeface="Arial"/>
              </a:rPr>
              <a:t>There’s many successful Convolutional Neural Network structures such as </a:t>
            </a:r>
            <a:r>
              <a:rPr lang="en-US" altLang="zh-CN" err="1">
                <a:latin typeface="Arial"/>
                <a:ea typeface="Arial"/>
                <a:cs typeface="Arial"/>
                <a:sym typeface="Arial"/>
              </a:rPr>
              <a:t>LeNet</a:t>
            </a:r>
            <a:r>
              <a:rPr lang="en-US" altLang="zh-C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zh-CN" err="1">
                <a:latin typeface="Arial"/>
                <a:ea typeface="Arial"/>
                <a:cs typeface="Arial"/>
                <a:sym typeface="Arial"/>
              </a:rPr>
              <a:t>AlexNet</a:t>
            </a:r>
            <a:r>
              <a:rPr lang="en-US" altLang="zh-C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zh-CN" err="1">
                <a:latin typeface="Arial"/>
                <a:ea typeface="Arial"/>
                <a:cs typeface="Arial"/>
                <a:sym typeface="Arial"/>
              </a:rPr>
              <a:t>GoogleNet</a:t>
            </a:r>
            <a:r>
              <a:rPr lang="en-US" altLang="zh-CN">
                <a:latin typeface="Arial"/>
                <a:ea typeface="Arial"/>
                <a:cs typeface="Arial"/>
                <a:sym typeface="Arial"/>
              </a:rPr>
              <a:t>, VGG, </a:t>
            </a:r>
            <a:r>
              <a:rPr lang="en-US" altLang="zh-CN" err="1"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en-US" altLang="zh-CN">
                <a:latin typeface="Arial"/>
                <a:ea typeface="Arial"/>
                <a:cs typeface="Arial"/>
                <a:sym typeface="Arial"/>
              </a:rPr>
              <a:t> etc.</a:t>
            </a:r>
          </a:p>
          <a:p>
            <a:r>
              <a:rPr lang="en-US" altLang="zh-CN">
                <a:latin typeface="Arial"/>
                <a:ea typeface="Arial"/>
                <a:cs typeface="Arial"/>
                <a:sym typeface="Arial"/>
              </a:rPr>
              <a:t>Below is a typical CNN network proposed by Yann </a:t>
            </a:r>
            <a:r>
              <a:rPr lang="en-US" altLang="zh-CN" err="1">
                <a:latin typeface="Arial"/>
                <a:ea typeface="Arial"/>
                <a:cs typeface="Arial"/>
                <a:sym typeface="Arial"/>
              </a:rPr>
              <a:t>Lecun</a:t>
            </a:r>
            <a:r>
              <a:rPr lang="en-US" altLang="zh-CN">
                <a:latin typeface="Arial"/>
                <a:ea typeface="Arial"/>
                <a:cs typeface="Arial"/>
                <a:sym typeface="Arial"/>
              </a:rPr>
              <a:t> in 1980s.</a:t>
            </a:r>
            <a:endParaRPr lang="en-US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197">
            <a:extLst>
              <a:ext uri="{FF2B5EF4-FFF2-40B4-BE49-F238E27FC236}">
                <a16:creationId xmlns:a16="http://schemas.microsoft.com/office/drawing/2014/main" id="{F8CDEC91-F887-8C46-A478-EE216FB4C651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t="4181" r="-3" b="-3"/>
          <a:stretch/>
        </p:blipFill>
        <p:spPr>
          <a:xfrm>
            <a:off x="5115908" y="4268968"/>
            <a:ext cx="6274561" cy="1788642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185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60D5-E896-8B49-8B08-2D8E4518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8C6D3-3AD7-BB4A-A84B-FADA4CD9E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1496" y="288923"/>
                <a:ext cx="6281873" cy="1224568"/>
              </a:xfrm>
            </p:spPr>
            <p:txBody>
              <a:bodyPr/>
              <a:lstStyle/>
              <a:p>
                <a:r>
                  <a:rPr lang="en-US" dirty="0"/>
                  <a:t>LeNet has 3 convolutional layers, 2 pooling layers, and 2 dense layers.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/>
                  <a:t> filter in every convolutional layer.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8C6D3-3AD7-BB4A-A84B-FADA4CD9E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1496" y="288923"/>
                <a:ext cx="6281873" cy="1224568"/>
              </a:xfrm>
              <a:blipFill>
                <a:blip r:embed="rId2"/>
                <a:stretch>
                  <a:fillRect l="-605" r="-1008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3128967-D8A9-3544-9A05-D3FB6B48F2CC}"/>
                  </a:ext>
                </a:extLst>
              </p:cNvPr>
              <p:cNvSpPr/>
              <p:nvPr/>
            </p:nvSpPr>
            <p:spPr>
              <a:xfrm>
                <a:off x="7285245" y="1705304"/>
                <a:ext cx="1418896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×32×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3128967-D8A9-3544-9A05-D3FB6B48F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245" y="1705304"/>
                <a:ext cx="1418896" cy="388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F956DA-21E2-FF49-91EA-2431F3268B32}"/>
                  </a:ext>
                </a:extLst>
              </p:cNvPr>
              <p:cNvSpPr/>
              <p:nvPr/>
            </p:nvSpPr>
            <p:spPr>
              <a:xfrm>
                <a:off x="6872714" y="2372711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×32×16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F956DA-21E2-FF49-91EA-2431F3268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14" y="2372711"/>
                <a:ext cx="2243958" cy="388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58DFD9-CB47-FF44-9B25-85A63C9450C5}"/>
              </a:ext>
            </a:extLst>
          </p:cNvPr>
          <p:cNvCxnSpPr/>
          <p:nvPr/>
        </p:nvCxnSpPr>
        <p:spPr>
          <a:xfrm>
            <a:off x="7994693" y="2136226"/>
            <a:ext cx="0" cy="1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3BACE-42F7-C843-ADDA-2D6277C778EC}"/>
              </a:ext>
            </a:extLst>
          </p:cNvPr>
          <p:cNvSpPr/>
          <p:nvPr/>
        </p:nvSpPr>
        <p:spPr>
          <a:xfrm>
            <a:off x="7285245" y="5707381"/>
            <a:ext cx="1418896" cy="388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5253C4-550B-8B4B-8FF2-E35B2E5E172B}"/>
              </a:ext>
            </a:extLst>
          </p:cNvPr>
          <p:cNvCxnSpPr/>
          <p:nvPr/>
        </p:nvCxnSpPr>
        <p:spPr>
          <a:xfrm>
            <a:off x="7994693" y="2814143"/>
            <a:ext cx="0" cy="1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7E4794-5B6F-B840-839F-5A1BCC6334ED}"/>
                  </a:ext>
                </a:extLst>
              </p:cNvPr>
              <p:cNvSpPr/>
              <p:nvPr/>
            </p:nvSpPr>
            <p:spPr>
              <a:xfrm>
                <a:off x="6872714" y="3040118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16</m:t>
                    </m:r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7E4794-5B6F-B840-839F-5A1BCC633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14" y="3040118"/>
                <a:ext cx="2243958" cy="388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D1B613-221A-4140-8A1E-E2AEBAFA7C45}"/>
                  </a:ext>
                </a:extLst>
              </p:cNvPr>
              <p:cNvSpPr/>
              <p:nvPr/>
            </p:nvSpPr>
            <p:spPr>
              <a:xfrm>
                <a:off x="6872714" y="3707525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64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D1B613-221A-4140-8A1E-E2AEBAFA7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14" y="3707525"/>
                <a:ext cx="2243958" cy="388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D63007-F0C0-AD4F-868C-7F9EC17C8B63}"/>
              </a:ext>
            </a:extLst>
          </p:cNvPr>
          <p:cNvCxnSpPr/>
          <p:nvPr/>
        </p:nvCxnSpPr>
        <p:spPr>
          <a:xfrm>
            <a:off x="7994693" y="3471037"/>
            <a:ext cx="0" cy="1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882673-A5CC-FA46-9DE6-465F613ADEC8}"/>
              </a:ext>
            </a:extLst>
          </p:cNvPr>
          <p:cNvCxnSpPr/>
          <p:nvPr/>
        </p:nvCxnSpPr>
        <p:spPr>
          <a:xfrm>
            <a:off x="7994693" y="4143698"/>
            <a:ext cx="0" cy="1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BB028D-704F-6741-B341-ED9E97781FE6}"/>
                  </a:ext>
                </a:extLst>
              </p:cNvPr>
              <p:cNvSpPr/>
              <p:nvPr/>
            </p:nvSpPr>
            <p:spPr>
              <a:xfrm>
                <a:off x="6872714" y="4377297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1024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BB028D-704F-6741-B341-ED9E97781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14" y="4377297"/>
                <a:ext cx="2243958" cy="388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C280D6-145D-0741-8316-7AB890FC3269}"/>
                  </a:ext>
                </a:extLst>
              </p:cNvPr>
              <p:cNvSpPr/>
              <p:nvPr/>
            </p:nvSpPr>
            <p:spPr>
              <a:xfrm>
                <a:off x="6872714" y="5042339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512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C280D6-145D-0741-8316-7AB890FC3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14" y="5042339"/>
                <a:ext cx="2243958" cy="3888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C20B68-C930-A64B-95EC-28B2C73DA3C5}"/>
              </a:ext>
            </a:extLst>
          </p:cNvPr>
          <p:cNvCxnSpPr/>
          <p:nvPr/>
        </p:nvCxnSpPr>
        <p:spPr>
          <a:xfrm>
            <a:off x="7994693" y="4811899"/>
            <a:ext cx="0" cy="1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36E5A9-B0F9-2B4B-B971-63A21F78930F}"/>
              </a:ext>
            </a:extLst>
          </p:cNvPr>
          <p:cNvCxnSpPr/>
          <p:nvPr/>
        </p:nvCxnSpPr>
        <p:spPr>
          <a:xfrm>
            <a:off x="7978533" y="5483905"/>
            <a:ext cx="0" cy="1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5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0F94-5558-3748-88DE-9CAE58E0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C4E7-DA43-8743-B6BB-73BA8ED4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7875"/>
            <a:ext cx="6281873" cy="2142499"/>
          </a:xfrm>
        </p:spPr>
        <p:txBody>
          <a:bodyPr>
            <a:noAutofit/>
          </a:bodyPr>
          <a:lstStyle/>
          <a:p>
            <a:r>
              <a:rPr lang="en-US" dirty="0"/>
              <a:t>Batch size: 200</a:t>
            </a:r>
          </a:p>
          <a:p>
            <a:r>
              <a:rPr lang="en-US" dirty="0"/>
              <a:t>Optimizer: Adam optimization algorithm</a:t>
            </a:r>
          </a:p>
          <a:p>
            <a:r>
              <a:rPr lang="en-US" dirty="0"/>
              <a:t>Learning rate: 0.0001</a:t>
            </a:r>
          </a:p>
          <a:p>
            <a:r>
              <a:rPr lang="en-US" dirty="0"/>
              <a:t>Loss: function: cross-entropy loss function with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8D7DED5-D217-094E-BBE2-913A9AE1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64" y="2798908"/>
            <a:ext cx="3591419" cy="2693564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77E188A-3652-1B47-BA25-ECB1BABE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85" y="2798908"/>
            <a:ext cx="3591419" cy="26935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18BBEB-3A7B-2D4F-A8B0-2269B422A452}"/>
              </a:ext>
            </a:extLst>
          </p:cNvPr>
          <p:cNvSpPr txBox="1">
            <a:spLocks/>
          </p:cNvSpPr>
          <p:nvPr/>
        </p:nvSpPr>
        <p:spPr>
          <a:xfrm>
            <a:off x="4894748" y="5661006"/>
            <a:ext cx="6281873" cy="709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accuracy: 48.65%</a:t>
            </a:r>
          </a:p>
        </p:txBody>
      </p:sp>
    </p:spTree>
    <p:extLst>
      <p:ext uri="{BB962C8B-B14F-4D97-AF65-F5344CB8AC3E}">
        <p14:creationId xmlns:p14="http://schemas.microsoft.com/office/powerpoint/2010/main" val="272111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D615BD-F761-402C-9FFB-C47F6F11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339C06-755E-4B75-A9EF-348BE1C7A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72B190B-8B0D-4004-B60E-EF20BD8F5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2DA77DC-B810-428E-A1CC-2FA9BD2A4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B0311D2-C06B-4E44-9731-6638A3287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773EEFA-F4D6-4080-9798-EB34A5E9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CD4AEFD-ABA1-4BDD-AA06-587AC7042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4F91B73-3E14-4924-8C86-0C2220CDC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259BFDF-B4C8-472D-890F-E51D3327A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647038D-66B9-41C1-917E-322D6A6E8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9B6284EB-3C71-4A05-B5C1-FB7A66760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1D60F0E-96C4-4851-96A0-6FBDBCDC9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3360417-75A4-4A7A-AD4E-01FB71AE9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69EFC4A-1AFE-4136-B688-28E2713E1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5E9F922-2BBA-4FC7-AA30-1FCB644EC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9EFB3D6-576F-4DD8-89C8-53B9EFBF0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9A2F58E-003D-4106-8A53-12FD5B67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8BBCD57-1744-4519-8DEF-4B4E4016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D541280-E3F7-431D-8B7C-32FE91C8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9605BFB-55AA-451B-8375-7C78ED77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B93B191B-FA7F-4A8A-955E-3E03CA202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3D879DF8-1B50-4C8F-81A7-887F63FEC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0726ECBE-53E3-4C32-B912-7056C3594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00603-AF66-483B-8A37-EF4FB27B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F2716E-8C1F-4BFB-8314-F923DAE1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22">
              <a:extLst>
                <a:ext uri="{FF2B5EF4-FFF2-40B4-BE49-F238E27FC236}">
                  <a16:creationId xmlns:a16="http://schemas.microsoft.com/office/drawing/2014/main" id="{D57E0FA4-F289-4A4A-BFCA-0BAB4EBD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4988A4-A6D5-42C6-9F65-B62AD07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1A7AD8-9BD4-E140-9187-14E1C129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VGG Net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D45AE-0017-7047-ABE4-449A886E1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8447" y="797595"/>
                <a:ext cx="6281873" cy="18128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by Visual Geometry Group from Oxford University.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dirty="0"/>
                  <a:t> filters in convolutional layers only.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D45AE-0017-7047-ABE4-449A886E1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8447" y="797595"/>
                <a:ext cx="6281873" cy="1812876"/>
              </a:xfr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B43E3F57-8521-4C38-8B54-70B06426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3097161"/>
            <a:ext cx="6272264" cy="2960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15BFFC0C-D4E0-3549-B4D9-54950F6D0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627" y="3687000"/>
            <a:ext cx="6221654" cy="174613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9037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9662-8B34-4047-B9BD-DB41897C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VGG-based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D4B5C-654C-2C4E-9A1A-084F68A73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8447" y="498386"/>
                <a:ext cx="6281873" cy="1078166"/>
              </a:xfrm>
            </p:spPr>
            <p:txBody>
              <a:bodyPr/>
              <a:lstStyle/>
              <a:p>
                <a:r>
                  <a:rPr lang="en-US" dirty="0"/>
                  <a:t>Ten layers totally. 7 convolutional layers, 3 dense layers.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dirty="0"/>
                  <a:t> filters in convolutional layers only.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D4B5C-654C-2C4E-9A1A-084F68A73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8447" y="498386"/>
                <a:ext cx="6281873" cy="1078166"/>
              </a:xfrm>
              <a:blipFill>
                <a:blip r:embed="rId2"/>
                <a:stretch>
                  <a:fillRect l="-806" t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63FE8D-78BE-8D47-9B2E-D5673A185F0D}"/>
                  </a:ext>
                </a:extLst>
              </p:cNvPr>
              <p:cNvSpPr/>
              <p:nvPr/>
            </p:nvSpPr>
            <p:spPr>
              <a:xfrm rot="16200000">
                <a:off x="5423247" y="3277467"/>
                <a:ext cx="1418896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×32×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63FE8D-78BE-8D47-9B2E-D5673A185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23247" y="3277467"/>
                <a:ext cx="1418896" cy="388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9DA1F99-41D6-954B-92EA-9103EB132F4B}"/>
                  </a:ext>
                </a:extLst>
              </p:cNvPr>
              <p:cNvSpPr/>
              <p:nvPr/>
            </p:nvSpPr>
            <p:spPr>
              <a:xfrm rot="16200000">
                <a:off x="5389458" y="3277466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×32×64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9DA1F99-41D6-954B-92EA-9103EB132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89458" y="3277466"/>
                <a:ext cx="2243958" cy="388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1089B64-172C-3644-A9FC-FA3735398E9A}"/>
              </a:ext>
            </a:extLst>
          </p:cNvPr>
          <p:cNvSpPr/>
          <p:nvPr/>
        </p:nvSpPr>
        <p:spPr>
          <a:xfrm rot="16200000">
            <a:off x="9675099" y="3277462"/>
            <a:ext cx="1418896" cy="388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70E9C0-47C6-BD47-86EF-1515FA9DA21E}"/>
                  </a:ext>
                </a:extLst>
              </p:cNvPr>
              <p:cNvSpPr/>
              <p:nvPr/>
            </p:nvSpPr>
            <p:spPr>
              <a:xfrm rot="16200000">
                <a:off x="8104955" y="3277462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4096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70E9C0-47C6-BD47-86EF-1515FA9DA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04955" y="3277462"/>
                <a:ext cx="2243958" cy="388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433695-DE82-0245-B3BF-15B9940709DA}"/>
                  </a:ext>
                </a:extLst>
              </p:cNvPr>
              <p:cNvSpPr/>
              <p:nvPr/>
            </p:nvSpPr>
            <p:spPr>
              <a:xfrm rot="16200000">
                <a:off x="5772808" y="3277466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×32×64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433695-DE82-0245-B3BF-15B994070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72808" y="3277466"/>
                <a:ext cx="2243958" cy="388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E791868-B638-B74F-969C-B6032DA9B33D}"/>
                  </a:ext>
                </a:extLst>
              </p:cNvPr>
              <p:cNvSpPr/>
              <p:nvPr/>
            </p:nvSpPr>
            <p:spPr>
              <a:xfrm rot="16200000">
                <a:off x="6158304" y="3277466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×16×128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E791868-B638-B74F-969C-B6032DA9B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58304" y="3277466"/>
                <a:ext cx="2243958" cy="388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649CC9-4F2E-5645-BD27-03BF20BB52DE}"/>
                  </a:ext>
                </a:extLst>
              </p:cNvPr>
              <p:cNvSpPr/>
              <p:nvPr/>
            </p:nvSpPr>
            <p:spPr>
              <a:xfrm rot="16200000">
                <a:off x="6549055" y="3277465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×16×128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649CC9-4F2E-5645-BD27-03BF20BB5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49055" y="3277465"/>
                <a:ext cx="2243958" cy="3888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6CC5D7-E64A-A24C-9768-76404BB02103}"/>
                  </a:ext>
                </a:extLst>
              </p:cNvPr>
              <p:cNvSpPr/>
              <p:nvPr/>
            </p:nvSpPr>
            <p:spPr>
              <a:xfrm rot="16200000">
                <a:off x="6935216" y="3277463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×8×256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6CC5D7-E64A-A24C-9768-76404BB02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35216" y="3277463"/>
                <a:ext cx="2243958" cy="3888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554DB4-5369-774F-B39F-749D6F430D10}"/>
                  </a:ext>
                </a:extLst>
              </p:cNvPr>
              <p:cNvSpPr/>
              <p:nvPr/>
            </p:nvSpPr>
            <p:spPr>
              <a:xfrm rot="16200000">
                <a:off x="7327186" y="3277463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×8×256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554DB4-5369-774F-B39F-749D6F430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27186" y="3277463"/>
                <a:ext cx="2243958" cy="3888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6AE0E44-C541-4245-93C7-06D47F913CCD}"/>
                  </a:ext>
                </a:extLst>
              </p:cNvPr>
              <p:cNvSpPr/>
              <p:nvPr/>
            </p:nvSpPr>
            <p:spPr>
              <a:xfrm rot="16200000">
                <a:off x="7716072" y="3277463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×8×256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6AE0E44-C541-4245-93C7-06D47F913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16072" y="3277463"/>
                <a:ext cx="2243958" cy="3888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53B5B48-1072-E44A-B152-469247A77320}"/>
                  </a:ext>
                </a:extLst>
              </p:cNvPr>
              <p:cNvSpPr/>
              <p:nvPr/>
            </p:nvSpPr>
            <p:spPr>
              <a:xfrm rot="16200000">
                <a:off x="8488673" y="3277462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4096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53B5B48-1072-E44A-B152-469247A77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488673" y="3277462"/>
                <a:ext cx="2243958" cy="3888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847CCB6-82CA-1844-869D-ACB972516522}"/>
                  </a:ext>
                </a:extLst>
              </p:cNvPr>
              <p:cNvSpPr/>
              <p:nvPr/>
            </p:nvSpPr>
            <p:spPr>
              <a:xfrm rot="16200000">
                <a:off x="8873686" y="3277462"/>
                <a:ext cx="2243958" cy="388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4096</m:t>
                    </m:r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847CCB6-82CA-1844-869D-ACB972516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73686" y="3277462"/>
                <a:ext cx="2243958" cy="3888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2931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419</Words>
  <Application>Microsoft Macintosh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 Light</vt:lpstr>
      <vt:lpstr>Cambria Math</vt:lpstr>
      <vt:lpstr>Rockwell</vt:lpstr>
      <vt:lpstr>Times New Roman</vt:lpstr>
      <vt:lpstr>Wingdings</vt:lpstr>
      <vt:lpstr>Atlas</vt:lpstr>
      <vt:lpstr>Doodle Recognition by CNN</vt:lpstr>
      <vt:lpstr>Introduction</vt:lpstr>
      <vt:lpstr>Dataset Overview</vt:lpstr>
      <vt:lpstr>Dataset Overview</vt:lpstr>
      <vt:lpstr>Convolutional Neural Network</vt:lpstr>
      <vt:lpstr>LeNet</vt:lpstr>
      <vt:lpstr>LeNet</vt:lpstr>
      <vt:lpstr>VGG Net</vt:lpstr>
      <vt:lpstr>VGG-based Network</vt:lpstr>
      <vt:lpstr>VGG-based Network (Without Drop out)</vt:lpstr>
      <vt:lpstr>VGG-based Network (With Drop out)</vt:lpstr>
      <vt:lpstr>Mobile Net</vt:lpstr>
      <vt:lpstr>Mobile Net</vt:lpstr>
      <vt:lpstr>Mobile Net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Recognition by CNN</dc:title>
  <dc:creator>Microsoft Office User</dc:creator>
  <cp:lastModifiedBy>Microsoft Office User</cp:lastModifiedBy>
  <cp:revision>6</cp:revision>
  <dcterms:created xsi:type="dcterms:W3CDTF">2018-12-10T05:41:42Z</dcterms:created>
  <dcterms:modified xsi:type="dcterms:W3CDTF">2018-12-10T19:32:34Z</dcterms:modified>
</cp:coreProperties>
</file>