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7" r:id="rId12"/>
    <p:sldId id="268" r:id="rId13"/>
    <p:sldId id="269"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t>2020/12/25</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65300" y="2042160"/>
            <a:ext cx="6516370" cy="1570990"/>
          </a:xfrm>
        </p:spPr>
        <p:txBody>
          <a:bodyPr>
            <a:noAutofit/>
          </a:bodyPr>
          <a:lstStyle/>
          <a:p>
            <a:pPr algn="ctr"/>
            <a:r>
              <a:rPr lang="zh-CN" altLang="en-US" sz="7200" dirty="0" smtClean="0"/>
              <a:t>第</a:t>
            </a:r>
            <a:r>
              <a:rPr lang="en-US" altLang="zh-CN" sz="7200" dirty="0" smtClean="0"/>
              <a:t>1</a:t>
            </a:r>
            <a:r>
              <a:rPr lang="zh-CN" altLang="en-US" sz="7200" dirty="0" smtClean="0"/>
              <a:t>章 机器学习</a:t>
            </a:r>
            <a:r>
              <a:rPr lang="zh-CN" altLang="en-US" sz="7200" dirty="0" smtClean="0"/>
              <a:t>概述</a:t>
            </a:r>
          </a:p>
        </p:txBody>
      </p:sp>
      <p:sp>
        <p:nvSpPr>
          <p:cNvPr id="3" name="副标题 2"/>
          <p:cNvSpPr>
            <a:spLocks noGrp="1"/>
          </p:cNvSpPr>
          <p:nvPr>
            <p:ph type="subTitle" idx="1"/>
          </p:nvPr>
        </p:nvSpPr>
        <p:spPr>
          <a:xfrm>
            <a:off x="3183255" y="4036695"/>
            <a:ext cx="3479165" cy="1026795"/>
          </a:xfrm>
        </p:spPr>
        <p:txBody>
          <a:bodyPr/>
          <a:lstStyle/>
          <a:p>
            <a:pPr algn="ctr"/>
            <a:endParaRPr lang="zh-C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3330" y="1888490"/>
            <a:ext cx="7244715" cy="2586990"/>
          </a:xfrm>
        </p:spPr>
        <p:txBody>
          <a:bodyPr/>
          <a:lstStyle/>
          <a:p>
            <a:r>
              <a:rPr lang="zh-CN" altLang="en-US" sz="2800"/>
              <a:t>数据并不被特别标识，计算机自行学习分析数据内部的规律、特征等，进而得出一定的结果（如内部结构、主要成分等）。</a:t>
            </a:r>
          </a:p>
          <a:p>
            <a:endParaRPr lang="zh-CN" altLang="en-US" sz="2800"/>
          </a:p>
          <a:p>
            <a:r>
              <a:rPr lang="zh-CN" altLang="en-US" sz="2800"/>
              <a:t>典型例子：聚类算法</a:t>
            </a:r>
          </a:p>
        </p:txBody>
      </p:sp>
      <p:sp>
        <p:nvSpPr>
          <p:cNvPr id="5" name="文本框 4"/>
          <p:cNvSpPr txBox="1"/>
          <p:nvPr/>
        </p:nvSpPr>
        <p:spPr>
          <a:xfrm>
            <a:off x="1243330" y="1115060"/>
            <a:ext cx="4386580" cy="645160"/>
          </a:xfrm>
          <a:prstGeom prst="rect">
            <a:avLst/>
          </a:prstGeom>
          <a:noFill/>
        </p:spPr>
        <p:txBody>
          <a:bodyPr wrap="square" rtlCol="0">
            <a:spAutoFit/>
          </a:bodyPr>
          <a:lstStyle/>
          <a:p>
            <a:r>
              <a:rPr lang="zh-CN" altLang="en-US" sz="3600">
                <a:solidFill>
                  <a:srgbClr val="00B050"/>
                </a:solidFill>
                <a:latin typeface="楷体" panose="02010609060101010101" charset="-122"/>
                <a:ea typeface="楷体" panose="02010609060101010101" charset="-122"/>
              </a:rPr>
              <a:t>（二）非监督式学习</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三、机器学习的分类</a:t>
            </a:r>
          </a:p>
        </p:txBody>
      </p:sp>
      <p:pic>
        <p:nvPicPr>
          <p:cNvPr id="6" name="图片 5"/>
          <p:cNvPicPr>
            <a:picLocks noChangeAspect="1"/>
          </p:cNvPicPr>
          <p:nvPr/>
        </p:nvPicPr>
        <p:blipFill>
          <a:blip r:embed="rId2"/>
          <a:stretch>
            <a:fillRect/>
          </a:stretch>
        </p:blipFill>
        <p:spPr>
          <a:xfrm>
            <a:off x="1469390" y="4369435"/>
            <a:ext cx="6391275" cy="2496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8550" y="2009140"/>
            <a:ext cx="7498080" cy="3968750"/>
          </a:xfrm>
        </p:spPr>
        <p:txBody>
          <a:bodyPr/>
          <a:lstStyle/>
          <a:p>
            <a:r>
              <a:rPr lang="zh-CN" altLang="en-US" sz="2800"/>
              <a:t>半监督学习介于监督学习和非监督学习之间，输入数据部分被标识，部分没有被标识，</a:t>
            </a:r>
            <a:r>
              <a:rPr lang="zh-CN" altLang="en-US" sz="2800">
                <a:solidFill>
                  <a:srgbClr val="FF0000"/>
                </a:solidFill>
              </a:rPr>
              <a:t>没标识数据的数量常常远远大于有标识数据数量。</a:t>
            </a:r>
            <a:endParaRPr lang="zh-CN" altLang="en-US" sz="2800">
              <a:gradFill>
                <a:gsLst>
                  <a:gs pos="0">
                    <a:srgbClr val="FE4444"/>
                  </a:gs>
                  <a:gs pos="100000">
                    <a:srgbClr val="832B2B"/>
                  </a:gs>
                </a:gsLst>
                <a:lin scaled="0"/>
              </a:gradFill>
            </a:endParaRPr>
          </a:p>
          <a:p>
            <a:endParaRPr lang="zh-CN" altLang="en-US" sz="2800"/>
          </a:p>
          <a:p>
            <a:r>
              <a:rPr lang="zh-CN" altLang="en-US" sz="2800"/>
              <a:t>这种学习模型可以用来进行预测，但是模型首先需要学习数据的内在结构以便合理的组织数据来进行预测。</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三、机器学习的分类</a:t>
            </a:r>
          </a:p>
        </p:txBody>
      </p:sp>
      <p:sp>
        <p:nvSpPr>
          <p:cNvPr id="5" name="文本框 4"/>
          <p:cNvSpPr txBox="1"/>
          <p:nvPr/>
        </p:nvSpPr>
        <p:spPr>
          <a:xfrm>
            <a:off x="1243330" y="1115060"/>
            <a:ext cx="3949700" cy="645160"/>
          </a:xfrm>
          <a:prstGeom prst="rect">
            <a:avLst/>
          </a:prstGeom>
          <a:noFill/>
        </p:spPr>
        <p:txBody>
          <a:bodyPr wrap="square" rtlCol="0">
            <a:spAutoFit/>
          </a:bodyPr>
          <a:lstStyle/>
          <a:p>
            <a:r>
              <a:rPr lang="zh-CN" altLang="en-US" sz="3600">
                <a:solidFill>
                  <a:srgbClr val="00B050"/>
                </a:solidFill>
                <a:latin typeface="楷体" panose="02010609060101010101" charset="-122"/>
                <a:ea typeface="楷体" panose="02010609060101010101" charset="-122"/>
              </a:rPr>
              <a:t>（三）半监督学习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370" y="1760220"/>
            <a:ext cx="4812665" cy="2827020"/>
          </a:xfrm>
        </p:spPr>
        <p:txBody>
          <a:bodyPr>
            <a:normAutofit fontScale="97500" lnSpcReduction="10000"/>
          </a:bodyPr>
          <a:lstStyle/>
          <a:p>
            <a:r>
              <a:rPr lang="zh-CN" altLang="en-US" sz="2800"/>
              <a:t>基于</a:t>
            </a:r>
            <a:r>
              <a:rPr lang="zh-CN" altLang="en-US" sz="2800">
                <a:solidFill>
                  <a:srgbClr val="FF0000"/>
                </a:solidFill>
              </a:rPr>
              <a:t>与环境的交互</a:t>
            </a:r>
            <a:r>
              <a:rPr lang="zh-CN" altLang="en-US" sz="2800"/>
              <a:t>进行学习。通过尝试来发现各个动作产生的结果，对各个动作产生的结果进行反馈（奖励或惩罚）。在这种学习模式下，输入数据直接反馈到模型，</a:t>
            </a:r>
            <a:r>
              <a:rPr lang="zh-CN" altLang="en-US" sz="2800">
                <a:solidFill>
                  <a:srgbClr val="FF0000"/>
                </a:solidFill>
              </a:rPr>
              <a:t>模型必须作出调整</a:t>
            </a:r>
            <a:r>
              <a:rPr lang="zh-CN" altLang="en-US" sz="2800"/>
              <a:t>。</a:t>
            </a:r>
          </a:p>
          <a:p>
            <a:endParaRPr lang="zh-CN" altLang="en-US" sz="2800"/>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三、机器学习的分类</a:t>
            </a:r>
          </a:p>
        </p:txBody>
      </p:sp>
      <p:sp>
        <p:nvSpPr>
          <p:cNvPr id="5" name="文本框 4"/>
          <p:cNvSpPr txBox="1"/>
          <p:nvPr/>
        </p:nvSpPr>
        <p:spPr>
          <a:xfrm>
            <a:off x="1140460" y="1115060"/>
            <a:ext cx="3949700" cy="645160"/>
          </a:xfrm>
          <a:prstGeom prst="rect">
            <a:avLst/>
          </a:prstGeom>
          <a:noFill/>
        </p:spPr>
        <p:txBody>
          <a:bodyPr wrap="square" rtlCol="0">
            <a:spAutoFit/>
          </a:bodyPr>
          <a:lstStyle/>
          <a:p>
            <a:r>
              <a:rPr lang="zh-CN" altLang="en-US" sz="3600">
                <a:solidFill>
                  <a:srgbClr val="00B050"/>
                </a:solidFill>
                <a:latin typeface="楷体" panose="02010609060101010101" charset="-122"/>
                <a:ea typeface="楷体" panose="02010609060101010101" charset="-122"/>
              </a:rPr>
              <a:t>（四）强化学习</a:t>
            </a:r>
          </a:p>
        </p:txBody>
      </p:sp>
      <p:pic>
        <p:nvPicPr>
          <p:cNvPr id="2" name="图片 1"/>
          <p:cNvPicPr>
            <a:picLocks noChangeAspect="1"/>
          </p:cNvPicPr>
          <p:nvPr/>
        </p:nvPicPr>
        <p:blipFill>
          <a:blip r:embed="rId2"/>
          <a:stretch>
            <a:fillRect/>
          </a:stretch>
        </p:blipFill>
        <p:spPr>
          <a:xfrm>
            <a:off x="5626735" y="3637280"/>
            <a:ext cx="3517265" cy="32207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915" y="1236345"/>
            <a:ext cx="7456170" cy="1527175"/>
          </a:xfrm>
        </p:spPr>
        <p:txBody>
          <a:bodyPr>
            <a:normAutofit lnSpcReduction="10000"/>
          </a:bodyPr>
          <a:lstStyle/>
          <a:p>
            <a:pPr algn="just" fontAlgn="auto"/>
            <a:r>
              <a:rPr lang="zh-CN" altLang="en-US" sz="2400">
                <a:latin typeface="Times New Roman" panose="02020603050405020304" charset="0"/>
                <a:cs typeface="Times New Roman" panose="02020603050405020304" charset="0"/>
              </a:rPr>
              <a:t>Scikit-Learn是基于 Python 语言的机器学习工具。它建立在 NumPy, SciPy, Pandas 和 Matplotlib 之上，里面的 API 的设计非常好，所有对象的接口简单，很适合新手上路。</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四、</a:t>
            </a:r>
            <a:r>
              <a:rPr lang="en-US" altLang="zh-CN" sz="4000"/>
              <a:t>python</a:t>
            </a:r>
            <a:r>
              <a:rPr lang="zh-CN" altLang="en-US" sz="4000"/>
              <a:t>机器学习工具</a:t>
            </a:r>
          </a:p>
        </p:txBody>
      </p:sp>
      <p:pic>
        <p:nvPicPr>
          <p:cNvPr id="5" name="图片 4"/>
          <p:cNvPicPr>
            <a:picLocks noChangeAspect="1"/>
          </p:cNvPicPr>
          <p:nvPr/>
        </p:nvPicPr>
        <p:blipFill>
          <a:blip r:embed="rId2"/>
          <a:stretch>
            <a:fillRect/>
          </a:stretch>
        </p:blipFill>
        <p:spPr>
          <a:xfrm>
            <a:off x="273050" y="2890520"/>
            <a:ext cx="8597900" cy="3670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78785" y="2644775"/>
            <a:ext cx="3703955" cy="1568450"/>
          </a:xfrm>
          <a:prstGeom prst="rect">
            <a:avLst/>
          </a:prstGeom>
          <a:noFill/>
        </p:spPr>
        <p:txBody>
          <a:bodyPr wrap="square" rtlCol="0">
            <a:spAutoFit/>
          </a:bodyPr>
          <a:lstStyle/>
          <a:p>
            <a:pPr algn="ctr"/>
            <a:r>
              <a:rPr lang="zh-CN" altLang="en-US" sz="9600">
                <a:ln w="9525" cmpd="sng">
                  <a:solidFill>
                    <a:schemeClr val="accent1"/>
                  </a:solidFill>
                  <a:prstDash val="solid"/>
                </a:ln>
                <a:solidFill>
                  <a:srgbClr val="70AD47">
                    <a:tint val="1000"/>
                  </a:srgbClr>
                </a:solidFill>
                <a:effectLst>
                  <a:glow rad="38100">
                    <a:schemeClr val="accent1">
                      <a:alpha val="40000"/>
                    </a:schemeClr>
                  </a:glow>
                </a:effectLst>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885" y="0"/>
            <a:ext cx="6637020" cy="959485"/>
          </a:xfrm>
        </p:spPr>
        <p:txBody>
          <a:bodyPr/>
          <a:lstStyle/>
          <a:p>
            <a:r>
              <a:rPr lang="zh-CN" altLang="en-US" sz="4000"/>
              <a:t>一、什么是机器学习</a:t>
            </a:r>
          </a:p>
        </p:txBody>
      </p:sp>
      <p:sp>
        <p:nvSpPr>
          <p:cNvPr id="3" name="内容占位符 2"/>
          <p:cNvSpPr>
            <a:spLocks noGrp="1"/>
          </p:cNvSpPr>
          <p:nvPr>
            <p:ph idx="1"/>
          </p:nvPr>
        </p:nvSpPr>
        <p:spPr>
          <a:xfrm>
            <a:off x="5231765" y="2230755"/>
            <a:ext cx="3716020" cy="3770630"/>
          </a:xfrm>
        </p:spPr>
        <p:txBody>
          <a:bodyPr/>
          <a:lstStyle/>
          <a:p>
            <a:pPr marL="82550" indent="0">
              <a:buNone/>
            </a:pPr>
            <a:r>
              <a:rPr lang="zh-CN" altLang="en-US" sz="2400"/>
              <a:t>机器学习是一种从数据当中</a:t>
            </a:r>
            <a:r>
              <a:rPr lang="zh-CN" altLang="en-US" sz="2400">
                <a:solidFill>
                  <a:srgbClr val="FF0000"/>
                </a:solidFill>
              </a:rPr>
              <a:t>发现复杂规律</a:t>
            </a:r>
            <a:r>
              <a:rPr lang="zh-CN" altLang="en-US" sz="2400"/>
              <a:t>，并且利用规律对未来时刻、未知状况进行</a:t>
            </a:r>
            <a:r>
              <a:rPr lang="zh-CN" altLang="en-US" sz="2400">
                <a:solidFill>
                  <a:srgbClr val="FF0000"/>
                </a:solidFill>
              </a:rPr>
              <a:t>预测和判定</a:t>
            </a:r>
            <a:r>
              <a:rPr lang="zh-CN" altLang="en-US" sz="2400"/>
              <a:t>的方法，是当下被认为最有可能实现</a:t>
            </a:r>
            <a:r>
              <a:rPr lang="zh-CN" altLang="en-US" sz="2400">
                <a:solidFill>
                  <a:srgbClr val="FF0000"/>
                </a:solidFill>
              </a:rPr>
              <a:t>人工智能</a:t>
            </a:r>
            <a:r>
              <a:rPr lang="zh-CN" altLang="en-US" sz="2400"/>
              <a:t>的方法。机器学习理论主要是设计和分析一些让计算机可以自动“学习”的算法。</a:t>
            </a:r>
          </a:p>
        </p:txBody>
      </p:sp>
      <p:pic>
        <p:nvPicPr>
          <p:cNvPr id="4" name="图片 3"/>
          <p:cNvPicPr>
            <a:picLocks noChangeAspect="1"/>
          </p:cNvPicPr>
          <p:nvPr/>
        </p:nvPicPr>
        <p:blipFill>
          <a:blip r:embed="rId2"/>
          <a:stretch>
            <a:fillRect/>
          </a:stretch>
        </p:blipFill>
        <p:spPr>
          <a:xfrm>
            <a:off x="0" y="2230755"/>
            <a:ext cx="5327015" cy="4323080"/>
          </a:xfrm>
          <a:prstGeom prst="rect">
            <a:avLst/>
          </a:prstGeom>
        </p:spPr>
      </p:pic>
      <p:sp>
        <p:nvSpPr>
          <p:cNvPr id="5" name="文本框 4"/>
          <p:cNvSpPr txBox="1"/>
          <p:nvPr/>
        </p:nvSpPr>
        <p:spPr>
          <a:xfrm>
            <a:off x="683895" y="959485"/>
            <a:ext cx="5696585" cy="953135"/>
          </a:xfrm>
          <a:prstGeom prst="rect">
            <a:avLst/>
          </a:prstGeom>
          <a:noFill/>
        </p:spPr>
        <p:txBody>
          <a:bodyPr wrap="square" rtlCol="0">
            <a:spAutoFit/>
          </a:bodyPr>
          <a:lstStyle/>
          <a:p>
            <a:r>
              <a:rPr lang="zh-CN" altLang="en-US" sz="2800">
                <a:solidFill>
                  <a:schemeClr val="accent1">
                    <a:lumMod val="75000"/>
                  </a:schemeClr>
                </a:solidFill>
                <a:latin typeface="华光隶书_CNKI" panose="02000500000000000000" charset="-122"/>
                <a:ea typeface="华光隶书_CNKI" panose="02000500000000000000" charset="-122"/>
              </a:rPr>
              <a:t>人工智能核心，使计算机具有智能的根本途径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6340" y="289560"/>
            <a:ext cx="4860290" cy="889000"/>
          </a:xfrm>
        </p:spPr>
        <p:txBody>
          <a:bodyPr/>
          <a:lstStyle/>
          <a:p>
            <a:r>
              <a:rPr lang="zh-CN" altLang="en-US" sz="3200"/>
              <a:t>机器学习与人脑学习比较</a:t>
            </a:r>
          </a:p>
        </p:txBody>
      </p:sp>
      <p:sp>
        <p:nvSpPr>
          <p:cNvPr id="3" name="内容占位符 2"/>
          <p:cNvSpPr>
            <a:spLocks noGrp="1"/>
          </p:cNvSpPr>
          <p:nvPr>
            <p:ph idx="1"/>
          </p:nvPr>
        </p:nvSpPr>
        <p:spPr>
          <a:xfrm>
            <a:off x="1196340" y="1363345"/>
            <a:ext cx="7498080" cy="2247265"/>
          </a:xfrm>
        </p:spPr>
        <p:txBody>
          <a:bodyPr/>
          <a:lstStyle/>
          <a:p>
            <a:pPr>
              <a:buFont typeface="Wingdings" panose="05000000000000000000" charset="0"/>
              <a:buChar char="l"/>
            </a:pPr>
            <a:r>
              <a:rPr lang="zh-CN" altLang="en-US" sz="2800"/>
              <a:t>人脑：</a:t>
            </a:r>
          </a:p>
          <a:p>
            <a:pPr marL="82550" indent="0">
              <a:buNone/>
            </a:pPr>
            <a:r>
              <a:rPr lang="zh-CN" altLang="en-US" sz="2800"/>
              <a:t> 总结经验</a:t>
            </a:r>
            <a:r>
              <a:rPr lang="en-US" altLang="zh-CN" sz="2800"/>
              <a:t>	        </a:t>
            </a:r>
            <a:r>
              <a:rPr lang="zh-CN" altLang="en-US" sz="2800"/>
              <a:t>发现规律           预测未来</a:t>
            </a:r>
          </a:p>
          <a:p>
            <a:pPr>
              <a:buFont typeface="Wingdings" panose="05000000000000000000" charset="0"/>
              <a:buChar char="l"/>
            </a:pPr>
            <a:r>
              <a:rPr lang="zh-CN" altLang="en-US" sz="2800"/>
              <a:t>电脑：</a:t>
            </a:r>
          </a:p>
          <a:p>
            <a:pPr marL="82550" indent="0">
              <a:buFont typeface="Wingdings" panose="05000000000000000000" charset="0"/>
              <a:buNone/>
            </a:pPr>
            <a:r>
              <a:rPr lang="zh-CN" altLang="en-US" sz="2800"/>
              <a:t>训练数据           建立模型           预测未知属性</a:t>
            </a:r>
          </a:p>
          <a:p>
            <a:pPr marL="82550" indent="0">
              <a:buNone/>
            </a:pPr>
            <a:endParaRPr lang="zh-CN" altLang="en-US" sz="2800"/>
          </a:p>
        </p:txBody>
      </p:sp>
      <p:cxnSp>
        <p:nvCxnSpPr>
          <p:cNvPr id="4" name="直接箭头连接符 3"/>
          <p:cNvCxnSpPr/>
          <p:nvPr/>
        </p:nvCxnSpPr>
        <p:spPr>
          <a:xfrm>
            <a:off x="2914650" y="2126615"/>
            <a:ext cx="992505" cy="13335"/>
          </a:xfrm>
          <a:prstGeom prst="straightConnector1">
            <a:avLst/>
          </a:prstGeom>
          <a:ln w="539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409565" y="2181860"/>
            <a:ext cx="992505" cy="13335"/>
          </a:xfrm>
          <a:prstGeom prst="straightConnector1">
            <a:avLst/>
          </a:prstGeom>
          <a:ln w="539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842895" y="3128645"/>
            <a:ext cx="992505" cy="13335"/>
          </a:xfrm>
          <a:prstGeom prst="straightConnector1">
            <a:avLst/>
          </a:prstGeom>
          <a:ln w="539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321300" y="3169920"/>
            <a:ext cx="992505" cy="13335"/>
          </a:xfrm>
          <a:prstGeom prst="straightConnector1">
            <a:avLst/>
          </a:prstGeom>
          <a:ln w="539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256" name="图片 38" descr="IMG_256"/>
          <p:cNvPicPr>
            <a:picLocks noChangeAspect="1"/>
          </p:cNvPicPr>
          <p:nvPr/>
        </p:nvPicPr>
        <p:blipFill>
          <a:blip r:embed="rId2"/>
          <a:stretch>
            <a:fillRect/>
          </a:stretch>
        </p:blipFill>
        <p:spPr>
          <a:xfrm>
            <a:off x="1759585" y="3610610"/>
            <a:ext cx="6371590" cy="30689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56"/>
                                        </p:tgtEl>
                                        <p:attrNameLst>
                                          <p:attrName>style.visibility</p:attrName>
                                        </p:attrNameLst>
                                      </p:cBhvr>
                                      <p:to>
                                        <p:strVal val="visible"/>
                                      </p:to>
                                    </p:set>
                                    <p:anim calcmode="lin" valueType="num">
                                      <p:cBhvr additive="base">
                                        <p:cTn id="47" dur="500" fill="hold"/>
                                        <p:tgtEl>
                                          <p:spTgt spid="256"/>
                                        </p:tgtEl>
                                        <p:attrNameLst>
                                          <p:attrName>ppt_x</p:attrName>
                                        </p:attrNameLst>
                                      </p:cBhvr>
                                      <p:tavLst>
                                        <p:tav tm="0">
                                          <p:val>
                                            <p:strVal val="#ppt_x"/>
                                          </p:val>
                                        </p:tav>
                                        <p:tav tm="100000">
                                          <p:val>
                                            <p:strVal val="#ppt_x"/>
                                          </p:val>
                                        </p:tav>
                                      </p:tavLst>
                                    </p:anim>
                                    <p:anim calcmode="lin" valueType="num">
                                      <p:cBhvr additive="base">
                                        <p:cTn id="48"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3668" y="1363345"/>
            <a:ext cx="7498080" cy="4800600"/>
          </a:xfrm>
        </p:spPr>
        <p:txBody>
          <a:bodyPr/>
          <a:lstStyle/>
          <a:p>
            <a:r>
              <a:rPr lang="zh-CN" altLang="en-US" sz="2400"/>
              <a:t>数据集（Dataset）：数据是进行机器学习的基础，所有数据的集合称为数据集。</a:t>
            </a:r>
          </a:p>
          <a:p>
            <a:endParaRPr lang="zh-CN" altLang="en-US" sz="2400"/>
          </a:p>
          <a:p>
            <a:r>
              <a:rPr lang="zh-CN" altLang="en-US" sz="2400"/>
              <a:t>样本（Sample）：数据集中每条记录是关于一个事件或对象的描述，称为样本。</a:t>
            </a:r>
          </a:p>
          <a:p>
            <a:endParaRPr lang="zh-CN" altLang="en-US" sz="2400"/>
          </a:p>
          <a:p>
            <a:r>
              <a:rPr lang="zh-CN" altLang="en-US" sz="2400"/>
              <a:t>属性（Attribute）或特征（Feature）：每个样本在某方面的表现或性质。</a:t>
            </a:r>
          </a:p>
          <a:p>
            <a:endParaRPr lang="zh-CN" altLang="en-US" sz="2400"/>
          </a:p>
          <a:p>
            <a:r>
              <a:rPr lang="zh-CN" altLang="en-US" sz="2400"/>
              <a:t>特征向量（Feature Vector）：每个样本的特征对应的特征空间中的一个坐标向量。</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二、基本的机器学习术语</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3033" y="1348740"/>
            <a:ext cx="7498080" cy="4800600"/>
          </a:xfrm>
        </p:spPr>
        <p:txBody>
          <a:bodyPr>
            <a:normAutofit lnSpcReduction="10000"/>
          </a:bodyPr>
          <a:lstStyle/>
          <a:p>
            <a:r>
              <a:rPr lang="zh-CN" altLang="en-US" sz="2400"/>
              <a:t>学习（Learning）或者训练（Training）：从数据中学得模型的过程，这个过程通过执行某个学习算法来完成。</a:t>
            </a:r>
          </a:p>
          <a:p>
            <a:endParaRPr lang="zh-CN" altLang="en-US" sz="2400"/>
          </a:p>
          <a:p>
            <a:r>
              <a:rPr lang="zh-CN" altLang="en-US" sz="2400"/>
              <a:t>训练数据（Training Data）：训练过程中使用的数据。</a:t>
            </a:r>
          </a:p>
          <a:p>
            <a:endParaRPr lang="zh-CN" altLang="en-US" sz="2400"/>
          </a:p>
          <a:p>
            <a:r>
              <a:rPr lang="zh-CN" altLang="en-US" sz="2400"/>
              <a:t>训练样本（Training Sample）：训练数据的每个样本。</a:t>
            </a:r>
          </a:p>
          <a:p>
            <a:endParaRPr lang="zh-CN" altLang="en-US" sz="2400"/>
          </a:p>
          <a:p>
            <a:r>
              <a:rPr lang="zh-CN" altLang="en-US" sz="2400"/>
              <a:t>训练集：训练样本组成的集合。</a:t>
            </a:r>
          </a:p>
          <a:p>
            <a:endParaRPr lang="zh-CN" altLang="en-US" sz="2400"/>
          </a:p>
          <a:p>
            <a:r>
              <a:rPr lang="zh-CN" altLang="en-US" sz="2400"/>
              <a:t>标记（Label）：训练数据中可能会指出训练结果的信息。</a:t>
            </a:r>
          </a:p>
          <a:p>
            <a:endParaRPr lang="zh-CN" altLang="en-US" sz="2400"/>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二、基本的机器学习术语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3160" y="1115060"/>
            <a:ext cx="7498080" cy="5551805"/>
          </a:xfrm>
        </p:spPr>
        <p:txBody>
          <a:bodyPr>
            <a:normAutofit lnSpcReduction="10000"/>
          </a:bodyPr>
          <a:lstStyle/>
          <a:p>
            <a:r>
              <a:rPr lang="zh-CN" altLang="en-US" sz="2400"/>
              <a:t>分类（Classification）：使用计算机学习出的模型进行预测得到的是</a:t>
            </a:r>
            <a:r>
              <a:rPr lang="zh-CN" altLang="en-US" sz="2400">
                <a:solidFill>
                  <a:srgbClr val="FF0000"/>
                </a:solidFill>
              </a:rPr>
              <a:t>离散值</a:t>
            </a:r>
            <a:r>
              <a:rPr lang="zh-CN" altLang="en-US" sz="2400"/>
              <a:t>。</a:t>
            </a:r>
          </a:p>
          <a:p>
            <a:pPr lvl="1"/>
            <a:r>
              <a:rPr lang="zh-CN" altLang="en-US" sz="2100"/>
              <a:t>二分类：只涉及两个类别的分类任务，其中一个类为正类（Positive Class），另一个类为负类（Negative Class），如是猫、不是猫两类。</a:t>
            </a:r>
          </a:p>
          <a:p>
            <a:pPr lvl="1"/>
            <a:r>
              <a:rPr lang="zh-CN" altLang="en-US" sz="2100"/>
              <a:t>多分类（Multi-class Classification）：涉及多个类别的分类任务。</a:t>
            </a:r>
          </a:p>
          <a:p>
            <a:pPr lvl="1"/>
            <a:endParaRPr lang="zh-CN" altLang="en-US" sz="2100"/>
          </a:p>
          <a:p>
            <a:pPr lvl="1"/>
            <a:endParaRPr lang="zh-CN" altLang="en-US" sz="2100"/>
          </a:p>
          <a:p>
            <a:endParaRPr lang="zh-CN" altLang="en-US" sz="2100"/>
          </a:p>
          <a:p>
            <a:endParaRPr lang="zh-CN" altLang="en-US" sz="2100"/>
          </a:p>
          <a:p>
            <a:endParaRPr lang="zh-CN" altLang="en-US" sz="2100"/>
          </a:p>
          <a:p>
            <a:endParaRPr lang="zh-CN" altLang="en-US" sz="2400"/>
          </a:p>
          <a:p>
            <a:r>
              <a:rPr lang="zh-CN" altLang="en-US" sz="2400"/>
              <a:t>回归（Regression）：</a:t>
            </a:r>
            <a:r>
              <a:rPr lang="zh-CN" altLang="en-US" sz="2400">
                <a:sym typeface="+mn-ea"/>
              </a:rPr>
              <a:t>使用计算机学习出的模型进行预测得到的是</a:t>
            </a:r>
            <a:r>
              <a:rPr lang="zh-CN" altLang="en-US" sz="2400">
                <a:solidFill>
                  <a:srgbClr val="FF0000"/>
                </a:solidFill>
                <a:sym typeface="+mn-ea"/>
              </a:rPr>
              <a:t>连续值</a:t>
            </a:r>
            <a:r>
              <a:rPr lang="zh-CN" altLang="en-US" sz="2400">
                <a:sym typeface="+mn-ea"/>
              </a:rPr>
              <a:t>。</a:t>
            </a:r>
            <a:endParaRPr lang="zh-CN" altLang="en-US" sz="2400"/>
          </a:p>
          <a:p>
            <a:endParaRPr lang="zh-CN" altLang="en-US" sz="2400"/>
          </a:p>
          <a:p>
            <a:endParaRPr lang="zh-CN" altLang="en-US" sz="2400"/>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二、基本的机器学习术语</a:t>
            </a:r>
          </a:p>
        </p:txBody>
      </p:sp>
      <p:pic>
        <p:nvPicPr>
          <p:cNvPr id="5" name="图片 4"/>
          <p:cNvPicPr>
            <a:picLocks noChangeAspect="1"/>
          </p:cNvPicPr>
          <p:nvPr>
            <p:custDataLst>
              <p:tags r:id="rId1"/>
            </p:custDataLst>
          </p:nvPr>
        </p:nvPicPr>
        <p:blipFill>
          <a:blip r:embed="rId3"/>
          <a:stretch>
            <a:fillRect/>
          </a:stretch>
        </p:blipFill>
        <p:spPr>
          <a:xfrm>
            <a:off x="2655570" y="3439795"/>
            <a:ext cx="4590415" cy="1994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amond(in)">
                                      <p:cBhvr>
                                        <p:cTn id="2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675" y="401955"/>
            <a:ext cx="4591685" cy="903605"/>
          </a:xfrm>
        </p:spPr>
        <p:txBody>
          <a:bodyPr/>
          <a:lstStyle/>
          <a:p>
            <a:r>
              <a:rPr lang="zh-CN" altLang="en-US" sz="3200"/>
              <a:t>分类与回归的区别</a:t>
            </a:r>
          </a:p>
        </p:txBody>
      </p:sp>
      <p:sp>
        <p:nvSpPr>
          <p:cNvPr id="3" name="内容占位符 2"/>
          <p:cNvSpPr>
            <a:spLocks noGrp="1"/>
          </p:cNvSpPr>
          <p:nvPr>
            <p:ph idx="1"/>
          </p:nvPr>
        </p:nvSpPr>
        <p:spPr>
          <a:xfrm>
            <a:off x="1209675" y="1447800"/>
            <a:ext cx="7539990" cy="4856480"/>
          </a:xfrm>
        </p:spPr>
        <p:txBody>
          <a:bodyPr>
            <a:normAutofit fontScale="90000" lnSpcReduction="20000"/>
          </a:bodyPr>
          <a:lstStyle/>
          <a:p>
            <a:r>
              <a:rPr lang="zh-CN" altLang="en-US" sz="2800"/>
              <a:t>输出不同</a:t>
            </a:r>
          </a:p>
          <a:p>
            <a:pPr lvl="1"/>
            <a:r>
              <a:rPr lang="zh-CN" altLang="en-US" sz="2400">
                <a:sym typeface="+mn-ea"/>
              </a:rPr>
              <a:t>分类问题输出的是物体所属的类别，回归问题输出的是物体的值。</a:t>
            </a:r>
            <a:endParaRPr lang="zh-CN" altLang="en-US" sz="2400"/>
          </a:p>
          <a:p>
            <a:pPr lvl="1"/>
            <a:r>
              <a:rPr lang="zh-CN" altLang="en-US" sz="2400">
                <a:sym typeface="+mn-ea"/>
              </a:rPr>
              <a:t>分类问题输出的值是定性的，回归问题输出的值是定量的。</a:t>
            </a:r>
          </a:p>
          <a:p>
            <a:pPr marL="402590" lvl="1" indent="0">
              <a:buNone/>
            </a:pPr>
            <a:endParaRPr lang="zh-CN" altLang="en-US" sz="2800"/>
          </a:p>
          <a:p>
            <a:r>
              <a:rPr lang="zh-CN" altLang="en-US" sz="2800">
                <a:sym typeface="+mn-ea"/>
              </a:rPr>
              <a:t>目的不同</a:t>
            </a:r>
          </a:p>
          <a:p>
            <a:pPr lvl="1"/>
            <a:r>
              <a:rPr lang="zh-CN" altLang="en-US" sz="2450">
                <a:sym typeface="+mn-ea"/>
              </a:rPr>
              <a:t>分类的目的是为了寻找决策边界。</a:t>
            </a:r>
            <a:endParaRPr lang="zh-CN" altLang="en-US" sz="2450"/>
          </a:p>
          <a:p>
            <a:pPr lvl="1"/>
            <a:r>
              <a:rPr lang="zh-CN" altLang="en-US" sz="2450">
                <a:sym typeface="+mn-ea"/>
              </a:rPr>
              <a:t>回归的目的是为了找到最优拟合。</a:t>
            </a:r>
          </a:p>
          <a:p>
            <a:pPr marL="402590" lvl="1" indent="0">
              <a:buNone/>
            </a:pPr>
            <a:endParaRPr lang="zh-CN" altLang="en-US" sz="2800">
              <a:sym typeface="+mn-ea"/>
            </a:endParaRPr>
          </a:p>
          <a:p>
            <a:r>
              <a:rPr lang="zh-CN" altLang="en-US" sz="2800">
                <a:sym typeface="+mn-ea"/>
              </a:rPr>
              <a:t>结果不同</a:t>
            </a:r>
          </a:p>
          <a:p>
            <a:pPr lvl="1"/>
            <a:r>
              <a:rPr lang="zh-CN" altLang="en-US" sz="2450"/>
              <a:t>分类的结果没有逼近，对就是对，错就是错。</a:t>
            </a:r>
            <a:endParaRPr lang="zh-CN" altLang="en-US" sz="2450">
              <a:sym typeface="+mn-ea"/>
            </a:endParaRPr>
          </a:p>
          <a:p>
            <a:pPr lvl="1"/>
            <a:r>
              <a:rPr lang="zh-CN" altLang="en-US" sz="2450"/>
              <a:t>回归是对真实值的一种逼近预测</a:t>
            </a:r>
            <a:r>
              <a:rPr lang="zh-CN" altLang="en-US" sz="2450">
                <a:sym typeface="+mn-ea"/>
              </a:rPr>
              <a:t>。</a:t>
            </a:r>
            <a:endParaRPr lang="zh-CN" altLang="en-US" sz="2450"/>
          </a:p>
          <a:p>
            <a:pPr lvl="1"/>
            <a:endParaRPr lang="zh-CN" altLang="en-US" sz="2450"/>
          </a:p>
          <a:p>
            <a:pPr lvl="1"/>
            <a:endParaRPr lang="zh-CN" altLang="en-US" sz="2400"/>
          </a:p>
          <a:p>
            <a:pPr lvl="1"/>
            <a:endParaRPr lang="zh-CN" altLang="en-US" sz="2400"/>
          </a:p>
          <a:p>
            <a:pPr marL="402590" lvl="1" indent="0">
              <a:buNone/>
            </a:pP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7488" y="1264285"/>
            <a:ext cx="7498080" cy="4800600"/>
          </a:xfrm>
        </p:spPr>
        <p:txBody>
          <a:bodyPr/>
          <a:lstStyle/>
          <a:p>
            <a:endParaRPr lang="zh-CN" altLang="en-US" sz="2400"/>
          </a:p>
          <a:p>
            <a:r>
              <a:rPr lang="zh-CN" altLang="en-US" sz="2400"/>
              <a:t>测试（Test）：学习到模型后，使用其进行预测的过程。</a:t>
            </a:r>
          </a:p>
          <a:p>
            <a:endParaRPr lang="zh-CN" altLang="en-US" sz="2400"/>
          </a:p>
          <a:p>
            <a:endParaRPr lang="zh-CN" altLang="en-US" sz="2400"/>
          </a:p>
          <a:p>
            <a:r>
              <a:rPr lang="zh-CN" altLang="en-US" sz="2400"/>
              <a:t>泛化能力（Generalization）：学习到的模型适用于新样本的能力。机器学习的目标是使得学习到的模型能很好得适用于新样本，而不是仅仅在训练样本上适用。</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二、基本的机器学习术语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8550" y="2009140"/>
            <a:ext cx="7498080" cy="3968750"/>
          </a:xfrm>
        </p:spPr>
        <p:txBody>
          <a:bodyPr/>
          <a:lstStyle/>
          <a:p>
            <a:r>
              <a:rPr lang="zh-CN" altLang="en-US" sz="2800"/>
              <a:t>在建立预测模型的过程中将预测结果与训练数据的实际结果进行比较，不断的调整预测模型，直到模型的预测结果达到一个预期的准确率。</a:t>
            </a:r>
          </a:p>
          <a:p>
            <a:endParaRPr lang="zh-CN" altLang="en-US" sz="2800"/>
          </a:p>
          <a:p>
            <a:r>
              <a:rPr lang="zh-CN" altLang="en-US" sz="2800"/>
              <a:t>典型例子：分类和回归任务、决策树、贝叶斯模型、支持向量机、深度学习</a:t>
            </a:r>
          </a:p>
        </p:txBody>
      </p:sp>
      <p:sp>
        <p:nvSpPr>
          <p:cNvPr id="4" name="标题 1"/>
          <p:cNvSpPr>
            <a:spLocks noGrp="1"/>
          </p:cNvSpPr>
          <p:nvPr/>
        </p:nvSpPr>
        <p:spPr>
          <a:xfrm>
            <a:off x="928370" y="155575"/>
            <a:ext cx="6637020" cy="959485"/>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4000"/>
              <a:t>三、机器学习的分类</a:t>
            </a:r>
          </a:p>
        </p:txBody>
      </p:sp>
      <p:sp>
        <p:nvSpPr>
          <p:cNvPr id="5" name="文本框 4"/>
          <p:cNvSpPr txBox="1"/>
          <p:nvPr/>
        </p:nvSpPr>
        <p:spPr>
          <a:xfrm>
            <a:off x="1243330" y="1115060"/>
            <a:ext cx="3949700" cy="645160"/>
          </a:xfrm>
          <a:prstGeom prst="rect">
            <a:avLst/>
          </a:prstGeom>
          <a:noFill/>
        </p:spPr>
        <p:txBody>
          <a:bodyPr wrap="square" rtlCol="0">
            <a:spAutoFit/>
          </a:bodyPr>
          <a:lstStyle/>
          <a:p>
            <a:r>
              <a:rPr lang="zh-CN" altLang="en-US" sz="3600">
                <a:solidFill>
                  <a:srgbClr val="00B050"/>
                </a:solidFill>
                <a:latin typeface="楷体" panose="02010609060101010101" charset="-122"/>
                <a:ea typeface="楷体" panose="02010609060101010101" charset="-122"/>
              </a:rPr>
              <a:t>（一）监督学习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85,&quot;width&quot;:687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802</Words>
  <Application>Microsoft Office PowerPoint</Application>
  <PresentationFormat>全屏显示(4:3)</PresentationFormat>
  <Paragraphs>79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华光隶书_CNKI</vt:lpstr>
      <vt:lpstr>华文中宋</vt:lpstr>
      <vt:lpstr>楷体</vt:lpstr>
      <vt:lpstr>Gill Sans MT</vt:lpstr>
      <vt:lpstr>Times New Roman</vt:lpstr>
      <vt:lpstr>Verdana</vt:lpstr>
      <vt:lpstr>Wingdings</vt:lpstr>
      <vt:lpstr>Wingdings 2</vt:lpstr>
      <vt:lpstr>夏至</vt:lpstr>
      <vt:lpstr>第1章 机器学习概述</vt:lpstr>
      <vt:lpstr>一、什么是机器学习</vt:lpstr>
      <vt:lpstr>机器学习与人脑学习比较</vt:lpstr>
      <vt:lpstr>PowerPoint 演示文稿</vt:lpstr>
      <vt:lpstr>PowerPoint 演示文稿</vt:lpstr>
      <vt:lpstr>PowerPoint 演示文稿</vt:lpstr>
      <vt:lpstr>分类与回归的区别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Administrator</cp:lastModifiedBy>
  <cp:revision>36</cp:revision>
  <dcterms:created xsi:type="dcterms:W3CDTF">2014-06-07T11:04:00Z</dcterms:created>
  <dcterms:modified xsi:type="dcterms:W3CDTF">2020-12-25T13:29:07Z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