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7" r:id="rId2"/>
    <p:sldId id="266" r:id="rId3"/>
    <p:sldId id="267" r:id="rId4"/>
    <p:sldId id="268" r:id="rId5"/>
    <p:sldId id="269" r:id="rId6"/>
    <p:sldId id="270" r:id="rId7"/>
    <p:sldId id="271" r:id="rId8"/>
    <p:sldId id="272" r:id="rId9"/>
    <p:sldId id="273" r:id="rId10"/>
    <p:sldId id="274" r:id="rId11"/>
    <p:sldId id="275" r:id="rId12"/>
    <p:sldId id="277" r:id="rId13"/>
    <p:sldId id="276" r:id="rId14"/>
    <p:sldId id="278" r:id="rId15"/>
    <p:sldId id="27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56028-01E7-4642-B57C-6F5E685CB5BD}" type="datetimeFigureOut">
              <a:rPr lang="zh-CN" altLang="en-US" smtClean="0"/>
              <a:t>2020/10/22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54A88-A3B0-48E7-9411-C47BB4CF6C86}" type="slidenum">
              <a:rPr lang="zh-CN" altLang="en-US" smtClean="0"/>
              <a:t>‹#›</a:t>
            </a:fld>
            <a:endParaRPr lang="zh-CN" altLang="en-US"/>
          </a:p>
        </p:txBody>
      </p:sp>
    </p:spTree>
    <p:extLst>
      <p:ext uri="{BB962C8B-B14F-4D97-AF65-F5344CB8AC3E}">
        <p14:creationId xmlns:p14="http://schemas.microsoft.com/office/powerpoint/2010/main" val="310253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26907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39322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22322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36314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08455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5046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5487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9525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20117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6178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2019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705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8834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33581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2020/10/22</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3</a:t>
            </a:r>
            <a:r>
              <a:rPr lang="zh-CN" altLang="en-US" dirty="0"/>
              <a:t>章	</a:t>
            </a:r>
            <a:r>
              <a:rPr lang="en-US" altLang="zh-CN" dirty="0"/>
              <a:t>k-</a:t>
            </a:r>
            <a:r>
              <a:rPr lang="zh-CN" altLang="en-US" dirty="0"/>
              <a:t>近邻算法</a:t>
            </a:r>
          </a:p>
        </p:txBody>
      </p:sp>
      <p:sp>
        <p:nvSpPr>
          <p:cNvPr id="3" name="副标题 2"/>
          <p:cNvSpPr>
            <a:spLocks noGrp="1"/>
          </p:cNvSpPr>
          <p:nvPr>
            <p:ph type="subTitle" idx="1"/>
          </p:nvPr>
        </p:nvSpPr>
        <p:spPr>
          <a:xfrm>
            <a:off x="1432560" y="1850064"/>
            <a:ext cx="7406640" cy="4243232"/>
          </a:xfrm>
        </p:spPr>
        <p:txBody>
          <a:bodyPr/>
          <a:lstStyle/>
          <a:p>
            <a:r>
              <a:rPr lang="zh-CN" altLang="en-US" dirty="0"/>
              <a:t>        </a:t>
            </a:r>
            <a:endParaRPr lang="en-US" altLang="zh-CN" dirty="0"/>
          </a:p>
          <a:p>
            <a:endParaRPr lang="en-US" altLang="zh-CN" dirty="0"/>
          </a:p>
          <a:p>
            <a:r>
              <a:rPr lang="zh-CN" altLang="en-US" dirty="0"/>
              <a:t>一种常用的分类或回归算法。</a:t>
            </a:r>
            <a:endParaRPr lang="en-US" altLang="zh-CN" dirty="0"/>
          </a:p>
          <a:p>
            <a:r>
              <a:rPr lang="zh-CN" altLang="en-US" dirty="0"/>
              <a:t>      </a:t>
            </a:r>
            <a:endParaRPr lang="en-US" altLang="zh-CN" dirty="0"/>
          </a:p>
          <a:p>
            <a:endParaRPr lang="zh-CN" altLang="en-US" dirty="0"/>
          </a:p>
        </p:txBody>
      </p:sp>
    </p:spTree>
    <p:extLst>
      <p:ext uri="{BB962C8B-B14F-4D97-AF65-F5344CB8AC3E}">
        <p14:creationId xmlns:p14="http://schemas.microsoft.com/office/powerpoint/2010/main" val="182051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快速检索</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一个更为可取的方法是为训练样本事先建立索引，以减少计算的规模。</a:t>
            </a:r>
            <a:r>
              <a:rPr lang="en-US" altLang="zh-CN" sz="2000" dirty="0" err="1"/>
              <a:t>kd</a:t>
            </a:r>
            <a:r>
              <a:rPr lang="en-US" altLang="zh-CN" sz="2000" dirty="0"/>
              <a:t> </a:t>
            </a:r>
            <a:r>
              <a:rPr lang="zh-CN" altLang="en-US" sz="2000" dirty="0"/>
              <a:t>树是一种典型的存储 </a:t>
            </a:r>
            <a:r>
              <a:rPr lang="en-US" altLang="zh-CN" sz="2000" dirty="0"/>
              <a:t>k </a:t>
            </a:r>
            <a:r>
              <a:rPr lang="zh-CN" altLang="en-US" sz="2000" dirty="0"/>
              <a:t>维空间数据的数据结构（此处的 </a:t>
            </a:r>
            <a:r>
              <a:rPr lang="en-US" altLang="zh-CN" sz="2000" dirty="0"/>
              <a:t>k </a:t>
            </a:r>
            <a:r>
              <a:rPr lang="zh-CN" altLang="en-US" sz="2000" dirty="0"/>
              <a:t>指 </a:t>
            </a:r>
            <a:r>
              <a:rPr lang="en-US" altLang="zh-CN" sz="2000" dirty="0"/>
              <a:t>x</a:t>
            </a:r>
            <a:r>
              <a:rPr lang="zh-CN" altLang="en-US" sz="2000" dirty="0"/>
              <a:t> 的维度大小，与</a:t>
            </a:r>
            <a:r>
              <a:rPr lang="en-US" altLang="zh-CN" sz="2000" dirty="0"/>
              <a:t>k-</a:t>
            </a:r>
            <a:r>
              <a:rPr lang="zh-CN" altLang="en-US" sz="2000" dirty="0"/>
              <a:t>近邻算法中的 没有任何关系）。</a:t>
            </a:r>
            <a:endParaRPr lang="en-US" altLang="zh-CN" sz="2000" dirty="0"/>
          </a:p>
          <a:p>
            <a:pPr>
              <a:lnSpc>
                <a:spcPct val="150000"/>
              </a:lnSpc>
            </a:pPr>
            <a:r>
              <a:rPr lang="zh-CN" altLang="en-US" sz="2000" dirty="0"/>
              <a:t>建立好 </a:t>
            </a:r>
            <a:r>
              <a:rPr lang="en-US" altLang="zh-CN" sz="2000" dirty="0" err="1"/>
              <a:t>kd</a:t>
            </a:r>
            <a:r>
              <a:rPr lang="en-US" altLang="zh-CN" sz="2000" dirty="0"/>
              <a:t> </a:t>
            </a:r>
            <a:r>
              <a:rPr lang="zh-CN" altLang="en-US" sz="2000" dirty="0"/>
              <a:t>树后，给定新样本后就可以在树上进行检索，这样就能够大大降低检索  </a:t>
            </a:r>
            <a:r>
              <a:rPr lang="en-US" altLang="zh-CN" sz="2000" dirty="0"/>
              <a:t>k</a:t>
            </a:r>
            <a:r>
              <a:rPr lang="zh-CN" altLang="en-US" sz="2000" dirty="0"/>
              <a:t>个近邻的时间，特别是当训练集的样本数远大于样本的维度时。</a:t>
            </a:r>
          </a:p>
          <a:p>
            <a:pPr>
              <a:lnSpc>
                <a:spcPct val="150000"/>
              </a:lnSpc>
            </a:pPr>
            <a:endParaRPr lang="zh-CN" altLang="en-US" sz="2000" dirty="0"/>
          </a:p>
          <a:p>
            <a:endParaRPr lang="zh-CN" altLang="en-US" dirty="0"/>
          </a:p>
        </p:txBody>
      </p:sp>
    </p:spTree>
    <p:extLst>
      <p:ext uri="{BB962C8B-B14F-4D97-AF65-F5344CB8AC3E}">
        <p14:creationId xmlns:p14="http://schemas.microsoft.com/office/powerpoint/2010/main" val="185255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normAutofit fontScale="90000"/>
          </a:bodyPr>
          <a:lstStyle/>
          <a:p>
            <a:r>
              <a:rPr lang="zh-CN" altLang="en-US" dirty="0"/>
              <a:t>实例</a:t>
            </a:r>
            <a:br>
              <a:rPr lang="en-US" altLang="zh-CN" dirty="0"/>
            </a:br>
            <a:r>
              <a:rPr lang="zh-CN" altLang="en-US" dirty="0"/>
              <a:t>基于</a:t>
            </a:r>
            <a:r>
              <a:rPr lang="en-US" altLang="zh-CN" dirty="0"/>
              <a:t>k-</a:t>
            </a:r>
            <a:r>
              <a:rPr lang="zh-CN" altLang="en-US" dirty="0"/>
              <a:t>近邻实现鸢尾花分类</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本节以鸢尾花数据集的分类来直观理解</a:t>
            </a:r>
            <a:r>
              <a:rPr lang="en-US" altLang="zh-CN" sz="2000" dirty="0"/>
              <a:t>k-</a:t>
            </a:r>
            <a:r>
              <a:rPr lang="zh-CN" altLang="en-US" sz="2000" dirty="0"/>
              <a:t>近邻算法。为了在二维平面展示鸢尾花数据集，这里使用花萼宽度和花瓣宽度两个特征进行可视化，如下图 </a:t>
            </a:r>
            <a:endParaRPr lang="en-US" altLang="zh-CN" sz="2000" dirty="0"/>
          </a:p>
          <a:p>
            <a:pPr>
              <a:lnSpc>
                <a:spcPct val="150000"/>
              </a:lnSpc>
            </a:pPr>
            <a:endParaRPr lang="zh-CN" altLang="en-US" sz="2000" dirty="0"/>
          </a:p>
        </p:txBody>
      </p:sp>
      <p:pic>
        <p:nvPicPr>
          <p:cNvPr id="4" name="图片 3">
            <a:extLst>
              <a:ext uri="{FF2B5EF4-FFF2-40B4-BE49-F238E27FC236}">
                <a16:creationId xmlns:a16="http://schemas.microsoft.com/office/drawing/2014/main" id="{54E46DF7-4F79-4158-89BD-DE26A09D4678}"/>
              </a:ext>
            </a:extLst>
          </p:cNvPr>
          <p:cNvPicPr>
            <a:picLocks noChangeAspect="1"/>
          </p:cNvPicPr>
          <p:nvPr/>
        </p:nvPicPr>
        <p:blipFill>
          <a:blip r:embed="rId3"/>
          <a:stretch>
            <a:fillRect/>
          </a:stretch>
        </p:blipFill>
        <p:spPr>
          <a:xfrm>
            <a:off x="1187624" y="2827400"/>
            <a:ext cx="4798789" cy="3434923"/>
          </a:xfrm>
          <a:prstGeom prst="rect">
            <a:avLst/>
          </a:prstGeom>
        </p:spPr>
      </p:pic>
      <p:sp>
        <p:nvSpPr>
          <p:cNvPr id="5" name="文本框 4">
            <a:extLst>
              <a:ext uri="{FF2B5EF4-FFF2-40B4-BE49-F238E27FC236}">
                <a16:creationId xmlns:a16="http://schemas.microsoft.com/office/drawing/2014/main" id="{9EE558EA-256A-4A07-A664-8B9E33A0A198}"/>
              </a:ext>
            </a:extLst>
          </p:cNvPr>
          <p:cNvSpPr txBox="1"/>
          <p:nvPr/>
        </p:nvSpPr>
        <p:spPr>
          <a:xfrm>
            <a:off x="5868144" y="3675777"/>
            <a:ext cx="3065544" cy="1754326"/>
          </a:xfrm>
          <a:prstGeom prst="rect">
            <a:avLst/>
          </a:prstGeom>
          <a:noFill/>
        </p:spPr>
        <p:txBody>
          <a:bodyPr wrap="square" rtlCol="0">
            <a:spAutoFit/>
          </a:bodyPr>
          <a:lstStyle/>
          <a:p>
            <a:r>
              <a:rPr lang="zh-CN" altLang="en-US" sz="1800" dirty="0"/>
              <a:t>圆形数据点表示</a:t>
            </a:r>
            <a:r>
              <a:rPr lang="en-US" altLang="zh-CN" sz="1800" dirty="0" err="1"/>
              <a:t>Setosa</a:t>
            </a:r>
            <a:endParaRPr lang="en-US" altLang="zh-CN" dirty="0"/>
          </a:p>
          <a:p>
            <a:endParaRPr lang="en-US" altLang="zh-CN" sz="1800" dirty="0"/>
          </a:p>
          <a:p>
            <a:r>
              <a:rPr lang="zh-CN" altLang="en-US" sz="1800" dirty="0"/>
              <a:t>加号数据点表示</a:t>
            </a:r>
            <a:r>
              <a:rPr lang="en-US" altLang="zh-CN" sz="1800" dirty="0" err="1"/>
              <a:t>Versicolour</a:t>
            </a:r>
            <a:endParaRPr lang="en-US" altLang="zh-CN" sz="1800" dirty="0"/>
          </a:p>
          <a:p>
            <a:endParaRPr lang="en-US" altLang="zh-CN" dirty="0"/>
          </a:p>
          <a:p>
            <a:r>
              <a:rPr lang="zh-CN" altLang="en-US" sz="1800" dirty="0"/>
              <a:t>乘号数据点表示</a:t>
            </a:r>
            <a:r>
              <a:rPr lang="en-US" altLang="zh-CN" sz="1800" dirty="0"/>
              <a:t>Virginica</a:t>
            </a:r>
            <a:endParaRPr lang="zh-CN" altLang="en-US" dirty="0"/>
          </a:p>
          <a:p>
            <a:endParaRPr lang="zh-CN" altLang="en-US" dirty="0"/>
          </a:p>
        </p:txBody>
      </p:sp>
    </p:spTree>
    <p:extLst>
      <p:ext uri="{BB962C8B-B14F-4D97-AF65-F5344CB8AC3E}">
        <p14:creationId xmlns:p14="http://schemas.microsoft.com/office/powerpoint/2010/main" val="268189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normAutofit fontScale="90000"/>
          </a:bodyPr>
          <a:lstStyle/>
          <a:p>
            <a:r>
              <a:rPr lang="zh-CN" altLang="en-US" dirty="0"/>
              <a:t>实例</a:t>
            </a:r>
            <a:br>
              <a:rPr lang="en-US" altLang="zh-CN" dirty="0"/>
            </a:br>
            <a:r>
              <a:rPr lang="zh-CN" altLang="en-US" dirty="0"/>
              <a:t>基于</a:t>
            </a:r>
            <a:r>
              <a:rPr lang="en-US" altLang="zh-CN" dirty="0"/>
              <a:t>k-</a:t>
            </a:r>
            <a:r>
              <a:rPr lang="zh-CN" altLang="en-US" dirty="0"/>
              <a:t>近邻实现鸢尾花分类</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en-US" altLang="zh-CN" sz="2000" dirty="0" err="1"/>
              <a:t>sklearn</a:t>
            </a:r>
            <a:r>
              <a:rPr lang="zh-CN" altLang="en-US" sz="2000" dirty="0"/>
              <a:t>中提供的</a:t>
            </a:r>
            <a:r>
              <a:rPr lang="en-US" altLang="zh-CN" sz="2000" dirty="0"/>
              <a:t>k-</a:t>
            </a:r>
            <a:r>
              <a:rPr lang="zh-CN" altLang="en-US" sz="2000" dirty="0"/>
              <a:t>近邻模型称为</a:t>
            </a:r>
            <a:r>
              <a:rPr lang="en-US" altLang="zh-CN" sz="2000" dirty="0" err="1"/>
              <a:t>KNeighborsClassifier</a:t>
            </a:r>
            <a:r>
              <a:rPr lang="zh-CN" altLang="en-US" sz="2000" dirty="0"/>
              <a:t>，下面给出了模型构造和训练代码。</a:t>
            </a:r>
          </a:p>
          <a:p>
            <a:endParaRPr lang="zh-CN" altLang="en-US" dirty="0"/>
          </a:p>
        </p:txBody>
      </p:sp>
      <p:pic>
        <p:nvPicPr>
          <p:cNvPr id="5" name="图片 4">
            <a:extLst>
              <a:ext uri="{FF2B5EF4-FFF2-40B4-BE49-F238E27FC236}">
                <a16:creationId xmlns:a16="http://schemas.microsoft.com/office/drawing/2014/main" id="{F4B12D58-5B1F-4DB0-A7B4-E5ECCB6E1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66406"/>
            <a:ext cx="7498079" cy="4234482"/>
          </a:xfrm>
          <a:prstGeom prst="rect">
            <a:avLst/>
          </a:prstGeom>
        </p:spPr>
      </p:pic>
    </p:spTree>
    <p:extLst>
      <p:ext uri="{BB962C8B-B14F-4D97-AF65-F5344CB8AC3E}">
        <p14:creationId xmlns:p14="http://schemas.microsoft.com/office/powerpoint/2010/main" val="85461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normAutofit fontScale="90000"/>
          </a:bodyPr>
          <a:lstStyle/>
          <a:p>
            <a:r>
              <a:rPr lang="zh-CN" altLang="en-US" dirty="0"/>
              <a:t>实例</a:t>
            </a:r>
            <a:br>
              <a:rPr lang="en-US" altLang="zh-CN" dirty="0"/>
            </a:br>
            <a:r>
              <a:rPr lang="zh-CN" altLang="en-US" dirty="0"/>
              <a:t>基于</a:t>
            </a:r>
            <a:r>
              <a:rPr lang="en-US" altLang="zh-CN" dirty="0"/>
              <a:t>k-</a:t>
            </a:r>
            <a:r>
              <a:rPr lang="zh-CN" altLang="en-US" dirty="0"/>
              <a:t>近邻实现鸢尾花分类</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用以下代码对上述模型进行测试。根据程序输出可以看出，模型在训练集上的准确率达到</a:t>
            </a:r>
            <a:r>
              <a:rPr lang="en-US" altLang="zh-CN" sz="2000" dirty="0"/>
              <a:t>0.964</a:t>
            </a:r>
            <a:r>
              <a:rPr lang="zh-CN" altLang="en-US" sz="2000" dirty="0"/>
              <a:t>，测试集上的准确率达到</a:t>
            </a:r>
            <a:r>
              <a:rPr lang="en-US" altLang="zh-CN" sz="2000" dirty="0"/>
              <a:t>0.947</a:t>
            </a:r>
            <a:r>
              <a:rPr lang="zh-CN" altLang="en-US" sz="2000" dirty="0"/>
              <a:t>。</a:t>
            </a:r>
            <a:endParaRPr lang="zh-CN" altLang="en-US" dirty="0"/>
          </a:p>
        </p:txBody>
      </p:sp>
      <p:pic>
        <p:nvPicPr>
          <p:cNvPr id="5" name="图片 4">
            <a:extLst>
              <a:ext uri="{FF2B5EF4-FFF2-40B4-BE49-F238E27FC236}">
                <a16:creationId xmlns:a16="http://schemas.microsoft.com/office/drawing/2014/main" id="{2EAB3F40-2144-44D4-829A-0818FF569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608" y="2996952"/>
            <a:ext cx="7536947" cy="2291769"/>
          </a:xfrm>
          <a:prstGeom prst="rect">
            <a:avLst/>
          </a:prstGeom>
        </p:spPr>
      </p:pic>
    </p:spTree>
    <p:extLst>
      <p:ext uri="{BB962C8B-B14F-4D97-AF65-F5344CB8AC3E}">
        <p14:creationId xmlns:p14="http://schemas.microsoft.com/office/powerpoint/2010/main" val="1415430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normAutofit fontScale="90000"/>
          </a:bodyPr>
          <a:lstStyle/>
          <a:p>
            <a:r>
              <a:rPr lang="zh-CN" altLang="en-US" dirty="0"/>
              <a:t>实例</a:t>
            </a:r>
            <a:br>
              <a:rPr lang="en-US" altLang="zh-CN" dirty="0"/>
            </a:br>
            <a:r>
              <a:rPr lang="zh-CN" altLang="en-US" dirty="0"/>
              <a:t>基于</a:t>
            </a:r>
            <a:r>
              <a:rPr lang="en-US" altLang="zh-CN" dirty="0"/>
              <a:t>k-</a:t>
            </a:r>
            <a:r>
              <a:rPr lang="zh-CN" altLang="en-US" dirty="0"/>
              <a:t>近邻实现鸢尾花分类</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下图展示了模型的决策边界。可以看出，几乎所有样本点都落在相应的区域之内，只有少数边界点可以落在边界以外。</a:t>
            </a:r>
          </a:p>
          <a:p>
            <a:endParaRPr lang="zh-CN" altLang="en-US" dirty="0"/>
          </a:p>
        </p:txBody>
      </p:sp>
      <p:pic>
        <p:nvPicPr>
          <p:cNvPr id="4" name="图片 3">
            <a:extLst>
              <a:ext uri="{FF2B5EF4-FFF2-40B4-BE49-F238E27FC236}">
                <a16:creationId xmlns:a16="http://schemas.microsoft.com/office/drawing/2014/main" id="{D901DD1A-C11E-474A-8732-60F8D795661C}"/>
              </a:ext>
            </a:extLst>
          </p:cNvPr>
          <p:cNvPicPr>
            <a:picLocks noChangeAspect="1"/>
          </p:cNvPicPr>
          <p:nvPr/>
        </p:nvPicPr>
        <p:blipFill>
          <a:blip r:embed="rId3"/>
          <a:stretch>
            <a:fillRect/>
          </a:stretch>
        </p:blipFill>
        <p:spPr>
          <a:xfrm>
            <a:off x="2339752" y="2346993"/>
            <a:ext cx="5495586" cy="3931569"/>
          </a:xfrm>
          <a:prstGeom prst="rect">
            <a:avLst/>
          </a:prstGeom>
        </p:spPr>
      </p:pic>
    </p:spTree>
    <p:extLst>
      <p:ext uri="{BB962C8B-B14F-4D97-AF65-F5344CB8AC3E}">
        <p14:creationId xmlns:p14="http://schemas.microsoft.com/office/powerpoint/2010/main" val="2050650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normAutofit fontScale="90000"/>
          </a:bodyPr>
          <a:lstStyle/>
          <a:p>
            <a:r>
              <a:rPr lang="zh-CN" altLang="en-US" dirty="0"/>
              <a:t>实例</a:t>
            </a:r>
            <a:br>
              <a:rPr lang="en-US" altLang="zh-CN" dirty="0"/>
            </a:br>
            <a:r>
              <a:rPr lang="zh-CN" altLang="en-US" dirty="0"/>
              <a:t>基于</a:t>
            </a:r>
            <a:r>
              <a:rPr lang="en-US" altLang="zh-CN" dirty="0"/>
              <a:t>k-</a:t>
            </a:r>
            <a:r>
              <a:rPr lang="zh-CN" altLang="en-US" dirty="0"/>
              <a:t>近邻实现鸢尾花分类</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en-US" altLang="zh-CN" sz="2000" dirty="0"/>
              <a:t>k-</a:t>
            </a:r>
            <a:r>
              <a:rPr lang="zh-CN" altLang="en-US" sz="2000" dirty="0"/>
              <a:t>近邻模型默认使用 </a:t>
            </a:r>
            <a:r>
              <a:rPr lang="en-US" altLang="zh-CN" sz="2000" dirty="0"/>
              <a:t>k=5</a:t>
            </a:r>
            <a:r>
              <a:rPr lang="zh-CN" altLang="en-US" sz="2000" dirty="0"/>
              <a:t>。当 </a:t>
            </a:r>
            <a:r>
              <a:rPr lang="en-US" altLang="zh-CN" sz="2000" dirty="0"/>
              <a:t>k </a:t>
            </a:r>
            <a:r>
              <a:rPr lang="zh-CN" altLang="en-US" sz="2000" dirty="0"/>
              <a:t>过小时，容易产生过拟合；当 </a:t>
            </a:r>
            <a:r>
              <a:rPr lang="en-US" altLang="zh-CN" sz="2000" dirty="0"/>
              <a:t>k</a:t>
            </a:r>
            <a:r>
              <a:rPr lang="zh-CN" altLang="en-US" sz="2000" dirty="0"/>
              <a:t> 过大时容易产生欠拟合。下图展示了 </a:t>
            </a:r>
            <a:r>
              <a:rPr lang="en-US" altLang="zh-CN" sz="2000" dirty="0"/>
              <a:t>k</a:t>
            </a:r>
            <a:r>
              <a:rPr lang="zh-CN" altLang="en-US" sz="2000" dirty="0"/>
              <a:t> 为</a:t>
            </a:r>
            <a:r>
              <a:rPr lang="en-US" altLang="zh-CN" sz="2000" dirty="0"/>
              <a:t>1</a:t>
            </a:r>
            <a:r>
              <a:rPr lang="zh-CN" altLang="en-US" sz="2000" dirty="0"/>
              <a:t>或</a:t>
            </a:r>
            <a:r>
              <a:rPr lang="en-US" altLang="zh-CN" sz="2000" dirty="0"/>
              <a:t>50</a:t>
            </a:r>
            <a:r>
              <a:rPr lang="zh-CN" altLang="en-US" sz="2000" dirty="0"/>
              <a:t>时的决策边界。不难看出，当 </a:t>
            </a:r>
            <a:r>
              <a:rPr lang="en-US" altLang="zh-CN" sz="2000" dirty="0"/>
              <a:t>k=1</a:t>
            </a:r>
            <a:r>
              <a:rPr lang="zh-CN" altLang="en-US" sz="2000" dirty="0"/>
              <a:t> 时，决策边界更加复杂；而 </a:t>
            </a:r>
            <a:r>
              <a:rPr lang="en-US" altLang="zh-CN" sz="2000" dirty="0"/>
              <a:t>k=50</a:t>
            </a:r>
            <a:r>
              <a:rPr lang="zh-CN" altLang="en-US" sz="2000" dirty="0"/>
              <a:t> 时决策边界较为平滑。</a:t>
            </a:r>
            <a:endParaRPr lang="zh-CN" altLang="en-US" dirty="0"/>
          </a:p>
        </p:txBody>
      </p:sp>
      <p:pic>
        <p:nvPicPr>
          <p:cNvPr id="4" name="图片 3">
            <a:extLst>
              <a:ext uri="{FF2B5EF4-FFF2-40B4-BE49-F238E27FC236}">
                <a16:creationId xmlns:a16="http://schemas.microsoft.com/office/drawing/2014/main" id="{64D3766B-15FB-40FF-A5F9-BC9D8F8C14D5}"/>
              </a:ext>
            </a:extLst>
          </p:cNvPr>
          <p:cNvPicPr>
            <a:picLocks noChangeAspect="1"/>
          </p:cNvPicPr>
          <p:nvPr/>
        </p:nvPicPr>
        <p:blipFill>
          <a:blip r:embed="rId3"/>
          <a:stretch>
            <a:fillRect/>
          </a:stretch>
        </p:blipFill>
        <p:spPr>
          <a:xfrm>
            <a:off x="2268324" y="3212976"/>
            <a:ext cx="5832648" cy="3370386"/>
          </a:xfrm>
          <a:prstGeom prst="rect">
            <a:avLst/>
          </a:prstGeom>
        </p:spPr>
      </p:pic>
    </p:spTree>
    <p:extLst>
      <p:ext uri="{BB962C8B-B14F-4D97-AF65-F5344CB8AC3E}">
        <p14:creationId xmlns:p14="http://schemas.microsoft.com/office/powerpoint/2010/main" val="355403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算法内容</a:t>
            </a:r>
            <a:endParaRPr lang="en-US" altLang="zh-CN" sz="2000" dirty="0"/>
          </a:p>
          <a:p>
            <a:pPr>
              <a:lnSpc>
                <a:spcPct val="150000"/>
              </a:lnSpc>
            </a:pPr>
            <a:r>
              <a:rPr lang="en-US" altLang="zh-CN" sz="2000" dirty="0"/>
              <a:t>K</a:t>
            </a:r>
            <a:r>
              <a:rPr lang="zh-CN" altLang="en-US" sz="2000" dirty="0"/>
              <a:t>值选取</a:t>
            </a:r>
            <a:endParaRPr lang="en-US" altLang="zh-CN" sz="2000" dirty="0"/>
          </a:p>
          <a:p>
            <a:pPr>
              <a:lnSpc>
                <a:spcPct val="150000"/>
              </a:lnSpc>
            </a:pPr>
            <a:r>
              <a:rPr lang="zh-CN" altLang="en-US" sz="2000" dirty="0"/>
              <a:t>距离度量</a:t>
            </a:r>
            <a:endParaRPr lang="en-US" altLang="zh-CN" sz="2000" dirty="0"/>
          </a:p>
          <a:p>
            <a:pPr>
              <a:lnSpc>
                <a:spcPct val="150000"/>
              </a:lnSpc>
            </a:pPr>
            <a:r>
              <a:rPr lang="zh-CN" altLang="en-US" sz="2000" dirty="0"/>
              <a:t>快速检索</a:t>
            </a:r>
            <a:endParaRPr lang="en-US" altLang="zh-CN" sz="2000" dirty="0"/>
          </a:p>
          <a:p>
            <a:pPr>
              <a:lnSpc>
                <a:spcPct val="150000"/>
              </a:lnSpc>
            </a:pPr>
            <a:r>
              <a:rPr lang="zh-CN" altLang="en-US" sz="2000" dirty="0"/>
              <a:t>实例</a:t>
            </a:r>
          </a:p>
        </p:txBody>
      </p:sp>
    </p:spTree>
    <p:extLst>
      <p:ext uri="{BB962C8B-B14F-4D97-AF65-F5344CB8AC3E}">
        <p14:creationId xmlns:p14="http://schemas.microsoft.com/office/powerpoint/2010/main" val="154829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算法内容</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给定一个训练样本集合 以及一个需要进行预测的样本 ，</a:t>
            </a:r>
            <a:r>
              <a:rPr lang="en-US" altLang="zh-CN" sz="2000" dirty="0"/>
              <a:t>k-</a:t>
            </a:r>
            <a:r>
              <a:rPr lang="zh-CN" altLang="en-US" sz="2000" dirty="0"/>
              <a:t>近邻算法的思想如下：</a:t>
            </a:r>
            <a:endParaRPr lang="en-US" altLang="zh-CN" sz="2000" dirty="0"/>
          </a:p>
          <a:p>
            <a:pPr>
              <a:lnSpc>
                <a:spcPct val="150000"/>
              </a:lnSpc>
            </a:pPr>
            <a:r>
              <a:rPr lang="zh-CN" altLang="en-US" sz="2000" dirty="0"/>
              <a:t>对于分类问题，</a:t>
            </a:r>
            <a:r>
              <a:rPr lang="en-US" altLang="zh-CN" sz="2000" dirty="0"/>
              <a:t>k-</a:t>
            </a:r>
            <a:r>
              <a:rPr lang="zh-CN" altLang="en-US" sz="2000" dirty="0"/>
              <a:t>近邻算法从所有训练样本集合中找到与 </a:t>
            </a:r>
            <a:r>
              <a:rPr lang="en-US" altLang="zh-CN" sz="2000" dirty="0"/>
              <a:t>x</a:t>
            </a:r>
            <a:r>
              <a:rPr lang="zh-CN" altLang="en-US" sz="2000" dirty="0"/>
              <a:t> 最近的 </a:t>
            </a:r>
            <a:r>
              <a:rPr lang="en-US" altLang="zh-CN" sz="2000" dirty="0"/>
              <a:t>k </a:t>
            </a:r>
            <a:r>
              <a:rPr lang="zh-CN" altLang="en-US" sz="2000" dirty="0"/>
              <a:t>个样本，然后通过投票法选择这 </a:t>
            </a:r>
            <a:r>
              <a:rPr lang="en-US" altLang="zh-CN" sz="2000" dirty="0"/>
              <a:t>k </a:t>
            </a:r>
            <a:r>
              <a:rPr lang="zh-CN" altLang="en-US" sz="2000" dirty="0"/>
              <a:t>个样本中出现次数最多的类别作为 </a:t>
            </a:r>
            <a:r>
              <a:rPr lang="en-US" altLang="zh-CN" sz="2000" dirty="0"/>
              <a:t>x</a:t>
            </a:r>
            <a:r>
              <a:rPr lang="zh-CN" altLang="en-US" sz="2000" dirty="0"/>
              <a:t> 的预测结果</a:t>
            </a:r>
            <a:endParaRPr lang="en-US" altLang="zh-CN" sz="2000" dirty="0"/>
          </a:p>
          <a:p>
            <a:pPr>
              <a:lnSpc>
                <a:spcPct val="150000"/>
              </a:lnSpc>
            </a:pPr>
            <a:r>
              <a:rPr lang="zh-CN" altLang="en-US" sz="2000" dirty="0"/>
              <a:t>对于回归问题，</a:t>
            </a:r>
            <a:r>
              <a:rPr lang="en-US" altLang="zh-CN" sz="2000" dirty="0"/>
              <a:t>k-</a:t>
            </a:r>
            <a:r>
              <a:rPr lang="zh-CN" altLang="en-US" sz="2000" dirty="0"/>
              <a:t>近邻算法同样找到与 </a:t>
            </a:r>
            <a:r>
              <a:rPr lang="en-US" altLang="zh-CN" sz="2000" dirty="0"/>
              <a:t>x </a:t>
            </a:r>
            <a:r>
              <a:rPr lang="zh-CN" altLang="en-US" sz="2000" dirty="0"/>
              <a:t>最近的 </a:t>
            </a:r>
            <a:r>
              <a:rPr lang="en-US" altLang="zh-CN" sz="2000" dirty="0"/>
              <a:t>k</a:t>
            </a:r>
            <a:r>
              <a:rPr lang="zh-CN" altLang="en-US" sz="2000" dirty="0"/>
              <a:t> 个样本，然后对这 </a:t>
            </a:r>
            <a:r>
              <a:rPr lang="en-US" altLang="zh-CN" sz="2000" dirty="0"/>
              <a:t>k </a:t>
            </a:r>
            <a:r>
              <a:rPr lang="zh-CN" altLang="en-US" sz="2000" dirty="0"/>
              <a:t>个样本的标签求平均，得到</a:t>
            </a:r>
            <a:r>
              <a:rPr lang="en-US" altLang="zh-CN" sz="2000" dirty="0"/>
              <a:t>x</a:t>
            </a:r>
            <a:r>
              <a:rPr lang="zh-CN" altLang="en-US" sz="2000" dirty="0"/>
              <a:t>的预测结果。</a:t>
            </a:r>
          </a:p>
          <a:p>
            <a:endParaRPr lang="zh-CN" altLang="en-US" dirty="0"/>
          </a:p>
        </p:txBody>
      </p:sp>
    </p:spTree>
    <p:extLst>
      <p:ext uri="{BB962C8B-B14F-4D97-AF65-F5344CB8AC3E}">
        <p14:creationId xmlns:p14="http://schemas.microsoft.com/office/powerpoint/2010/main" val="222693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算法内容</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endParaRPr lang="zh-CN" altLang="en-US" sz="2000" dirty="0"/>
          </a:p>
          <a:p>
            <a:endParaRPr lang="zh-CN" altLang="en-US" dirty="0"/>
          </a:p>
        </p:txBody>
      </p:sp>
      <p:pic>
        <p:nvPicPr>
          <p:cNvPr id="5" name="图片 4">
            <a:extLst>
              <a:ext uri="{FF2B5EF4-FFF2-40B4-BE49-F238E27FC236}">
                <a16:creationId xmlns:a16="http://schemas.microsoft.com/office/drawing/2014/main" id="{13CAF33E-3071-4129-A46C-BF91CCCC9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259319"/>
            <a:ext cx="7416824" cy="5324043"/>
          </a:xfrm>
          <a:prstGeom prst="rect">
            <a:avLst/>
          </a:prstGeom>
        </p:spPr>
      </p:pic>
    </p:spTree>
    <p:extLst>
      <p:ext uri="{BB962C8B-B14F-4D97-AF65-F5344CB8AC3E}">
        <p14:creationId xmlns:p14="http://schemas.microsoft.com/office/powerpoint/2010/main" val="43398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en-US" altLang="zh-CN" dirty="0"/>
              <a:t>K</a:t>
            </a:r>
            <a:r>
              <a:rPr lang="zh-CN" altLang="en-US" dirty="0"/>
              <a:t>值选取</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投票法的准则是少数服从多数，所以当 </a:t>
            </a:r>
            <a:r>
              <a:rPr lang="en-US" altLang="zh-CN" sz="2000" dirty="0"/>
              <a:t>k</a:t>
            </a:r>
            <a:r>
              <a:rPr lang="zh-CN" altLang="en-US" sz="2000" dirty="0"/>
              <a:t> 值很小时，得到的结果就容易产生偏差。最近邻算法是这种情况下的极端，也就是 </a:t>
            </a:r>
            <a:r>
              <a:rPr lang="en-US" altLang="zh-CN" sz="2000" dirty="0"/>
              <a:t>k=1 </a:t>
            </a:r>
            <a:r>
              <a:rPr lang="zh-CN" altLang="en-US" sz="2000" dirty="0"/>
              <a:t>时的</a:t>
            </a:r>
            <a:r>
              <a:rPr lang="en-US" altLang="zh-CN" sz="2000" dirty="0"/>
              <a:t>k-</a:t>
            </a:r>
            <a:r>
              <a:rPr lang="zh-CN" altLang="en-US" sz="2000" dirty="0"/>
              <a:t>近邻算法。最近邻算法中，样本 </a:t>
            </a:r>
            <a:r>
              <a:rPr lang="en-US" altLang="zh-CN" sz="2000" dirty="0"/>
              <a:t>x </a:t>
            </a:r>
            <a:r>
              <a:rPr lang="zh-CN" altLang="en-US" sz="2000" dirty="0"/>
              <a:t>的预测结果只由训练集中与其距离最近的那个样本决定。</a:t>
            </a:r>
          </a:p>
          <a:p>
            <a:pPr>
              <a:lnSpc>
                <a:spcPct val="150000"/>
              </a:lnSpc>
            </a:pPr>
            <a:r>
              <a:rPr lang="zh-CN" altLang="en-US" sz="2000" dirty="0"/>
              <a:t>如果 </a:t>
            </a:r>
            <a:r>
              <a:rPr lang="en-US" altLang="zh-CN" sz="2000" dirty="0"/>
              <a:t>k </a:t>
            </a:r>
            <a:r>
              <a:rPr lang="zh-CN" altLang="en-US" sz="2000" dirty="0"/>
              <a:t>值选取较大，则可能会将大量其它类别的样本包含进来，极端情况下，将整个训练集的所有样本都包含进来，这样同样可能会造成预测错误。</a:t>
            </a:r>
            <a:endParaRPr lang="en-US" altLang="zh-CN" sz="2000" dirty="0"/>
          </a:p>
          <a:p>
            <a:pPr>
              <a:lnSpc>
                <a:spcPct val="150000"/>
              </a:lnSpc>
            </a:pPr>
            <a:r>
              <a:rPr lang="zh-CN" altLang="en-US" sz="2000" dirty="0"/>
              <a:t>一般情况下，可通过交叉验证、在验证集上多次尝试不同的 </a:t>
            </a:r>
            <a:r>
              <a:rPr lang="en-US" altLang="zh-CN" sz="2000" dirty="0"/>
              <a:t>k</a:t>
            </a:r>
            <a:r>
              <a:rPr lang="zh-CN" altLang="en-US" sz="2000" dirty="0"/>
              <a:t> 值来挑选最佳的 </a:t>
            </a:r>
            <a:r>
              <a:rPr lang="en-US" altLang="zh-CN" sz="2000" dirty="0"/>
              <a:t>k </a:t>
            </a:r>
            <a:r>
              <a:rPr lang="zh-CN" altLang="en-US" sz="2000" dirty="0"/>
              <a:t>值。</a:t>
            </a:r>
          </a:p>
          <a:p>
            <a:pPr>
              <a:lnSpc>
                <a:spcPct val="150000"/>
              </a:lnSpc>
            </a:pPr>
            <a:endParaRPr lang="zh-CN" altLang="en-US" sz="2000" dirty="0"/>
          </a:p>
          <a:p>
            <a:endParaRPr lang="zh-CN" altLang="en-US" dirty="0"/>
          </a:p>
        </p:txBody>
      </p:sp>
    </p:spTree>
    <p:extLst>
      <p:ext uri="{BB962C8B-B14F-4D97-AF65-F5344CB8AC3E}">
        <p14:creationId xmlns:p14="http://schemas.microsoft.com/office/powerpoint/2010/main" val="81455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距离度量</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一般对于连续变量，使用欧式距离直接进行距离度量。对于离散变量，可以先将离散变量连续化，然后再使用欧式距离进行度量。</a:t>
            </a:r>
          </a:p>
          <a:p>
            <a:pPr>
              <a:lnSpc>
                <a:spcPct val="150000"/>
              </a:lnSpc>
            </a:pPr>
            <a:r>
              <a:rPr lang="zh-CN" altLang="en-US" sz="2000" dirty="0"/>
              <a:t>词嵌入（</a:t>
            </a:r>
            <a:r>
              <a:rPr lang="en-US" altLang="zh-CN" sz="2000" dirty="0"/>
              <a:t>Word embedding</a:t>
            </a:r>
            <a:r>
              <a:rPr lang="zh-CN" altLang="en-US" sz="2000" dirty="0"/>
              <a:t>）是自然语言处理领域常用的一种对单词进行编码的方式。词嵌入首先将离散变量进行热独（</a:t>
            </a:r>
            <a:r>
              <a:rPr lang="en-US" altLang="zh-CN" sz="2000" dirty="0"/>
              <a:t>one-hot</a:t>
            </a:r>
            <a:r>
              <a:rPr lang="zh-CN" altLang="en-US" sz="2000" dirty="0"/>
              <a:t>）编码，假定共有</a:t>
            </a:r>
            <a:r>
              <a:rPr lang="en-US" altLang="zh-CN" sz="2000" dirty="0"/>
              <a:t>5</a:t>
            </a:r>
            <a:r>
              <a:rPr lang="zh-CN" altLang="en-US" sz="2000" dirty="0"/>
              <a:t>个单词</a:t>
            </a:r>
            <a:r>
              <a:rPr lang="en-US" altLang="zh-CN" sz="2000" dirty="0"/>
              <a:t>{A,B,C,D,E}</a:t>
            </a:r>
            <a:r>
              <a:rPr lang="zh-CN" altLang="en-US" sz="2000" dirty="0"/>
              <a:t>，则对</a:t>
            </a:r>
            <a:r>
              <a:rPr lang="en-US" altLang="zh-CN" sz="2000" dirty="0"/>
              <a:t>A</a:t>
            </a:r>
            <a:r>
              <a:rPr lang="zh-CN" altLang="en-US" sz="2000" dirty="0"/>
              <a:t>的热独编码为               ，</a:t>
            </a:r>
            <a:r>
              <a:rPr lang="en-US" altLang="zh-CN" sz="2000" dirty="0"/>
              <a:t>B</a:t>
            </a:r>
            <a:r>
              <a:rPr lang="zh-CN" altLang="en-US" sz="2000" dirty="0"/>
              <a:t>的热独编码为              ，其它单词类似。</a:t>
            </a:r>
          </a:p>
        </p:txBody>
      </p:sp>
      <p:pic>
        <p:nvPicPr>
          <p:cNvPr id="5" name="图片 4">
            <a:extLst>
              <a:ext uri="{FF2B5EF4-FFF2-40B4-BE49-F238E27FC236}">
                <a16:creationId xmlns:a16="http://schemas.microsoft.com/office/drawing/2014/main" id="{24C0000B-E196-491E-824B-731AEC06390F}"/>
              </a:ext>
            </a:extLst>
          </p:cNvPr>
          <p:cNvPicPr>
            <a:picLocks noChangeAspect="1"/>
          </p:cNvPicPr>
          <p:nvPr/>
        </p:nvPicPr>
        <p:blipFill>
          <a:blip r:embed="rId3"/>
          <a:stretch>
            <a:fillRect/>
          </a:stretch>
        </p:blipFill>
        <p:spPr>
          <a:xfrm>
            <a:off x="2123728" y="4365104"/>
            <a:ext cx="1152525" cy="352425"/>
          </a:xfrm>
          <a:prstGeom prst="rect">
            <a:avLst/>
          </a:prstGeom>
        </p:spPr>
      </p:pic>
      <p:pic>
        <p:nvPicPr>
          <p:cNvPr id="9" name="图片 8">
            <a:extLst>
              <a:ext uri="{FF2B5EF4-FFF2-40B4-BE49-F238E27FC236}">
                <a16:creationId xmlns:a16="http://schemas.microsoft.com/office/drawing/2014/main" id="{769ED3E0-EFB8-4C12-8F0F-F1238B571F8F}"/>
              </a:ext>
            </a:extLst>
          </p:cNvPr>
          <p:cNvPicPr>
            <a:picLocks noChangeAspect="1"/>
          </p:cNvPicPr>
          <p:nvPr/>
        </p:nvPicPr>
        <p:blipFill>
          <a:blip r:embed="rId4"/>
          <a:stretch>
            <a:fillRect/>
          </a:stretch>
        </p:blipFill>
        <p:spPr>
          <a:xfrm>
            <a:off x="5076056" y="4365104"/>
            <a:ext cx="1152525" cy="352425"/>
          </a:xfrm>
          <a:prstGeom prst="rect">
            <a:avLst/>
          </a:prstGeom>
        </p:spPr>
      </p:pic>
    </p:spTree>
    <p:extLst>
      <p:ext uri="{BB962C8B-B14F-4D97-AF65-F5344CB8AC3E}">
        <p14:creationId xmlns:p14="http://schemas.microsoft.com/office/powerpoint/2010/main" val="58695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距离度量</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编码后的单词用矩阵表示为</a:t>
            </a:r>
          </a:p>
          <a:p>
            <a:pPr marL="82296" indent="0">
              <a:lnSpc>
                <a:spcPct val="150000"/>
              </a:lnSpc>
              <a:buNone/>
            </a:pPr>
            <a:endParaRPr lang="en-US" altLang="zh-CN" sz="2000" dirty="0"/>
          </a:p>
          <a:p>
            <a:pPr marL="82296" indent="0">
              <a:lnSpc>
                <a:spcPct val="150000"/>
              </a:lnSpc>
              <a:buNone/>
            </a:pPr>
            <a:endParaRPr lang="en-US" altLang="zh-CN" sz="2000" dirty="0"/>
          </a:p>
          <a:p>
            <a:pPr marL="82296" indent="0">
              <a:lnSpc>
                <a:spcPct val="150000"/>
              </a:lnSpc>
              <a:buNone/>
            </a:pPr>
            <a:endParaRPr lang="en-US" altLang="zh-CN" sz="2000" dirty="0"/>
          </a:p>
          <a:p>
            <a:pPr>
              <a:lnSpc>
                <a:spcPct val="150000"/>
              </a:lnSpc>
            </a:pPr>
            <a:r>
              <a:rPr lang="zh-CN" altLang="en-US" sz="2000" dirty="0"/>
              <a:t>随机初始化一个用于词嵌入转化的矩阵       ，其中每一个 </a:t>
            </a:r>
            <a:r>
              <a:rPr lang="en-US" altLang="zh-CN" sz="2000" dirty="0"/>
              <a:t>d </a:t>
            </a:r>
            <a:r>
              <a:rPr lang="zh-CN" altLang="en-US" sz="2000" dirty="0"/>
              <a:t>维的向量表示一个单词。词嵌入后的单词用矩阵表示为</a:t>
            </a:r>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p:txBody>
      </p:sp>
      <p:pic>
        <p:nvPicPr>
          <p:cNvPr id="5" name="图片 4">
            <a:extLst>
              <a:ext uri="{FF2B5EF4-FFF2-40B4-BE49-F238E27FC236}">
                <a16:creationId xmlns:a16="http://schemas.microsoft.com/office/drawing/2014/main" id="{A180CDC5-1EC3-4DFA-899B-A6D6039F9542}"/>
              </a:ext>
            </a:extLst>
          </p:cNvPr>
          <p:cNvPicPr>
            <a:picLocks noChangeAspect="1"/>
          </p:cNvPicPr>
          <p:nvPr/>
        </p:nvPicPr>
        <p:blipFill>
          <a:blip r:embed="rId3"/>
          <a:stretch>
            <a:fillRect/>
          </a:stretch>
        </p:blipFill>
        <p:spPr>
          <a:xfrm>
            <a:off x="4932040" y="1447800"/>
            <a:ext cx="2257425" cy="2038350"/>
          </a:xfrm>
          <a:prstGeom prst="rect">
            <a:avLst/>
          </a:prstGeom>
        </p:spPr>
      </p:pic>
      <p:pic>
        <p:nvPicPr>
          <p:cNvPr id="7" name="图片 6">
            <a:extLst>
              <a:ext uri="{FF2B5EF4-FFF2-40B4-BE49-F238E27FC236}">
                <a16:creationId xmlns:a16="http://schemas.microsoft.com/office/drawing/2014/main" id="{8098AECE-410E-4D54-934D-754452276812}"/>
              </a:ext>
            </a:extLst>
          </p:cNvPr>
          <p:cNvPicPr>
            <a:picLocks noChangeAspect="1"/>
          </p:cNvPicPr>
          <p:nvPr/>
        </p:nvPicPr>
        <p:blipFill>
          <a:blip r:embed="rId4"/>
          <a:stretch>
            <a:fillRect/>
          </a:stretch>
        </p:blipFill>
        <p:spPr>
          <a:xfrm>
            <a:off x="6228184" y="3719844"/>
            <a:ext cx="514350" cy="352425"/>
          </a:xfrm>
          <a:prstGeom prst="rect">
            <a:avLst/>
          </a:prstGeom>
        </p:spPr>
      </p:pic>
      <p:pic>
        <p:nvPicPr>
          <p:cNvPr id="9" name="图片 8">
            <a:extLst>
              <a:ext uri="{FF2B5EF4-FFF2-40B4-BE49-F238E27FC236}">
                <a16:creationId xmlns:a16="http://schemas.microsoft.com/office/drawing/2014/main" id="{718DB5B8-96BE-4BD2-B139-DBC8E7BA76FC}"/>
              </a:ext>
            </a:extLst>
          </p:cNvPr>
          <p:cNvPicPr>
            <a:picLocks noChangeAspect="1"/>
          </p:cNvPicPr>
          <p:nvPr/>
        </p:nvPicPr>
        <p:blipFill>
          <a:blip r:embed="rId5"/>
          <a:stretch>
            <a:fillRect/>
          </a:stretch>
        </p:blipFill>
        <p:spPr>
          <a:xfrm>
            <a:off x="3059832" y="4571310"/>
            <a:ext cx="3943350" cy="1743075"/>
          </a:xfrm>
          <a:prstGeom prst="rect">
            <a:avLst/>
          </a:prstGeom>
        </p:spPr>
      </p:pic>
    </p:spTree>
    <p:extLst>
      <p:ext uri="{BB962C8B-B14F-4D97-AF65-F5344CB8AC3E}">
        <p14:creationId xmlns:p14="http://schemas.microsoft.com/office/powerpoint/2010/main" val="372531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距离度量</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矩阵 </a:t>
            </a:r>
            <a:r>
              <a:rPr lang="en-US" altLang="zh-CN" sz="2000" dirty="0"/>
              <a:t>E</a:t>
            </a:r>
            <a:r>
              <a:rPr lang="zh-CN" altLang="en-US" sz="2000" dirty="0"/>
              <a:t> 中的每一列是相应单词的词嵌入表示， </a:t>
            </a:r>
            <a:r>
              <a:rPr lang="en-US" altLang="zh-CN" sz="2000" dirty="0"/>
              <a:t>d </a:t>
            </a:r>
            <a:r>
              <a:rPr lang="zh-CN" altLang="en-US" sz="2000" dirty="0"/>
              <a:t>是一个超参数， </a:t>
            </a:r>
            <a:r>
              <a:rPr lang="en-US" altLang="zh-CN" sz="2000" dirty="0"/>
              <a:t>M </a:t>
            </a:r>
            <a:r>
              <a:rPr lang="zh-CN" altLang="en-US" sz="2000" dirty="0"/>
              <a:t>可以通过深度神经网络在其他任务上进行学习，之后就能用单词词嵌入后的向量表示计算内积用以表示单词之间的相似度。对于一般的离散变量同样可以采用类似词嵌入的方法进行距离度量。</a:t>
            </a:r>
          </a:p>
          <a:p>
            <a:pPr>
              <a:lnSpc>
                <a:spcPct val="150000"/>
              </a:lnSpc>
            </a:pPr>
            <a:endParaRPr lang="zh-CN" altLang="en-US" sz="2000" dirty="0"/>
          </a:p>
          <a:p>
            <a:pPr>
              <a:lnSpc>
                <a:spcPct val="150000"/>
              </a:lnSpc>
            </a:pPr>
            <a:endParaRPr lang="zh-CN" altLang="en-US" sz="2000" dirty="0"/>
          </a:p>
          <a:p>
            <a:endParaRPr lang="zh-CN" altLang="en-US" dirty="0"/>
          </a:p>
        </p:txBody>
      </p:sp>
    </p:spTree>
    <p:extLst>
      <p:ext uri="{BB962C8B-B14F-4D97-AF65-F5344CB8AC3E}">
        <p14:creationId xmlns:p14="http://schemas.microsoft.com/office/powerpoint/2010/main" val="273673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快速检索</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当训练集合的规模很大时，如何快速的找到样本 </a:t>
            </a:r>
            <a:r>
              <a:rPr lang="en-US" altLang="zh-CN" sz="2000" dirty="0"/>
              <a:t>x </a:t>
            </a:r>
            <a:r>
              <a:rPr lang="zh-CN" altLang="en-US" sz="2000" dirty="0"/>
              <a:t>的 </a:t>
            </a:r>
            <a:r>
              <a:rPr lang="en-US" altLang="zh-CN" sz="2000" dirty="0"/>
              <a:t>k</a:t>
            </a:r>
            <a:r>
              <a:rPr lang="zh-CN" altLang="en-US" sz="2000" dirty="0"/>
              <a:t> 个近邻成为计算机实现</a:t>
            </a:r>
            <a:r>
              <a:rPr lang="en-US" altLang="zh-CN" sz="2000" dirty="0"/>
              <a:t>k-</a:t>
            </a:r>
            <a:r>
              <a:rPr lang="zh-CN" altLang="en-US" sz="2000" dirty="0"/>
              <a:t>近邻算法的关键。一个朴素的思想是</a:t>
            </a:r>
          </a:p>
          <a:p>
            <a:pPr>
              <a:lnSpc>
                <a:spcPct val="150000"/>
              </a:lnSpc>
            </a:pPr>
            <a:r>
              <a:rPr lang="en-US" altLang="zh-CN" sz="2000" dirty="0"/>
              <a:t>1)	</a:t>
            </a:r>
            <a:r>
              <a:rPr lang="zh-CN" altLang="en-US" sz="2000" dirty="0"/>
              <a:t>计算样本 </a:t>
            </a:r>
            <a:r>
              <a:rPr lang="en-US" altLang="zh-CN" sz="2000" dirty="0"/>
              <a:t>x </a:t>
            </a:r>
            <a:r>
              <a:rPr lang="zh-CN" altLang="en-US" sz="2000" dirty="0"/>
              <a:t>与训练集中所有样本的距离。</a:t>
            </a:r>
          </a:p>
          <a:p>
            <a:pPr>
              <a:lnSpc>
                <a:spcPct val="150000"/>
              </a:lnSpc>
            </a:pPr>
            <a:r>
              <a:rPr lang="en-US" altLang="zh-CN" sz="2000" dirty="0"/>
              <a:t>2)	</a:t>
            </a:r>
            <a:r>
              <a:rPr lang="zh-CN" altLang="en-US" sz="2000" dirty="0"/>
              <a:t>将这些点依据距离从小到大进行排序选择前 </a:t>
            </a:r>
            <a:r>
              <a:rPr lang="en-US" altLang="zh-CN" sz="2000" dirty="0"/>
              <a:t>k</a:t>
            </a:r>
            <a:r>
              <a:rPr lang="zh-CN" altLang="en-US" sz="2000" dirty="0"/>
              <a:t> 个。</a:t>
            </a:r>
          </a:p>
          <a:p>
            <a:pPr>
              <a:lnSpc>
                <a:spcPct val="150000"/>
              </a:lnSpc>
            </a:pPr>
            <a:r>
              <a:rPr lang="zh-CN" altLang="en-US" sz="2000" dirty="0"/>
              <a:t>算法的时间复杂度是计算到训练集中所有样本的距离的时间加上排序的时间。该算法的第</a:t>
            </a:r>
            <a:r>
              <a:rPr lang="en-US" altLang="zh-CN" sz="2000" dirty="0"/>
              <a:t>2</a:t>
            </a:r>
            <a:r>
              <a:rPr lang="zh-CN" altLang="en-US" sz="2000" dirty="0"/>
              <a:t>步可以用数据结构中的查找序列中前 </a:t>
            </a:r>
            <a:r>
              <a:rPr lang="en-US" altLang="zh-CN" sz="2000" dirty="0"/>
              <a:t>k </a:t>
            </a:r>
            <a:r>
              <a:rPr lang="zh-CN" altLang="en-US" sz="2000" dirty="0"/>
              <a:t>个最小的数的算法优化，而不必对所有距离都进行排序。</a:t>
            </a:r>
            <a:endParaRPr lang="en-US" altLang="zh-CN" sz="2000" dirty="0"/>
          </a:p>
        </p:txBody>
      </p:sp>
    </p:spTree>
    <p:extLst>
      <p:ext uri="{BB962C8B-B14F-4D97-AF65-F5344CB8AC3E}">
        <p14:creationId xmlns:p14="http://schemas.microsoft.com/office/powerpoint/2010/main" val="2272901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669</TotalTime>
  <Words>968</Words>
  <Application>Microsoft Office PowerPoint</Application>
  <PresentationFormat>全屏显示(4:3)</PresentationFormat>
  <Paragraphs>71</Paragraphs>
  <Slides>15</Slides>
  <Notes>14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2" baseType="lpstr">
      <vt:lpstr>等线</vt:lpstr>
      <vt:lpstr>Arial</vt:lpstr>
      <vt:lpstr>Gill Sans MT</vt:lpstr>
      <vt:lpstr>Verdana</vt:lpstr>
      <vt:lpstr>Wingdings 2</vt:lpstr>
      <vt:lpstr>夏至</vt:lpstr>
      <vt:lpstr>MathType 6.0 Equation</vt:lpstr>
      <vt:lpstr>第3章 k-近邻算法</vt:lpstr>
      <vt:lpstr>目录</vt:lpstr>
      <vt:lpstr>算法内容</vt:lpstr>
      <vt:lpstr>算法内容</vt:lpstr>
      <vt:lpstr>K值选取</vt:lpstr>
      <vt:lpstr>距离度量</vt:lpstr>
      <vt:lpstr>距离度量</vt:lpstr>
      <vt:lpstr>距离度量</vt:lpstr>
      <vt:lpstr>快速检索</vt:lpstr>
      <vt:lpstr>快速检索</vt:lpstr>
      <vt:lpstr>实例 基于k-近邻实现鸢尾花分类</vt:lpstr>
      <vt:lpstr>实例 基于k-近邻实现鸢尾花分类</vt:lpstr>
      <vt:lpstr>实例 基于k-近邻实现鸢尾花分类</vt:lpstr>
      <vt:lpstr>实例 基于k-近邻实现鸢尾花分类</vt:lpstr>
      <vt:lpstr>实例 基于k-近邻实现鸢尾花分类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1134658604@qq.com</cp:lastModifiedBy>
  <cp:revision>26</cp:revision>
  <dcterms:created xsi:type="dcterms:W3CDTF">2014-06-07T11:04:49Z</dcterms:created>
  <dcterms:modified xsi:type="dcterms:W3CDTF">2020-10-22T11:32:05Z</dcterms:modified>
</cp:coreProperties>
</file>