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7.wmf"/><Relationship Id="rId3" Type="http://schemas.openxmlformats.org/officeDocument/2006/relationships/image" Target="../media/image17.wmf"/><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 Id="rId14"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2020/12/30</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58.wmf"/><Relationship Id="rId5" Type="http://schemas.openxmlformats.org/officeDocument/2006/relationships/oleObject" Target="../embeddings/oleObject60.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2.bin"/></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0.bin"/><Relationship Id="rId1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wmf"/><Relationship Id="rId17" Type="http://schemas.openxmlformats.org/officeDocument/2006/relationships/oleObject" Target="../embeddings/oleObject12.bin"/><Relationship Id="rId2" Type="http://schemas.openxmlformats.org/officeDocument/2006/relationships/slideLayout" Target="../slideLayouts/slideLayout1.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 Id="rId14" Type="http://schemas.openxmlformats.org/officeDocument/2006/relationships/image" Target="../media/image12.wmf"/></Relationships>
</file>

<file path=ppt/slides/_rels/slide4.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8.bin"/><Relationship Id="rId18" Type="http://schemas.openxmlformats.org/officeDocument/2006/relationships/image" Target="../media/image22.wmf"/><Relationship Id="rId26" Type="http://schemas.openxmlformats.org/officeDocument/2006/relationships/image" Target="../media/image26.wmf"/><Relationship Id="rId3" Type="http://schemas.openxmlformats.org/officeDocument/2006/relationships/oleObject" Target="../embeddings/oleObject13.bin"/><Relationship Id="rId21" Type="http://schemas.openxmlformats.org/officeDocument/2006/relationships/oleObject" Target="../embeddings/oleObject22.bin"/><Relationship Id="rId7" Type="http://schemas.openxmlformats.org/officeDocument/2006/relationships/oleObject" Target="../embeddings/oleObject15.bin"/><Relationship Id="rId12" Type="http://schemas.openxmlformats.org/officeDocument/2006/relationships/image" Target="../media/image19.wmf"/><Relationship Id="rId17" Type="http://schemas.openxmlformats.org/officeDocument/2006/relationships/oleObject" Target="../embeddings/oleObject20.bin"/><Relationship Id="rId25" Type="http://schemas.openxmlformats.org/officeDocument/2006/relationships/oleObject" Target="../embeddings/oleObject24.bin"/><Relationship Id="rId2" Type="http://schemas.openxmlformats.org/officeDocument/2006/relationships/slideLayout" Target="../slideLayouts/slideLayout1.xml"/><Relationship Id="rId16" Type="http://schemas.openxmlformats.org/officeDocument/2006/relationships/image" Target="../media/image21.wmf"/><Relationship Id="rId20" Type="http://schemas.openxmlformats.org/officeDocument/2006/relationships/image" Target="../media/image23.wmf"/><Relationship Id="rId29" Type="http://schemas.openxmlformats.org/officeDocument/2006/relationships/oleObject" Target="../embeddings/oleObject26.bin"/><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7.bin"/><Relationship Id="rId24" Type="http://schemas.openxmlformats.org/officeDocument/2006/relationships/image" Target="../media/image25.wmf"/><Relationship Id="rId5" Type="http://schemas.openxmlformats.org/officeDocument/2006/relationships/oleObject" Target="../embeddings/oleObject14.bin"/><Relationship Id="rId15" Type="http://schemas.openxmlformats.org/officeDocument/2006/relationships/oleObject" Target="../embeddings/oleObject19.bin"/><Relationship Id="rId23" Type="http://schemas.openxmlformats.org/officeDocument/2006/relationships/oleObject" Target="../embeddings/oleObject23.bin"/><Relationship Id="rId28" Type="http://schemas.openxmlformats.org/officeDocument/2006/relationships/image" Target="../media/image27.wmf"/><Relationship Id="rId10" Type="http://schemas.openxmlformats.org/officeDocument/2006/relationships/image" Target="../media/image18.wmf"/><Relationship Id="rId19" Type="http://schemas.openxmlformats.org/officeDocument/2006/relationships/oleObject" Target="../embeddings/oleObject21.bin"/><Relationship Id="rId4" Type="http://schemas.openxmlformats.org/officeDocument/2006/relationships/image" Target="../media/image15.wmf"/><Relationship Id="rId9" Type="http://schemas.openxmlformats.org/officeDocument/2006/relationships/oleObject" Target="../embeddings/oleObject16.bin"/><Relationship Id="rId14" Type="http://schemas.openxmlformats.org/officeDocument/2006/relationships/image" Target="../media/image20.wmf"/><Relationship Id="rId22" Type="http://schemas.openxmlformats.org/officeDocument/2006/relationships/image" Target="../media/image24.wmf"/><Relationship Id="rId27" Type="http://schemas.openxmlformats.org/officeDocument/2006/relationships/oleObject" Target="../embeddings/oleObject25.bin"/><Relationship Id="rId30" Type="http://schemas.openxmlformats.org/officeDocument/2006/relationships/image" Target="../media/image28.wmf"/></Relationships>
</file>

<file path=ppt/slides/_rels/slide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28.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3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3.bin"/><Relationship Id="rId7"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35.bin"/><Relationship Id="rId11" Type="http://schemas.openxmlformats.org/officeDocument/2006/relationships/image" Target="../media/image37.wmf"/><Relationship Id="rId5" Type="http://schemas.openxmlformats.org/officeDocument/2006/relationships/oleObject" Target="../embeddings/oleObject34.bin"/><Relationship Id="rId10" Type="http://schemas.openxmlformats.org/officeDocument/2006/relationships/oleObject" Target="../embeddings/oleObject38.bin"/><Relationship Id="rId4" Type="http://schemas.openxmlformats.org/officeDocument/2006/relationships/image" Target="../media/image35.wmf"/><Relationship Id="rId9" Type="http://schemas.openxmlformats.org/officeDocument/2006/relationships/image" Target="../media/image36.wmf"/></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4.bin"/><Relationship Id="rId18" Type="http://schemas.openxmlformats.org/officeDocument/2006/relationships/image" Target="../media/image45.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42.wmf"/><Relationship Id="rId17" Type="http://schemas.openxmlformats.org/officeDocument/2006/relationships/oleObject" Target="../embeddings/oleObject46.bin"/><Relationship Id="rId2" Type="http://schemas.openxmlformats.org/officeDocument/2006/relationships/slideLayout" Target="../slideLayouts/slideLayout1.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7.vml"/><Relationship Id="rId6" Type="http://schemas.openxmlformats.org/officeDocument/2006/relationships/image" Target="../media/image39.wmf"/><Relationship Id="rId11" Type="http://schemas.openxmlformats.org/officeDocument/2006/relationships/oleObject" Target="../embeddings/oleObject43.bin"/><Relationship Id="rId24" Type="http://schemas.openxmlformats.org/officeDocument/2006/relationships/image" Target="../media/image48.wmf"/><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oleObject" Target="../embeddings/oleObject49.bin"/><Relationship Id="rId10" Type="http://schemas.openxmlformats.org/officeDocument/2006/relationships/image" Target="../media/image41.wmf"/><Relationship Id="rId19" Type="http://schemas.openxmlformats.org/officeDocument/2006/relationships/oleObject" Target="../embeddings/oleObject47.bin"/><Relationship Id="rId4" Type="http://schemas.openxmlformats.org/officeDocument/2006/relationships/image" Target="../media/image38.wmf"/><Relationship Id="rId9" Type="http://schemas.openxmlformats.org/officeDocument/2006/relationships/oleObject" Target="../embeddings/oleObject42.bin"/><Relationship Id="rId14" Type="http://schemas.openxmlformats.org/officeDocument/2006/relationships/image" Target="../media/image43.wmf"/><Relationship Id="rId22" Type="http://schemas.openxmlformats.org/officeDocument/2006/relationships/image" Target="../media/image47.wmf"/></Relationships>
</file>

<file path=ppt/slides/_rels/slide9.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5.bin"/><Relationship Id="rId18" Type="http://schemas.openxmlformats.org/officeDocument/2006/relationships/oleObject" Target="../embeddings/oleObject58.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3.wmf"/><Relationship Id="rId17" Type="http://schemas.openxmlformats.org/officeDocument/2006/relationships/image" Target="../media/image55.wmf"/><Relationship Id="rId2" Type="http://schemas.openxmlformats.org/officeDocument/2006/relationships/slideLayout" Target="../slideLayouts/slideLayout1.xml"/><Relationship Id="rId16" Type="http://schemas.openxmlformats.org/officeDocument/2006/relationships/oleObject" Target="../embeddings/oleObject57.bin"/><Relationship Id="rId1" Type="http://schemas.openxmlformats.org/officeDocument/2006/relationships/vmlDrawing" Target="../drawings/vmlDrawing8.vml"/><Relationship Id="rId6" Type="http://schemas.openxmlformats.org/officeDocument/2006/relationships/image" Target="../media/image50.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52.wmf"/><Relationship Id="rId19" Type="http://schemas.openxmlformats.org/officeDocument/2006/relationships/image" Target="../media/image56.wmf"/><Relationship Id="rId4" Type="http://schemas.openxmlformats.org/officeDocument/2006/relationships/image" Target="../media/image49.wmf"/><Relationship Id="rId9" Type="http://schemas.openxmlformats.org/officeDocument/2006/relationships/oleObject" Target="../embeddings/oleObject53.bin"/><Relationship Id="rId14" Type="http://schemas.openxmlformats.org/officeDocument/2006/relationships/image" Target="../media/image5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4</a:t>
            </a:r>
            <a:r>
              <a:rPr lang="zh-CN" altLang="en-US" dirty="0" smtClean="0"/>
              <a:t>章 </a:t>
            </a:r>
            <a:r>
              <a:rPr lang="zh-CN" altLang="en-US" dirty="0" smtClean="0"/>
              <a:t>决策树</a:t>
            </a:r>
            <a:endParaRPr lang="zh-CN" altLang="en-US" dirty="0"/>
          </a:p>
        </p:txBody>
      </p:sp>
      <p:sp>
        <p:nvSpPr>
          <p:cNvPr id="3" name="副标题 2"/>
          <p:cNvSpPr>
            <a:spLocks noGrp="1"/>
          </p:cNvSpPr>
          <p:nvPr>
            <p:ph type="subTitle" idx="1"/>
          </p:nvPr>
        </p:nvSpPr>
        <p:spPr>
          <a:xfrm>
            <a:off x="1432560" y="1850064"/>
            <a:ext cx="7406640" cy="4243232"/>
          </a:xfrm>
        </p:spPr>
        <p:txBody>
          <a:bodyPr>
            <a:normAutofit/>
          </a:bodyPr>
          <a:lstStyle/>
          <a:p>
            <a:endParaRPr lang="en-US" altLang="zh-CN" dirty="0" smtClean="0"/>
          </a:p>
          <a:p>
            <a:endParaRPr lang="en-US" altLang="zh-CN" dirty="0"/>
          </a:p>
          <a:p>
            <a:endParaRPr lang="en-US" altLang="zh-CN" dirty="0" smtClean="0"/>
          </a:p>
          <a:p>
            <a:r>
              <a:rPr lang="en-US" altLang="zh-CN" dirty="0" smtClean="0"/>
              <a:t>       </a:t>
            </a:r>
          </a:p>
          <a:p>
            <a:endParaRPr lang="en-US" altLang="zh-CN" dirty="0"/>
          </a:p>
          <a:p>
            <a:endParaRPr lang="en-US" altLang="zh-CN" dirty="0" smtClean="0"/>
          </a:p>
          <a:p>
            <a:endParaRPr lang="en-US" altLang="zh-CN" dirty="0"/>
          </a:p>
          <a:p>
            <a:r>
              <a:rPr lang="en-US" altLang="zh-CN" dirty="0"/>
              <a:t> </a:t>
            </a:r>
            <a:r>
              <a:rPr lang="en-US" altLang="zh-CN" dirty="0" smtClean="0"/>
              <a:t>      </a:t>
            </a:r>
            <a:r>
              <a:rPr lang="zh-CN" altLang="zh-CN" dirty="0" smtClean="0"/>
              <a:t>决策树</a:t>
            </a:r>
            <a:r>
              <a:rPr lang="zh-CN" altLang="zh-CN" dirty="0"/>
              <a:t>是一种常用的机器学习算法，既可用于分类，也可用于回归。</a:t>
            </a:r>
            <a:endParaRPr lang="en-US" altLang="zh-CN" dirty="0" smtClean="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817214" y="1818754"/>
            <a:ext cx="4031858" cy="2945249"/>
          </a:xfrm>
          <a:prstGeom prst="rect">
            <a:avLst/>
          </a:prstGeom>
          <a:noFill/>
          <a:ln>
            <a:noFill/>
          </a:ln>
        </p:spPr>
      </p:pic>
      <p:sp>
        <p:nvSpPr>
          <p:cNvPr id="5" name="文本框 4"/>
          <p:cNvSpPr txBox="1"/>
          <p:nvPr/>
        </p:nvSpPr>
        <p:spPr>
          <a:xfrm>
            <a:off x="6833143" y="4161582"/>
            <a:ext cx="3384376" cy="646331"/>
          </a:xfrm>
          <a:prstGeom prst="rect">
            <a:avLst/>
          </a:prstGeom>
          <a:noFill/>
        </p:spPr>
        <p:txBody>
          <a:bodyPr wrap="square" rtlCol="0">
            <a:spAutoFit/>
          </a:bodyPr>
          <a:lstStyle/>
          <a:p>
            <a:r>
              <a:rPr lang="zh-CN" altLang="zh-CN" dirty="0" smtClean="0"/>
              <a:t>决策树</a:t>
            </a:r>
            <a:r>
              <a:rPr lang="zh-CN" altLang="zh-CN" dirty="0"/>
              <a:t>示例</a:t>
            </a:r>
          </a:p>
          <a:p>
            <a:endParaRPr lang="zh-CN" altLang="en-US" dirty="0"/>
          </a:p>
        </p:txBody>
      </p:sp>
    </p:spTree>
    <p:extLst>
      <p:ext uri="{BB962C8B-B14F-4D97-AF65-F5344CB8AC3E}">
        <p14:creationId xmlns:p14="http://schemas.microsoft.com/office/powerpoint/2010/main" val="8728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4.3 </a:t>
            </a:r>
            <a:r>
              <a:rPr lang="zh-CN" altLang="en-US" dirty="0" smtClean="0"/>
              <a:t>决策树剪枝</a:t>
            </a:r>
            <a:endParaRPr lang="zh-CN" altLang="en-US" dirty="0"/>
          </a:p>
        </p:txBody>
      </p:sp>
      <p:sp>
        <p:nvSpPr>
          <p:cNvPr id="3" name="副标题 2"/>
          <p:cNvSpPr>
            <a:spLocks noGrp="1"/>
          </p:cNvSpPr>
          <p:nvPr>
            <p:ph type="subTitle" idx="1"/>
          </p:nvPr>
        </p:nvSpPr>
        <p:spPr>
          <a:xfrm>
            <a:off x="1432560" y="1938640"/>
            <a:ext cx="7406640" cy="4243232"/>
          </a:xfrm>
        </p:spPr>
        <p:txBody>
          <a:bodyPr/>
          <a:lstStyle/>
          <a:p>
            <a:r>
              <a:rPr lang="en-US" altLang="zh-CN" dirty="0" smtClean="0"/>
              <a:t>       </a:t>
            </a:r>
            <a:r>
              <a:rPr lang="zh-CN" altLang="zh-CN" dirty="0" smtClean="0"/>
              <a:t>由于</a:t>
            </a:r>
            <a:r>
              <a:rPr lang="zh-CN" altLang="zh-CN" dirty="0"/>
              <a:t>决策树的强大建模能力，在训练集上生成的决策树容易产生过拟合的问题，需要对决策树进行剪枝以降低模型的复杂度，提高泛化能力。剪枝分为预剪枝和后剪枝，预剪枝在构建决策树的过程进行，而后剪枝则在决策树构建完成之后进行。</a:t>
            </a:r>
          </a:p>
          <a:p>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27"/>
          <p:cNvSpPr>
            <a:spLocks noChangeArrowheads="1"/>
          </p:cNvSpPr>
          <p:nvPr/>
        </p:nvSpPr>
        <p:spPr bwMode="auto">
          <a:xfrm>
            <a:off x="5374399" y="3705655"/>
            <a:ext cx="167944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9836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4.3.1 </a:t>
            </a:r>
            <a:r>
              <a:rPr lang="zh-CN" altLang="en-US" dirty="0" smtClean="0"/>
              <a:t>预剪枝</a:t>
            </a:r>
            <a:endParaRPr lang="zh-CN" altLang="en-US" dirty="0"/>
          </a:p>
        </p:txBody>
      </p:sp>
      <p:sp>
        <p:nvSpPr>
          <p:cNvPr id="3" name="副标题 2"/>
          <p:cNvSpPr>
            <a:spLocks noGrp="1"/>
          </p:cNvSpPr>
          <p:nvPr>
            <p:ph type="subTitle" idx="1"/>
          </p:nvPr>
        </p:nvSpPr>
        <p:spPr>
          <a:xfrm>
            <a:off x="1432560" y="1938640"/>
            <a:ext cx="7406640" cy="4243232"/>
          </a:xfrm>
        </p:spPr>
        <p:txBody>
          <a:bodyPr/>
          <a:lstStyle/>
          <a:p>
            <a:r>
              <a:rPr lang="en-US" altLang="zh-CN" dirty="0" smtClean="0"/>
              <a:t>       </a:t>
            </a:r>
            <a:r>
              <a:rPr lang="zh-CN" altLang="zh-CN" dirty="0" smtClean="0"/>
              <a:t>对</a:t>
            </a:r>
            <a:r>
              <a:rPr lang="zh-CN" altLang="zh-CN" dirty="0"/>
              <a:t>决策树进行预剪枝时一般通过验证集进行辅助。每次选择信息增益最大的属性进行划分时，首先在验证集上对模型进行测试，如果划分之后能够提高验证集的准确率，则进行划分；否则，将当前节点作为叶节点，并以当前节点包含的样本中出现次数最多的样本作为当前节点的预测值。</a:t>
            </a:r>
          </a:p>
          <a:p>
            <a:r>
              <a:rPr lang="en-US" altLang="zh-CN" dirty="0" smtClean="0"/>
              <a:t>      </a:t>
            </a:r>
            <a:r>
              <a:rPr lang="zh-CN" altLang="zh-CN" dirty="0" smtClean="0"/>
              <a:t>由于</a:t>
            </a:r>
            <a:r>
              <a:rPr lang="zh-CN" altLang="zh-CN" dirty="0"/>
              <a:t>决策树本身是一种贪心的策略，并不一定能够得到全局的最优解。使用预剪枝的策略容易造成决策树的欠拟合。</a:t>
            </a:r>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27"/>
          <p:cNvSpPr>
            <a:spLocks noChangeArrowheads="1"/>
          </p:cNvSpPr>
          <p:nvPr/>
        </p:nvSpPr>
        <p:spPr bwMode="auto">
          <a:xfrm>
            <a:off x="5374399" y="3705655"/>
            <a:ext cx="167944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4295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4.3.2 </a:t>
            </a:r>
            <a:r>
              <a:rPr lang="zh-CN" altLang="en-US" dirty="0"/>
              <a:t>后</a:t>
            </a:r>
            <a:r>
              <a:rPr lang="zh-CN" altLang="en-US" dirty="0" smtClean="0"/>
              <a:t>剪枝</a:t>
            </a:r>
            <a:endParaRPr lang="zh-CN" altLang="en-US" dirty="0"/>
          </a:p>
        </p:txBody>
      </p:sp>
      <p:sp>
        <p:nvSpPr>
          <p:cNvPr id="3" name="副标题 2"/>
          <p:cNvSpPr>
            <a:spLocks noGrp="1"/>
          </p:cNvSpPr>
          <p:nvPr>
            <p:ph type="subTitle" idx="1"/>
          </p:nvPr>
        </p:nvSpPr>
        <p:spPr>
          <a:xfrm>
            <a:off x="1432560" y="1938640"/>
            <a:ext cx="7406640" cy="4243232"/>
          </a:xfrm>
        </p:spPr>
        <p:txBody>
          <a:bodyPr/>
          <a:lstStyle/>
          <a:p>
            <a:r>
              <a:rPr lang="zh-CN" altLang="en-US" dirty="0" smtClean="0"/>
              <a:t>       对于</a:t>
            </a:r>
            <a:r>
              <a:rPr lang="zh-CN" altLang="en-US" dirty="0"/>
              <a:t>一棵树，其代价函数定义为经验损失和结构损失两个部分：经验损失是指模型是对模型性能的度量，结构损失是对模型复杂度的度量。根据奥卡姆剃刀原则，决策树模型性能应尽可能的性能高，复杂度应可能的低。经验损失可以使用每个叶节点上的样本分布的熵之和来描述，结构损失可以用叶节点的个数来描述</a:t>
            </a:r>
            <a:r>
              <a:rPr lang="zh-CN" altLang="en-US" dirty="0" smtClean="0"/>
              <a:t>。</a:t>
            </a:r>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27"/>
          <p:cNvSpPr>
            <a:spLocks noChangeArrowheads="1"/>
          </p:cNvSpPr>
          <p:nvPr/>
        </p:nvSpPr>
        <p:spPr bwMode="auto">
          <a:xfrm>
            <a:off x="5374399" y="3705655"/>
            <a:ext cx="167944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7793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4.3.2 </a:t>
            </a:r>
            <a:r>
              <a:rPr lang="zh-CN" altLang="en-US" dirty="0"/>
              <a:t>后</a:t>
            </a:r>
            <a:r>
              <a:rPr lang="zh-CN" altLang="en-US" dirty="0" smtClean="0"/>
              <a:t>剪枝</a:t>
            </a:r>
            <a:endParaRPr lang="zh-CN" altLang="en-US" dirty="0"/>
          </a:p>
        </p:txBody>
      </p:sp>
      <p:sp>
        <p:nvSpPr>
          <p:cNvPr id="3" name="副标题 2"/>
          <p:cNvSpPr>
            <a:spLocks noGrp="1"/>
          </p:cNvSpPr>
          <p:nvPr>
            <p:ph type="subTitle" idx="1"/>
          </p:nvPr>
        </p:nvSpPr>
        <p:spPr>
          <a:xfrm>
            <a:off x="1259632" y="1268760"/>
            <a:ext cx="7406640" cy="5472608"/>
          </a:xfrm>
        </p:spPr>
        <p:txBody>
          <a:bodyPr>
            <a:normAutofit fontScale="92500" lnSpcReduction="10000"/>
          </a:bodyPr>
          <a:lstStyle/>
          <a:p>
            <a:r>
              <a:rPr lang="zh-CN" altLang="en-US" dirty="0" smtClean="0"/>
              <a:t>       设</a:t>
            </a:r>
            <a:r>
              <a:rPr lang="zh-CN" altLang="en-US" dirty="0"/>
              <a:t>决策树</a:t>
            </a:r>
            <a:r>
              <a:rPr lang="zh-CN" altLang="en-US" dirty="0" smtClean="0"/>
              <a:t>中</a:t>
            </a:r>
            <a:r>
              <a:rPr lang="en-US" altLang="zh-CN" dirty="0" smtClean="0"/>
              <a:t>T</a:t>
            </a:r>
            <a:r>
              <a:rPr lang="zh-CN" altLang="en-US" dirty="0" smtClean="0"/>
              <a:t>叶</a:t>
            </a:r>
            <a:r>
              <a:rPr lang="zh-CN" altLang="en-US" dirty="0"/>
              <a:t>节点的数目</a:t>
            </a:r>
            <a:r>
              <a:rPr lang="zh-CN" altLang="en-US" dirty="0" smtClean="0"/>
              <a:t>为</a:t>
            </a:r>
            <a:r>
              <a:rPr lang="en-US" altLang="zh-CN" dirty="0" smtClean="0"/>
              <a:t>M</a:t>
            </a:r>
            <a:r>
              <a:rPr lang="zh-CN" altLang="en-US" dirty="0" smtClean="0"/>
              <a:t>，</a:t>
            </a:r>
            <a:r>
              <a:rPr lang="zh-CN" altLang="en-US" dirty="0"/>
              <a:t>代价函数的形式化描述</a:t>
            </a:r>
            <a:r>
              <a:rPr lang="zh-CN" altLang="en-US" dirty="0" smtClean="0"/>
              <a:t>如下</a:t>
            </a:r>
            <a:endParaRPr lang="en-US" altLang="zh-CN" dirty="0" smtClean="0"/>
          </a:p>
          <a:p>
            <a:endParaRPr lang="en-US" altLang="zh-CN" dirty="0"/>
          </a:p>
          <a:p>
            <a:r>
              <a:rPr lang="zh-CN" altLang="en-US" dirty="0" smtClean="0"/>
              <a:t>       其中    为第</a:t>
            </a:r>
            <a:r>
              <a:rPr lang="en-US" altLang="zh-CN" dirty="0" err="1" smtClean="0"/>
              <a:t>i</a:t>
            </a:r>
            <a:r>
              <a:rPr lang="zh-CN" altLang="en-US" dirty="0" smtClean="0"/>
              <a:t>个叶节点中样本的数目，      </a:t>
            </a:r>
            <a:r>
              <a:rPr lang="zh-CN" altLang="zh-CN" dirty="0" smtClean="0"/>
              <a:t>为</a:t>
            </a:r>
            <a:r>
              <a:rPr lang="zh-CN" altLang="zh-CN" dirty="0"/>
              <a:t>对应节点上的熵。自底向上剪枝的过程中，对所有子节点均为叶节点的子树，如果将某个子树进行剪枝后能够使得代价函数变小且在所有子树中最小，则将该子树剪去，然后重复这个剪枝过程直到代价函数不再变小为止</a:t>
            </a:r>
            <a:r>
              <a:rPr lang="zh-CN" altLang="zh-CN" dirty="0" smtClean="0"/>
              <a:t>。</a:t>
            </a:r>
            <a:endParaRPr lang="en-US" altLang="zh-CN" dirty="0"/>
          </a:p>
          <a:p>
            <a:r>
              <a:rPr lang="zh-CN" altLang="en-US" dirty="0" smtClean="0"/>
              <a:t>       显然</a:t>
            </a:r>
            <a:r>
              <a:rPr lang="zh-CN" altLang="en-US" dirty="0"/>
              <a:t>，剪枝后叶节点的</a:t>
            </a:r>
            <a:r>
              <a:rPr lang="zh-CN" altLang="en-US" dirty="0" smtClean="0"/>
              <a:t>数目</a:t>
            </a:r>
            <a:r>
              <a:rPr lang="en-US" altLang="zh-CN" dirty="0" smtClean="0"/>
              <a:t>M</a:t>
            </a:r>
            <a:r>
              <a:rPr lang="zh-CN" altLang="en-US" dirty="0" smtClean="0"/>
              <a:t>会</a:t>
            </a:r>
            <a:r>
              <a:rPr lang="zh-CN" altLang="en-US" dirty="0"/>
              <a:t>减少，决策树的复杂度会降低。而决策树的经验</a:t>
            </a:r>
            <a:r>
              <a:rPr lang="zh-CN" altLang="en-US" dirty="0" smtClean="0"/>
              <a:t>误差                  则</a:t>
            </a:r>
            <a:r>
              <a:rPr lang="zh-CN" altLang="en-US" dirty="0"/>
              <a:t>可能会提高，此时决策树的结构损失占主导地位。代价函数的值首先会降低，到达某一个平衡点后，代价函数越过这个点，模型的经验风险会占据主导地位，代价函数的值会升高，此时停止剪枝。</a:t>
            </a:r>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27"/>
          <p:cNvSpPr>
            <a:spLocks noChangeArrowheads="1"/>
          </p:cNvSpPr>
          <p:nvPr/>
        </p:nvSpPr>
        <p:spPr bwMode="auto">
          <a:xfrm>
            <a:off x="5374399" y="3705655"/>
            <a:ext cx="167944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3039359273"/>
              </p:ext>
            </p:extLst>
          </p:nvPr>
        </p:nvGraphicFramePr>
        <p:xfrm>
          <a:off x="3038366" y="1844822"/>
          <a:ext cx="2961724" cy="792089"/>
        </p:xfrm>
        <a:graphic>
          <a:graphicData uri="http://schemas.openxmlformats.org/presentationml/2006/ole">
            <mc:AlternateContent xmlns:mc="http://schemas.openxmlformats.org/markup-compatibility/2006">
              <mc:Choice xmlns:v="urn:schemas-microsoft-com:vml" Requires="v">
                <p:oleObj spid="_x0000_s13407" r:id="rId3" imgW="1651000" imgH="431800" progId="Equation.DSMT4">
                  <p:embed/>
                </p:oleObj>
              </mc:Choice>
              <mc:Fallback>
                <p:oleObj r:id="rId3" imgW="1651000" imgH="431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366" y="1844822"/>
                        <a:ext cx="2961724" cy="792089"/>
                      </a:xfrm>
                      <a:prstGeom prst="rect">
                        <a:avLst/>
                      </a:prstGeom>
                      <a:noFill/>
                    </p:spPr>
                  </p:pic>
                </p:oleObj>
              </mc:Fallback>
            </mc:AlternateContent>
          </a:graphicData>
        </a:graphic>
      </p:graphicFrame>
      <p:sp>
        <p:nvSpPr>
          <p:cNvPr id="2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981315423"/>
              </p:ext>
            </p:extLst>
          </p:nvPr>
        </p:nvGraphicFramePr>
        <p:xfrm>
          <a:off x="2533687" y="2350791"/>
          <a:ext cx="366671" cy="476672"/>
        </p:xfrm>
        <a:graphic>
          <a:graphicData uri="http://schemas.openxmlformats.org/presentationml/2006/ole">
            <mc:AlternateContent xmlns:mc="http://schemas.openxmlformats.org/markup-compatibility/2006">
              <mc:Choice xmlns:v="urn:schemas-microsoft-com:vml" Requires="v">
                <p:oleObj spid="_x0000_s13408" r:id="rId5" imgW="190500" imgH="228600" progId="Equation.DSMT4">
                  <p:embed/>
                </p:oleObj>
              </mc:Choice>
              <mc:Fallback>
                <p:oleObj r:id="rId5" imgW="1905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3687" y="2350791"/>
                        <a:ext cx="366671" cy="476672"/>
                      </a:xfrm>
                      <a:prstGeom prst="rect">
                        <a:avLst/>
                      </a:prstGeom>
                      <a:noFill/>
                    </p:spPr>
                  </p:pic>
                </p:oleObj>
              </mc:Fallback>
            </mc:AlternateContent>
          </a:graphicData>
        </a:graphic>
      </p:graphicFrame>
      <p:sp>
        <p:nvSpPr>
          <p:cNvPr id="3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889641821"/>
              </p:ext>
            </p:extLst>
          </p:nvPr>
        </p:nvGraphicFramePr>
        <p:xfrm>
          <a:off x="6693897" y="2379761"/>
          <a:ext cx="792088" cy="447702"/>
        </p:xfrm>
        <a:graphic>
          <a:graphicData uri="http://schemas.openxmlformats.org/presentationml/2006/ole">
            <mc:AlternateContent xmlns:mc="http://schemas.openxmlformats.org/markup-compatibility/2006">
              <mc:Choice xmlns:v="urn:schemas-microsoft-com:vml" Requires="v">
                <p:oleObj spid="_x0000_s13409" r:id="rId7" imgW="419100" imgH="228600" progId="Equation.DSMT4">
                  <p:embed/>
                </p:oleObj>
              </mc:Choice>
              <mc:Fallback>
                <p:oleObj r:id="rId7" imgW="41910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3897" y="2379761"/>
                        <a:ext cx="792088" cy="447702"/>
                      </a:xfrm>
                      <a:prstGeom prst="rect">
                        <a:avLst/>
                      </a:prstGeom>
                      <a:noFill/>
                    </p:spPr>
                  </p:pic>
                </p:oleObj>
              </mc:Fallback>
            </mc:AlternateContent>
          </a:graphicData>
        </a:graphic>
      </p:graphicFrame>
      <p:sp>
        <p:nvSpPr>
          <p:cNvPr id="4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 name="对象 45"/>
          <p:cNvGraphicFramePr>
            <a:graphicFrameLocks noChangeAspect="1"/>
          </p:cNvGraphicFramePr>
          <p:nvPr>
            <p:extLst>
              <p:ext uri="{D42A27DB-BD31-4B8C-83A1-F6EECF244321}">
                <p14:modId xmlns:p14="http://schemas.microsoft.com/office/powerpoint/2010/main" val="1098104007"/>
              </p:ext>
            </p:extLst>
          </p:nvPr>
        </p:nvGraphicFramePr>
        <p:xfrm>
          <a:off x="6300192" y="4716424"/>
          <a:ext cx="1432560" cy="536964"/>
        </p:xfrm>
        <a:graphic>
          <a:graphicData uri="http://schemas.openxmlformats.org/presentationml/2006/ole">
            <mc:AlternateContent xmlns:mc="http://schemas.openxmlformats.org/markup-compatibility/2006">
              <mc:Choice xmlns:v="urn:schemas-microsoft-com:vml" Requires="v">
                <p:oleObj spid="_x0000_s13410" r:id="rId9" imgW="888614" imgH="431613" progId="Equation.DSMT4">
                  <p:embed/>
                </p:oleObj>
              </mc:Choice>
              <mc:Fallback>
                <p:oleObj r:id="rId9" imgW="888614" imgH="431613"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192" y="4716424"/>
                        <a:ext cx="1432560" cy="536964"/>
                      </a:xfrm>
                      <a:prstGeom prst="rect">
                        <a:avLst/>
                      </a:prstGeom>
                      <a:noFill/>
                    </p:spPr>
                  </p:pic>
                </p:oleObj>
              </mc:Fallback>
            </mc:AlternateContent>
          </a:graphicData>
        </a:graphic>
      </p:graphicFrame>
    </p:spTree>
    <p:extLst>
      <p:ext uri="{BB962C8B-B14F-4D97-AF65-F5344CB8AC3E}">
        <p14:creationId xmlns:p14="http://schemas.microsoft.com/office/powerpoint/2010/main" val="79809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4.1</a:t>
            </a:r>
            <a:r>
              <a:rPr lang="zh-CN" altLang="en-US" dirty="0" smtClean="0"/>
              <a:t>特征选择</a:t>
            </a:r>
            <a:endParaRPr lang="zh-CN" altLang="en-US" dirty="0"/>
          </a:p>
        </p:txBody>
      </p:sp>
      <p:sp>
        <p:nvSpPr>
          <p:cNvPr id="3" name="副标题 2"/>
          <p:cNvSpPr>
            <a:spLocks noGrp="1"/>
          </p:cNvSpPr>
          <p:nvPr>
            <p:ph type="subTitle" idx="1"/>
          </p:nvPr>
        </p:nvSpPr>
        <p:spPr>
          <a:xfrm>
            <a:off x="1432560" y="1484784"/>
            <a:ext cx="7406640" cy="4243232"/>
          </a:xfrm>
        </p:spPr>
        <p:txBody>
          <a:bodyPr/>
          <a:lstStyle/>
          <a:p>
            <a:r>
              <a:rPr lang="zh-CN" altLang="en-US" dirty="0" smtClean="0"/>
              <a:t>      决策树</a:t>
            </a:r>
            <a:r>
              <a:rPr lang="zh-CN" altLang="en-US" dirty="0"/>
              <a:t>构建的关键在于每次划分子树时，选择哪个属性特征进行划分。信息论中，熵（</a:t>
            </a:r>
            <a:r>
              <a:rPr lang="en-US" altLang="zh-CN" dirty="0"/>
              <a:t>entropy</a:t>
            </a:r>
            <a:r>
              <a:rPr lang="zh-CN" altLang="en-US" dirty="0"/>
              <a:t>）用于描述随机变量分布的不确定性。对于离散型</a:t>
            </a:r>
            <a:r>
              <a:rPr lang="zh-CN" altLang="en-US" dirty="0" smtClean="0"/>
              <a:t>随机变量</a:t>
            </a:r>
            <a:r>
              <a:rPr lang="en-US" altLang="zh-CN" dirty="0" smtClean="0"/>
              <a:t>X</a:t>
            </a:r>
            <a:r>
              <a:rPr lang="zh-CN" altLang="en-US" dirty="0" smtClean="0"/>
              <a:t>，</a:t>
            </a:r>
            <a:r>
              <a:rPr lang="zh-CN" altLang="en-US" dirty="0"/>
              <a:t>假设其取值</a:t>
            </a:r>
            <a:r>
              <a:rPr lang="zh-CN" altLang="en-US" dirty="0" smtClean="0"/>
              <a:t>有</a:t>
            </a:r>
            <a:r>
              <a:rPr lang="en-US" altLang="zh-CN" dirty="0" smtClean="0"/>
              <a:t>n</a:t>
            </a:r>
            <a:r>
              <a:rPr lang="zh-CN" altLang="en-US" dirty="0" smtClean="0"/>
              <a:t>个</a:t>
            </a:r>
            <a:r>
              <a:rPr lang="zh-CN" altLang="en-US" dirty="0"/>
              <a:t>，分别是 </a:t>
            </a:r>
            <a:r>
              <a:rPr lang="zh-CN" altLang="en-US" dirty="0" smtClean="0"/>
              <a:t>         ，</a:t>
            </a:r>
            <a:r>
              <a:rPr lang="zh-CN" altLang="en-US" dirty="0"/>
              <a:t>用频率表示概率，随机变量的概率分布</a:t>
            </a:r>
            <a:r>
              <a:rPr lang="zh-CN" altLang="en-US" dirty="0" smtClean="0"/>
              <a:t>为</a:t>
            </a:r>
            <a:endParaRPr lang="en-US" altLang="zh-CN" dirty="0" smtClean="0"/>
          </a:p>
          <a:p>
            <a:endParaRPr lang="en-US" altLang="zh-CN" dirty="0"/>
          </a:p>
          <a:p>
            <a:r>
              <a:rPr lang="zh-CN" altLang="en-US" dirty="0" smtClean="0"/>
              <a:t>则</a:t>
            </a:r>
            <a:r>
              <a:rPr lang="en-US" altLang="zh-CN" dirty="0" smtClean="0"/>
              <a:t>X</a:t>
            </a:r>
            <a:r>
              <a:rPr lang="zh-CN" altLang="en-US" dirty="0" smtClean="0"/>
              <a:t>的熵，也即</a:t>
            </a:r>
            <a:r>
              <a:rPr lang="zh-CN" altLang="zh-CN" dirty="0" smtClean="0"/>
              <a:t>概率分布</a:t>
            </a:r>
            <a:r>
              <a:rPr lang="en-US" altLang="zh-CN" dirty="0" smtClean="0"/>
              <a:t>             </a:t>
            </a:r>
            <a:r>
              <a:rPr lang="zh-CN" altLang="zh-CN" dirty="0" smtClean="0"/>
              <a:t>的</a:t>
            </a:r>
            <a:r>
              <a:rPr lang="zh-CN" altLang="zh-CN" dirty="0"/>
              <a:t>熵定义为</a:t>
            </a:r>
          </a:p>
          <a:p>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533504020"/>
              </p:ext>
            </p:extLst>
          </p:nvPr>
        </p:nvGraphicFramePr>
        <p:xfrm>
          <a:off x="7164288" y="2636912"/>
          <a:ext cx="1440160" cy="468052"/>
        </p:xfrm>
        <a:graphic>
          <a:graphicData uri="http://schemas.openxmlformats.org/presentationml/2006/ole">
            <mc:AlternateContent xmlns:mc="http://schemas.openxmlformats.org/markup-compatibility/2006">
              <mc:Choice xmlns:v="urn:schemas-microsoft-com:vml" Requires="v">
                <p:oleObj spid="_x0000_s1126" r:id="rId3" imgW="736600" imgH="228600" progId="Equation.DSMT4">
                  <p:embed/>
                </p:oleObj>
              </mc:Choice>
              <mc:Fallback>
                <p:oleObj r:id="rId3" imgW="73660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2636912"/>
                        <a:ext cx="1440160" cy="468052"/>
                      </a:xfrm>
                      <a:prstGeom prst="rect">
                        <a:avLst/>
                      </a:prstGeom>
                      <a:noFill/>
                    </p:spPr>
                  </p:pic>
                </p:oleObj>
              </mc:Fallback>
            </mc:AlternateContent>
          </a:graphicData>
        </a:graphic>
      </p:graphicFrame>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861914457"/>
              </p:ext>
            </p:extLst>
          </p:nvPr>
        </p:nvGraphicFramePr>
        <p:xfrm>
          <a:off x="3933824" y="3415900"/>
          <a:ext cx="1973700" cy="589164"/>
        </p:xfrm>
        <a:graphic>
          <a:graphicData uri="http://schemas.openxmlformats.org/presentationml/2006/ole">
            <mc:AlternateContent xmlns:mc="http://schemas.openxmlformats.org/markup-compatibility/2006">
              <mc:Choice xmlns:v="urn:schemas-microsoft-com:vml" Requires="v">
                <p:oleObj spid="_x0000_s1127" r:id="rId5" imgW="1282700" imgH="393700" progId="Equation.DSMT4">
                  <p:embed/>
                </p:oleObj>
              </mc:Choice>
              <mc:Fallback>
                <p:oleObj r:id="rId5" imgW="1282700" imgH="3937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3824" y="3415900"/>
                        <a:ext cx="1973700" cy="589164"/>
                      </a:xfrm>
                      <a:prstGeom prst="rect">
                        <a:avLst/>
                      </a:prstGeom>
                      <a:noFill/>
                    </p:spPr>
                  </p:pic>
                </p:oleObj>
              </mc:Fallback>
            </mc:AlternateContent>
          </a:graphicData>
        </a:graphic>
      </p:graphicFrame>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289256158"/>
              </p:ext>
            </p:extLst>
          </p:nvPr>
        </p:nvGraphicFramePr>
        <p:xfrm>
          <a:off x="5114600" y="4097263"/>
          <a:ext cx="1181100" cy="247650"/>
        </p:xfrm>
        <a:graphic>
          <a:graphicData uri="http://schemas.openxmlformats.org/presentationml/2006/ole">
            <mc:AlternateContent xmlns:mc="http://schemas.openxmlformats.org/markup-compatibility/2006">
              <mc:Choice xmlns:v="urn:schemas-microsoft-com:vml" Requires="v">
                <p:oleObj spid="_x0000_s1128" r:id="rId7" imgW="1168400" imgH="228600" progId="Equation.DSMT4">
                  <p:embed/>
                </p:oleObj>
              </mc:Choice>
              <mc:Fallback>
                <p:oleObj r:id="rId7" imgW="1168400" imgH="2286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4600" y="4097263"/>
                        <a:ext cx="11811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518920365"/>
              </p:ext>
            </p:extLst>
          </p:nvPr>
        </p:nvGraphicFramePr>
        <p:xfrm>
          <a:off x="3227011" y="4409491"/>
          <a:ext cx="3775177" cy="626973"/>
        </p:xfrm>
        <a:graphic>
          <a:graphicData uri="http://schemas.openxmlformats.org/presentationml/2006/ole">
            <mc:AlternateContent xmlns:mc="http://schemas.openxmlformats.org/markup-compatibility/2006">
              <mc:Choice xmlns:v="urn:schemas-microsoft-com:vml" Requires="v">
                <p:oleObj spid="_x0000_s1129" r:id="rId9" imgW="2705100" imgH="444500" progId="Equation.DSMT4">
                  <p:embed/>
                </p:oleObj>
              </mc:Choice>
              <mc:Fallback>
                <p:oleObj r:id="rId9" imgW="2705100" imgH="4445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7011" y="4409491"/>
                        <a:ext cx="3775177" cy="626973"/>
                      </a:xfrm>
                      <a:prstGeom prst="rect">
                        <a:avLst/>
                      </a:prstGeom>
                      <a:noFill/>
                    </p:spPr>
                  </p:pic>
                </p:oleObj>
              </mc:Fallback>
            </mc:AlternateContent>
          </a:graphicData>
        </a:graphic>
      </p:graphicFrame>
    </p:spTree>
    <p:extLst>
      <p:ext uri="{BB962C8B-B14F-4D97-AF65-F5344CB8AC3E}">
        <p14:creationId xmlns:p14="http://schemas.microsoft.com/office/powerpoint/2010/main" val="275563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4.1</a:t>
            </a:r>
            <a:r>
              <a:rPr lang="zh-CN" altLang="en-US" dirty="0" smtClean="0"/>
              <a:t>特征选择</a:t>
            </a:r>
            <a:endParaRPr lang="zh-CN" altLang="en-US" dirty="0"/>
          </a:p>
        </p:txBody>
      </p:sp>
      <p:sp>
        <p:nvSpPr>
          <p:cNvPr id="3" name="副标题 2"/>
          <p:cNvSpPr>
            <a:spLocks noGrp="1"/>
          </p:cNvSpPr>
          <p:nvPr>
            <p:ph type="subTitle" idx="1"/>
          </p:nvPr>
        </p:nvSpPr>
        <p:spPr>
          <a:xfrm>
            <a:off x="1432560" y="1484784"/>
            <a:ext cx="7406640" cy="4243232"/>
          </a:xfrm>
        </p:spPr>
        <p:txBody>
          <a:bodyPr/>
          <a:lstStyle/>
          <a:p>
            <a:r>
              <a:rPr lang="zh-CN" altLang="en-US" dirty="0" smtClean="0"/>
              <a:t>       若给定</a:t>
            </a:r>
            <a:r>
              <a:rPr lang="zh-CN" altLang="en-US" dirty="0"/>
              <a:t>离散型随机变量 ，</a:t>
            </a:r>
            <a:r>
              <a:rPr lang="zh-CN" altLang="en-US" dirty="0" smtClean="0"/>
              <a:t>假设</a:t>
            </a:r>
            <a:r>
              <a:rPr lang="en-US" altLang="zh-CN" dirty="0" smtClean="0"/>
              <a:t>X</a:t>
            </a:r>
            <a:r>
              <a:rPr lang="zh-CN" altLang="en-US" dirty="0" smtClean="0"/>
              <a:t>和</a:t>
            </a:r>
            <a:r>
              <a:rPr lang="en-US" altLang="zh-CN" dirty="0" smtClean="0"/>
              <a:t>Y</a:t>
            </a:r>
            <a:r>
              <a:rPr lang="zh-CN" altLang="en-US" dirty="0" smtClean="0"/>
              <a:t>的</a:t>
            </a:r>
            <a:r>
              <a:rPr lang="zh-CN" altLang="en-US" dirty="0"/>
              <a:t>取值个数分别</a:t>
            </a:r>
            <a:r>
              <a:rPr lang="zh-CN" altLang="en-US" dirty="0" smtClean="0"/>
              <a:t>为</a:t>
            </a:r>
            <a:r>
              <a:rPr lang="en-US" altLang="zh-CN" dirty="0" smtClean="0"/>
              <a:t>n</a:t>
            </a:r>
            <a:r>
              <a:rPr lang="zh-CN" altLang="en-US" dirty="0" smtClean="0"/>
              <a:t>和</a:t>
            </a:r>
            <a:r>
              <a:rPr lang="en-US" altLang="zh-CN" dirty="0" smtClean="0"/>
              <a:t>m</a:t>
            </a:r>
            <a:r>
              <a:rPr lang="zh-CN" altLang="en-US" dirty="0" smtClean="0"/>
              <a:t>，</a:t>
            </a:r>
            <a:r>
              <a:rPr lang="zh-CN" altLang="en-US" dirty="0"/>
              <a:t>则其联合概率分布</a:t>
            </a:r>
            <a:r>
              <a:rPr lang="zh-CN" altLang="en-US" dirty="0" smtClean="0"/>
              <a:t>为</a:t>
            </a:r>
            <a:endParaRPr lang="en-US" altLang="zh-CN" dirty="0" smtClean="0"/>
          </a:p>
          <a:p>
            <a:endParaRPr lang="en-US" altLang="zh-CN" dirty="0"/>
          </a:p>
          <a:p>
            <a:r>
              <a:rPr lang="zh-CN" altLang="en-US" dirty="0" smtClean="0"/>
              <a:t>其中</a:t>
            </a:r>
            <a:r>
              <a:rPr lang="en-US" altLang="zh-CN" dirty="0" smtClean="0"/>
              <a:t>N</a:t>
            </a:r>
            <a:r>
              <a:rPr lang="zh-CN" altLang="en-US" dirty="0" smtClean="0"/>
              <a:t>表示</a:t>
            </a:r>
            <a:r>
              <a:rPr lang="zh-CN" altLang="en-US" dirty="0"/>
              <a:t>总样本数</a:t>
            </a:r>
            <a:r>
              <a:rPr lang="zh-CN" altLang="en-US" dirty="0" smtClean="0"/>
              <a:t>，  </a:t>
            </a:r>
            <a:r>
              <a:rPr lang="zh-CN" altLang="en-US" dirty="0"/>
              <a:t>表示 </a:t>
            </a:r>
            <a:r>
              <a:rPr lang="zh-CN" altLang="en-US" dirty="0" smtClean="0"/>
              <a:t>      且       的</a:t>
            </a:r>
            <a:r>
              <a:rPr lang="zh-CN" altLang="en-US" dirty="0"/>
              <a:t>样本数目。边缘概率分布</a:t>
            </a:r>
            <a:r>
              <a:rPr lang="zh-CN" altLang="en-US" dirty="0" smtClean="0"/>
              <a:t>为</a:t>
            </a:r>
            <a:endParaRPr lang="en-US" altLang="zh-CN" dirty="0" smtClean="0"/>
          </a:p>
          <a:p>
            <a:endParaRPr lang="en-US" altLang="zh-CN" dirty="0"/>
          </a:p>
          <a:p>
            <a:r>
              <a:rPr lang="zh-CN" altLang="en-US" dirty="0" smtClean="0"/>
              <a:t>其中</a:t>
            </a:r>
            <a:r>
              <a:rPr lang="en-US" altLang="zh-CN" dirty="0" smtClean="0"/>
              <a:t>N</a:t>
            </a:r>
            <a:r>
              <a:rPr lang="zh-CN" altLang="en-US" dirty="0" smtClean="0"/>
              <a:t>表示</a:t>
            </a:r>
            <a:r>
              <a:rPr lang="zh-CN" altLang="en-US" dirty="0"/>
              <a:t>总样本数， </a:t>
            </a:r>
            <a:r>
              <a:rPr lang="zh-CN" altLang="en-US" dirty="0" smtClean="0"/>
              <a:t> 表示        </a:t>
            </a:r>
            <a:r>
              <a:rPr lang="zh-CN" altLang="en-US" dirty="0"/>
              <a:t>的样本数目。定义</a:t>
            </a:r>
            <a:r>
              <a:rPr lang="zh-CN" altLang="en-US" dirty="0" smtClean="0"/>
              <a:t>给定</a:t>
            </a:r>
            <a:r>
              <a:rPr lang="en-US" altLang="zh-CN" dirty="0" smtClean="0"/>
              <a:t>X</a:t>
            </a:r>
            <a:r>
              <a:rPr lang="zh-CN" altLang="en-US" dirty="0" smtClean="0"/>
              <a:t>的</a:t>
            </a:r>
            <a:r>
              <a:rPr lang="zh-CN" altLang="en-US" dirty="0"/>
              <a:t>条件</a:t>
            </a:r>
            <a:r>
              <a:rPr lang="zh-CN" altLang="en-US" dirty="0" smtClean="0"/>
              <a:t>下</a:t>
            </a:r>
            <a:r>
              <a:rPr lang="en-US" altLang="zh-CN" dirty="0" smtClean="0"/>
              <a:t>Y</a:t>
            </a:r>
            <a:r>
              <a:rPr lang="zh-CN" altLang="en-US" dirty="0" smtClean="0"/>
              <a:t>的</a:t>
            </a:r>
            <a:r>
              <a:rPr lang="zh-CN" altLang="en-US" dirty="0"/>
              <a:t>条件熵为</a:t>
            </a:r>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016336061"/>
              </p:ext>
            </p:extLst>
          </p:nvPr>
        </p:nvGraphicFramePr>
        <p:xfrm>
          <a:off x="3774161" y="2142892"/>
          <a:ext cx="3167535" cy="783369"/>
        </p:xfrm>
        <a:graphic>
          <a:graphicData uri="http://schemas.openxmlformats.org/presentationml/2006/ole">
            <mc:AlternateContent xmlns:mc="http://schemas.openxmlformats.org/markup-compatibility/2006">
              <mc:Choice xmlns:v="urn:schemas-microsoft-com:vml" Requires="v">
                <p:oleObj spid="_x0000_s2253" r:id="rId3" imgW="1778000" imgH="419100" progId="Equation.DSMT4">
                  <p:embed/>
                </p:oleObj>
              </mc:Choice>
              <mc:Fallback>
                <p:oleObj r:id="rId3" imgW="1778000" imgH="4191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161" y="2142892"/>
                        <a:ext cx="3167535" cy="783369"/>
                      </a:xfrm>
                      <a:prstGeom prst="rect">
                        <a:avLst/>
                      </a:prstGeom>
                      <a:noFill/>
                    </p:spPr>
                  </p:pic>
                </p:oleObj>
              </mc:Fallback>
            </mc:AlternateContent>
          </a:graphicData>
        </a:graphic>
      </p:graphicFrame>
      <p:sp>
        <p:nvSpPr>
          <p:cNvPr id="34"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2950467561"/>
              </p:ext>
            </p:extLst>
          </p:nvPr>
        </p:nvGraphicFramePr>
        <p:xfrm>
          <a:off x="4581904" y="2852936"/>
          <a:ext cx="422144" cy="477206"/>
        </p:xfrm>
        <a:graphic>
          <a:graphicData uri="http://schemas.openxmlformats.org/presentationml/2006/ole">
            <mc:AlternateContent xmlns:mc="http://schemas.openxmlformats.org/markup-compatibility/2006">
              <mc:Choice xmlns:v="urn:schemas-microsoft-com:vml" Requires="v">
                <p:oleObj spid="_x0000_s2254" r:id="rId5" imgW="215713" imgH="241091" progId="Equation.DSMT4">
                  <p:embed/>
                </p:oleObj>
              </mc:Choice>
              <mc:Fallback>
                <p:oleObj r:id="rId5" imgW="215713" imgH="241091"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1904" y="2852936"/>
                        <a:ext cx="422144" cy="477206"/>
                      </a:xfrm>
                      <a:prstGeom prst="rect">
                        <a:avLst/>
                      </a:prstGeom>
                      <a:noFill/>
                    </p:spPr>
                  </p:pic>
                </p:oleObj>
              </mc:Fallback>
            </mc:AlternateContent>
          </a:graphicData>
        </a:graphic>
      </p:graphicFrame>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 name="对象 36"/>
          <p:cNvGraphicFramePr>
            <a:graphicFrameLocks noChangeAspect="1"/>
          </p:cNvGraphicFramePr>
          <p:nvPr>
            <p:extLst>
              <p:ext uri="{D42A27DB-BD31-4B8C-83A1-F6EECF244321}">
                <p14:modId xmlns:p14="http://schemas.microsoft.com/office/powerpoint/2010/main" val="1452758571"/>
              </p:ext>
            </p:extLst>
          </p:nvPr>
        </p:nvGraphicFramePr>
        <p:xfrm>
          <a:off x="5603713" y="2870043"/>
          <a:ext cx="638167" cy="360703"/>
        </p:xfrm>
        <a:graphic>
          <a:graphicData uri="http://schemas.openxmlformats.org/presentationml/2006/ole">
            <mc:AlternateContent xmlns:mc="http://schemas.openxmlformats.org/markup-compatibility/2006">
              <mc:Choice xmlns:v="urn:schemas-microsoft-com:vml" Requires="v">
                <p:oleObj spid="_x0000_s2255" r:id="rId7" imgW="431613" imgH="228501" progId="Equation.DSMT4">
                  <p:embed/>
                </p:oleObj>
              </mc:Choice>
              <mc:Fallback>
                <p:oleObj r:id="rId7" imgW="431613" imgH="228501"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3713" y="2870043"/>
                        <a:ext cx="638167" cy="360703"/>
                      </a:xfrm>
                      <a:prstGeom prst="rect">
                        <a:avLst/>
                      </a:prstGeom>
                      <a:noFill/>
                    </p:spPr>
                  </p:pic>
                </p:oleObj>
              </mc:Fallback>
            </mc:AlternateContent>
          </a:graphicData>
        </a:graphic>
      </p:graphicFrame>
      <p:sp>
        <p:nvSpPr>
          <p:cNvPr id="38"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2643305058"/>
              </p:ext>
            </p:extLst>
          </p:nvPr>
        </p:nvGraphicFramePr>
        <p:xfrm>
          <a:off x="6616400" y="2875838"/>
          <a:ext cx="627914" cy="354908"/>
        </p:xfrm>
        <a:graphic>
          <a:graphicData uri="http://schemas.openxmlformats.org/presentationml/2006/ole">
            <mc:AlternateContent xmlns:mc="http://schemas.openxmlformats.org/markup-compatibility/2006">
              <mc:Choice xmlns:v="urn:schemas-microsoft-com:vml" Requires="v">
                <p:oleObj spid="_x0000_s2256" r:id="rId9" imgW="431613" imgH="241195" progId="Equation.DSMT4">
                  <p:embed/>
                </p:oleObj>
              </mc:Choice>
              <mc:Fallback>
                <p:oleObj r:id="rId9" imgW="431613" imgH="241195"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6400" y="2875838"/>
                        <a:ext cx="627914" cy="354908"/>
                      </a:xfrm>
                      <a:prstGeom prst="rect">
                        <a:avLst/>
                      </a:prstGeom>
                      <a:noFill/>
                    </p:spPr>
                  </p:pic>
                </p:oleObj>
              </mc:Fallback>
            </mc:AlternateContent>
          </a:graphicData>
        </a:graphic>
      </p:graphicFrame>
      <p:sp>
        <p:nvSpPr>
          <p:cNvPr id="4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 name="对象 40"/>
          <p:cNvGraphicFramePr>
            <a:graphicFrameLocks noChangeAspect="1"/>
          </p:cNvGraphicFramePr>
          <p:nvPr>
            <p:extLst>
              <p:ext uri="{D42A27DB-BD31-4B8C-83A1-F6EECF244321}">
                <p14:modId xmlns:p14="http://schemas.microsoft.com/office/powerpoint/2010/main" val="1381351765"/>
              </p:ext>
            </p:extLst>
          </p:nvPr>
        </p:nvGraphicFramePr>
        <p:xfrm>
          <a:off x="3842742" y="3522400"/>
          <a:ext cx="3021683" cy="747469"/>
        </p:xfrm>
        <a:graphic>
          <a:graphicData uri="http://schemas.openxmlformats.org/presentationml/2006/ole">
            <mc:AlternateContent xmlns:mc="http://schemas.openxmlformats.org/markup-compatibility/2006">
              <mc:Choice xmlns:v="urn:schemas-microsoft-com:vml" Requires="v">
                <p:oleObj spid="_x0000_s2257" r:id="rId11" imgW="1790700" imgH="444500" progId="Equation.DSMT4">
                  <p:embed/>
                </p:oleObj>
              </mc:Choice>
              <mc:Fallback>
                <p:oleObj r:id="rId11" imgW="1790700" imgH="444500"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2742" y="3522400"/>
                        <a:ext cx="3021683" cy="747469"/>
                      </a:xfrm>
                      <a:prstGeom prst="rect">
                        <a:avLst/>
                      </a:prstGeom>
                      <a:noFill/>
                    </p:spPr>
                  </p:pic>
                </p:oleObj>
              </mc:Fallback>
            </mc:AlternateContent>
          </a:graphicData>
        </a:graphic>
      </p:graphicFrame>
      <p:sp>
        <p:nvSpPr>
          <p:cNvPr id="4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2595315937"/>
              </p:ext>
            </p:extLst>
          </p:nvPr>
        </p:nvGraphicFramePr>
        <p:xfrm>
          <a:off x="4572000" y="4140937"/>
          <a:ext cx="395536" cy="489711"/>
        </p:xfrm>
        <a:graphic>
          <a:graphicData uri="http://schemas.openxmlformats.org/presentationml/2006/ole">
            <mc:AlternateContent xmlns:mc="http://schemas.openxmlformats.org/markup-compatibility/2006">
              <mc:Choice xmlns:v="urn:schemas-microsoft-com:vml" Requires="v">
                <p:oleObj spid="_x0000_s2258" r:id="rId13" imgW="190500" imgH="228600" progId="Equation.DSMT4">
                  <p:embed/>
                </p:oleObj>
              </mc:Choice>
              <mc:Fallback>
                <p:oleObj r:id="rId13" imgW="190500" imgH="22860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4140937"/>
                        <a:ext cx="395536" cy="489711"/>
                      </a:xfrm>
                      <a:prstGeom prst="rect">
                        <a:avLst/>
                      </a:prstGeom>
                      <a:noFill/>
                    </p:spPr>
                  </p:pic>
                </p:oleObj>
              </mc:Fallback>
            </mc:AlternateContent>
          </a:graphicData>
        </a:graphic>
      </p:graphicFrame>
      <p:sp>
        <p:nvSpPr>
          <p:cNvPr id="44"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 name="对象 44"/>
          <p:cNvGraphicFramePr>
            <a:graphicFrameLocks noChangeAspect="1"/>
          </p:cNvGraphicFramePr>
          <p:nvPr>
            <p:extLst>
              <p:ext uri="{D42A27DB-BD31-4B8C-83A1-F6EECF244321}">
                <p14:modId xmlns:p14="http://schemas.microsoft.com/office/powerpoint/2010/main" val="3656664183"/>
              </p:ext>
            </p:extLst>
          </p:nvPr>
        </p:nvGraphicFramePr>
        <p:xfrm>
          <a:off x="5603713" y="4221088"/>
          <a:ext cx="724606" cy="409560"/>
        </p:xfrm>
        <a:graphic>
          <a:graphicData uri="http://schemas.openxmlformats.org/presentationml/2006/ole">
            <mc:AlternateContent xmlns:mc="http://schemas.openxmlformats.org/markup-compatibility/2006">
              <mc:Choice xmlns:v="urn:schemas-microsoft-com:vml" Requires="v">
                <p:oleObj spid="_x0000_s2259" r:id="rId15" imgW="431613" imgH="228501" progId="Equation.DSMT4">
                  <p:embed/>
                </p:oleObj>
              </mc:Choice>
              <mc:Fallback>
                <p:oleObj r:id="rId15" imgW="431613" imgH="228501" progId="Equation.DSMT4">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03713" y="4221088"/>
                        <a:ext cx="724606" cy="409560"/>
                      </a:xfrm>
                      <a:prstGeom prst="rect">
                        <a:avLst/>
                      </a:prstGeom>
                      <a:noFill/>
                    </p:spPr>
                  </p:pic>
                </p:oleObj>
              </mc:Fallback>
            </mc:AlternateContent>
          </a:graphicData>
        </a:graphic>
      </p:graphicFrame>
      <p:sp>
        <p:nvSpPr>
          <p:cNvPr id="46"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 name="对象 46"/>
          <p:cNvGraphicFramePr>
            <a:graphicFrameLocks noChangeAspect="1"/>
          </p:cNvGraphicFramePr>
          <p:nvPr>
            <p:extLst>
              <p:ext uri="{D42A27DB-BD31-4B8C-83A1-F6EECF244321}">
                <p14:modId xmlns:p14="http://schemas.microsoft.com/office/powerpoint/2010/main" val="2732884920"/>
              </p:ext>
            </p:extLst>
          </p:nvPr>
        </p:nvGraphicFramePr>
        <p:xfrm>
          <a:off x="3713625" y="4960256"/>
          <a:ext cx="3162632" cy="738483"/>
        </p:xfrm>
        <a:graphic>
          <a:graphicData uri="http://schemas.openxmlformats.org/presentationml/2006/ole">
            <mc:AlternateContent xmlns:mc="http://schemas.openxmlformats.org/markup-compatibility/2006">
              <mc:Choice xmlns:v="urn:schemas-microsoft-com:vml" Requires="v">
                <p:oleObj spid="_x0000_s2260" r:id="rId17" imgW="1879600" imgH="431800" progId="Equation.DSMT4">
                  <p:embed/>
                </p:oleObj>
              </mc:Choice>
              <mc:Fallback>
                <p:oleObj r:id="rId17" imgW="1879600" imgH="431800" progId="Equation.DSMT4">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13625" y="4960256"/>
                        <a:ext cx="3162632" cy="738483"/>
                      </a:xfrm>
                      <a:prstGeom prst="rect">
                        <a:avLst/>
                      </a:prstGeom>
                      <a:noFill/>
                    </p:spPr>
                  </p:pic>
                </p:oleObj>
              </mc:Fallback>
            </mc:AlternateContent>
          </a:graphicData>
        </a:graphic>
      </p:graphicFrame>
    </p:spTree>
    <p:extLst>
      <p:ext uri="{BB962C8B-B14F-4D97-AF65-F5344CB8AC3E}">
        <p14:creationId xmlns:p14="http://schemas.microsoft.com/office/powerpoint/2010/main" val="86215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4.1.1 </a:t>
            </a:r>
            <a:r>
              <a:rPr lang="zh-CN" altLang="en-US" dirty="0" smtClean="0"/>
              <a:t>信息增益</a:t>
            </a:r>
            <a:endParaRPr lang="zh-CN" altLang="en-US" dirty="0"/>
          </a:p>
        </p:txBody>
      </p:sp>
      <p:sp>
        <p:nvSpPr>
          <p:cNvPr id="3" name="副标题 2"/>
          <p:cNvSpPr>
            <a:spLocks noGrp="1"/>
          </p:cNvSpPr>
          <p:nvPr>
            <p:ph type="subTitle" idx="1"/>
          </p:nvPr>
        </p:nvSpPr>
        <p:spPr>
          <a:xfrm>
            <a:off x="1432560" y="1484784"/>
            <a:ext cx="7406640" cy="5256584"/>
          </a:xfrm>
        </p:spPr>
        <p:txBody>
          <a:bodyPr>
            <a:normAutofit/>
          </a:bodyPr>
          <a:lstStyle/>
          <a:p>
            <a:r>
              <a:rPr lang="en-US" altLang="zh-CN" dirty="0" smtClean="0"/>
              <a:t>       </a:t>
            </a:r>
            <a:r>
              <a:rPr lang="zh-CN" altLang="zh-CN" dirty="0" smtClean="0"/>
              <a:t>根据</a:t>
            </a:r>
            <a:r>
              <a:rPr lang="zh-CN" altLang="zh-CN" dirty="0"/>
              <a:t>上面对熵及条件熵的介绍，就可以引入信息增益的概念。信息增益是最早用于决策树模型的特征选择指标，也是</a:t>
            </a:r>
            <a:r>
              <a:rPr lang="en-US" altLang="zh-CN" dirty="0"/>
              <a:t>ID3</a:t>
            </a:r>
            <a:r>
              <a:rPr lang="zh-CN" altLang="zh-CN" dirty="0"/>
              <a:t>算法的核心。对于给定样本</a:t>
            </a:r>
            <a:r>
              <a:rPr lang="zh-CN" altLang="zh-CN" dirty="0" smtClean="0"/>
              <a:t>集合</a:t>
            </a:r>
            <a:r>
              <a:rPr lang="en-US" altLang="zh-CN" dirty="0" smtClean="0"/>
              <a:t>                                       ,</a:t>
            </a:r>
            <a:r>
              <a:rPr lang="zh-CN" altLang="en-US" dirty="0" smtClean="0"/>
              <a:t>设</a:t>
            </a:r>
            <a:endParaRPr lang="en-US" altLang="zh-CN" dirty="0" smtClean="0"/>
          </a:p>
          <a:p>
            <a:r>
              <a:rPr lang="en-US" altLang="zh-CN" dirty="0" smtClean="0"/>
              <a:t>    </a:t>
            </a:r>
            <a:r>
              <a:rPr lang="zh-CN" altLang="zh-CN" dirty="0" smtClean="0"/>
              <a:t>为</a:t>
            </a:r>
            <a:r>
              <a:rPr lang="zh-CN" altLang="zh-CN" dirty="0"/>
              <a:t>数据集中任一属性变量，</a:t>
            </a:r>
            <a:r>
              <a:rPr lang="zh-CN" altLang="zh-CN" dirty="0" smtClean="0"/>
              <a:t>其中</a:t>
            </a:r>
            <a:r>
              <a:rPr lang="en-US" altLang="zh-CN" dirty="0" smtClean="0"/>
              <a:t>                       </a:t>
            </a:r>
            <a:r>
              <a:rPr lang="zh-CN" altLang="en-US" dirty="0" smtClean="0"/>
              <a:t>表示该属性的可能取值，使用属性     进行数据集划分获得的信息增益定义为</a:t>
            </a:r>
            <a:endParaRPr lang="en-US" altLang="zh-CN" dirty="0" smtClean="0"/>
          </a:p>
          <a:p>
            <a:endParaRPr lang="en-US" altLang="zh-CN" dirty="0"/>
          </a:p>
          <a:p>
            <a:r>
              <a:rPr lang="zh-CN" altLang="en-US" dirty="0" smtClean="0"/>
              <a:t>其中                                                     </a:t>
            </a:r>
            <a:endParaRPr lang="en-US" altLang="zh-CN" dirty="0" smtClean="0"/>
          </a:p>
          <a:p>
            <a:r>
              <a:rPr lang="en-US" altLang="zh-CN" dirty="0" smtClean="0"/>
              <a:t>     </a:t>
            </a:r>
            <a:r>
              <a:rPr lang="zh-CN" altLang="en-US" dirty="0" smtClean="0"/>
              <a:t>表示属性   取值为    时的样本子集， 为对应的样本数目，   为    中标签为    的样本数目。</a:t>
            </a:r>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03174923"/>
              </p:ext>
            </p:extLst>
          </p:nvPr>
        </p:nvGraphicFramePr>
        <p:xfrm>
          <a:off x="3203848" y="2708920"/>
          <a:ext cx="3589322" cy="432048"/>
        </p:xfrm>
        <a:graphic>
          <a:graphicData uri="http://schemas.openxmlformats.org/presentationml/2006/ole">
            <mc:AlternateContent xmlns:mc="http://schemas.openxmlformats.org/markup-compatibility/2006">
              <mc:Choice xmlns:v="urn:schemas-microsoft-com:vml" Requires="v">
                <p:oleObj spid="_x0000_s3385" r:id="rId3" imgW="2070100" imgH="228600" progId="Equation.DSMT4">
                  <p:embed/>
                </p:oleObj>
              </mc:Choice>
              <mc:Fallback>
                <p:oleObj r:id="rId3" imgW="20701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2708920"/>
                        <a:ext cx="3589322" cy="43204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18180644"/>
              </p:ext>
            </p:extLst>
          </p:nvPr>
        </p:nvGraphicFramePr>
        <p:xfrm>
          <a:off x="7218988" y="2708920"/>
          <a:ext cx="1913148" cy="425144"/>
        </p:xfrm>
        <a:graphic>
          <a:graphicData uri="http://schemas.openxmlformats.org/presentationml/2006/ole">
            <mc:AlternateContent xmlns:mc="http://schemas.openxmlformats.org/markup-compatibility/2006">
              <mc:Choice xmlns:v="urn:schemas-microsoft-com:vml" Requires="v">
                <p:oleObj spid="_x0000_s3386" r:id="rId5" imgW="1117600" imgH="228600" progId="Equation.DSMT4">
                  <p:embed/>
                </p:oleObj>
              </mc:Choice>
              <mc:Fallback>
                <p:oleObj r:id="rId5" imgW="11176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8988" y="2708920"/>
                        <a:ext cx="1913148" cy="425144"/>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561743927"/>
              </p:ext>
            </p:extLst>
          </p:nvPr>
        </p:nvGraphicFramePr>
        <p:xfrm>
          <a:off x="1547664" y="3134064"/>
          <a:ext cx="360040" cy="360040"/>
        </p:xfrm>
        <a:graphic>
          <a:graphicData uri="http://schemas.openxmlformats.org/presentationml/2006/ole">
            <mc:AlternateContent xmlns:mc="http://schemas.openxmlformats.org/markup-compatibility/2006">
              <mc:Choice xmlns:v="urn:schemas-microsoft-com:vml" Requires="v">
                <p:oleObj spid="_x0000_s3387" r:id="rId7" imgW="177646" imgH="190335" progId="Equation.DSMT4">
                  <p:embed/>
                </p:oleObj>
              </mc:Choice>
              <mc:Fallback>
                <p:oleObj r:id="rId7" imgW="177646" imgH="190335"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134064"/>
                        <a:ext cx="360040" cy="360040"/>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4165956500"/>
              </p:ext>
            </p:extLst>
          </p:nvPr>
        </p:nvGraphicFramePr>
        <p:xfrm>
          <a:off x="6588224" y="3144016"/>
          <a:ext cx="2059690" cy="356187"/>
        </p:xfrm>
        <a:graphic>
          <a:graphicData uri="http://schemas.openxmlformats.org/presentationml/2006/ole">
            <mc:AlternateContent xmlns:mc="http://schemas.openxmlformats.org/markup-compatibility/2006">
              <mc:Choice xmlns:v="urn:schemas-microsoft-com:vml" Requires="v">
                <p:oleObj spid="_x0000_s3388" r:id="rId9" imgW="1270000" imgH="228600" progId="Equation.DSMT4">
                  <p:embed/>
                </p:oleObj>
              </mc:Choice>
              <mc:Fallback>
                <p:oleObj r:id="rId9" imgW="127000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224" y="3144016"/>
                        <a:ext cx="2059690" cy="356187"/>
                      </a:xfrm>
                      <a:prstGeom prst="rect">
                        <a:avLst/>
                      </a:prstGeom>
                      <a:noFill/>
                    </p:spPr>
                  </p:pic>
                </p:oleObj>
              </mc:Fallback>
            </mc:AlternateContent>
          </a:graphicData>
        </a:graphic>
      </p:graphicFrame>
      <p:sp>
        <p:nvSpPr>
          <p:cNvPr id="1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503339176"/>
              </p:ext>
            </p:extLst>
          </p:nvPr>
        </p:nvGraphicFramePr>
        <p:xfrm>
          <a:off x="6578258" y="3510155"/>
          <a:ext cx="383282" cy="383282"/>
        </p:xfrm>
        <a:graphic>
          <a:graphicData uri="http://schemas.openxmlformats.org/presentationml/2006/ole">
            <mc:AlternateContent xmlns:mc="http://schemas.openxmlformats.org/markup-compatibility/2006">
              <mc:Choice xmlns:v="urn:schemas-microsoft-com:vml" Requires="v">
                <p:oleObj spid="_x0000_s3389" r:id="rId11" imgW="177646" imgH="190335" progId="Equation.DSMT4">
                  <p:embed/>
                </p:oleObj>
              </mc:Choice>
              <mc:Fallback>
                <p:oleObj r:id="rId11" imgW="177646" imgH="190335"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8258" y="3510155"/>
                        <a:ext cx="383282" cy="383282"/>
                      </a:xfrm>
                      <a:prstGeom prst="rect">
                        <a:avLst/>
                      </a:prstGeom>
                      <a:noFill/>
                    </p:spPr>
                  </p:pic>
                </p:oleObj>
              </mc:Fallback>
            </mc:AlternateContent>
          </a:graphicData>
        </a:graphic>
      </p:graphicFrame>
      <p:sp>
        <p:nvSpPr>
          <p:cNvPr id="1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2431765095"/>
              </p:ext>
            </p:extLst>
          </p:nvPr>
        </p:nvGraphicFramePr>
        <p:xfrm>
          <a:off x="3150475" y="4296136"/>
          <a:ext cx="3293734" cy="446027"/>
        </p:xfrm>
        <a:graphic>
          <a:graphicData uri="http://schemas.openxmlformats.org/presentationml/2006/ole">
            <mc:AlternateContent xmlns:mc="http://schemas.openxmlformats.org/markup-compatibility/2006">
              <mc:Choice xmlns:v="urn:schemas-microsoft-com:vml" Requires="v">
                <p:oleObj spid="_x0000_s3390" r:id="rId13" imgW="1828800" imgH="228600" progId="Equation.DSMT4">
                  <p:embed/>
                </p:oleObj>
              </mc:Choice>
              <mc:Fallback>
                <p:oleObj r:id="rId13" imgW="1828800" imgH="2286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0475" y="4296136"/>
                        <a:ext cx="3293734" cy="446027"/>
                      </a:xfrm>
                      <a:prstGeom prst="rect">
                        <a:avLst/>
                      </a:prstGeom>
                      <a:noFill/>
                    </p:spPr>
                  </p:pic>
                </p:oleObj>
              </mc:Fallback>
            </mc:AlternateContent>
          </a:graphicData>
        </a:graphic>
      </p:graphicFrame>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218970955"/>
              </p:ext>
            </p:extLst>
          </p:nvPr>
        </p:nvGraphicFramePr>
        <p:xfrm>
          <a:off x="2339752" y="4801594"/>
          <a:ext cx="4384723" cy="643629"/>
        </p:xfrm>
        <a:graphic>
          <a:graphicData uri="http://schemas.openxmlformats.org/presentationml/2006/ole">
            <mc:AlternateContent xmlns:mc="http://schemas.openxmlformats.org/markup-compatibility/2006">
              <mc:Choice xmlns:v="urn:schemas-microsoft-com:vml" Requires="v">
                <p:oleObj spid="_x0000_s3391" r:id="rId15" imgW="3111500" imgH="469900" progId="Equation.DSMT4">
                  <p:embed/>
                </p:oleObj>
              </mc:Choice>
              <mc:Fallback>
                <p:oleObj r:id="rId15" imgW="3111500" imgH="4699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9752" y="4801594"/>
                        <a:ext cx="4384723" cy="643629"/>
                      </a:xfrm>
                      <a:prstGeom prst="rect">
                        <a:avLst/>
                      </a:prstGeom>
                      <a:noFill/>
                    </p:spPr>
                  </p:pic>
                </p:oleObj>
              </mc:Fallback>
            </mc:AlternateContent>
          </a:graphicData>
        </a:graphic>
      </p:graphicFrame>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2252061258"/>
              </p:ext>
            </p:extLst>
          </p:nvPr>
        </p:nvGraphicFramePr>
        <p:xfrm>
          <a:off x="1646620" y="5373216"/>
          <a:ext cx="360040" cy="425502"/>
        </p:xfrm>
        <a:graphic>
          <a:graphicData uri="http://schemas.openxmlformats.org/presentationml/2006/ole">
            <mc:AlternateContent xmlns:mc="http://schemas.openxmlformats.org/markup-compatibility/2006">
              <mc:Choice xmlns:v="urn:schemas-microsoft-com:vml" Requires="v">
                <p:oleObj spid="_x0000_s3392" r:id="rId17" imgW="203112" imgH="241195" progId="Equation.DSMT4">
                  <p:embed/>
                </p:oleObj>
              </mc:Choice>
              <mc:Fallback>
                <p:oleObj r:id="rId17" imgW="203112" imgH="241195"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46620" y="5373216"/>
                        <a:ext cx="360040" cy="425502"/>
                      </a:xfrm>
                      <a:prstGeom prst="rect">
                        <a:avLst/>
                      </a:prstGeom>
                      <a:noFill/>
                    </p:spPr>
                  </p:pic>
                </p:oleObj>
              </mc:Fallback>
            </mc:AlternateContent>
          </a:graphicData>
        </a:graphic>
      </p:graphicFrame>
      <p:sp>
        <p:nvSpPr>
          <p:cNvPr id="2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678636786"/>
              </p:ext>
            </p:extLst>
          </p:nvPr>
        </p:nvGraphicFramePr>
        <p:xfrm>
          <a:off x="3275856" y="5373216"/>
          <a:ext cx="353495" cy="353495"/>
        </p:xfrm>
        <a:graphic>
          <a:graphicData uri="http://schemas.openxmlformats.org/presentationml/2006/ole">
            <mc:AlternateContent xmlns:mc="http://schemas.openxmlformats.org/markup-compatibility/2006">
              <mc:Choice xmlns:v="urn:schemas-microsoft-com:vml" Requires="v">
                <p:oleObj spid="_x0000_s3393" r:id="rId19" imgW="177646" imgH="190335" progId="Equation.DSMT4">
                  <p:embed/>
                </p:oleObj>
              </mc:Choice>
              <mc:Fallback>
                <p:oleObj r:id="rId19" imgW="177646" imgH="190335"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75856" y="5373216"/>
                        <a:ext cx="353495" cy="353495"/>
                      </a:xfrm>
                      <a:prstGeom prst="rect">
                        <a:avLst/>
                      </a:prstGeom>
                      <a:noFill/>
                    </p:spPr>
                  </p:pic>
                </p:oleObj>
              </mc:Fallback>
            </mc:AlternateContent>
          </a:graphicData>
        </a:graphic>
      </p:graphicFrame>
      <p:sp>
        <p:nvSpPr>
          <p:cNvPr id="29"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2018698949"/>
              </p:ext>
            </p:extLst>
          </p:nvPr>
        </p:nvGraphicFramePr>
        <p:xfrm>
          <a:off x="4557583" y="5358364"/>
          <a:ext cx="400322" cy="440354"/>
        </p:xfrm>
        <a:graphic>
          <a:graphicData uri="http://schemas.openxmlformats.org/presentationml/2006/ole">
            <mc:AlternateContent xmlns:mc="http://schemas.openxmlformats.org/markup-compatibility/2006">
              <mc:Choice xmlns:v="urn:schemas-microsoft-com:vml" Requires="v">
                <p:oleObj spid="_x0000_s3394" r:id="rId21" imgW="190417" imgH="203112" progId="Equation.DSMT4">
                  <p:embed/>
                </p:oleObj>
              </mc:Choice>
              <mc:Fallback>
                <p:oleObj r:id="rId21" imgW="190417" imgH="203112"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57583" y="5358364"/>
                        <a:ext cx="400322" cy="440354"/>
                      </a:xfrm>
                      <a:prstGeom prst="rect">
                        <a:avLst/>
                      </a:prstGeom>
                      <a:noFill/>
                    </p:spPr>
                  </p:pic>
                </p:oleObj>
              </mc:Fallback>
            </mc:AlternateContent>
          </a:graphicData>
        </a:graphic>
      </p:graphicFrame>
      <p:sp>
        <p:nvSpPr>
          <p:cNvPr id="31"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3494923133"/>
              </p:ext>
            </p:extLst>
          </p:nvPr>
        </p:nvGraphicFramePr>
        <p:xfrm>
          <a:off x="7057567" y="5373216"/>
          <a:ext cx="322745" cy="364842"/>
        </p:xfrm>
        <a:graphic>
          <a:graphicData uri="http://schemas.openxmlformats.org/presentationml/2006/ole">
            <mc:AlternateContent xmlns:mc="http://schemas.openxmlformats.org/markup-compatibility/2006">
              <mc:Choice xmlns:v="urn:schemas-microsoft-com:vml" Requires="v">
                <p:oleObj spid="_x0000_s3395" r:id="rId23" imgW="215713" imgH="241091" progId="Equation.DSMT4">
                  <p:embed/>
                </p:oleObj>
              </mc:Choice>
              <mc:Fallback>
                <p:oleObj r:id="rId23" imgW="215713" imgH="241091" progId="Equation.DSMT4">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57567" y="5373216"/>
                        <a:ext cx="322745" cy="364842"/>
                      </a:xfrm>
                      <a:prstGeom prst="rect">
                        <a:avLst/>
                      </a:prstGeom>
                      <a:noFill/>
                    </p:spPr>
                  </p:pic>
                </p:oleObj>
              </mc:Fallback>
            </mc:AlternateContent>
          </a:graphicData>
        </a:graphic>
      </p:graphicFrame>
      <p:sp>
        <p:nvSpPr>
          <p:cNvPr id="3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 name="对象 47"/>
          <p:cNvGraphicFramePr>
            <a:graphicFrameLocks noChangeAspect="1"/>
          </p:cNvGraphicFramePr>
          <p:nvPr>
            <p:extLst>
              <p:ext uri="{D42A27DB-BD31-4B8C-83A1-F6EECF244321}">
                <p14:modId xmlns:p14="http://schemas.microsoft.com/office/powerpoint/2010/main" val="2981053506"/>
              </p:ext>
            </p:extLst>
          </p:nvPr>
        </p:nvGraphicFramePr>
        <p:xfrm>
          <a:off x="3035025" y="5722874"/>
          <a:ext cx="494192" cy="458892"/>
        </p:xfrm>
        <a:graphic>
          <a:graphicData uri="http://schemas.openxmlformats.org/presentationml/2006/ole">
            <mc:AlternateContent xmlns:mc="http://schemas.openxmlformats.org/markup-compatibility/2006">
              <mc:Choice xmlns:v="urn:schemas-microsoft-com:vml" Requires="v">
                <p:oleObj spid="_x0000_s3396" r:id="rId25" imgW="253890" imgH="241195" progId="Equation.DSMT4">
                  <p:embed/>
                </p:oleObj>
              </mc:Choice>
              <mc:Fallback>
                <p:oleObj r:id="rId25" imgW="253890" imgH="241195" progId="Equation.DSMT4">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35025" y="5722874"/>
                        <a:ext cx="494192" cy="458892"/>
                      </a:xfrm>
                      <a:prstGeom prst="rect">
                        <a:avLst/>
                      </a:prstGeom>
                      <a:noFill/>
                    </p:spPr>
                  </p:pic>
                </p:oleObj>
              </mc:Fallback>
            </mc:AlternateContent>
          </a:graphicData>
        </a:graphic>
      </p:graphicFrame>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 name="对象 49"/>
          <p:cNvGraphicFramePr>
            <a:graphicFrameLocks noChangeAspect="1"/>
          </p:cNvGraphicFramePr>
          <p:nvPr>
            <p:extLst>
              <p:ext uri="{D42A27DB-BD31-4B8C-83A1-F6EECF244321}">
                <p14:modId xmlns:p14="http://schemas.microsoft.com/office/powerpoint/2010/main" val="3697791910"/>
              </p:ext>
            </p:extLst>
          </p:nvPr>
        </p:nvGraphicFramePr>
        <p:xfrm>
          <a:off x="3831569" y="5722874"/>
          <a:ext cx="392922" cy="464362"/>
        </p:xfrm>
        <a:graphic>
          <a:graphicData uri="http://schemas.openxmlformats.org/presentationml/2006/ole">
            <mc:AlternateContent xmlns:mc="http://schemas.openxmlformats.org/markup-compatibility/2006">
              <mc:Choice xmlns:v="urn:schemas-microsoft-com:vml" Requires="v">
                <p:oleObj spid="_x0000_s3397" r:id="rId27" imgW="203112" imgH="241195" progId="Equation.DSMT4">
                  <p:embed/>
                </p:oleObj>
              </mc:Choice>
              <mc:Fallback>
                <p:oleObj r:id="rId27" imgW="203112" imgH="241195" progId="Equation.DSMT4">
                  <p:embed/>
                  <p:pic>
                    <p:nvPicPr>
                      <p:cNvPr id="0"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31569" y="5722874"/>
                        <a:ext cx="392922" cy="464362"/>
                      </a:xfrm>
                      <a:prstGeom prst="rect">
                        <a:avLst/>
                      </a:prstGeom>
                      <a:noFill/>
                    </p:spPr>
                  </p:pic>
                </p:oleObj>
              </mc:Fallback>
            </mc:AlternateContent>
          </a:graphicData>
        </a:graphic>
      </p:graphicFrame>
      <p:sp>
        <p:nvSpPr>
          <p:cNvPr id="5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2" name="对象 51"/>
          <p:cNvGraphicFramePr>
            <a:graphicFrameLocks noChangeAspect="1"/>
          </p:cNvGraphicFramePr>
          <p:nvPr>
            <p:extLst>
              <p:ext uri="{D42A27DB-BD31-4B8C-83A1-F6EECF244321}">
                <p14:modId xmlns:p14="http://schemas.microsoft.com/office/powerpoint/2010/main" val="840240324"/>
              </p:ext>
            </p:extLst>
          </p:nvPr>
        </p:nvGraphicFramePr>
        <p:xfrm>
          <a:off x="5498977" y="5718661"/>
          <a:ext cx="323528" cy="467318"/>
        </p:xfrm>
        <a:graphic>
          <a:graphicData uri="http://schemas.openxmlformats.org/presentationml/2006/ole">
            <mc:AlternateContent xmlns:mc="http://schemas.openxmlformats.org/markup-compatibility/2006">
              <mc:Choice xmlns:v="urn:schemas-microsoft-com:vml" Requires="v">
                <p:oleObj spid="_x0000_s3398" r:id="rId29" imgW="165028" imgH="228501" progId="Equation.DSMT4">
                  <p:embed/>
                </p:oleObj>
              </mc:Choice>
              <mc:Fallback>
                <p:oleObj r:id="rId29" imgW="165028" imgH="228501" progId="Equation.DSMT4">
                  <p:embed/>
                  <p:pic>
                    <p:nvPicPr>
                      <p:cNvPr id="0" name="Object 3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498977" y="5718661"/>
                        <a:ext cx="323528" cy="467318"/>
                      </a:xfrm>
                      <a:prstGeom prst="rect">
                        <a:avLst/>
                      </a:prstGeom>
                      <a:noFill/>
                    </p:spPr>
                  </p:pic>
                </p:oleObj>
              </mc:Fallback>
            </mc:AlternateContent>
          </a:graphicData>
        </a:graphic>
      </p:graphicFrame>
    </p:spTree>
    <p:extLst>
      <p:ext uri="{BB962C8B-B14F-4D97-AF65-F5344CB8AC3E}">
        <p14:creationId xmlns:p14="http://schemas.microsoft.com/office/powerpoint/2010/main" val="96908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4.1.2 </a:t>
            </a:r>
            <a:r>
              <a:rPr lang="zh-CN" altLang="en-US" dirty="0" smtClean="0"/>
              <a:t>信息增益比</a:t>
            </a:r>
            <a:endParaRPr lang="zh-CN" altLang="en-US" dirty="0"/>
          </a:p>
        </p:txBody>
      </p:sp>
      <p:sp>
        <p:nvSpPr>
          <p:cNvPr id="3" name="副标题 2"/>
          <p:cNvSpPr>
            <a:spLocks noGrp="1"/>
          </p:cNvSpPr>
          <p:nvPr>
            <p:ph type="subTitle" idx="1"/>
          </p:nvPr>
        </p:nvSpPr>
        <p:spPr>
          <a:xfrm>
            <a:off x="1432560" y="1484784"/>
            <a:ext cx="7406640" cy="4243232"/>
          </a:xfrm>
        </p:spPr>
        <p:txBody>
          <a:bodyPr>
            <a:normAutofit lnSpcReduction="10000"/>
          </a:bodyPr>
          <a:lstStyle/>
          <a:p>
            <a:r>
              <a:rPr lang="en-US" altLang="zh-CN" dirty="0" smtClean="0"/>
              <a:t>       </a:t>
            </a:r>
            <a:r>
              <a:rPr lang="zh-CN" altLang="zh-CN" dirty="0" smtClean="0"/>
              <a:t>信息</a:t>
            </a:r>
            <a:r>
              <a:rPr lang="zh-CN" altLang="zh-CN" dirty="0"/>
              <a:t>增益比（</a:t>
            </a:r>
            <a:r>
              <a:rPr lang="en-US" altLang="zh-CN" dirty="0"/>
              <a:t>Information gain ratio</a:t>
            </a:r>
            <a:r>
              <a:rPr lang="zh-CN" altLang="zh-CN" dirty="0"/>
              <a:t>）定义为信息增益与数据集在</a:t>
            </a:r>
            <a:r>
              <a:rPr lang="zh-CN" altLang="zh-CN" dirty="0" smtClean="0"/>
              <a:t>属性</a:t>
            </a:r>
            <a:r>
              <a:rPr lang="en-US" altLang="zh-CN" dirty="0" smtClean="0"/>
              <a:t>   </a:t>
            </a:r>
            <a:r>
              <a:rPr lang="zh-CN" altLang="zh-CN" dirty="0" smtClean="0"/>
              <a:t>上</a:t>
            </a:r>
            <a:r>
              <a:rPr lang="zh-CN" altLang="zh-CN" dirty="0"/>
              <a:t>的分布的</a:t>
            </a:r>
            <a:r>
              <a:rPr lang="zh-CN" altLang="zh-CN" dirty="0" smtClean="0"/>
              <a:t>熵</a:t>
            </a:r>
            <a:r>
              <a:rPr lang="en-US" altLang="zh-CN" dirty="0" smtClean="0"/>
              <a:t>          </a:t>
            </a:r>
            <a:r>
              <a:rPr lang="zh-CN" altLang="en-US" dirty="0" smtClean="0"/>
              <a:t>之比，即</a:t>
            </a:r>
            <a:endParaRPr lang="en-US" altLang="zh-CN" dirty="0" smtClean="0"/>
          </a:p>
          <a:p>
            <a:endParaRPr lang="en-US" altLang="zh-CN" dirty="0"/>
          </a:p>
          <a:p>
            <a:r>
              <a:rPr lang="zh-CN" altLang="en-US" dirty="0" smtClean="0"/>
              <a:t>其中</a:t>
            </a:r>
            <a:endParaRPr lang="en-US" altLang="zh-CN" dirty="0" smtClean="0"/>
          </a:p>
          <a:p>
            <a:endParaRPr lang="en-US" altLang="zh-CN" dirty="0"/>
          </a:p>
          <a:p>
            <a:r>
              <a:rPr lang="en-US" altLang="zh-CN" dirty="0" smtClean="0"/>
              <a:t>    </a:t>
            </a:r>
            <a:r>
              <a:rPr lang="zh-CN" altLang="zh-CN" dirty="0" smtClean="0"/>
              <a:t>如果</a:t>
            </a:r>
            <a:r>
              <a:rPr lang="zh-CN" altLang="zh-CN" dirty="0"/>
              <a:t>一个属性的可取值数目较多，则使用信息增益进行特征选择时会获得更大的收益。用信息增益比进行特征选择则会在一定程度上缓解此问题。</a:t>
            </a:r>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655522"/>
              </p:ext>
            </p:extLst>
          </p:nvPr>
        </p:nvGraphicFramePr>
        <p:xfrm>
          <a:off x="4806902" y="1916832"/>
          <a:ext cx="359898" cy="359898"/>
        </p:xfrm>
        <a:graphic>
          <a:graphicData uri="http://schemas.openxmlformats.org/presentationml/2006/ole">
            <mc:AlternateContent xmlns:mc="http://schemas.openxmlformats.org/markup-compatibility/2006">
              <mc:Choice xmlns:v="urn:schemas-microsoft-com:vml" Requires="v">
                <p:oleObj spid="_x0000_s4185" r:id="rId3" imgW="177646" imgH="190335" progId="Equation.DSMT4">
                  <p:embed/>
                </p:oleObj>
              </mc:Choice>
              <mc:Fallback>
                <p:oleObj r:id="rId3" imgW="177646" imgH="19033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902" y="1916832"/>
                        <a:ext cx="359898" cy="35989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93023772"/>
              </p:ext>
            </p:extLst>
          </p:nvPr>
        </p:nvGraphicFramePr>
        <p:xfrm>
          <a:off x="7092280" y="1916832"/>
          <a:ext cx="864096" cy="416046"/>
        </p:xfrm>
        <a:graphic>
          <a:graphicData uri="http://schemas.openxmlformats.org/presentationml/2006/ole">
            <mc:AlternateContent xmlns:mc="http://schemas.openxmlformats.org/markup-compatibility/2006">
              <mc:Choice xmlns:v="urn:schemas-microsoft-com:vml" Requires="v">
                <p:oleObj spid="_x0000_s4186" r:id="rId5" imgW="508000" imgH="241300" progId="Equation.DSMT4">
                  <p:embed/>
                </p:oleObj>
              </mc:Choice>
              <mc:Fallback>
                <p:oleObj r:id="rId5" imgW="508000" imgH="241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916832"/>
                        <a:ext cx="864096" cy="416046"/>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6702623"/>
              </p:ext>
            </p:extLst>
          </p:nvPr>
        </p:nvGraphicFramePr>
        <p:xfrm>
          <a:off x="3878951" y="2327016"/>
          <a:ext cx="1855902" cy="692696"/>
        </p:xfrm>
        <a:graphic>
          <a:graphicData uri="http://schemas.openxmlformats.org/presentationml/2006/ole">
            <mc:AlternateContent xmlns:mc="http://schemas.openxmlformats.org/markup-compatibility/2006">
              <mc:Choice xmlns:v="urn:schemas-microsoft-com:vml" Requires="v">
                <p:oleObj spid="_x0000_s4187" r:id="rId7" imgW="1346200" imgH="482600" progId="Equation.DSMT4">
                  <p:embed/>
                </p:oleObj>
              </mc:Choice>
              <mc:Fallback>
                <p:oleObj r:id="rId7" imgW="1346200" imgH="482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951" y="2327016"/>
                        <a:ext cx="1855902" cy="692696"/>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201323739"/>
              </p:ext>
            </p:extLst>
          </p:nvPr>
        </p:nvGraphicFramePr>
        <p:xfrm>
          <a:off x="3499261" y="3140289"/>
          <a:ext cx="2615281" cy="692696"/>
        </p:xfrm>
        <a:graphic>
          <a:graphicData uri="http://schemas.openxmlformats.org/presentationml/2006/ole">
            <mc:AlternateContent xmlns:mc="http://schemas.openxmlformats.org/markup-compatibility/2006">
              <mc:Choice xmlns:v="urn:schemas-microsoft-com:vml" Requires="v">
                <p:oleObj spid="_x0000_s4188" r:id="rId9" imgW="1752600" imgH="457200" progId="Equation.DSMT4">
                  <p:embed/>
                </p:oleObj>
              </mc:Choice>
              <mc:Fallback>
                <p:oleObj r:id="rId9" imgW="1752600" imgH="457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9261" y="3140289"/>
                        <a:ext cx="2615281" cy="692696"/>
                      </a:xfrm>
                      <a:prstGeom prst="rect">
                        <a:avLst/>
                      </a:prstGeom>
                      <a:noFill/>
                    </p:spPr>
                  </p:pic>
                </p:oleObj>
              </mc:Fallback>
            </mc:AlternateContent>
          </a:graphicData>
        </a:graphic>
      </p:graphicFrame>
    </p:spTree>
    <p:extLst>
      <p:ext uri="{BB962C8B-B14F-4D97-AF65-F5344CB8AC3E}">
        <p14:creationId xmlns:p14="http://schemas.microsoft.com/office/powerpoint/2010/main" val="171556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4.2 </a:t>
            </a:r>
            <a:r>
              <a:rPr lang="zh-CN" altLang="en-US" dirty="0" smtClean="0"/>
              <a:t>决策树生成算法</a:t>
            </a:r>
            <a:r>
              <a:rPr lang="en-US" altLang="zh-CN" dirty="0" smtClean="0"/>
              <a:t>CART</a:t>
            </a:r>
            <a:endParaRPr lang="zh-CN" altLang="en-US" dirty="0"/>
          </a:p>
        </p:txBody>
      </p:sp>
      <p:sp>
        <p:nvSpPr>
          <p:cNvPr id="3" name="副标题 2"/>
          <p:cNvSpPr>
            <a:spLocks noGrp="1"/>
          </p:cNvSpPr>
          <p:nvPr>
            <p:ph type="subTitle" idx="1"/>
          </p:nvPr>
        </p:nvSpPr>
        <p:spPr>
          <a:xfrm>
            <a:off x="1432560" y="1484784"/>
            <a:ext cx="7406640" cy="4243232"/>
          </a:xfrm>
        </p:spPr>
        <p:txBody>
          <a:bodyPr/>
          <a:lstStyle/>
          <a:p>
            <a:r>
              <a:rPr lang="en-US" altLang="zh-CN" dirty="0" smtClean="0"/>
              <a:t>	</a:t>
            </a:r>
            <a:r>
              <a:rPr lang="zh-CN" altLang="en-US" dirty="0" smtClean="0"/>
              <a:t>除</a:t>
            </a:r>
            <a:r>
              <a:rPr lang="en-US" altLang="zh-CN" dirty="0"/>
              <a:t>ID3</a:t>
            </a:r>
            <a:r>
              <a:rPr lang="zh-CN" altLang="en-US" dirty="0"/>
              <a:t>和</a:t>
            </a:r>
            <a:r>
              <a:rPr lang="en-US" altLang="zh-CN" dirty="0"/>
              <a:t>C4.5</a:t>
            </a:r>
            <a:r>
              <a:rPr lang="zh-CN" altLang="en-US" dirty="0"/>
              <a:t>算法外，</a:t>
            </a:r>
            <a:r>
              <a:rPr lang="en-US" altLang="zh-CN" dirty="0" smtClean="0"/>
              <a:t>CART</a:t>
            </a:r>
            <a:r>
              <a:rPr lang="zh-CN" altLang="en-US" dirty="0" smtClean="0"/>
              <a:t>是</a:t>
            </a:r>
            <a:r>
              <a:rPr lang="zh-CN" altLang="en-US" dirty="0"/>
              <a:t>另外一种常用的决策树算法。</a:t>
            </a:r>
            <a:r>
              <a:rPr lang="en-US" altLang="zh-CN" dirty="0"/>
              <a:t>CART</a:t>
            </a:r>
            <a:r>
              <a:rPr lang="zh-CN" altLang="en-US" dirty="0"/>
              <a:t>算法的核心是使用了基尼指数作为特征选择指标，下面介绍基尼指数的定义</a:t>
            </a:r>
            <a:r>
              <a:rPr lang="zh-CN" altLang="en-US" dirty="0" smtClean="0"/>
              <a:t>。</a:t>
            </a:r>
            <a:endParaRPr lang="en-US" altLang="zh-CN" dirty="0" smtClean="0"/>
          </a:p>
          <a:p>
            <a:r>
              <a:rPr lang="en-US" altLang="zh-CN" dirty="0"/>
              <a:t>	</a:t>
            </a:r>
            <a:r>
              <a:rPr lang="zh-CN" altLang="en-US" dirty="0" smtClean="0"/>
              <a:t>给定数据集</a:t>
            </a:r>
            <a:r>
              <a:rPr lang="en-US" altLang="zh-CN" dirty="0" smtClean="0"/>
              <a:t>D</a:t>
            </a:r>
            <a:r>
              <a:rPr lang="zh-CN" altLang="en-US" dirty="0" smtClean="0"/>
              <a:t>，其中共有</a:t>
            </a:r>
            <a:r>
              <a:rPr lang="en-US" altLang="zh-CN" dirty="0" smtClean="0"/>
              <a:t>K</a:t>
            </a:r>
            <a:r>
              <a:rPr lang="zh-CN" altLang="en-US" dirty="0" smtClean="0"/>
              <a:t>个类别，用频率代替概率，数据集的概率分布为</a:t>
            </a:r>
            <a:endParaRPr lang="en-US" altLang="zh-CN" dirty="0" smtClean="0"/>
          </a:p>
          <a:p>
            <a:endParaRPr lang="en-US" altLang="zh-CN" dirty="0"/>
          </a:p>
          <a:p>
            <a:r>
              <a:rPr lang="zh-CN" altLang="en-US" dirty="0" smtClean="0"/>
              <a:t>对于数据分布</a:t>
            </a:r>
            <a:r>
              <a:rPr lang="en-US" altLang="zh-CN" dirty="0" smtClean="0"/>
              <a:t>p</a:t>
            </a:r>
            <a:r>
              <a:rPr lang="zh-CN" altLang="en-US" dirty="0" smtClean="0"/>
              <a:t>或者数据集</a:t>
            </a:r>
            <a:r>
              <a:rPr lang="en-US" altLang="zh-CN" dirty="0" smtClean="0"/>
              <a:t>D</a:t>
            </a:r>
            <a:r>
              <a:rPr lang="zh-CN" altLang="en-US" dirty="0" smtClean="0"/>
              <a:t>，其基尼系数定义为</a:t>
            </a:r>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38767985"/>
              </p:ext>
            </p:extLst>
          </p:nvPr>
        </p:nvGraphicFramePr>
        <p:xfrm>
          <a:off x="3707904" y="3501008"/>
          <a:ext cx="2301538" cy="603452"/>
        </p:xfrm>
        <a:graphic>
          <a:graphicData uri="http://schemas.openxmlformats.org/presentationml/2006/ole">
            <mc:AlternateContent xmlns:mc="http://schemas.openxmlformats.org/markup-compatibility/2006">
              <mc:Choice xmlns:v="urn:schemas-microsoft-com:vml" Requires="v">
                <p:oleObj spid="_x0000_s5166" r:id="rId3" imgW="1562100" imgH="393700" progId="Equation.DSMT4">
                  <p:embed/>
                </p:oleObj>
              </mc:Choice>
              <mc:Fallback>
                <p:oleObj r:id="rId3" imgW="15621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3501008"/>
                        <a:ext cx="2301538" cy="603452"/>
                      </a:xfrm>
                      <a:prstGeom prst="rect">
                        <a:avLst/>
                      </a:prstGeom>
                      <a:noFill/>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930907729"/>
              </p:ext>
            </p:extLst>
          </p:nvPr>
        </p:nvGraphicFramePr>
        <p:xfrm>
          <a:off x="2011379" y="4565315"/>
          <a:ext cx="6161021" cy="682943"/>
        </p:xfrm>
        <a:graphic>
          <a:graphicData uri="http://schemas.openxmlformats.org/presentationml/2006/ole">
            <mc:AlternateContent xmlns:mc="http://schemas.openxmlformats.org/markup-compatibility/2006">
              <mc:Choice xmlns:v="urn:schemas-microsoft-com:vml" Requires="v">
                <p:oleObj spid="_x0000_s5167" r:id="rId5" imgW="4038600" imgH="444500" progId="Equation.DSMT4">
                  <p:embed/>
                </p:oleObj>
              </mc:Choice>
              <mc:Fallback>
                <p:oleObj r:id="rId5" imgW="4038600" imgH="4445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1379" y="4565315"/>
                        <a:ext cx="6161021" cy="682943"/>
                      </a:xfrm>
                      <a:prstGeom prst="rect">
                        <a:avLst/>
                      </a:prstGeom>
                      <a:noFill/>
                    </p:spPr>
                  </p:pic>
                </p:oleObj>
              </mc:Fallback>
            </mc:AlternateContent>
          </a:graphicData>
        </a:graphic>
      </p:graphicFrame>
    </p:spTree>
    <p:extLst>
      <p:ext uri="{BB962C8B-B14F-4D97-AF65-F5344CB8AC3E}">
        <p14:creationId xmlns:p14="http://schemas.microsoft.com/office/powerpoint/2010/main" val="167065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4.2 </a:t>
            </a:r>
            <a:r>
              <a:rPr lang="zh-CN" altLang="en-US" dirty="0" smtClean="0"/>
              <a:t>决策树生成算法</a:t>
            </a:r>
            <a:r>
              <a:rPr lang="en-US" altLang="zh-CN" dirty="0" smtClean="0"/>
              <a:t>CART</a:t>
            </a:r>
            <a:endParaRPr lang="zh-CN" altLang="en-US" dirty="0"/>
          </a:p>
        </p:txBody>
      </p:sp>
      <p:sp>
        <p:nvSpPr>
          <p:cNvPr id="3" name="副标题 2"/>
          <p:cNvSpPr>
            <a:spLocks noGrp="1"/>
          </p:cNvSpPr>
          <p:nvPr>
            <p:ph type="subTitle" idx="1"/>
          </p:nvPr>
        </p:nvSpPr>
        <p:spPr>
          <a:xfrm>
            <a:off x="1432560" y="1484784"/>
            <a:ext cx="7406640" cy="5373216"/>
          </a:xfrm>
        </p:spPr>
        <p:txBody>
          <a:bodyPr>
            <a:normAutofit lnSpcReduction="10000"/>
          </a:bodyPr>
          <a:lstStyle/>
          <a:p>
            <a:r>
              <a:rPr lang="en-US" altLang="zh-CN" dirty="0" smtClean="0"/>
              <a:t>	</a:t>
            </a:r>
            <a:r>
              <a:rPr lang="zh-CN" altLang="zh-CN" dirty="0"/>
              <a:t>可以看到，当样本均匀分布时</a:t>
            </a:r>
            <a:r>
              <a:rPr lang="zh-CN" altLang="zh-CN" dirty="0" smtClean="0"/>
              <a:t>，</a:t>
            </a:r>
            <a:r>
              <a:rPr lang="en-US" altLang="zh-CN" dirty="0" smtClean="0"/>
              <a:t>          </a:t>
            </a:r>
            <a:r>
              <a:rPr lang="zh-CN" altLang="en-US" dirty="0" smtClean="0"/>
              <a:t>的值最大，          值反映的是样本集合的纯度，当样本均匀分布时，每个类别都包括数目相等的样本，此时纯度最低，          值最大；当所有的样本都只属于一个类别时，其他类别包含的样本数目都为</a:t>
            </a:r>
            <a:r>
              <a:rPr lang="en-US" altLang="zh-CN" dirty="0" smtClean="0"/>
              <a:t>0</a:t>
            </a:r>
            <a:r>
              <a:rPr lang="zh-CN" altLang="en-US" dirty="0" smtClean="0"/>
              <a:t>，此时纯度最高，           值为</a:t>
            </a:r>
            <a:r>
              <a:rPr lang="en-US" altLang="zh-CN" dirty="0" smtClean="0"/>
              <a:t>0.</a:t>
            </a:r>
            <a:r>
              <a:rPr lang="zh-CN" altLang="en-US" dirty="0" smtClean="0"/>
              <a:t>所以，样本集合的基尼值越低，集合的纯度越高。样本集合</a:t>
            </a:r>
            <a:r>
              <a:rPr lang="en-US" altLang="zh-CN" dirty="0" smtClean="0"/>
              <a:t>D</a:t>
            </a:r>
            <a:r>
              <a:rPr lang="zh-CN" altLang="en-US" dirty="0" smtClean="0"/>
              <a:t>关于属性</a:t>
            </a:r>
            <a:endParaRPr lang="en-US" altLang="zh-CN" dirty="0" smtClean="0"/>
          </a:p>
          <a:p>
            <a:r>
              <a:rPr lang="en-US" altLang="zh-CN" dirty="0"/>
              <a:t> </a:t>
            </a:r>
            <a:r>
              <a:rPr lang="en-US" altLang="zh-CN" dirty="0" smtClean="0"/>
              <a:t>   </a:t>
            </a:r>
            <a:r>
              <a:rPr lang="zh-CN" altLang="en-US" dirty="0" smtClean="0"/>
              <a:t>的基尼指数定义为</a:t>
            </a:r>
            <a:endParaRPr lang="en-US" altLang="zh-CN" dirty="0" smtClean="0"/>
          </a:p>
          <a:p>
            <a:endParaRPr lang="en-US" altLang="zh-CN" dirty="0"/>
          </a:p>
          <a:p>
            <a:r>
              <a:rPr lang="en-US" altLang="zh-CN" dirty="0" smtClean="0"/>
              <a:t>     CART</a:t>
            </a:r>
            <a:r>
              <a:rPr lang="zh-CN" altLang="zh-CN" dirty="0"/>
              <a:t>用于分类决策树生成时，在特征选择阶段使用的就是基尼指数，对所有可用属性进行遍历，选择能够使样本集合划分后基尼指数最小的属性进行子树生成。</a:t>
            </a:r>
            <a:endParaRPr lang="en-US" altLang="zh-CN" dirty="0" smtClean="0"/>
          </a:p>
          <a:p>
            <a:endParaRPr lang="en-US" altLang="zh-CN" dirty="0"/>
          </a:p>
          <a:p>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842180513"/>
              </p:ext>
            </p:extLst>
          </p:nvPr>
        </p:nvGraphicFramePr>
        <p:xfrm>
          <a:off x="6876256" y="1484784"/>
          <a:ext cx="1008112" cy="470452"/>
        </p:xfrm>
        <a:graphic>
          <a:graphicData uri="http://schemas.openxmlformats.org/presentationml/2006/ole">
            <mc:AlternateContent xmlns:mc="http://schemas.openxmlformats.org/markup-compatibility/2006">
              <mc:Choice xmlns:v="urn:schemas-microsoft-com:vml" Requires="v">
                <p:oleObj spid="_x0000_s6277" r:id="rId3" imgW="571252" imgH="253890" progId="Equation.DSMT4">
                  <p:embed/>
                </p:oleObj>
              </mc:Choice>
              <mc:Fallback>
                <p:oleObj r:id="rId3" imgW="571252" imgH="25389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1484784"/>
                        <a:ext cx="1008112" cy="470452"/>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811448404"/>
              </p:ext>
            </p:extLst>
          </p:nvPr>
        </p:nvGraphicFramePr>
        <p:xfrm>
          <a:off x="2339752" y="1844824"/>
          <a:ext cx="1080120" cy="504056"/>
        </p:xfrm>
        <a:graphic>
          <a:graphicData uri="http://schemas.openxmlformats.org/presentationml/2006/ole">
            <mc:AlternateContent xmlns:mc="http://schemas.openxmlformats.org/markup-compatibility/2006">
              <mc:Choice xmlns:v="urn:schemas-microsoft-com:vml" Requires="v">
                <p:oleObj spid="_x0000_s6278" r:id="rId5" imgW="571252" imgH="253890" progId="Equation.DSMT4">
                  <p:embed/>
                </p:oleObj>
              </mc:Choice>
              <mc:Fallback>
                <p:oleObj r:id="rId5" imgW="571252" imgH="25389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844824"/>
                        <a:ext cx="1080120" cy="504056"/>
                      </a:xfrm>
                      <a:prstGeom prst="rect">
                        <a:avLst/>
                      </a:prstGeom>
                      <a:noFill/>
                    </p:spPr>
                  </p:pic>
                </p:oleObj>
              </mc:Fallback>
            </mc:AlternateContent>
          </a:graphicData>
        </a:graphic>
      </p:graphicFrame>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650984542"/>
              </p:ext>
            </p:extLst>
          </p:nvPr>
        </p:nvGraphicFramePr>
        <p:xfrm>
          <a:off x="3635896" y="2443994"/>
          <a:ext cx="1152128" cy="537660"/>
        </p:xfrm>
        <a:graphic>
          <a:graphicData uri="http://schemas.openxmlformats.org/presentationml/2006/ole">
            <mc:AlternateContent xmlns:mc="http://schemas.openxmlformats.org/markup-compatibility/2006">
              <mc:Choice xmlns:v="urn:schemas-microsoft-com:vml" Requires="v">
                <p:oleObj spid="_x0000_s6279" r:id="rId6" imgW="571252" imgH="253890" progId="Equation.DSMT4">
                  <p:embed/>
                </p:oleObj>
              </mc:Choice>
              <mc:Fallback>
                <p:oleObj r:id="rId6" imgW="571252" imgH="25389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443994"/>
                        <a:ext cx="1152128" cy="537660"/>
                      </a:xfrm>
                      <a:prstGeom prst="rect">
                        <a:avLst/>
                      </a:prstGeom>
                      <a:noFill/>
                    </p:spPr>
                  </p:pic>
                </p:oleObj>
              </mc:Fallback>
            </mc:AlternateContent>
          </a:graphicData>
        </a:graphic>
      </p:graphicFrame>
      <p:sp>
        <p:nvSpPr>
          <p:cNvPr id="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619306360"/>
              </p:ext>
            </p:extLst>
          </p:nvPr>
        </p:nvGraphicFramePr>
        <p:xfrm>
          <a:off x="3635896" y="3229707"/>
          <a:ext cx="1162414" cy="542460"/>
        </p:xfrm>
        <a:graphic>
          <a:graphicData uri="http://schemas.openxmlformats.org/presentationml/2006/ole">
            <mc:AlternateContent xmlns:mc="http://schemas.openxmlformats.org/markup-compatibility/2006">
              <mc:Choice xmlns:v="urn:schemas-microsoft-com:vml" Requires="v">
                <p:oleObj spid="_x0000_s6280" r:id="rId7" imgW="571252" imgH="253890" progId="Equation.DSMT4">
                  <p:embed/>
                </p:oleObj>
              </mc:Choice>
              <mc:Fallback>
                <p:oleObj r:id="rId7" imgW="571252" imgH="25389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3229707"/>
                        <a:ext cx="1162414" cy="542460"/>
                      </a:xfrm>
                      <a:prstGeom prst="rect">
                        <a:avLst/>
                      </a:prstGeom>
                      <a:noFill/>
                    </p:spPr>
                  </p:pic>
                </p:oleObj>
              </mc:Fallback>
            </mc:AlternateContent>
          </a:graphicData>
        </a:graphic>
      </p:graphicFrame>
      <p:sp>
        <p:nvSpPr>
          <p:cNvPr id="2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244622706"/>
              </p:ext>
            </p:extLst>
          </p:nvPr>
        </p:nvGraphicFramePr>
        <p:xfrm>
          <a:off x="1547664" y="3991443"/>
          <a:ext cx="359898" cy="359898"/>
        </p:xfrm>
        <a:graphic>
          <a:graphicData uri="http://schemas.openxmlformats.org/presentationml/2006/ole">
            <mc:AlternateContent xmlns:mc="http://schemas.openxmlformats.org/markup-compatibility/2006">
              <mc:Choice xmlns:v="urn:schemas-microsoft-com:vml" Requires="v">
                <p:oleObj spid="_x0000_s6281" r:id="rId8" imgW="177646" imgH="190335" progId="Equation.DSMT4">
                  <p:embed/>
                </p:oleObj>
              </mc:Choice>
              <mc:Fallback>
                <p:oleObj r:id="rId8" imgW="177646" imgH="190335"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664" y="3991443"/>
                        <a:ext cx="359898" cy="359898"/>
                      </a:xfrm>
                      <a:prstGeom prst="rect">
                        <a:avLst/>
                      </a:prstGeom>
                      <a:noFill/>
                    </p:spPr>
                  </p:pic>
                </p:oleObj>
              </mc:Fallback>
            </mc:AlternateContent>
          </a:graphicData>
        </a:graphic>
      </p:graphicFrame>
      <p:sp>
        <p:nvSpPr>
          <p:cNvPr id="2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4235053731"/>
              </p:ext>
            </p:extLst>
          </p:nvPr>
        </p:nvGraphicFramePr>
        <p:xfrm>
          <a:off x="3577984" y="4296504"/>
          <a:ext cx="2814078" cy="692696"/>
        </p:xfrm>
        <a:graphic>
          <a:graphicData uri="http://schemas.openxmlformats.org/presentationml/2006/ole">
            <mc:AlternateContent xmlns:mc="http://schemas.openxmlformats.org/markup-compatibility/2006">
              <mc:Choice xmlns:v="urn:schemas-microsoft-com:vml" Requires="v">
                <p:oleObj spid="_x0000_s6282" r:id="rId10" imgW="1854200" imgH="469900" progId="Equation.DSMT4">
                  <p:embed/>
                </p:oleObj>
              </mc:Choice>
              <mc:Fallback>
                <p:oleObj r:id="rId10" imgW="1854200" imgH="4699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7984" y="4296504"/>
                        <a:ext cx="2814078" cy="692696"/>
                      </a:xfrm>
                      <a:prstGeom prst="rect">
                        <a:avLst/>
                      </a:prstGeom>
                      <a:noFill/>
                    </p:spPr>
                  </p:pic>
                </p:oleObj>
              </mc:Fallback>
            </mc:AlternateContent>
          </a:graphicData>
        </a:graphic>
      </p:graphicFrame>
    </p:spTree>
    <p:extLst>
      <p:ext uri="{BB962C8B-B14F-4D97-AF65-F5344CB8AC3E}">
        <p14:creationId xmlns:p14="http://schemas.microsoft.com/office/powerpoint/2010/main" val="64606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4.2 </a:t>
            </a:r>
            <a:r>
              <a:rPr lang="zh-CN" altLang="en-US" dirty="0" smtClean="0"/>
              <a:t>决策树生成算法</a:t>
            </a:r>
            <a:r>
              <a:rPr lang="en-US" altLang="zh-CN" dirty="0" smtClean="0"/>
              <a:t>CART</a:t>
            </a:r>
            <a:endParaRPr lang="zh-CN" altLang="en-US" dirty="0"/>
          </a:p>
        </p:txBody>
      </p:sp>
      <p:sp>
        <p:nvSpPr>
          <p:cNvPr id="3" name="副标题 2"/>
          <p:cNvSpPr>
            <a:spLocks noGrp="1"/>
          </p:cNvSpPr>
          <p:nvPr>
            <p:ph type="subTitle" idx="1"/>
          </p:nvPr>
        </p:nvSpPr>
        <p:spPr>
          <a:xfrm>
            <a:off x="1432560" y="1484784"/>
            <a:ext cx="7406640" cy="4243232"/>
          </a:xfrm>
        </p:spPr>
        <p:txBody>
          <a:bodyPr/>
          <a:lstStyle/>
          <a:p>
            <a:r>
              <a:rPr lang="en-US" altLang="zh-CN" dirty="0" smtClean="0"/>
              <a:t>       </a:t>
            </a:r>
            <a:r>
              <a:rPr lang="zh-CN" altLang="zh-CN" dirty="0" smtClean="0"/>
              <a:t>与</a:t>
            </a:r>
            <a:r>
              <a:rPr lang="en-US" altLang="zh-CN" dirty="0"/>
              <a:t>ID3</a:t>
            </a:r>
            <a:r>
              <a:rPr lang="zh-CN" altLang="zh-CN" dirty="0"/>
              <a:t>和</a:t>
            </a:r>
            <a:r>
              <a:rPr lang="en-US" altLang="zh-CN" dirty="0"/>
              <a:t>C4.5</a:t>
            </a:r>
            <a:r>
              <a:rPr lang="zh-CN" altLang="zh-CN" dirty="0"/>
              <a:t>算法不同，</a:t>
            </a:r>
            <a:r>
              <a:rPr lang="en-US" altLang="zh-CN" dirty="0"/>
              <a:t>CART</a:t>
            </a:r>
            <a:r>
              <a:rPr lang="zh-CN" altLang="zh-CN" dirty="0"/>
              <a:t>决策树生成的是一棵二叉树。对任一离散</a:t>
            </a:r>
            <a:r>
              <a:rPr lang="zh-CN" altLang="zh-CN" dirty="0" smtClean="0"/>
              <a:t>属性</a:t>
            </a:r>
            <a:r>
              <a:rPr lang="en-US" altLang="zh-CN" dirty="0" smtClean="0"/>
              <a:t>    </a:t>
            </a:r>
            <a:r>
              <a:rPr lang="zh-CN" altLang="en-US" dirty="0" smtClean="0"/>
              <a:t>的任一可能取值    ，将样本集合</a:t>
            </a:r>
            <a:r>
              <a:rPr lang="en-US" altLang="zh-CN" dirty="0" smtClean="0"/>
              <a:t>	D</a:t>
            </a:r>
            <a:r>
              <a:rPr lang="zh-CN" altLang="en-US" dirty="0" smtClean="0"/>
              <a:t>按照         和         划分为    </a:t>
            </a:r>
            <a:endParaRPr lang="en-US" altLang="zh-CN" dirty="0" smtClean="0"/>
          </a:p>
          <a:p>
            <a:r>
              <a:rPr lang="zh-CN" altLang="en-US" dirty="0" smtClean="0"/>
              <a:t>和    两个子集，</a:t>
            </a:r>
            <a:r>
              <a:rPr lang="zh-CN" altLang="zh-CN" dirty="0" smtClean="0"/>
              <a:t>然后</a:t>
            </a:r>
            <a:r>
              <a:rPr lang="zh-CN" altLang="zh-CN" dirty="0"/>
              <a:t>按照如下公式计算基尼</a:t>
            </a:r>
            <a:r>
              <a:rPr lang="zh-CN" altLang="zh-CN" dirty="0" smtClean="0"/>
              <a:t>指数</a:t>
            </a:r>
            <a:endParaRPr lang="en-US" altLang="zh-CN" dirty="0" smtClean="0"/>
          </a:p>
          <a:p>
            <a:endParaRPr lang="en-US" altLang="zh-CN" dirty="0"/>
          </a:p>
          <a:p>
            <a:r>
              <a:rPr lang="zh-CN" altLang="en-US" dirty="0" smtClean="0"/>
              <a:t>其中    和     分别表示    和     中的样本数目。</a:t>
            </a:r>
            <a:endParaRPr lang="en-US" altLang="zh-CN" dirty="0" smtClean="0"/>
          </a:p>
          <a:p>
            <a:r>
              <a:rPr lang="en-US" altLang="zh-CN" dirty="0"/>
              <a:t> </a:t>
            </a:r>
            <a:r>
              <a:rPr lang="en-US" altLang="zh-CN" dirty="0" smtClean="0"/>
              <a:t>       </a:t>
            </a:r>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703864929"/>
              </p:ext>
            </p:extLst>
          </p:nvPr>
        </p:nvGraphicFramePr>
        <p:xfrm>
          <a:off x="6156176" y="1916832"/>
          <a:ext cx="359898" cy="359898"/>
        </p:xfrm>
        <a:graphic>
          <a:graphicData uri="http://schemas.openxmlformats.org/presentationml/2006/ole">
            <mc:AlternateContent xmlns:mc="http://schemas.openxmlformats.org/markup-compatibility/2006">
              <mc:Choice xmlns:v="urn:schemas-microsoft-com:vml" Requires="v">
                <p:oleObj spid="_x0000_s7416" r:id="rId3" imgW="177646" imgH="190335" progId="Equation.DSMT4">
                  <p:embed/>
                </p:oleObj>
              </mc:Choice>
              <mc:Fallback>
                <p:oleObj r:id="rId3" imgW="177646" imgH="19033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1916832"/>
                        <a:ext cx="359898" cy="359898"/>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744054600"/>
              </p:ext>
            </p:extLst>
          </p:nvPr>
        </p:nvGraphicFramePr>
        <p:xfrm>
          <a:off x="1907704" y="2281346"/>
          <a:ext cx="323528" cy="420586"/>
        </p:xfrm>
        <a:graphic>
          <a:graphicData uri="http://schemas.openxmlformats.org/presentationml/2006/ole">
            <mc:AlternateContent xmlns:mc="http://schemas.openxmlformats.org/markup-compatibility/2006">
              <mc:Choice xmlns:v="urn:schemas-microsoft-com:vml" Requires="v">
                <p:oleObj spid="_x0000_s7417" r:id="rId5" imgW="177646" imgH="241091" progId="Equation.DSMT4">
                  <p:embed/>
                </p:oleObj>
              </mc:Choice>
              <mc:Fallback>
                <p:oleObj r:id="rId5" imgW="177646" imgH="24109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281346"/>
                        <a:ext cx="323528" cy="420586"/>
                      </a:xfrm>
                      <a:prstGeom prst="rect">
                        <a:avLst/>
                      </a:prstGeom>
                      <a:noFill/>
                    </p:spPr>
                  </p:pic>
                </p:oleObj>
              </mc:Fallback>
            </mc:AlternateContent>
          </a:graphicData>
        </a:graphic>
      </p:graphicFrame>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986598729"/>
              </p:ext>
            </p:extLst>
          </p:nvPr>
        </p:nvGraphicFramePr>
        <p:xfrm>
          <a:off x="5135880" y="2253303"/>
          <a:ext cx="834176" cy="476672"/>
        </p:xfrm>
        <a:graphic>
          <a:graphicData uri="http://schemas.openxmlformats.org/presentationml/2006/ole">
            <mc:AlternateContent xmlns:mc="http://schemas.openxmlformats.org/markup-compatibility/2006">
              <mc:Choice xmlns:v="urn:schemas-microsoft-com:vml" Requires="v">
                <p:oleObj spid="_x0000_s7418" r:id="rId7" imgW="457002" imgH="253890" progId="Equation.DSMT4">
                  <p:embed/>
                </p:oleObj>
              </mc:Choice>
              <mc:Fallback>
                <p:oleObj r:id="rId7" imgW="457002" imgH="25389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5880" y="2253303"/>
                        <a:ext cx="834176" cy="476672"/>
                      </a:xfrm>
                      <a:prstGeom prst="rect">
                        <a:avLst/>
                      </a:prstGeom>
                      <a:noFill/>
                    </p:spPr>
                  </p:pic>
                </p:oleObj>
              </mc:Fallback>
            </mc:AlternateContent>
          </a:graphicData>
        </a:graphic>
      </p:graphicFrame>
      <p:sp>
        <p:nvSpPr>
          <p:cNvPr id="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585687817"/>
              </p:ext>
            </p:extLst>
          </p:nvPr>
        </p:nvGraphicFramePr>
        <p:xfrm>
          <a:off x="6376043" y="2253303"/>
          <a:ext cx="755576" cy="417979"/>
        </p:xfrm>
        <a:graphic>
          <a:graphicData uri="http://schemas.openxmlformats.org/presentationml/2006/ole">
            <mc:AlternateContent xmlns:mc="http://schemas.openxmlformats.org/markup-compatibility/2006">
              <mc:Choice xmlns:v="urn:schemas-microsoft-com:vml" Requires="v">
                <p:oleObj spid="_x0000_s7419" r:id="rId9" imgW="444307" imgH="241195" progId="Equation.DSMT4">
                  <p:embed/>
                </p:oleObj>
              </mc:Choice>
              <mc:Fallback>
                <p:oleObj r:id="rId9" imgW="444307" imgH="241195"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6043" y="2253303"/>
                        <a:ext cx="755576" cy="417979"/>
                      </a:xfrm>
                      <a:prstGeom prst="rect">
                        <a:avLst/>
                      </a:prstGeom>
                      <a:noFill/>
                    </p:spPr>
                  </p:pic>
                </p:oleObj>
              </mc:Fallback>
            </mc:AlternateContent>
          </a:graphicData>
        </a:graphic>
      </p:graphicFrame>
      <p:sp>
        <p:nvSpPr>
          <p:cNvPr id="2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019208147"/>
              </p:ext>
            </p:extLst>
          </p:nvPr>
        </p:nvGraphicFramePr>
        <p:xfrm>
          <a:off x="8100392" y="2282847"/>
          <a:ext cx="395536" cy="447128"/>
        </p:xfrm>
        <a:graphic>
          <a:graphicData uri="http://schemas.openxmlformats.org/presentationml/2006/ole">
            <mc:AlternateContent xmlns:mc="http://schemas.openxmlformats.org/markup-compatibility/2006">
              <mc:Choice xmlns:v="urn:schemas-microsoft-com:vml" Requires="v">
                <p:oleObj spid="_x0000_s7420" r:id="rId11" imgW="215713" imgH="241091" progId="Equation.DSMT4">
                  <p:embed/>
                </p:oleObj>
              </mc:Choice>
              <mc:Fallback>
                <p:oleObj r:id="rId11" imgW="215713" imgH="241091"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00392" y="2282847"/>
                        <a:ext cx="395536" cy="447128"/>
                      </a:xfrm>
                      <a:prstGeom prst="rect">
                        <a:avLst/>
                      </a:prstGeom>
                      <a:noFill/>
                    </p:spPr>
                  </p:pic>
                </p:oleObj>
              </mc:Fallback>
            </mc:AlternateContent>
          </a:graphicData>
        </a:graphic>
      </p:graphicFrame>
      <p:sp>
        <p:nvSpPr>
          <p:cNvPr id="2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3329864722"/>
              </p:ext>
            </p:extLst>
          </p:nvPr>
        </p:nvGraphicFramePr>
        <p:xfrm>
          <a:off x="1871700" y="2766400"/>
          <a:ext cx="395536" cy="447128"/>
        </p:xfrm>
        <a:graphic>
          <a:graphicData uri="http://schemas.openxmlformats.org/presentationml/2006/ole">
            <mc:AlternateContent xmlns:mc="http://schemas.openxmlformats.org/markup-compatibility/2006">
              <mc:Choice xmlns:v="urn:schemas-microsoft-com:vml" Requires="v">
                <p:oleObj spid="_x0000_s7421" r:id="rId13" imgW="215713" imgH="241091" progId="Equation.DSMT4">
                  <p:embed/>
                </p:oleObj>
              </mc:Choice>
              <mc:Fallback>
                <p:oleObj r:id="rId13" imgW="215713" imgH="241091"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1700" y="2766400"/>
                        <a:ext cx="395536" cy="447128"/>
                      </a:xfrm>
                      <a:prstGeom prst="rect">
                        <a:avLst/>
                      </a:prstGeom>
                      <a:noFill/>
                    </p:spPr>
                  </p:pic>
                </p:oleObj>
              </mc:Fallback>
            </mc:AlternateContent>
          </a:graphicData>
        </a:graphic>
      </p:graphicFrame>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459359543"/>
              </p:ext>
            </p:extLst>
          </p:nvPr>
        </p:nvGraphicFramePr>
        <p:xfrm>
          <a:off x="2792783" y="3084968"/>
          <a:ext cx="4686194" cy="620688"/>
        </p:xfrm>
        <a:graphic>
          <a:graphicData uri="http://schemas.openxmlformats.org/presentationml/2006/ole">
            <mc:AlternateContent xmlns:mc="http://schemas.openxmlformats.org/markup-compatibility/2006">
              <mc:Choice xmlns:v="urn:schemas-microsoft-com:vml" Requires="v">
                <p:oleObj spid="_x0000_s7422" r:id="rId15" imgW="2882900" imgH="393700" progId="Equation.DSMT4">
                  <p:embed/>
                </p:oleObj>
              </mc:Choice>
              <mc:Fallback>
                <p:oleObj r:id="rId15" imgW="2882900" imgH="3937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2783" y="3084968"/>
                        <a:ext cx="4686194" cy="620688"/>
                      </a:xfrm>
                      <a:prstGeom prst="rect">
                        <a:avLst/>
                      </a:prstGeom>
                      <a:noFill/>
                    </p:spPr>
                  </p:pic>
                </p:oleObj>
              </mc:Fallback>
            </mc:AlternateContent>
          </a:graphicData>
        </a:graphic>
      </p:graphicFrame>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111041436"/>
              </p:ext>
            </p:extLst>
          </p:nvPr>
        </p:nvGraphicFramePr>
        <p:xfrm>
          <a:off x="2170112" y="3705656"/>
          <a:ext cx="385664" cy="385664"/>
        </p:xfrm>
        <a:graphic>
          <a:graphicData uri="http://schemas.openxmlformats.org/presentationml/2006/ole">
            <mc:AlternateContent xmlns:mc="http://schemas.openxmlformats.org/markup-compatibility/2006">
              <mc:Choice xmlns:v="urn:schemas-microsoft-com:vml" Requires="v">
                <p:oleObj spid="_x0000_s7423" r:id="rId17" imgW="228600" imgH="241300" progId="Equation.DSMT4">
                  <p:embed/>
                </p:oleObj>
              </mc:Choice>
              <mc:Fallback>
                <p:oleObj r:id="rId17" imgW="228600" imgH="24130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70112" y="3705656"/>
                        <a:ext cx="385664" cy="385664"/>
                      </a:xfrm>
                      <a:prstGeom prst="rect">
                        <a:avLst/>
                      </a:prstGeom>
                      <a:noFill/>
                    </p:spPr>
                  </p:pic>
                </p:oleObj>
              </mc:Fallback>
            </mc:AlternateContent>
          </a:graphicData>
        </a:graphic>
      </p:graphicFrame>
      <p:sp>
        <p:nvSpPr>
          <p:cNvPr id="2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1844933191"/>
              </p:ext>
            </p:extLst>
          </p:nvPr>
        </p:nvGraphicFramePr>
        <p:xfrm>
          <a:off x="2897792" y="3723806"/>
          <a:ext cx="395536" cy="395536"/>
        </p:xfrm>
        <a:graphic>
          <a:graphicData uri="http://schemas.openxmlformats.org/presentationml/2006/ole">
            <mc:AlternateContent xmlns:mc="http://schemas.openxmlformats.org/markup-compatibility/2006">
              <mc:Choice xmlns:v="urn:schemas-microsoft-com:vml" Requires="v">
                <p:oleObj spid="_x0000_s7424" r:id="rId19" imgW="228600" imgH="241300" progId="Equation.DSMT4">
                  <p:embed/>
                </p:oleObj>
              </mc:Choice>
              <mc:Fallback>
                <p:oleObj r:id="rId19" imgW="228600" imgH="241300" progId="Equation.DSMT4">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7792" y="3723806"/>
                        <a:ext cx="395536" cy="395536"/>
                      </a:xfrm>
                      <a:prstGeom prst="rect">
                        <a:avLst/>
                      </a:prstGeom>
                      <a:noFill/>
                    </p:spPr>
                  </p:pic>
                </p:oleObj>
              </mc:Fallback>
            </mc:AlternateContent>
          </a:graphicData>
        </a:graphic>
      </p:graphicFrame>
      <p:sp>
        <p:nvSpPr>
          <p:cNvPr id="30"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1269126458"/>
              </p:ext>
            </p:extLst>
          </p:nvPr>
        </p:nvGraphicFramePr>
        <p:xfrm>
          <a:off x="4653551" y="3705656"/>
          <a:ext cx="395536" cy="447128"/>
        </p:xfrm>
        <a:graphic>
          <a:graphicData uri="http://schemas.openxmlformats.org/presentationml/2006/ole">
            <mc:AlternateContent xmlns:mc="http://schemas.openxmlformats.org/markup-compatibility/2006">
              <mc:Choice xmlns:v="urn:schemas-microsoft-com:vml" Requires="v">
                <p:oleObj spid="_x0000_s7425" r:id="rId21" imgW="215713" imgH="241091" progId="Equation.DSMT4">
                  <p:embed/>
                </p:oleObj>
              </mc:Choice>
              <mc:Fallback>
                <p:oleObj r:id="rId21" imgW="215713" imgH="241091" progId="Equation.DSMT4">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53551" y="3705656"/>
                        <a:ext cx="395536" cy="447128"/>
                      </a:xfrm>
                      <a:prstGeom prst="rect">
                        <a:avLst/>
                      </a:prstGeom>
                      <a:noFill/>
                    </p:spPr>
                  </p:pic>
                </p:oleObj>
              </mc:Fallback>
            </mc:AlternateContent>
          </a:graphicData>
        </a:graphic>
      </p:graphicFrame>
      <p:sp>
        <p:nvSpPr>
          <p:cNvPr id="32" name="Rectangle 27"/>
          <p:cNvSpPr>
            <a:spLocks noChangeArrowheads="1"/>
          </p:cNvSpPr>
          <p:nvPr/>
        </p:nvSpPr>
        <p:spPr bwMode="auto">
          <a:xfrm>
            <a:off x="5374399" y="3705655"/>
            <a:ext cx="167944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2582418796"/>
              </p:ext>
            </p:extLst>
          </p:nvPr>
        </p:nvGraphicFramePr>
        <p:xfrm>
          <a:off x="5374399" y="3705656"/>
          <a:ext cx="402367" cy="454850"/>
        </p:xfrm>
        <a:graphic>
          <a:graphicData uri="http://schemas.openxmlformats.org/presentationml/2006/ole">
            <mc:AlternateContent xmlns:mc="http://schemas.openxmlformats.org/markup-compatibility/2006">
              <mc:Choice xmlns:v="urn:schemas-microsoft-com:vml" Requires="v">
                <p:oleObj spid="_x0000_s7426" r:id="rId23" imgW="215713" imgH="241091" progId="Equation.DSMT4">
                  <p:embed/>
                </p:oleObj>
              </mc:Choice>
              <mc:Fallback>
                <p:oleObj r:id="rId23" imgW="215713" imgH="241091" progId="Equation.DSMT4">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74399" y="3705656"/>
                        <a:ext cx="402367" cy="454850"/>
                      </a:xfrm>
                      <a:prstGeom prst="rect">
                        <a:avLst/>
                      </a:prstGeom>
                      <a:noFill/>
                    </p:spPr>
                  </p:pic>
                </p:oleObj>
              </mc:Fallback>
            </mc:AlternateContent>
          </a:graphicData>
        </a:graphic>
      </p:graphicFrame>
    </p:spTree>
    <p:extLst>
      <p:ext uri="{BB962C8B-B14F-4D97-AF65-F5344CB8AC3E}">
        <p14:creationId xmlns:p14="http://schemas.microsoft.com/office/powerpoint/2010/main" val="287416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406640" cy="836854"/>
          </a:xfrm>
        </p:spPr>
        <p:txBody>
          <a:bodyPr/>
          <a:lstStyle/>
          <a:p>
            <a:r>
              <a:rPr lang="en-US" altLang="zh-CN" dirty="0" smtClean="0"/>
              <a:t>4.2 </a:t>
            </a:r>
            <a:r>
              <a:rPr lang="zh-CN" altLang="en-US" dirty="0" smtClean="0"/>
              <a:t>决策树生成算法</a:t>
            </a:r>
            <a:r>
              <a:rPr lang="en-US" altLang="zh-CN" dirty="0" smtClean="0"/>
              <a:t>CART</a:t>
            </a:r>
            <a:endParaRPr lang="zh-CN" altLang="en-US" dirty="0"/>
          </a:p>
        </p:txBody>
      </p:sp>
      <p:sp>
        <p:nvSpPr>
          <p:cNvPr id="3" name="副标题 2"/>
          <p:cNvSpPr>
            <a:spLocks noGrp="1"/>
          </p:cNvSpPr>
          <p:nvPr>
            <p:ph type="subTitle" idx="1"/>
          </p:nvPr>
        </p:nvSpPr>
        <p:spPr>
          <a:xfrm>
            <a:off x="1432560" y="1484784"/>
            <a:ext cx="7406640" cy="4243232"/>
          </a:xfrm>
        </p:spPr>
        <p:txBody>
          <a:bodyPr/>
          <a:lstStyle/>
          <a:p>
            <a:r>
              <a:rPr lang="en-US" altLang="zh-CN" dirty="0" smtClean="0"/>
              <a:t>       </a:t>
            </a:r>
            <a:r>
              <a:rPr lang="zh-CN" altLang="zh-CN" dirty="0" smtClean="0"/>
              <a:t>当属性</a:t>
            </a:r>
            <a:r>
              <a:rPr lang="en-US" altLang="zh-CN" dirty="0" smtClean="0"/>
              <a:t>   </a:t>
            </a:r>
            <a:r>
              <a:rPr lang="zh-CN" altLang="zh-CN" dirty="0" smtClean="0"/>
              <a:t>是</a:t>
            </a:r>
            <a:r>
              <a:rPr lang="zh-CN" altLang="zh-CN" dirty="0"/>
              <a:t>连续变量时，按照一定的标准选择为连续变量选择合适的切分</a:t>
            </a:r>
            <a:r>
              <a:rPr lang="zh-CN" altLang="zh-CN" dirty="0" smtClean="0"/>
              <a:t>点</a:t>
            </a:r>
            <a:r>
              <a:rPr lang="en-US" altLang="zh-CN" dirty="0" smtClean="0"/>
              <a:t>a</a:t>
            </a:r>
            <a:r>
              <a:rPr lang="zh-CN" altLang="en-US" dirty="0" smtClean="0"/>
              <a:t>，将样本集合划分为     和      两个子集，然后按照如下公式计算基尼指数</a:t>
            </a:r>
            <a:endParaRPr lang="en-US" altLang="zh-CN" dirty="0" smtClean="0"/>
          </a:p>
          <a:p>
            <a:endParaRPr lang="en-US" altLang="zh-CN" dirty="0"/>
          </a:p>
          <a:p>
            <a:r>
              <a:rPr lang="en-US" altLang="zh-CN" dirty="0" smtClean="0"/>
              <a:t>       </a:t>
            </a:r>
            <a:r>
              <a:rPr lang="zh-CN" altLang="en-US" dirty="0" smtClean="0"/>
              <a:t>其中     和      分别表示    上小于</a:t>
            </a:r>
            <a:r>
              <a:rPr lang="en-US" altLang="zh-CN" dirty="0" smtClean="0"/>
              <a:t>a</a:t>
            </a:r>
            <a:r>
              <a:rPr lang="zh-CN" altLang="en-US" dirty="0" smtClean="0"/>
              <a:t>和大于</a:t>
            </a:r>
            <a:r>
              <a:rPr lang="en-US" altLang="zh-CN" dirty="0" smtClean="0"/>
              <a:t>a</a:t>
            </a:r>
            <a:r>
              <a:rPr lang="zh-CN" altLang="en-US" dirty="0" smtClean="0"/>
              <a:t>的样本子集的数目。</a:t>
            </a:r>
            <a:r>
              <a:rPr lang="zh-CN" altLang="zh-CN" dirty="0"/>
              <a:t>遍历完所有属性即属性值后，选择能够</a:t>
            </a:r>
            <a:r>
              <a:rPr lang="zh-CN" altLang="zh-CN" dirty="0" smtClean="0"/>
              <a:t>使</a:t>
            </a:r>
            <a:r>
              <a:rPr lang="en-US" altLang="zh-CN" dirty="0" smtClean="0"/>
              <a:t>                   </a:t>
            </a:r>
            <a:r>
              <a:rPr lang="zh-CN" altLang="en-US" dirty="0" smtClean="0"/>
              <a:t>或                 </a:t>
            </a:r>
            <a:r>
              <a:rPr lang="zh-CN" altLang="zh-CN" dirty="0" smtClean="0"/>
              <a:t>最小</a:t>
            </a:r>
            <a:r>
              <a:rPr lang="zh-CN" altLang="zh-CN" dirty="0"/>
              <a:t>的属性值将当前样本集合划分到两棵子树中。</a:t>
            </a:r>
          </a:p>
          <a:p>
            <a:endParaRPr lang="en-US" altLang="zh-CN" dirty="0" smtClean="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27"/>
          <p:cNvSpPr>
            <a:spLocks noChangeArrowheads="1"/>
          </p:cNvSpPr>
          <p:nvPr/>
        </p:nvSpPr>
        <p:spPr bwMode="auto">
          <a:xfrm>
            <a:off x="5374399" y="3705655"/>
            <a:ext cx="167944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80259280"/>
              </p:ext>
            </p:extLst>
          </p:nvPr>
        </p:nvGraphicFramePr>
        <p:xfrm>
          <a:off x="3131840" y="1484784"/>
          <a:ext cx="395536" cy="395536"/>
        </p:xfrm>
        <a:graphic>
          <a:graphicData uri="http://schemas.openxmlformats.org/presentationml/2006/ole">
            <mc:AlternateContent xmlns:mc="http://schemas.openxmlformats.org/markup-compatibility/2006">
              <mc:Choice xmlns:v="urn:schemas-microsoft-com:vml" Requires="v">
                <p:oleObj spid="_x0000_s8389" r:id="rId3" imgW="177646" imgH="190335" progId="Equation.DSMT4">
                  <p:embed/>
                </p:oleObj>
              </mc:Choice>
              <mc:Fallback>
                <p:oleObj r:id="rId3" imgW="177646" imgH="19033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484784"/>
                        <a:ext cx="395536" cy="395536"/>
                      </a:xfrm>
                      <a:prstGeom prst="rect">
                        <a:avLst/>
                      </a:prstGeom>
                      <a:noFill/>
                    </p:spPr>
                  </p:pic>
                </p:oleObj>
              </mc:Fallback>
            </mc:AlternateContent>
          </a:graphicData>
        </a:graphic>
      </p:graphicFrame>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3223339202"/>
              </p:ext>
            </p:extLst>
          </p:nvPr>
        </p:nvGraphicFramePr>
        <p:xfrm>
          <a:off x="1835696" y="2276872"/>
          <a:ext cx="504056" cy="451912"/>
        </p:xfrm>
        <a:graphic>
          <a:graphicData uri="http://schemas.openxmlformats.org/presentationml/2006/ole">
            <mc:AlternateContent xmlns:mc="http://schemas.openxmlformats.org/markup-compatibility/2006">
              <mc:Choice xmlns:v="urn:schemas-microsoft-com:vml" Requires="v">
                <p:oleObj spid="_x0000_s8390" r:id="rId5" imgW="266469" imgH="241091" progId="Equation.DSMT4">
                  <p:embed/>
                </p:oleObj>
              </mc:Choice>
              <mc:Fallback>
                <p:oleObj r:id="rId5" imgW="266469" imgH="24109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2276872"/>
                        <a:ext cx="504056" cy="451912"/>
                      </a:xfrm>
                      <a:prstGeom prst="rect">
                        <a:avLst/>
                      </a:prstGeom>
                      <a:noFill/>
                    </p:spPr>
                  </p:pic>
                </p:oleObj>
              </mc:Fallback>
            </mc:AlternateContent>
          </a:graphicData>
        </a:graphic>
      </p:graphicFrame>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 name="对象 36"/>
          <p:cNvGraphicFramePr>
            <a:graphicFrameLocks noChangeAspect="1"/>
          </p:cNvGraphicFramePr>
          <p:nvPr>
            <p:extLst>
              <p:ext uri="{D42A27DB-BD31-4B8C-83A1-F6EECF244321}">
                <p14:modId xmlns:p14="http://schemas.microsoft.com/office/powerpoint/2010/main" val="1350755356"/>
              </p:ext>
            </p:extLst>
          </p:nvPr>
        </p:nvGraphicFramePr>
        <p:xfrm>
          <a:off x="2742888" y="2276872"/>
          <a:ext cx="539552" cy="452527"/>
        </p:xfrm>
        <a:graphic>
          <a:graphicData uri="http://schemas.openxmlformats.org/presentationml/2006/ole">
            <mc:AlternateContent xmlns:mc="http://schemas.openxmlformats.org/markup-compatibility/2006">
              <mc:Choice xmlns:v="urn:schemas-microsoft-com:vml" Requires="v">
                <p:oleObj spid="_x0000_s8391" r:id="rId7" imgW="279279" imgH="241195" progId="Equation.DSMT4">
                  <p:embed/>
                </p:oleObj>
              </mc:Choice>
              <mc:Fallback>
                <p:oleObj r:id="rId7" imgW="279279" imgH="241195"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2888" y="2276872"/>
                        <a:ext cx="539552" cy="452527"/>
                      </a:xfrm>
                      <a:prstGeom prst="rect">
                        <a:avLst/>
                      </a:prstGeom>
                      <a:noFill/>
                    </p:spPr>
                  </p:pic>
                </p:oleObj>
              </mc:Fallback>
            </mc:AlternateContent>
          </a:graphicData>
        </a:graphic>
      </p:graphicFrame>
      <p:sp>
        <p:nvSpPr>
          <p:cNvPr id="3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3799677165"/>
              </p:ext>
            </p:extLst>
          </p:nvPr>
        </p:nvGraphicFramePr>
        <p:xfrm>
          <a:off x="2411760" y="2814311"/>
          <a:ext cx="5579062" cy="792089"/>
        </p:xfrm>
        <a:graphic>
          <a:graphicData uri="http://schemas.openxmlformats.org/presentationml/2006/ole">
            <mc:AlternateContent xmlns:mc="http://schemas.openxmlformats.org/markup-compatibility/2006">
              <mc:Choice xmlns:v="urn:schemas-microsoft-com:vml" Requires="v">
                <p:oleObj spid="_x0000_s8392" r:id="rId9" imgW="3086100" imgH="419100" progId="Equation.DSMT4">
                  <p:embed/>
                </p:oleObj>
              </mc:Choice>
              <mc:Fallback>
                <p:oleObj r:id="rId9" imgW="3086100" imgH="4191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760" y="2814311"/>
                        <a:ext cx="5579062" cy="792089"/>
                      </a:xfrm>
                      <a:prstGeom prst="rect">
                        <a:avLst/>
                      </a:prstGeom>
                      <a:noFill/>
                    </p:spPr>
                  </p:pic>
                </p:oleObj>
              </mc:Fallback>
            </mc:AlternateContent>
          </a:graphicData>
        </a:graphic>
      </p:graphicFrame>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 name="对象 40"/>
          <p:cNvGraphicFramePr>
            <a:graphicFrameLocks noChangeAspect="1"/>
          </p:cNvGraphicFramePr>
          <p:nvPr>
            <p:extLst>
              <p:ext uri="{D42A27DB-BD31-4B8C-83A1-F6EECF244321}">
                <p14:modId xmlns:p14="http://schemas.microsoft.com/office/powerpoint/2010/main" val="1458300388"/>
              </p:ext>
            </p:extLst>
          </p:nvPr>
        </p:nvGraphicFramePr>
        <p:xfrm>
          <a:off x="2773352" y="3656958"/>
          <a:ext cx="539552" cy="452527"/>
        </p:xfrm>
        <a:graphic>
          <a:graphicData uri="http://schemas.openxmlformats.org/presentationml/2006/ole">
            <mc:AlternateContent xmlns:mc="http://schemas.openxmlformats.org/markup-compatibility/2006">
              <mc:Choice xmlns:v="urn:schemas-microsoft-com:vml" Requires="v">
                <p:oleObj spid="_x0000_s8393" r:id="rId11" imgW="279279" imgH="241195" progId="Equation.DSMT4">
                  <p:embed/>
                </p:oleObj>
              </mc:Choice>
              <mc:Fallback>
                <p:oleObj r:id="rId11" imgW="279279" imgH="241195"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3352" y="3656958"/>
                        <a:ext cx="539552" cy="452527"/>
                      </a:xfrm>
                      <a:prstGeom prst="rect">
                        <a:avLst/>
                      </a:prstGeom>
                      <a:noFill/>
                    </p:spPr>
                  </p:pic>
                </p:oleObj>
              </mc:Fallback>
            </mc:AlternateContent>
          </a:graphicData>
        </a:graphic>
      </p:graphicFrame>
      <p:sp>
        <p:nvSpPr>
          <p:cNvPr id="4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3409241280"/>
              </p:ext>
            </p:extLst>
          </p:nvPr>
        </p:nvGraphicFramePr>
        <p:xfrm>
          <a:off x="3707904" y="3672112"/>
          <a:ext cx="487058" cy="408500"/>
        </p:xfrm>
        <a:graphic>
          <a:graphicData uri="http://schemas.openxmlformats.org/presentationml/2006/ole">
            <mc:AlternateContent xmlns:mc="http://schemas.openxmlformats.org/markup-compatibility/2006">
              <mc:Choice xmlns:v="urn:schemas-microsoft-com:vml" Requires="v">
                <p:oleObj spid="_x0000_s8394" r:id="rId13" imgW="279279" imgH="241195" progId="Equation.DSMT4">
                  <p:embed/>
                </p:oleObj>
              </mc:Choice>
              <mc:Fallback>
                <p:oleObj r:id="rId13" imgW="279279" imgH="241195"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3672112"/>
                        <a:ext cx="487058" cy="408500"/>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2240589309"/>
              </p:ext>
            </p:extLst>
          </p:nvPr>
        </p:nvGraphicFramePr>
        <p:xfrm>
          <a:off x="5482748" y="3606400"/>
          <a:ext cx="395536" cy="395536"/>
        </p:xfrm>
        <a:graphic>
          <a:graphicData uri="http://schemas.openxmlformats.org/presentationml/2006/ole">
            <mc:AlternateContent xmlns:mc="http://schemas.openxmlformats.org/markup-compatibility/2006">
              <mc:Choice xmlns:v="urn:schemas-microsoft-com:vml" Requires="v">
                <p:oleObj spid="_x0000_s8395" r:id="rId15" imgW="177646" imgH="190335" progId="Equation.DSMT4">
                  <p:embed/>
                </p:oleObj>
              </mc:Choice>
              <mc:Fallback>
                <p:oleObj r:id="rId15" imgW="177646" imgH="190335" progId="Equation.DSMT4">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748" y="3606400"/>
                        <a:ext cx="395536" cy="395536"/>
                      </a:xfrm>
                      <a:prstGeom prst="rect">
                        <a:avLst/>
                      </a:prstGeom>
                      <a:noFill/>
                    </p:spPr>
                  </p:pic>
                </p:oleObj>
              </mc:Fallback>
            </mc:AlternateContent>
          </a:graphicData>
        </a:graphic>
      </p:graphicFrame>
      <p:sp>
        <p:nvSpPr>
          <p:cNvPr id="4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 name="对象 45"/>
          <p:cNvGraphicFramePr>
            <a:graphicFrameLocks noChangeAspect="1"/>
          </p:cNvGraphicFramePr>
          <p:nvPr>
            <p:extLst>
              <p:ext uri="{D42A27DB-BD31-4B8C-83A1-F6EECF244321}">
                <p14:modId xmlns:p14="http://schemas.microsoft.com/office/powerpoint/2010/main" val="826910629"/>
              </p:ext>
            </p:extLst>
          </p:nvPr>
        </p:nvGraphicFramePr>
        <p:xfrm>
          <a:off x="3160063" y="4425029"/>
          <a:ext cx="1728939" cy="444131"/>
        </p:xfrm>
        <a:graphic>
          <a:graphicData uri="http://schemas.openxmlformats.org/presentationml/2006/ole">
            <mc:AlternateContent xmlns:mc="http://schemas.openxmlformats.org/markup-compatibility/2006">
              <mc:Choice xmlns:v="urn:schemas-microsoft-com:vml" Requires="v">
                <p:oleObj spid="_x0000_s8396" r:id="rId16" imgW="1040948" imgH="253890" progId="Equation.DSMT4">
                  <p:embed/>
                </p:oleObj>
              </mc:Choice>
              <mc:Fallback>
                <p:oleObj r:id="rId16" imgW="1040948" imgH="253890" progId="Equation.DSMT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60063" y="4425029"/>
                        <a:ext cx="1728939" cy="444131"/>
                      </a:xfrm>
                      <a:prstGeom prst="rect">
                        <a:avLst/>
                      </a:prstGeom>
                      <a:noFill/>
                    </p:spPr>
                  </p:pic>
                </p:oleObj>
              </mc:Fallback>
            </mc:AlternateContent>
          </a:graphicData>
        </a:graphic>
      </p:graphicFrame>
      <p:sp>
        <p:nvSpPr>
          <p:cNvPr id="4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 name="对象 47"/>
          <p:cNvGraphicFramePr>
            <a:graphicFrameLocks noChangeAspect="1"/>
          </p:cNvGraphicFramePr>
          <p:nvPr>
            <p:extLst>
              <p:ext uri="{D42A27DB-BD31-4B8C-83A1-F6EECF244321}">
                <p14:modId xmlns:p14="http://schemas.microsoft.com/office/powerpoint/2010/main" val="1789064451"/>
              </p:ext>
            </p:extLst>
          </p:nvPr>
        </p:nvGraphicFramePr>
        <p:xfrm>
          <a:off x="5292080" y="4425029"/>
          <a:ext cx="1530949" cy="386453"/>
        </p:xfrm>
        <a:graphic>
          <a:graphicData uri="http://schemas.openxmlformats.org/presentationml/2006/ole">
            <mc:AlternateContent xmlns:mc="http://schemas.openxmlformats.org/markup-compatibility/2006">
              <mc:Choice xmlns:v="urn:schemas-microsoft-com:vml" Requires="v">
                <p:oleObj spid="_x0000_s8397" r:id="rId18" imgW="977900" imgH="228600" progId="Equation.DSMT4">
                  <p:embed/>
                </p:oleObj>
              </mc:Choice>
              <mc:Fallback>
                <p:oleObj r:id="rId18" imgW="977900" imgH="228600" progId="Equation.DSMT4">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92080" y="4425029"/>
                        <a:ext cx="1530949" cy="386453"/>
                      </a:xfrm>
                      <a:prstGeom prst="rect">
                        <a:avLst/>
                      </a:prstGeom>
                      <a:noFill/>
                    </p:spPr>
                  </p:pic>
                </p:oleObj>
              </mc:Fallback>
            </mc:AlternateContent>
          </a:graphicData>
        </a:graphic>
      </p:graphicFrame>
    </p:spTree>
    <p:extLst>
      <p:ext uri="{BB962C8B-B14F-4D97-AF65-F5344CB8AC3E}">
        <p14:creationId xmlns:p14="http://schemas.microsoft.com/office/powerpoint/2010/main" val="1270168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659</TotalTime>
  <Words>917</Words>
  <Application>Microsoft Office PowerPoint</Application>
  <PresentationFormat>全屏显示(4:3)</PresentationFormat>
  <Paragraphs>64</Paragraphs>
  <Slides>13</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9" baseType="lpstr">
      <vt:lpstr>华文中宋</vt:lpstr>
      <vt:lpstr>Gill Sans MT</vt:lpstr>
      <vt:lpstr>Verdana</vt:lpstr>
      <vt:lpstr>Wingdings 2</vt:lpstr>
      <vt:lpstr>夏至</vt:lpstr>
      <vt:lpstr>Equation.DSMT4</vt:lpstr>
      <vt:lpstr>第4章 决策树</vt:lpstr>
      <vt:lpstr>4.1特征选择</vt:lpstr>
      <vt:lpstr>4.1特征选择</vt:lpstr>
      <vt:lpstr>4.1.1 信息增益</vt:lpstr>
      <vt:lpstr>4.1.2 信息增益比</vt:lpstr>
      <vt:lpstr>4.2 决策树生成算法CART</vt:lpstr>
      <vt:lpstr>4.2 决策树生成算法CART</vt:lpstr>
      <vt:lpstr>4.2 决策树生成算法CART</vt:lpstr>
      <vt:lpstr>4.2 决策树生成算法CART</vt:lpstr>
      <vt:lpstr>4.3 决策树剪枝</vt:lpstr>
      <vt:lpstr>4.3.1 预剪枝</vt:lpstr>
      <vt:lpstr>4.3.2 后剪枝</vt:lpstr>
      <vt:lpstr>4.3.2 后剪枝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Administrator</cp:lastModifiedBy>
  <cp:revision>26</cp:revision>
  <dcterms:created xsi:type="dcterms:W3CDTF">2014-06-07T11:04:49Z</dcterms:created>
  <dcterms:modified xsi:type="dcterms:W3CDTF">2020-12-30T06:20:31Z</dcterms:modified>
</cp:coreProperties>
</file>