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/>
              <a:t>章 朴素贝叶斯分类器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24323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     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朴素贝叶斯分类器是一种有监督的统计学过滤器，在垃圾邮件过滤、信息检索等领域十分常用。通过本章的介绍，读者将会看到朴素贝叶斯分类器因何得名、其与贝叶斯公式的联系，以及其与极大似然估计的关系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05E99-DF62-4F9B-82E0-808750880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这样便得到了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的极大似然估计。对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的极大似然估计求解过程类似，留给读者自行推导。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05E99-DF62-4F9B-82E0-808750880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2" r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10058C-7BF0-4917-AE0F-B6B0C49D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32856"/>
            <a:ext cx="66690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FD31-822E-4DC4-977A-FB654AC0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5.5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实例：基于朴素贝叶斯实现垃圾短信分类</a:t>
            </a:r>
            <a:b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E4326-2CF4-4E96-BA5C-C0D3EA1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本节以一个例子来阐述朴素贝叶斯分类器在垃圾短信分类中的应用。</a:t>
            </a:r>
            <a:r>
              <a:rPr lang="en-US" altLang="zh-CN" dirty="0"/>
              <a:t>SMS Spam Collection Data Set</a:t>
            </a:r>
            <a:r>
              <a:rPr lang="zh-CN" altLang="zh-CN" dirty="0"/>
              <a:t>是一个垃圾短信分类数据集，包含了</a:t>
            </a:r>
            <a:r>
              <a:rPr lang="en-US" altLang="zh-CN" dirty="0"/>
              <a:t>5574</a:t>
            </a:r>
            <a:r>
              <a:rPr lang="zh-CN" altLang="zh-CN" dirty="0"/>
              <a:t>条短信，其中有</a:t>
            </a:r>
            <a:r>
              <a:rPr lang="en-US" altLang="zh-CN" dirty="0"/>
              <a:t>747</a:t>
            </a:r>
            <a:r>
              <a:rPr lang="zh-CN" altLang="zh-CN" dirty="0"/>
              <a:t>条垃圾短信。数据集以纯文本的形式存储，其中每行对应于一条短信。每行的第一个单词是</a:t>
            </a:r>
            <a:r>
              <a:rPr lang="en-US" altLang="zh-CN" dirty="0"/>
              <a:t>spam</a:t>
            </a:r>
            <a:r>
              <a:rPr lang="zh-CN" altLang="zh-CN" dirty="0"/>
              <a:t>或</a:t>
            </a:r>
            <a:r>
              <a:rPr lang="en-US" altLang="zh-CN" dirty="0"/>
              <a:t>ham</a:t>
            </a:r>
            <a:r>
              <a:rPr lang="zh-CN" altLang="zh-CN" dirty="0"/>
              <a:t>，表示该行的短信是不是垃圾短信。随后记录了短信的内容，内容和标签之间以制表符分隔。</a:t>
            </a:r>
          </a:p>
          <a:p>
            <a:r>
              <a:rPr lang="zh-CN" altLang="zh-CN" dirty="0"/>
              <a:t>该数据集没有收录进</a:t>
            </a:r>
            <a:r>
              <a:rPr lang="en-US" altLang="zh-CN" dirty="0" err="1"/>
              <a:t>sklearn.datasets</a:t>
            </a:r>
            <a:r>
              <a:rPr lang="zh-CN" altLang="zh-CN" dirty="0"/>
              <a:t>，所以我们需要自行加载，如代码清单</a:t>
            </a:r>
            <a:r>
              <a:rPr lang="en-US" altLang="zh-CN" dirty="0"/>
              <a:t>5-1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81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2759CD-0902-4FDC-B1EC-E207B1F3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429"/>
            <a:ext cx="7200800" cy="65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BF6448-A62A-4F8C-A87D-9DE0357E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39677"/>
            <a:ext cx="7142559" cy="3700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7898F4-6527-4A50-8DB6-19DEF5FF0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9632" y="260648"/>
                <a:ext cx="7498080" cy="4800600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sz="2000" dirty="0"/>
                  <a:t>特征提取的结果存储在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x_train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y_train</a:t>
                </a:r>
                <a:r>
                  <a:rPr lang="en-US" altLang="zh-CN" sz="2000" dirty="0"/>
                  <a:t>)</a:t>
                </a:r>
                <a:r>
                  <a:rPr lang="zh-CN" altLang="zh-CN" sz="2000" dirty="0"/>
                  <a:t>以及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x_test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y_test</a:t>
                </a:r>
                <a:r>
                  <a:rPr lang="en-US" altLang="zh-CN" sz="2000" dirty="0"/>
                  <a:t>)</a:t>
                </a:r>
                <a:r>
                  <a:rPr lang="zh-CN" altLang="zh-CN" sz="2000" dirty="0"/>
                  <a:t>中。其中</a:t>
                </a:r>
                <a:r>
                  <a:rPr lang="en-US" altLang="zh-CN" sz="2000" dirty="0" err="1"/>
                  <a:t>x_train</a:t>
                </a:r>
                <a:r>
                  <a:rPr lang="zh-CN" altLang="zh-CN" sz="2000" dirty="0"/>
                  <a:t>和</a:t>
                </a:r>
                <a:r>
                  <a:rPr lang="en-US" altLang="zh-CN" sz="2000" dirty="0" err="1"/>
                  <a:t>x_test</a:t>
                </a:r>
                <a:r>
                  <a:rPr lang="zh-CN" altLang="zh-CN" sz="2000" dirty="0"/>
                  <a:t>分别是</a:t>
                </a:r>
                <a:r>
                  <a:rPr lang="en-US" altLang="zh-CN" sz="2000" dirty="0"/>
                  <a:t>4180×6595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1394×6595</a:t>
                </a:r>
                <a:r>
                  <a:rPr lang="zh-CN" altLang="zh-CN" sz="2000" dirty="0"/>
                  <a:t>的稀疏矩阵。不难看出，两个矩阵的行数之和等于</a:t>
                </a:r>
                <a:r>
                  <a:rPr lang="en-US" altLang="zh-CN" sz="2000" dirty="0"/>
                  <a:t>5574</a:t>
                </a:r>
                <a:r>
                  <a:rPr lang="zh-CN" altLang="zh-CN" sz="2000" dirty="0"/>
                  <a:t>，也就是完整数据集的大小。因此两个矩阵的每行应该代表一个样例，那么每列代表什么呢？查看</a:t>
                </a:r>
                <a:r>
                  <a:rPr lang="en-US" altLang="zh-CN" sz="2000" dirty="0"/>
                  <a:t>counter</a:t>
                </a:r>
                <a:r>
                  <a:rPr lang="zh-CN" altLang="zh-CN" sz="2000" dirty="0"/>
                  <a:t>的</a:t>
                </a:r>
                <a:r>
                  <a:rPr lang="en-US" altLang="zh-CN" sz="2000" dirty="0"/>
                  <a:t>vocabulary_</a:t>
                </a:r>
                <a:r>
                  <a:rPr lang="zh-CN" altLang="zh-CN" sz="2000" dirty="0"/>
                  <a:t>属性就会发现，其大小恰好是</a:t>
                </a:r>
                <a:r>
                  <a:rPr lang="en-US" altLang="zh-CN" sz="2000" dirty="0"/>
                  <a:t>6595</a:t>
                </a:r>
                <a:r>
                  <a:rPr lang="zh-CN" altLang="zh-CN" sz="2000" dirty="0"/>
                  <a:t>，也就是所有短信中出现过的不同单词的个数。例如短信“</a:t>
                </a:r>
                <a:r>
                  <a:rPr lang="en-US" altLang="zh-CN" sz="2000" dirty="0"/>
                  <a:t>Go until </a:t>
                </a:r>
                <a:r>
                  <a:rPr lang="en-US" altLang="zh-CN" sz="2000" dirty="0" err="1"/>
                  <a:t>jurong</a:t>
                </a:r>
                <a:r>
                  <a:rPr lang="en-US" altLang="zh-CN" sz="2000" dirty="0"/>
                  <a:t> point, go</a:t>
                </a:r>
                <a:r>
                  <a:rPr lang="zh-CN" altLang="zh-CN" sz="2000" dirty="0"/>
                  <a:t>”中一共有</a:t>
                </a:r>
                <a:r>
                  <a:rPr lang="en-US" altLang="zh-CN" sz="2000" dirty="0"/>
                  <a:t>5</a:t>
                </a:r>
                <a:r>
                  <a:rPr lang="zh-CN" altLang="zh-CN" sz="2000" dirty="0"/>
                  <a:t>个单词，但是由于</a:t>
                </a:r>
                <a:r>
                  <a:rPr lang="en-US" altLang="zh-CN" sz="2000" dirty="0"/>
                  <a:t>go</a:t>
                </a:r>
                <a:r>
                  <a:rPr lang="zh-CN" altLang="zh-CN" sz="2000" dirty="0"/>
                  <a:t>出现了两次，所以不同单词的个数只有</a:t>
                </a:r>
                <a:r>
                  <a:rPr lang="en-US" altLang="zh-CN" sz="2000" dirty="0"/>
                  <a:t>4</a:t>
                </a:r>
                <a:r>
                  <a:rPr lang="zh-CN" altLang="zh-CN" sz="2000" dirty="0"/>
                  <a:t>个。</a:t>
                </a:r>
                <a:r>
                  <a:rPr lang="en-US" altLang="zh-CN" sz="2000" dirty="0" err="1"/>
                  <a:t>x_train</a:t>
                </a:r>
                <a:r>
                  <a:rPr lang="zh-CN" altLang="zh-CN" sz="2000" dirty="0"/>
                  <a:t>和</a:t>
                </a:r>
                <a:r>
                  <a:rPr lang="en-US" altLang="zh-CN" sz="2000" dirty="0" err="1"/>
                  <a:t>x_test</a:t>
                </a:r>
                <a:r>
                  <a:rPr lang="zh-CN" altLang="zh-CN" sz="2000" dirty="0"/>
                  <a:t>中的第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2000" dirty="0"/>
                  <a:t>个元素就表示第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dirty="0"/>
                  <a:t>个单词在第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dirty="0"/>
                  <a:t>条短信中出现的次数。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7898F4-6527-4A50-8DB6-19DEF5FF0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260648"/>
                <a:ext cx="7498080" cy="4800600"/>
              </a:xfrm>
              <a:blipFill>
                <a:blip r:embed="rId3"/>
                <a:stretch>
                  <a:fillRect t="-762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497DCC-E0C0-4AB3-A2F7-71FCEE400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3648" y="908720"/>
            <a:ext cx="724084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最后就是朴素贝叶斯分类器的构造与训练，如代码清单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5‑3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所示。我们首先基于训练集训练朴素贝叶斯分类器，然后分别在训练集和测试集上进行测试。测试结果显示，模型在训练集上的分类准确率达到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0.993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，在测试集上的分类准确率为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0.986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。可见朴素贝叶斯分类器达到了良好的分类效果。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朴素贝叶斯分类器假设样本特征之间相互独立。这一假设非常强，以至于几乎不可能满足。但是在实际应用中，朴素贝叶斯分类器往往表现良好，特别是在垃圾邮件过滤、信息检索等场景下。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2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ABF3-68AB-437D-84A5-73A0BDB9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5.1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极大似然估计</a:t>
            </a:r>
            <a:b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43F1B-FEF7-4A8A-896D-B0933CC1E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196752"/>
                <a:ext cx="7498080" cy="4800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对于工厂生产的某一批灯泡，质检部门希望检测其合格率。设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表示产品总数，随机变量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zh-CN" dirty="0"/>
                  <a:t>表示编号为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的产品是否合格。由于这些产品都是同一批生产的，不妨假设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limUpp>
                      <m:limUp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r>
                      <a:rPr lang="en-US" altLang="zh-CN" i="1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zh-CN" dirty="0"/>
                  <a:t>表示产品合格的概率，也就是质检部门希望得到的数据。根据经典概率模型有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但是上式为什么成立？这就需要使用极大似然估计来证明了。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43F1B-FEF7-4A8A-896D-B0933CC1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196752"/>
                <a:ext cx="7498080" cy="4800600"/>
              </a:xfrm>
              <a:blipFill>
                <a:blip r:embed="rId2"/>
                <a:stretch>
                  <a:fillRect t="-1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3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68D293-FFCD-4449-BCAD-0BA1A0A7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8" y="2259905"/>
            <a:ext cx="6736512" cy="2338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B31C69-5BE9-4ECC-B3F0-8A29EFF28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640" y="363115"/>
                <a:ext cx="7498080" cy="613176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zh-CN" dirty="0"/>
                  <a:t>极大似然估计的思想是：找到这样一个参数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zh-CN" dirty="0"/>
                  <a:t>，它使所有随机变量的联合概率最大。上例中，联合概率表示为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最大化联合概率等价于求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pPr marL="82296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根据微积分知识容易证明式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B31C69-5BE9-4ECC-B3F0-8A29EFF28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363115"/>
                <a:ext cx="7498080" cy="6131768"/>
              </a:xfrm>
              <a:blipFill>
                <a:blip r:embed="rId3"/>
                <a:stretch>
                  <a:fillRect l="-732" t="-1791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E5716-D129-4BD6-A85C-EA72D03A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640" y="548680"/>
                <a:ext cx="7602048" cy="6248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zh-CN" dirty="0"/>
                  <a:t>形式化地说，已知整体的概率分布模型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，但是模型的参数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未知时，可以使用极大似然估计来估计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的值。这里的概率分布模型既可以是连续的（概率密度函数）也可以是离散的（概率质量函数）。假设在一次随机实验中，我们独立同分布地抽到了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dirty="0"/>
                  <a:t>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dirty="0"/>
                  <a:t>组成的样本集合。似然函数，也就是联合概率分布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表示当前样本集合出现的可能性。令似然函数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对参数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的导数为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，可以得到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的最优解。但是运算中涉及到乘法运算及乘法的求导等，往往存在计算上的不便性。而对似然函数取对数并不影响似然函数的单调性，即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)&gt;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所以最大化对数似然函数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/>
                        </m:func>
                      </m:e>
                    </m:nary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/>
                  <a:t>可以在保证最优解与似然函数相同的条件下，大大减少计算量。</a:t>
                </a:r>
              </a:p>
              <a:p>
                <a:r>
                  <a:rPr lang="zh-CN" altLang="zh-CN" dirty="0"/>
                  <a:t>极大似然估计通过求解参数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最大，这是一种很朴素的思想：既然从总体中随机抽样得到了当前样本集合，那么当前样本集合出现的可能性极大。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E5716-D129-4BD6-A85C-EA72D03A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548680"/>
                <a:ext cx="7602048" cy="6248400"/>
              </a:xfrm>
              <a:blipFill>
                <a:blip r:embed="rId2"/>
                <a:stretch>
                  <a:fillRect l="-721" t="-1756" r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08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54695-02BF-4810-B739-C041FA8A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朴素贝叶斯分类</a:t>
            </a:r>
            <a:b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14D9C-07AD-43F2-B399-729079DD6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124744"/>
                <a:ext cx="749808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zh-CN" dirty="0">
                    <a:latin typeface="+mn-ea"/>
                  </a:rPr>
                  <a:t>在概率论中，贝叶斯公式的描述如下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</a:rPr>
                  <a:t>为一个完备事件组，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ea"/>
                  </a:rPr>
                  <a:t>称为先验概率，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ea"/>
                  </a:rPr>
                  <a:t>称为后验概率。设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ea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dirty="0">
                    <a:latin typeface="+mn-ea"/>
                  </a:rPr>
                  <a:t>维（离散）样本特征，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+mn-ea"/>
                  </a:rPr>
                  <a:t>表示样本类别。由于一个样本只能属于这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zh-CN" dirty="0">
                    <a:latin typeface="+mn-ea"/>
                  </a:rPr>
                  <a:t>个类别中的一个，所以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</a:rPr>
                  <a:t>一定是完备的。</a:t>
                </a:r>
              </a:p>
              <a:p>
                <a:r>
                  <a:rPr lang="zh-CN" altLang="zh-CN" dirty="0">
                    <a:latin typeface="+mn-ea"/>
                  </a:rPr>
                  <a:t>给定样本集合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),⋯,(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zh-CN" dirty="0">
                    <a:latin typeface="+mn-ea"/>
                  </a:rPr>
                  <a:t>，我们希望估计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zh-CN" dirty="0">
                    <a:latin typeface="+mn-ea"/>
                  </a:rPr>
                  <a:t>。根据贝叶斯公式，对于任意样本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ea"/>
                  </a:rPr>
                  <a:t>，其标签为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</a:rPr>
                  <a:t>的概率为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假设随机变量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dirty="0">
                    <a:latin typeface="+mn-ea"/>
                  </a:rPr>
                  <a:t>相互独立，则有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14D9C-07AD-43F2-B399-729079DD6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124744"/>
                <a:ext cx="7498080" cy="4800600"/>
              </a:xfrm>
              <a:blipFill>
                <a:blip r:embed="rId2"/>
                <a:stretch>
                  <a:fillRect t="-2287" r="-4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5151385-74D0-44A4-A05A-59E0D38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92" y="5301208"/>
            <a:ext cx="6751165" cy="12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446C42-3783-48E3-979F-C2B6FEF7C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124744"/>
                <a:ext cx="749808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zh-CN" dirty="0">
                    <a:latin typeface="+mn-ea"/>
                  </a:rPr>
                  <a:t>带入式得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在实际进行分类任务时，不需要计算出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zh-CN" dirty="0">
                    <a:latin typeface="+mn-ea"/>
                  </a:rPr>
                  <a:t>的精确值，只需要求出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>
                    <a:latin typeface="+mn-ea"/>
                  </a:rPr>
                  <a:t>即可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不难看出，式右侧的分母部分与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>
                    <a:latin typeface="+mn-ea"/>
                  </a:rPr>
                  <a:t>无关。因此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式中所有项都可以用频率代替概率在样本集合上进行估计</a:t>
                </a:r>
              </a:p>
              <a:p>
                <a:r>
                  <a:rPr lang="en-US" altLang="zh-CN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	</a:t>
                </a:r>
                <a:endParaRPr lang="zh-CN" altLang="zh-CN" dirty="0">
                  <a:latin typeface="+mn-ea"/>
                </a:endParaRPr>
              </a:p>
              <a:p>
                <a:r>
                  <a:rPr lang="zh-CN" altLang="zh-CN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>
                    <a:latin typeface="+mn-ea"/>
                  </a:rPr>
                  <a:t>中标签为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ea"/>
                  </a:rPr>
                  <a:t>的样本数量。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446C42-3783-48E3-979F-C2B6FEF7C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124744"/>
                <a:ext cx="7498080" cy="4800600"/>
              </a:xfrm>
              <a:blipFill>
                <a:blip r:embed="rId2"/>
                <a:stretch>
                  <a:fillRect t="-2287" r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88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9360-F94E-4FF1-B9B8-9D81848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拉普拉斯平滑</a:t>
            </a:r>
            <a:b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ACF346-AF9A-4762-945F-9D16F7E55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632" y="1601331"/>
            <a:ext cx="734481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当样本集合不够大时，可能无法覆盖特征的所有可能取值。也就是说，可能存在某个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ck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使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P(Xi=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xi|Y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=ck)=0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	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此时，无论其他特征分量的取值为何，都一定有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P(Y=ck)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=1nP(Xi=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xi|Y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=ck)=0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	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为了避免这样的问题，实际应用中常采用平滑处理。典型的平滑处理就是拉普拉斯平滑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P(Y=ck)≈Nk+1m+K</a:t>
            </a:r>
            <a:b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P(Xi=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xi|Y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=ck)≈j=1mI{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xji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xi,yj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=ck}+1Nk+Ai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	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其中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Ai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表示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Xi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的所有可能取值的个数。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基于上述讨论，完整的朴素贝叶斯分类器的算法描述如算法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5‑1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所示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kumimoji="0" lang="zh-CN" altLang="en-US" sz="22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 </a:t>
            </a:r>
            <a:r>
              <a:rPr kumimoji="0" lang="en-US" altLang="zh-CN" sz="2200" b="0" i="0" u="none" strike="noStrike" cap="none" normalizeH="0" baseline="0" dirty="0" bmk="_Ref45378844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5‑1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朴素贝叶斯分类器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7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ED11DE-4DF9-4E09-BC1B-BD78AEA09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60648"/>
                <a:ext cx="7498080" cy="5987752"/>
              </a:xfrm>
            </p:spPr>
            <p:txBody>
              <a:bodyPr/>
              <a:lstStyle/>
              <a:p>
                <a:r>
                  <a:rPr lang="zh-CN" altLang="zh-CN" sz="2200" b="1" dirty="0"/>
                  <a:t>输入</a:t>
                </a:r>
                <a:r>
                  <a:rPr lang="zh-CN" altLang="zh-CN" sz="2200" dirty="0"/>
                  <a:t>：样本集合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),⋯,(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zh-CN" sz="2200" dirty="0"/>
                  <a:t>；待预测样本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200" dirty="0"/>
                  <a:t>；样本标记的所有可能取值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200" dirty="0"/>
                  <a:t>；样本输入变量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sz="2200" dirty="0"/>
                  <a:t>的每个属性变量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 sz="2200" dirty="0"/>
                  <a:t>的所有可能取值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zh-CN" sz="2200" dirty="0"/>
              </a:p>
              <a:p>
                <a:r>
                  <a:rPr lang="zh-CN" altLang="zh-CN" sz="2200" b="1" dirty="0"/>
                  <a:t>输出</a:t>
                </a:r>
                <a:r>
                  <a:rPr lang="zh-CN" altLang="zh-CN" sz="2200" dirty="0"/>
                  <a:t>：待预测样本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200" dirty="0"/>
                  <a:t>所属的类别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ED11DE-4DF9-4E09-BC1B-BD78AEA09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60648"/>
                <a:ext cx="7498080" cy="5987752"/>
              </a:xfrm>
              <a:blipFill>
                <a:blip r:embed="rId2"/>
                <a:stretch>
                  <a:fillRect t="-713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EBC191D-EFBF-4055-A104-7A2B4F51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17" y="2162175"/>
            <a:ext cx="7229475" cy="2533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22AA89-1D2A-46AC-A6DE-73EFD6B9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86" y="4595813"/>
            <a:ext cx="7191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674F-5FA0-4D4C-90AE-312EF7C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朴素贝叶斯分类器的极大似然估计解释</a:t>
            </a:r>
            <a:b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F5F6C-932F-4B27-ABFF-FBE7732F8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zh-CN" sz="2900" dirty="0"/>
                  <a:t>朴素贝叶斯思想的本质是极大似然估计，</a:t>
                </a:r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9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/>
                  <a:t>是我们要估计的概率值。以</a:t>
                </a:r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/>
                  <a:t>为例，令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/>
                  <a:t>，则似然函数为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altLang="zh-CN" sz="2900" dirty="0"/>
                  <a:t> </a:t>
                </a:r>
              </a:p>
              <a:p>
                <a:r>
                  <a:rPr lang="zh-CN" altLang="zh-CN" sz="2900" dirty="0"/>
                  <a:t>根据极大似然估计，求θ等价于求解下面的优化问题</a:t>
                </a:r>
              </a:p>
              <a:p>
                <a:r>
                  <a:rPr lang="en-US" altLang="zh-CN" sz="2900" dirty="0"/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. </m:t>
                    </m:r>
                    <m:nary>
                      <m:naryPr>
                        <m:chr m:val="∑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900" dirty="0"/>
                  <a:t> 	</a:t>
                </a:r>
                <a:endParaRPr lang="zh-CN" altLang="zh-CN" sz="2900" dirty="0"/>
              </a:p>
              <a:p>
                <a:r>
                  <a:rPr lang="zh-CN" altLang="zh-CN" sz="2900" dirty="0"/>
                  <a:t>使用拉格朗日乘子法求解。首先构造拉格朗日乘数</a:t>
                </a:r>
              </a:p>
              <a:p>
                <a:r>
                  <a:rPr lang="en-US" altLang="zh-CN" sz="29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𝐿𝑎𝑔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900" dirty="0"/>
                  <a:t> 	</a:t>
                </a:r>
                <a:endParaRPr lang="zh-CN" altLang="zh-CN" sz="2900" dirty="0"/>
              </a:p>
              <a:p>
                <a:r>
                  <a:rPr lang="zh-CN" altLang="zh-CN" sz="2900" dirty="0"/>
                  <a:t>令拉格朗日函数对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900" dirty="0"/>
                  <a:t>的偏导为</a:t>
                </a:r>
                <a:r>
                  <a:rPr lang="en-US" altLang="zh-CN" sz="2900" dirty="0"/>
                  <a:t>0</a:t>
                </a:r>
                <a:r>
                  <a:rPr lang="zh-CN" altLang="zh-CN" sz="2900" dirty="0"/>
                  <a:t>，有</a:t>
                </a:r>
              </a:p>
              <a:p>
                <a:r>
                  <a:rPr lang="en-US" altLang="zh-CN" sz="29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𝐿𝑎𝑔</m:t>
                        </m:r>
                      </m:num>
                      <m:den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900" dirty="0"/>
                  <a:t> 	</a:t>
                </a:r>
                <a:endParaRPr lang="zh-CN" altLang="zh-CN" sz="2900" dirty="0"/>
              </a:p>
              <a:p>
                <a:r>
                  <a:rPr lang="zh-CN" altLang="zh-CN" sz="2900" dirty="0"/>
                  <a:t>于是</a:t>
                </a:r>
              </a:p>
              <a:p>
                <a:r>
                  <a:rPr lang="en-US" altLang="zh-CN" sz="29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zh-CN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CN" altLang="zh-CN" sz="2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900" dirty="0"/>
                  <a:t> 	</a:t>
                </a:r>
                <a:endParaRPr lang="zh-CN" altLang="zh-CN" sz="2900" dirty="0"/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F5F6C-932F-4B27-ABFF-FBE7732F8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87" b="-8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15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646</TotalTime>
  <Words>567</Words>
  <Application>Microsoft Office PowerPoint</Application>
  <PresentationFormat>全屏显示(4:3)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华文中宋</vt:lpstr>
      <vt:lpstr>Arial</vt:lpstr>
      <vt:lpstr>Cambria Math</vt:lpstr>
      <vt:lpstr>Gill Sans MT</vt:lpstr>
      <vt:lpstr>Times New Roman</vt:lpstr>
      <vt:lpstr>Verdana</vt:lpstr>
      <vt:lpstr>Wingdings 2</vt:lpstr>
      <vt:lpstr>夏至</vt:lpstr>
      <vt:lpstr>第5章 朴素贝叶斯分类器</vt:lpstr>
      <vt:lpstr>5.1极大似然估计 </vt:lpstr>
      <vt:lpstr>PowerPoint 演示文稿</vt:lpstr>
      <vt:lpstr>PowerPoint 演示文稿</vt:lpstr>
      <vt:lpstr>5.2朴素贝叶斯分类 </vt:lpstr>
      <vt:lpstr>PowerPoint 演示文稿</vt:lpstr>
      <vt:lpstr>5.3拉普拉斯平滑 </vt:lpstr>
      <vt:lpstr>PowerPoint 演示文稿</vt:lpstr>
      <vt:lpstr>5.4朴素贝叶斯分类器的极大似然估计解释 </vt:lpstr>
      <vt:lpstr>PowerPoint 演示文稿</vt:lpstr>
      <vt:lpstr>5.5实例：基于朴素贝叶斯实现垃圾短信分类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</dc:title>
  <dc:creator>Zhutao</dc:creator>
  <cp:lastModifiedBy>Administrator</cp:lastModifiedBy>
  <cp:revision>24</cp:revision>
  <dcterms:created xsi:type="dcterms:W3CDTF">2014-06-07T11:04:49Z</dcterms:created>
  <dcterms:modified xsi:type="dcterms:W3CDTF">2020-12-30T06:21:27Z</dcterms:modified>
</cp:coreProperties>
</file>