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2"/>
  </p:notesMasterIdLst>
  <p:sldIdLst>
    <p:sldId id="774" r:id="rId4"/>
    <p:sldId id="802" r:id="rId5"/>
    <p:sldId id="745" r:id="rId6"/>
    <p:sldId id="792" r:id="rId7"/>
    <p:sldId id="828" r:id="rId8"/>
    <p:sldId id="817" r:id="rId9"/>
    <p:sldId id="818" r:id="rId10"/>
    <p:sldId id="819" r:id="rId11"/>
    <p:sldId id="820" r:id="rId12"/>
    <p:sldId id="821" r:id="rId13"/>
    <p:sldId id="822" r:id="rId14"/>
    <p:sldId id="823" r:id="rId15"/>
    <p:sldId id="824" r:id="rId16"/>
    <p:sldId id="825" r:id="rId17"/>
    <p:sldId id="830" r:id="rId18"/>
    <p:sldId id="831" r:id="rId19"/>
    <p:sldId id="832" r:id="rId20"/>
    <p:sldId id="83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C954F-13A7-4CC4-8B1D-47A09ECF110E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B0B3D-7212-4C58-8C50-074D49A2F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5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</a:p>
          <a:p>
            <a:pPr lvl="0"/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13781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7E252-8DDD-4BF2-91BE-6D1A10D3F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628050-F050-404B-A4E3-A328FD7D8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1FF1D-D1C8-4C34-B994-8239BA6B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A09-472E-455C-AEF7-F50634133538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333D6-AFEE-4668-97A5-5E0E21DA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AA2DD-BE42-4084-A668-58D7CBD9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722-5A80-496C-9C07-DFE47246A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5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5F56E-5640-4BE8-9DD3-2C813FFB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6C51F0-C7A3-4056-8942-8FCA13237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DFCB0-40B4-4270-AF29-64530094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A09-472E-455C-AEF7-F50634133538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8B80E-E323-47CF-8AF8-3538C076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EFC90-F8A4-435C-AD67-2EB894C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722-5A80-496C-9C07-DFE47246A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9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976E60-1179-4ABA-83C5-E768AC875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FEA690-3317-49C9-BF1B-3BF3DBE58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20012-D36E-41F5-A628-A39B0F8F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A09-472E-455C-AEF7-F50634133538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98D33-1CAA-420E-AC3B-096D4554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A1768-A38E-40A2-A6FC-775D5194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722-5A80-496C-9C07-DFE47246A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5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05" y="1122363"/>
            <a:ext cx="914519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05" y="3602038"/>
            <a:ext cx="914519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3997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606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25" y="1709739"/>
            <a:ext cx="10516255" cy="2852737"/>
          </a:xfrm>
        </p:spPr>
        <p:txBody>
          <a:bodyPr anchor="b"/>
          <a:lstStyle>
            <a:lvl1pPr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25" y="4589464"/>
            <a:ext cx="10516255" cy="1500187"/>
          </a:xfrm>
        </p:spPr>
        <p:txBody>
          <a:bodyPr/>
          <a:lstStyle>
            <a:lvl1pPr marL="0" indent="0">
              <a:buNone/>
              <a:defRPr sz="2399"/>
            </a:lvl1pPr>
            <a:lvl2pPr marL="457017" indent="0">
              <a:buNone/>
              <a:defRPr sz="1999"/>
            </a:lvl2pPr>
            <a:lvl3pPr marL="914034" indent="0">
              <a:buNone/>
              <a:defRPr sz="1799"/>
            </a:lvl3pPr>
            <a:lvl4pPr marL="1371051" indent="0">
              <a:buNone/>
              <a:defRPr sz="1599"/>
            </a:lvl4pPr>
            <a:lvl5pPr marL="1828068" indent="0">
              <a:buNone/>
              <a:defRPr sz="1599"/>
            </a:lvl5pPr>
            <a:lvl6pPr marL="2285086" indent="0">
              <a:buNone/>
              <a:defRPr sz="1599"/>
            </a:lvl6pPr>
            <a:lvl7pPr marL="2742103" indent="0">
              <a:buNone/>
              <a:defRPr sz="1599"/>
            </a:lvl7pPr>
            <a:lvl8pPr marL="3199120" indent="0">
              <a:buNone/>
              <a:defRPr sz="1599"/>
            </a:lvl8pPr>
            <a:lvl9pPr marL="3656137" indent="0">
              <a:buNone/>
              <a:defRPr sz="15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8452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4096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78" y="1600201"/>
            <a:ext cx="5411261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05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365126"/>
            <a:ext cx="10516254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61" y="1681163"/>
            <a:ext cx="515736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61" y="2505075"/>
            <a:ext cx="515736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964" y="1681163"/>
            <a:ext cx="518275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964" y="2505075"/>
            <a:ext cx="518275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3834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75419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679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20756" y="0"/>
            <a:ext cx="6671244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90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2BC33-6F9B-40DE-8D62-27D3ECB2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0E17B-1DDF-4D18-8188-2B989E6A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4CBCF-43F6-44BF-9D90-05A8A336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A09-472E-455C-AEF7-F50634133538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13923-9FB2-469D-AE61-D1675B4A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602CD-728E-42C5-AA6D-7511931E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722-5A80-496C-9C07-DFE47246A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56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751" y="987426"/>
            <a:ext cx="617296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713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751" y="987426"/>
            <a:ext cx="6172963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199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7474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1362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09" y="908050"/>
            <a:ext cx="2742129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62" y="908050"/>
            <a:ext cx="8078807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9114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05" y="1122363"/>
            <a:ext cx="914519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05" y="3602038"/>
            <a:ext cx="914519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060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8112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25" y="1709739"/>
            <a:ext cx="10516255" cy="2852737"/>
          </a:xfrm>
        </p:spPr>
        <p:txBody>
          <a:bodyPr anchor="b"/>
          <a:lstStyle>
            <a:lvl1pPr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25" y="4589464"/>
            <a:ext cx="10516255" cy="1500187"/>
          </a:xfrm>
        </p:spPr>
        <p:txBody>
          <a:bodyPr/>
          <a:lstStyle>
            <a:lvl1pPr marL="0" indent="0">
              <a:buNone/>
              <a:defRPr sz="2399"/>
            </a:lvl1pPr>
            <a:lvl2pPr marL="457017" indent="0">
              <a:buNone/>
              <a:defRPr sz="1999"/>
            </a:lvl2pPr>
            <a:lvl3pPr marL="914034" indent="0">
              <a:buNone/>
              <a:defRPr sz="1799"/>
            </a:lvl3pPr>
            <a:lvl4pPr marL="1371051" indent="0">
              <a:buNone/>
              <a:defRPr sz="1599"/>
            </a:lvl4pPr>
            <a:lvl5pPr marL="1828068" indent="0">
              <a:buNone/>
              <a:defRPr sz="1599"/>
            </a:lvl5pPr>
            <a:lvl6pPr marL="2285086" indent="0">
              <a:buNone/>
              <a:defRPr sz="1599"/>
            </a:lvl6pPr>
            <a:lvl7pPr marL="2742103" indent="0">
              <a:buNone/>
              <a:defRPr sz="1599"/>
            </a:lvl7pPr>
            <a:lvl8pPr marL="3199120" indent="0">
              <a:buNone/>
              <a:defRPr sz="1599"/>
            </a:lvl8pPr>
            <a:lvl9pPr marL="3656137" indent="0">
              <a:buNone/>
              <a:defRPr sz="15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0608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4096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78" y="1600201"/>
            <a:ext cx="5411261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03856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365126"/>
            <a:ext cx="10516254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61" y="1681163"/>
            <a:ext cx="515736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61" y="2505075"/>
            <a:ext cx="515736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964" y="1681163"/>
            <a:ext cx="518275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964" y="2505075"/>
            <a:ext cx="518275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6780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9949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0BBF6-3D0E-4D96-983E-85CCCDE2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9E8C5-B87A-443C-B409-3A963F34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33D3A-1A2F-49D6-A689-4D007EE2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A09-472E-455C-AEF7-F50634133538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14A92-6BBB-4541-B6AF-084BAF18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9C0A3-2C41-41E6-A02E-4093B02C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722-5A80-496C-9C07-DFE47246A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047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277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751" y="987426"/>
            <a:ext cx="617296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4278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751" y="987426"/>
            <a:ext cx="6172963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199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72698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49568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09" y="908050"/>
            <a:ext cx="2742129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62" y="908050"/>
            <a:ext cx="8078807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193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73643-29E8-4EB2-BD63-CA55ABF7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61067-2CA5-4278-89C1-E2B0CF2B7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605E05-4DF9-4936-AE72-4BF4B97E0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6E617-EA37-4031-8385-2DE69A0B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A09-472E-455C-AEF7-F50634133538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22849-4B1A-4ED2-9C84-2F8BBB0E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7D1CC6-B590-43B6-B287-C3D5BE70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722-5A80-496C-9C07-DFE47246A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9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03F4F-644A-4894-9A37-5767EC6C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FADA7-B09C-4582-8091-8D55DD335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F36F02-BD3C-42BB-B5D4-7BA7F5547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6B7313-91C3-4F11-BC11-CF49F0BC1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42A118-DA58-449E-942B-AB127BC57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54779C-6A3B-48BA-BE16-A55F6C3D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A09-472E-455C-AEF7-F50634133538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61BCC-AE4E-4A6C-8205-4DE49B52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6D8334-746C-441E-B503-BADC101D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722-5A80-496C-9C07-DFE47246A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3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DF401-BA3E-4FF6-B45D-0EA4C9E4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9D2312-6FE6-4F86-A2C6-FC301412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A09-472E-455C-AEF7-F50634133538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755372-3737-4202-9323-5214EAFC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28C91F-A45E-4398-BF03-F13726C2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722-5A80-496C-9C07-DFE47246A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98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6E79F4-3E81-4E4C-BEA2-69D7E8D2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A09-472E-455C-AEF7-F50634133538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CFF3D3-5854-49C5-A03E-9ADDAF15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FE843D-2BA1-4E0A-9988-1BF8664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722-5A80-496C-9C07-DFE47246A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4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E5896-DD05-4A22-A0DA-8DD09DF8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C5C55-ECC9-4667-9EB4-A0B4DCC1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AB7FD-4A9A-474B-8259-BD8069A87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CAEED6-42ED-4C44-B5C9-F2462C7E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A09-472E-455C-AEF7-F50634133538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E7E6C-6F98-4D44-BAEB-CADDB63C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7879A-CBFA-4870-BC64-595D9429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722-5A80-496C-9C07-DFE47246A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28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CFAB1-B37A-4051-989A-77B4457E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B2481D-88C4-4C36-8B2C-AC74C3AFB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822FA0-C96F-409C-ADEB-E24C6C1F2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1B070-F28D-4CA8-8D1A-1DCD3EDC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2A09-472E-455C-AEF7-F50634133538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43B30D-1A47-4188-BFCE-7A074D7C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0F598-879C-4F2E-AB03-ED3D4243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722-5A80-496C-9C07-DFE47246A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1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F784AB-2161-4FD4-8771-CC97B954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AD16C-499C-4073-B161-B1D792D1D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58779-B7C8-4292-87B3-F47D14CED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C2A09-472E-455C-AEF7-F50634133538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E0E00-786C-404B-AE57-44DAC6F37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2E3E7-F930-4319-BD34-F8BDDA4DE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C722-5A80-496C-9C07-DFE47246A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62" y="908050"/>
            <a:ext cx="10973276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362" y="1600201"/>
            <a:ext cx="10973276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763"/>
            <a:r>
              <a:rPr lang="zh-CN" altLang="zh-CN" dirty="0"/>
              <a:t>单击此处编辑母版文本样式</a:t>
            </a:r>
          </a:p>
          <a:p>
            <a:pPr lvl="1" indent="-285636"/>
            <a:r>
              <a:rPr lang="zh-CN" altLang="zh-CN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32001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99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017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034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051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068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763" indent="-342763" algn="l" rtl="0" eaLnBrk="0" fontAlgn="base" hangingPunct="0">
        <a:spcBef>
          <a:spcPct val="20000"/>
        </a:spcBef>
        <a:spcAft>
          <a:spcPct val="0"/>
        </a:spcAft>
        <a:buChar char="•"/>
        <a:defRPr sz="1999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653" indent="-285636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543" indent="-228509" algn="l" rtl="0" eaLnBrk="0" fontAlgn="base" hangingPunct="0">
        <a:spcBef>
          <a:spcPct val="20000"/>
        </a:spcBef>
        <a:spcAft>
          <a:spcPct val="0"/>
        </a:spcAft>
        <a:buChar char="•"/>
        <a:defRPr sz="23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0" indent="-228509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577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11577877" y="6381751"/>
            <a:ext cx="491933" cy="396875"/>
          </a:xfrm>
          <a:prstGeom prst="rect">
            <a:avLst/>
          </a:prstGeom>
          <a:solidFill>
            <a:srgbClr val="0F3D68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TextBox 4"/>
          <p:cNvSpPr txBox="1"/>
          <p:nvPr/>
        </p:nvSpPr>
        <p:spPr>
          <a:xfrm>
            <a:off x="11604854" y="6410326"/>
            <a:ext cx="436392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fld id="{9A0DB2DC-4C9A-4742-B13C-FB6460FD3503}" type="slidenum">
              <a:rPr lang="zh-CN" altLang="en-US" sz="1599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lvl="0" indent="0" algn="ctr"/>
              <a:t>‹#›</a:t>
            </a:fld>
            <a:endParaRPr lang="zh-CN" altLang="en-US" sz="1599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609362" y="908050"/>
            <a:ext cx="10973276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609362" y="1600201"/>
            <a:ext cx="10973276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763"/>
            <a:r>
              <a:rPr lang="zh-CN" altLang="zh-CN" dirty="0"/>
              <a:t>单击此处编辑母版文本样式</a:t>
            </a:r>
          </a:p>
          <a:p>
            <a:pPr lvl="1" indent="-285636"/>
            <a:r>
              <a:rPr lang="zh-CN" altLang="zh-CN" dirty="0"/>
              <a:t>第二级</a:t>
            </a:r>
          </a:p>
        </p:txBody>
      </p:sp>
      <p:sp>
        <p:nvSpPr>
          <p:cNvPr id="2054" name="矩形 1"/>
          <p:cNvSpPr>
            <a:spLocks noChangeArrowheads="1"/>
          </p:cNvSpPr>
          <p:nvPr/>
        </p:nvSpPr>
        <p:spPr bwMode="auto">
          <a:xfrm>
            <a:off x="0" y="6713539"/>
            <a:ext cx="12192000" cy="144463"/>
          </a:xfrm>
          <a:prstGeom prst="rect">
            <a:avLst/>
          </a:prstGeom>
          <a:solidFill>
            <a:srgbClr val="0F3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88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99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017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034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051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068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763" indent="-342763" algn="l" rtl="0" eaLnBrk="0" fontAlgn="base" hangingPunct="0">
        <a:spcBef>
          <a:spcPct val="20000"/>
        </a:spcBef>
        <a:spcAft>
          <a:spcPct val="0"/>
        </a:spcAft>
        <a:buChar char="•"/>
        <a:defRPr sz="1999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653" indent="-285636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543" indent="-228509" algn="l" rtl="0" eaLnBrk="0" fontAlgn="base" hangingPunct="0">
        <a:spcBef>
          <a:spcPct val="20000"/>
        </a:spcBef>
        <a:spcAft>
          <a:spcPct val="0"/>
        </a:spcAft>
        <a:buChar char="•"/>
        <a:defRPr sz="23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0" indent="-228509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577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638" y="2311837"/>
            <a:ext cx="10724136" cy="81724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进行基于决策树算法的红酒起源地分类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4" name="TextBox 35"/>
          <p:cNvSpPr txBox="1"/>
          <p:nvPr/>
        </p:nvSpPr>
        <p:spPr>
          <a:xfrm>
            <a:off x="4001817" y="4351740"/>
            <a:ext cx="4188365" cy="5810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 汪顺超 白阳浩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12" y="6743994"/>
            <a:ext cx="12192000" cy="4125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158" name="直接连接符 2"/>
          <p:cNvCxnSpPr/>
          <p:nvPr/>
        </p:nvCxnSpPr>
        <p:spPr>
          <a:xfrm>
            <a:off x="1201270" y="2159496"/>
            <a:ext cx="9860873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59" name="直接连接符 17"/>
          <p:cNvCxnSpPr/>
          <p:nvPr/>
        </p:nvCxnSpPr>
        <p:spPr>
          <a:xfrm>
            <a:off x="1201270" y="3284594"/>
            <a:ext cx="9860873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67" y="944825"/>
            <a:ext cx="4218357" cy="802082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4" grpId="0"/>
      <p:bldP spid="718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/>
              <p:nvPr/>
            </p:nvSpPr>
            <p:spPr>
              <a:xfrm>
                <a:off x="1789205" y="1582988"/>
                <a:ext cx="9010106" cy="39392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（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）</a:t>
                </a:r>
                <a:r>
                  <a:rPr kumimoji="0" lang="zh-CN" altLang="en-US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增益率</a:t>
                </a:r>
                <a:r>
                  <a:rPr kumimoji="0" lang="en-US" altLang="zh-CN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(gain ratio)</a:t>
                </a:r>
                <a:r>
                  <a:rPr kumimoji="0" lang="zh-CN" altLang="en-US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信息增益准则对可取值数目较多的属性有所偏好，为减少这种偏好可能带来的不利影响引入了增益率的概念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使用（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）中定义的符号，则增益率定义为</a:t>
                </a:r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𝐺𝑎𝑖</m:t>
                      </m:r>
                      <m:sSub>
                        <m:sSub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𝑛</m:t>
                          </m:r>
                        </m:e>
                        <m:sub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𝑟𝑎𝑡𝑖𝑜𝑛</m:t>
                          </m:r>
                          <m:d>
                            <m:d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sub>
                      </m:sSub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𝐺𝑎𝑖𝑛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𝐷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, 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𝐼𝑉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,</m:t>
                      </m:r>
                    </m:oMath>
                  </m:oMathPara>
                </a14:m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其中</a:t>
                </a:r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𝐼𝑉</m:t>
                      </m:r>
                      <m:d>
                        <m:d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</m:e>
                      </m:d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𝑣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</m:num>
                            <m:den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</m:den>
                          </m:f>
                          <m:sSub>
                            <m:sSub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</m:num>
                            <m:den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称为属性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的“固有值”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(intrinsic value)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的可能取值数目越大（即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𝑉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越大），则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𝐼𝑉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(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的值通常会越大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增益率准则对可取值数目较少的属性有所偏好，因此在著名的 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C4.5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决策树算法中并不直接选择增益率最大的候选划分属性，而是使用了一个启发式方法：先从候选划分属性中找出信息增益高于平均水平的属性，再从中选择增益率最高的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</a:t>
                </a:r>
                <a:endParaRPr kumimoji="0" lang="zh-CN" alt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05" y="1582988"/>
                <a:ext cx="9010106" cy="3939284"/>
              </a:xfrm>
              <a:prstGeom prst="rect">
                <a:avLst/>
              </a:prstGeom>
              <a:blipFill>
                <a:blip r:embed="rId2"/>
                <a:stretch>
                  <a:fillRect l="-541" t="-464" b="-139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36770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6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/>
              <p:nvPr/>
            </p:nvSpPr>
            <p:spPr>
              <a:xfrm>
                <a:off x="1789205" y="1582988"/>
                <a:ext cx="9010106" cy="41204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（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）</a:t>
                </a:r>
                <a:r>
                  <a:rPr kumimoji="0" lang="zh-CN" altLang="en-US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基尼指数</a:t>
                </a:r>
                <a:r>
                  <a:rPr kumimoji="0" lang="en-US" altLang="zh-CN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(Gini index)</a:t>
                </a:r>
                <a:r>
                  <a:rPr kumimoji="0" lang="zh-CN" altLang="en-US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该指标再 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CART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决策树中被使用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仍采用上述符号，则数据集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的纯度可用基尼值来度量：</a:t>
                </a:r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𝐺𝑖𝑛𝑖</m:t>
                      </m:r>
                      <m:d>
                        <m:d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𝐷</m:t>
                          </m:r>
                        </m:e>
                      </m:d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|</m:t>
                          </m:r>
                          <m:r>
                            <a:rPr kumimoji="0" lang="zh-CN" altLang="en-US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𝒴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|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kumimoji="0" lang="en-US" altLang="zh-CN" sz="1799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                 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|</m:t>
                          </m:r>
                          <m:r>
                            <a:rPr kumimoji="0" lang="zh-CN" altLang="en-US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𝒴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|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𝑘</m:t>
                              </m:r>
                            </m:sub>
                            <m: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直观地说，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𝐺𝑖𝑛𝑖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(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反映了从数据集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中随机抽取两个样本时其类别标记不一致的概率，因此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𝐺𝑖𝑛𝑖</m:t>
                    </m:r>
                    <m:r>
                      <a:rPr kumimoji="0" lang="en-US" altLang="zh-CN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(</m:t>
                    </m:r>
                    <m:r>
                      <a:rPr kumimoji="0" lang="en-US" altLang="zh-CN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  <m:r>
                      <a:rPr kumimoji="0" lang="en-US" altLang="zh-CN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越小则数据集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的纯度越高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</a:t>
                </a: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的基尼指数定义为</a:t>
                </a:r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𝐺𝑖𝑛</m:t>
                      </m:r>
                      <m:sSub>
                        <m:sSub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𝑖𝑛𝑑𝑒𝑥</m:t>
                          </m:r>
                          <m:d>
                            <m:d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sub>
                      </m:sSub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𝑣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𝑣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𝐺𝑖𝑛𝑖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𝐷</m:t>
                              </m:r>
                            </m:e>
                            <m: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𝑣</m:t>
                              </m:r>
                            </m:sup>
                          </m:s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此时在候选属性集合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𝐴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中，选择那个使得划分后基尼指数最小的属性作为最优划分属性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</a:t>
                </a:r>
                <a:endParaRPr kumimoji="0" lang="zh-CN" alt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05" y="1582988"/>
                <a:ext cx="9010106" cy="4120487"/>
              </a:xfrm>
              <a:prstGeom prst="rect">
                <a:avLst/>
              </a:prstGeom>
              <a:blipFill>
                <a:blip r:embed="rId2"/>
                <a:stretch>
                  <a:fillRect l="-541" t="-444" b="-118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48499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6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46813" y="1933897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59507" y="2289315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E3A0DE0-D23F-4B6B-A7B4-A48F8230F338}"/>
              </a:ext>
            </a:extLst>
          </p:cNvPr>
          <p:cNvSpPr txBox="1"/>
          <p:nvPr/>
        </p:nvSpPr>
        <p:spPr>
          <a:xfrm>
            <a:off x="1966186" y="2102412"/>
            <a:ext cx="9010106" cy="11998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为了防止决策树过拟合，需要进行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剪枝（</a:t>
            </a:r>
            <a:r>
              <a:rPr kumimoji="0" lang="en-US" altLang="zh-CN" sz="17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pruning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在决策树的学习过程中，为了尽可能正确地分类训练样本，结点划分过程将不断重复，有时会造成决策树分支过多而导致过拟合，因此可通过主动去掉一些分支来降低过拟合的风险</a:t>
            </a:r>
            <a:r>
              <a:rPr kumimoji="0" lang="en-US" altLang="zh-CN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</a:p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决策树剪枝的基本策略有“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预剪枝</a:t>
            </a: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”（</a:t>
            </a:r>
            <a:r>
              <a:rPr kumimoji="0" lang="en-US" altLang="zh-CN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prepruning</a:t>
            </a: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）和“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后剪枝</a:t>
            </a: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en-US" altLang="zh-CN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(postpruning).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D3B590C-5500-4BF3-B538-6D1EC6EB71A7}"/>
              </a:ext>
            </a:extLst>
          </p:cNvPr>
          <p:cNvSpPr txBox="1"/>
          <p:nvPr/>
        </p:nvSpPr>
        <p:spPr>
          <a:xfrm>
            <a:off x="1966186" y="3523392"/>
            <a:ext cx="9010106" cy="17535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预剪枝：</a:t>
            </a: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是指在决策树生成过程中，对每个结点在划分前先进行估计，若当前结点的划分不能带来决策树泛化性能提升则停止划分，并将当前结点标记为叶结点</a:t>
            </a:r>
            <a:r>
              <a:rPr kumimoji="0" lang="en-US" altLang="zh-CN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</a:p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99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后剪枝</a:t>
            </a: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：是指先从训练集中生成一颗完整的决策树，然后自底向上地对非叶结点进行考察，若将该结点对应的子树替换为叶结点能带来决策树泛化性能提升，则将该子树替换为叶结点</a:t>
            </a:r>
            <a:r>
              <a:rPr kumimoji="0" lang="en-US" altLang="zh-CN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47604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6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6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  <p:bldP spid="10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/>
              <p:nvPr/>
            </p:nvSpPr>
            <p:spPr>
              <a:xfrm>
                <a:off x="1789205" y="1347014"/>
                <a:ext cx="9010106" cy="42367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上述所讨论的决策树模型仅是基于离散属性来构建的，而现实学习任务中常常会遇到连续属性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</a:t>
                </a: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连续属性的可取值数目不再有限，因此不能直接根据连续属性的可取值来对结点进行划分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此时需要使用</a:t>
                </a:r>
                <a:r>
                  <a:rPr kumimoji="0" lang="zh-CN" altLang="en-US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连续属性离散化技术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最为简单的一种离散化技术是</a:t>
                </a:r>
                <a:r>
                  <a:rPr kumimoji="0" lang="zh-CN" altLang="en-US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二分法（</a:t>
                </a:r>
                <a:r>
                  <a:rPr kumimoji="0" lang="en-US" altLang="zh-CN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bi-</a:t>
                </a:r>
                <a:r>
                  <a:rPr kumimoji="0" lang="en-US" altLang="zh-CN" sz="1799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partion</a:t>
                </a:r>
                <a:r>
                  <a:rPr kumimoji="0" lang="zh-CN" altLang="en-US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）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给定样本集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和连续属性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，假定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  <m:r>
                      <a:rPr kumimoji="0" lang="zh-CN" altLang="en-US" sz="1799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上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出现了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𝑛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个不同的取值，将这些值由小到大排序，记为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{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1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 …, 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}</m:t>
                    </m:r>
                  </m:oMath>
                </a14:m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基于划分点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𝑡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可将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分为子集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𝑡</m:t>
                        </m:r>
                      </m:sub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−</m:t>
                        </m:r>
                      </m:sup>
                    </m:sSubSup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𝑡</m:t>
                        </m:r>
                      </m:sub>
                      <m:sup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+</m:t>
                        </m:r>
                      </m:sup>
                    </m:sSubSup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𝑡</m:t>
                        </m:r>
                      </m:sub>
                      <m:sup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−</m:t>
                        </m:r>
                      </m:sup>
                    </m:sSubSup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包含那些在属性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上取值不大于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𝑡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的样本，而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799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1799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𝑡</m:t>
                        </m:r>
                      </m:sub>
                      <m:sup>
                        <m:r>
                          <a:rPr kumimoji="0" lang="en-US" altLang="zh-CN" sz="1799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+</m:t>
                        </m:r>
                      </m:sup>
                    </m:sSubSup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则包含那些在属性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上取值大于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𝑡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的样本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那么对相邻的属性取值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来说，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𝑡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在区间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[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+1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中取任意值所产生的划分结果相同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因此，对连续属性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，可考察包含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𝑛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−1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个元素的候选划分点集合</a:t>
                </a:r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</m:sub>
                      </m:sSub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1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−1}</m:t>
                      </m:r>
                    </m:oMath>
                  </m:oMathPara>
                </a14:m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即把区间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[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+1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的中位点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altLang="zh-CN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𝑖</m:t>
                            </m:r>
                          </m:sup>
                        </m:sSup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altLang="zh-CN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altLang="zh-CN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CN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zh-CN" altLang="en-US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作为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候选划分点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然后就可以像离散属性值一样来考察这些划分点，选取最优的划分点进行样本集合的划分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</a:t>
                </a:r>
                <a:endParaRPr kumimoji="0" lang="zh-CN" alt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05" y="1347014"/>
                <a:ext cx="9010106" cy="4236737"/>
              </a:xfrm>
              <a:prstGeom prst="rect">
                <a:avLst/>
              </a:prstGeom>
              <a:blipFill>
                <a:blip r:embed="rId2"/>
                <a:stretch>
                  <a:fillRect l="-541" t="-432" b="-11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14770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6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/>
              <p:nvPr/>
            </p:nvSpPr>
            <p:spPr>
              <a:xfrm>
                <a:off x="1789205" y="1579384"/>
                <a:ext cx="9010106" cy="4879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现实任务中常会遇到不完整样本，即样本的某些属性值缺失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如果简单地放弃不完整样本，仅使用无缺失值的样本来进行学习，则是对数据极大的浪费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</a:t>
                </a: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（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）</a:t>
                </a:r>
                <a:r>
                  <a:rPr kumimoji="0" lang="zh-CN" altLang="en-US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如何在属性值缺失的情况下进行划分属性的选择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：给定训练集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和属性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，令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0" lang="zh-CN" altLang="en-US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</m:acc>
                    <m:r>
                      <a:rPr kumimoji="0" lang="zh-CN" altLang="en-US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表示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中在属性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上没有缺失值的样本子集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可根据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0" lang="zh-CN" altLang="en-US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</m:acc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来判断属性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的优劣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假定属性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有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𝑉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个可取值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{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1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 …, 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𝑉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}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kumimoji="0" lang="en-US" altLang="zh-CN" sz="1799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1799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𝑣</m:t>
                        </m:r>
                      </m:sup>
                    </m:sSup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0" lang="zh-CN" altLang="en-US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</m:acc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中在属性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上取值为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𝑣</m:t>
                        </m:r>
                      </m:sup>
                    </m:sSup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的样本子集，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en-US" altLang="zh-CN" sz="1799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1799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0" lang="zh-CN" altLang="en-US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</m:acc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中属于第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𝑘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类（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𝑘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=1, 2, …, |</m:t>
                    </m:r>
                    <m:r>
                      <a:rPr kumimoji="0" lang="zh-CN" altLang="en-US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𝒴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|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）的样本子集，则显然有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0" lang="zh-CN" altLang="en-US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</m:acc>
                  </m:oMath>
                </a14:m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𝑘</m:t>
                        </m:r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|</m:t>
                        </m:r>
                        <m:r>
                          <a:rPr kumimoji="0" lang="zh-CN" altLang="en-US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𝒴</m:t>
                        </m:r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kumimoji="0" lang="en-US" altLang="zh-CN" sz="1799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0" lang="en-US" altLang="zh-CN" sz="1799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9292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altLang="zh-CN" sz="1799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9292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altLang="zh-CN" sz="1799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0" lang="zh-CN" altLang="en-US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</m:acc>
                  </m:oMath>
                </a14:m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𝑣</m:t>
                        </m:r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𝑉</m:t>
                        </m:r>
                      </m:sup>
                      <m:e>
                        <m:sSup>
                          <m:sSupPr>
                            <m:ctrlPr>
                              <a:rPr kumimoji="0" lang="en-US" altLang="zh-CN" sz="1799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kumimoji="0" lang="en-US" altLang="zh-CN" sz="1799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9292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altLang="zh-CN" sz="1799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9292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kumimoji="0" lang="en-US" altLang="zh-CN" sz="1799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𝑣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假定为每一个样本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𝑥</m:t>
                    </m:r>
                    <m:r>
                      <a:rPr kumimoji="0" lang="zh-CN" altLang="en-US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赋予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一个权重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，并定义</a:t>
                </a:r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𝜌</m:t>
                      </m:r>
                      <m:r>
                        <a:rPr kumimoji="0" lang="en-US" altLang="zh-CN" sz="1799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acc>
                                <m:accPr>
                                  <m:chr m:val="̃"/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𝐷</m:t>
                                  </m:r>
                                </m:e>
                              </m:acc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,</m:t>
                      </m:r>
                    </m:oMath>
                  </m:oMathPara>
                </a14:m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acc>
                                <m:accPr>
                                  <m:chr m:val="̃"/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𝐷</m:t>
                                  </m:r>
                                </m:e>
                              </m:acc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≤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≤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𝒴</m:t>
                              </m:r>
                            </m:e>
                          </m:d>
                        </m:e>
                      </m:d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,</m:t>
                      </m:r>
                    </m:oMath>
                  </m:oMathPara>
                </a14:m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𝑣</m:t>
                          </m:r>
                        </m:sub>
                      </m:sSub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acc>
                                <m:accPr>
                                  <m:chr m:val="̃"/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𝐷</m:t>
                                  </m:r>
                                </m:e>
                              </m:acc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 (1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𝑉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直观的看，对属性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zh-CN" altLang="en-US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𝜌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表示无缺失值样本所占的比例，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en-US" altLang="zh-CN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CN" altLang="en-US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表示无缺失值样本中第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𝑘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类所占的比例，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en-US" altLang="zh-CN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𝑣</m:t>
                        </m:r>
                      </m:sub>
                    </m:sSub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则表示无缺失值样本中在属性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上取值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𝑣</m:t>
                        </m:r>
                      </m:sup>
                    </m:sSup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的样本所占的比例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05" y="1579384"/>
                <a:ext cx="9010106" cy="4879221"/>
              </a:xfrm>
              <a:prstGeom prst="rect">
                <a:avLst/>
              </a:prstGeom>
              <a:blipFill>
                <a:blip r:embed="rId2"/>
                <a:stretch>
                  <a:fillRect l="-541" t="-375" r="-277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34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6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/>
              <p:nvPr/>
            </p:nvSpPr>
            <p:spPr>
              <a:xfrm>
                <a:off x="1789205" y="1579384"/>
                <a:ext cx="9010106" cy="4300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基于上述定义，可将信息增益的计算式推广为</a:t>
                </a:r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𝐺𝑎𝑖𝑛</m:t>
                      </m:r>
                      <m:d>
                        <m:d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𝐷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, 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</m:e>
                      </m:d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r>
                        <a:rPr kumimoji="0" lang="zh-CN" altLang="en-US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𝜌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𝐺𝑎𝑖𝑛</m:t>
                      </m:r>
                      <m:d>
                        <m:d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</m:e>
                          </m:acc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, 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1799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𝜌</m:t>
                      </m:r>
                      <m:r>
                        <a:rPr kumimoji="0" lang="en-US" altLang="zh-CN" sz="1799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d>
                        <m:d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𝐸𝑛𝑡</m:t>
                          </m:r>
                          <m:d>
                            <m:d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altLang="zh-CN" sz="1799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altLang="zh-CN" sz="1799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altLang="zh-CN" sz="1799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zh-CN" sz="1799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799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𝐸𝑛𝑡</m:t>
                              </m:r>
                              <m:d>
                                <m:d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kumimoji="0" lang="en-US" altLang="zh-CN" sz="1799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292929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zh-CN" sz="1799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292929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+mn-cs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𝑣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b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Cambria Math" panose="02040503050406030204" pitchFamily="18" charset="0"/>
                    <a:cs typeface="+mn-cs"/>
                  </a:rPr>
                </a:br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根据信息熵的计算公式，有</a:t>
                </a:r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n-cs"/>
                        </a:rPr>
                        <m:t>𝐸𝑛𝑡</m:t>
                      </m:r>
                      <m:d>
                        <m:d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n-cs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|</m:t>
                          </m:r>
                          <m:r>
                            <a:rPr kumimoji="0" lang="zh-CN" altLang="en-US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𝒴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n-cs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n-cs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（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2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）</a:t>
                </a:r>
                <a:r>
                  <a:rPr kumimoji="0" lang="zh-CN" altLang="en-US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给定划分属性时若样本在该属性上的值缺失，如何对样本进行划分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：若样本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n-cs"/>
                      </a:rPr>
                      <m:t>𝑥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在划分属性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上的取值已知，则将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n-cs"/>
                      </a:rPr>
                      <m:t>𝑥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划入与其取值对应的子结点，且样本权值在子结点中保持为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若样本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n-cs"/>
                      </a:rPr>
                      <m:t>𝑥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在划分属性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上的取值未知，则将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n-cs"/>
                      </a:rPr>
                      <m:t>𝑥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同时划入所有子结点，且样本权值在与属性值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n-cs"/>
                          </a:rPr>
                          <m:t>𝑣</m:t>
                        </m:r>
                      </m:sup>
                    </m:sSup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对应的子结点中调整为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en-US" altLang="zh-CN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1799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𝑣</m:t>
                        </m:r>
                      </m:sub>
                    </m:sSub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sSub>
                      <m:sSub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直观地看，这是让同一个样本以不同的概率划入到不同的子结点中去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05" y="1579384"/>
                <a:ext cx="9010106" cy="4300665"/>
              </a:xfrm>
              <a:prstGeom prst="rect">
                <a:avLst/>
              </a:prstGeom>
              <a:blipFill>
                <a:blip r:embed="rId2"/>
                <a:stretch>
                  <a:fillRect l="-541" t="-425" b="-113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09020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6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827" y="628157"/>
            <a:ext cx="4140170" cy="4143344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754" y="937598"/>
            <a:ext cx="1152075" cy="121713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44" name="Line 12"/>
          <p:cNvSpPr/>
          <p:nvPr/>
        </p:nvSpPr>
        <p:spPr>
          <a:xfrm>
            <a:off x="4194125" y="2740294"/>
            <a:ext cx="38069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7205" y="3228195"/>
            <a:ext cx="3167413" cy="76912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398" b="1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kumimoji="0" lang="zh-CN" altLang="en-US" sz="4398" b="1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839" y="2256296"/>
            <a:ext cx="931794" cy="39998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599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95" y="92977"/>
            <a:ext cx="2645347" cy="5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05346"/>
      </p:ext>
    </p:extLst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A89393-4051-4F71-BA88-2229A661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27" y="929568"/>
            <a:ext cx="7009546" cy="53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7856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4F3878-62C6-4085-8121-18117FAF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72" y="948481"/>
            <a:ext cx="11039256" cy="24805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C5D652-B267-406C-A2E4-4315FF938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247" y="3646128"/>
            <a:ext cx="3063505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9619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矩形 27"/>
          <p:cNvSpPr/>
          <p:nvPr/>
        </p:nvSpPr>
        <p:spPr>
          <a:xfrm>
            <a:off x="6901784" y="2761718"/>
            <a:ext cx="4679710" cy="57603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5C0FF6-AF22-4329-B2BB-725D6B773FC6}"/>
              </a:ext>
            </a:extLst>
          </p:cNvPr>
          <p:cNvSpPr/>
          <p:nvPr/>
        </p:nvSpPr>
        <p:spPr bwMode="auto">
          <a:xfrm>
            <a:off x="6919404" y="2756956"/>
            <a:ext cx="929585" cy="57445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5" name="矩形 28"/>
          <p:cNvSpPr/>
          <p:nvPr/>
        </p:nvSpPr>
        <p:spPr>
          <a:xfrm>
            <a:off x="6901784" y="3551984"/>
            <a:ext cx="4679710" cy="57603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807098-CD6F-4F8C-B6DF-A12622A2B3E9}"/>
              </a:ext>
            </a:extLst>
          </p:cNvPr>
          <p:cNvSpPr/>
          <p:nvPr/>
        </p:nvSpPr>
        <p:spPr bwMode="auto">
          <a:xfrm>
            <a:off x="6919404" y="3568904"/>
            <a:ext cx="929585" cy="57445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6" name="矩形 29"/>
          <p:cNvSpPr/>
          <p:nvPr/>
        </p:nvSpPr>
        <p:spPr>
          <a:xfrm>
            <a:off x="6901784" y="4342251"/>
            <a:ext cx="4679710" cy="57445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9E13AA-BAB0-4A06-A5F5-D19E934396BE}"/>
              </a:ext>
            </a:extLst>
          </p:cNvPr>
          <p:cNvSpPr/>
          <p:nvPr/>
        </p:nvSpPr>
        <p:spPr bwMode="auto">
          <a:xfrm>
            <a:off x="6900524" y="4345475"/>
            <a:ext cx="929585" cy="57445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3"/>
          <p:cNvSpPr txBox="1"/>
          <p:nvPr/>
        </p:nvSpPr>
        <p:spPr>
          <a:xfrm>
            <a:off x="6096000" y="2042112"/>
            <a:ext cx="5604558" cy="34276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sz="17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7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17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进行基于决策树算法的红酒起源地分类</a:t>
            </a:r>
          </a:p>
        </p:txBody>
      </p:sp>
      <p:cxnSp>
        <p:nvCxnSpPr>
          <p:cNvPr id="8194" name="直接连接符 3"/>
          <p:cNvCxnSpPr/>
          <p:nvPr/>
        </p:nvCxnSpPr>
        <p:spPr>
          <a:xfrm>
            <a:off x="6163886" y="2385627"/>
            <a:ext cx="3957679" cy="0"/>
          </a:xfrm>
          <a:prstGeom prst="line">
            <a:avLst/>
          </a:prstGeom>
          <a:ln w="9525" cap="flat" cmpd="sng">
            <a:solidFill>
              <a:srgbClr val="113E6A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" name="Rectangle 3"/>
          <p:cNvSpPr txBox="1"/>
          <p:nvPr/>
        </p:nvSpPr>
        <p:spPr>
          <a:xfrm>
            <a:off x="1926473" y="2448309"/>
            <a:ext cx="1536100" cy="60142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grpSp>
        <p:nvGrpSpPr>
          <p:cNvPr id="8200" name="组合 23"/>
          <p:cNvGrpSpPr/>
          <p:nvPr/>
        </p:nvGrpSpPr>
        <p:grpSpPr>
          <a:xfrm>
            <a:off x="6182928" y="4345424"/>
            <a:ext cx="576037" cy="576037"/>
            <a:chOff x="6170389" y="4163727"/>
            <a:chExt cx="576064" cy="576064"/>
          </a:xfrm>
        </p:grpSpPr>
        <p:sp>
          <p:nvSpPr>
            <p:cNvPr id="8201" name="圆角矩形 12"/>
            <p:cNvSpPr/>
            <p:nvPr/>
          </p:nvSpPr>
          <p:spPr>
            <a:xfrm>
              <a:off x="6170389" y="4163727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" name="Freeform 12"/>
            <p:cNvSpPr>
              <a:spLocks noEditPoints="1"/>
            </p:cNvSpPr>
            <p:nvPr/>
          </p:nvSpPr>
          <p:spPr>
            <a:xfrm>
              <a:off x="6278404" y="4253861"/>
              <a:ext cx="378197" cy="36481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022" h="973">
                  <a:moveTo>
                    <a:pt x="596" y="882"/>
                  </a:moveTo>
                  <a:lnTo>
                    <a:pt x="426" y="882"/>
                  </a:lnTo>
                  <a:cubicBezTo>
                    <a:pt x="414" y="882"/>
                    <a:pt x="403" y="892"/>
                    <a:pt x="403" y="904"/>
                  </a:cubicBezTo>
                  <a:cubicBezTo>
                    <a:pt x="403" y="916"/>
                    <a:pt x="414" y="926"/>
                    <a:pt x="426" y="926"/>
                  </a:cubicBezTo>
                  <a:lnTo>
                    <a:pt x="596" y="926"/>
                  </a:lnTo>
                  <a:cubicBezTo>
                    <a:pt x="609" y="926"/>
                    <a:pt x="619" y="916"/>
                    <a:pt x="619" y="904"/>
                  </a:cubicBezTo>
                  <a:cubicBezTo>
                    <a:pt x="619" y="892"/>
                    <a:pt x="609" y="882"/>
                    <a:pt x="596" y="882"/>
                  </a:cubicBezTo>
                  <a:close/>
                  <a:moveTo>
                    <a:pt x="596" y="813"/>
                  </a:moveTo>
                  <a:lnTo>
                    <a:pt x="596" y="813"/>
                  </a:lnTo>
                  <a:lnTo>
                    <a:pt x="426" y="813"/>
                  </a:lnTo>
                  <a:cubicBezTo>
                    <a:pt x="414" y="813"/>
                    <a:pt x="403" y="823"/>
                    <a:pt x="403" y="835"/>
                  </a:cubicBezTo>
                  <a:cubicBezTo>
                    <a:pt x="403" y="848"/>
                    <a:pt x="414" y="858"/>
                    <a:pt x="426" y="858"/>
                  </a:cubicBezTo>
                  <a:lnTo>
                    <a:pt x="596" y="858"/>
                  </a:lnTo>
                  <a:cubicBezTo>
                    <a:pt x="609" y="858"/>
                    <a:pt x="619" y="848"/>
                    <a:pt x="619" y="835"/>
                  </a:cubicBezTo>
                  <a:cubicBezTo>
                    <a:pt x="619" y="823"/>
                    <a:pt x="609" y="813"/>
                    <a:pt x="596" y="813"/>
                  </a:cubicBezTo>
                  <a:close/>
                  <a:moveTo>
                    <a:pt x="511" y="973"/>
                  </a:moveTo>
                  <a:lnTo>
                    <a:pt x="511" y="973"/>
                  </a:lnTo>
                  <a:lnTo>
                    <a:pt x="585" y="946"/>
                  </a:lnTo>
                  <a:lnTo>
                    <a:pt x="437" y="946"/>
                  </a:lnTo>
                  <a:lnTo>
                    <a:pt x="511" y="973"/>
                  </a:lnTo>
                  <a:close/>
                  <a:moveTo>
                    <a:pt x="514" y="261"/>
                  </a:moveTo>
                  <a:lnTo>
                    <a:pt x="514" y="261"/>
                  </a:lnTo>
                  <a:lnTo>
                    <a:pt x="508" y="261"/>
                  </a:lnTo>
                  <a:cubicBezTo>
                    <a:pt x="384" y="261"/>
                    <a:pt x="272" y="362"/>
                    <a:pt x="272" y="486"/>
                  </a:cubicBezTo>
                  <a:cubicBezTo>
                    <a:pt x="272" y="611"/>
                    <a:pt x="377" y="682"/>
                    <a:pt x="388" y="721"/>
                  </a:cubicBezTo>
                  <a:cubicBezTo>
                    <a:pt x="398" y="759"/>
                    <a:pt x="388" y="778"/>
                    <a:pt x="416" y="787"/>
                  </a:cubicBezTo>
                  <a:cubicBezTo>
                    <a:pt x="444" y="796"/>
                    <a:pt x="508" y="794"/>
                    <a:pt x="508" y="794"/>
                  </a:cubicBezTo>
                  <a:lnTo>
                    <a:pt x="514" y="794"/>
                  </a:lnTo>
                  <a:cubicBezTo>
                    <a:pt x="514" y="794"/>
                    <a:pt x="578" y="796"/>
                    <a:pt x="606" y="787"/>
                  </a:cubicBezTo>
                  <a:cubicBezTo>
                    <a:pt x="634" y="778"/>
                    <a:pt x="624" y="759"/>
                    <a:pt x="634" y="721"/>
                  </a:cubicBezTo>
                  <a:cubicBezTo>
                    <a:pt x="645" y="682"/>
                    <a:pt x="750" y="611"/>
                    <a:pt x="750" y="486"/>
                  </a:cubicBezTo>
                  <a:cubicBezTo>
                    <a:pt x="750" y="362"/>
                    <a:pt x="638" y="261"/>
                    <a:pt x="514" y="261"/>
                  </a:cubicBezTo>
                  <a:close/>
                  <a:moveTo>
                    <a:pt x="201" y="527"/>
                  </a:moveTo>
                  <a:lnTo>
                    <a:pt x="201" y="527"/>
                  </a:lnTo>
                  <a:cubicBezTo>
                    <a:pt x="201" y="509"/>
                    <a:pt x="183" y="495"/>
                    <a:pt x="162" y="495"/>
                  </a:cubicBezTo>
                  <a:lnTo>
                    <a:pt x="39" y="495"/>
                  </a:lnTo>
                  <a:cubicBezTo>
                    <a:pt x="17" y="495"/>
                    <a:pt x="0" y="509"/>
                    <a:pt x="0" y="527"/>
                  </a:cubicBezTo>
                  <a:cubicBezTo>
                    <a:pt x="0" y="544"/>
                    <a:pt x="17" y="558"/>
                    <a:pt x="39" y="558"/>
                  </a:cubicBezTo>
                  <a:lnTo>
                    <a:pt x="162" y="558"/>
                  </a:lnTo>
                  <a:cubicBezTo>
                    <a:pt x="183" y="558"/>
                    <a:pt x="201" y="544"/>
                    <a:pt x="201" y="527"/>
                  </a:cubicBezTo>
                  <a:close/>
                  <a:moveTo>
                    <a:pt x="983" y="495"/>
                  </a:moveTo>
                  <a:lnTo>
                    <a:pt x="983" y="495"/>
                  </a:lnTo>
                  <a:lnTo>
                    <a:pt x="860" y="495"/>
                  </a:lnTo>
                  <a:cubicBezTo>
                    <a:pt x="839" y="495"/>
                    <a:pt x="822" y="509"/>
                    <a:pt x="822" y="527"/>
                  </a:cubicBezTo>
                  <a:cubicBezTo>
                    <a:pt x="822" y="544"/>
                    <a:pt x="839" y="558"/>
                    <a:pt x="860" y="558"/>
                  </a:cubicBezTo>
                  <a:lnTo>
                    <a:pt x="983" y="558"/>
                  </a:lnTo>
                  <a:cubicBezTo>
                    <a:pt x="1005" y="558"/>
                    <a:pt x="1022" y="544"/>
                    <a:pt x="1022" y="527"/>
                  </a:cubicBezTo>
                  <a:cubicBezTo>
                    <a:pt x="1022" y="509"/>
                    <a:pt x="1005" y="495"/>
                    <a:pt x="983" y="495"/>
                  </a:cubicBezTo>
                  <a:close/>
                  <a:moveTo>
                    <a:pt x="782" y="296"/>
                  </a:moveTo>
                  <a:lnTo>
                    <a:pt x="782" y="296"/>
                  </a:lnTo>
                  <a:lnTo>
                    <a:pt x="869" y="209"/>
                  </a:lnTo>
                  <a:cubicBezTo>
                    <a:pt x="885" y="194"/>
                    <a:pt x="887" y="172"/>
                    <a:pt x="874" y="159"/>
                  </a:cubicBezTo>
                  <a:cubicBezTo>
                    <a:pt x="862" y="147"/>
                    <a:pt x="839" y="149"/>
                    <a:pt x="824" y="164"/>
                  </a:cubicBezTo>
                  <a:lnTo>
                    <a:pt x="737" y="251"/>
                  </a:lnTo>
                  <a:cubicBezTo>
                    <a:pt x="722" y="266"/>
                    <a:pt x="720" y="289"/>
                    <a:pt x="732" y="301"/>
                  </a:cubicBezTo>
                  <a:cubicBezTo>
                    <a:pt x="745" y="314"/>
                    <a:pt x="767" y="311"/>
                    <a:pt x="782" y="296"/>
                  </a:cubicBezTo>
                  <a:close/>
                  <a:moveTo>
                    <a:pt x="508" y="201"/>
                  </a:moveTo>
                  <a:lnTo>
                    <a:pt x="508" y="201"/>
                  </a:lnTo>
                  <a:cubicBezTo>
                    <a:pt x="526" y="201"/>
                    <a:pt x="540" y="183"/>
                    <a:pt x="540" y="162"/>
                  </a:cubicBezTo>
                  <a:lnTo>
                    <a:pt x="540" y="39"/>
                  </a:lnTo>
                  <a:cubicBezTo>
                    <a:pt x="540" y="18"/>
                    <a:pt x="526" y="0"/>
                    <a:pt x="508" y="0"/>
                  </a:cubicBezTo>
                  <a:cubicBezTo>
                    <a:pt x="491" y="0"/>
                    <a:pt x="476" y="18"/>
                    <a:pt x="476" y="39"/>
                  </a:cubicBezTo>
                  <a:lnTo>
                    <a:pt x="476" y="162"/>
                  </a:lnTo>
                  <a:cubicBezTo>
                    <a:pt x="476" y="183"/>
                    <a:pt x="491" y="201"/>
                    <a:pt x="508" y="201"/>
                  </a:cubicBezTo>
                  <a:close/>
                  <a:moveTo>
                    <a:pt x="229" y="283"/>
                  </a:moveTo>
                  <a:lnTo>
                    <a:pt x="229" y="283"/>
                  </a:lnTo>
                  <a:cubicBezTo>
                    <a:pt x="244" y="299"/>
                    <a:pt x="267" y="301"/>
                    <a:pt x="279" y="288"/>
                  </a:cubicBezTo>
                  <a:cubicBezTo>
                    <a:pt x="292" y="276"/>
                    <a:pt x="289" y="254"/>
                    <a:pt x="274" y="238"/>
                  </a:cubicBezTo>
                  <a:lnTo>
                    <a:pt x="187" y="151"/>
                  </a:lnTo>
                  <a:cubicBezTo>
                    <a:pt x="172" y="136"/>
                    <a:pt x="149" y="134"/>
                    <a:pt x="137" y="146"/>
                  </a:cubicBezTo>
                  <a:cubicBezTo>
                    <a:pt x="125" y="159"/>
                    <a:pt x="127" y="181"/>
                    <a:pt x="142" y="196"/>
                  </a:cubicBezTo>
                  <a:lnTo>
                    <a:pt x="229" y="283"/>
                  </a:lnTo>
                  <a:close/>
                  <a:moveTo>
                    <a:pt x="240" y="756"/>
                  </a:moveTo>
                  <a:lnTo>
                    <a:pt x="240" y="756"/>
                  </a:lnTo>
                  <a:lnTo>
                    <a:pt x="153" y="843"/>
                  </a:lnTo>
                  <a:cubicBezTo>
                    <a:pt x="137" y="859"/>
                    <a:pt x="135" y="881"/>
                    <a:pt x="148" y="894"/>
                  </a:cubicBezTo>
                  <a:cubicBezTo>
                    <a:pt x="160" y="906"/>
                    <a:pt x="183" y="904"/>
                    <a:pt x="198" y="889"/>
                  </a:cubicBezTo>
                  <a:lnTo>
                    <a:pt x="285" y="802"/>
                  </a:lnTo>
                  <a:cubicBezTo>
                    <a:pt x="300" y="786"/>
                    <a:pt x="302" y="764"/>
                    <a:pt x="290" y="751"/>
                  </a:cubicBezTo>
                  <a:cubicBezTo>
                    <a:pt x="277" y="739"/>
                    <a:pt x="255" y="741"/>
                    <a:pt x="240" y="756"/>
                  </a:cubicBezTo>
                  <a:close/>
                  <a:moveTo>
                    <a:pt x="793" y="769"/>
                  </a:moveTo>
                  <a:lnTo>
                    <a:pt x="793" y="769"/>
                  </a:lnTo>
                  <a:cubicBezTo>
                    <a:pt x="778" y="754"/>
                    <a:pt x="755" y="752"/>
                    <a:pt x="743" y="764"/>
                  </a:cubicBezTo>
                  <a:cubicBezTo>
                    <a:pt x="731" y="777"/>
                    <a:pt x="733" y="799"/>
                    <a:pt x="748" y="814"/>
                  </a:cubicBezTo>
                  <a:lnTo>
                    <a:pt x="835" y="901"/>
                  </a:lnTo>
                  <a:cubicBezTo>
                    <a:pt x="850" y="916"/>
                    <a:pt x="873" y="919"/>
                    <a:pt x="885" y="906"/>
                  </a:cubicBezTo>
                  <a:cubicBezTo>
                    <a:pt x="897" y="894"/>
                    <a:pt x="895" y="871"/>
                    <a:pt x="880" y="856"/>
                  </a:cubicBezTo>
                  <a:lnTo>
                    <a:pt x="793" y="7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8203" name="组合 22"/>
          <p:cNvGrpSpPr/>
          <p:nvPr/>
        </p:nvGrpSpPr>
        <p:grpSpPr>
          <a:xfrm>
            <a:off x="6182928" y="3553571"/>
            <a:ext cx="576037" cy="576038"/>
            <a:chOff x="6170389" y="3371639"/>
            <a:chExt cx="576064" cy="576064"/>
          </a:xfrm>
        </p:grpSpPr>
        <p:sp>
          <p:nvSpPr>
            <p:cNvPr id="8204" name="圆角矩形 11"/>
            <p:cNvSpPr/>
            <p:nvPr/>
          </p:nvSpPr>
          <p:spPr>
            <a:xfrm>
              <a:off x="6170389" y="3371639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5" name="Freeform 13"/>
            <p:cNvSpPr>
              <a:spLocks noEditPoints="1"/>
            </p:cNvSpPr>
            <p:nvPr/>
          </p:nvSpPr>
          <p:spPr>
            <a:xfrm>
              <a:off x="6293383" y="3504805"/>
              <a:ext cx="330076" cy="309733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57" h="885">
                  <a:moveTo>
                    <a:pt x="0" y="155"/>
                  </a:moveTo>
                  <a:cubicBezTo>
                    <a:pt x="0" y="278"/>
                    <a:pt x="0" y="400"/>
                    <a:pt x="0" y="523"/>
                  </a:cubicBezTo>
                  <a:cubicBezTo>
                    <a:pt x="0" y="533"/>
                    <a:pt x="161" y="687"/>
                    <a:pt x="181" y="707"/>
                  </a:cubicBezTo>
                  <a:cubicBezTo>
                    <a:pt x="202" y="728"/>
                    <a:pt x="355" y="885"/>
                    <a:pt x="368" y="885"/>
                  </a:cubicBezTo>
                  <a:cubicBezTo>
                    <a:pt x="442" y="885"/>
                    <a:pt x="516" y="885"/>
                    <a:pt x="589" y="885"/>
                  </a:cubicBezTo>
                  <a:cubicBezTo>
                    <a:pt x="620" y="885"/>
                    <a:pt x="632" y="856"/>
                    <a:pt x="645" y="837"/>
                  </a:cubicBezTo>
                  <a:cubicBezTo>
                    <a:pt x="645" y="684"/>
                    <a:pt x="645" y="532"/>
                    <a:pt x="645" y="380"/>
                  </a:cubicBezTo>
                  <a:cubicBezTo>
                    <a:pt x="631" y="385"/>
                    <a:pt x="590" y="368"/>
                    <a:pt x="582" y="391"/>
                  </a:cubicBezTo>
                  <a:cubicBezTo>
                    <a:pt x="577" y="401"/>
                    <a:pt x="582" y="573"/>
                    <a:pt x="582" y="608"/>
                  </a:cubicBezTo>
                  <a:cubicBezTo>
                    <a:pt x="582" y="643"/>
                    <a:pt x="592" y="822"/>
                    <a:pt x="567" y="822"/>
                  </a:cubicBezTo>
                  <a:cubicBezTo>
                    <a:pt x="507" y="822"/>
                    <a:pt x="447" y="822"/>
                    <a:pt x="387" y="822"/>
                  </a:cubicBezTo>
                  <a:cubicBezTo>
                    <a:pt x="368" y="822"/>
                    <a:pt x="376" y="760"/>
                    <a:pt x="376" y="741"/>
                  </a:cubicBezTo>
                  <a:cubicBezTo>
                    <a:pt x="376" y="710"/>
                    <a:pt x="376" y="679"/>
                    <a:pt x="376" y="649"/>
                  </a:cubicBezTo>
                  <a:cubicBezTo>
                    <a:pt x="376" y="565"/>
                    <a:pt x="376" y="551"/>
                    <a:pt x="324" y="516"/>
                  </a:cubicBezTo>
                  <a:cubicBezTo>
                    <a:pt x="300" y="516"/>
                    <a:pt x="301" y="509"/>
                    <a:pt x="280" y="509"/>
                  </a:cubicBezTo>
                  <a:cubicBezTo>
                    <a:pt x="209" y="509"/>
                    <a:pt x="137" y="509"/>
                    <a:pt x="66" y="509"/>
                  </a:cubicBezTo>
                  <a:cubicBezTo>
                    <a:pt x="66" y="398"/>
                    <a:pt x="66" y="287"/>
                    <a:pt x="66" y="177"/>
                  </a:cubicBezTo>
                  <a:cubicBezTo>
                    <a:pt x="66" y="168"/>
                    <a:pt x="69" y="169"/>
                    <a:pt x="74" y="162"/>
                  </a:cubicBezTo>
                  <a:cubicBezTo>
                    <a:pt x="155" y="162"/>
                    <a:pt x="236" y="162"/>
                    <a:pt x="317" y="162"/>
                  </a:cubicBezTo>
                  <a:cubicBezTo>
                    <a:pt x="333" y="151"/>
                    <a:pt x="375" y="115"/>
                    <a:pt x="376" y="92"/>
                  </a:cubicBezTo>
                  <a:cubicBezTo>
                    <a:pt x="274" y="92"/>
                    <a:pt x="172" y="92"/>
                    <a:pt x="70" y="92"/>
                  </a:cubicBezTo>
                  <a:cubicBezTo>
                    <a:pt x="42" y="92"/>
                    <a:pt x="0" y="131"/>
                    <a:pt x="0" y="155"/>
                  </a:cubicBezTo>
                  <a:close/>
                  <a:moveTo>
                    <a:pt x="505" y="215"/>
                  </a:moveTo>
                  <a:lnTo>
                    <a:pt x="538" y="182"/>
                  </a:lnTo>
                  <a:lnTo>
                    <a:pt x="505" y="149"/>
                  </a:lnTo>
                  <a:cubicBezTo>
                    <a:pt x="504" y="148"/>
                    <a:pt x="504" y="146"/>
                    <a:pt x="505" y="145"/>
                  </a:cubicBezTo>
                  <a:lnTo>
                    <a:pt x="527" y="123"/>
                  </a:lnTo>
                  <a:cubicBezTo>
                    <a:pt x="528" y="122"/>
                    <a:pt x="530" y="122"/>
                    <a:pt x="531" y="123"/>
                  </a:cubicBezTo>
                  <a:lnTo>
                    <a:pt x="564" y="156"/>
                  </a:lnTo>
                  <a:lnTo>
                    <a:pt x="597" y="123"/>
                  </a:lnTo>
                  <a:cubicBezTo>
                    <a:pt x="599" y="122"/>
                    <a:pt x="601" y="122"/>
                    <a:pt x="602" y="123"/>
                  </a:cubicBezTo>
                  <a:lnTo>
                    <a:pt x="624" y="145"/>
                  </a:lnTo>
                  <a:cubicBezTo>
                    <a:pt x="625" y="146"/>
                    <a:pt x="625" y="148"/>
                    <a:pt x="624" y="149"/>
                  </a:cubicBezTo>
                  <a:lnTo>
                    <a:pt x="591" y="182"/>
                  </a:lnTo>
                  <a:lnTo>
                    <a:pt x="624" y="215"/>
                  </a:lnTo>
                  <a:cubicBezTo>
                    <a:pt x="625" y="217"/>
                    <a:pt x="625" y="219"/>
                    <a:pt x="624" y="220"/>
                  </a:cubicBezTo>
                  <a:lnTo>
                    <a:pt x="602" y="242"/>
                  </a:lnTo>
                  <a:cubicBezTo>
                    <a:pt x="601" y="243"/>
                    <a:pt x="599" y="243"/>
                    <a:pt x="597" y="242"/>
                  </a:cubicBezTo>
                  <a:lnTo>
                    <a:pt x="564" y="209"/>
                  </a:lnTo>
                  <a:lnTo>
                    <a:pt x="531" y="242"/>
                  </a:lnTo>
                  <a:cubicBezTo>
                    <a:pt x="530" y="243"/>
                    <a:pt x="528" y="243"/>
                    <a:pt x="527" y="242"/>
                  </a:cubicBezTo>
                  <a:lnTo>
                    <a:pt x="505" y="220"/>
                  </a:lnTo>
                  <a:cubicBezTo>
                    <a:pt x="504" y="219"/>
                    <a:pt x="504" y="217"/>
                    <a:pt x="505" y="215"/>
                  </a:cubicBezTo>
                  <a:close/>
                  <a:moveTo>
                    <a:pt x="780" y="332"/>
                  </a:moveTo>
                  <a:lnTo>
                    <a:pt x="944" y="496"/>
                  </a:lnTo>
                  <a:cubicBezTo>
                    <a:pt x="957" y="509"/>
                    <a:pt x="957" y="530"/>
                    <a:pt x="944" y="543"/>
                  </a:cubicBezTo>
                  <a:lnTo>
                    <a:pt x="925" y="562"/>
                  </a:lnTo>
                  <a:cubicBezTo>
                    <a:pt x="912" y="575"/>
                    <a:pt x="891" y="575"/>
                    <a:pt x="878" y="562"/>
                  </a:cubicBezTo>
                  <a:lnTo>
                    <a:pt x="714" y="398"/>
                  </a:lnTo>
                  <a:lnTo>
                    <a:pt x="780" y="332"/>
                  </a:lnTo>
                  <a:close/>
                  <a:moveTo>
                    <a:pt x="447" y="65"/>
                  </a:moveTo>
                  <a:cubicBezTo>
                    <a:pt x="512" y="0"/>
                    <a:pt x="617" y="0"/>
                    <a:pt x="682" y="65"/>
                  </a:cubicBezTo>
                  <a:cubicBezTo>
                    <a:pt x="740" y="123"/>
                    <a:pt x="747" y="213"/>
                    <a:pt x="701" y="278"/>
                  </a:cubicBezTo>
                  <a:lnTo>
                    <a:pt x="754" y="331"/>
                  </a:lnTo>
                  <a:cubicBezTo>
                    <a:pt x="756" y="333"/>
                    <a:pt x="756" y="337"/>
                    <a:pt x="754" y="339"/>
                  </a:cubicBezTo>
                  <a:lnTo>
                    <a:pt x="721" y="372"/>
                  </a:lnTo>
                  <a:cubicBezTo>
                    <a:pt x="719" y="374"/>
                    <a:pt x="715" y="374"/>
                    <a:pt x="713" y="372"/>
                  </a:cubicBezTo>
                  <a:lnTo>
                    <a:pt x="660" y="319"/>
                  </a:lnTo>
                  <a:cubicBezTo>
                    <a:pt x="595" y="364"/>
                    <a:pt x="505" y="358"/>
                    <a:pt x="447" y="300"/>
                  </a:cubicBezTo>
                  <a:cubicBezTo>
                    <a:pt x="382" y="235"/>
                    <a:pt x="382" y="130"/>
                    <a:pt x="447" y="65"/>
                  </a:cubicBezTo>
                  <a:close/>
                  <a:moveTo>
                    <a:pt x="486" y="104"/>
                  </a:moveTo>
                  <a:cubicBezTo>
                    <a:pt x="529" y="60"/>
                    <a:pt x="600" y="60"/>
                    <a:pt x="643" y="104"/>
                  </a:cubicBezTo>
                  <a:cubicBezTo>
                    <a:pt x="687" y="147"/>
                    <a:pt x="687" y="218"/>
                    <a:pt x="643" y="261"/>
                  </a:cubicBezTo>
                  <a:cubicBezTo>
                    <a:pt x="600" y="305"/>
                    <a:pt x="529" y="305"/>
                    <a:pt x="486" y="261"/>
                  </a:cubicBezTo>
                  <a:cubicBezTo>
                    <a:pt x="442" y="218"/>
                    <a:pt x="442" y="147"/>
                    <a:pt x="486" y="104"/>
                  </a:cubicBezTo>
                  <a:close/>
                  <a:moveTo>
                    <a:pt x="306" y="770"/>
                  </a:moveTo>
                  <a:cubicBezTo>
                    <a:pt x="304" y="706"/>
                    <a:pt x="303" y="643"/>
                    <a:pt x="302" y="579"/>
                  </a:cubicBezTo>
                  <a:cubicBezTo>
                    <a:pt x="241" y="579"/>
                    <a:pt x="179" y="579"/>
                    <a:pt x="118" y="579"/>
                  </a:cubicBezTo>
                  <a:cubicBezTo>
                    <a:pt x="117" y="580"/>
                    <a:pt x="116" y="581"/>
                    <a:pt x="115" y="581"/>
                  </a:cubicBezTo>
                  <a:cubicBezTo>
                    <a:pt x="179" y="644"/>
                    <a:pt x="242" y="707"/>
                    <a:pt x="306" y="770"/>
                  </a:cubicBezTo>
                  <a:close/>
                  <a:moveTo>
                    <a:pt x="110" y="225"/>
                  </a:moveTo>
                  <a:cubicBezTo>
                    <a:pt x="110" y="233"/>
                    <a:pt x="110" y="242"/>
                    <a:pt x="110" y="250"/>
                  </a:cubicBezTo>
                  <a:cubicBezTo>
                    <a:pt x="110" y="259"/>
                    <a:pt x="116" y="265"/>
                    <a:pt x="125" y="265"/>
                  </a:cubicBezTo>
                  <a:cubicBezTo>
                    <a:pt x="209" y="265"/>
                    <a:pt x="292" y="265"/>
                    <a:pt x="376" y="265"/>
                  </a:cubicBezTo>
                  <a:cubicBezTo>
                    <a:pt x="399" y="265"/>
                    <a:pt x="394" y="228"/>
                    <a:pt x="387" y="214"/>
                  </a:cubicBezTo>
                  <a:cubicBezTo>
                    <a:pt x="338" y="214"/>
                    <a:pt x="288" y="214"/>
                    <a:pt x="239" y="214"/>
                  </a:cubicBezTo>
                  <a:cubicBezTo>
                    <a:pt x="209" y="214"/>
                    <a:pt x="110" y="206"/>
                    <a:pt x="110" y="225"/>
                  </a:cubicBezTo>
                  <a:close/>
                  <a:moveTo>
                    <a:pt x="110" y="405"/>
                  </a:moveTo>
                  <a:cubicBezTo>
                    <a:pt x="110" y="416"/>
                    <a:pt x="110" y="427"/>
                    <a:pt x="110" y="439"/>
                  </a:cubicBezTo>
                  <a:cubicBezTo>
                    <a:pt x="110" y="447"/>
                    <a:pt x="113" y="450"/>
                    <a:pt x="121" y="450"/>
                  </a:cubicBezTo>
                  <a:cubicBezTo>
                    <a:pt x="211" y="450"/>
                    <a:pt x="301" y="450"/>
                    <a:pt x="390" y="450"/>
                  </a:cubicBezTo>
                  <a:cubicBezTo>
                    <a:pt x="392" y="440"/>
                    <a:pt x="400" y="402"/>
                    <a:pt x="379" y="402"/>
                  </a:cubicBezTo>
                  <a:cubicBezTo>
                    <a:pt x="296" y="402"/>
                    <a:pt x="212" y="402"/>
                    <a:pt x="129" y="402"/>
                  </a:cubicBezTo>
                  <a:cubicBezTo>
                    <a:pt x="123" y="402"/>
                    <a:pt x="115" y="404"/>
                    <a:pt x="110" y="405"/>
                  </a:cubicBezTo>
                  <a:close/>
                  <a:moveTo>
                    <a:pt x="110" y="328"/>
                  </a:moveTo>
                  <a:cubicBezTo>
                    <a:pt x="110" y="333"/>
                    <a:pt x="110" y="338"/>
                    <a:pt x="110" y="343"/>
                  </a:cubicBezTo>
                  <a:cubicBezTo>
                    <a:pt x="110" y="351"/>
                    <a:pt x="113" y="351"/>
                    <a:pt x="118" y="357"/>
                  </a:cubicBezTo>
                  <a:cubicBezTo>
                    <a:pt x="205" y="357"/>
                    <a:pt x="292" y="357"/>
                    <a:pt x="379" y="357"/>
                  </a:cubicBezTo>
                  <a:cubicBezTo>
                    <a:pt x="384" y="355"/>
                    <a:pt x="389" y="353"/>
                    <a:pt x="394" y="350"/>
                  </a:cubicBezTo>
                  <a:cubicBezTo>
                    <a:pt x="394" y="344"/>
                    <a:pt x="394" y="338"/>
                    <a:pt x="394" y="332"/>
                  </a:cubicBezTo>
                  <a:cubicBezTo>
                    <a:pt x="394" y="320"/>
                    <a:pt x="390" y="317"/>
                    <a:pt x="387" y="309"/>
                  </a:cubicBezTo>
                  <a:cubicBezTo>
                    <a:pt x="336" y="309"/>
                    <a:pt x="286" y="309"/>
                    <a:pt x="236" y="309"/>
                  </a:cubicBezTo>
                  <a:cubicBezTo>
                    <a:pt x="211" y="309"/>
                    <a:pt x="187" y="309"/>
                    <a:pt x="162" y="309"/>
                  </a:cubicBezTo>
                  <a:cubicBezTo>
                    <a:pt x="131" y="310"/>
                    <a:pt x="110" y="299"/>
                    <a:pt x="110" y="3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8206" name="组合 21"/>
          <p:cNvGrpSpPr/>
          <p:nvPr/>
        </p:nvGrpSpPr>
        <p:grpSpPr>
          <a:xfrm>
            <a:off x="6182928" y="2761718"/>
            <a:ext cx="576037" cy="576037"/>
            <a:chOff x="6170389" y="2579551"/>
            <a:chExt cx="576064" cy="576064"/>
          </a:xfrm>
        </p:grpSpPr>
        <p:sp>
          <p:nvSpPr>
            <p:cNvPr id="8207" name="圆角矩形 10"/>
            <p:cNvSpPr/>
            <p:nvPr/>
          </p:nvSpPr>
          <p:spPr>
            <a:xfrm>
              <a:off x="6170389" y="2579551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8" name="Freeform 27"/>
            <p:cNvSpPr>
              <a:spLocks noEditPoints="1"/>
            </p:cNvSpPr>
            <p:nvPr/>
          </p:nvSpPr>
          <p:spPr>
            <a:xfrm>
              <a:off x="6344742" y="2711328"/>
              <a:ext cx="312142" cy="334857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12" h="858">
                  <a:moveTo>
                    <a:pt x="179" y="0"/>
                  </a:moveTo>
                  <a:lnTo>
                    <a:pt x="507" y="0"/>
                  </a:lnTo>
                  <a:cubicBezTo>
                    <a:pt x="569" y="0"/>
                    <a:pt x="620" y="51"/>
                    <a:pt x="620" y="113"/>
                  </a:cubicBezTo>
                  <a:lnTo>
                    <a:pt x="620" y="264"/>
                  </a:lnTo>
                  <a:cubicBezTo>
                    <a:pt x="584" y="292"/>
                    <a:pt x="563" y="318"/>
                    <a:pt x="535" y="356"/>
                  </a:cubicBezTo>
                  <a:lnTo>
                    <a:pt x="535" y="113"/>
                  </a:lnTo>
                  <a:cubicBezTo>
                    <a:pt x="535" y="98"/>
                    <a:pt x="522" y="85"/>
                    <a:pt x="507" y="85"/>
                  </a:cubicBezTo>
                  <a:lnTo>
                    <a:pt x="247" y="85"/>
                  </a:lnTo>
                  <a:lnTo>
                    <a:pt x="247" y="204"/>
                  </a:lnTo>
                  <a:cubicBezTo>
                    <a:pt x="247" y="216"/>
                    <a:pt x="237" y="226"/>
                    <a:pt x="225" y="226"/>
                  </a:cubicBezTo>
                  <a:lnTo>
                    <a:pt x="86" y="226"/>
                  </a:lnTo>
                  <a:lnTo>
                    <a:pt x="86" y="643"/>
                  </a:lnTo>
                  <a:cubicBezTo>
                    <a:pt x="86" y="658"/>
                    <a:pt x="98" y="670"/>
                    <a:pt x="113" y="670"/>
                  </a:cubicBezTo>
                  <a:lnTo>
                    <a:pt x="375" y="670"/>
                  </a:lnTo>
                  <a:cubicBezTo>
                    <a:pt x="366" y="699"/>
                    <a:pt x="358" y="727"/>
                    <a:pt x="353" y="756"/>
                  </a:cubicBezTo>
                  <a:lnTo>
                    <a:pt x="113" y="756"/>
                  </a:lnTo>
                  <a:cubicBezTo>
                    <a:pt x="51" y="756"/>
                    <a:pt x="0" y="705"/>
                    <a:pt x="0" y="643"/>
                  </a:cubicBezTo>
                  <a:lnTo>
                    <a:pt x="0" y="178"/>
                  </a:lnTo>
                  <a:lnTo>
                    <a:pt x="179" y="0"/>
                  </a:lnTo>
                  <a:close/>
                  <a:moveTo>
                    <a:pt x="721" y="277"/>
                  </a:moveTo>
                  <a:cubicBezTo>
                    <a:pt x="733" y="283"/>
                    <a:pt x="740" y="295"/>
                    <a:pt x="743" y="310"/>
                  </a:cubicBezTo>
                  <a:cubicBezTo>
                    <a:pt x="765" y="316"/>
                    <a:pt x="786" y="330"/>
                    <a:pt x="802" y="358"/>
                  </a:cubicBezTo>
                  <a:cubicBezTo>
                    <a:pt x="812" y="382"/>
                    <a:pt x="808" y="417"/>
                    <a:pt x="794" y="442"/>
                  </a:cubicBezTo>
                  <a:cubicBezTo>
                    <a:pt x="770" y="487"/>
                    <a:pt x="736" y="543"/>
                    <a:pt x="707" y="588"/>
                  </a:cubicBezTo>
                  <a:cubicBezTo>
                    <a:pt x="688" y="595"/>
                    <a:pt x="692" y="556"/>
                    <a:pt x="699" y="546"/>
                  </a:cubicBezTo>
                  <a:cubicBezTo>
                    <a:pt x="723" y="510"/>
                    <a:pt x="743" y="477"/>
                    <a:pt x="762" y="413"/>
                  </a:cubicBezTo>
                  <a:cubicBezTo>
                    <a:pt x="766" y="382"/>
                    <a:pt x="752" y="368"/>
                    <a:pt x="743" y="355"/>
                  </a:cubicBezTo>
                  <a:cubicBezTo>
                    <a:pt x="742" y="358"/>
                    <a:pt x="742" y="360"/>
                    <a:pt x="741" y="363"/>
                  </a:cubicBezTo>
                  <a:cubicBezTo>
                    <a:pt x="723" y="355"/>
                    <a:pt x="706" y="346"/>
                    <a:pt x="688" y="337"/>
                  </a:cubicBezTo>
                  <a:cubicBezTo>
                    <a:pt x="670" y="327"/>
                    <a:pt x="653" y="314"/>
                    <a:pt x="636" y="302"/>
                  </a:cubicBezTo>
                  <a:cubicBezTo>
                    <a:pt x="669" y="274"/>
                    <a:pt x="698" y="264"/>
                    <a:pt x="721" y="277"/>
                  </a:cubicBezTo>
                  <a:close/>
                  <a:moveTo>
                    <a:pt x="734" y="395"/>
                  </a:moveTo>
                  <a:cubicBezTo>
                    <a:pt x="719" y="445"/>
                    <a:pt x="690" y="508"/>
                    <a:pt x="649" y="579"/>
                  </a:cubicBezTo>
                  <a:cubicBezTo>
                    <a:pt x="628" y="615"/>
                    <a:pt x="604" y="650"/>
                    <a:pt x="580" y="681"/>
                  </a:cubicBezTo>
                  <a:cubicBezTo>
                    <a:pt x="557" y="670"/>
                    <a:pt x="535" y="658"/>
                    <a:pt x="512" y="646"/>
                  </a:cubicBezTo>
                  <a:cubicBezTo>
                    <a:pt x="488" y="633"/>
                    <a:pt x="465" y="617"/>
                    <a:pt x="442" y="601"/>
                  </a:cubicBezTo>
                  <a:cubicBezTo>
                    <a:pt x="457" y="565"/>
                    <a:pt x="475" y="527"/>
                    <a:pt x="496" y="491"/>
                  </a:cubicBezTo>
                  <a:cubicBezTo>
                    <a:pt x="536" y="420"/>
                    <a:pt x="576" y="363"/>
                    <a:pt x="612" y="325"/>
                  </a:cubicBezTo>
                  <a:cubicBezTo>
                    <a:pt x="631" y="338"/>
                    <a:pt x="650" y="351"/>
                    <a:pt x="671" y="363"/>
                  </a:cubicBezTo>
                  <a:cubicBezTo>
                    <a:pt x="691" y="375"/>
                    <a:pt x="712" y="384"/>
                    <a:pt x="734" y="395"/>
                  </a:cubicBezTo>
                  <a:close/>
                  <a:moveTo>
                    <a:pt x="560" y="707"/>
                  </a:moveTo>
                  <a:cubicBezTo>
                    <a:pt x="486" y="797"/>
                    <a:pt x="410" y="858"/>
                    <a:pt x="392" y="848"/>
                  </a:cubicBezTo>
                  <a:cubicBezTo>
                    <a:pt x="375" y="838"/>
                    <a:pt x="389" y="742"/>
                    <a:pt x="430" y="632"/>
                  </a:cubicBezTo>
                  <a:cubicBezTo>
                    <a:pt x="451" y="645"/>
                    <a:pt x="472" y="659"/>
                    <a:pt x="494" y="672"/>
                  </a:cubicBezTo>
                  <a:cubicBezTo>
                    <a:pt x="516" y="685"/>
                    <a:pt x="538" y="695"/>
                    <a:pt x="560" y="707"/>
                  </a:cubicBezTo>
                  <a:close/>
                  <a:moveTo>
                    <a:pt x="294" y="149"/>
                  </a:moveTo>
                  <a:lnTo>
                    <a:pt x="482" y="149"/>
                  </a:lnTo>
                  <a:lnTo>
                    <a:pt x="482" y="193"/>
                  </a:lnTo>
                  <a:lnTo>
                    <a:pt x="294" y="193"/>
                  </a:lnTo>
                  <a:lnTo>
                    <a:pt x="294" y="149"/>
                  </a:lnTo>
                  <a:close/>
                  <a:moveTo>
                    <a:pt x="148" y="437"/>
                  </a:moveTo>
                  <a:lnTo>
                    <a:pt x="258" y="437"/>
                  </a:lnTo>
                  <a:lnTo>
                    <a:pt x="258" y="480"/>
                  </a:lnTo>
                  <a:lnTo>
                    <a:pt x="148" y="480"/>
                  </a:lnTo>
                  <a:lnTo>
                    <a:pt x="148" y="437"/>
                  </a:lnTo>
                  <a:close/>
                  <a:moveTo>
                    <a:pt x="148" y="337"/>
                  </a:moveTo>
                  <a:lnTo>
                    <a:pt x="482" y="337"/>
                  </a:lnTo>
                  <a:lnTo>
                    <a:pt x="482" y="381"/>
                  </a:lnTo>
                  <a:lnTo>
                    <a:pt x="148" y="381"/>
                  </a:lnTo>
                  <a:lnTo>
                    <a:pt x="148" y="337"/>
                  </a:lnTo>
                  <a:close/>
                  <a:moveTo>
                    <a:pt x="148" y="245"/>
                  </a:moveTo>
                  <a:lnTo>
                    <a:pt x="482" y="245"/>
                  </a:lnTo>
                  <a:lnTo>
                    <a:pt x="482" y="288"/>
                  </a:lnTo>
                  <a:lnTo>
                    <a:pt x="148" y="288"/>
                  </a:lnTo>
                  <a:lnTo>
                    <a:pt x="148" y="245"/>
                  </a:lnTo>
                  <a:close/>
                  <a:moveTo>
                    <a:pt x="111" y="187"/>
                  </a:moveTo>
                  <a:lnTo>
                    <a:pt x="193" y="187"/>
                  </a:lnTo>
                  <a:cubicBezTo>
                    <a:pt x="201" y="187"/>
                    <a:pt x="208" y="181"/>
                    <a:pt x="208" y="173"/>
                  </a:cubicBezTo>
                  <a:lnTo>
                    <a:pt x="208" y="91"/>
                  </a:lnTo>
                  <a:lnTo>
                    <a:pt x="11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212" name="矩形 20"/>
          <p:cNvSpPr/>
          <p:nvPr/>
        </p:nvSpPr>
        <p:spPr>
          <a:xfrm>
            <a:off x="1" y="3156057"/>
            <a:ext cx="5520756" cy="54271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5"/>
          <p:cNvSpPr txBox="1"/>
          <p:nvPr/>
        </p:nvSpPr>
        <p:spPr>
          <a:xfrm>
            <a:off x="1848717" y="3197316"/>
            <a:ext cx="1691614" cy="46178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9" b="0" i="0" u="none" strike="noStrike" kern="1200" cap="none" spc="0" normalizeH="0" baseline="0" noProof="0" dirty="0">
                <a:ln>
                  <a:noFill/>
                </a:ln>
                <a:solidFill>
                  <a:srgbClr val="113E6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113E6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ontents</a:t>
            </a:r>
          </a:p>
        </p:txBody>
      </p:sp>
      <p:sp>
        <p:nvSpPr>
          <p:cNvPr id="8220" name="Rectangle 14"/>
          <p:cNvSpPr/>
          <p:nvPr/>
        </p:nvSpPr>
        <p:spPr>
          <a:xfrm>
            <a:off x="7089036" y="2926753"/>
            <a:ext cx="576038" cy="24596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21" name="Rectangle 14"/>
          <p:cNvSpPr/>
          <p:nvPr/>
        </p:nvSpPr>
        <p:spPr>
          <a:xfrm>
            <a:off x="7089036" y="3709085"/>
            <a:ext cx="576038" cy="24596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kumimoji="0" lang="en-US" altLang="zh-CN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22" name="Rectangle 14"/>
          <p:cNvSpPr/>
          <p:nvPr/>
        </p:nvSpPr>
        <p:spPr>
          <a:xfrm>
            <a:off x="7089036" y="4500938"/>
            <a:ext cx="576038" cy="24596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kumimoji="0" lang="en-US" altLang="zh-CN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TextBox 59"/>
          <p:cNvSpPr txBox="1"/>
          <p:nvPr/>
        </p:nvSpPr>
        <p:spPr>
          <a:xfrm>
            <a:off x="7995145" y="2844235"/>
            <a:ext cx="1947101" cy="39989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113E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问题背景</a:t>
            </a:r>
          </a:p>
        </p:txBody>
      </p:sp>
      <p:sp>
        <p:nvSpPr>
          <p:cNvPr id="44" name="TextBox 59"/>
          <p:cNvSpPr txBox="1"/>
          <p:nvPr/>
        </p:nvSpPr>
        <p:spPr>
          <a:xfrm>
            <a:off x="7995145" y="3632914"/>
            <a:ext cx="2415232" cy="39989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9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endParaRPr kumimoji="0" lang="zh-CN" altLang="en-US" sz="1999" b="1" i="0" u="none" strike="noStrike" kern="1200" cap="none" spc="0" normalizeH="0" baseline="0" noProof="0" dirty="0">
              <a:ln>
                <a:noFill/>
              </a:ln>
              <a:solidFill>
                <a:srgbClr val="113E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TextBox 59"/>
          <p:cNvSpPr txBox="1"/>
          <p:nvPr/>
        </p:nvSpPr>
        <p:spPr>
          <a:xfrm>
            <a:off x="7995145" y="4435876"/>
            <a:ext cx="3154718" cy="39989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113E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827" y="628157"/>
            <a:ext cx="4140170" cy="4143344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754" y="937598"/>
            <a:ext cx="1152075" cy="121713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44" name="Line 12"/>
          <p:cNvSpPr/>
          <p:nvPr/>
        </p:nvSpPr>
        <p:spPr>
          <a:xfrm>
            <a:off x="4194125" y="2740294"/>
            <a:ext cx="38069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412" y="3068779"/>
            <a:ext cx="3167413" cy="76912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98" b="1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问题背景</a:t>
            </a:r>
          </a:p>
        </p:txBody>
      </p:sp>
      <p:sp>
        <p:nvSpPr>
          <p:cNvPr id="10246" name="Rectangle 14"/>
          <p:cNvSpPr/>
          <p:nvPr/>
        </p:nvSpPr>
        <p:spPr>
          <a:xfrm>
            <a:off x="5631839" y="2256296"/>
            <a:ext cx="929912" cy="399894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</a:p>
        </p:txBody>
      </p:sp>
      <p:sp>
        <p:nvSpPr>
          <p:cNvPr id="10247" name="Oval 39"/>
          <p:cNvSpPr>
            <a:spLocks noChangeAspect="1"/>
          </p:cNvSpPr>
          <p:nvPr/>
        </p:nvSpPr>
        <p:spPr>
          <a:xfrm>
            <a:off x="4611501" y="5277714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95" y="92977"/>
            <a:ext cx="2645347" cy="502989"/>
          </a:xfrm>
          <a:prstGeom prst="rect">
            <a:avLst/>
          </a:prstGeom>
        </p:spPr>
      </p:pic>
      <p:sp>
        <p:nvSpPr>
          <p:cNvPr id="20" name="TextBox 83">
            <a:extLst>
              <a:ext uri="{FF2B5EF4-FFF2-40B4-BE49-F238E27FC236}">
                <a16:creationId xmlns:a16="http://schemas.microsoft.com/office/drawing/2014/main" id="{BBAB62EB-2C20-48C7-B97B-CA1A12342FC6}"/>
              </a:ext>
            </a:extLst>
          </p:cNvPr>
          <p:cNvSpPr txBox="1"/>
          <p:nvPr/>
        </p:nvSpPr>
        <p:spPr>
          <a:xfrm>
            <a:off x="5051195" y="5126226"/>
            <a:ext cx="338926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数据集简介</a:t>
            </a:r>
          </a:p>
        </p:txBody>
      </p:sp>
      <p:sp>
        <p:nvSpPr>
          <p:cNvPr id="14" name="Oval 39">
            <a:extLst>
              <a:ext uri="{FF2B5EF4-FFF2-40B4-BE49-F238E27FC236}">
                <a16:creationId xmlns:a16="http://schemas.microsoft.com/office/drawing/2014/main" id="{C0E98DB3-F92B-4D7E-8D81-B6BA2F880A87}"/>
              </a:ext>
            </a:extLst>
          </p:cNvPr>
          <p:cNvSpPr>
            <a:spLocks noChangeAspect="1"/>
          </p:cNvSpPr>
          <p:nvPr/>
        </p:nvSpPr>
        <p:spPr>
          <a:xfrm>
            <a:off x="4611501" y="5919666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83">
            <a:extLst>
              <a:ext uri="{FF2B5EF4-FFF2-40B4-BE49-F238E27FC236}">
                <a16:creationId xmlns:a16="http://schemas.microsoft.com/office/drawing/2014/main" id="{01E9A477-4765-4510-B3DB-6CE987A9B954}"/>
              </a:ext>
            </a:extLst>
          </p:cNvPr>
          <p:cNvSpPr txBox="1"/>
          <p:nvPr/>
        </p:nvSpPr>
        <p:spPr>
          <a:xfrm>
            <a:off x="5051195" y="5768178"/>
            <a:ext cx="338926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  <p:bldP spid="10247" grpId="0" animBg="1"/>
      <p:bldP spid="20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27"/>
          <p:cNvSpPr txBox="1"/>
          <p:nvPr/>
        </p:nvSpPr>
        <p:spPr>
          <a:xfrm>
            <a:off x="1012430" y="177483"/>
            <a:ext cx="310854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Wine</a:t>
            </a: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数据集简介</a:t>
            </a:r>
          </a:p>
        </p:txBody>
      </p:sp>
      <p:sp>
        <p:nvSpPr>
          <p:cNvPr id="29699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2" name="Rectangle 11"/>
          <p:cNvSpPr/>
          <p:nvPr/>
        </p:nvSpPr>
        <p:spPr>
          <a:xfrm>
            <a:off x="1036233" y="3152882"/>
            <a:ext cx="5850827" cy="3243583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3" name="Rectangle 8"/>
          <p:cNvSpPr/>
          <p:nvPr/>
        </p:nvSpPr>
        <p:spPr>
          <a:xfrm>
            <a:off x="1036233" y="978857"/>
            <a:ext cx="5850827" cy="1778893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4" name="Freeform 6"/>
          <p:cNvSpPr/>
          <p:nvPr/>
        </p:nvSpPr>
        <p:spPr>
          <a:xfrm>
            <a:off x="953716" y="2978327"/>
            <a:ext cx="82518" cy="4681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102" h="474">
                <a:moveTo>
                  <a:pt x="0" y="0"/>
                </a:moveTo>
                <a:lnTo>
                  <a:pt x="102" y="108"/>
                </a:lnTo>
                <a:lnTo>
                  <a:pt x="102" y="474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5" name="Freeform 7"/>
          <p:cNvSpPr/>
          <p:nvPr/>
        </p:nvSpPr>
        <p:spPr>
          <a:xfrm>
            <a:off x="953716" y="824930"/>
            <a:ext cx="82518" cy="46971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102" h="474">
                <a:moveTo>
                  <a:pt x="0" y="0"/>
                </a:moveTo>
                <a:lnTo>
                  <a:pt x="102" y="108"/>
                </a:lnTo>
                <a:lnTo>
                  <a:pt x="102" y="474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6" name="Freeform 9"/>
          <p:cNvSpPr/>
          <p:nvPr/>
        </p:nvSpPr>
        <p:spPr>
          <a:xfrm>
            <a:off x="953716" y="824931"/>
            <a:ext cx="2061357" cy="36339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2547" h="366">
                <a:moveTo>
                  <a:pt x="0" y="0"/>
                </a:moveTo>
                <a:lnTo>
                  <a:pt x="2547" y="0"/>
                </a:lnTo>
                <a:lnTo>
                  <a:pt x="2400" y="185"/>
                </a:lnTo>
                <a:lnTo>
                  <a:pt x="2547" y="366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7" name="Freeform 12"/>
          <p:cNvSpPr/>
          <p:nvPr/>
        </p:nvSpPr>
        <p:spPr>
          <a:xfrm>
            <a:off x="953715" y="2978326"/>
            <a:ext cx="2143875" cy="36180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2649" h="366">
                <a:moveTo>
                  <a:pt x="0" y="0"/>
                </a:moveTo>
                <a:lnTo>
                  <a:pt x="2649" y="0"/>
                </a:lnTo>
                <a:lnTo>
                  <a:pt x="2502" y="186"/>
                </a:lnTo>
                <a:lnTo>
                  <a:pt x="2649" y="366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10" name="TextBox 15"/>
          <p:cNvSpPr txBox="1"/>
          <p:nvPr/>
        </p:nvSpPr>
        <p:spPr>
          <a:xfrm>
            <a:off x="1303393" y="797073"/>
            <a:ext cx="1332416" cy="39998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Wine</a:t>
            </a: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9711" name="TextBox 16"/>
          <p:cNvSpPr txBox="1"/>
          <p:nvPr/>
        </p:nvSpPr>
        <p:spPr>
          <a:xfrm>
            <a:off x="1379100" y="2938065"/>
            <a:ext cx="1210588" cy="39998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属性描述</a:t>
            </a:r>
          </a:p>
        </p:txBody>
      </p:sp>
      <p:sp>
        <p:nvSpPr>
          <p:cNvPr id="29713" name="TextBox 18"/>
          <p:cNvSpPr txBox="1"/>
          <p:nvPr/>
        </p:nvSpPr>
        <p:spPr>
          <a:xfrm>
            <a:off x="1228245" y="1266238"/>
            <a:ext cx="5300180" cy="147668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Wine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葡萄酒数据集是来自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UCI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上面的公开数据集，这些数据是对意大利同一地区种植的葡萄酒进行化学分析的结果，这些葡萄酒来自三个不同的品种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该分析确定了三种葡萄酒中每种葡萄酒中含有的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种成分的数量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1799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4" name="TextBox 19"/>
          <p:cNvSpPr txBox="1"/>
          <p:nvPr/>
        </p:nvSpPr>
        <p:spPr>
          <a:xfrm>
            <a:off x="1311556" y="3574126"/>
            <a:ext cx="5300180" cy="2584169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文件中，每行代表一种酒的样本，共有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178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个样本；一共有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列，其中，第一个属性是类标识符，分别是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1/2/3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来表示，代表葡萄酒的三个分类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列为每个样本的对应属性的样本值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剩余的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个属性是，酒精、苹果酸、灰、灰分的碱度、镁、总酚、黄酮类化合物、非黄烷类酚类、原花色素、颜色强度、色调、稀释葡萄酒的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OD280/OD315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、脯氨酸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其中第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类有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个样本，第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类有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71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个样本，第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类有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个样本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799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691CF1-621F-44FE-87C7-EC73D804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71" y="978857"/>
            <a:ext cx="4388811" cy="5417609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2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2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2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2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2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3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2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2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2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2" grpId="0" animBg="1"/>
      <p:bldP spid="29703" grpId="0" animBg="1"/>
      <p:bldP spid="29710" grpId="0"/>
      <p:bldP spid="29711" grpId="0"/>
      <p:bldP spid="29713" grpId="0"/>
      <p:bldP spid="297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310854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Wine</a:t>
            </a: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数据集分析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50BB237-7719-4E65-9DEE-E921C765BEF4}"/>
              </a:ext>
            </a:extLst>
          </p:cNvPr>
          <p:cNvSpPr/>
          <p:nvPr/>
        </p:nvSpPr>
        <p:spPr>
          <a:xfrm rot="10800000">
            <a:off x="1012430" y="2125884"/>
            <a:ext cx="339725" cy="38893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443" h="511">
                <a:moveTo>
                  <a:pt x="0" y="256"/>
                </a:moveTo>
                <a:lnTo>
                  <a:pt x="221" y="128"/>
                </a:lnTo>
                <a:lnTo>
                  <a:pt x="443" y="0"/>
                </a:lnTo>
                <a:lnTo>
                  <a:pt x="443" y="256"/>
                </a:lnTo>
                <a:lnTo>
                  <a:pt x="443" y="511"/>
                </a:lnTo>
                <a:lnTo>
                  <a:pt x="221" y="384"/>
                </a:lnTo>
                <a:lnTo>
                  <a:pt x="0" y="256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B8E9BB-8581-4235-9638-2ACE7FE27CA1}"/>
              </a:ext>
            </a:extLst>
          </p:cNvPr>
          <p:cNvSpPr txBox="1"/>
          <p:nvPr/>
        </p:nvSpPr>
        <p:spPr>
          <a:xfrm>
            <a:off x="1352155" y="2125884"/>
            <a:ext cx="429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执行如下命令查看数据集的描述性统计：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0398A6-1A41-42CA-B108-1BC51568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443" y="609355"/>
            <a:ext cx="4549534" cy="56392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5379B8-E0EC-4FD3-8312-9D0C9947E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292" y="2729481"/>
            <a:ext cx="4297563" cy="690282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EEF2D186-2EDC-4CC6-BE0B-D98F6E00F983}"/>
              </a:ext>
            </a:extLst>
          </p:cNvPr>
          <p:cNvSpPr/>
          <p:nvPr/>
        </p:nvSpPr>
        <p:spPr>
          <a:xfrm rot="10800000">
            <a:off x="1012430" y="3856361"/>
            <a:ext cx="339725" cy="38893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443" h="511">
                <a:moveTo>
                  <a:pt x="0" y="256"/>
                </a:moveTo>
                <a:lnTo>
                  <a:pt x="221" y="128"/>
                </a:lnTo>
                <a:lnTo>
                  <a:pt x="443" y="0"/>
                </a:lnTo>
                <a:lnTo>
                  <a:pt x="443" y="256"/>
                </a:lnTo>
                <a:lnTo>
                  <a:pt x="443" y="511"/>
                </a:lnTo>
                <a:lnTo>
                  <a:pt x="221" y="384"/>
                </a:lnTo>
                <a:lnTo>
                  <a:pt x="0" y="256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04A022-90EE-4C9A-B6F1-2298A8F83A20}"/>
              </a:ext>
            </a:extLst>
          </p:cNvPr>
          <p:cNvSpPr txBox="1"/>
          <p:nvPr/>
        </p:nvSpPr>
        <p:spPr>
          <a:xfrm>
            <a:off x="1352155" y="3856361"/>
            <a:ext cx="4297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可以发现该任务是一个多分类任务，一共包含</a:t>
            </a:r>
            <a:r>
              <a:rPr lang="en-US" altLang="zh-CN" dirty="0"/>
              <a:t>3</a:t>
            </a:r>
            <a:r>
              <a:rPr lang="zh-CN" altLang="en-US" dirty="0"/>
              <a:t>类，作为输入的特征一共有</a:t>
            </a:r>
            <a:r>
              <a:rPr lang="en-US" altLang="zh-CN" dirty="0"/>
              <a:t>13</a:t>
            </a:r>
            <a:r>
              <a:rPr lang="zh-CN" altLang="en-US" dirty="0"/>
              <a:t>维，包含了各种化学成分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62759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76E-6 -2.59259E-6 L 0.09003 -2.59259E-6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2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76E-6 -2.59259E-6 L 0.09003 -2.59259E-6 " pathEditMode="relative" rAng="0" ptsTypes="AA">
                                      <p:cBhvr>
                                        <p:cTn id="28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827" y="628157"/>
            <a:ext cx="4140170" cy="4143344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754" y="937598"/>
            <a:ext cx="1152075" cy="121713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44" name="Line 12"/>
          <p:cNvSpPr/>
          <p:nvPr/>
        </p:nvSpPr>
        <p:spPr>
          <a:xfrm>
            <a:off x="4194125" y="2740294"/>
            <a:ext cx="38069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7205" y="3228195"/>
            <a:ext cx="3167413" cy="76912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98" b="1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</a:t>
            </a:r>
          </a:p>
        </p:txBody>
      </p:sp>
      <p:sp>
        <p:nvSpPr>
          <p:cNvPr id="10246" name="Rectangle 14"/>
          <p:cNvSpPr/>
          <p:nvPr/>
        </p:nvSpPr>
        <p:spPr>
          <a:xfrm>
            <a:off x="5631839" y="2256296"/>
            <a:ext cx="931794" cy="39998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lang="en-US" altLang="zh-CN" sz="2599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2599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95" y="92977"/>
            <a:ext cx="2645347" cy="502989"/>
          </a:xfrm>
          <a:prstGeom prst="rect">
            <a:avLst/>
          </a:prstGeom>
        </p:spPr>
      </p:pic>
      <p:sp>
        <p:nvSpPr>
          <p:cNvPr id="20" name="TextBox 83">
            <a:extLst>
              <a:ext uri="{FF2B5EF4-FFF2-40B4-BE49-F238E27FC236}">
                <a16:creationId xmlns:a16="http://schemas.microsoft.com/office/drawing/2014/main" id="{BBAB62EB-2C20-48C7-B97B-CA1A12342FC6}"/>
              </a:ext>
            </a:extLst>
          </p:cNvPr>
          <p:cNvSpPr txBox="1"/>
          <p:nvPr/>
        </p:nvSpPr>
        <p:spPr>
          <a:xfrm>
            <a:off x="4682615" y="5458737"/>
            <a:ext cx="32496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15" name="Oval 39">
            <a:extLst>
              <a:ext uri="{FF2B5EF4-FFF2-40B4-BE49-F238E27FC236}">
                <a16:creationId xmlns:a16="http://schemas.microsoft.com/office/drawing/2014/main" id="{30AE73A8-E3DF-41F2-993B-CB6C8462B58E}"/>
              </a:ext>
            </a:extLst>
          </p:cNvPr>
          <p:cNvSpPr>
            <a:spLocks noChangeAspect="1"/>
          </p:cNvSpPr>
          <p:nvPr/>
        </p:nvSpPr>
        <p:spPr>
          <a:xfrm>
            <a:off x="4475861" y="5615043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889775"/>
      </p:ext>
    </p:extLst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  <p:bldP spid="20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TextBox 4"/>
          <p:cNvSpPr txBox="1"/>
          <p:nvPr/>
        </p:nvSpPr>
        <p:spPr>
          <a:xfrm>
            <a:off x="1933198" y="1671920"/>
            <a:ext cx="9010106" cy="3692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决策树是一种常见的机器学习算法，它基于一个树结构来进行决策，如下图所示：</a:t>
            </a: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453C612-7443-4AEF-9A34-A8144B4270EC}"/>
              </a:ext>
            </a:extLst>
          </p:cNvPr>
          <p:cNvSpPr/>
          <p:nvPr/>
        </p:nvSpPr>
        <p:spPr bwMode="auto">
          <a:xfrm>
            <a:off x="4186293" y="2457830"/>
            <a:ext cx="1400742" cy="427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苹果降价了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5457B5A-63B5-4C33-85F4-481A631CCFE5}"/>
              </a:ext>
            </a:extLst>
          </p:cNvPr>
          <p:cNvSpPr/>
          <p:nvPr/>
        </p:nvSpPr>
        <p:spPr bwMode="auto">
          <a:xfrm>
            <a:off x="3018534" y="3372229"/>
            <a:ext cx="1400742" cy="427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买苹果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F2938C9-0B0C-491F-B5B3-6AF58420673A}"/>
              </a:ext>
            </a:extLst>
          </p:cNvPr>
          <p:cNvSpPr/>
          <p:nvPr/>
        </p:nvSpPr>
        <p:spPr bwMode="auto">
          <a:xfrm>
            <a:off x="5356335" y="3372229"/>
            <a:ext cx="1400742" cy="427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小米降价了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09AE5F-7160-435D-9FB8-24718A15B4E9}"/>
              </a:ext>
            </a:extLst>
          </p:cNvPr>
          <p:cNvSpPr/>
          <p:nvPr/>
        </p:nvSpPr>
        <p:spPr bwMode="auto">
          <a:xfrm>
            <a:off x="4179499" y="4286628"/>
            <a:ext cx="1400742" cy="427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买小米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FACD05-37AC-4E79-A58A-FB05A6E6099C}"/>
              </a:ext>
            </a:extLst>
          </p:cNvPr>
          <p:cNvSpPr/>
          <p:nvPr/>
        </p:nvSpPr>
        <p:spPr bwMode="auto">
          <a:xfrm>
            <a:off x="6474219" y="4286628"/>
            <a:ext cx="1400742" cy="427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华为降价了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5F24408-F8F2-49A0-A68A-0A4C65D08366}"/>
              </a:ext>
            </a:extLst>
          </p:cNvPr>
          <p:cNvSpPr/>
          <p:nvPr/>
        </p:nvSpPr>
        <p:spPr bwMode="auto">
          <a:xfrm>
            <a:off x="5356335" y="5343161"/>
            <a:ext cx="1400742" cy="427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买华为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D852E8A-19A6-4729-9F85-49F901F726CD}"/>
              </a:ext>
            </a:extLst>
          </p:cNvPr>
          <p:cNvSpPr/>
          <p:nvPr/>
        </p:nvSpPr>
        <p:spPr bwMode="auto">
          <a:xfrm>
            <a:off x="7632502" y="5343161"/>
            <a:ext cx="1400742" cy="427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什么也不买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5912B5-5D2C-498A-9648-28B547FF7A11}"/>
              </a:ext>
            </a:extLst>
          </p:cNvPr>
          <p:cNvCxnSpPr>
            <a:stCxn id="3" idx="2"/>
            <a:endCxn id="4" idx="0"/>
          </p:cNvCxnSpPr>
          <p:nvPr/>
        </p:nvCxnSpPr>
        <p:spPr bwMode="auto">
          <a:xfrm flipH="1">
            <a:off x="3718905" y="2885534"/>
            <a:ext cx="1167759" cy="48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EABC74C-009C-4935-A246-DAFCCF5E9845}"/>
              </a:ext>
            </a:extLst>
          </p:cNvPr>
          <p:cNvCxnSpPr>
            <a:stCxn id="3" idx="2"/>
            <a:endCxn id="5" idx="0"/>
          </p:cNvCxnSpPr>
          <p:nvPr/>
        </p:nvCxnSpPr>
        <p:spPr bwMode="auto">
          <a:xfrm>
            <a:off x="4886664" y="2885534"/>
            <a:ext cx="1170042" cy="48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94927D-1125-4710-94AB-C6F36B40ACBC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 flipH="1">
            <a:off x="4879870" y="3799933"/>
            <a:ext cx="1176836" cy="48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58A0D16-857F-4ADC-9789-6A5E53610889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>
            <a:off x="6056706" y="3799933"/>
            <a:ext cx="1117884" cy="48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4D1129-D9A2-469D-B582-C9B562FDECD3}"/>
              </a:ext>
            </a:extLst>
          </p:cNvPr>
          <p:cNvCxnSpPr>
            <a:stCxn id="7" idx="2"/>
          </p:cNvCxnSpPr>
          <p:nvPr/>
        </p:nvCxnSpPr>
        <p:spPr bwMode="auto">
          <a:xfrm flipH="1">
            <a:off x="5997754" y="4714332"/>
            <a:ext cx="1176836" cy="6288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38B084A-8ADB-4AD5-821E-61E80BEA4BB7}"/>
              </a:ext>
            </a:extLst>
          </p:cNvPr>
          <p:cNvCxnSpPr>
            <a:stCxn id="7" idx="2"/>
            <a:endCxn id="9" idx="0"/>
          </p:cNvCxnSpPr>
          <p:nvPr/>
        </p:nvCxnSpPr>
        <p:spPr bwMode="auto">
          <a:xfrm>
            <a:off x="7174590" y="4714332"/>
            <a:ext cx="1158283" cy="6288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FD27A87-406E-4181-BD0C-33F29ED64356}"/>
              </a:ext>
            </a:extLst>
          </p:cNvPr>
          <p:cNvSpPr txBox="1"/>
          <p:nvPr/>
        </p:nvSpPr>
        <p:spPr>
          <a:xfrm>
            <a:off x="3754815" y="2885534"/>
            <a:ext cx="7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5BFE1D-D710-424E-BC38-6F1385541E48}"/>
              </a:ext>
            </a:extLst>
          </p:cNvPr>
          <p:cNvSpPr txBox="1"/>
          <p:nvPr/>
        </p:nvSpPr>
        <p:spPr>
          <a:xfrm>
            <a:off x="4965503" y="3776424"/>
            <a:ext cx="7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A3A9C4F-9E11-4266-95C6-7C60ABA8C98B}"/>
              </a:ext>
            </a:extLst>
          </p:cNvPr>
          <p:cNvSpPr txBox="1"/>
          <p:nvPr/>
        </p:nvSpPr>
        <p:spPr>
          <a:xfrm>
            <a:off x="6096000" y="4736144"/>
            <a:ext cx="7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是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69FDF6-3B21-499A-979E-F4F492FA9BF0}"/>
              </a:ext>
            </a:extLst>
          </p:cNvPr>
          <p:cNvSpPr txBox="1"/>
          <p:nvPr/>
        </p:nvSpPr>
        <p:spPr>
          <a:xfrm>
            <a:off x="5587035" y="2841247"/>
            <a:ext cx="7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否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44376A-BCE9-49F3-AFE9-6749C2AC0D2F}"/>
              </a:ext>
            </a:extLst>
          </p:cNvPr>
          <p:cNvSpPr txBox="1"/>
          <p:nvPr/>
        </p:nvSpPr>
        <p:spPr>
          <a:xfrm>
            <a:off x="6743112" y="3776917"/>
            <a:ext cx="7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E992145-FD47-4639-8FB1-C862821F7F2D}"/>
              </a:ext>
            </a:extLst>
          </p:cNvPr>
          <p:cNvSpPr txBox="1"/>
          <p:nvPr/>
        </p:nvSpPr>
        <p:spPr>
          <a:xfrm>
            <a:off x="7874961" y="4737603"/>
            <a:ext cx="7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49472407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TextBox 4"/>
          <p:cNvSpPr txBox="1"/>
          <p:nvPr/>
        </p:nvSpPr>
        <p:spPr>
          <a:xfrm>
            <a:off x="1903702" y="1164345"/>
            <a:ext cx="9010106" cy="17535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一般地，一颗决策树包含一个根结点、若干个内部结点和若干个叶结点；叶结点对应于 决策结果，其他每个结点则对应于一个属性测试；每个结点包含的样本集合根据属性测试的结果被划分到子结点中；根结点包含样本全集，从根结点到每个叶结点的路径对应了一个判定测试序列</a:t>
            </a:r>
            <a:r>
              <a:rPr kumimoji="0" lang="en-US" altLang="zh-CN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决策树学习的目的是为了产生一颗泛化能力强，即处理未见示例能力强的决策树，其基本流程遵循“分而治之”策略：</a:t>
            </a:r>
          </a:p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C88BEF-1E24-465D-A34E-EAB32CCA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75" y="2645096"/>
            <a:ext cx="5546450" cy="39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1848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TextBox 4"/>
          <p:cNvSpPr txBox="1"/>
          <p:nvPr/>
        </p:nvSpPr>
        <p:spPr>
          <a:xfrm>
            <a:off x="1814593" y="1258014"/>
            <a:ext cx="9010106" cy="922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决策树学习的关键是选择最优划分属性</a:t>
            </a:r>
            <a:r>
              <a:rPr kumimoji="0" lang="en-US" altLang="zh-CN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一般而言，随着划分过程不断进行，希望决策树的分支结点所包含的样本尽可能属于同一类别，即结点的“纯度”越来越高</a:t>
            </a:r>
            <a:r>
              <a:rPr kumimoji="0" lang="en-US" altLang="zh-CN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</a:p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常见的划分选择有如下三种：</a:t>
            </a: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/>
              <p:nvPr/>
            </p:nvSpPr>
            <p:spPr>
              <a:xfrm>
                <a:off x="1776511" y="2288567"/>
                <a:ext cx="9010106" cy="42232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（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）</a:t>
                </a:r>
                <a:r>
                  <a:rPr kumimoji="0" lang="zh-CN" altLang="en-US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信息增益</a:t>
                </a:r>
                <a:r>
                  <a:rPr kumimoji="0" lang="en-US" altLang="zh-CN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(information gain)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：首先定义</a:t>
                </a:r>
                <a:r>
                  <a:rPr kumimoji="0" lang="zh-CN" altLang="en-US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信息熵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(information entropy)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的概念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假定当前样本集合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中第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𝑘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类样本所占的比例为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𝑘</m:t>
                    </m:r>
                    <m:r>
                      <a:rPr kumimoji="0" lang="en-US" altLang="zh-CN" sz="1799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=1,2,…,|</m:t>
                    </m:r>
                    <m:r>
                      <a:rPr kumimoji="0" lang="zh-CN" altLang="en-US" sz="1799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𝒴</m:t>
                    </m:r>
                    <m:r>
                      <a:rPr kumimoji="0" lang="en-US" altLang="zh-CN" sz="1799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|</m:t>
                    </m:r>
                  </m:oMath>
                </a14:m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)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，则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的信息熵定义为</a:t>
                </a:r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𝐸𝑛𝑡</m:t>
                      </m:r>
                      <m:d>
                        <m:d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𝐷</m:t>
                          </m:r>
                        </m:e>
                      </m:d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|</m:t>
                          </m:r>
                          <m:r>
                            <a:rPr kumimoji="0" lang="zh-CN" altLang="en-US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𝒴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𝐸𝑛𝑡</m:t>
                    </m:r>
                    <m:d>
                      <m:dPr>
                        <m:ctrlP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</m:d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的值越小，则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的纯度越高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</a:t>
                </a: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假定离散属性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有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𝑉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个可能的取值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{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1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,…,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𝑉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}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，若使用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来对样本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进行划分，则会产生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𝑉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个分支结点，其中第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𝑣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个分支结点包含了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在中所有在属性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  <m:r>
                      <a:rPr kumimoji="0" lang="zh-CN" altLang="en-US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上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取值为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𝑣</m:t>
                        </m:r>
                      </m:sup>
                    </m:sSup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的样本，记为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𝑣</m:t>
                        </m:r>
                      </m:sup>
                    </m:sSup>
                    <m:r>
                      <a:rPr kumimoji="0" lang="en-US" altLang="zh-CN" sz="1799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. </m:t>
                    </m:r>
                    <m:r>
                      <a:rPr kumimoji="0" lang="zh-CN" altLang="en-US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可以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计算出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𝑣</m:t>
                        </m:r>
                      </m:sup>
                    </m:sSup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的信息熵，再考虑到不同的分支结点所包含的样本数不同，给分支结点赋予权重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1799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799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𝐷</m:t>
                            </m:r>
                          </m:e>
                          <m:sup>
                            <m:r>
                              <a:rPr kumimoji="0" lang="en-US" altLang="zh-CN" sz="1799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𝑣</m:t>
                            </m:r>
                          </m:sup>
                        </m:sSup>
                      </m:e>
                    </m:d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/|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|</m:t>
                    </m:r>
                    <m:r>
                      <a:rPr kumimoji="0" lang="zh-CN" altLang="en-US" sz="1799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，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则样本数越多的分支结点的影响越大，于是可计算出属性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对样本集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进行划分所得的</a:t>
                </a:r>
                <a:r>
                  <a:rPr kumimoji="0" lang="zh-CN" altLang="en-US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信息增益：</a:t>
                </a:r>
                <a:endParaRPr kumimoji="0" lang="en-US" altLang="zh-CN" sz="1799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𝐺𝑎𝑖𝑛</m:t>
                      </m:r>
                      <m:d>
                        <m:d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𝐷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, 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</m:e>
                      </m:d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𝐸𝑛𝑡</m:t>
                      </m:r>
                      <m:d>
                        <m:d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𝐷</m:t>
                          </m:r>
                        </m:e>
                      </m:d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𝑣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𝑣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𝐸𝑛𝑡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𝐷</m:t>
                              </m:r>
                            </m:e>
                            <m: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𝑣</m:t>
                              </m:r>
                            </m:sup>
                          </m:s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一般而言，信息增益越大，则意味着使用属性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进行划分所获得的“纯度提升”越大，因此可用信息增益来进行决策树的划分属性选择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</a:t>
                </a:r>
                <a:endParaRPr kumimoji="0" lang="zh-CN" alt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11" y="2288567"/>
                <a:ext cx="9010106" cy="4223207"/>
              </a:xfrm>
              <a:prstGeom prst="rect">
                <a:avLst/>
              </a:prstGeom>
              <a:blipFill>
                <a:blip r:embed="rId2"/>
                <a:stretch>
                  <a:fillRect l="-474" t="-433" r="-135" b="-115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48264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6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  <p:bldP spid="14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1987</Words>
  <Application>Microsoft Office PowerPoint</Application>
  <PresentationFormat>宽屏</PresentationFormat>
  <Paragraphs>108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Cambria Math</vt:lpstr>
      <vt:lpstr>Office 主题​​</vt:lpstr>
      <vt:lpstr>1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1372453329@qq.com</dc:creator>
  <cp:lastModifiedBy>wsc18377430@outlook.com</cp:lastModifiedBy>
  <cp:revision>9</cp:revision>
  <dcterms:created xsi:type="dcterms:W3CDTF">2020-11-05T00:00:13Z</dcterms:created>
  <dcterms:modified xsi:type="dcterms:W3CDTF">2020-11-08T14:12:19Z</dcterms:modified>
</cp:coreProperties>
</file>