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sldIdLst>
    <p:sldId id="279" r:id="rId3"/>
    <p:sldId id="258" r:id="rId4"/>
    <p:sldId id="259" r:id="rId5"/>
    <p:sldId id="261" r:id="rId6"/>
    <p:sldId id="263" r:id="rId7"/>
    <p:sldId id="264" r:id="rId8"/>
    <p:sldId id="262" r:id="rId9"/>
    <p:sldId id="265" r:id="rId10"/>
    <p:sldId id="266" r:id="rId11"/>
    <p:sldId id="267" r:id="rId12"/>
    <p:sldId id="268" r:id="rId13"/>
    <p:sldId id="273" r:id="rId14"/>
    <p:sldId id="269" r:id="rId15"/>
    <p:sldId id="270" r:id="rId16"/>
    <p:sldId id="271" r:id="rId17"/>
    <p:sldId id="272"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4E35E-6077-416C-B60E-BA8021F2A4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4909F36-F1CF-4569-997A-1CA4EF9C9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4AEBA82-8179-4265-8564-29F9C715703B}"/>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47B7A5B8-4ACC-40A0-B7DF-77BAE07C15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3AA6C0-CAC6-4024-9BD6-1548C4AA4A73}"/>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392113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951D5-243E-426B-B760-37091EE698E2}"/>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2FDA56D-E02E-416C-A86C-E3180CED12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B1B3055-4216-4CB6-98CF-897CCD768F98}"/>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31D59366-D601-479E-A9EF-94B52B378D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CACC0-3C6E-49B7-B9E9-3F73F075FA30}"/>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118566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1935E7-2AD5-4A75-A86C-9808A99DB2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27495E5-9121-4DD0-B431-1D4428C7B6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6CA866B-42DC-4AB4-9843-B24A7B0D76B3}"/>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E0FDE083-81B8-4649-B949-8D1404A856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E93697-5D78-4E42-B3C7-542AC3AE897B}"/>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3359447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4E35E-6077-416C-B60E-BA8021F2A4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4909F36-F1CF-4569-997A-1CA4EF9C9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4AEBA82-8179-4265-8564-29F9C715703B}"/>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47B7A5B8-4ACC-40A0-B7DF-77BAE07C15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3AA6C0-CAC6-4024-9BD6-1548C4AA4A73}"/>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1449994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B99A-1F66-4049-9B98-F743BAD6C70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4472727-40AD-4D99-8580-17672C4D79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B2F1660-B04B-42F1-8843-D011A6607F2B}"/>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E7709731-A48C-4A97-BDF1-F31B08D78A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200242-F780-4D96-A031-2DAD0181D3DB}"/>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280125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77395-BBFE-4FAA-86A5-E6200BEACE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54BD565-8919-40DF-B021-65E76B3A2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547D04C-FFEC-4F1C-AF88-A276994F48A0}"/>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05CCBBCD-A8FE-4E6F-9C96-C506893ABF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C79D08-6E72-43AB-AC7E-AAD66776F745}"/>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1071619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66DFC-D816-435F-B3B3-1ED6F8CEEE0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2A94FB5-BA45-48B2-8792-282CDD19D43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32CE23D-8D18-4326-96EA-0BE4A6BE1E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F4F3FFC0-F2A5-4EEF-AEBD-2110B3CB86E2}"/>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329C54B7-4E93-47F1-841C-D84D677A6F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E65FAD-0FC0-4F6B-BCE3-7148ECC15845}"/>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355329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7282C-6F71-4DDE-87BB-5A56BE46D45C}"/>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08AA82A-6B55-46F9-9958-A28CBFA87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AE01A9A-1198-4304-B479-298366E6239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6F025C66-81FC-4555-8043-4DD716407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EC95D5-4736-46C5-BD20-A06ED6BF069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0482241D-478B-482E-8EBC-7FD8E10FE509}"/>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8" name="页脚占位符 7">
            <a:extLst>
              <a:ext uri="{FF2B5EF4-FFF2-40B4-BE49-F238E27FC236}">
                <a16:creationId xmlns:a16="http://schemas.microsoft.com/office/drawing/2014/main" id="{157CC788-FC55-4EB3-8B5F-403E9D5805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BA9FBC-3FF1-448E-9C25-4CD295CD87C7}"/>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943551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333CE-2515-438A-82F5-074F4EA1E145}"/>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68D3B1E-CEF6-4D67-873F-5C0A2DE185BD}"/>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4" name="页脚占位符 3">
            <a:extLst>
              <a:ext uri="{FF2B5EF4-FFF2-40B4-BE49-F238E27FC236}">
                <a16:creationId xmlns:a16="http://schemas.microsoft.com/office/drawing/2014/main" id="{75334F8A-C007-4BB8-811C-EDA326E462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43E7BA-E848-42C3-AE2D-DC104A0F09A6}"/>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2455560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0F38A6-0958-41D9-A3AB-3DB910A58680}"/>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3" name="页脚占位符 2">
            <a:extLst>
              <a:ext uri="{FF2B5EF4-FFF2-40B4-BE49-F238E27FC236}">
                <a16:creationId xmlns:a16="http://schemas.microsoft.com/office/drawing/2014/main" id="{3B5526B3-A82D-4A91-A970-26A1626ED8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073233-7499-4465-80CE-2D23D187794F}"/>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2767500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C6697-F852-42AF-B3A4-C279ADC92C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D70CAED-4F4C-4B41-BC09-3CB99A30D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2B466D5E-578D-492C-97F8-2C3295741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39499A-EE46-492C-94E9-114DE7A4BFCD}"/>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49479326-E20A-4EE7-A62A-216CE6E400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F7BDAD-299A-4E71-B55B-8DFC8F42AEB9}"/>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220212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B99A-1F66-4049-9B98-F743BAD6C70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4472727-40AD-4D99-8580-17672C4D79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B2F1660-B04B-42F1-8843-D011A6607F2B}"/>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E7709731-A48C-4A97-BDF1-F31B08D78A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200242-F780-4D96-A031-2DAD0181D3DB}"/>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2102273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878CB-D5BD-45F5-AA74-68FCB3D18E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97E6944-4C72-4A7E-9C4D-4B785D1EB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843A727A-6C50-4CCC-B5A9-312FFD294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D6E891-90B1-403C-8BF7-22820CB9AD39}"/>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951155A6-F65E-4BD7-B52B-182A149F75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8D0DEF-0879-4A92-8D0D-C9EB2311ABFA}"/>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1915625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951D5-243E-426B-B760-37091EE698E2}"/>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2FDA56D-E02E-416C-A86C-E3180CED12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B1B3055-4216-4CB6-98CF-897CCD768F98}"/>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31D59366-D601-479E-A9EF-94B52B378D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CACC0-3C6E-49B7-B9E9-3F73F075FA30}"/>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2936234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1935E7-2AD5-4A75-A86C-9808A99DB2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27495E5-9121-4DD0-B431-1D4428C7B6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6CA866B-42DC-4AB4-9843-B24A7B0D76B3}"/>
              </a:ext>
            </a:extLst>
          </p:cNvPr>
          <p:cNvSpPr>
            <a:spLocks noGrp="1"/>
          </p:cNvSpPr>
          <p:nvPr>
            <p:ph type="dt" sz="half" idx="10"/>
          </p:nvPr>
        </p:nvSpPr>
        <p:spPr/>
        <p:txBody>
          <a:bodyPr/>
          <a:lstStyle/>
          <a:p>
            <a:fld id="{3BE20524-80BB-479A-BFDC-60434BC88FD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E0FDE083-81B8-4649-B949-8D1404A856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E93697-5D78-4E42-B3C7-542AC3AE897B}"/>
              </a:ext>
            </a:extLst>
          </p:cNvPr>
          <p:cNvSpPr>
            <a:spLocks noGrp="1"/>
          </p:cNvSpPr>
          <p:nvPr>
            <p:ph type="sldNum" sz="quarter" idx="12"/>
          </p:nvPr>
        </p:nvSpPr>
        <p:spPr/>
        <p:txBody>
          <a:body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39323472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9467" y="4991100"/>
            <a:ext cx="10363200" cy="762000"/>
          </a:xfrm>
        </p:spPr>
        <p:txBody>
          <a:bodyPr anchor="b">
            <a:normAutofit/>
          </a:bodyPr>
          <a:lstStyle>
            <a:lvl1pPr algn="ctr">
              <a:defRPr sz="4000"/>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1917843" y="6356352"/>
            <a:ext cx="1663556" cy="365125"/>
          </a:xfrm>
        </p:spPr>
        <p:txBody>
          <a:bodyPr/>
          <a:lstStyle/>
          <a:p>
            <a:fld id="{CEBA35BA-D686-4C5B-8934-1BF98F74796D}" type="datetimeFigureOut">
              <a:rPr lang="zh-CN" altLang="en-US" smtClean="0"/>
              <a:t>2020/12/25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DACDF0-C2BD-4492-A170-FFA0B0A5720C}" type="slidenum">
              <a:rPr lang="zh-CN" altLang="en-US" smtClean="0"/>
              <a:t>‹#›</a:t>
            </a:fld>
            <a:endParaRPr lang="zh-CN" altLang="en-US"/>
          </a:p>
        </p:txBody>
      </p:sp>
      <p:pic>
        <p:nvPicPr>
          <p:cNvPr id="8" name="图片 7"/>
          <p:cNvPicPr>
            <a:picLocks noChangeAspect="1"/>
          </p:cNvPicPr>
          <p:nvPr/>
        </p:nvPicPr>
        <p:blipFill>
          <a:blip r:embed="rId2"/>
          <a:stretch>
            <a:fillRect/>
          </a:stretch>
        </p:blipFill>
        <p:spPr>
          <a:xfrm>
            <a:off x="3888" y="0"/>
            <a:ext cx="12188113" cy="4781320"/>
          </a:xfrm>
          <a:prstGeom prst="rect">
            <a:avLst/>
          </a:prstGeom>
        </p:spPr>
      </p:pic>
    </p:spTree>
    <p:extLst>
      <p:ext uri="{BB962C8B-B14F-4D97-AF65-F5344CB8AC3E}">
        <p14:creationId xmlns:p14="http://schemas.microsoft.com/office/powerpoint/2010/main" val="169547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77395-BBFE-4FAA-86A5-E6200BEACE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54BD565-8919-40DF-B021-65E76B3A2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547D04C-FFEC-4F1C-AF88-A276994F48A0}"/>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05CCBBCD-A8FE-4E6F-9C96-C506893ABF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C79D08-6E72-43AB-AC7E-AAD66776F745}"/>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246093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66DFC-D816-435F-B3B3-1ED6F8CEEE0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2A94FB5-BA45-48B2-8792-282CDD19D43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32CE23D-8D18-4326-96EA-0BE4A6BE1E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F4F3FFC0-F2A5-4EEF-AEBD-2110B3CB86E2}"/>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329C54B7-4E93-47F1-841C-D84D677A6F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E65FAD-0FC0-4F6B-BCE3-7148ECC15845}"/>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343014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7282C-6F71-4DDE-87BB-5A56BE46D45C}"/>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08AA82A-6B55-46F9-9958-A28CBFA87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AE01A9A-1198-4304-B479-298366E6239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6F025C66-81FC-4555-8043-4DD716407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EC95D5-4736-46C5-BD20-A06ED6BF069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0482241D-478B-482E-8EBC-7FD8E10FE509}"/>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8" name="页脚占位符 7">
            <a:extLst>
              <a:ext uri="{FF2B5EF4-FFF2-40B4-BE49-F238E27FC236}">
                <a16:creationId xmlns:a16="http://schemas.microsoft.com/office/drawing/2014/main" id="{157CC788-FC55-4EB3-8B5F-403E9D5805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BA9FBC-3FF1-448E-9C25-4CD295CD87C7}"/>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339366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333CE-2515-438A-82F5-074F4EA1E145}"/>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B68D3B1E-CEF6-4D67-873F-5C0A2DE185BD}"/>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4" name="页脚占位符 3">
            <a:extLst>
              <a:ext uri="{FF2B5EF4-FFF2-40B4-BE49-F238E27FC236}">
                <a16:creationId xmlns:a16="http://schemas.microsoft.com/office/drawing/2014/main" id="{75334F8A-C007-4BB8-811C-EDA326E462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43E7BA-E848-42C3-AE2D-DC104A0F09A6}"/>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413227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0F38A6-0958-41D9-A3AB-3DB910A58680}"/>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3" name="页脚占位符 2">
            <a:extLst>
              <a:ext uri="{FF2B5EF4-FFF2-40B4-BE49-F238E27FC236}">
                <a16:creationId xmlns:a16="http://schemas.microsoft.com/office/drawing/2014/main" id="{3B5526B3-A82D-4A91-A970-26A1626ED8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073233-7499-4465-80CE-2D23D187794F}"/>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170632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C6697-F852-42AF-B3A4-C279ADC92C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D70CAED-4F4C-4B41-BC09-3CB99A30D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2B466D5E-578D-492C-97F8-2C3295741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39499A-EE46-492C-94E9-114DE7A4BFCD}"/>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49479326-E20A-4EE7-A62A-216CE6E400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F7BDAD-299A-4E71-B55B-8DFC8F42AEB9}"/>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32466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878CB-D5BD-45F5-AA74-68FCB3D18E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97E6944-4C72-4A7E-9C4D-4B785D1EB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843A727A-6C50-4CCC-B5A9-312FFD294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D6E891-90B1-403C-8BF7-22820CB9AD39}"/>
              </a:ext>
            </a:extLst>
          </p:cNvPr>
          <p:cNvSpPr>
            <a:spLocks noGrp="1"/>
          </p:cNvSpPr>
          <p:nvPr>
            <p:ph type="dt" sz="half" idx="10"/>
          </p:nvPr>
        </p:nvSpPr>
        <p:spPr/>
        <p:txBody>
          <a:bodyPr/>
          <a:lstStyle/>
          <a:p>
            <a:fld id="{E5ACCDA3-AF6E-43B7-BFD8-4B49DAB3F0EC}" type="datetimeFigureOut">
              <a:rPr lang="zh-CN" altLang="en-US" smtClean="0"/>
              <a:t>2020/12/25</a:t>
            </a:fld>
            <a:endParaRPr lang="zh-CN" altLang="en-US"/>
          </a:p>
        </p:txBody>
      </p:sp>
      <p:sp>
        <p:nvSpPr>
          <p:cNvPr id="6" name="页脚占位符 5">
            <a:extLst>
              <a:ext uri="{FF2B5EF4-FFF2-40B4-BE49-F238E27FC236}">
                <a16:creationId xmlns:a16="http://schemas.microsoft.com/office/drawing/2014/main" id="{951155A6-F65E-4BD7-B52B-182A149F75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8D0DEF-0879-4A92-8D0D-C9EB2311ABFA}"/>
              </a:ext>
            </a:extLst>
          </p:cNvPr>
          <p:cNvSpPr>
            <a:spLocks noGrp="1"/>
          </p:cNvSpPr>
          <p:nvPr>
            <p:ph type="sldNum" sz="quarter" idx="12"/>
          </p:nvPr>
        </p:nvSpPr>
        <p:spPr/>
        <p:txBody>
          <a:body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168514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08D244-3AB1-4F59-9C8E-67A7DD594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935EE43-6BDA-4B9A-982F-F48BD59D2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24217BD-90B5-4E3A-8F92-1ECBC8C3E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CCDA3-AF6E-43B7-BFD8-4B49DAB3F0E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BDF2E1FB-7792-41A9-BD4B-73ECCA72C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B66F2D-B617-47B0-948D-EB33A0574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A8B1F-62E6-4FD6-A0B0-93288694D17F}" type="slidenum">
              <a:rPr lang="zh-CN" altLang="en-US" smtClean="0"/>
              <a:t>‹#›</a:t>
            </a:fld>
            <a:endParaRPr lang="zh-CN" altLang="en-US"/>
          </a:p>
        </p:txBody>
      </p:sp>
    </p:spTree>
    <p:extLst>
      <p:ext uri="{BB962C8B-B14F-4D97-AF65-F5344CB8AC3E}">
        <p14:creationId xmlns:p14="http://schemas.microsoft.com/office/powerpoint/2010/main" val="36873139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08D244-3AB1-4F59-9C8E-67A7DD594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935EE43-6BDA-4B9A-982F-F48BD59D2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24217BD-90B5-4E3A-8F92-1ECBC8C3E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20524-80BB-479A-BFDC-60434BC88FDC}" type="datetimeFigureOut">
              <a:rPr lang="zh-CN" altLang="en-US" smtClean="0"/>
              <a:t>2020/12/25</a:t>
            </a:fld>
            <a:endParaRPr lang="zh-CN" altLang="en-US"/>
          </a:p>
        </p:txBody>
      </p:sp>
      <p:sp>
        <p:nvSpPr>
          <p:cNvPr id="5" name="页脚占位符 4">
            <a:extLst>
              <a:ext uri="{FF2B5EF4-FFF2-40B4-BE49-F238E27FC236}">
                <a16:creationId xmlns:a16="http://schemas.microsoft.com/office/drawing/2014/main" id="{BDF2E1FB-7792-41A9-BD4B-73ECCA72C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B66F2D-B617-47B0-948D-EB33A0574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DA0CC-C689-4E98-9489-6C19A897A228}" type="slidenum">
              <a:rPr lang="zh-CN" altLang="en-US" smtClean="0"/>
              <a:t>‹#›</a:t>
            </a:fld>
            <a:endParaRPr lang="zh-CN" altLang="en-US"/>
          </a:p>
        </p:txBody>
      </p:sp>
    </p:spTree>
    <p:extLst>
      <p:ext uri="{BB962C8B-B14F-4D97-AF65-F5344CB8AC3E}">
        <p14:creationId xmlns:p14="http://schemas.microsoft.com/office/powerpoint/2010/main" val="4079522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54123" y="4991100"/>
            <a:ext cx="10363200" cy="762000"/>
          </a:xfrm>
        </p:spPr>
        <p:txBody>
          <a:bodyPr/>
          <a:lstStyle/>
          <a:p>
            <a:pPr algn="r"/>
            <a:r>
              <a:rPr lang="zh-CN" altLang="en-US" dirty="0"/>
              <a:t>第</a:t>
            </a:r>
            <a:r>
              <a:rPr lang="en-US" altLang="zh-CN" dirty="0"/>
              <a:t>10</a:t>
            </a:r>
            <a:r>
              <a:rPr lang="zh-CN" altLang="en-US" dirty="0"/>
              <a:t>章 聚类</a:t>
            </a:r>
          </a:p>
        </p:txBody>
      </p:sp>
      <p:sp>
        <p:nvSpPr>
          <p:cNvPr id="3" name="副标题 2">
            <a:extLst>
              <a:ext uri="{FF2B5EF4-FFF2-40B4-BE49-F238E27FC236}">
                <a16:creationId xmlns:a16="http://schemas.microsoft.com/office/drawing/2014/main" id="{C6326BDD-DF68-4A69-856A-1D6C0CD6DBAD}"/>
              </a:ext>
            </a:extLst>
          </p:cNvPr>
          <p:cNvSpPr txBox="1">
            <a:spLocks/>
          </p:cNvSpPr>
          <p:nvPr/>
        </p:nvSpPr>
        <p:spPr>
          <a:xfrm>
            <a:off x="8154099" y="5753100"/>
            <a:ext cx="4166532" cy="911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4215472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汉明距离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a:bodyPr>
              <a:lstStyle/>
              <a:p>
                <a:pPr indent="2667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令样本各分量的取值只能为</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时，即</a:t>
                </a:r>
                <a14:m>
                  <m:oMath xmlns:m="http://schemas.openxmlformats.org/officeDocument/2006/math">
                    <m:sSubSup>
                      <m:sSubSup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∈{0,1}</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，则样本</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之间的汉明距离定义为</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𝐼</m:t>
                        </m:r>
                        <m:d>
                          <m:dPr>
                            <m:begChr m:val="{"/>
                            <m:end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dPr>
                          <m:e>
                            <m:sSubSup>
                              <m:sSubSup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e>
                        </m:d>
                      </m:e>
                    </m:nary>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汉明距离规定样本各分量的取值只能为</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或者</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，通过比较两个样本的每个特征分量是否相同来进行距离度量。使用汉明距离进行度量时，距离越小，相似度越大，距离越大，相似度越小。</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不同的距离度量方式有着各自不同的适用场景，比如欧式距离计算的是高维空间中两点之间的距离，而余弦相似度则计算的是两个高维向量之间的余弦夹角。假设表示两个样本的向量</a:t>
                </a:r>
                <a14:m>
                  <m:oMath xmlns:m="http://schemas.openxmlformats.org/officeDocument/2006/math">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线性相关，即</a:t>
                </a:r>
                <a14:m>
                  <m:oMath xmlns:m="http://schemas.openxmlformats.org/officeDocument/2006/math">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𝜆</m:t>
                    </m:r>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，则他们的余弦相似度为</a:t>
                </a:r>
                <a:r>
                  <a:rPr lang="en-US" sz="1800" kern="100" dirty="0">
                    <a:effectLst/>
                    <a:latin typeface="Times New Roman" panose="02020603050405020304" pitchFamily="18" charset="0"/>
                    <a:ea typeface="宋体" panose="02010600030101010101" pitchFamily="2" charset="-122"/>
                  </a:rPr>
                  <a:t>1</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，表示两者完全相同，而欧式距离则不一定为</a:t>
                </a:r>
                <a:r>
                  <a:rPr lang="en-US" sz="1800" kern="100" dirty="0">
                    <a:effectLst/>
                    <a:latin typeface="Times New Roman" panose="02020603050405020304" pitchFamily="18" charset="0"/>
                    <a:ea typeface="宋体" panose="02010600030101010101" pitchFamily="2" charset="-122"/>
                  </a:rPr>
                  <a:t>0</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（欧式距离为</a:t>
                </a:r>
                <a:r>
                  <a:rPr lang="en-US" sz="1800" kern="100" dirty="0">
                    <a:effectLst/>
                    <a:latin typeface="Times New Roman" panose="02020603050405020304" pitchFamily="18" charset="0"/>
                    <a:ea typeface="宋体" panose="02010600030101010101" pitchFamily="2" charset="-122"/>
                  </a:rPr>
                  <a:t>0</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时，两者完全相同）。</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l="-381" r="-571"/>
                </a:stretch>
              </a:blipFill>
            </p:spPr>
            <p:txBody>
              <a:bodyPr/>
              <a:lstStyle/>
              <a:p>
                <a:r>
                  <a:rPr lang="en-US">
                    <a:noFill/>
                  </a:rPr>
                  <a:t> </a:t>
                </a:r>
              </a:p>
            </p:txBody>
          </p:sp>
        </mc:Fallback>
      </mc:AlternateContent>
    </p:spTree>
    <p:extLst>
      <p:ext uri="{BB962C8B-B14F-4D97-AF65-F5344CB8AC3E}">
        <p14:creationId xmlns:p14="http://schemas.microsoft.com/office/powerpoint/2010/main" val="144297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层次聚类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a:bodyPr>
              <a:lstStyle/>
              <a:p>
                <a:pPr marL="0" indent="0">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层次聚类是一种按照不同的尺度逐层进行聚类的一中聚类方法，聚类后的模型呈树状结构，每个样本出于树中叶子节点的部分，非叶子节点表示不同尺度下的类别。特别的，树的根节点表示将所有的样本都划分到同一个类别。</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聚类后，依据预先设定的类别数目，在相应的尺度上对树进行“剪枝”，剪枝下来的每棵子树中的所有节点形成一个类，用该类中所有节点的均值作为类的中心点</a:t>
                </a:r>
                <a14:m>
                  <m:oMath xmlns:m="http://schemas.openxmlformats.org/officeDocument/2006/math">
                    <m:sSubSup>
                      <m:sSubSupPr>
                        <m:ctrlPr>
                          <a:rPr lang="en-US" sz="1600" i="1">
                            <a:effectLst/>
                            <a:latin typeface="Cambria Math" panose="02040503050406030204" pitchFamily="18" charset="0"/>
                          </a:rPr>
                        </m:ctrlPr>
                      </m:sSub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，即该类的标记。在预测时，对于新的样本点，可以计算样本点与每个类别中心的相似度，将其划分到距离最小的类别。</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考虑到不同的类别规模可能不同，在距离度量方式使用欧式距离的时候，也可以在欧式距离的基础上减去每个类的半径后再进行分类，类的半径定义为类中距类的中心点距离最远的样本到类的中心点的距离，即</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limLow>
                      <m:limLow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limLow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𝑚𝑎𝑥</m:t>
                        </m:r>
                      </m:e>
                      <m:lim>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𝑐</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=1,2,⋯,|</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lim>
                    </m:limLow>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𝑖𝑐</m:t>
                        </m:r>
                      </m:sub>
                    </m:sSub>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𝑖𝑐</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表示第</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个类别的中心点与类中第</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𝑐</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个样本之间的相似度，</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表示类别</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中样本的数目。</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l="-508" t="-1692" r="-381"/>
                </a:stretch>
              </a:blipFill>
            </p:spPr>
            <p:txBody>
              <a:bodyPr/>
              <a:lstStyle/>
              <a:p>
                <a:r>
                  <a:rPr lang="en-US">
                    <a:noFill/>
                  </a:rPr>
                  <a:t> </a:t>
                </a:r>
              </a:p>
            </p:txBody>
          </p:sp>
        </mc:Fallback>
      </mc:AlternateContent>
    </p:spTree>
    <p:extLst>
      <p:ext uri="{BB962C8B-B14F-4D97-AF65-F5344CB8AC3E}">
        <p14:creationId xmlns:p14="http://schemas.microsoft.com/office/powerpoint/2010/main" val="373388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层次聚类</a:t>
            </a:r>
          </a:p>
        </p:txBody>
      </p:sp>
      <p:sp>
        <p:nvSpPr>
          <p:cNvPr id="3" name="内容占位符 2"/>
          <p:cNvSpPr>
            <a:spLocks noGrp="1"/>
          </p:cNvSpPr>
          <p:nvPr>
            <p:ph idx="1"/>
          </p:nvPr>
        </p:nvSpPr>
        <p:spPr>
          <a:xfrm>
            <a:off x="1451579" y="2015732"/>
            <a:ext cx="9603275" cy="3965618"/>
          </a:xfrm>
        </p:spPr>
        <p:txBody>
          <a:bodyPr>
            <a:normAutofit/>
          </a:bodyPr>
          <a:lstStyle/>
          <a:p>
            <a:pPr indent="0" algn="just">
              <a:lnSpc>
                <a:spcPct val="150000"/>
              </a:lnSpc>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层次聚类可自底向上进行也可自顶向下进行，在自顶向下进行时，首先将所有的样本都划分到同一个类别作为树的根节点，然后再依据一定的距离度量方式将根根节点划分成两棵子树，在子树上递归进行划分直到子树中只剩一个样本为止，此时的子树为叶节点。在自底向上进行时，首先将每一个样本都划分到一个单独的类，然后依据一定的距离度量方式每次将距离最近的两个类别进行合并，直到所有的样本都合并为一个类别为止。</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056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层次聚类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a:bodyPr>
              <a:lstStyle/>
              <a:p>
                <a:pPr indent="2667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定义两个类别</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之间的最小距离函数为两个类别中距离最小的两个样本之间的距离，即</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𝑑</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func>
                                                                  <m:func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funcPr>
                                                                  <m:fNa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𝑚𝑖𝑛</m:t>
                                                                    </m:r>
                                                                  </m:fName>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e>
                                                                </m:func>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𝑝</m:t>
                                                            </m:r>
                                                          </m:sub>
                                                        </m:sSub>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𝑞</m:t>
                                                    </m:r>
                                                  </m:sub>
                                                </m:sSub>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𝑝</m:t>
                                            </m:r>
                                          </m:sub>
                                        </m:sSub>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𝑞</m:t>
                                </m:r>
                              </m:sub>
                            </m:sSub>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𝑚𝑖𝑛</m:t>
                        </m:r>
                      </m:sub>
                    </m:sSub>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p>
              <a:p>
                <a:pPr indent="1270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定义两个类别</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之间的最大距离函数为两个类别中距离最大的两个样本之间的距离，即</a:t>
                </a:r>
                <a14:m>
                  <m:oMath xmlns:m="http://schemas.openxmlformats.org/officeDocument/2006/math">
                    <m:sSub>
                      <m:sSubPr>
                        <m:ctrlPr>
                          <a:rPr lang="en-US" sz="1600" i="1">
                            <a:effectLst/>
                            <a:latin typeface="Cambria Math" panose="020405030504060302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𝑑</m:t>
                        </m:r>
                        <m:sSub>
                          <m:sSubPr>
                            <m:ctrlPr>
                              <a:rPr lang="en-US" sz="1600" i="1">
                                <a:effectLst/>
                                <a:latin typeface="Cambria Math" panose="020405030504060302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sSub>
                          <m:sSubPr>
                            <m:ctrlPr>
                              <a:rPr lang="en-US" sz="1600" i="1">
                                <a:effectLst/>
                                <a:latin typeface="Cambria Math" panose="02040503050406030204" pitchFamily="18" charset="0"/>
                              </a:rPr>
                            </m:ctrlPr>
                          </m:sSubPr>
                          <m:e>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sSub>
                                      <m:sSubPr>
                                        <m:ctrlPr>
                                          <a:rPr lang="en-US" sz="1600" i="1">
                                            <a:effectLst/>
                                            <a:latin typeface="Cambria Math" panose="02040503050406030204" pitchFamily="18" charset="0"/>
                                          </a:rPr>
                                        </m:ctrlPr>
                                      </m:sSubPr>
                                      <m:e>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func>
                                                                  <m:funcPr>
                                                                    <m:ctrlPr>
                                                                      <a:rPr lang="en-US" sz="1600" i="1">
                                                                        <a:effectLst/>
                                                                        <a:latin typeface="Cambria Math" panose="02040503050406030204" pitchFamily="18" charset="0"/>
                                                                      </a:rPr>
                                                                    </m:ctrlPr>
                                                                  </m:funcPr>
                                                                  <m:fNa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𝑚𝑎𝑥</m:t>
                                                                    </m:r>
                                                                  </m:fName>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e>
                                                                </m:func>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𝑝</m:t>
                                                            </m:r>
                                                          </m:sub>
                                                        </m:sSub>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𝑞</m:t>
                                                    </m:r>
                                                  </m:sub>
                                                </m:sSub>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𝑝</m:t>
                                            </m:r>
                                          </m:sub>
                                        </m:sSub>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𝑞</m:t>
                                </m:r>
                              </m:sub>
                            </m:sSub>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𝑚𝑎𝑥</m:t>
                        </m:r>
                      </m:sub>
                    </m:sSub>
                  </m:oMath>
                </a14:m>
                <a:r>
                  <a:rPr lang="en-US" sz="1800" kern="100" dirty="0">
                    <a:effectLst/>
                    <a:latin typeface="Times New Roman" panose="02020603050405020304" pitchFamily="18" charset="0"/>
                    <a:ea typeface="宋体" panose="02010600030101010101" pitchFamily="2" charset="-122"/>
                  </a:rPr>
                  <a:t> </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r="-571"/>
                </a:stretch>
              </a:blipFill>
            </p:spPr>
            <p:txBody>
              <a:bodyPr/>
              <a:lstStyle/>
              <a:p>
                <a:r>
                  <a:rPr lang="en-US">
                    <a:noFill/>
                  </a:rPr>
                  <a:t> </a:t>
                </a:r>
              </a:p>
            </p:txBody>
          </p:sp>
        </mc:Fallback>
      </mc:AlternateContent>
    </p:spTree>
    <p:extLst>
      <p:ext uri="{BB962C8B-B14F-4D97-AF65-F5344CB8AC3E}">
        <p14:creationId xmlns:p14="http://schemas.microsoft.com/office/powerpoint/2010/main" val="2639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层次聚类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a:bodyPr>
              <a:lstStyle/>
              <a:p>
                <a:pPr indent="1270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定义两个类别</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之间的平均距离函数为两个类别中所有样本之间距离的平均距离，即</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𝑎𝑣𝑔</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den>
                    </m:f>
                    <m:nary>
                      <m:naryPr>
                        <m:chr m:val="∑"/>
                        <m:supHide m:val="on"/>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𝑝</m:t>
                            </m:r>
                          </m:sub>
                        </m:sSub>
                        <m:r>
                          <a:rPr lang="en-US" sz="1800" i="1" kern="100">
                            <a:effectLst/>
                            <a:latin typeface="Cambria Math" panose="02040503050406030204" pitchFamily="18" charset="0"/>
                            <a:ea typeface="宋体" panose="02010600030101010101" pitchFamily="2" charset="-122"/>
                            <a:cs typeface="Cambria Math" panose="020405030504060302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ub>
                      <m:sup/>
                      <m:e>
                        <m:nary>
                          <m:naryPr>
                            <m:chr m:val="∑"/>
                            <m:supHide m:val="on"/>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𝑞</m:t>
                                </m:r>
                              </m:sub>
                            </m:sSub>
                            <m:r>
                              <a:rPr lang="en-US" sz="1800" i="1" kern="100">
                                <a:effectLst/>
                                <a:latin typeface="Cambria Math" panose="02040503050406030204" pitchFamily="18" charset="0"/>
                                <a:ea typeface="宋体" panose="02010600030101010101" pitchFamily="2" charset="-122"/>
                                <a:cs typeface="Cambria Math" panose="020405030504060302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sub>
                          <m:sup/>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𝑑</m:t>
                            </m:r>
                          </m:e>
                        </m:nary>
                      </m:e>
                    </m:nary>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𝑝</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𝑞</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定义两个类别</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之间的中心距离为两个类别中心点</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之间的距离，即</a:t>
                </a:r>
                <a14:m>
                  <m:oMath xmlns:m="http://schemas.openxmlformats.org/officeDocument/2006/math">
                    <m:sSub>
                      <m:sSubPr>
                        <m:ctrlPr>
                          <a:rPr lang="en-US" sz="1600" i="1">
                            <a:effectLst/>
                            <a:latin typeface="Cambria Math" panose="020405030504060302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𝑐𝑒𝑛</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600" i="1">
                            <a:effectLst/>
                            <a:latin typeface="Cambria Math" panose="020405030504060302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600" i="1">
                            <a:effectLst/>
                            <a:latin typeface="Cambria Math" panose="020405030504060302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𝑑</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acc>
                              <m:accPr>
                                <m:chr m:val="̄"/>
                                <m:ctrlPr>
                                  <a:rPr lang="en-US" sz="1600" i="1">
                                    <a:effectLst/>
                                    <a:latin typeface="Cambria Math" panose="020405030504060302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600" i="1">
                            <a:effectLst/>
                            <a:latin typeface="Cambria Math" panose="02040503050406030204" pitchFamily="18" charset="0"/>
                          </a:rPr>
                        </m:ctrlPr>
                      </m:sSubPr>
                      <m:e>
                        <m:acc>
                          <m:accPr>
                            <m:chr m:val="⃗"/>
                            <m:ctrlPr>
                              <a:rPr lang="en-US" sz="1600" i="1">
                                <a:effectLst/>
                                <a:latin typeface="Cambria Math" panose="02040503050406030204" pitchFamily="18" charset="0"/>
                              </a:rPr>
                            </m:ctrlPr>
                          </m:accPr>
                          <m:e>
                            <m:acc>
                              <m:accPr>
                                <m:chr m:val="̄"/>
                                <m:ctrlPr>
                                  <a:rPr lang="en-US" sz="1600" i="1">
                                    <a:effectLst/>
                                    <a:latin typeface="Cambria Math" panose="020405030504060302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1800" kern="100" dirty="0">
                    <a:effectLst/>
                    <a:latin typeface="Times New Roman" panose="02020603050405020304" pitchFamily="18" charset="0"/>
                    <a:ea typeface="宋体" panose="02010600030101010101" pitchFamily="2" charset="-122"/>
                  </a:rPr>
                  <a:t> </a:t>
                </a:r>
                <a:r>
                  <a:rPr lang="zh-CN" altLang="en-US" sz="1800" kern="100" dirty="0">
                    <a:latin typeface="Times New Roman" panose="02020603050405020304" pitchFamily="18" charset="0"/>
                    <a:ea typeface="宋体" panose="02010600030101010101" pitchFamily="2" charset="-122"/>
                  </a:rPr>
                  <a:t>，其中</a:t>
                </a:r>
                <a:endParaRPr lang="en-US" altLang="zh-CN" sz="1800" kern="100" dirty="0">
                  <a:latin typeface="Times New Roman" panose="02020603050405020304" pitchFamily="18" charset="0"/>
                  <a:ea typeface="宋体" panose="02010600030101010101" pitchFamily="2" charset="-122"/>
                </a:endParaRPr>
              </a:p>
              <a:p>
                <a:pPr indent="0" algn="just">
                  <a:lnSpc>
                    <a:spcPct val="150000"/>
                  </a:lnSpc>
                  <a:buNone/>
                </a:pPr>
                <a:endParaRPr lang="en-US" altLang="zh-CN" sz="1800" kern="100" dirty="0">
                  <a:latin typeface="Times New Roman" panose="02020603050405020304" pitchFamily="18" charset="0"/>
                  <a:ea typeface="宋体" panose="02010600030101010101" pitchFamily="2" charset="-122"/>
                </a:endParaRPr>
              </a:p>
              <a:p>
                <a:pPr indent="1270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层次聚类一般使用类间的最小距离作为距离的度量。</a:t>
                </a:r>
                <a:endParaRPr lang="en-US" sz="1800" kern="100" dirty="0">
                  <a:effectLst/>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r="-571"/>
                </a:stretch>
              </a:blipFill>
            </p:spPr>
            <p:txBody>
              <a:bodyPr/>
              <a:lstStyle/>
              <a:p>
                <a:r>
                  <a:rPr lang="en-US">
                    <a:noFill/>
                  </a:rPr>
                  <a:t> </a:t>
                </a:r>
              </a:p>
            </p:txBody>
          </p:sp>
        </mc:Fallback>
      </mc:AlternateContent>
      <p:sp>
        <p:nvSpPr>
          <p:cNvPr id="16" name="Rectangle 11">
            <a:extLst>
              <a:ext uri="{FF2B5EF4-FFF2-40B4-BE49-F238E27FC236}">
                <a16:creationId xmlns:a16="http://schemas.microsoft.com/office/drawing/2014/main" id="{9702AC18-B957-4D4A-80CF-958D3B16D6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 name="图片 18">
            <a:extLst>
              <a:ext uri="{FF2B5EF4-FFF2-40B4-BE49-F238E27FC236}">
                <a16:creationId xmlns:a16="http://schemas.microsoft.com/office/drawing/2014/main" id="{F03A6029-779F-47E0-BE2E-A9B0F07EAAD1}"/>
              </a:ext>
            </a:extLst>
          </p:cNvPr>
          <p:cNvPicPr>
            <a:picLocks noChangeAspect="1"/>
          </p:cNvPicPr>
          <p:nvPr/>
        </p:nvPicPr>
        <p:blipFill>
          <a:blip r:embed="rId3"/>
          <a:stretch>
            <a:fillRect/>
          </a:stretch>
        </p:blipFill>
        <p:spPr>
          <a:xfrm>
            <a:off x="3574301" y="3845690"/>
            <a:ext cx="1341648" cy="1159729"/>
          </a:xfrm>
          <a:prstGeom prst="rect">
            <a:avLst/>
          </a:prstGeom>
        </p:spPr>
      </p:pic>
    </p:spTree>
    <p:extLst>
      <p:ext uri="{BB962C8B-B14F-4D97-AF65-F5344CB8AC3E}">
        <p14:creationId xmlns:p14="http://schemas.microsoft.com/office/powerpoint/2010/main" val="321836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en-US" dirty="0"/>
              <a:t>聚类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fontScale="85000" lnSpcReduction="20000"/>
              </a:bodyPr>
              <a:lstStyle/>
              <a:p>
                <a:pPr indent="0" algn="just">
                  <a:lnSpc>
                    <a:spcPct val="150000"/>
                  </a:lnSpc>
                  <a:buNone/>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聚类又称</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均值聚类。对于给定的欧式空间中的样本集合，</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聚类将样本集合划分为不同的子集，每个样本只属于其中的一个子集。</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算法是典型的</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EM</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算法，通过不断迭代更新每个类别的中心，直到每个类别的中心不再改变或者满足指定的条件为止。</a:t>
                </a:r>
                <a:r>
                  <a:rPr lang="en-US" sz="1800" kern="100" dirty="0">
                    <a:effectLst/>
                    <a:latin typeface="Times New Roman" panose="02020603050405020304" pitchFamily="18" charset="0"/>
                    <a:ea typeface="宋体" panose="02010600030101010101" pitchFamily="2" charset="-122"/>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聚类需要指定聚类的类别数目</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。首先，任意初始化</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不同的点，当作每个类别的中心点，然后将样本集合中的每个样本划分到距离其最近的类。然后对每个类别，以其中样本的均值作为新的类别中心，继续将每个样本划分到距离其最近的类别，直到类别中心不再发生显著变化为止。</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50000"/>
                  </a:lnSpc>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可以证明，</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聚类是一个收敛的算法，本书略。</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聚类不能保证收敛到全局最优解，所以每次随机选取的类别中心不同，聚类的结果也会不同。关于</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值的选取，一般需要根据实际问题指定，也可以多次尝试不同的</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值，选取其中效果最佳的。</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50000"/>
                  </a:lnSpc>
                  <a:buNone/>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聚类是一个广泛使用的聚类算法，以人脸聚类聚类为例。假定现有一片杂乱无章的照片，需要将同一个人的照片都划分到相同的类别。首先，通过人脸识别算法为每张照片中的人脸提取特征向量；然后，使用</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聚类算法对人脸特征向量进行聚类，这样就能够实现一个智能相册。</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50000"/>
                  </a:lnSpc>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r="-254"/>
                </a:stretch>
              </a:blipFill>
            </p:spPr>
            <p:txBody>
              <a:bodyPr/>
              <a:lstStyle/>
              <a:p>
                <a:r>
                  <a:rPr lang="en-US">
                    <a:noFill/>
                  </a:rPr>
                  <a:t> </a:t>
                </a:r>
              </a:p>
            </p:txBody>
          </p:sp>
        </mc:Fallback>
      </mc:AlternateContent>
    </p:spTree>
    <p:extLst>
      <p:ext uri="{BB962C8B-B14F-4D97-AF65-F5344CB8AC3E}">
        <p14:creationId xmlns:p14="http://schemas.microsoft.com/office/powerpoint/2010/main" val="1261415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K-medoids</a:t>
            </a:r>
            <a:r>
              <a:rPr lang="zh-CN" altLang="en-US" dirty="0"/>
              <a:t>聚类</a:t>
            </a:r>
          </a:p>
        </p:txBody>
      </p:sp>
      <p:sp>
        <p:nvSpPr>
          <p:cNvPr id="3" name="内容占位符 2"/>
          <p:cNvSpPr>
            <a:spLocks noGrp="1"/>
          </p:cNvSpPr>
          <p:nvPr>
            <p:ph idx="1"/>
          </p:nvPr>
        </p:nvSpPr>
        <p:spPr>
          <a:xfrm>
            <a:off x="1451579" y="2015732"/>
            <a:ext cx="9603275" cy="3965618"/>
          </a:xfrm>
        </p:spPr>
        <p:txBody>
          <a:bodyPr>
            <a:normAutofit/>
          </a:bodyPr>
          <a:lstStyle/>
          <a:p>
            <a:pPr marL="0" indent="0">
              <a:buNone/>
            </a:pPr>
            <a:r>
              <a:rPr lang="en-US" sz="1800" kern="100" dirty="0">
                <a:effectLst/>
                <a:latin typeface="Times New Roman" panose="02020603050405020304" pitchFamily="18" charset="0"/>
                <a:ea typeface="宋体" panose="02010600030101010101" pitchFamily="2" charset="-122"/>
              </a:rPr>
              <a:t>K-Medoids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聚类算法与</a:t>
            </a:r>
            <a:r>
              <a:rPr lang="en-US" sz="1800" kern="100" dirty="0">
                <a:effectLst/>
                <a:latin typeface="Times New Roman" panose="02020603050405020304" pitchFamily="18" charset="0"/>
                <a:ea typeface="宋体" panose="02010600030101010101" pitchFamily="2" charset="-122"/>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聚类的原理相似，不同的是，</a:t>
            </a:r>
            <a:r>
              <a:rPr lang="en-US" sz="1800" kern="100" dirty="0">
                <a:effectLst/>
                <a:latin typeface="Times New Roman" panose="02020603050405020304" pitchFamily="18" charset="0"/>
                <a:ea typeface="宋体" panose="02010600030101010101" pitchFamily="2" charset="-122"/>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聚类可以用不在样本集合中的点表示每个类别的中心，而</a:t>
            </a:r>
            <a:r>
              <a:rPr lang="en-US" sz="1800" kern="100" dirty="0">
                <a:effectLst/>
                <a:latin typeface="Times New Roman" panose="02020603050405020304" pitchFamily="18" charset="0"/>
                <a:ea typeface="宋体" panose="02010600030101010101" pitchFamily="2" charset="-122"/>
              </a:rPr>
              <a:t>K-Medoids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聚类则要求每个类别的中心必须是样本中的点。</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006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DBSCAN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a:bodyPr>
              <a:lstStyle/>
              <a:p>
                <a:pPr indent="0" algn="just">
                  <a:lnSpc>
                    <a:spcPct val="150000"/>
                  </a:lnSpc>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基于密度的聚类方法通过空间中样本分布的密度进行聚类，能够对任意形状的簇进行聚类，而基于距离的聚类方法（如</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）形成的簇则呈球状。直观上，在二维空间中，</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聚类的结果是，每个簇都是一个圆形，而基于密度的聚类方法则能够实现对任意形状的簇的聚类。</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DBSCAN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是一种典型的基于密度的聚类方法。该方法由两个参数确定，</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𝜖</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表示半径，</a:t>
                </a: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MinPts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表示点的数目阈值，通常参数使用一个二元组</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𝜖</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r>
                      <m:rPr>
                        <m:nor/>
                      </m:rPr>
                      <a:rPr lang="en-US" sz="1800" kern="100">
                        <a:effectLst/>
                        <a:latin typeface="Cambria Math" panose="02040503050406030204" pitchFamily="18" charset="0"/>
                        <a:ea typeface="宋体" panose="02010600030101010101" pitchFamily="2" charset="-122"/>
                        <a:cs typeface="Times New Roman" panose="02020603050405020304" pitchFamily="18" charset="0"/>
                      </a:rPr>
                      <m:t>MinPts</m:t>
                    </m:r>
                    <m:r>
                      <a:rPr lang="en-US" sz="18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r="-571"/>
                </a:stretch>
              </a:blipFill>
            </p:spPr>
            <p:txBody>
              <a:bodyPr/>
              <a:lstStyle/>
              <a:p>
                <a:r>
                  <a:rPr lang="en-US">
                    <a:noFill/>
                  </a:rPr>
                  <a:t> </a:t>
                </a:r>
              </a:p>
            </p:txBody>
          </p:sp>
        </mc:Fallback>
      </mc:AlternateContent>
    </p:spTree>
    <p:extLst>
      <p:ext uri="{BB962C8B-B14F-4D97-AF65-F5344CB8AC3E}">
        <p14:creationId xmlns:p14="http://schemas.microsoft.com/office/powerpoint/2010/main" val="377751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804519"/>
            <a:ext cx="9603275" cy="604831"/>
          </a:xfrm>
        </p:spPr>
        <p:txBody>
          <a:bodyPr>
            <a:normAutofit fontScale="90000"/>
          </a:bodyPr>
          <a:lstStyle/>
          <a:p>
            <a:r>
              <a:rPr lang="en-US" altLang="zh-CN" dirty="0"/>
              <a:t>DBSCAN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1"/>
                <a:ext cx="9603275" cy="4645127"/>
              </a:xfrm>
            </p:spPr>
            <p:txBody>
              <a:bodyPr>
                <a:normAutofit/>
              </a:bodyPr>
              <a:lstStyle/>
              <a:p>
                <a:pPr marL="0" lvl="0" indent="0" algn="just">
                  <a:lnSpc>
                    <a:spcPct val="150000"/>
                  </a:lnSpc>
                  <a:buNone/>
                </a:pPr>
                <a:r>
                  <a:rPr lang="zh-CN" sz="800" kern="100" dirty="0">
                    <a:effectLst/>
                    <a:latin typeface="Times New Roman" panose="02020603050405020304" pitchFamily="18" charset="0"/>
                    <a:ea typeface="宋体" panose="02010600030101010101" pitchFamily="2" charset="-122"/>
                    <a:cs typeface="Times New Roman" panose="02020603050405020304" pitchFamily="18" charset="0"/>
                  </a:rPr>
                  <a:t>在描述</a:t>
                </a:r>
                <a:r>
                  <a:rPr lang="en-US" sz="800" kern="100" dirty="0">
                    <a:effectLst/>
                    <a:latin typeface="Times New Roman" panose="02020603050405020304" pitchFamily="18" charset="0"/>
                    <a:ea typeface="宋体" panose="02010600030101010101" pitchFamily="2" charset="-122"/>
                    <a:cs typeface="Times New Roman" panose="02020603050405020304" pitchFamily="18" charset="0"/>
                  </a:rPr>
                  <a:t>DBSCAN</a:t>
                </a:r>
                <a:r>
                  <a:rPr lang="zh-CN" sz="800" kern="100" dirty="0">
                    <a:effectLst/>
                    <a:latin typeface="Times New Roman" panose="02020603050405020304" pitchFamily="18" charset="0"/>
                    <a:ea typeface="宋体" panose="02010600030101010101" pitchFamily="2" charset="-122"/>
                    <a:cs typeface="Times New Roman" panose="02020603050405020304" pitchFamily="18" charset="0"/>
                  </a:rPr>
                  <a:t>算法之前，首先进行如下定义</a:t>
                </a:r>
                <a:endParaRPr lang="en-US" sz="800" i="1" kern="100" dirty="0">
                  <a:effectLst/>
                  <a:latin typeface="Cambria Math" panose="020405030504060302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14:m>
                  <m:oMath xmlns:m="http://schemas.openxmlformats.org/officeDocument/2006/math">
                    <m:r>
                      <a:rPr lang="en-US" sz="1200" i="1" kern="100" smtClean="0">
                        <a:effectLst/>
                        <a:latin typeface="Cambria Math" panose="02040503050406030204" pitchFamily="18" charset="0"/>
                        <a:ea typeface="宋体" panose="02010600030101010101" pitchFamily="2" charset="-122"/>
                        <a:cs typeface="Times New Roman" panose="02020603050405020304" pitchFamily="18" charset="0"/>
                      </a:rPr>
                      <m:t>𝜖</m:t>
                    </m:r>
                  </m:oMath>
                </a14:m>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邻域：样本集合</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𝐷</m:t>
                    </m:r>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中任意一点</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𝜖</m:t>
                    </m:r>
                  </m:oMath>
                </a14:m>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邻域，表示以</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为中心，到</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的半径不超过</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𝜖</m:t>
                    </m:r>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的样本点组成的集合，记为</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𝜖</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𝑑</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𝜖</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核心点（</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Core point</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）：对任意的样本点</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𝜖</m:t>
                    </m:r>
                  </m:oMath>
                </a14:m>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邻域内包含的点的数目大于等于</a:t>
                </a:r>
                <a:r>
                  <a:rPr lang="en-US" sz="1200" kern="100" dirty="0" err="1">
                    <a:effectLst/>
                    <a:latin typeface="Times New Roman" panose="02020603050405020304" pitchFamily="18" charset="0"/>
                    <a:ea typeface="宋体" panose="02010600030101010101" pitchFamily="2" charset="-122"/>
                    <a:cs typeface="Times New Roman" panose="02020603050405020304" pitchFamily="18" charset="0"/>
                  </a:rPr>
                  <a:t>MinPts</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𝜖</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m:rPr>
                        <m:nor/>
                      </m:rPr>
                      <a:rPr lang="en-US" sz="1200" kern="100">
                        <a:effectLst/>
                        <a:latin typeface="Cambria Math" panose="02040503050406030204" pitchFamily="18" charset="0"/>
                        <a:ea typeface="宋体" panose="02010600030101010101" pitchFamily="2" charset="-122"/>
                        <a:cs typeface="Times New Roman" panose="02020603050405020304" pitchFamily="18" charset="0"/>
                      </a:rPr>
                      <m:t>MinPts</m:t>
                    </m:r>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，则称</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为一个核心点。</a:t>
                </a:r>
                <a:endParaRPr lang="en-US"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边界点（</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Border point</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不是核心点，但是它被包含在至少一个其它核心点的</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𝜖</m:t>
                    </m:r>
                  </m:oMath>
                </a14:m>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邻域内，则称</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为边界点。</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噪声点（</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Noise point</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即不是核心点也不是边界点，则该样本为噪声点，聚类时将被忽略。可见</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DBSCAN</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聚类具有一定的抗干扰能力。</a:t>
                </a:r>
                <a:endParaRPr lang="en-US"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密度直达（</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Directly density-reachable</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位于样本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𝜖</m:t>
                    </m:r>
                  </m:oMath>
                </a14:m>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邻域内，则称由</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到</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可密度直达。</a:t>
                </a:r>
                <a:endParaRPr lang="en-US"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密度可达（</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Density-reachable</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）：对于样本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和样本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，如果存在一个密度直达样本序列</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𝑝</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𝑝</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𝑝</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，则称由</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到</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密度可达。</a:t>
                </a:r>
                <a:endParaRPr lang="en-US"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密度相连（</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Density-connected</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）：对于样本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和样本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，如果存在一个样本点</a:t>
                </a:r>
                <a14:m>
                  <m:oMath xmlns:m="http://schemas.openxmlformats.org/officeDocument/2006/math">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𝑝</m:t>
                        </m:r>
                      </m:e>
                    </m:acc>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，使得</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都由</a:t>
                </a:r>
                <a14:m>
                  <m:oMath xmlns:m="http://schemas.openxmlformats.org/officeDocument/2006/math">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𝑝</m:t>
                        </m:r>
                      </m:e>
                    </m:acc>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密度可达，则称样本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和样本</a:t>
                </a:r>
                <a14:m>
                  <m:oMath xmlns:m="http://schemas.openxmlformats.org/officeDocument/2006/math">
                    <m:sSub>
                      <m:sSubPr>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密度相连。</a:t>
                </a:r>
                <a:endParaRPr lang="en-US"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1"/>
                <a:ext cx="9603275" cy="4645127"/>
              </a:xfrm>
              <a:blipFill>
                <a:blip r:embed="rId2"/>
                <a:stretch>
                  <a:fillRect r="-63"/>
                </a:stretch>
              </a:blipFill>
            </p:spPr>
            <p:txBody>
              <a:bodyPr/>
              <a:lstStyle/>
              <a:p>
                <a:r>
                  <a:rPr lang="en-US">
                    <a:noFill/>
                  </a:rPr>
                  <a:t> </a:t>
                </a:r>
              </a:p>
            </p:txBody>
          </p:sp>
        </mc:Fallback>
      </mc:AlternateContent>
    </p:spTree>
    <p:extLst>
      <p:ext uri="{BB962C8B-B14F-4D97-AF65-F5344CB8AC3E}">
        <p14:creationId xmlns:p14="http://schemas.microsoft.com/office/powerpoint/2010/main" val="214157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804519"/>
            <a:ext cx="9603275" cy="604831"/>
          </a:xfrm>
        </p:spPr>
        <p:txBody>
          <a:bodyPr>
            <a:normAutofit fontScale="90000"/>
          </a:bodyPr>
          <a:lstStyle/>
          <a:p>
            <a:r>
              <a:rPr lang="en-US" altLang="zh-CN" dirty="0"/>
              <a:t>DBSCAN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1"/>
                <a:ext cx="9603275" cy="4645127"/>
              </a:xfrm>
            </p:spPr>
            <p:txBody>
              <a:bodyPr>
                <a:normAutofit/>
              </a:bodyPr>
              <a:lstStyle/>
              <a:p>
                <a:pPr indent="266700" algn="just">
                  <a:lnSpc>
                    <a:spcPct val="150000"/>
                  </a:lnSpc>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DBSCAN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聚类的聚类过程可描述为：给定参数</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𝜖</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MinPts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，任选一个核心点作为种子，并以此为基础，依据密度可达的标准形成一个簇。之后不断选择未被使用的核心点作为新的种子形成新的簇，直到所有的核心点都被使用完毕，聚类结束。可以看到</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DBSCAN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聚类算法不需要指定聚类的数目。对于密度太低的点，</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DBSCAN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具有一定的抗干扰能力。</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下图</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是通过数据采样工具随机生成的两个月牙形的簇和一个圆形的簇。</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1"/>
                <a:ext cx="9603275" cy="4645127"/>
              </a:xfrm>
              <a:blipFill>
                <a:blip r:embed="rId2"/>
                <a:stretch>
                  <a:fillRect r="-571"/>
                </a:stretch>
              </a:blipFill>
            </p:spPr>
            <p:txBody>
              <a:bodyPr/>
              <a:lstStyle/>
              <a:p>
                <a:r>
                  <a:rPr lang="en-US">
                    <a:noFill/>
                  </a:rPr>
                  <a:t> </a:t>
                </a:r>
              </a:p>
            </p:txBody>
          </p:sp>
        </mc:Fallback>
      </mc:AlternateContent>
      <p:pic>
        <p:nvPicPr>
          <p:cNvPr id="4" name="图片 3">
            <a:extLst>
              <a:ext uri="{FF2B5EF4-FFF2-40B4-BE49-F238E27FC236}">
                <a16:creationId xmlns:a16="http://schemas.microsoft.com/office/drawing/2014/main" id="{ED40CECA-FBFE-4257-9878-0D5CDA03EC6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44095" y="4253745"/>
            <a:ext cx="2350135" cy="1873885"/>
          </a:xfrm>
          <a:prstGeom prst="rect">
            <a:avLst/>
          </a:prstGeom>
        </p:spPr>
      </p:pic>
    </p:spTree>
    <p:extLst>
      <p:ext uri="{BB962C8B-B14F-4D97-AF65-F5344CB8AC3E}">
        <p14:creationId xmlns:p14="http://schemas.microsoft.com/office/powerpoint/2010/main" val="105194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聚类的目的</a:t>
            </a:r>
          </a:p>
        </p:txBody>
      </p:sp>
      <p:sp>
        <p:nvSpPr>
          <p:cNvPr id="3" name="内容占位符 2"/>
          <p:cNvSpPr>
            <a:spLocks noGrp="1"/>
          </p:cNvSpPr>
          <p:nvPr>
            <p:ph idx="1"/>
          </p:nvPr>
        </p:nvSpPr>
        <p:spPr/>
        <p:txBody>
          <a:bodyPr/>
          <a:lstStyle/>
          <a:p>
            <a:pPr marL="0" indent="0">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对样本集合进行自动分类，以发掘数据中隐藏的信息、结构，从而发现可能的商业价值</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时，相似的样本被划分到相同的类别，不同的样本被划分到不同的类别。聚类的宗旨是：类内距离最小化，类间距离最大化。即同一个类别中的样本应该尽可能靠拢，不同类别的样本应该尽可能分离，以避免误分类的发生。</a:t>
            </a:r>
            <a:endParaRPr lang="zh-CN" altLang="en-US" dirty="0"/>
          </a:p>
        </p:txBody>
      </p:sp>
    </p:spTree>
    <p:extLst>
      <p:ext uri="{BB962C8B-B14F-4D97-AF65-F5344CB8AC3E}">
        <p14:creationId xmlns:p14="http://schemas.microsoft.com/office/powerpoint/2010/main" val="302801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804519"/>
            <a:ext cx="9603275" cy="604831"/>
          </a:xfrm>
        </p:spPr>
        <p:txBody>
          <a:bodyPr>
            <a:normAutofit fontScale="90000"/>
          </a:bodyPr>
          <a:lstStyle/>
          <a:p>
            <a:r>
              <a:rPr lang="en-US" altLang="zh-CN" dirty="0"/>
              <a:t>DBSCAN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1"/>
                <a:ext cx="9603275" cy="4645127"/>
              </a:xfrm>
            </p:spPr>
            <p:txBody>
              <a:bodyPr>
                <a:normAutofit/>
              </a:bodyPr>
              <a:lstStyle/>
              <a:p>
                <a:pPr marL="0" indent="0" algn="just">
                  <a:lnSpc>
                    <a:spcPct val="150000"/>
                  </a:lnSpc>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现分别在其上运行</a:t>
                </a:r>
                <a:r>
                  <a:rPr lang="en-US" sz="1800" kern="100" dirty="0">
                    <a:effectLst/>
                    <a:latin typeface="Times New Roman" panose="02020603050405020304" pitchFamily="18" charset="0"/>
                    <a:ea typeface="宋体" panose="02010600030101010101" pitchFamily="2" charset="-122"/>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聚类和</a:t>
                </a:r>
                <a:r>
                  <a:rPr lang="en-US" sz="1800" kern="100" dirty="0">
                    <a:effectLst/>
                    <a:latin typeface="Times New Roman" panose="02020603050405020304" pitchFamily="18" charset="0"/>
                    <a:ea typeface="宋体" panose="02010600030101010101" pitchFamily="2" charset="-122"/>
                  </a:rPr>
                  <a:t>DBSCAN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聚类算法进行对比。</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如下图（左）</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所示，当指定聚类个数</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=3</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a:t>
                </a:r>
                <a:r>
                  <a:rPr lang="en-US" sz="1800" kern="100" dirty="0">
                    <a:effectLst/>
                    <a:latin typeface="Times New Roman" panose="02020603050405020304" pitchFamily="18" charset="0"/>
                    <a:ea typeface="宋体" panose="02010600030101010101" pitchFamily="2" charset="-122"/>
                  </a:rPr>
                  <a:t>K-Means</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聚类结果显然不符合数据的实际分布。如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下图（右）</a:t>
                </a:r>
                <a:r>
                  <a:rPr lang="zh-CN" altLang="en-US" sz="1800" dirty="0">
                    <a:latin typeface="宋体" panose="02010600030101010101" pitchFamily="2" charset="-122"/>
                    <a:ea typeface="宋体" panose="02010600030101010101" pitchFamily="2" charset="-122"/>
                  </a:rPr>
                  <a:t>所示，当指定</a:t>
                </a:r>
                <a:r>
                  <a:rPr lang="en-US" sz="1800" dirty="0">
                    <a:latin typeface="宋体" panose="02010600030101010101" pitchFamily="2" charset="-122"/>
                    <a:ea typeface="宋体" panose="02010600030101010101" pitchFamily="2" charset="-122"/>
                  </a:rPr>
                  <a:t>DBSCAN</a:t>
                </a:r>
                <a:r>
                  <a:rPr lang="zh-CN" altLang="en-US" sz="1800" dirty="0">
                    <a:latin typeface="宋体" panose="02010600030101010101" pitchFamily="2" charset="-122"/>
                    <a:ea typeface="宋体" panose="02010600030101010101" pitchFamily="2" charset="-122"/>
                  </a:rPr>
                  <a:t>聚类的参数为</a:t>
                </a:r>
                <a14:m>
                  <m:oMath xmlns:m="http://schemas.openxmlformats.org/officeDocument/2006/math">
                    <m:r>
                      <a:rPr lang="en-US" sz="1800" i="1">
                        <a:latin typeface="Cambria Math" panose="02040503050406030204" pitchFamily="18" charset="0"/>
                      </a:rPr>
                      <m:t>𝜖</m:t>
                    </m:r>
                    <m:r>
                      <a:rPr lang="en-US" sz="1800" i="1">
                        <a:latin typeface="Cambria Math" panose="02040503050406030204" pitchFamily="18" charset="0"/>
                      </a:rPr>
                      <m:t>=0.25,</m:t>
                    </m:r>
                    <m:r>
                      <m:rPr>
                        <m:nor/>
                      </m:rPr>
                      <a:rPr lang="en-US" sz="1800">
                        <a:latin typeface="宋体" panose="02010600030101010101" pitchFamily="2" charset="-122"/>
                        <a:ea typeface="宋体" panose="02010600030101010101" pitchFamily="2" charset="-122"/>
                      </a:rPr>
                      <m:t>MinPts</m:t>
                    </m:r>
                    <m:r>
                      <a:rPr lang="en-US" sz="1800">
                        <a:latin typeface="Cambria Math" panose="02040503050406030204" pitchFamily="18" charset="0"/>
                      </a:rPr>
                      <m:t>=10</m:t>
                    </m:r>
                  </m:oMath>
                </a14:m>
                <a:r>
                  <a:rPr lang="zh-CN" altLang="en-US" sz="1800" dirty="0">
                    <a:latin typeface="宋体" panose="02010600030101010101" pitchFamily="2" charset="-122"/>
                    <a:ea typeface="宋体" panose="02010600030101010101" pitchFamily="2" charset="-122"/>
                  </a:rPr>
                  <a:t>时，可以自动聚类得到</a:t>
                </a:r>
                <a:r>
                  <a:rPr lang="en-US"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个类别，其中</a:t>
                </a:r>
                <a14:m>
                  <m:oMath xmlns:m="http://schemas.openxmlformats.org/officeDocument/2006/math">
                    <m:r>
                      <a:rPr lang="zh-CN" altLang="en-US" sz="1800" i="1">
                        <a:latin typeface="Cambria Math" panose="02040503050406030204" pitchFamily="18" charset="0"/>
                      </a:rPr>
                      <m:t>⋆</m:t>
                    </m:r>
                  </m:oMath>
                </a14:m>
                <a:r>
                  <a:rPr lang="zh-CN" altLang="en-US" sz="1800" dirty="0">
                    <a:latin typeface="宋体" panose="02010600030101010101" pitchFamily="2" charset="-122"/>
                    <a:ea typeface="宋体" panose="02010600030101010101" pitchFamily="2" charset="-122"/>
                  </a:rPr>
                  <a:t>为</a:t>
                </a:r>
                <a:r>
                  <a:rPr lang="en-US" sz="1800" dirty="0">
                    <a:latin typeface="宋体" panose="02010600030101010101" pitchFamily="2" charset="-122"/>
                    <a:ea typeface="宋体" panose="02010600030101010101" pitchFamily="2" charset="-122"/>
                  </a:rPr>
                  <a:t>DBSCAN</a:t>
                </a:r>
                <a:r>
                  <a:rPr lang="zh-CN" altLang="en-US" sz="1800" dirty="0">
                    <a:latin typeface="宋体" panose="02010600030101010101" pitchFamily="2" charset="-122"/>
                    <a:ea typeface="宋体" panose="02010600030101010101" pitchFamily="2" charset="-122"/>
                  </a:rPr>
                  <a:t>识别出来的噪声点，显示了</a:t>
                </a:r>
                <a:r>
                  <a:rPr lang="en-US" sz="1800" dirty="0">
                    <a:latin typeface="宋体" panose="02010600030101010101" pitchFamily="2" charset="-122"/>
                    <a:ea typeface="宋体" panose="02010600030101010101" pitchFamily="2" charset="-122"/>
                  </a:rPr>
                  <a:t>DBSCAN</a:t>
                </a:r>
                <a:r>
                  <a:rPr lang="zh-CN" altLang="en-US" sz="1800" dirty="0">
                    <a:latin typeface="宋体" panose="02010600030101010101" pitchFamily="2" charset="-122"/>
                    <a:ea typeface="宋体" panose="02010600030101010101" pitchFamily="2" charset="-122"/>
                  </a:rPr>
                  <a:t>聚类算法的抗干扰能力。除此之外，</a:t>
                </a:r>
                <a:r>
                  <a:rPr lang="en-US" sz="1800" dirty="0">
                    <a:latin typeface="宋体" panose="02010600030101010101" pitchFamily="2" charset="-122"/>
                    <a:ea typeface="宋体" panose="02010600030101010101" pitchFamily="2" charset="-122"/>
                  </a:rPr>
                  <a:t>DBSCAN</a:t>
                </a:r>
                <a:r>
                  <a:rPr lang="zh-CN" altLang="en-US" sz="1800" dirty="0">
                    <a:latin typeface="宋体" panose="02010600030101010101" pitchFamily="2" charset="-122"/>
                    <a:ea typeface="宋体" panose="02010600030101010101" pitchFamily="2" charset="-122"/>
                  </a:rPr>
                  <a:t>将剩余的点正确聚为</a:t>
                </a:r>
                <a:r>
                  <a:rPr lang="en-US"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个类别，与样本真实分布整体接近。</a:t>
                </a:r>
                <a:endParaRPr lang="en-US" altLang="zh-CN" sz="1800" dirty="0">
                  <a:latin typeface="宋体" panose="02010600030101010101" pitchFamily="2" charset="-122"/>
                  <a:ea typeface="宋体" panose="02010600030101010101" pitchFamily="2" charset="-122"/>
                </a:endParaRPr>
              </a:p>
              <a:p>
                <a:pPr marL="0" indent="0" algn="just">
                  <a:lnSpc>
                    <a:spcPct val="150000"/>
                  </a:lnSpc>
                  <a:buNone/>
                </a:pPr>
                <a:endParaRPr lang="en-US" dirty="0">
                  <a:latin typeface="宋体" panose="02010600030101010101" pitchFamily="2" charset="-122"/>
                  <a:ea typeface="宋体" panose="02010600030101010101" pitchFamily="2" charset="-122"/>
                </a:endParaRPr>
              </a:p>
              <a:p>
                <a:pPr marL="0" lvl="0" indent="0" algn="just">
                  <a:lnSpc>
                    <a:spcPct val="150000"/>
                  </a:lnSpc>
                  <a:buNone/>
                </a:pPr>
                <a:endParaRPr lang="en-US"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1"/>
                <a:ext cx="9603275" cy="4645127"/>
              </a:xfrm>
              <a:blipFill>
                <a:blip r:embed="rId2"/>
                <a:stretch>
                  <a:fillRect l="-508" r="-571"/>
                </a:stretch>
              </a:blipFill>
            </p:spPr>
            <p:txBody>
              <a:bodyPr/>
              <a:lstStyle/>
              <a:p>
                <a:r>
                  <a:rPr lang="en-US">
                    <a:noFill/>
                  </a:rPr>
                  <a:t> </a:t>
                </a:r>
              </a:p>
            </p:txBody>
          </p:sp>
        </mc:Fallback>
      </mc:AlternateContent>
      <p:pic>
        <p:nvPicPr>
          <p:cNvPr id="6" name="图片 5">
            <a:extLst>
              <a:ext uri="{FF2B5EF4-FFF2-40B4-BE49-F238E27FC236}">
                <a16:creationId xmlns:a16="http://schemas.microsoft.com/office/drawing/2014/main" id="{DF9441E8-A0FB-446C-8902-1F7DCCD7675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8601" y="4078235"/>
            <a:ext cx="2634615" cy="2159635"/>
          </a:xfrm>
          <a:prstGeom prst="rect">
            <a:avLst/>
          </a:prstGeom>
          <a:noFill/>
          <a:ln>
            <a:noFill/>
          </a:ln>
        </p:spPr>
      </p:pic>
      <p:pic>
        <p:nvPicPr>
          <p:cNvPr id="7" name="图片 6">
            <a:extLst>
              <a:ext uri="{FF2B5EF4-FFF2-40B4-BE49-F238E27FC236}">
                <a16:creationId xmlns:a16="http://schemas.microsoft.com/office/drawing/2014/main" id="{7823B45C-6F41-4B06-B7E1-3804F3C8068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3216" y="4078235"/>
            <a:ext cx="2634615" cy="2159635"/>
          </a:xfrm>
          <a:prstGeom prst="rect">
            <a:avLst/>
          </a:prstGeom>
          <a:noFill/>
          <a:ln>
            <a:noFill/>
          </a:ln>
        </p:spPr>
      </p:pic>
    </p:spTree>
    <p:extLst>
      <p:ext uri="{BB962C8B-B14F-4D97-AF65-F5344CB8AC3E}">
        <p14:creationId xmlns:p14="http://schemas.microsoft.com/office/powerpoint/2010/main" val="4056105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804519"/>
            <a:ext cx="9603275" cy="604831"/>
          </a:xfrm>
        </p:spPr>
        <p:txBody>
          <a:bodyPr>
            <a:normAutofit fontScale="90000"/>
          </a:bodyPr>
          <a:lstStyle/>
          <a:p>
            <a:r>
              <a:rPr lang="en-US" altLang="zh-CN" dirty="0"/>
              <a:t>DBSCAN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1"/>
                <a:ext cx="9603275" cy="4645127"/>
              </a:xfrm>
            </p:spPr>
            <p:txBody>
              <a:bodyPr>
                <a:normAutofit/>
              </a:bodyPr>
              <a:lstStyle/>
              <a:p>
                <a:pPr marL="0" lvl="0" indent="0" algn="just">
                  <a:lnSpc>
                    <a:spcPct val="150000"/>
                  </a:lnSpc>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a:t>
                </a:r>
                <a:r>
                  <a:rPr lang="en-US" sz="1800" kern="100" dirty="0">
                    <a:effectLst/>
                    <a:latin typeface="Times New Roman" panose="02020603050405020304" pitchFamily="18" charset="0"/>
                    <a:ea typeface="宋体" panose="02010600030101010101" pitchFamily="2" charset="-122"/>
                  </a:rPr>
                  <a:t>DBSCAN</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聚类，若</a:t>
                </a:r>
                <a14:m>
                  <m:oMath xmlns:m="http://schemas.openxmlformats.org/officeDocument/2006/math">
                    <m:r>
                      <a:rPr lang="en-US" sz="1800" i="1" kern="100">
                        <a:effectLst/>
                        <a:latin typeface="Cambria Math" panose="02040503050406030204" pitchFamily="18" charset="0"/>
                        <a:ea typeface="宋体" panose="02010600030101010101" pitchFamily="2" charset="-122"/>
                      </a:rPr>
                      <m:t>𝜖</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太大，则可能会导致聚类数目较少，若干相邻的簇可能会被合并为一个，极端情况下，会将所有样本聚为一个簇。若</a:t>
                </a:r>
                <a:r>
                  <a:rPr lang="en-US" sz="1800" kern="100" dirty="0" err="1">
                    <a:effectLst/>
                    <a:latin typeface="Times New Roman" panose="02020603050405020304" pitchFamily="18" charset="0"/>
                    <a:ea typeface="宋体" panose="02010600030101010101" pitchFamily="2" charset="-122"/>
                  </a:rPr>
                  <a:t>MinPts</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太大，同样可能会导致聚类数目较少。选择合适的参数非常重要。</a:t>
                </a:r>
                <a:endParaRPr lang="en-US"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1"/>
                <a:ext cx="9603275" cy="4645127"/>
              </a:xfrm>
              <a:blipFill>
                <a:blip r:embed="rId2"/>
                <a:stretch>
                  <a:fillRect l="-508" r="-571"/>
                </a:stretch>
              </a:blipFill>
            </p:spPr>
            <p:txBody>
              <a:bodyPr/>
              <a:lstStyle/>
              <a:p>
                <a:r>
                  <a:rPr lang="en-US">
                    <a:noFill/>
                  </a:rPr>
                  <a:t> </a:t>
                </a:r>
              </a:p>
            </p:txBody>
          </p:sp>
        </mc:Fallback>
      </mc:AlternateContent>
    </p:spTree>
    <p:extLst>
      <p:ext uri="{BB962C8B-B14F-4D97-AF65-F5344CB8AC3E}">
        <p14:creationId xmlns:p14="http://schemas.microsoft.com/office/powerpoint/2010/main" val="3232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聚类的任务形式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buNone/>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聚类任务的形式化描述为：给定样本集合</a:t>
                </a:r>
                <a14:m>
                  <m:oMath xmlns:m="http://schemas.openxmlformats.org/officeDocument/2006/math">
                    <m:r>
                      <m:rPr>
                        <m:sty m:val="p"/>
                      </m:rPr>
                      <a:rPr lang="en-US" altLang="zh-CN" sz="1800" i="1" kern="100" dirty="0">
                        <a:latin typeface="Cambria Math" panose="02040503050406030204" pitchFamily="18" charset="0"/>
                        <a:ea typeface="宋体" panose="02010600030101010101" pitchFamily="2" charset="-122"/>
                        <a:cs typeface="Times New Roman" panose="02020603050405020304" pitchFamily="18" charset="0"/>
                      </a:rPr>
                      <m:t>D</m:t>
                    </m:r>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e>
                          <m:sub>
                            <m:r>
                              <a:rPr lang="en-US" sz="1800" i="1">
                                <a:latin typeface="Cambria Math" panose="02040503050406030204" pitchFamily="18" charset="0"/>
                              </a:rPr>
                              <m:t>𝑚</m:t>
                            </m:r>
                          </m:sub>
                        </m:sSub>
                      </m:e>
                    </m:d>
                  </m:oMath>
                </a14:m>
                <a:r>
                  <a:rPr lang="zh-CN" altLang="en-US" sz="1800" dirty="0">
                    <a:latin typeface="宋体" panose="02010600030101010101" pitchFamily="2" charset="-122"/>
                    <a:ea typeface="宋体" panose="02010600030101010101" pitchFamily="2" charset="-122"/>
                  </a:rPr>
                  <a:t>，通过聚类算法将样本划分到不同的类别，使得特征相似的样本被划分到同一个簇，不相似的样本划分到不同的簇，最终形成</a:t>
                </a:r>
                <a14:m>
                  <m:oMath xmlns:m="http://schemas.openxmlformats.org/officeDocument/2006/math">
                    <m:r>
                      <a:rPr lang="en-US" sz="1800" i="1">
                        <a:latin typeface="Cambria Math" panose="02040503050406030204" pitchFamily="18" charset="0"/>
                      </a:rPr>
                      <m:t>𝑘</m:t>
                    </m:r>
                  </m:oMath>
                </a14:m>
                <a:r>
                  <a:rPr lang="zh-CN" altLang="en-US" sz="1800" dirty="0">
                    <a:latin typeface="宋体" panose="02010600030101010101" pitchFamily="2" charset="-122"/>
                    <a:ea typeface="宋体" panose="02010600030101010101" pitchFamily="2" charset="-122"/>
                  </a:rPr>
                  <a:t>个簇</a:t>
                </a:r>
                <a14:m>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𝑘</m:t>
                        </m:r>
                      </m:sub>
                    </m:sSub>
                    <m:r>
                      <a:rPr lang="en-US" sz="1800" i="1">
                        <a:latin typeface="Cambria Math" panose="02040503050406030204" pitchFamily="18" charset="0"/>
                      </a:rPr>
                      <m:t>}</m:t>
                    </m:r>
                  </m:oMath>
                </a14:m>
                <a:r>
                  <a:rPr lang="zh-CN" altLang="en-US" sz="1800" dirty="0">
                    <a:latin typeface="宋体" panose="02010600030101010101" pitchFamily="2" charset="-122"/>
                    <a:ea typeface="宋体" panose="02010600030101010101" pitchFamily="2" charset="-122"/>
                  </a:rPr>
                  <a:t>。聚类分为硬聚类和软聚类。对于硬聚类，聚类之后形成的簇互不相交，即对任意的两个簇</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𝑖</m:t>
                        </m:r>
                      </m:sub>
                    </m:sSub>
                  </m:oMath>
                </a14:m>
                <a:r>
                  <a:rPr lang="zh-CN" altLang="en-US" sz="1800" dirty="0">
                    <a:latin typeface="宋体" panose="02010600030101010101" pitchFamily="2" charset="-122"/>
                    <a:ea typeface="宋体" panose="02010600030101010101" pitchFamily="2" charset="-122"/>
                  </a:rPr>
                  <a:t>和</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𝑗</m:t>
                        </m:r>
                      </m:sub>
                    </m:sSub>
                  </m:oMath>
                </a14:m>
                <a:r>
                  <a:rPr lang="zh-CN" altLang="en-US" sz="1800" dirty="0">
                    <a:latin typeface="宋体" panose="02010600030101010101" pitchFamily="2" charset="-122"/>
                    <a:ea typeface="宋体" panose="02010600030101010101" pitchFamily="2" charset="-122"/>
                  </a:rPr>
                  <a:t>，有</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𝑗</m:t>
                        </m:r>
                      </m:sub>
                    </m:sSub>
                    <m:r>
                      <a:rPr lang="en-US" sz="1800" i="1">
                        <a:latin typeface="Cambria Math" panose="02040503050406030204" pitchFamily="18" charset="0"/>
                      </a:rPr>
                      <m:t>=</m:t>
                    </m:r>
                    <m:r>
                      <a:rPr lang="zh-CN" altLang="en-US" sz="1800" i="1">
                        <a:latin typeface="Cambria Math" panose="02040503050406030204" pitchFamily="18" charset="0"/>
                      </a:rPr>
                      <m:t>∅</m:t>
                    </m:r>
                  </m:oMath>
                </a14:m>
                <a:r>
                  <a:rPr lang="zh-CN" altLang="en-US" sz="1800" dirty="0">
                    <a:latin typeface="宋体" panose="02010600030101010101" pitchFamily="2" charset="-122"/>
                    <a:ea typeface="宋体" panose="02010600030101010101" pitchFamily="2" charset="-122"/>
                  </a:rPr>
                  <a:t>。对于软聚类，同一个样本可能同时属于多个类别。</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08" r="-2921"/>
                </a:stretch>
              </a:blipFill>
            </p:spPr>
            <p:txBody>
              <a:bodyPr/>
              <a:lstStyle/>
              <a:p>
                <a:r>
                  <a:rPr lang="en-US">
                    <a:noFill/>
                  </a:rPr>
                  <a:t> </a:t>
                </a:r>
              </a:p>
            </p:txBody>
          </p:sp>
        </mc:Fallback>
      </mc:AlternateContent>
    </p:spTree>
    <p:extLst>
      <p:ext uri="{BB962C8B-B14F-4D97-AF65-F5344CB8AC3E}">
        <p14:creationId xmlns:p14="http://schemas.microsoft.com/office/powerpoint/2010/main" val="98671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距离度量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fontScale="77500" lnSpcReduction="20000"/>
              </a:bodyPr>
              <a:lstStyle/>
              <a:p>
                <a:pPr marL="0" indent="0">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聚类过程中需要计算样本之间的相似程度，也即样本之间距离的度量。常用的距离度量方式有：闵可夫斯基距离、余弦相似度、马氏距离、汉明距离等。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sz="2200" b="1" kern="100" dirty="0">
                    <a:effectLst/>
                    <a:latin typeface="Times New Roman" panose="02020603050405020304" pitchFamily="18" charset="0"/>
                    <a:ea typeface="黑体" panose="02010609060101010101" pitchFamily="49" charset="-122"/>
                    <a:cs typeface="Times New Roman" panose="02020603050405020304" pitchFamily="18" charset="0"/>
                  </a:rPr>
                  <a:t>闵可夫斯基距离</a:t>
                </a:r>
                <a:endParaRPr lang="en-US" sz="2200" b="1" kern="100" dirty="0">
                  <a:effectLst/>
                  <a:latin typeface="Times New Roman" panose="02020603050405020304" pitchFamily="18" charset="0"/>
                  <a:ea typeface="黑体" panose="02010609060101010101" pitchFamily="49" charset="-122"/>
                  <a:cs typeface="Times New Roman" panose="02020603050405020304" pitchFamily="18" charset="0"/>
                </a:endParaRPr>
              </a:p>
              <a:p>
                <a:pPr indent="2667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闵可夫斯基距离将样本看作高维空间中的点来进行距离的度量。设给定样本点的集合</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𝐷</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，对于其中任意的</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维向量</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sz="2200" i="1" kern="100">
                        <a:effectLst/>
                        <a:latin typeface="Cambria Math" panose="02040503050406030204" pitchFamily="18" charset="0"/>
                        <a:ea typeface="MS Gothic" panose="020B0609070205080204" pitchFamily="49" charset="-128"/>
                        <a:cs typeface="MS Gothic" panose="020B0609070205080204" pitchFamily="49" charset="-128"/>
                      </a:rPr>
                      <m:t>⋯</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sz="2200" i="1" kern="100">
                        <a:effectLst/>
                        <a:latin typeface="Cambria Math" panose="02040503050406030204" pitchFamily="18" charset="0"/>
                        <a:ea typeface="MS Gothic" panose="020B0609070205080204" pitchFamily="49" charset="-128"/>
                        <a:cs typeface="MS Gothic" panose="020B0609070205080204" pitchFamily="49" charset="-128"/>
                      </a:rPr>
                      <m:t>⋯</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，闵可夫斯基距离（</a:t>
                </a:r>
                <a:r>
                  <a:rPr lang="en-US" sz="2200" kern="100" dirty="0" err="1">
                    <a:effectLst/>
                    <a:latin typeface="Times New Roman" panose="02020603050405020304" pitchFamily="18" charset="0"/>
                    <a:ea typeface="宋体" panose="02010600030101010101" pitchFamily="2" charset="-122"/>
                    <a:cs typeface="Times New Roman" panose="02020603050405020304" pitchFamily="18" charset="0"/>
                  </a:rPr>
                  <a:t>Minkowski</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）定义为</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dPr>
                          <m:e>
                            <m:nary>
                              <m:nary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sup>
                                </m:sSup>
                              </m:e>
                            </m:nary>
                          </m:e>
                        </m:d>
                      </m:e>
                      <m:sup>
                        <m:f>
                          <m:f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fPr>
                          <m:num>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den>
                        </m:f>
                      </m:sup>
                    </m:sSup>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sup>
                    </m:s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为</a:t>
                </a:r>
                <a14:m>
                  <m:oMath xmlns:m="http://schemas.openxmlformats.org/officeDocument/2006/math">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范数。</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时，有</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nary>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此时又称为曼哈顿距离（</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Manhattan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），即绝对值之和。直观上，当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时，曼哈顿距离表示从</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出发，只能沿水平或竖直方向前进到达</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的最短距离。</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时，有</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dPr>
                          <m:e>
                            <m:nary>
                              <m:nary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nary>
                          </m:e>
                        </m:d>
                      </m:e>
                      <m:sup>
                        <m:f>
                          <m:f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fPr>
                          <m:num>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den>
                        </m:f>
                      </m:sup>
                    </m:sSup>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此时，又称为欧几里得距离或者欧式距离（</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Euclidean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）。直观上，当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时，欧式距离表示二维空间上两点之间的直线距离。</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时，有</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limLow>
                      <m:limLow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limLow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𝑚𝑎𝑥</m:t>
                        </m:r>
                      </m:e>
                      <m:lim>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lim>
                    </m:limLow>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此时，又称为切比雪夫距离（</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Chebyshev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）。直观上，当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时，切比雪夫距离表示横坐标和纵坐标方向上分量之差的绝对值的最大值。</a:t>
                </a:r>
                <a:endParaRPr lang="en-US"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l="-381" t="-1846" r="-444"/>
                </a:stretch>
              </a:blipFill>
            </p:spPr>
            <p:txBody>
              <a:bodyPr/>
              <a:lstStyle/>
              <a:p>
                <a:r>
                  <a:rPr lang="en-US">
                    <a:noFill/>
                  </a:rPr>
                  <a:t> </a:t>
                </a:r>
              </a:p>
            </p:txBody>
          </p:sp>
        </mc:Fallback>
      </mc:AlternateContent>
    </p:spTree>
    <p:extLst>
      <p:ext uri="{BB962C8B-B14F-4D97-AF65-F5344CB8AC3E}">
        <p14:creationId xmlns:p14="http://schemas.microsoft.com/office/powerpoint/2010/main" val="349787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距离度量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fontScale="77500" lnSpcReduction="20000"/>
              </a:bodyPr>
              <a:lstStyle/>
              <a:p>
                <a:pPr marL="0" indent="0">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聚类过程中需要计算样本之间的相似程度，也即样本之间距离的度量。常用的距离度量方式有：闵可夫斯基距离、余弦相似度、马氏距离、汉明距离等。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sz="2200" b="1" kern="100" dirty="0">
                    <a:effectLst/>
                    <a:latin typeface="Times New Roman" panose="02020603050405020304" pitchFamily="18" charset="0"/>
                    <a:ea typeface="黑体" panose="02010609060101010101" pitchFamily="49" charset="-122"/>
                    <a:cs typeface="Times New Roman" panose="02020603050405020304" pitchFamily="18" charset="0"/>
                  </a:rPr>
                  <a:t>闵可夫斯基距离</a:t>
                </a:r>
                <a:endParaRPr lang="en-US" sz="2200" b="1" kern="100" dirty="0">
                  <a:effectLst/>
                  <a:latin typeface="Times New Roman" panose="02020603050405020304" pitchFamily="18" charset="0"/>
                  <a:ea typeface="黑体" panose="02010609060101010101" pitchFamily="49" charset="-122"/>
                  <a:cs typeface="Times New Roman" panose="02020603050405020304" pitchFamily="18" charset="0"/>
                </a:endParaRPr>
              </a:p>
              <a:p>
                <a:pPr indent="2667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闵可夫斯基距离将样本看作高维空间中的点来进行距离的度量。设给定样本点的集合</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𝐷</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，对于其中任意的</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维向量</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sz="2200" i="1" kern="100">
                        <a:effectLst/>
                        <a:latin typeface="Cambria Math" panose="02040503050406030204" pitchFamily="18" charset="0"/>
                        <a:ea typeface="MS Gothic" panose="020B0609070205080204" pitchFamily="49" charset="-128"/>
                        <a:cs typeface="MS Gothic" panose="020B0609070205080204" pitchFamily="49" charset="-128"/>
                      </a:rPr>
                      <m:t>⋯</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sz="2200" i="1" kern="100">
                        <a:effectLst/>
                        <a:latin typeface="Cambria Math" panose="02040503050406030204" pitchFamily="18" charset="0"/>
                        <a:ea typeface="MS Gothic" panose="020B0609070205080204" pitchFamily="49" charset="-128"/>
                        <a:cs typeface="MS Gothic" panose="020B0609070205080204" pitchFamily="49" charset="-128"/>
                      </a:rPr>
                      <m:t>⋯</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，闵可夫斯基距离（</a:t>
                </a:r>
                <a:r>
                  <a:rPr lang="en-US" sz="2200" kern="100" dirty="0" err="1">
                    <a:effectLst/>
                    <a:latin typeface="Times New Roman" panose="02020603050405020304" pitchFamily="18" charset="0"/>
                    <a:ea typeface="宋体" panose="02010600030101010101" pitchFamily="2" charset="-122"/>
                    <a:cs typeface="Times New Roman" panose="02020603050405020304" pitchFamily="18" charset="0"/>
                  </a:rPr>
                  <a:t>Minkowski</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）定义为</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dPr>
                          <m:e>
                            <m:nary>
                              <m:nary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sup>
                                </m:sSup>
                              </m:e>
                            </m:nary>
                          </m:e>
                        </m:d>
                      </m:e>
                      <m:sup>
                        <m:f>
                          <m:f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fPr>
                          <m:num>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den>
                        </m:f>
                      </m:sup>
                    </m:sSup>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sup>
                    </m:s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为</a:t>
                </a:r>
                <a14:m>
                  <m:oMath xmlns:m="http://schemas.openxmlformats.org/officeDocument/2006/math">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范数。</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时，有</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nary>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此时又称为曼哈顿距离（</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Manhattan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），即绝对值之和。直观上，当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时，曼哈顿距离表示从</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出发，只能沿水平或竖直方向前进到达</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的最短距离。</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时，有</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dPr>
                          <m:e>
                            <m:nary>
                              <m:nary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nary>
                          </m:e>
                        </m:d>
                      </m:e>
                      <m:sup>
                        <m:f>
                          <m:f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fPr>
                          <m:num>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den>
                        </m:f>
                      </m:sup>
                    </m:sSup>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此时，又称为欧几里得距离或者欧式距离（</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Euclidean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）。直观上，当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时，欧式距离表示二维空间上两点之间的直线距离。</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时，有</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limLow>
                      <m:limLow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limLow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𝑚𝑎𝑥</m:t>
                        </m:r>
                      </m:e>
                      <m:lim>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lim>
                    </m:limLow>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此时，又称为切比雪夫距离（</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Chebyshev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）。直观上，当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时，切比雪夫距离表示横坐标和纵坐标方向上分量之差的绝对值的最大值。</a:t>
                </a:r>
                <a:endParaRPr lang="en-US"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l="-381" t="-1846" r="-444"/>
                </a:stretch>
              </a:blipFill>
            </p:spPr>
            <p:txBody>
              <a:bodyPr/>
              <a:lstStyle/>
              <a:p>
                <a:r>
                  <a:rPr lang="en-US">
                    <a:noFill/>
                  </a:rPr>
                  <a:t> </a:t>
                </a:r>
              </a:p>
            </p:txBody>
          </p:sp>
        </mc:Fallback>
      </mc:AlternateContent>
    </p:spTree>
    <p:extLst>
      <p:ext uri="{BB962C8B-B14F-4D97-AF65-F5344CB8AC3E}">
        <p14:creationId xmlns:p14="http://schemas.microsoft.com/office/powerpoint/2010/main" val="275221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距离度量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fontScale="77500" lnSpcReduction="20000"/>
              </a:bodyPr>
              <a:lstStyle/>
              <a:p>
                <a:pPr marL="0" indent="0">
                  <a:buNone/>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聚类过程中需要计算样本之间的相似程度，也即样本之间距离的度量。常用的距离度量方式有：闵可夫斯基距离、余弦相似度、马氏距离、汉明距离等。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sz="2200" b="1" kern="100" dirty="0">
                    <a:effectLst/>
                    <a:latin typeface="Times New Roman" panose="02020603050405020304" pitchFamily="18" charset="0"/>
                    <a:ea typeface="黑体" panose="02010609060101010101" pitchFamily="49" charset="-122"/>
                    <a:cs typeface="Times New Roman" panose="02020603050405020304" pitchFamily="18" charset="0"/>
                  </a:rPr>
                  <a:t>闵可夫斯基距离</a:t>
                </a:r>
                <a:endParaRPr lang="en-US" sz="2200" b="1" kern="100" dirty="0">
                  <a:effectLst/>
                  <a:latin typeface="Times New Roman" panose="02020603050405020304" pitchFamily="18" charset="0"/>
                  <a:ea typeface="黑体" panose="02010609060101010101" pitchFamily="49" charset="-122"/>
                  <a:cs typeface="Times New Roman" panose="02020603050405020304" pitchFamily="18" charset="0"/>
                </a:endParaRPr>
              </a:p>
              <a:p>
                <a:pPr indent="2667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闵可夫斯基距离将样本看作高维空间中的点来进行距离的度量。设给定样本点的集合</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𝐷</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，对于其中任意的</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维向量</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sz="2200" i="1" kern="100">
                        <a:effectLst/>
                        <a:latin typeface="Cambria Math" panose="02040503050406030204" pitchFamily="18" charset="0"/>
                        <a:ea typeface="MS Gothic" panose="020B0609070205080204" pitchFamily="49" charset="-128"/>
                        <a:cs typeface="MS Gothic" panose="020B0609070205080204" pitchFamily="49" charset="-128"/>
                      </a:rPr>
                      <m:t>⋯</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sz="2200" i="1" kern="100">
                        <a:effectLst/>
                        <a:latin typeface="Cambria Math" panose="02040503050406030204" pitchFamily="18" charset="0"/>
                        <a:ea typeface="MS Gothic" panose="020B0609070205080204" pitchFamily="49" charset="-128"/>
                        <a:cs typeface="MS Gothic" panose="020B0609070205080204" pitchFamily="49" charset="-128"/>
                      </a:rPr>
                      <m:t>⋯</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，闵可夫斯基距离（</a:t>
                </a:r>
                <a:r>
                  <a:rPr lang="en-US" sz="2200" kern="100" dirty="0" err="1">
                    <a:effectLst/>
                    <a:latin typeface="Times New Roman" panose="02020603050405020304" pitchFamily="18" charset="0"/>
                    <a:ea typeface="宋体" panose="02010600030101010101" pitchFamily="2" charset="-122"/>
                    <a:cs typeface="Times New Roman" panose="02020603050405020304" pitchFamily="18" charset="0"/>
                  </a:rPr>
                  <a:t>Minkowski</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）定义为</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dPr>
                          <m:e>
                            <m:nary>
                              <m:nary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sup>
                                </m:sSup>
                              </m:e>
                            </m:nary>
                          </m:e>
                        </m:d>
                      </m:e>
                      <m:sup>
                        <m:f>
                          <m:f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fPr>
                          <m:num>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den>
                        </m:f>
                      </m:sup>
                    </m:sSup>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sup>
                    </m:s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为</a:t>
                </a:r>
                <a14:m>
                  <m:oMath xmlns:m="http://schemas.openxmlformats.org/officeDocument/2006/math">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范数。</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时，有</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nary>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此时又称为曼哈顿距离（</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Manhattan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），即绝对值之和。直观上，当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时，曼哈顿距离表示从</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出发，只能沿水平或竖直方向前进到达</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的最短距离。</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时，有</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dPr>
                          <m:e>
                            <m:nary>
                              <m:naryPr>
                                <m:chr m:val="∑"/>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nary>
                          </m:e>
                        </m:d>
                      </m:e>
                      <m:sup>
                        <m:f>
                          <m:f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fPr>
                          <m:num>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den>
                        </m:f>
                      </m:sup>
                    </m:sSup>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此时，又称为欧几里得距离或者欧式距离（</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Euclidean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）。直观上，当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时，欧式距离表示二维空间上两点之间的直线距离。</a:t>
                </a:r>
                <a:endParaRPr lang="en-US" altLang="zh-CN"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just"/>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时，有</a:t>
                </a:r>
                <a14:m>
                  <m:oMath xmlns:m="http://schemas.openxmlformats.org/officeDocument/2006/math">
                    <m:sSub>
                      <m:sSub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limLow>
                      <m:limLow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limLow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𝑚𝑎𝑥</m:t>
                        </m:r>
                      </m:e>
                      <m:lim>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lim>
                    </m:limLow>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sz="22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此时，又称为切比雪夫距离（</a:t>
                </a:r>
                <a:r>
                  <a:rPr lang="en-US" sz="2200" kern="100" dirty="0">
                    <a:effectLst/>
                    <a:latin typeface="Times New Roman" panose="02020603050405020304" pitchFamily="18" charset="0"/>
                    <a:ea typeface="宋体" panose="02010600030101010101" pitchFamily="2" charset="-122"/>
                    <a:cs typeface="Times New Roman" panose="02020603050405020304" pitchFamily="18" charset="0"/>
                  </a:rPr>
                  <a:t>Chebyshev Distance</a:t>
                </a:r>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）。直观上，当</a:t>
                </a:r>
                <a14:m>
                  <m:oMath xmlns:m="http://schemas.openxmlformats.org/officeDocument/2006/math">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22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2200" kern="100" dirty="0">
                    <a:effectLst/>
                    <a:latin typeface="Times New Roman" panose="02020603050405020304" pitchFamily="18" charset="0"/>
                    <a:ea typeface="宋体" panose="02010600030101010101" pitchFamily="2" charset="-122"/>
                    <a:cs typeface="Times New Roman" panose="02020603050405020304" pitchFamily="18" charset="0"/>
                  </a:rPr>
                  <a:t>时，切比雪夫距离表示横坐标和纵坐标方向上分量之差的绝对值的最大值。</a:t>
                </a:r>
                <a:endParaRPr lang="en-US" sz="2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l="-381" t="-1846" r="-444"/>
                </a:stretch>
              </a:blipFill>
            </p:spPr>
            <p:txBody>
              <a:bodyPr/>
              <a:lstStyle/>
              <a:p>
                <a:r>
                  <a:rPr lang="en-US">
                    <a:noFill/>
                  </a:rPr>
                  <a:t> </a:t>
                </a:r>
              </a:p>
            </p:txBody>
          </p:sp>
        </mc:Fallback>
      </mc:AlternateContent>
    </p:spTree>
    <p:extLst>
      <p:ext uri="{BB962C8B-B14F-4D97-AF65-F5344CB8AC3E}">
        <p14:creationId xmlns:p14="http://schemas.microsoft.com/office/powerpoint/2010/main" val="351773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闵可夫斯基距离</a:t>
            </a:r>
          </a:p>
        </p:txBody>
      </p:sp>
      <p:pic>
        <p:nvPicPr>
          <p:cNvPr id="4" name="内容占位符 3">
            <a:extLst>
              <a:ext uri="{FF2B5EF4-FFF2-40B4-BE49-F238E27FC236}">
                <a16:creationId xmlns:a16="http://schemas.microsoft.com/office/drawing/2014/main" id="{CFD1B90A-C10B-461A-86A7-A56C153B535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65663" y="1825625"/>
            <a:ext cx="4660674" cy="4351338"/>
          </a:xfrm>
          <a:prstGeom prst="rect">
            <a:avLst/>
          </a:prstGeom>
        </p:spPr>
      </p:pic>
      <p:sp>
        <p:nvSpPr>
          <p:cNvPr id="5" name="文本框 4">
            <a:extLst>
              <a:ext uri="{FF2B5EF4-FFF2-40B4-BE49-F238E27FC236}">
                <a16:creationId xmlns:a16="http://schemas.microsoft.com/office/drawing/2014/main" id="{7E7051B6-0ED2-44CE-AEAE-B693C71A5E40}"/>
              </a:ext>
            </a:extLst>
          </p:cNvPr>
          <p:cNvSpPr txBox="1"/>
          <p:nvPr/>
        </p:nvSpPr>
        <p:spPr>
          <a:xfrm>
            <a:off x="4110606" y="5654180"/>
            <a:ext cx="4379053" cy="369332"/>
          </a:xfrm>
          <a:prstGeom prst="rect">
            <a:avLst/>
          </a:prstGeom>
          <a:noFill/>
        </p:spPr>
        <p:txBody>
          <a:bodyPr wrap="square" rtlCol="0">
            <a:spAutoFit/>
          </a:bodyPr>
          <a:lstStyle/>
          <a:p>
            <a:pPr algn="ct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不同种类的闵可夫斯基距离比较</a:t>
            </a:r>
            <a:endParaRPr lang="en-US" dirty="0"/>
          </a:p>
        </p:txBody>
      </p:sp>
    </p:spTree>
    <p:extLst>
      <p:ext uri="{BB962C8B-B14F-4D97-AF65-F5344CB8AC3E}">
        <p14:creationId xmlns:p14="http://schemas.microsoft.com/office/powerpoint/2010/main" val="348135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余弦相似度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a:bodyPr>
              <a:lstStyle/>
              <a:p>
                <a:pPr indent="2667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余弦相似度通过将样本看作是高维空间的向量进行度量。给定样本向量</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，两者之间的余弦相似度（</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Cosine Similarity</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）定义为</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𝑐</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fPr>
                      <m:num>
                        <m:nary>
                          <m:nary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𝑛</m:t>
                            </m:r>
                          </m:sup>
                          <m:e>
                            <m:sSubSup>
                              <m:sSubSup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e>
                        </m:nary>
                        <m:sSubSup>
                          <m:sSubSup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num>
                      <m:den>
                        <m:rad>
                          <m:radPr>
                            <m:degHide m:val="on"/>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radPr>
                          <m:deg/>
                          <m:e>
                            <m:nary>
                              <m:nary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𝑛</m:t>
                                </m:r>
                              </m:sup>
                              <m:e>
                                <m:sSubSup>
                                  <m:sSubSup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e>
                            </m:nary>
                            <m:nary>
                              <m:nary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naryPr>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𝑛</m:t>
                                </m:r>
                              </m:sup>
                              <m:e>
                                <m:sSubSup>
                                  <m:sSubSup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e>
                            </m:nary>
                          </m:e>
                        </m:rad>
                      </m:den>
                    </m:f>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直观上，当</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=2</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时，余弦相似度表示二维空间中两条直线之间的夹角的余弦值。使用余弦相似度进行距离度量时，两个样本之间的夹角越小，相似度越大，夹角越大，相似度越小。</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r="-2921"/>
                </a:stretch>
              </a:blipFill>
            </p:spPr>
            <p:txBody>
              <a:bodyPr/>
              <a:lstStyle/>
              <a:p>
                <a:r>
                  <a:rPr lang="en-US">
                    <a:noFill/>
                  </a:rPr>
                  <a:t> </a:t>
                </a:r>
              </a:p>
            </p:txBody>
          </p:sp>
        </mc:Fallback>
      </mc:AlternateContent>
    </p:spTree>
    <p:extLst>
      <p:ext uri="{BB962C8B-B14F-4D97-AF65-F5344CB8AC3E}">
        <p14:creationId xmlns:p14="http://schemas.microsoft.com/office/powerpoint/2010/main" val="137626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马氏距离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51579" y="2015732"/>
                <a:ext cx="9603275" cy="3965618"/>
              </a:xfrm>
            </p:spPr>
            <p:txBody>
              <a:bodyPr>
                <a:normAutofit fontScale="92500" lnSpcReduction="10000"/>
              </a:bodyPr>
              <a:lstStyle/>
              <a:p>
                <a:pPr indent="2667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马哈拉诺比斯距离（</a:t>
                </a:r>
                <a:r>
                  <a:rPr lang="en-US" sz="1800" kern="100" dirty="0" err="1">
                    <a:effectLst/>
                    <a:latin typeface="Times New Roman" panose="02020603050405020304" pitchFamily="18" charset="0"/>
                    <a:ea typeface="宋体" panose="02010600030101010101" pitchFamily="2" charset="-122"/>
                    <a:cs typeface="Times New Roman" panose="02020603050405020304" pitchFamily="18" charset="0"/>
                  </a:rPr>
                  <a:t>Mahalanobis</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Distance</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），又称马氏距离。生产环境中，变量之间往往存在一定的相关性，比如人的身高和体重，马氏距离能够同时考虑变量之间的相关性且又独立于尺度。</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给定用矩阵表示的样本集合</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d>
                          <m:d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d>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，矩阵中的每一列表示样本的一个特征分量，每行表示一个样本。样本集合的协方差矩阵记为</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𝛴</m:t>
                    </m:r>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，则对于任意给定样本</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，两者之间的马氏定义为</a:t>
                </a:r>
                <a14:m>
                  <m:oMath xmlns:m="http://schemas.openxmlformats.org/officeDocument/2006/math">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𝑚</m:t>
                        </m:r>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radPr>
                      <m:deg/>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sSup>
                          <m:sSup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sSup>
                          <m:sSup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𝛴</m:t>
                            </m:r>
                          </m:e>
                          <m: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e>
                    </m:rad>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p>
              <a:p>
                <a:pPr indent="127000" algn="just">
                  <a:lnSpc>
                    <a:spcPct val="150000"/>
                  </a:lnSpc>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可以看到，当样本的各个特征分量两两无关，即矩阵</a:t>
                </a:r>
                <a14:m>
                  <m:oMath xmlns:m="http://schemas.openxmlformats.org/officeDocument/2006/math">
                    <m:acc>
                      <m:accPr>
                        <m:chr m:val="⃗"/>
                        <m:ctrlPr>
                          <a:rPr lang="en-US" sz="1800" i="1" kern="100">
                            <a:effectLst/>
                            <a:latin typeface="Cambria Math" panose="02040503050406030204" pitchFamily="18" charset="0"/>
                            <a:ea typeface="宋体" panose="02010600030101010101" pitchFamily="2" charset="-122"/>
                            <a:cs typeface="Times New Roman" panose="02020603050405020304" pitchFamily="18" charset="0"/>
                          </a:rPr>
                        </m:ctrlPr>
                      </m:accPr>
                      <m:e>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𝑥</m:t>
                        </m:r>
                      </m:e>
                    </m:acc>
                  </m:oMath>
                </a14:m>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的协方差矩阵为单位阵时，马氏距离退化为欧式距离，即欧式距离是马氏距离的特例。使用马氏距离作为度量时，两个样本之间的距离越小，相似度越大；距离越大，相似度越小。</a:t>
                </a: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51579" y="2015732"/>
                <a:ext cx="9603275" cy="3965618"/>
              </a:xfrm>
              <a:blipFill>
                <a:blip r:embed="rId2"/>
                <a:stretch>
                  <a:fillRect r="-2730"/>
                </a:stretch>
              </a:blipFill>
            </p:spPr>
            <p:txBody>
              <a:bodyPr/>
              <a:lstStyle/>
              <a:p>
                <a:r>
                  <a:rPr lang="en-US">
                    <a:noFill/>
                  </a:rPr>
                  <a:t> </a:t>
                </a:r>
              </a:p>
            </p:txBody>
          </p:sp>
        </mc:Fallback>
      </mc:AlternateContent>
    </p:spTree>
    <p:extLst>
      <p:ext uri="{BB962C8B-B14F-4D97-AF65-F5344CB8AC3E}">
        <p14:creationId xmlns:p14="http://schemas.microsoft.com/office/powerpoint/2010/main" val="10880087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1494</Words>
  <Application>Microsoft Office PowerPoint</Application>
  <PresentationFormat>宽屏</PresentationFormat>
  <Paragraphs>81</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MS Gothic</vt:lpstr>
      <vt:lpstr>等线</vt:lpstr>
      <vt:lpstr>等线 Light</vt:lpstr>
      <vt:lpstr>黑体</vt:lpstr>
      <vt:lpstr>宋体</vt:lpstr>
      <vt:lpstr>Arial</vt:lpstr>
      <vt:lpstr>Calibri</vt:lpstr>
      <vt:lpstr>Calibri Light</vt:lpstr>
      <vt:lpstr>Cambria Math</vt:lpstr>
      <vt:lpstr>Times New Roman</vt:lpstr>
      <vt:lpstr>Office 主题​​</vt:lpstr>
      <vt:lpstr>1_Office 主题​​</vt:lpstr>
      <vt:lpstr>第10章 聚类</vt:lpstr>
      <vt:lpstr>聚类的目的</vt:lpstr>
      <vt:lpstr>聚类的任务形式</vt:lpstr>
      <vt:lpstr>距离度量</vt:lpstr>
      <vt:lpstr>距离度量</vt:lpstr>
      <vt:lpstr>距离度量</vt:lpstr>
      <vt:lpstr>闵可夫斯基距离</vt:lpstr>
      <vt:lpstr>余弦相似度</vt:lpstr>
      <vt:lpstr>马氏距离</vt:lpstr>
      <vt:lpstr>汉明距离</vt:lpstr>
      <vt:lpstr>层次聚类</vt:lpstr>
      <vt:lpstr>层次聚类</vt:lpstr>
      <vt:lpstr>层次聚类</vt:lpstr>
      <vt:lpstr>层次聚类</vt:lpstr>
      <vt:lpstr>K-Means聚类</vt:lpstr>
      <vt:lpstr>K-medoids聚类</vt:lpstr>
      <vt:lpstr>DBSCAN</vt:lpstr>
      <vt:lpstr>DBSCAN</vt:lpstr>
      <vt:lpstr>DBSCAN</vt:lpstr>
      <vt:lpstr>DBSCAN</vt:lpstr>
      <vt:lpstr>DBSCAN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知识表示</dc:title>
  <dc:creator>Administrator</dc:creator>
  <cp:lastModifiedBy>Administrator</cp:lastModifiedBy>
  <cp:revision>75</cp:revision>
  <dcterms:created xsi:type="dcterms:W3CDTF">2020-10-11T12:23:28Z</dcterms:created>
  <dcterms:modified xsi:type="dcterms:W3CDTF">2020-12-25T07:31:15Z</dcterms:modified>
</cp:coreProperties>
</file>