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4"/>
  </p:notesMasterIdLst>
  <p:sldIdLst>
    <p:sldId id="774" r:id="rId4"/>
    <p:sldId id="802" r:id="rId5"/>
    <p:sldId id="745" r:id="rId6"/>
    <p:sldId id="793" r:id="rId7"/>
    <p:sldId id="803" r:id="rId8"/>
    <p:sldId id="779" r:id="rId9"/>
    <p:sldId id="804" r:id="rId10"/>
    <p:sldId id="810" r:id="rId11"/>
    <p:sldId id="811" r:id="rId12"/>
    <p:sldId id="812" r:id="rId13"/>
    <p:sldId id="813" r:id="rId14"/>
    <p:sldId id="834" r:id="rId15"/>
    <p:sldId id="831" r:id="rId16"/>
    <p:sldId id="832" r:id="rId17"/>
    <p:sldId id="833" r:id="rId18"/>
    <p:sldId id="835" r:id="rId19"/>
    <p:sldId id="836" r:id="rId20"/>
    <p:sldId id="837" r:id="rId21"/>
    <p:sldId id="838" r:id="rId22"/>
    <p:sldId id="83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C7B5-5C14-404A-8D11-01944FBDC4BD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429FA-E1E8-43C7-83F6-995CBB8F2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78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A01A-023C-4C81-979E-A80C6A21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3ED3E-E1F1-4EEC-B5BA-0683C554A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B3514-0196-446A-B356-E97123C4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92F95-E1E3-4ECD-ADAA-C42BA180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9570-9570-4B24-80E1-BE88544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2ED4B-3945-4098-B88C-D9006A5C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AF615-B7B2-4EC1-AF88-821D7607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85EA-1F42-4A86-AC0D-E8E06FD1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8075C-687C-4B2A-84B0-93FDCD0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B280F-282E-4FA8-9EFB-CF94C4E7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21012-B4A1-4BFA-AE43-DCF89D6D1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561F8-8664-460C-8781-C2790E24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91FE2-5E8E-4EA6-8A63-F5AED6F3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A217-A5C8-4F10-A4F7-A0D8078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1407A-6A7A-4256-B6A3-E1117A55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88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77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81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562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213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82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87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756" y="0"/>
            <a:ext cx="66712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4004-3A38-460D-94AA-C8D3A932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2D3B3-0113-4669-9B18-38AD98D3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AF9BD-A0C2-402B-ADDE-143405A2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537A3-7DC6-45CE-939D-49177ABF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1ED72-8B19-422C-ABFB-93B7D2F8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69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7786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334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593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0964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087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704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2430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71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511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7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31ADB-608F-42B5-971C-B375A32B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9DDDD-9684-4D7E-9FD7-D679E65A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043B7-4210-4A9A-90F1-2C770343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D00EB-9CAF-4797-B78B-5FBC8F42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DF55E-4752-4562-83C7-9409E3C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6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124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4901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9570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8298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72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20D9-9D45-4449-BEAB-C071F486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065A5-C921-4054-B840-4D2A885E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95A3C-5330-4489-8A4B-3ABFD960A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53471-3D9F-418A-BC65-D79A8807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ADF29-B962-4A92-BC61-F4EA2D5F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D6F8F-3967-4576-808E-5FDE38B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32486-5B5F-4C3C-A8B1-7A2753E9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B77B4-AAAC-4973-BAD5-20028D3E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4F67F-DA6B-4CCC-8051-18EC9567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FC1FB-B028-4CBB-856F-E83DDD340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162A3-55A0-4906-88BC-4E1163776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771A6-D6CE-4721-BFB8-581D9A1B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2BB369-698C-4E02-A517-5C7F4852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FC4A4-A578-4847-88C4-CBEC1034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3C61-51DD-4806-8B4B-3DE4F565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9F50FF-31B1-4D09-A7F7-42274770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E8163-3E23-45A8-849D-18016EFB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B8CB3-52A6-4DC5-900D-F7D45A8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A0658-3B80-434A-8510-A6BD63ED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214C44-291D-49DA-A028-2017FC9E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9C7D8-7633-4598-9B9E-09173902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6BFD-8B65-4A03-832F-235E17D1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8E1F-4223-4EB4-A2FA-19132F7B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32B71-5B2B-4D4D-B04B-8D755EE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0A2B5-EF0A-47C2-B11A-866AA74F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F59A3-2187-4AA4-9D85-8EBF499E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F468F-A58F-4220-9C83-C9F068E3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3673-9F30-47E0-8214-83AD511B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0DBE20-FEE2-432F-BE21-87547D34E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C5B8A-F57A-4E69-82C7-A968389C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71442-101F-4C2D-B405-D7FC8B9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FDC72-3539-44E2-8709-F653D2D4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2482F-A44E-4E13-8292-183227B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9FCCAF-4425-465B-B39E-6B503046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3948B-F2E5-41AC-A837-3C49740C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63474-D3EE-4D4B-A329-A4B9FD5AA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91A7-F85B-4184-83D5-DB8AA745B132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80ED7-7E9E-4386-A070-D3BE6198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7547-3A5B-4763-A227-B917A837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8F90-2E2E-4743-8031-BB8033D36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23680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4854" y="6410326"/>
            <a:ext cx="43639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599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0" indent="0" algn="ctr"/>
              <a:t>‹#›</a:t>
            </a:fld>
            <a:endParaRPr lang="zh-CN" altLang="en-US" sz="15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9"/>
            <a:ext cx="12192000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38" y="2311837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算法的汽车行驶运动学片段的分类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4" name="TextBox 35"/>
          <p:cNvSpPr txBox="1"/>
          <p:nvPr/>
        </p:nvSpPr>
        <p:spPr>
          <a:xfrm>
            <a:off x="4001817" y="4351740"/>
            <a:ext cx="4188365" cy="581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 汪顺超 白阳浩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270" y="2159496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270" y="3284594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BD54A49C-E124-4024-806A-ACC045B43BF9}"/>
              </a:ext>
            </a:extLst>
          </p:cNvPr>
          <p:cNvSpPr txBox="1"/>
          <p:nvPr/>
        </p:nvSpPr>
        <p:spPr>
          <a:xfrm>
            <a:off x="2026444" y="1505274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算法流程如下：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CC38C1F1-C31B-4F94-8249-5C59C7AF2C57}"/>
              </a:ext>
            </a:extLst>
          </p:cNvPr>
          <p:cNvSpPr/>
          <p:nvPr/>
        </p:nvSpPr>
        <p:spPr>
          <a:xfrm>
            <a:off x="914042" y="119575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382E591-4666-480E-9C36-A3C687F0CE4A}"/>
              </a:ext>
            </a:extLst>
          </p:cNvPr>
          <p:cNvSpPr txBox="1"/>
          <p:nvPr/>
        </p:nvSpPr>
        <p:spPr>
          <a:xfrm>
            <a:off x="926736" y="1489886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A05E4-765F-4C10-AB1B-220D1FC0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40" y="2183995"/>
            <a:ext cx="5544713" cy="4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515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/>
              <p:nvPr/>
            </p:nvSpPr>
            <p:spPr>
              <a:xfrm>
                <a:off x="2026444" y="1505274"/>
                <a:ext cx="9010106" cy="14766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一般地，当聚类簇数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小于真实聚类数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 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的增大会大幅增加每个簇的聚合程度，故平方误差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99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SS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的降幅会很大；当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到达真实聚类数时，再增加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所得到的聚合程度会迅速变小，所以平方误差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99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SS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的下降幅度会骤减，然后随着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值的继续增大而趋于平缓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这样一来，平方误差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𝑆𝑆𝐸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的关系图就会是一个手肘的形状，“肘部”对应的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就是数据的真实聚类数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44" y="1505274"/>
                <a:ext cx="9010106" cy="1476686"/>
              </a:xfrm>
              <a:prstGeom prst="rect">
                <a:avLst/>
              </a:prstGeom>
              <a:blipFill>
                <a:blip r:embed="rId2"/>
                <a:stretch>
                  <a:fillRect l="-474" t="-1240" b="-537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4">
            <a:extLst>
              <a:ext uri="{FF2B5EF4-FFF2-40B4-BE49-F238E27FC236}">
                <a16:creationId xmlns:a16="http://schemas.microsoft.com/office/drawing/2014/main" id="{CC38C1F1-C31B-4F94-8249-5C59C7AF2C57}"/>
              </a:ext>
            </a:extLst>
          </p:cNvPr>
          <p:cNvSpPr/>
          <p:nvPr/>
        </p:nvSpPr>
        <p:spPr>
          <a:xfrm>
            <a:off x="914042" y="119575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382E591-4666-480E-9C36-A3C687F0CE4A}"/>
              </a:ext>
            </a:extLst>
          </p:cNvPr>
          <p:cNvSpPr txBox="1"/>
          <p:nvPr/>
        </p:nvSpPr>
        <p:spPr>
          <a:xfrm>
            <a:off x="926736" y="1489886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1D546-3756-4593-8C9E-B01B11A8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07" y="3014607"/>
            <a:ext cx="4996385" cy="31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432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/>
              <p:nvPr/>
            </p:nvSpPr>
            <p:spPr>
              <a:xfrm>
                <a:off x="2011696" y="2071357"/>
                <a:ext cx="9010106" cy="29368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轮廓分析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：使用图形工具来度量每个簇内样本的聚集程度，除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之外也适用于其他的聚类算法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通过三个步骤可以计算出当个样本的轮廓系数：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）将样本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与簇内的其他点之间的平均距离作为簇内的内聚度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）将样本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与最近簇中所有点之间的平均距离看作是与最近簇的分离度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）将簇的分离度与簇内聚度之差除以二者中比较大的数得到轮廓系数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silhouette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，计算公式如下：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𝑠</m:t>
                          </m:r>
                        </m:e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1799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max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⁡{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轮廓系数的取值在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之间。当簇内的内聚度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与簇间的分度离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相等时，轮廓系 数为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。当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远大于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时，轮廓系数近似取到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，此时模型的性能最佳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96" y="2071357"/>
                <a:ext cx="9010106" cy="2936894"/>
              </a:xfrm>
              <a:prstGeom prst="rect">
                <a:avLst/>
              </a:prstGeom>
              <a:blipFill>
                <a:blip r:embed="rId2"/>
                <a:stretch>
                  <a:fillRect l="-474" t="-622" b="-207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4">
            <a:extLst>
              <a:ext uri="{FF2B5EF4-FFF2-40B4-BE49-F238E27FC236}">
                <a16:creationId xmlns:a16="http://schemas.microsoft.com/office/drawing/2014/main" id="{CC38C1F1-C31B-4F94-8249-5C59C7AF2C57}"/>
              </a:ext>
            </a:extLst>
          </p:cNvPr>
          <p:cNvSpPr/>
          <p:nvPr/>
        </p:nvSpPr>
        <p:spPr>
          <a:xfrm>
            <a:off x="781307" y="1977422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382E591-4666-480E-9C36-A3C687F0CE4A}"/>
              </a:ext>
            </a:extLst>
          </p:cNvPr>
          <p:cNvSpPr txBox="1"/>
          <p:nvPr/>
        </p:nvSpPr>
        <p:spPr>
          <a:xfrm>
            <a:off x="794001" y="227155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901685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05346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B20B0A-7BDC-4E9C-AA7B-8B404FD1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48" y="1168597"/>
            <a:ext cx="10142618" cy="45208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AE135-9B9F-4B84-8A5D-A8F622CCF8F4}"/>
              </a:ext>
            </a:extLst>
          </p:cNvPr>
          <p:cNvSpPr txBox="1"/>
          <p:nvPr/>
        </p:nvSpPr>
        <p:spPr>
          <a:xfrm>
            <a:off x="1818968" y="5899355"/>
            <a:ext cx="855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首先要做的工作是提取数据中汽车行驶的片段，并从片段中提取特征</a:t>
            </a:r>
            <a:r>
              <a:rPr lang="en-US" altLang="zh-CN" dirty="0"/>
              <a:t>. </a:t>
            </a:r>
            <a:r>
              <a:rPr lang="zh-CN" altLang="en-US" dirty="0"/>
              <a:t>提取的基本方法是：找到两个车速很小的点，则这两点之间的数据就表示汽车行驶的一个片段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7856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08031B-A875-4665-B9DA-78E67DAA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3" y="2274453"/>
            <a:ext cx="4467446" cy="23090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CD4207-B220-4831-B6D6-2F5A202C399F}"/>
              </a:ext>
            </a:extLst>
          </p:cNvPr>
          <p:cNvSpPr txBox="1"/>
          <p:nvPr/>
        </p:nvSpPr>
        <p:spPr>
          <a:xfrm>
            <a:off x="2911206" y="5737123"/>
            <a:ext cx="593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实现特征提取部分的逻辑</a:t>
            </a:r>
            <a:r>
              <a:rPr lang="en-US" altLang="zh-CN" dirty="0"/>
              <a:t>. </a:t>
            </a:r>
            <a:r>
              <a:rPr lang="zh-CN" altLang="en-US" dirty="0"/>
              <a:t>需要提取的特征有</a:t>
            </a:r>
            <a:r>
              <a:rPr lang="zh-CN" altLang="en-US" dirty="0">
                <a:sym typeface="Wingdings" panose="05000000000000000000" pitchFamily="2" charset="2"/>
              </a:rPr>
              <a:t>：片段持续时间、行驶距离、平均速度、平均行驶速度、最大加速度、最大减速度、怠速时间占比和加速时间占比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9B4379-80FF-4477-88D3-DF51CD8D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6" y="1118213"/>
            <a:ext cx="7075404" cy="42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7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C203E5-A98D-403D-8C41-DA20E6A6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5" y="1832068"/>
            <a:ext cx="10667089" cy="3193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B46A5A-27D2-4A78-A166-9C20AC61B9DB}"/>
              </a:ext>
            </a:extLst>
          </p:cNvPr>
          <p:cNvSpPr txBox="1"/>
          <p:nvPr/>
        </p:nvSpPr>
        <p:spPr>
          <a:xfrm>
            <a:off x="3937818" y="5268167"/>
            <a:ext cx="497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定义计算</a:t>
            </a:r>
            <a:r>
              <a:rPr lang="en-US" altLang="zh-CN" dirty="0"/>
              <a:t>SSE</a:t>
            </a:r>
            <a:r>
              <a:rPr lang="zh-CN" altLang="en-US" dirty="0"/>
              <a:t>的函数，并绘制出随着聚类数目变化</a:t>
            </a:r>
            <a:r>
              <a:rPr lang="en-US" altLang="zh-CN" dirty="0"/>
              <a:t>SSE</a:t>
            </a:r>
            <a:r>
              <a:rPr lang="zh-CN" altLang="en-US" dirty="0"/>
              <a:t>变化的折线图</a:t>
            </a:r>
          </a:p>
        </p:txBody>
      </p:sp>
    </p:spTree>
    <p:extLst>
      <p:ext uri="{BB962C8B-B14F-4D97-AF65-F5344CB8AC3E}">
        <p14:creationId xmlns:p14="http://schemas.microsoft.com/office/powerpoint/2010/main" val="117418851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537B94-34D3-4916-B6C9-907700C7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1" y="2679255"/>
            <a:ext cx="4549534" cy="32464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4C5AEE-34B3-4E89-B1F4-71E340D2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64" y="782084"/>
            <a:ext cx="6469269" cy="1206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773690-C3A5-4FC6-A534-0D267497A6A4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732FC1-E92A-417D-93C5-ABB4F0ECE0E4}"/>
              </a:ext>
            </a:extLst>
          </p:cNvPr>
          <p:cNvSpPr txBox="1"/>
          <p:nvPr/>
        </p:nvSpPr>
        <p:spPr>
          <a:xfrm>
            <a:off x="3023419" y="2010766"/>
            <a:ext cx="64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首先需要确定聚类簇数</a:t>
            </a:r>
            <a:r>
              <a:rPr lang="en-US" altLang="zh-CN" dirty="0"/>
              <a:t>. </a:t>
            </a:r>
            <a:r>
              <a:rPr lang="zh-CN" altLang="en-US" dirty="0"/>
              <a:t>此处先进行归一化处理，然后进行初步的聚类尝试，得到下图中的</a:t>
            </a:r>
            <a:r>
              <a:rPr lang="en-US" altLang="zh-CN" dirty="0"/>
              <a:t>SSE</a:t>
            </a:r>
            <a:r>
              <a:rPr lang="zh-CN" altLang="en-US" dirty="0"/>
              <a:t>随聚类簇数的变化曲线：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40EA0-5E04-4FA0-92A5-7B930070D49C}"/>
              </a:ext>
            </a:extLst>
          </p:cNvPr>
          <p:cNvSpPr txBox="1"/>
          <p:nvPr/>
        </p:nvSpPr>
        <p:spPr>
          <a:xfrm>
            <a:off x="949026" y="6112318"/>
            <a:ext cx="1029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当聚类簇数为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时误差有明显下降，从</a:t>
            </a:r>
            <a:r>
              <a:rPr lang="en-US" altLang="zh-CN" dirty="0"/>
              <a:t>4</a:t>
            </a:r>
            <a:r>
              <a:rPr lang="zh-CN" altLang="en-US" dirty="0"/>
              <a:t>开始往后基本处于线性递减的状态， 因此最优的聚类数目可能是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中的某一个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76182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73690-C3A5-4FC6-A534-0D267497A6A4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A3A93-3031-4C70-875B-7040C504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0" y="1440007"/>
            <a:ext cx="8306520" cy="3977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312245-F0D4-4E77-8F97-9F6D82C2B87A}"/>
              </a:ext>
            </a:extLst>
          </p:cNvPr>
          <p:cNvSpPr txBox="1"/>
          <p:nvPr/>
        </p:nvSpPr>
        <p:spPr>
          <a:xfrm>
            <a:off x="3330677" y="5579258"/>
            <a:ext cx="553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为了确定最优聚类簇数，采用绘制轮廓图的方法</a:t>
            </a:r>
            <a:r>
              <a:rPr lang="en-US" altLang="zh-CN" dirty="0"/>
              <a:t>. </a:t>
            </a:r>
            <a:r>
              <a:rPr lang="zh-CN" altLang="en-US" dirty="0"/>
              <a:t>上面这个函数通过调用</a:t>
            </a:r>
            <a:r>
              <a:rPr lang="en-US" altLang="zh-CN" dirty="0" err="1"/>
              <a:t>sklearn</a:t>
            </a:r>
            <a:r>
              <a:rPr lang="zh-CN" altLang="en-US" dirty="0"/>
              <a:t>库的</a:t>
            </a:r>
            <a:r>
              <a:rPr lang="en-US" altLang="zh-CN" dirty="0" err="1"/>
              <a:t>silhouette_samples</a:t>
            </a:r>
            <a:r>
              <a:rPr lang="zh-CN" altLang="en-US" dirty="0"/>
              <a:t>函数来计算轮廓系数并绘图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2021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4431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4431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73690-C3A5-4FC6-A534-0D267497A6A4}"/>
              </a:ext>
            </a:extLst>
          </p:cNvPr>
          <p:cNvSpPr txBox="1"/>
          <p:nvPr/>
        </p:nvSpPr>
        <p:spPr>
          <a:xfrm>
            <a:off x="5641258" y="4431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14DDE-6A25-4DDB-AA59-DD8E15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79" y="2656112"/>
            <a:ext cx="6172212" cy="1545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D3CFF2-631B-48C2-B3FF-E1EF965BB604}"/>
              </a:ext>
            </a:extLst>
          </p:cNvPr>
          <p:cNvSpPr txBox="1"/>
          <p:nvPr/>
        </p:nvSpPr>
        <p:spPr>
          <a:xfrm>
            <a:off x="3683569" y="4385724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分别绘制聚类数目为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时的轮廓图</a:t>
            </a:r>
          </a:p>
        </p:txBody>
      </p:sp>
    </p:spTree>
    <p:extLst>
      <p:ext uri="{BB962C8B-B14F-4D97-AF65-F5344CB8AC3E}">
        <p14:creationId xmlns:p14="http://schemas.microsoft.com/office/powerpoint/2010/main" val="395633592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矩形 27"/>
          <p:cNvSpPr/>
          <p:nvPr/>
        </p:nvSpPr>
        <p:spPr>
          <a:xfrm>
            <a:off x="6901784" y="2761718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C0FF6-AF22-4329-B2BB-725D6B773FC6}"/>
              </a:ext>
            </a:extLst>
          </p:cNvPr>
          <p:cNvSpPr/>
          <p:nvPr/>
        </p:nvSpPr>
        <p:spPr bwMode="auto">
          <a:xfrm>
            <a:off x="6919404" y="2756956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901784" y="3551984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07098-CD6F-4F8C-B6DF-A12622A2B3E9}"/>
              </a:ext>
            </a:extLst>
          </p:cNvPr>
          <p:cNvSpPr/>
          <p:nvPr/>
        </p:nvSpPr>
        <p:spPr bwMode="auto">
          <a:xfrm>
            <a:off x="6919404" y="3568904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901784" y="4342251"/>
            <a:ext cx="4679710" cy="57445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9E13AA-BAB0-4A06-A5F5-D19E934396BE}"/>
              </a:ext>
            </a:extLst>
          </p:cNvPr>
          <p:cNvSpPr/>
          <p:nvPr/>
        </p:nvSpPr>
        <p:spPr bwMode="auto">
          <a:xfrm>
            <a:off x="6900524" y="4345475"/>
            <a:ext cx="929585" cy="574451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6096000" y="2042112"/>
            <a:ext cx="5604558" cy="3427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算法的汽车行驶运动学片段的分类</a:t>
            </a:r>
          </a:p>
        </p:txBody>
      </p:sp>
      <p:cxnSp>
        <p:nvCxnSpPr>
          <p:cNvPr id="8194" name="直接连接符 3"/>
          <p:cNvCxnSpPr/>
          <p:nvPr/>
        </p:nvCxnSpPr>
        <p:spPr>
          <a:xfrm>
            <a:off x="6163886" y="2385627"/>
            <a:ext cx="3957679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Rectangle 3"/>
          <p:cNvSpPr txBox="1"/>
          <p:nvPr/>
        </p:nvSpPr>
        <p:spPr>
          <a:xfrm>
            <a:off x="1926473" y="2448309"/>
            <a:ext cx="1536100" cy="60142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grpSp>
        <p:nvGrpSpPr>
          <p:cNvPr id="8200" name="组合 23"/>
          <p:cNvGrpSpPr/>
          <p:nvPr/>
        </p:nvGrpSpPr>
        <p:grpSpPr>
          <a:xfrm>
            <a:off x="6182928" y="4345424"/>
            <a:ext cx="576037" cy="576037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82928" y="3553571"/>
            <a:ext cx="576037" cy="576038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82928" y="2761718"/>
            <a:ext cx="576037" cy="576037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4C54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212" name="矩形 20"/>
          <p:cNvSpPr/>
          <p:nvPr/>
        </p:nvSpPr>
        <p:spPr>
          <a:xfrm>
            <a:off x="1" y="3156057"/>
            <a:ext cx="5520756" cy="542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8717" y="3197316"/>
            <a:ext cx="1691614" cy="46178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ontents</a:t>
            </a:r>
          </a:p>
        </p:txBody>
      </p:sp>
      <p:sp>
        <p:nvSpPr>
          <p:cNvPr id="8220" name="Rectangle 14"/>
          <p:cNvSpPr/>
          <p:nvPr/>
        </p:nvSpPr>
        <p:spPr>
          <a:xfrm>
            <a:off x="7089036" y="2926753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89036" y="3709085"/>
            <a:ext cx="576038" cy="24596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89036" y="4500938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95145" y="2844235"/>
            <a:ext cx="1947101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44" name="TextBox 59"/>
          <p:cNvSpPr txBox="1"/>
          <p:nvPr/>
        </p:nvSpPr>
        <p:spPr>
          <a:xfrm>
            <a:off x="7995145" y="3632914"/>
            <a:ext cx="2415232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endParaRPr kumimoji="0" lang="zh-CN" altLang="en-US" sz="1999" b="1" i="0" u="none" strike="noStrike" kern="1200" cap="none" spc="0" normalizeH="0" baseline="0" noProof="0" dirty="0">
              <a:ln>
                <a:noFill/>
              </a:ln>
              <a:solidFill>
                <a:srgbClr val="113E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95145" y="4435876"/>
            <a:ext cx="3154718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113E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85123-4108-4861-941C-4774B5DB9192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301E23-6DFC-4764-9A2F-965825D6A93F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73690-C3A5-4FC6-A534-0D267497A6A4}"/>
              </a:ext>
            </a:extLst>
          </p:cNvPr>
          <p:cNvSpPr txBox="1"/>
          <p:nvPr/>
        </p:nvSpPr>
        <p:spPr>
          <a:xfrm>
            <a:off x="5641258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D6E6F3-B285-4AAF-B4B5-5E2A9EFAA11E}"/>
              </a:ext>
            </a:extLst>
          </p:cNvPr>
          <p:cNvSpPr txBox="1"/>
          <p:nvPr/>
        </p:nvSpPr>
        <p:spPr>
          <a:xfrm>
            <a:off x="2387321" y="4583893"/>
            <a:ext cx="741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当聚类个数为 </a:t>
            </a:r>
            <a:r>
              <a:rPr lang="en-US" altLang="zh-CN" dirty="0"/>
              <a:t>2 </a:t>
            </a:r>
            <a:r>
              <a:rPr lang="zh-CN" altLang="en-US" dirty="0"/>
              <a:t>时，轮廓系数表现不错，说明可以有效地聚类。当聚类数目上升到</a:t>
            </a:r>
            <a:r>
              <a:rPr lang="en-US" altLang="zh-CN" dirty="0"/>
              <a:t>3</a:t>
            </a:r>
            <a:r>
              <a:rPr lang="zh-CN" altLang="en-US" dirty="0"/>
              <a:t>时，第一类开始出现负值，即聚类效果开始下降，进一步上升到</a:t>
            </a:r>
            <a:r>
              <a:rPr lang="en-US" altLang="zh-CN" dirty="0"/>
              <a:t>4</a:t>
            </a:r>
            <a:r>
              <a:rPr lang="zh-CN" altLang="en-US" dirty="0"/>
              <a:t>时，出现了严重的数目不均等，第</a:t>
            </a:r>
            <a:r>
              <a:rPr lang="en-US" altLang="zh-CN" dirty="0"/>
              <a:t>4</a:t>
            </a:r>
            <a:r>
              <a:rPr lang="zh-CN" altLang="en-US" dirty="0"/>
              <a:t>类的数目远远小于前三类，基于对轮廓图的分析，可以选择聚类数目为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3.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ECF2BD-C300-4864-9B87-ACF4653B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2" y="1320786"/>
            <a:ext cx="3209952" cy="2440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852C89-3CF7-405E-A2C1-0AD756EF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38" y="1320786"/>
            <a:ext cx="3084556" cy="24285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1C53A4-325E-46F8-BED9-475230AB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287" y="1299964"/>
            <a:ext cx="3209951" cy="24428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58C8E1-5AA6-4B73-B0F5-A21CDCC61A8C}"/>
              </a:ext>
            </a:extLst>
          </p:cNvPr>
          <p:cNvSpPr txBox="1"/>
          <p:nvPr/>
        </p:nvSpPr>
        <p:spPr>
          <a:xfrm>
            <a:off x="1098908" y="3866656"/>
            <a:ext cx="243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聚类数目为</a:t>
            </a:r>
            <a:r>
              <a:rPr lang="en-US" altLang="zh-CN" dirty="0"/>
              <a:t>2</a:t>
            </a:r>
            <a:r>
              <a:rPr lang="zh-CN" altLang="en-US" dirty="0"/>
              <a:t>的轮廓图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DC5D39-3D5F-4E94-B983-3E4CDA7A0C54}"/>
              </a:ext>
            </a:extLst>
          </p:cNvPr>
          <p:cNvSpPr txBox="1"/>
          <p:nvPr/>
        </p:nvSpPr>
        <p:spPr>
          <a:xfrm>
            <a:off x="4616256" y="3876920"/>
            <a:ext cx="243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聚类数目为</a:t>
            </a:r>
            <a:r>
              <a:rPr lang="en-US" altLang="zh-CN" dirty="0"/>
              <a:t>3</a:t>
            </a:r>
            <a:r>
              <a:rPr lang="zh-CN" altLang="en-US" dirty="0"/>
              <a:t>的轮廓图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3E139-E938-4000-B1D3-F0EC4C27A1D0}"/>
              </a:ext>
            </a:extLst>
          </p:cNvPr>
          <p:cNvSpPr txBox="1"/>
          <p:nvPr/>
        </p:nvSpPr>
        <p:spPr>
          <a:xfrm>
            <a:off x="8133604" y="3866656"/>
            <a:ext cx="243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聚类数目为</a:t>
            </a:r>
            <a:r>
              <a:rPr lang="en-US" altLang="zh-CN" dirty="0"/>
              <a:t>4</a:t>
            </a:r>
            <a:r>
              <a:rPr lang="zh-CN" altLang="en-US" dirty="0"/>
              <a:t>的轮廓图</a:t>
            </a:r>
          </a:p>
        </p:txBody>
      </p:sp>
    </p:spTree>
    <p:extLst>
      <p:ext uri="{BB962C8B-B14F-4D97-AF65-F5344CB8AC3E}">
        <p14:creationId xmlns:p14="http://schemas.microsoft.com/office/powerpoint/2010/main" val="271363014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412" y="3068779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问题背景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29912" cy="39989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1</a:t>
            </a: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4801324" y="5294037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4995915" y="5135877"/>
            <a:ext cx="313167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汽车行驶运动学片段</a:t>
            </a: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52FAF592-0D28-44CC-9C4D-A7D31850BFAA}"/>
              </a:ext>
            </a:extLst>
          </p:cNvPr>
          <p:cNvSpPr>
            <a:spLocks noChangeAspect="1"/>
          </p:cNvSpPr>
          <p:nvPr/>
        </p:nvSpPr>
        <p:spPr>
          <a:xfrm>
            <a:off x="4801323" y="5929389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C807C69D-D306-4588-9418-4A808C231BFA}"/>
              </a:ext>
            </a:extLst>
          </p:cNvPr>
          <p:cNvSpPr txBox="1"/>
          <p:nvPr/>
        </p:nvSpPr>
        <p:spPr>
          <a:xfrm>
            <a:off x="5008746" y="5768178"/>
            <a:ext cx="3118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聚类任务</a:t>
            </a: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20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汽车行驶运动学片段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5857173" y="949797"/>
            <a:ext cx="5698487" cy="17535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汽车在行进过程中会产生连续的一组数据，包含加速度，速度等参数，</a:t>
            </a:r>
            <a:r>
              <a:rPr lang="zh-CN" altLang="en-US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汽车行驶运动学片段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是指是从一个怠速开始到下一个怠速开始之间的运动行程，通常包括一个怠速部分和一个行驶部分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而怠速指的是汽车停止运动，但发动机保持最低转速运转的连续过程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行驶部分通常包含加速、巡航和减速三种运动模式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4509912" y="1021206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TextBox 6"/>
          <p:cNvSpPr txBox="1"/>
          <p:nvPr/>
        </p:nvSpPr>
        <p:spPr>
          <a:xfrm>
            <a:off x="4522606" y="1376623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31751" name="TextBox 7"/>
          <p:cNvSpPr txBox="1"/>
          <p:nvPr/>
        </p:nvSpPr>
        <p:spPr>
          <a:xfrm>
            <a:off x="5857173" y="5170965"/>
            <a:ext cx="5698487" cy="922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需要将汽车行进的数据切分为一个个的运动学片段，再对这些运动学片段进行</a:t>
            </a:r>
            <a:r>
              <a:rPr lang="zh-CN" altLang="en-US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（分类），从而可获得每一类运动学片段的代表片段，合成汽车工况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2" name="Freeform 14"/>
          <p:cNvSpPr/>
          <p:nvPr/>
        </p:nvSpPr>
        <p:spPr>
          <a:xfrm>
            <a:off x="4509912" y="5077090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TextBox 9"/>
          <p:cNvSpPr txBox="1"/>
          <p:nvPr/>
        </p:nvSpPr>
        <p:spPr>
          <a:xfrm>
            <a:off x="4522606" y="5278623"/>
            <a:ext cx="1099708" cy="7076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pic>
        <p:nvPicPr>
          <p:cNvPr id="31757" name="Picture 2" descr="F:\快盘\商务图片\png\903642_153949082_2.png"/>
          <p:cNvPicPr>
            <a:picLocks noChangeAspect="1"/>
          </p:cNvPicPr>
          <p:nvPr/>
        </p:nvPicPr>
        <p:blipFill>
          <a:blip r:embed="rId2" cstate="print"/>
          <a:srcRect l="8713" t="11568" r="13959" b="7668"/>
          <a:stretch>
            <a:fillRect/>
          </a:stretch>
        </p:blipFill>
        <p:spPr>
          <a:xfrm>
            <a:off x="576509" y="1584307"/>
            <a:ext cx="3311818" cy="40481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6DA045-E8F4-4449-BA4E-B4DBDBFC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73" y="2892739"/>
            <a:ext cx="5074353" cy="208884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0786E-6 L -0.25 0.22132 " pathEditMode="relative" rAng="0" ptsTypes="AA">
                                      <p:cBhvr>
                                        <p:cTn id="31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111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" dur="500" spd="-999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2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2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2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2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31750" grpId="0"/>
      <p:bldP spid="31751" grpId="0"/>
      <p:bldP spid="317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汽车行驶运动学片段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B5FE8D-13E8-45C7-BBEB-4A7AA5E6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38060"/>
            <a:ext cx="10516511" cy="4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0C2DD3-F9A1-489F-8BD3-26E7D5F19A44}"/>
              </a:ext>
            </a:extLst>
          </p:cNvPr>
          <p:cNvSpPr txBox="1"/>
          <p:nvPr/>
        </p:nvSpPr>
        <p:spPr>
          <a:xfrm>
            <a:off x="5284383" y="5891250"/>
            <a:ext cx="16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部分数据展示</a:t>
            </a:r>
          </a:p>
        </p:txBody>
      </p:sp>
    </p:spTree>
    <p:extLst>
      <p:ext uri="{BB962C8B-B14F-4D97-AF65-F5344CB8AC3E}">
        <p14:creationId xmlns:p14="http://schemas.microsoft.com/office/powerpoint/2010/main" val="66417800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聚类任务</a:t>
            </a:r>
          </a:p>
        </p:txBody>
      </p:sp>
      <p:sp>
        <p:nvSpPr>
          <p:cNvPr id="15363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4" name="Picture 2" descr="F:\快盘\商务图片\png\2531170_084420255000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334" y="1683432"/>
            <a:ext cx="3573654" cy="44654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矩形 5"/>
          <p:cNvSpPr/>
          <p:nvPr/>
        </p:nvSpPr>
        <p:spPr>
          <a:xfrm>
            <a:off x="4303619" y="1467616"/>
            <a:ext cx="6717263" cy="431631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TextBox 8"/>
          <p:cNvSpPr txBox="1"/>
          <p:nvPr/>
        </p:nvSpPr>
        <p:spPr>
          <a:xfrm>
            <a:off x="4302032" y="1453602"/>
            <a:ext cx="814724" cy="4062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en-US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Freeform 6"/>
          <p:cNvSpPr/>
          <p:nvPr/>
        </p:nvSpPr>
        <p:spPr>
          <a:xfrm>
            <a:off x="3871988" y="1485073"/>
            <a:ext cx="339592" cy="38878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4" name="TextBox 15"/>
          <p:cNvSpPr txBox="1"/>
          <p:nvPr/>
        </p:nvSpPr>
        <p:spPr>
          <a:xfrm>
            <a:off x="4302032" y="1986526"/>
            <a:ext cx="6574445" cy="1476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聚类试图将数据集中的样本划分为若干个通常是不相交的子集，每个子集称为一个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簇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(cluster). 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通过这样的划分，每个簇可对应于一些潜在的概念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，，这些概念对聚类算法而言事先是未知的，聚类过程仅能自动形成簇结构，簇所对应的概念语义需由使用者来把握和命名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5">
            <a:extLst>
              <a:ext uri="{FF2B5EF4-FFF2-40B4-BE49-F238E27FC236}">
                <a16:creationId xmlns:a16="http://schemas.microsoft.com/office/drawing/2014/main" id="{4FF0A045-A8F7-40A1-91E5-0E03DF3DA5EC}"/>
              </a:ext>
            </a:extLst>
          </p:cNvPr>
          <p:cNvSpPr/>
          <p:nvPr/>
        </p:nvSpPr>
        <p:spPr>
          <a:xfrm>
            <a:off x="4303619" y="3789178"/>
            <a:ext cx="6717263" cy="431631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86ABB70-79DE-4971-BA5A-01020486D2B5}"/>
              </a:ext>
            </a:extLst>
          </p:cNvPr>
          <p:cNvSpPr txBox="1"/>
          <p:nvPr/>
        </p:nvSpPr>
        <p:spPr>
          <a:xfrm>
            <a:off x="4302032" y="3775164"/>
            <a:ext cx="1536700" cy="3999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形式化表述</a:t>
            </a:r>
            <a:endParaRPr lang="en-US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FE9CC866-FDA7-4C03-B9DC-EB36346C786C}"/>
              </a:ext>
            </a:extLst>
          </p:cNvPr>
          <p:cNvSpPr/>
          <p:nvPr/>
        </p:nvSpPr>
        <p:spPr>
          <a:xfrm>
            <a:off x="3871988" y="3806635"/>
            <a:ext cx="339592" cy="38878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10B3C94-1331-4858-8599-2BFEBA090489}"/>
                  </a:ext>
                </a:extLst>
              </p:cNvPr>
              <p:cNvSpPr txBox="1"/>
              <p:nvPr/>
            </p:nvSpPr>
            <p:spPr>
              <a:xfrm>
                <a:off x="4302032" y="4308088"/>
                <a:ext cx="6717263" cy="1840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1799" b="0" i="1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个无标记样本，每个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;…,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维特征向量，则聚类算法将样本集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划分为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个不相交的簇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=1,2,…,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b>
                    </m:sSub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altLang="zh-CN" sz="1799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799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799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altLang="zh-CN" sz="1799" b="0" i="1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799" b="0" i="1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799" b="0" i="1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b="0" i="1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799" b="0" i="1" dirty="0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99" b="0" i="1" dirty="0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altLang="zh-CN" sz="1799" b="0" i="0" dirty="0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相应地，我们用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1799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 2,…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簇标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</a:t>
                </a:r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 (cluster label) </a:t>
                </a: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1799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799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sz="1799" i="1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799" i="1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799" b="0" i="1" smtClean="0">
                                <a:solidFill>
                                  <a:srgbClr val="004C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于是，聚类的结果可用包含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个元素的簇标记向量</a:t>
                </a:r>
                <a14:m>
                  <m:oMath xmlns:m="http://schemas.openxmlformats.org/officeDocument/2006/math">
                    <m:r>
                      <a:rPr lang="zh-CN" altLang="en-US" sz="1799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;…;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004C5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004C5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1799" dirty="0">
                    <a:solidFill>
                      <a:srgbClr val="004C5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1799" dirty="0">
                  <a:solidFill>
                    <a:srgbClr val="004C5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TextBox 15">
                <a:extLst>
                  <a:ext uri="{FF2B5EF4-FFF2-40B4-BE49-F238E27FC236}">
                    <a16:creationId xmlns:a16="http://schemas.microsoft.com/office/drawing/2014/main" id="{010B3C94-1331-4858-8599-2BFEBA09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32" y="4308088"/>
                <a:ext cx="6717263" cy="1840825"/>
              </a:xfrm>
              <a:prstGeom prst="rect">
                <a:avLst/>
              </a:prstGeom>
              <a:blipFill>
                <a:blip r:embed="rId3"/>
                <a:stretch>
                  <a:fillRect l="-3811" t="-993" b="-39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2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2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34" dur="500" spd="-999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2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2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2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2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2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2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 animBg="1"/>
      <p:bldP spid="15368" grpId="0"/>
      <p:bldP spid="15374" grpId="0"/>
      <p:bldP spid="17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聚类任务</a:t>
            </a:r>
          </a:p>
        </p:txBody>
      </p:sp>
      <p:sp>
        <p:nvSpPr>
          <p:cNvPr id="15363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571BACF7-2887-4C5C-B300-CFA603604388}"/>
              </a:ext>
            </a:extLst>
          </p:cNvPr>
          <p:cNvSpPr/>
          <p:nvPr/>
        </p:nvSpPr>
        <p:spPr>
          <a:xfrm>
            <a:off x="2735979" y="1197791"/>
            <a:ext cx="6717263" cy="431631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93F7008F-B368-4B9E-ABC4-87DFEFDB8D96}"/>
              </a:ext>
            </a:extLst>
          </p:cNvPr>
          <p:cNvSpPr/>
          <p:nvPr/>
        </p:nvSpPr>
        <p:spPr>
          <a:xfrm>
            <a:off x="2304348" y="1215248"/>
            <a:ext cx="339592" cy="38878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4FEF9C4-ABD3-4A29-8B15-DDE401CF27A4}"/>
              </a:ext>
            </a:extLst>
          </p:cNvPr>
          <p:cNvSpPr txBox="1"/>
          <p:nvPr/>
        </p:nvSpPr>
        <p:spPr>
          <a:xfrm>
            <a:off x="2735979" y="1212073"/>
            <a:ext cx="3765666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en-US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36143D7-1B6A-444C-8AD6-833694F82ABF}"/>
              </a:ext>
            </a:extLst>
          </p:cNvPr>
          <p:cNvSpPr txBox="1"/>
          <p:nvPr/>
        </p:nvSpPr>
        <p:spPr>
          <a:xfrm>
            <a:off x="2734392" y="1675443"/>
            <a:ext cx="6574445" cy="17535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聚类既能作为一个单独过程，用于找寻数据内在的分布结构，也可作为分类等其他学习任务的前驱过程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例如，在一些商业应用中需对新用户的类型进行判别， 且定义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对商家来说却可能不太容易，此时往往可先对用户数据进行聚类，根据聚类结果将每个簇定义为一个类，然后再基于这些类训练分类模型，用于判别新用户的类型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A0191D17-FD68-4A4F-8389-59AFA9966177}"/>
              </a:ext>
            </a:extLst>
          </p:cNvPr>
          <p:cNvSpPr/>
          <p:nvPr/>
        </p:nvSpPr>
        <p:spPr>
          <a:xfrm>
            <a:off x="2735979" y="3827920"/>
            <a:ext cx="6717263" cy="431631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0D4C5D5-464A-4237-BFD4-D07284F7DB69}"/>
              </a:ext>
            </a:extLst>
          </p:cNvPr>
          <p:cNvSpPr/>
          <p:nvPr/>
        </p:nvSpPr>
        <p:spPr>
          <a:xfrm>
            <a:off x="2304348" y="3845377"/>
            <a:ext cx="339592" cy="38878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C8EE6C5-396A-4825-B8F3-F9A0ED5F92B4}"/>
              </a:ext>
            </a:extLst>
          </p:cNvPr>
          <p:cNvSpPr txBox="1"/>
          <p:nvPr/>
        </p:nvSpPr>
        <p:spPr>
          <a:xfrm>
            <a:off x="2735979" y="3842202"/>
            <a:ext cx="3765666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原型聚类</a:t>
            </a:r>
            <a:endParaRPr lang="en-US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1EA7C9C3-8628-4B61-8819-575724A5C80F}"/>
              </a:ext>
            </a:extLst>
          </p:cNvPr>
          <p:cNvSpPr txBox="1"/>
          <p:nvPr/>
        </p:nvSpPr>
        <p:spPr>
          <a:xfrm>
            <a:off x="2734392" y="4305572"/>
            <a:ext cx="6574445" cy="175355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原型聚类亦称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基于原型的聚类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(prototype~ based clustering)) 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此类算法假设聚类结构能通过一组原型刻画，在现实聚类任务中极为常用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通常情形下，算法先对原型进行初始化，然后对原型进行迭代更新求解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采用不同的原型表示、不同的求解方式。将产生不同的算法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799" b="1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799" b="1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就是原型聚类算法的一种</a:t>
            </a:r>
            <a:r>
              <a:rPr lang="en-US" altLang="zh-CN" sz="1799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68543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26" dur="500" spd="-99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76E-6 -2.59259E-6 L 0.09003 -2.59259E-6 " pathEditMode="relative" rAng="0" ptsTypes="AA">
                                      <p:cBhvr>
                                        <p:cTn id="40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3" grpId="0" animBg="1"/>
      <p:bldP spid="15" grpId="0"/>
      <p:bldP spid="16" grpId="0"/>
      <p:bldP spid="17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12293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  <a:endParaRPr kumimoji="0" lang="zh-CN" altLang="en-US" sz="4398" b="1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4512293" y="5476927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4715207" y="5325438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</p:spTree>
    <p:extLst>
      <p:ext uri="{BB962C8B-B14F-4D97-AF65-F5344CB8AC3E}">
        <p14:creationId xmlns:p14="http://schemas.microsoft.com/office/powerpoint/2010/main" val="3820448582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BD54A49C-E124-4024-806A-ACC045B43BF9}"/>
              </a:ext>
            </a:extLst>
          </p:cNvPr>
          <p:cNvSpPr txBox="1"/>
          <p:nvPr/>
        </p:nvSpPr>
        <p:spPr>
          <a:xfrm>
            <a:off x="2039138" y="1289692"/>
            <a:ext cx="9010106" cy="922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算法是无监督的聚类算法，它实现起来比较简单，聚类效果也不错，因此应用很广泛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该算法需要在聚类前手工指定划分的类别和聚类中心点，经过反复迭代计算与中心点之间的距离，减小划分的误差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CC38C1F1-C31B-4F94-8249-5C59C7AF2C57}"/>
              </a:ext>
            </a:extLst>
          </p:cNvPr>
          <p:cNvSpPr/>
          <p:nvPr/>
        </p:nvSpPr>
        <p:spPr>
          <a:xfrm>
            <a:off x="914042" y="119575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382E591-4666-480E-9C36-A3C687F0CE4A}"/>
              </a:ext>
            </a:extLst>
          </p:cNvPr>
          <p:cNvSpPr txBox="1"/>
          <p:nvPr/>
        </p:nvSpPr>
        <p:spPr>
          <a:xfrm>
            <a:off x="926736" y="1489886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8A1D5584-452D-439E-98A2-CE0BC4A2CCA8}"/>
              </a:ext>
            </a:extLst>
          </p:cNvPr>
          <p:cNvSpPr/>
          <p:nvPr/>
        </p:nvSpPr>
        <p:spPr>
          <a:xfrm>
            <a:off x="901348" y="2873592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722AB0B6-9274-464E-8E29-FFD4BECD376F}"/>
              </a:ext>
            </a:extLst>
          </p:cNvPr>
          <p:cNvSpPr txBox="1"/>
          <p:nvPr/>
        </p:nvSpPr>
        <p:spPr>
          <a:xfrm>
            <a:off x="939430" y="3229009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929725CB-8F80-487F-89E0-107FCBF66EB9}"/>
                  </a:ext>
                </a:extLst>
              </p:cNvPr>
              <p:cNvSpPr txBox="1"/>
              <p:nvPr/>
            </p:nvSpPr>
            <p:spPr>
              <a:xfrm>
                <a:off x="2077220" y="2873592"/>
                <a:ext cx="9010106" cy="27273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给定样本集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K-means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算法针对聚类所得簇划分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𝐶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最小化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平方误差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𝑆𝑆𝐸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CN" sz="1799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||</m:t>
                                  </m:r>
                                  <m:r>
                                    <a:rPr kumimoji="0" lang="en-US" altLang="zh-CN" sz="1799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𝒙</m:t>
                                  </m:r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799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99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是簇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的均值向量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直观地看，上式在一定程度上刻画了簇内样本围绕簇均值向量的紧密程度，</a:t>
                </a:r>
                <a:r>
                  <a:rPr lang="en-US" altLang="zh-CN" sz="1799" dirty="0">
                    <a:solidFill>
                      <a:srgbClr val="292929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99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SS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值越小则簇内样本相似度越高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99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SS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值需要考虑样本集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的所有可能的簇划分，这是一个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𝑁𝑃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难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问题，不可能直接求解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因此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K-means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算法使用了贪心策略，通过迭代优化近似求解上式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endParaRPr kumimoji="0" lang="zh-CN" alt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929725CB-8F80-487F-89E0-107FCBF6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220" y="2873592"/>
                <a:ext cx="9010106" cy="2727350"/>
              </a:xfrm>
              <a:prstGeom prst="rect">
                <a:avLst/>
              </a:prstGeom>
              <a:blipFill>
                <a:blip r:embed="rId2"/>
                <a:stretch>
                  <a:fillRect l="-541" t="-670" b="-223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39" dur="500" spd="-99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6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16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2" grpId="0"/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1466</Words>
  <Application>Microsoft Office PowerPoint</Application>
  <PresentationFormat>宽屏</PresentationFormat>
  <Paragraphs>81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Cambria Math</vt:lpstr>
      <vt:lpstr>Office 主题​​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1372453329@qq.com</dc:creator>
  <cp:lastModifiedBy>wsc18377430@outlook.com</cp:lastModifiedBy>
  <cp:revision>23</cp:revision>
  <dcterms:created xsi:type="dcterms:W3CDTF">2020-11-05T00:38:16Z</dcterms:created>
  <dcterms:modified xsi:type="dcterms:W3CDTF">2020-11-08T13:32:43Z</dcterms:modified>
</cp:coreProperties>
</file>