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3"/>
  </p:notesMasterIdLst>
  <p:sldIdLst>
    <p:sldId id="774" r:id="rId4"/>
    <p:sldId id="802" r:id="rId5"/>
    <p:sldId id="745" r:id="rId6"/>
    <p:sldId id="785" r:id="rId7"/>
    <p:sldId id="817" r:id="rId8"/>
    <p:sldId id="818" r:id="rId9"/>
    <p:sldId id="819" r:id="rId10"/>
    <p:sldId id="820" r:id="rId11"/>
    <p:sldId id="831" r:id="rId12"/>
    <p:sldId id="833" r:id="rId13"/>
    <p:sldId id="834" r:id="rId14"/>
    <p:sldId id="835" r:id="rId15"/>
    <p:sldId id="836" r:id="rId16"/>
    <p:sldId id="837" r:id="rId17"/>
    <p:sldId id="838" r:id="rId18"/>
    <p:sldId id="839" r:id="rId19"/>
    <p:sldId id="840" r:id="rId20"/>
    <p:sldId id="841" r:id="rId21"/>
    <p:sldId id="84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831BF-C77A-4590-B12D-2F7BECF5032E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0A361-97BB-4F44-9D00-B56F4C5ED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1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</a:p>
          <a:p>
            <a:pPr lvl="0"/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13781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</a:p>
          <a:p>
            <a:pPr lvl="0"/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601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</a:p>
          <a:p>
            <a:pPr lvl="0"/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601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19DD7-EB0B-4E27-A9ED-B9555CAD2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946FD-60B2-4823-A271-F6D88959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C67E5-7B2A-498E-87DF-43EFE21C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0CFF9-8E42-447C-AA39-C798AF0C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C659E-F2FA-4EFC-A662-B642324C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72CF3-EE90-4C5E-98B8-2C8C5D73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0DC5E4-1DC2-4B15-9BE7-743183C28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A090E-FE20-46C2-9061-8A50582C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5911A-8B27-4390-832C-E79C7984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7DE0C-C61C-4589-BE5E-C888DF2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0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02EE7D-8AFF-4513-9679-A3E36E415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6F500-63CD-41E1-AF16-79B2EFA9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DEF0C-FE8E-49C7-B9A5-CC8DE7F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6AD03-CB40-4D8C-A42B-FE38EE55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E4F0B-1442-4C55-9502-021141C1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7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05" y="1122363"/>
            <a:ext cx="914519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05" y="3602038"/>
            <a:ext cx="914519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110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332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5" y="1709739"/>
            <a:ext cx="10516255" cy="2852737"/>
          </a:xfrm>
        </p:spPr>
        <p:txBody>
          <a:bodyPr anchor="b"/>
          <a:lstStyle>
            <a:lvl1pPr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25" y="4589464"/>
            <a:ext cx="10516255" cy="1500187"/>
          </a:xfrm>
        </p:spPr>
        <p:txBody>
          <a:bodyPr/>
          <a:lstStyle>
            <a:lvl1pPr marL="0" indent="0">
              <a:buNone/>
              <a:defRPr sz="2399"/>
            </a:lvl1pPr>
            <a:lvl2pPr marL="457017" indent="0">
              <a:buNone/>
              <a:defRPr sz="1999"/>
            </a:lvl2pPr>
            <a:lvl3pPr marL="914034" indent="0">
              <a:buNone/>
              <a:defRPr sz="1799"/>
            </a:lvl3pPr>
            <a:lvl4pPr marL="1371051" indent="0">
              <a:buNone/>
              <a:defRPr sz="1599"/>
            </a:lvl4pPr>
            <a:lvl5pPr marL="1828068" indent="0">
              <a:buNone/>
              <a:defRPr sz="1599"/>
            </a:lvl5pPr>
            <a:lvl6pPr marL="2285086" indent="0">
              <a:buNone/>
              <a:defRPr sz="1599"/>
            </a:lvl6pPr>
            <a:lvl7pPr marL="2742103" indent="0">
              <a:buNone/>
              <a:defRPr sz="1599"/>
            </a:lvl7pPr>
            <a:lvl8pPr marL="3199120" indent="0">
              <a:buNone/>
              <a:defRPr sz="1599"/>
            </a:lvl8pPr>
            <a:lvl9pPr marL="3656137" indent="0">
              <a:buNone/>
              <a:defRPr sz="15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1347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420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365126"/>
            <a:ext cx="10516254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61" y="1681163"/>
            <a:ext cx="515736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61" y="2505075"/>
            <a:ext cx="515736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964" y="1681163"/>
            <a:ext cx="518275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964" y="2505075"/>
            <a:ext cx="51827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4467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524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7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0756" y="0"/>
            <a:ext cx="6671244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9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46CF2-96C8-4CB1-A905-61F4436D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1031F-2AB6-4E38-B122-3878BD1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9ABFF-7D87-467B-A7F0-FAFF9CA3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FFD0D-D62A-49E2-9A5D-2726070B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8DADF-B19F-4473-8788-B1380AE7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90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0143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751" y="987426"/>
            <a:ext cx="617296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199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1037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387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9733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05" y="1122363"/>
            <a:ext cx="914519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05" y="3602038"/>
            <a:ext cx="914519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9623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717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5" y="1709739"/>
            <a:ext cx="10516255" cy="2852737"/>
          </a:xfrm>
        </p:spPr>
        <p:txBody>
          <a:bodyPr anchor="b"/>
          <a:lstStyle>
            <a:lvl1pPr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25" y="4589464"/>
            <a:ext cx="10516255" cy="1500187"/>
          </a:xfrm>
        </p:spPr>
        <p:txBody>
          <a:bodyPr/>
          <a:lstStyle>
            <a:lvl1pPr marL="0" indent="0">
              <a:buNone/>
              <a:defRPr sz="2399"/>
            </a:lvl1pPr>
            <a:lvl2pPr marL="457017" indent="0">
              <a:buNone/>
              <a:defRPr sz="1999"/>
            </a:lvl2pPr>
            <a:lvl3pPr marL="914034" indent="0">
              <a:buNone/>
              <a:defRPr sz="1799"/>
            </a:lvl3pPr>
            <a:lvl4pPr marL="1371051" indent="0">
              <a:buNone/>
              <a:defRPr sz="1599"/>
            </a:lvl4pPr>
            <a:lvl5pPr marL="1828068" indent="0">
              <a:buNone/>
              <a:defRPr sz="1599"/>
            </a:lvl5pPr>
            <a:lvl6pPr marL="2285086" indent="0">
              <a:buNone/>
              <a:defRPr sz="1599"/>
            </a:lvl6pPr>
            <a:lvl7pPr marL="2742103" indent="0">
              <a:buNone/>
              <a:defRPr sz="1599"/>
            </a:lvl7pPr>
            <a:lvl8pPr marL="3199120" indent="0">
              <a:buNone/>
              <a:defRPr sz="1599"/>
            </a:lvl8pPr>
            <a:lvl9pPr marL="3656137" indent="0">
              <a:buNone/>
              <a:defRPr sz="15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2628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6190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365126"/>
            <a:ext cx="10516254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61" y="1681163"/>
            <a:ext cx="515736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61" y="2505075"/>
            <a:ext cx="515736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964" y="1681163"/>
            <a:ext cx="518275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964" y="2505075"/>
            <a:ext cx="51827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9958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611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CF5F4-0AAD-4A8C-AA41-94284712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7C180-4A64-4092-A1D8-0BB32E84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C22C3-3882-4ADC-BBA3-FAE584E2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94BAA-997E-4A87-A660-E0BF316F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03174-FC2B-4D13-B303-FA9A11A3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26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66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9953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751" y="987426"/>
            <a:ext cx="617296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199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1933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73215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28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08EBD-168C-41F4-9B97-5037B348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A7809-509F-411D-BBAB-A8524767A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D1729D-2104-49FB-B482-A51866FB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D71DD-9F56-4889-AD49-264F0D9D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4A3D-E651-4E91-A92E-E88FE016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FC30A0-CDFF-40B3-A46F-70326F60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993F-04A6-49A7-A7E7-EAAB1741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D6A26-192D-49C2-807A-D5282559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7642F-E12A-4700-80C8-A45081891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77EF7-6AE2-4ECE-B473-5228272E6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2DF35-6EEC-4A4C-9039-8D4F2902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D78A2-B7F7-456B-8CDA-32CC217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D44D1-6208-4597-8CDD-6FBF5DC7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886575-1E0F-4475-97C5-332ACC75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3B84E-3032-4F8D-991D-E4E920B3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93A1BF-24F0-45F2-9038-31639387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803A8-276E-43C2-A67A-5E6315BA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0FF70-D74F-4EE5-9A5C-339D2092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4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5381D5-4AC0-46BB-9407-5A1080FB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45B53F-E209-4602-947D-C91572E4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0450B-4CA8-4176-9535-8D56EC91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3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37C6-A695-4C3C-9F1B-A50857D1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1B051-E6B8-4EAE-AB27-D2AABE18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A72AA-8B52-47FC-8328-98890BCCA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851E6-73BA-4702-91FA-EC0F0DBD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79A7E-DBCD-4B58-9E01-E5ACCBCC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D815-4462-4ABA-8DA6-99533EE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7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C62BC-9359-468F-8AC5-4BD07EE5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4000F0-2E7D-4AD6-A85E-779E0CAC3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F70FF-9C34-41D5-9B9D-C5CCE7A5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A4120-FD13-473B-B76D-A50FAE10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3EB58-8C71-481B-A86B-8AA4BE6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4B6CA-14EF-4510-8557-BCDD02F9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91733B-48F2-4869-8E1C-6ACEA4C0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4F574-DAAF-494D-ABF4-7C3E66D0B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6C68E-DDAA-427D-B6E4-285AD6C41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C629-C8B4-4B8D-A9BD-0847548B74D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7E473-4947-4F7C-B367-31C67D78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90531-C338-44DA-AFB3-9417D07E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6537-B86B-4245-A937-4AC62EB27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3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62" y="908050"/>
            <a:ext cx="10973276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62" y="1600201"/>
            <a:ext cx="10973276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763"/>
            <a:r>
              <a:rPr lang="zh-CN" altLang="zh-CN" dirty="0"/>
              <a:t>单击此处编辑母版文本样式</a:t>
            </a:r>
          </a:p>
          <a:p>
            <a:pPr lvl="1" indent="-285636"/>
            <a:r>
              <a:rPr lang="zh-CN" altLang="zh-CN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144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77877" y="6381751"/>
            <a:ext cx="491933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04854" y="6410326"/>
            <a:ext cx="436392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599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0" indent="0" algn="ctr"/>
              <a:t>‹#›</a:t>
            </a:fld>
            <a:endParaRPr lang="zh-CN" altLang="en-US" sz="1599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362" y="908050"/>
            <a:ext cx="10973276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362" y="1600201"/>
            <a:ext cx="10973276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763"/>
            <a:r>
              <a:rPr lang="zh-CN" altLang="zh-CN" dirty="0"/>
              <a:t>单击此处编辑母版文本样式</a:t>
            </a:r>
          </a:p>
          <a:p>
            <a:pPr lvl="1" indent="-285636"/>
            <a:r>
              <a:rPr lang="zh-CN" altLang="zh-CN" dirty="0"/>
              <a:t>第二级</a:t>
            </a:r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9"/>
            <a:ext cx="12192000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61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38" y="2311837"/>
            <a:ext cx="10724136" cy="81724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基于朴素贝叶斯算法的垃圾信息的识别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4" name="TextBox 35"/>
          <p:cNvSpPr txBox="1"/>
          <p:nvPr/>
        </p:nvSpPr>
        <p:spPr>
          <a:xfrm>
            <a:off x="4001817" y="4351740"/>
            <a:ext cx="4188365" cy="581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 汪顺超 白阳浩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3994"/>
            <a:ext cx="12192000" cy="4125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270" y="2159496"/>
            <a:ext cx="986087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270" y="3284594"/>
            <a:ext cx="986087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7" y="944825"/>
            <a:ext cx="4218357" cy="802082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C48693-BC9B-4B24-B6F3-462F1561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13" y="1516214"/>
            <a:ext cx="8695173" cy="38255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29F98F-AAE3-48FE-A3F8-487279F4BCC9}"/>
              </a:ext>
            </a:extLst>
          </p:cNvPr>
          <p:cNvSpPr txBox="1"/>
          <p:nvPr/>
        </p:nvSpPr>
        <p:spPr>
          <a:xfrm>
            <a:off x="1160205" y="5480316"/>
            <a:ext cx="987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读取数据，然后统计正常邮件和垃圾邮件数目，并给每个数据加上标签；运行该函数输出为：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2272B5-C749-446C-82D1-07B069AC4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47" y="5955530"/>
            <a:ext cx="5641335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529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29F98F-AAE3-48FE-A3F8-487279F4BCC9}"/>
              </a:ext>
            </a:extLst>
          </p:cNvPr>
          <p:cNvSpPr txBox="1"/>
          <p:nvPr/>
        </p:nvSpPr>
        <p:spPr>
          <a:xfrm>
            <a:off x="1160206" y="893567"/>
            <a:ext cx="987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为了方便实现和使用朴素贝叶斯分类，定义了一个</a:t>
            </a:r>
            <a:r>
              <a:rPr lang="en-US" altLang="zh-CN" dirty="0" err="1"/>
              <a:t>NaiveBayes</a:t>
            </a:r>
            <a:r>
              <a:rPr lang="zh-CN" altLang="en-US" dirty="0"/>
              <a:t>类封装相关属性和方法</a:t>
            </a:r>
            <a:r>
              <a:rPr lang="en-US" altLang="zh-CN" dirty="0"/>
              <a:t>. </a:t>
            </a:r>
          </a:p>
          <a:p>
            <a:pPr algn="ctr"/>
            <a:r>
              <a:rPr lang="zh-CN" altLang="en-US" dirty="0"/>
              <a:t>首先是构造函数：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D2CD49-3DD8-4A8E-9EC8-E9629F55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77" y="1702112"/>
            <a:ext cx="6308445" cy="471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140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29F98F-AAE3-48FE-A3F8-487279F4BCC9}"/>
              </a:ext>
            </a:extLst>
          </p:cNvPr>
          <p:cNvSpPr txBox="1"/>
          <p:nvPr/>
        </p:nvSpPr>
        <p:spPr>
          <a:xfrm>
            <a:off x="1160206" y="2309412"/>
            <a:ext cx="987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由于最开始加载数据时没有将邮件内容拆分成一个个单词，故在训练模型之前要对读入的数据进行预处理：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B049B8-4B11-4624-A52D-4A22E577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51" y="3117957"/>
            <a:ext cx="5447097" cy="17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246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29F98F-AAE3-48FE-A3F8-487279F4BCC9}"/>
              </a:ext>
            </a:extLst>
          </p:cNvPr>
          <p:cNvSpPr txBox="1"/>
          <p:nvPr/>
        </p:nvSpPr>
        <p:spPr>
          <a:xfrm>
            <a:off x="1160206" y="893567"/>
            <a:ext cx="9871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训练过程分为了三个子过程</a:t>
            </a:r>
            <a:r>
              <a:rPr lang="en-US" altLang="zh-CN" dirty="0"/>
              <a:t>. </a:t>
            </a:r>
          </a:p>
          <a:p>
            <a:pPr algn="ctr"/>
            <a:r>
              <a:rPr lang="zh-CN" altLang="en-US" dirty="0"/>
              <a:t>首先是 </a:t>
            </a:r>
            <a:r>
              <a:rPr lang="en-US" altLang="zh-CN" dirty="0"/>
              <a:t>fit </a:t>
            </a:r>
            <a:r>
              <a:rPr lang="zh-CN" altLang="en-US" dirty="0"/>
              <a:t>函数，其作为最外层的函数读入一整行的数据以及该行数据的标签，然后使用</a:t>
            </a:r>
            <a:r>
              <a:rPr lang="en-US" altLang="zh-CN" dirty="0" err="1"/>
              <a:t>data_preprocess</a:t>
            </a:r>
            <a:r>
              <a:rPr lang="zh-CN" altLang="en-US" dirty="0"/>
              <a:t>函数将一整行输入分割为单词，将分割得到的单词组以及对应的标签送入</a:t>
            </a:r>
            <a:r>
              <a:rPr lang="en-US" altLang="zh-CN" dirty="0" err="1"/>
              <a:t>build_word_set</a:t>
            </a:r>
            <a:r>
              <a:rPr lang="zh-CN" altLang="en-US" dirty="0"/>
              <a:t>函数中，在</a:t>
            </a:r>
            <a:r>
              <a:rPr lang="en-US" altLang="zh-CN" dirty="0" err="1"/>
              <a:t>build_word_set</a:t>
            </a:r>
            <a:r>
              <a:rPr lang="zh-CN" altLang="en-US" dirty="0"/>
              <a:t>函数中，使用</a:t>
            </a:r>
            <a:r>
              <a:rPr lang="en-US" altLang="zh-CN" dirty="0"/>
              <a:t>for</a:t>
            </a:r>
            <a:r>
              <a:rPr lang="zh-CN" altLang="en-US" dirty="0"/>
              <a:t>循环不断更新构造函数中初始化过的正常短信和垃圾短信的次数、总词频数、正常短信和垃圾短信的单词列表：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0283C9-C50F-46B6-B323-13450B54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88" y="2830412"/>
            <a:ext cx="4435224" cy="1394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DCF0E5-51D7-4413-B130-0BC3CE0C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194" y="4615737"/>
            <a:ext cx="4419600" cy="19282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8AA220-FF09-4805-ABCD-61181C9BC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9" y="4615736"/>
            <a:ext cx="5423791" cy="19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4898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29F98F-AAE3-48FE-A3F8-487279F4BCC9}"/>
              </a:ext>
            </a:extLst>
          </p:cNvPr>
          <p:cNvSpPr txBox="1"/>
          <p:nvPr/>
        </p:nvSpPr>
        <p:spPr>
          <a:xfrm>
            <a:off x="1160206" y="893567"/>
            <a:ext cx="9871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训练过程分为了三个子过程</a:t>
            </a:r>
            <a:r>
              <a:rPr lang="en-US" altLang="zh-CN" dirty="0"/>
              <a:t>. </a:t>
            </a:r>
          </a:p>
          <a:p>
            <a:pPr algn="ctr"/>
            <a:r>
              <a:rPr lang="zh-CN" altLang="en-US" dirty="0"/>
              <a:t>首先是 </a:t>
            </a:r>
            <a:r>
              <a:rPr lang="en-US" altLang="zh-CN" dirty="0"/>
              <a:t>fit </a:t>
            </a:r>
            <a:r>
              <a:rPr lang="zh-CN" altLang="en-US" dirty="0"/>
              <a:t>函数，其作为最外层的函数读入一整行的数据以及该行数据的标签，然后使用</a:t>
            </a:r>
            <a:r>
              <a:rPr lang="en-US" altLang="zh-CN" dirty="0" err="1"/>
              <a:t>data_preprocess</a:t>
            </a:r>
            <a:r>
              <a:rPr lang="zh-CN" altLang="en-US" dirty="0"/>
              <a:t>函数将一整行输入分割为单词，将分割得到的单词组以及对应的标签送入</a:t>
            </a:r>
            <a:r>
              <a:rPr lang="en-US" altLang="zh-CN" dirty="0" err="1"/>
              <a:t>build_word_set</a:t>
            </a:r>
            <a:r>
              <a:rPr lang="zh-CN" altLang="en-US" dirty="0"/>
              <a:t>函数中，在</a:t>
            </a:r>
            <a:r>
              <a:rPr lang="en-US" altLang="zh-CN" dirty="0" err="1"/>
              <a:t>build_word_set</a:t>
            </a:r>
            <a:r>
              <a:rPr lang="zh-CN" altLang="en-US" dirty="0"/>
              <a:t>函数中，使用</a:t>
            </a:r>
            <a:r>
              <a:rPr lang="en-US" altLang="zh-CN" dirty="0"/>
              <a:t>for</a:t>
            </a:r>
            <a:r>
              <a:rPr lang="zh-CN" altLang="en-US" dirty="0"/>
              <a:t>循环不断更新构造函数中初始化过的正常短信和垃圾短信的次数、总词频数、正常短信和垃圾短信的单词列表：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0283C9-C50F-46B6-B323-13450B54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88" y="2830412"/>
            <a:ext cx="4435224" cy="1394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DCF0E5-51D7-4413-B130-0BC3CE0C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194" y="4615737"/>
            <a:ext cx="4419600" cy="19282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8AA220-FF09-4805-ABCD-61181C9BC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9" y="4615736"/>
            <a:ext cx="5423791" cy="19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3693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29F98F-AAE3-48FE-A3F8-487279F4BCC9}"/>
              </a:ext>
            </a:extLst>
          </p:cNvPr>
          <p:cNvSpPr txBox="1"/>
          <p:nvPr/>
        </p:nvSpPr>
        <p:spPr>
          <a:xfrm>
            <a:off x="1160206" y="1778471"/>
            <a:ext cx="987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测试集上的预测模块分为两个函数，总接口为</a:t>
            </a:r>
            <a:r>
              <a:rPr lang="en-US" altLang="zh-CN" dirty="0"/>
              <a:t>predict</a:t>
            </a:r>
            <a:r>
              <a:rPr lang="zh-CN" altLang="en-US" dirty="0"/>
              <a:t>，其接受多条短信作为输入；</a:t>
            </a:r>
            <a:r>
              <a:rPr lang="en-US" altLang="zh-CN" dirty="0" err="1"/>
              <a:t>predict_one</a:t>
            </a:r>
            <a:r>
              <a:rPr lang="zh-CN" altLang="en-US" dirty="0"/>
              <a:t>函数实现了对一条短信进行预测的功能：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142786-AF75-460D-934F-146B87D6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2681376"/>
            <a:ext cx="7567316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102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29F98F-AAE3-48FE-A3F8-487279F4BCC9}"/>
              </a:ext>
            </a:extLst>
          </p:cNvPr>
          <p:cNvSpPr txBox="1"/>
          <p:nvPr/>
        </p:nvSpPr>
        <p:spPr>
          <a:xfrm>
            <a:off x="1160206" y="5878523"/>
            <a:ext cx="98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1E8049-9756-4876-BEA7-E2F64765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17" y="1696872"/>
            <a:ext cx="5372566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3575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29F98F-AAE3-48FE-A3F8-487279F4BCC9}"/>
              </a:ext>
            </a:extLst>
          </p:cNvPr>
          <p:cNvSpPr txBox="1"/>
          <p:nvPr/>
        </p:nvSpPr>
        <p:spPr>
          <a:xfrm>
            <a:off x="1160206" y="4816639"/>
            <a:ext cx="98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主函数执行结果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58C966-845E-4108-80AF-98E9B6CE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230" y="2324004"/>
            <a:ext cx="6569009" cy="22099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2AE25C-0FF7-4304-BF44-670A6545B948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B8BD0B-AC16-4B5D-8405-5BA75F152AB4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5356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33932" y="3020378"/>
            <a:ext cx="10724136" cy="81724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7181" name="Rectangle 5"/>
          <p:cNvSpPr/>
          <p:nvPr/>
        </p:nvSpPr>
        <p:spPr>
          <a:xfrm>
            <a:off x="34912" y="6743994"/>
            <a:ext cx="12192000" cy="4125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7" y="944825"/>
            <a:ext cx="4218357" cy="8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31759"/>
      </p:ext>
    </p:extLst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33932" y="3020378"/>
            <a:ext cx="10724136" cy="81724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7181" name="Rectangle 5"/>
          <p:cNvSpPr/>
          <p:nvPr/>
        </p:nvSpPr>
        <p:spPr>
          <a:xfrm>
            <a:off x="34912" y="6743994"/>
            <a:ext cx="12192000" cy="4125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7" y="944825"/>
            <a:ext cx="4218357" cy="8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63761"/>
      </p:ext>
    </p:extLst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矩形 27"/>
          <p:cNvSpPr/>
          <p:nvPr/>
        </p:nvSpPr>
        <p:spPr>
          <a:xfrm>
            <a:off x="6901784" y="2761718"/>
            <a:ext cx="4679710" cy="576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5C0FF6-AF22-4329-B2BB-725D6B773FC6}"/>
              </a:ext>
            </a:extLst>
          </p:cNvPr>
          <p:cNvSpPr/>
          <p:nvPr/>
        </p:nvSpPr>
        <p:spPr bwMode="auto">
          <a:xfrm>
            <a:off x="6919404" y="2756956"/>
            <a:ext cx="929585" cy="57445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5" name="矩形 28"/>
          <p:cNvSpPr/>
          <p:nvPr/>
        </p:nvSpPr>
        <p:spPr>
          <a:xfrm>
            <a:off x="6901784" y="3551984"/>
            <a:ext cx="4679710" cy="576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807098-CD6F-4F8C-B6DF-A12622A2B3E9}"/>
              </a:ext>
            </a:extLst>
          </p:cNvPr>
          <p:cNvSpPr/>
          <p:nvPr/>
        </p:nvSpPr>
        <p:spPr bwMode="auto">
          <a:xfrm>
            <a:off x="6919404" y="3568904"/>
            <a:ext cx="929585" cy="57445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6" name="矩形 29"/>
          <p:cNvSpPr/>
          <p:nvPr/>
        </p:nvSpPr>
        <p:spPr>
          <a:xfrm>
            <a:off x="6901784" y="4342251"/>
            <a:ext cx="4679710" cy="57445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9E13AA-BAB0-4A06-A5F5-D19E934396BE}"/>
              </a:ext>
            </a:extLst>
          </p:cNvPr>
          <p:cNvSpPr/>
          <p:nvPr/>
        </p:nvSpPr>
        <p:spPr bwMode="auto">
          <a:xfrm>
            <a:off x="6900524" y="4345475"/>
            <a:ext cx="929585" cy="57445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6096000" y="2042112"/>
            <a:ext cx="5604558" cy="3427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基于朴素贝叶斯算法的垃圾信息的识别</a:t>
            </a:r>
          </a:p>
        </p:txBody>
      </p:sp>
      <p:cxnSp>
        <p:nvCxnSpPr>
          <p:cNvPr id="8194" name="直接连接符 3"/>
          <p:cNvCxnSpPr/>
          <p:nvPr/>
        </p:nvCxnSpPr>
        <p:spPr>
          <a:xfrm>
            <a:off x="6163886" y="2385627"/>
            <a:ext cx="3957679" cy="0"/>
          </a:xfrm>
          <a:prstGeom prst="line">
            <a:avLst/>
          </a:prstGeom>
          <a:ln w="9525" cap="flat" cmpd="sng">
            <a:solidFill>
              <a:srgbClr val="113E6A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Rectangle 3"/>
          <p:cNvSpPr txBox="1"/>
          <p:nvPr/>
        </p:nvSpPr>
        <p:spPr>
          <a:xfrm>
            <a:off x="1926473" y="2448309"/>
            <a:ext cx="1536100" cy="60142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grpSp>
        <p:nvGrpSpPr>
          <p:cNvPr id="8200" name="组合 23"/>
          <p:cNvGrpSpPr/>
          <p:nvPr/>
        </p:nvGrpSpPr>
        <p:grpSpPr>
          <a:xfrm>
            <a:off x="6182928" y="4345424"/>
            <a:ext cx="576037" cy="576037"/>
            <a:chOff x="6170389" y="4163727"/>
            <a:chExt cx="576064" cy="576064"/>
          </a:xfrm>
        </p:grpSpPr>
        <p:sp>
          <p:nvSpPr>
            <p:cNvPr id="8201" name="圆角矩形 12"/>
            <p:cNvSpPr/>
            <p:nvPr/>
          </p:nvSpPr>
          <p:spPr>
            <a:xfrm>
              <a:off x="6170389" y="4163727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" name="Freeform 12"/>
            <p:cNvSpPr>
              <a:spLocks noEditPoints="1"/>
            </p:cNvSpPr>
            <p:nvPr/>
          </p:nvSpPr>
          <p:spPr>
            <a:xfrm>
              <a:off x="6278404" y="4253861"/>
              <a:ext cx="378197" cy="36481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2" h="973">
                  <a:moveTo>
                    <a:pt x="596" y="882"/>
                  </a:moveTo>
                  <a:lnTo>
                    <a:pt x="426" y="882"/>
                  </a:lnTo>
                  <a:cubicBezTo>
                    <a:pt x="414" y="882"/>
                    <a:pt x="403" y="892"/>
                    <a:pt x="403" y="904"/>
                  </a:cubicBezTo>
                  <a:cubicBezTo>
                    <a:pt x="403" y="916"/>
                    <a:pt x="414" y="926"/>
                    <a:pt x="426" y="926"/>
                  </a:cubicBezTo>
                  <a:lnTo>
                    <a:pt x="596" y="926"/>
                  </a:lnTo>
                  <a:cubicBezTo>
                    <a:pt x="609" y="926"/>
                    <a:pt x="619" y="916"/>
                    <a:pt x="619" y="904"/>
                  </a:cubicBezTo>
                  <a:cubicBezTo>
                    <a:pt x="619" y="892"/>
                    <a:pt x="609" y="882"/>
                    <a:pt x="596" y="882"/>
                  </a:cubicBezTo>
                  <a:close/>
                  <a:moveTo>
                    <a:pt x="596" y="813"/>
                  </a:moveTo>
                  <a:lnTo>
                    <a:pt x="596" y="813"/>
                  </a:lnTo>
                  <a:lnTo>
                    <a:pt x="426" y="813"/>
                  </a:lnTo>
                  <a:cubicBezTo>
                    <a:pt x="414" y="813"/>
                    <a:pt x="403" y="823"/>
                    <a:pt x="403" y="835"/>
                  </a:cubicBezTo>
                  <a:cubicBezTo>
                    <a:pt x="403" y="848"/>
                    <a:pt x="414" y="858"/>
                    <a:pt x="426" y="858"/>
                  </a:cubicBezTo>
                  <a:lnTo>
                    <a:pt x="596" y="858"/>
                  </a:lnTo>
                  <a:cubicBezTo>
                    <a:pt x="609" y="858"/>
                    <a:pt x="619" y="848"/>
                    <a:pt x="619" y="835"/>
                  </a:cubicBezTo>
                  <a:cubicBezTo>
                    <a:pt x="619" y="823"/>
                    <a:pt x="609" y="813"/>
                    <a:pt x="596" y="813"/>
                  </a:cubicBezTo>
                  <a:close/>
                  <a:moveTo>
                    <a:pt x="511" y="973"/>
                  </a:moveTo>
                  <a:lnTo>
                    <a:pt x="511" y="973"/>
                  </a:lnTo>
                  <a:lnTo>
                    <a:pt x="585" y="946"/>
                  </a:lnTo>
                  <a:lnTo>
                    <a:pt x="437" y="946"/>
                  </a:lnTo>
                  <a:lnTo>
                    <a:pt x="511" y="973"/>
                  </a:lnTo>
                  <a:close/>
                  <a:moveTo>
                    <a:pt x="514" y="261"/>
                  </a:moveTo>
                  <a:lnTo>
                    <a:pt x="514" y="261"/>
                  </a:lnTo>
                  <a:lnTo>
                    <a:pt x="508" y="261"/>
                  </a:lnTo>
                  <a:cubicBezTo>
                    <a:pt x="384" y="261"/>
                    <a:pt x="272" y="362"/>
                    <a:pt x="272" y="486"/>
                  </a:cubicBezTo>
                  <a:cubicBezTo>
                    <a:pt x="272" y="611"/>
                    <a:pt x="377" y="682"/>
                    <a:pt x="388" y="721"/>
                  </a:cubicBezTo>
                  <a:cubicBezTo>
                    <a:pt x="398" y="759"/>
                    <a:pt x="388" y="778"/>
                    <a:pt x="416" y="787"/>
                  </a:cubicBezTo>
                  <a:cubicBezTo>
                    <a:pt x="444" y="796"/>
                    <a:pt x="508" y="794"/>
                    <a:pt x="508" y="794"/>
                  </a:cubicBezTo>
                  <a:lnTo>
                    <a:pt x="514" y="794"/>
                  </a:lnTo>
                  <a:cubicBezTo>
                    <a:pt x="514" y="794"/>
                    <a:pt x="578" y="796"/>
                    <a:pt x="606" y="787"/>
                  </a:cubicBezTo>
                  <a:cubicBezTo>
                    <a:pt x="634" y="778"/>
                    <a:pt x="624" y="759"/>
                    <a:pt x="634" y="721"/>
                  </a:cubicBezTo>
                  <a:cubicBezTo>
                    <a:pt x="645" y="682"/>
                    <a:pt x="750" y="611"/>
                    <a:pt x="750" y="486"/>
                  </a:cubicBezTo>
                  <a:cubicBezTo>
                    <a:pt x="750" y="362"/>
                    <a:pt x="638" y="261"/>
                    <a:pt x="514" y="261"/>
                  </a:cubicBezTo>
                  <a:close/>
                  <a:moveTo>
                    <a:pt x="201" y="527"/>
                  </a:moveTo>
                  <a:lnTo>
                    <a:pt x="201" y="527"/>
                  </a:lnTo>
                  <a:cubicBezTo>
                    <a:pt x="201" y="509"/>
                    <a:pt x="183" y="495"/>
                    <a:pt x="162" y="495"/>
                  </a:cubicBezTo>
                  <a:lnTo>
                    <a:pt x="39" y="495"/>
                  </a:lnTo>
                  <a:cubicBezTo>
                    <a:pt x="17" y="495"/>
                    <a:pt x="0" y="509"/>
                    <a:pt x="0" y="527"/>
                  </a:cubicBezTo>
                  <a:cubicBezTo>
                    <a:pt x="0" y="544"/>
                    <a:pt x="17" y="558"/>
                    <a:pt x="39" y="558"/>
                  </a:cubicBezTo>
                  <a:lnTo>
                    <a:pt x="162" y="558"/>
                  </a:lnTo>
                  <a:cubicBezTo>
                    <a:pt x="183" y="558"/>
                    <a:pt x="201" y="544"/>
                    <a:pt x="201" y="527"/>
                  </a:cubicBezTo>
                  <a:close/>
                  <a:moveTo>
                    <a:pt x="983" y="495"/>
                  </a:moveTo>
                  <a:lnTo>
                    <a:pt x="983" y="495"/>
                  </a:lnTo>
                  <a:lnTo>
                    <a:pt x="860" y="495"/>
                  </a:lnTo>
                  <a:cubicBezTo>
                    <a:pt x="839" y="495"/>
                    <a:pt x="822" y="509"/>
                    <a:pt x="822" y="527"/>
                  </a:cubicBezTo>
                  <a:cubicBezTo>
                    <a:pt x="822" y="544"/>
                    <a:pt x="839" y="558"/>
                    <a:pt x="860" y="558"/>
                  </a:cubicBezTo>
                  <a:lnTo>
                    <a:pt x="983" y="558"/>
                  </a:lnTo>
                  <a:cubicBezTo>
                    <a:pt x="1005" y="558"/>
                    <a:pt x="1022" y="544"/>
                    <a:pt x="1022" y="527"/>
                  </a:cubicBezTo>
                  <a:cubicBezTo>
                    <a:pt x="1022" y="509"/>
                    <a:pt x="1005" y="495"/>
                    <a:pt x="983" y="495"/>
                  </a:cubicBezTo>
                  <a:close/>
                  <a:moveTo>
                    <a:pt x="782" y="296"/>
                  </a:moveTo>
                  <a:lnTo>
                    <a:pt x="782" y="296"/>
                  </a:lnTo>
                  <a:lnTo>
                    <a:pt x="869" y="209"/>
                  </a:lnTo>
                  <a:cubicBezTo>
                    <a:pt x="885" y="194"/>
                    <a:pt x="887" y="172"/>
                    <a:pt x="874" y="159"/>
                  </a:cubicBezTo>
                  <a:cubicBezTo>
                    <a:pt x="862" y="147"/>
                    <a:pt x="839" y="149"/>
                    <a:pt x="824" y="164"/>
                  </a:cubicBezTo>
                  <a:lnTo>
                    <a:pt x="737" y="251"/>
                  </a:lnTo>
                  <a:cubicBezTo>
                    <a:pt x="722" y="266"/>
                    <a:pt x="720" y="289"/>
                    <a:pt x="732" y="301"/>
                  </a:cubicBezTo>
                  <a:cubicBezTo>
                    <a:pt x="745" y="314"/>
                    <a:pt x="767" y="311"/>
                    <a:pt x="782" y="296"/>
                  </a:cubicBezTo>
                  <a:close/>
                  <a:moveTo>
                    <a:pt x="508" y="201"/>
                  </a:moveTo>
                  <a:lnTo>
                    <a:pt x="508" y="201"/>
                  </a:lnTo>
                  <a:cubicBezTo>
                    <a:pt x="526" y="201"/>
                    <a:pt x="540" y="183"/>
                    <a:pt x="540" y="162"/>
                  </a:cubicBezTo>
                  <a:lnTo>
                    <a:pt x="540" y="39"/>
                  </a:lnTo>
                  <a:cubicBezTo>
                    <a:pt x="540" y="18"/>
                    <a:pt x="526" y="0"/>
                    <a:pt x="508" y="0"/>
                  </a:cubicBezTo>
                  <a:cubicBezTo>
                    <a:pt x="491" y="0"/>
                    <a:pt x="476" y="18"/>
                    <a:pt x="476" y="39"/>
                  </a:cubicBezTo>
                  <a:lnTo>
                    <a:pt x="476" y="162"/>
                  </a:lnTo>
                  <a:cubicBezTo>
                    <a:pt x="476" y="183"/>
                    <a:pt x="491" y="201"/>
                    <a:pt x="508" y="201"/>
                  </a:cubicBezTo>
                  <a:close/>
                  <a:moveTo>
                    <a:pt x="229" y="283"/>
                  </a:moveTo>
                  <a:lnTo>
                    <a:pt x="229" y="283"/>
                  </a:lnTo>
                  <a:cubicBezTo>
                    <a:pt x="244" y="299"/>
                    <a:pt x="267" y="301"/>
                    <a:pt x="279" y="288"/>
                  </a:cubicBezTo>
                  <a:cubicBezTo>
                    <a:pt x="292" y="276"/>
                    <a:pt x="289" y="254"/>
                    <a:pt x="274" y="238"/>
                  </a:cubicBezTo>
                  <a:lnTo>
                    <a:pt x="187" y="151"/>
                  </a:lnTo>
                  <a:cubicBezTo>
                    <a:pt x="172" y="136"/>
                    <a:pt x="149" y="134"/>
                    <a:pt x="137" y="146"/>
                  </a:cubicBezTo>
                  <a:cubicBezTo>
                    <a:pt x="125" y="159"/>
                    <a:pt x="127" y="181"/>
                    <a:pt x="142" y="196"/>
                  </a:cubicBezTo>
                  <a:lnTo>
                    <a:pt x="229" y="283"/>
                  </a:lnTo>
                  <a:close/>
                  <a:moveTo>
                    <a:pt x="240" y="756"/>
                  </a:moveTo>
                  <a:lnTo>
                    <a:pt x="240" y="756"/>
                  </a:lnTo>
                  <a:lnTo>
                    <a:pt x="153" y="843"/>
                  </a:lnTo>
                  <a:cubicBezTo>
                    <a:pt x="137" y="859"/>
                    <a:pt x="135" y="881"/>
                    <a:pt x="148" y="894"/>
                  </a:cubicBezTo>
                  <a:cubicBezTo>
                    <a:pt x="160" y="906"/>
                    <a:pt x="183" y="904"/>
                    <a:pt x="198" y="889"/>
                  </a:cubicBezTo>
                  <a:lnTo>
                    <a:pt x="285" y="802"/>
                  </a:lnTo>
                  <a:cubicBezTo>
                    <a:pt x="300" y="786"/>
                    <a:pt x="302" y="764"/>
                    <a:pt x="290" y="751"/>
                  </a:cubicBezTo>
                  <a:cubicBezTo>
                    <a:pt x="277" y="739"/>
                    <a:pt x="255" y="741"/>
                    <a:pt x="240" y="756"/>
                  </a:cubicBezTo>
                  <a:close/>
                  <a:moveTo>
                    <a:pt x="793" y="769"/>
                  </a:moveTo>
                  <a:lnTo>
                    <a:pt x="793" y="769"/>
                  </a:lnTo>
                  <a:cubicBezTo>
                    <a:pt x="778" y="754"/>
                    <a:pt x="755" y="752"/>
                    <a:pt x="743" y="764"/>
                  </a:cubicBezTo>
                  <a:cubicBezTo>
                    <a:pt x="731" y="777"/>
                    <a:pt x="733" y="799"/>
                    <a:pt x="748" y="814"/>
                  </a:cubicBezTo>
                  <a:lnTo>
                    <a:pt x="835" y="901"/>
                  </a:lnTo>
                  <a:cubicBezTo>
                    <a:pt x="850" y="916"/>
                    <a:pt x="873" y="919"/>
                    <a:pt x="885" y="906"/>
                  </a:cubicBezTo>
                  <a:cubicBezTo>
                    <a:pt x="897" y="894"/>
                    <a:pt x="895" y="871"/>
                    <a:pt x="880" y="856"/>
                  </a:cubicBezTo>
                  <a:lnTo>
                    <a:pt x="793" y="7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203" name="组合 22"/>
          <p:cNvGrpSpPr/>
          <p:nvPr/>
        </p:nvGrpSpPr>
        <p:grpSpPr>
          <a:xfrm>
            <a:off x="6182928" y="3553571"/>
            <a:ext cx="576037" cy="576038"/>
            <a:chOff x="6170389" y="3371639"/>
            <a:chExt cx="576064" cy="576064"/>
          </a:xfrm>
        </p:grpSpPr>
        <p:sp>
          <p:nvSpPr>
            <p:cNvPr id="8204" name="圆角矩形 11"/>
            <p:cNvSpPr/>
            <p:nvPr/>
          </p:nvSpPr>
          <p:spPr>
            <a:xfrm>
              <a:off x="6170389" y="3371639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5" name="Freeform 13"/>
            <p:cNvSpPr>
              <a:spLocks noEditPoints="1"/>
            </p:cNvSpPr>
            <p:nvPr/>
          </p:nvSpPr>
          <p:spPr>
            <a:xfrm>
              <a:off x="6293383" y="3504805"/>
              <a:ext cx="330076" cy="30973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57" h="885">
                  <a:moveTo>
                    <a:pt x="0" y="155"/>
                  </a:moveTo>
                  <a:cubicBezTo>
                    <a:pt x="0" y="278"/>
                    <a:pt x="0" y="400"/>
                    <a:pt x="0" y="523"/>
                  </a:cubicBezTo>
                  <a:cubicBezTo>
                    <a:pt x="0" y="533"/>
                    <a:pt x="161" y="687"/>
                    <a:pt x="181" y="707"/>
                  </a:cubicBezTo>
                  <a:cubicBezTo>
                    <a:pt x="202" y="728"/>
                    <a:pt x="355" y="885"/>
                    <a:pt x="368" y="885"/>
                  </a:cubicBezTo>
                  <a:cubicBezTo>
                    <a:pt x="442" y="885"/>
                    <a:pt x="516" y="885"/>
                    <a:pt x="589" y="885"/>
                  </a:cubicBezTo>
                  <a:cubicBezTo>
                    <a:pt x="620" y="885"/>
                    <a:pt x="632" y="856"/>
                    <a:pt x="645" y="837"/>
                  </a:cubicBezTo>
                  <a:cubicBezTo>
                    <a:pt x="645" y="684"/>
                    <a:pt x="645" y="532"/>
                    <a:pt x="645" y="380"/>
                  </a:cubicBezTo>
                  <a:cubicBezTo>
                    <a:pt x="631" y="385"/>
                    <a:pt x="590" y="368"/>
                    <a:pt x="582" y="391"/>
                  </a:cubicBezTo>
                  <a:cubicBezTo>
                    <a:pt x="577" y="401"/>
                    <a:pt x="582" y="573"/>
                    <a:pt x="582" y="608"/>
                  </a:cubicBezTo>
                  <a:cubicBezTo>
                    <a:pt x="582" y="643"/>
                    <a:pt x="592" y="822"/>
                    <a:pt x="567" y="822"/>
                  </a:cubicBezTo>
                  <a:cubicBezTo>
                    <a:pt x="507" y="822"/>
                    <a:pt x="447" y="822"/>
                    <a:pt x="387" y="822"/>
                  </a:cubicBezTo>
                  <a:cubicBezTo>
                    <a:pt x="368" y="822"/>
                    <a:pt x="376" y="760"/>
                    <a:pt x="376" y="741"/>
                  </a:cubicBezTo>
                  <a:cubicBezTo>
                    <a:pt x="376" y="710"/>
                    <a:pt x="376" y="679"/>
                    <a:pt x="376" y="649"/>
                  </a:cubicBezTo>
                  <a:cubicBezTo>
                    <a:pt x="376" y="565"/>
                    <a:pt x="376" y="551"/>
                    <a:pt x="324" y="516"/>
                  </a:cubicBezTo>
                  <a:cubicBezTo>
                    <a:pt x="300" y="516"/>
                    <a:pt x="301" y="509"/>
                    <a:pt x="280" y="509"/>
                  </a:cubicBezTo>
                  <a:cubicBezTo>
                    <a:pt x="209" y="509"/>
                    <a:pt x="137" y="509"/>
                    <a:pt x="66" y="509"/>
                  </a:cubicBezTo>
                  <a:cubicBezTo>
                    <a:pt x="66" y="398"/>
                    <a:pt x="66" y="287"/>
                    <a:pt x="66" y="177"/>
                  </a:cubicBezTo>
                  <a:cubicBezTo>
                    <a:pt x="66" y="168"/>
                    <a:pt x="69" y="169"/>
                    <a:pt x="74" y="162"/>
                  </a:cubicBezTo>
                  <a:cubicBezTo>
                    <a:pt x="155" y="162"/>
                    <a:pt x="236" y="162"/>
                    <a:pt x="317" y="162"/>
                  </a:cubicBezTo>
                  <a:cubicBezTo>
                    <a:pt x="333" y="151"/>
                    <a:pt x="375" y="115"/>
                    <a:pt x="376" y="92"/>
                  </a:cubicBezTo>
                  <a:cubicBezTo>
                    <a:pt x="274" y="92"/>
                    <a:pt x="172" y="92"/>
                    <a:pt x="70" y="92"/>
                  </a:cubicBezTo>
                  <a:cubicBezTo>
                    <a:pt x="42" y="92"/>
                    <a:pt x="0" y="131"/>
                    <a:pt x="0" y="155"/>
                  </a:cubicBezTo>
                  <a:close/>
                  <a:moveTo>
                    <a:pt x="505" y="215"/>
                  </a:moveTo>
                  <a:lnTo>
                    <a:pt x="538" y="182"/>
                  </a:lnTo>
                  <a:lnTo>
                    <a:pt x="505" y="149"/>
                  </a:lnTo>
                  <a:cubicBezTo>
                    <a:pt x="504" y="148"/>
                    <a:pt x="504" y="146"/>
                    <a:pt x="505" y="145"/>
                  </a:cubicBezTo>
                  <a:lnTo>
                    <a:pt x="527" y="123"/>
                  </a:lnTo>
                  <a:cubicBezTo>
                    <a:pt x="528" y="122"/>
                    <a:pt x="530" y="122"/>
                    <a:pt x="531" y="123"/>
                  </a:cubicBezTo>
                  <a:lnTo>
                    <a:pt x="564" y="156"/>
                  </a:lnTo>
                  <a:lnTo>
                    <a:pt x="597" y="123"/>
                  </a:lnTo>
                  <a:cubicBezTo>
                    <a:pt x="599" y="122"/>
                    <a:pt x="601" y="122"/>
                    <a:pt x="602" y="123"/>
                  </a:cubicBezTo>
                  <a:lnTo>
                    <a:pt x="624" y="145"/>
                  </a:lnTo>
                  <a:cubicBezTo>
                    <a:pt x="625" y="146"/>
                    <a:pt x="625" y="148"/>
                    <a:pt x="624" y="149"/>
                  </a:cubicBezTo>
                  <a:lnTo>
                    <a:pt x="591" y="182"/>
                  </a:lnTo>
                  <a:lnTo>
                    <a:pt x="624" y="215"/>
                  </a:lnTo>
                  <a:cubicBezTo>
                    <a:pt x="625" y="217"/>
                    <a:pt x="625" y="219"/>
                    <a:pt x="624" y="220"/>
                  </a:cubicBezTo>
                  <a:lnTo>
                    <a:pt x="602" y="242"/>
                  </a:lnTo>
                  <a:cubicBezTo>
                    <a:pt x="601" y="243"/>
                    <a:pt x="599" y="243"/>
                    <a:pt x="597" y="242"/>
                  </a:cubicBezTo>
                  <a:lnTo>
                    <a:pt x="564" y="209"/>
                  </a:lnTo>
                  <a:lnTo>
                    <a:pt x="531" y="242"/>
                  </a:lnTo>
                  <a:cubicBezTo>
                    <a:pt x="530" y="243"/>
                    <a:pt x="528" y="243"/>
                    <a:pt x="527" y="242"/>
                  </a:cubicBezTo>
                  <a:lnTo>
                    <a:pt x="505" y="220"/>
                  </a:lnTo>
                  <a:cubicBezTo>
                    <a:pt x="504" y="219"/>
                    <a:pt x="504" y="217"/>
                    <a:pt x="505" y="215"/>
                  </a:cubicBezTo>
                  <a:close/>
                  <a:moveTo>
                    <a:pt x="780" y="332"/>
                  </a:moveTo>
                  <a:lnTo>
                    <a:pt x="944" y="496"/>
                  </a:lnTo>
                  <a:cubicBezTo>
                    <a:pt x="957" y="509"/>
                    <a:pt x="957" y="530"/>
                    <a:pt x="944" y="543"/>
                  </a:cubicBezTo>
                  <a:lnTo>
                    <a:pt x="925" y="562"/>
                  </a:lnTo>
                  <a:cubicBezTo>
                    <a:pt x="912" y="575"/>
                    <a:pt x="891" y="575"/>
                    <a:pt x="878" y="562"/>
                  </a:cubicBezTo>
                  <a:lnTo>
                    <a:pt x="714" y="398"/>
                  </a:lnTo>
                  <a:lnTo>
                    <a:pt x="780" y="332"/>
                  </a:lnTo>
                  <a:close/>
                  <a:moveTo>
                    <a:pt x="447" y="65"/>
                  </a:moveTo>
                  <a:cubicBezTo>
                    <a:pt x="512" y="0"/>
                    <a:pt x="617" y="0"/>
                    <a:pt x="682" y="65"/>
                  </a:cubicBezTo>
                  <a:cubicBezTo>
                    <a:pt x="740" y="123"/>
                    <a:pt x="747" y="213"/>
                    <a:pt x="701" y="278"/>
                  </a:cubicBezTo>
                  <a:lnTo>
                    <a:pt x="754" y="331"/>
                  </a:lnTo>
                  <a:cubicBezTo>
                    <a:pt x="756" y="333"/>
                    <a:pt x="756" y="337"/>
                    <a:pt x="754" y="339"/>
                  </a:cubicBezTo>
                  <a:lnTo>
                    <a:pt x="721" y="372"/>
                  </a:lnTo>
                  <a:cubicBezTo>
                    <a:pt x="719" y="374"/>
                    <a:pt x="715" y="374"/>
                    <a:pt x="713" y="372"/>
                  </a:cubicBezTo>
                  <a:lnTo>
                    <a:pt x="660" y="319"/>
                  </a:lnTo>
                  <a:cubicBezTo>
                    <a:pt x="595" y="364"/>
                    <a:pt x="505" y="358"/>
                    <a:pt x="447" y="300"/>
                  </a:cubicBezTo>
                  <a:cubicBezTo>
                    <a:pt x="382" y="235"/>
                    <a:pt x="382" y="130"/>
                    <a:pt x="447" y="65"/>
                  </a:cubicBezTo>
                  <a:close/>
                  <a:moveTo>
                    <a:pt x="486" y="104"/>
                  </a:moveTo>
                  <a:cubicBezTo>
                    <a:pt x="529" y="60"/>
                    <a:pt x="600" y="60"/>
                    <a:pt x="643" y="104"/>
                  </a:cubicBezTo>
                  <a:cubicBezTo>
                    <a:pt x="687" y="147"/>
                    <a:pt x="687" y="218"/>
                    <a:pt x="643" y="261"/>
                  </a:cubicBezTo>
                  <a:cubicBezTo>
                    <a:pt x="600" y="305"/>
                    <a:pt x="529" y="305"/>
                    <a:pt x="486" y="261"/>
                  </a:cubicBezTo>
                  <a:cubicBezTo>
                    <a:pt x="442" y="218"/>
                    <a:pt x="442" y="147"/>
                    <a:pt x="486" y="104"/>
                  </a:cubicBezTo>
                  <a:close/>
                  <a:moveTo>
                    <a:pt x="306" y="770"/>
                  </a:moveTo>
                  <a:cubicBezTo>
                    <a:pt x="304" y="706"/>
                    <a:pt x="303" y="643"/>
                    <a:pt x="302" y="579"/>
                  </a:cubicBezTo>
                  <a:cubicBezTo>
                    <a:pt x="241" y="579"/>
                    <a:pt x="179" y="579"/>
                    <a:pt x="118" y="579"/>
                  </a:cubicBezTo>
                  <a:cubicBezTo>
                    <a:pt x="117" y="580"/>
                    <a:pt x="116" y="581"/>
                    <a:pt x="115" y="581"/>
                  </a:cubicBezTo>
                  <a:cubicBezTo>
                    <a:pt x="179" y="644"/>
                    <a:pt x="242" y="707"/>
                    <a:pt x="306" y="770"/>
                  </a:cubicBezTo>
                  <a:close/>
                  <a:moveTo>
                    <a:pt x="110" y="225"/>
                  </a:moveTo>
                  <a:cubicBezTo>
                    <a:pt x="110" y="233"/>
                    <a:pt x="110" y="242"/>
                    <a:pt x="110" y="250"/>
                  </a:cubicBezTo>
                  <a:cubicBezTo>
                    <a:pt x="110" y="259"/>
                    <a:pt x="116" y="265"/>
                    <a:pt x="125" y="265"/>
                  </a:cubicBezTo>
                  <a:cubicBezTo>
                    <a:pt x="209" y="265"/>
                    <a:pt x="292" y="265"/>
                    <a:pt x="376" y="265"/>
                  </a:cubicBezTo>
                  <a:cubicBezTo>
                    <a:pt x="399" y="265"/>
                    <a:pt x="394" y="228"/>
                    <a:pt x="387" y="214"/>
                  </a:cubicBezTo>
                  <a:cubicBezTo>
                    <a:pt x="338" y="214"/>
                    <a:pt x="288" y="214"/>
                    <a:pt x="239" y="214"/>
                  </a:cubicBezTo>
                  <a:cubicBezTo>
                    <a:pt x="209" y="214"/>
                    <a:pt x="110" y="206"/>
                    <a:pt x="110" y="225"/>
                  </a:cubicBezTo>
                  <a:close/>
                  <a:moveTo>
                    <a:pt x="110" y="405"/>
                  </a:moveTo>
                  <a:cubicBezTo>
                    <a:pt x="110" y="416"/>
                    <a:pt x="110" y="427"/>
                    <a:pt x="110" y="439"/>
                  </a:cubicBezTo>
                  <a:cubicBezTo>
                    <a:pt x="110" y="447"/>
                    <a:pt x="113" y="450"/>
                    <a:pt x="121" y="450"/>
                  </a:cubicBezTo>
                  <a:cubicBezTo>
                    <a:pt x="211" y="450"/>
                    <a:pt x="301" y="450"/>
                    <a:pt x="390" y="450"/>
                  </a:cubicBezTo>
                  <a:cubicBezTo>
                    <a:pt x="392" y="440"/>
                    <a:pt x="400" y="402"/>
                    <a:pt x="379" y="402"/>
                  </a:cubicBezTo>
                  <a:cubicBezTo>
                    <a:pt x="296" y="402"/>
                    <a:pt x="212" y="402"/>
                    <a:pt x="129" y="402"/>
                  </a:cubicBezTo>
                  <a:cubicBezTo>
                    <a:pt x="123" y="402"/>
                    <a:pt x="115" y="404"/>
                    <a:pt x="110" y="405"/>
                  </a:cubicBezTo>
                  <a:close/>
                  <a:moveTo>
                    <a:pt x="110" y="328"/>
                  </a:moveTo>
                  <a:cubicBezTo>
                    <a:pt x="110" y="333"/>
                    <a:pt x="110" y="338"/>
                    <a:pt x="110" y="343"/>
                  </a:cubicBezTo>
                  <a:cubicBezTo>
                    <a:pt x="110" y="351"/>
                    <a:pt x="113" y="351"/>
                    <a:pt x="118" y="357"/>
                  </a:cubicBezTo>
                  <a:cubicBezTo>
                    <a:pt x="205" y="357"/>
                    <a:pt x="292" y="357"/>
                    <a:pt x="379" y="357"/>
                  </a:cubicBezTo>
                  <a:cubicBezTo>
                    <a:pt x="384" y="355"/>
                    <a:pt x="389" y="353"/>
                    <a:pt x="394" y="350"/>
                  </a:cubicBezTo>
                  <a:cubicBezTo>
                    <a:pt x="394" y="344"/>
                    <a:pt x="394" y="338"/>
                    <a:pt x="394" y="332"/>
                  </a:cubicBezTo>
                  <a:cubicBezTo>
                    <a:pt x="394" y="320"/>
                    <a:pt x="390" y="317"/>
                    <a:pt x="387" y="309"/>
                  </a:cubicBezTo>
                  <a:cubicBezTo>
                    <a:pt x="336" y="309"/>
                    <a:pt x="286" y="309"/>
                    <a:pt x="236" y="309"/>
                  </a:cubicBezTo>
                  <a:cubicBezTo>
                    <a:pt x="211" y="309"/>
                    <a:pt x="187" y="309"/>
                    <a:pt x="162" y="309"/>
                  </a:cubicBezTo>
                  <a:cubicBezTo>
                    <a:pt x="131" y="310"/>
                    <a:pt x="110" y="299"/>
                    <a:pt x="110" y="3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206" name="组合 21"/>
          <p:cNvGrpSpPr/>
          <p:nvPr/>
        </p:nvGrpSpPr>
        <p:grpSpPr>
          <a:xfrm>
            <a:off x="6182928" y="2761718"/>
            <a:ext cx="576037" cy="576037"/>
            <a:chOff x="6170389" y="2579551"/>
            <a:chExt cx="576064" cy="576064"/>
          </a:xfrm>
        </p:grpSpPr>
        <p:sp>
          <p:nvSpPr>
            <p:cNvPr id="8207" name="圆角矩形 10"/>
            <p:cNvSpPr/>
            <p:nvPr/>
          </p:nvSpPr>
          <p:spPr>
            <a:xfrm>
              <a:off x="6170389" y="2579551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8" name="Freeform 27"/>
            <p:cNvSpPr>
              <a:spLocks noEditPoints="1"/>
            </p:cNvSpPr>
            <p:nvPr/>
          </p:nvSpPr>
          <p:spPr>
            <a:xfrm>
              <a:off x="6344742" y="2711328"/>
              <a:ext cx="312142" cy="33485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2" h="858">
                  <a:moveTo>
                    <a:pt x="179" y="0"/>
                  </a:moveTo>
                  <a:lnTo>
                    <a:pt x="507" y="0"/>
                  </a:lnTo>
                  <a:cubicBezTo>
                    <a:pt x="569" y="0"/>
                    <a:pt x="620" y="51"/>
                    <a:pt x="620" y="113"/>
                  </a:cubicBezTo>
                  <a:lnTo>
                    <a:pt x="620" y="264"/>
                  </a:lnTo>
                  <a:cubicBezTo>
                    <a:pt x="584" y="292"/>
                    <a:pt x="563" y="318"/>
                    <a:pt x="535" y="356"/>
                  </a:cubicBezTo>
                  <a:lnTo>
                    <a:pt x="535" y="113"/>
                  </a:lnTo>
                  <a:cubicBezTo>
                    <a:pt x="535" y="98"/>
                    <a:pt x="522" y="85"/>
                    <a:pt x="507" y="85"/>
                  </a:cubicBezTo>
                  <a:lnTo>
                    <a:pt x="247" y="85"/>
                  </a:lnTo>
                  <a:lnTo>
                    <a:pt x="247" y="204"/>
                  </a:lnTo>
                  <a:cubicBezTo>
                    <a:pt x="247" y="216"/>
                    <a:pt x="237" y="226"/>
                    <a:pt x="225" y="226"/>
                  </a:cubicBezTo>
                  <a:lnTo>
                    <a:pt x="86" y="226"/>
                  </a:lnTo>
                  <a:lnTo>
                    <a:pt x="86" y="643"/>
                  </a:lnTo>
                  <a:cubicBezTo>
                    <a:pt x="86" y="658"/>
                    <a:pt x="98" y="670"/>
                    <a:pt x="113" y="670"/>
                  </a:cubicBezTo>
                  <a:lnTo>
                    <a:pt x="375" y="670"/>
                  </a:lnTo>
                  <a:cubicBezTo>
                    <a:pt x="366" y="699"/>
                    <a:pt x="358" y="727"/>
                    <a:pt x="353" y="756"/>
                  </a:cubicBezTo>
                  <a:lnTo>
                    <a:pt x="113" y="756"/>
                  </a:lnTo>
                  <a:cubicBezTo>
                    <a:pt x="51" y="756"/>
                    <a:pt x="0" y="705"/>
                    <a:pt x="0" y="643"/>
                  </a:cubicBezTo>
                  <a:lnTo>
                    <a:pt x="0" y="178"/>
                  </a:lnTo>
                  <a:lnTo>
                    <a:pt x="179" y="0"/>
                  </a:lnTo>
                  <a:close/>
                  <a:moveTo>
                    <a:pt x="721" y="277"/>
                  </a:moveTo>
                  <a:cubicBezTo>
                    <a:pt x="733" y="283"/>
                    <a:pt x="740" y="295"/>
                    <a:pt x="743" y="310"/>
                  </a:cubicBezTo>
                  <a:cubicBezTo>
                    <a:pt x="765" y="316"/>
                    <a:pt x="786" y="330"/>
                    <a:pt x="802" y="358"/>
                  </a:cubicBezTo>
                  <a:cubicBezTo>
                    <a:pt x="812" y="382"/>
                    <a:pt x="808" y="417"/>
                    <a:pt x="794" y="442"/>
                  </a:cubicBezTo>
                  <a:cubicBezTo>
                    <a:pt x="770" y="487"/>
                    <a:pt x="736" y="543"/>
                    <a:pt x="707" y="588"/>
                  </a:cubicBezTo>
                  <a:cubicBezTo>
                    <a:pt x="688" y="595"/>
                    <a:pt x="692" y="556"/>
                    <a:pt x="699" y="546"/>
                  </a:cubicBezTo>
                  <a:cubicBezTo>
                    <a:pt x="723" y="510"/>
                    <a:pt x="743" y="477"/>
                    <a:pt x="762" y="413"/>
                  </a:cubicBezTo>
                  <a:cubicBezTo>
                    <a:pt x="766" y="382"/>
                    <a:pt x="752" y="368"/>
                    <a:pt x="743" y="355"/>
                  </a:cubicBezTo>
                  <a:cubicBezTo>
                    <a:pt x="742" y="358"/>
                    <a:pt x="742" y="360"/>
                    <a:pt x="741" y="363"/>
                  </a:cubicBezTo>
                  <a:cubicBezTo>
                    <a:pt x="723" y="355"/>
                    <a:pt x="706" y="346"/>
                    <a:pt x="688" y="337"/>
                  </a:cubicBezTo>
                  <a:cubicBezTo>
                    <a:pt x="670" y="327"/>
                    <a:pt x="653" y="314"/>
                    <a:pt x="636" y="302"/>
                  </a:cubicBezTo>
                  <a:cubicBezTo>
                    <a:pt x="669" y="274"/>
                    <a:pt x="698" y="264"/>
                    <a:pt x="721" y="277"/>
                  </a:cubicBezTo>
                  <a:close/>
                  <a:moveTo>
                    <a:pt x="734" y="395"/>
                  </a:moveTo>
                  <a:cubicBezTo>
                    <a:pt x="719" y="445"/>
                    <a:pt x="690" y="508"/>
                    <a:pt x="649" y="579"/>
                  </a:cubicBezTo>
                  <a:cubicBezTo>
                    <a:pt x="628" y="615"/>
                    <a:pt x="604" y="650"/>
                    <a:pt x="580" y="681"/>
                  </a:cubicBezTo>
                  <a:cubicBezTo>
                    <a:pt x="557" y="670"/>
                    <a:pt x="535" y="658"/>
                    <a:pt x="512" y="646"/>
                  </a:cubicBezTo>
                  <a:cubicBezTo>
                    <a:pt x="488" y="633"/>
                    <a:pt x="465" y="617"/>
                    <a:pt x="442" y="601"/>
                  </a:cubicBezTo>
                  <a:cubicBezTo>
                    <a:pt x="457" y="565"/>
                    <a:pt x="475" y="527"/>
                    <a:pt x="496" y="491"/>
                  </a:cubicBezTo>
                  <a:cubicBezTo>
                    <a:pt x="536" y="420"/>
                    <a:pt x="576" y="363"/>
                    <a:pt x="612" y="325"/>
                  </a:cubicBezTo>
                  <a:cubicBezTo>
                    <a:pt x="631" y="338"/>
                    <a:pt x="650" y="351"/>
                    <a:pt x="671" y="363"/>
                  </a:cubicBezTo>
                  <a:cubicBezTo>
                    <a:pt x="691" y="375"/>
                    <a:pt x="712" y="384"/>
                    <a:pt x="734" y="395"/>
                  </a:cubicBezTo>
                  <a:close/>
                  <a:moveTo>
                    <a:pt x="560" y="707"/>
                  </a:moveTo>
                  <a:cubicBezTo>
                    <a:pt x="486" y="797"/>
                    <a:pt x="410" y="858"/>
                    <a:pt x="392" y="848"/>
                  </a:cubicBezTo>
                  <a:cubicBezTo>
                    <a:pt x="375" y="838"/>
                    <a:pt x="389" y="742"/>
                    <a:pt x="430" y="632"/>
                  </a:cubicBezTo>
                  <a:cubicBezTo>
                    <a:pt x="451" y="645"/>
                    <a:pt x="472" y="659"/>
                    <a:pt x="494" y="672"/>
                  </a:cubicBezTo>
                  <a:cubicBezTo>
                    <a:pt x="516" y="685"/>
                    <a:pt x="538" y="695"/>
                    <a:pt x="560" y="707"/>
                  </a:cubicBezTo>
                  <a:close/>
                  <a:moveTo>
                    <a:pt x="294" y="149"/>
                  </a:moveTo>
                  <a:lnTo>
                    <a:pt x="482" y="149"/>
                  </a:lnTo>
                  <a:lnTo>
                    <a:pt x="482" y="193"/>
                  </a:lnTo>
                  <a:lnTo>
                    <a:pt x="294" y="193"/>
                  </a:lnTo>
                  <a:lnTo>
                    <a:pt x="294" y="149"/>
                  </a:lnTo>
                  <a:close/>
                  <a:moveTo>
                    <a:pt x="148" y="437"/>
                  </a:moveTo>
                  <a:lnTo>
                    <a:pt x="258" y="437"/>
                  </a:lnTo>
                  <a:lnTo>
                    <a:pt x="258" y="480"/>
                  </a:lnTo>
                  <a:lnTo>
                    <a:pt x="148" y="480"/>
                  </a:lnTo>
                  <a:lnTo>
                    <a:pt x="148" y="437"/>
                  </a:lnTo>
                  <a:close/>
                  <a:moveTo>
                    <a:pt x="148" y="337"/>
                  </a:moveTo>
                  <a:lnTo>
                    <a:pt x="482" y="337"/>
                  </a:lnTo>
                  <a:lnTo>
                    <a:pt x="482" y="381"/>
                  </a:lnTo>
                  <a:lnTo>
                    <a:pt x="148" y="381"/>
                  </a:lnTo>
                  <a:lnTo>
                    <a:pt x="148" y="337"/>
                  </a:lnTo>
                  <a:close/>
                  <a:moveTo>
                    <a:pt x="148" y="245"/>
                  </a:moveTo>
                  <a:lnTo>
                    <a:pt x="482" y="245"/>
                  </a:lnTo>
                  <a:lnTo>
                    <a:pt x="482" y="288"/>
                  </a:lnTo>
                  <a:lnTo>
                    <a:pt x="148" y="288"/>
                  </a:lnTo>
                  <a:lnTo>
                    <a:pt x="148" y="245"/>
                  </a:lnTo>
                  <a:close/>
                  <a:moveTo>
                    <a:pt x="111" y="187"/>
                  </a:moveTo>
                  <a:lnTo>
                    <a:pt x="193" y="187"/>
                  </a:lnTo>
                  <a:cubicBezTo>
                    <a:pt x="201" y="187"/>
                    <a:pt x="208" y="181"/>
                    <a:pt x="208" y="173"/>
                  </a:cubicBezTo>
                  <a:lnTo>
                    <a:pt x="208" y="91"/>
                  </a:lnTo>
                  <a:lnTo>
                    <a:pt x="11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212" name="矩形 20"/>
          <p:cNvSpPr/>
          <p:nvPr/>
        </p:nvSpPr>
        <p:spPr>
          <a:xfrm>
            <a:off x="1" y="3156057"/>
            <a:ext cx="5520756" cy="54271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1848717" y="3197316"/>
            <a:ext cx="1691614" cy="46178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9" b="0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ontents</a:t>
            </a:r>
          </a:p>
        </p:txBody>
      </p:sp>
      <p:sp>
        <p:nvSpPr>
          <p:cNvPr id="8220" name="Rectangle 14"/>
          <p:cNvSpPr/>
          <p:nvPr/>
        </p:nvSpPr>
        <p:spPr>
          <a:xfrm>
            <a:off x="7089036" y="2926753"/>
            <a:ext cx="576038" cy="24596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21" name="Rectangle 14"/>
          <p:cNvSpPr/>
          <p:nvPr/>
        </p:nvSpPr>
        <p:spPr>
          <a:xfrm>
            <a:off x="7089036" y="3709085"/>
            <a:ext cx="576038" cy="24596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22" name="Rectangle 14"/>
          <p:cNvSpPr/>
          <p:nvPr/>
        </p:nvSpPr>
        <p:spPr>
          <a:xfrm>
            <a:off x="7089036" y="4500938"/>
            <a:ext cx="576038" cy="24596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7995145" y="2844235"/>
            <a:ext cx="1947101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问题背景</a:t>
            </a:r>
          </a:p>
        </p:txBody>
      </p:sp>
      <p:sp>
        <p:nvSpPr>
          <p:cNvPr id="44" name="TextBox 59"/>
          <p:cNvSpPr txBox="1"/>
          <p:nvPr/>
        </p:nvSpPr>
        <p:spPr>
          <a:xfrm>
            <a:off x="7995145" y="3632914"/>
            <a:ext cx="2415232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9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朴素贝叶斯分类</a:t>
            </a:r>
            <a:endParaRPr kumimoji="0" lang="zh-CN" altLang="en-US" sz="1999" b="1" i="0" u="none" strike="noStrike" kern="1200" cap="none" spc="0" normalizeH="0" baseline="0" noProof="0" dirty="0">
              <a:ln>
                <a:noFill/>
              </a:ln>
              <a:solidFill>
                <a:srgbClr val="113E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TextBox 59"/>
          <p:cNvSpPr txBox="1"/>
          <p:nvPr/>
        </p:nvSpPr>
        <p:spPr>
          <a:xfrm>
            <a:off x="7995145" y="4435876"/>
            <a:ext cx="3154718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412" y="3068779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问题背景</a:t>
            </a: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29912" cy="39989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</a:p>
        </p:txBody>
      </p:sp>
      <p:sp>
        <p:nvSpPr>
          <p:cNvPr id="10247" name="Oval 39"/>
          <p:cNvSpPr>
            <a:spLocks noChangeAspect="1"/>
          </p:cNvSpPr>
          <p:nvPr/>
        </p:nvSpPr>
        <p:spPr>
          <a:xfrm>
            <a:off x="4935965" y="5508547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5375659" y="5357059"/>
            <a:ext cx="33892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垃圾信息识别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10247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7"/>
          <p:cNvSpPr txBox="1"/>
          <p:nvPr/>
        </p:nvSpPr>
        <p:spPr>
          <a:xfrm>
            <a:off x="1012430" y="177483"/>
            <a:ext cx="2492990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垃圾信息识别</a:t>
            </a:r>
          </a:p>
        </p:txBody>
      </p:sp>
      <p:sp>
        <p:nvSpPr>
          <p:cNvPr id="2150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Freeform 10"/>
          <p:cNvSpPr/>
          <p:nvPr/>
        </p:nvSpPr>
        <p:spPr>
          <a:xfrm>
            <a:off x="7929641" y="1634240"/>
            <a:ext cx="388785" cy="38878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477" h="476">
                <a:moveTo>
                  <a:pt x="477" y="0"/>
                </a:moveTo>
                <a:lnTo>
                  <a:pt x="413" y="238"/>
                </a:lnTo>
                <a:lnTo>
                  <a:pt x="349" y="476"/>
                </a:lnTo>
                <a:lnTo>
                  <a:pt x="175" y="302"/>
                </a:lnTo>
                <a:lnTo>
                  <a:pt x="0" y="127"/>
                </a:lnTo>
                <a:lnTo>
                  <a:pt x="239" y="63"/>
                </a:lnTo>
                <a:lnTo>
                  <a:pt x="477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Freeform 11"/>
          <p:cNvSpPr/>
          <p:nvPr/>
        </p:nvSpPr>
        <p:spPr>
          <a:xfrm>
            <a:off x="4117955" y="1634240"/>
            <a:ext cx="388785" cy="3887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476" h="476">
                <a:moveTo>
                  <a:pt x="0" y="0"/>
                </a:moveTo>
                <a:lnTo>
                  <a:pt x="63" y="238"/>
                </a:lnTo>
                <a:lnTo>
                  <a:pt x="127" y="476"/>
                </a:lnTo>
                <a:lnTo>
                  <a:pt x="302" y="302"/>
                </a:lnTo>
                <a:lnTo>
                  <a:pt x="476" y="127"/>
                </a:lnTo>
                <a:lnTo>
                  <a:pt x="238" y="63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Freeform 12"/>
          <p:cNvSpPr/>
          <p:nvPr/>
        </p:nvSpPr>
        <p:spPr>
          <a:xfrm>
            <a:off x="4136998" y="5260260"/>
            <a:ext cx="388785" cy="38719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477" h="476">
                <a:moveTo>
                  <a:pt x="128" y="0"/>
                </a:moveTo>
                <a:lnTo>
                  <a:pt x="64" y="238"/>
                </a:lnTo>
                <a:lnTo>
                  <a:pt x="0" y="476"/>
                </a:lnTo>
                <a:lnTo>
                  <a:pt x="238" y="413"/>
                </a:lnTo>
                <a:lnTo>
                  <a:pt x="477" y="349"/>
                </a:lnTo>
                <a:lnTo>
                  <a:pt x="302" y="174"/>
                </a:lnTo>
                <a:lnTo>
                  <a:pt x="128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Freeform 13"/>
          <p:cNvSpPr/>
          <p:nvPr/>
        </p:nvSpPr>
        <p:spPr>
          <a:xfrm>
            <a:off x="7912184" y="5260260"/>
            <a:ext cx="387199" cy="38719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477" h="476">
                <a:moveTo>
                  <a:pt x="349" y="0"/>
                </a:moveTo>
                <a:lnTo>
                  <a:pt x="413" y="238"/>
                </a:lnTo>
                <a:lnTo>
                  <a:pt x="477" y="476"/>
                </a:lnTo>
                <a:lnTo>
                  <a:pt x="238" y="413"/>
                </a:lnTo>
                <a:lnTo>
                  <a:pt x="0" y="349"/>
                </a:lnTo>
                <a:lnTo>
                  <a:pt x="175" y="174"/>
                </a:lnTo>
                <a:lnTo>
                  <a:pt x="349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2" name="TextBox 8"/>
          <p:cNvSpPr txBox="1"/>
          <p:nvPr/>
        </p:nvSpPr>
        <p:spPr>
          <a:xfrm>
            <a:off x="5054213" y="3082405"/>
            <a:ext cx="2399363" cy="107721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垃圾信</a:t>
            </a:r>
            <a:endParaRPr lang="en-US" altLang="zh-CN" sz="3200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息识别</a:t>
            </a:r>
            <a:endParaRPr lang="en-US" altLang="zh-CN" sz="3200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4" name="TextBox 10"/>
          <p:cNvSpPr txBox="1"/>
          <p:nvPr/>
        </p:nvSpPr>
        <p:spPr>
          <a:xfrm>
            <a:off x="8642521" y="1153414"/>
            <a:ext cx="2838927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可以通过对收到的信息进行分类来过滤垃圾信息，那么垃圾信息识别问题就变为了一个分类问题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6" name="TextBox 13"/>
          <p:cNvSpPr txBox="1"/>
          <p:nvPr/>
        </p:nvSpPr>
        <p:spPr>
          <a:xfrm>
            <a:off x="8877008" y="3697762"/>
            <a:ext cx="2570744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“贝叶斯推断”是处理这类问题的一个很好的方法，一方面其分类效果相对突出，另一方面这种方法具有自学习的能力，能够在不断的分类过程中提升子集的准确率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8" name="TextBox 15"/>
          <p:cNvSpPr txBox="1"/>
          <p:nvPr/>
        </p:nvSpPr>
        <p:spPr>
          <a:xfrm>
            <a:off x="895002" y="4484363"/>
            <a:ext cx="3108698" cy="193899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解决分类问题的算法有很多，如逻辑回归、决策树和随机森林等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然而垃圾信息识别过程中不得不处理文本信息，相应的算法必须具备处理文本的能力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0" name="TextBox 17"/>
          <p:cNvSpPr txBox="1"/>
          <p:nvPr/>
        </p:nvSpPr>
        <p:spPr>
          <a:xfrm>
            <a:off x="950542" y="1044186"/>
            <a:ext cx="2802432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手机与电脑的普及使得我们每个人每天都可以接收大量的信息，然而其中不乏有一些垃圾信息可能浪费我们的注意力和时间，因此找到一种方法过滤垃圾信息是有必要的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1" name="Freeform 6"/>
          <p:cNvSpPr/>
          <p:nvPr/>
        </p:nvSpPr>
        <p:spPr>
          <a:xfrm>
            <a:off x="3870402" y="1269257"/>
            <a:ext cx="2310497" cy="2312084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839" h="2839">
                <a:moveTo>
                  <a:pt x="0" y="2839"/>
                </a:moveTo>
                <a:cubicBezTo>
                  <a:pt x="37" y="1288"/>
                  <a:pt x="1288" y="37"/>
                  <a:pt x="2839" y="0"/>
                </a:cubicBezTo>
                <a:lnTo>
                  <a:pt x="2839" y="872"/>
                </a:lnTo>
                <a:cubicBezTo>
                  <a:pt x="1770" y="909"/>
                  <a:pt x="909" y="1770"/>
                  <a:pt x="872" y="2839"/>
                </a:cubicBezTo>
                <a:lnTo>
                  <a:pt x="0" y="2839"/>
                </a:lnTo>
                <a:close/>
              </a:path>
            </a:pathLst>
          </a:custGeom>
          <a:solidFill>
            <a:srgbClr val="006BBC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2" name="Freeform 7"/>
          <p:cNvSpPr/>
          <p:nvPr/>
        </p:nvSpPr>
        <p:spPr>
          <a:xfrm>
            <a:off x="3870402" y="3697184"/>
            <a:ext cx="2310497" cy="2312084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39" h="2839">
                <a:moveTo>
                  <a:pt x="2839" y="2839"/>
                </a:moveTo>
                <a:cubicBezTo>
                  <a:pt x="1288" y="2802"/>
                  <a:pt x="37" y="1551"/>
                  <a:pt x="0" y="0"/>
                </a:cubicBezTo>
                <a:lnTo>
                  <a:pt x="872" y="0"/>
                </a:lnTo>
                <a:cubicBezTo>
                  <a:pt x="909" y="1069"/>
                  <a:pt x="1770" y="1930"/>
                  <a:pt x="2839" y="1967"/>
                </a:cubicBezTo>
                <a:lnTo>
                  <a:pt x="2839" y="2839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3" name="Freeform 8"/>
          <p:cNvSpPr/>
          <p:nvPr/>
        </p:nvSpPr>
        <p:spPr>
          <a:xfrm>
            <a:off x="6298328" y="3697184"/>
            <a:ext cx="2310497" cy="2312084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</a:cxnLst>
            <a:rect l="0" t="0" r="0" b="0"/>
            <a:pathLst>
              <a:path w="2839" h="2839">
                <a:moveTo>
                  <a:pt x="2839" y="0"/>
                </a:moveTo>
                <a:cubicBezTo>
                  <a:pt x="2802" y="1551"/>
                  <a:pt x="1551" y="2802"/>
                  <a:pt x="0" y="2839"/>
                </a:cubicBezTo>
                <a:lnTo>
                  <a:pt x="0" y="1967"/>
                </a:lnTo>
                <a:cubicBezTo>
                  <a:pt x="1069" y="1930"/>
                  <a:pt x="1930" y="1069"/>
                  <a:pt x="1967" y="0"/>
                </a:cubicBezTo>
                <a:lnTo>
                  <a:pt x="2839" y="0"/>
                </a:lnTo>
                <a:close/>
              </a:path>
            </a:pathLst>
          </a:custGeom>
          <a:solidFill>
            <a:srgbClr val="006BBC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4" name="Freeform 9"/>
          <p:cNvSpPr/>
          <p:nvPr/>
        </p:nvSpPr>
        <p:spPr>
          <a:xfrm>
            <a:off x="6298328" y="1269257"/>
            <a:ext cx="2310497" cy="23120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839" h="2839">
                <a:moveTo>
                  <a:pt x="0" y="0"/>
                </a:moveTo>
                <a:cubicBezTo>
                  <a:pt x="1551" y="37"/>
                  <a:pt x="2802" y="1288"/>
                  <a:pt x="2839" y="2839"/>
                </a:cubicBezTo>
                <a:lnTo>
                  <a:pt x="1967" y="2839"/>
                </a:lnTo>
                <a:cubicBezTo>
                  <a:pt x="1930" y="1770"/>
                  <a:pt x="1069" y="909"/>
                  <a:pt x="0" y="872"/>
                </a:cubicBez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413E-6 4.81481E-6 L 0.06414 0.09699 " pathEditMode="relative" rAng="0" ptsTypes="AA">
                                      <p:cBhvr>
                                        <p:cTn id="40" dur="500" spd="-999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48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7699E-7 4.81481E-6 L -0.05945 0.09699 " pathEditMode="relative" rAng="0" ptsTypes="AA">
                                      <p:cBhvr>
                                        <p:cTn id="44" dur="500" spd="-999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48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508E-6 -3.7037E-7 L -0.05802 -0.08542 " pathEditMode="relative" rAng="0" ptsTypes="AA">
                                      <p:cBhvr>
                                        <p:cTn id="48" dur="500" spd="-999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42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0127E-6 -3.7037E-7 L 0.06258 -0.08542 " pathEditMode="relative" rAng="0" ptsTypes="AA">
                                      <p:cBhvr>
                                        <p:cTn id="52" dur="500" spd="-999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12" grpId="0"/>
      <p:bldP spid="21514" grpId="0"/>
      <p:bldP spid="21516" grpId="0"/>
      <p:bldP spid="21518" grpId="0"/>
      <p:bldP spid="215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7205" y="3032943"/>
            <a:ext cx="3167413" cy="144590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398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朴素贝叶斯分类</a:t>
            </a:r>
            <a:endParaRPr kumimoji="0" lang="zh-CN" altLang="en-US" sz="4398" b="1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31794" cy="3999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599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4722496" y="5325438"/>
            <a:ext cx="32496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30AE73A8-E3DF-41F2-993B-CB6C8462B58E}"/>
              </a:ext>
            </a:extLst>
          </p:cNvPr>
          <p:cNvSpPr>
            <a:spLocks noChangeAspect="1"/>
          </p:cNvSpPr>
          <p:nvPr/>
        </p:nvSpPr>
        <p:spPr>
          <a:xfrm>
            <a:off x="4515742" y="5481744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89775"/>
      </p:ext>
    </p:extLst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2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CAF57B-E5C4-4BDE-BBDB-740E48D164A9}"/>
                  </a:ext>
                </a:extLst>
              </p:cNvPr>
              <p:cNvSpPr txBox="1"/>
              <p:nvPr/>
            </p:nvSpPr>
            <p:spPr>
              <a:xfrm>
                <a:off x="2035277" y="1347014"/>
                <a:ext cx="8480323" cy="234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贝叶斯分类：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是类标号未知的数据样本，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为某种假定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对于分类问题，我们希望确定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，即给定观测数据样本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成立的概率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贝叶斯定理给出了如下计算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的方法：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先验</m:t>
                    </m:r>
                  </m:oMath>
                </a14:m>
                <a:r>
                  <a:rPr lang="zh-CN" altLang="en-US" dirty="0"/>
                  <a:t>概率，或称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的先验概率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代表</m:t>
                    </m:r>
                  </m:oMath>
                </a14:m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成立的情况下，观察到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的概率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/>
                  <a:t>是后验概率，或称条件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下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的后验概率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CAF57B-E5C4-4BDE-BBDB-740E48D1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77" y="1347014"/>
                <a:ext cx="8480323" cy="2342629"/>
              </a:xfrm>
              <a:prstGeom prst="rect">
                <a:avLst/>
              </a:prstGeom>
              <a:blipFill>
                <a:blip r:embed="rId2"/>
                <a:stretch>
                  <a:fillRect l="-647" t="-1563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14">
            <a:extLst>
              <a:ext uri="{FF2B5EF4-FFF2-40B4-BE49-F238E27FC236}">
                <a16:creationId xmlns:a16="http://schemas.microsoft.com/office/drawing/2014/main" id="{5CA97F7B-4B59-41F0-95D7-DC3B0BDAE51A}"/>
              </a:ext>
            </a:extLst>
          </p:cNvPr>
          <p:cNvSpPr/>
          <p:nvPr/>
        </p:nvSpPr>
        <p:spPr>
          <a:xfrm>
            <a:off x="664109" y="3844763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D3C7D807-584B-4885-AC3D-E8EFFC2F7065}"/>
              </a:ext>
            </a:extLst>
          </p:cNvPr>
          <p:cNvSpPr txBox="1"/>
          <p:nvPr/>
        </p:nvSpPr>
        <p:spPr>
          <a:xfrm>
            <a:off x="664109" y="4200180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2750ED-71F3-4A3D-90E9-8CEC3616636F}"/>
                  </a:ext>
                </a:extLst>
              </p:cNvPr>
              <p:cNvSpPr txBox="1"/>
              <p:nvPr/>
            </p:nvSpPr>
            <p:spPr>
              <a:xfrm>
                <a:off x="2035276" y="3844763"/>
                <a:ext cx="8480323" cy="2073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朴素贝叶斯分类的工作流程：</a:t>
                </a:r>
                <a:endParaRPr lang="en-US" altLang="zh-CN" b="1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）每个数据样本用一个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维特征向量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表示，分别描述对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样本的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个度量</a:t>
                </a:r>
                <a:r>
                  <a:rPr lang="en-US" altLang="zh-CN" dirty="0"/>
                  <a:t>. </a:t>
                </a:r>
                <a:br>
                  <a:rPr lang="en-US" altLang="zh-CN" dirty="0"/>
                </a:b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）假定有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给定一个未知的数据样本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，分类器将预测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具有最高后验概率（条件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下）的类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换句话说，朴素贝叶斯分类将未知的样本分配给类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dirty="0"/>
                  <a:t>对任意的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=1,2,..,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dirty="0"/>
                  <a:t>最大的类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称为最大后验假定</a:t>
                </a:r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2750ED-71F3-4A3D-90E9-8CEC36166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76" y="3844763"/>
                <a:ext cx="8480323" cy="2073388"/>
              </a:xfrm>
              <a:prstGeom prst="rect">
                <a:avLst/>
              </a:prstGeom>
              <a:blipFill>
                <a:blip r:embed="rId3"/>
                <a:stretch>
                  <a:fillRect l="-647" t="-1765" r="-72" b="-3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72407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35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6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CAF57B-E5C4-4BDE-BBDB-740E48D164A9}"/>
                  </a:ext>
                </a:extLst>
              </p:cNvPr>
              <p:cNvSpPr txBox="1"/>
              <p:nvPr/>
            </p:nvSpPr>
            <p:spPr>
              <a:xfrm>
                <a:off x="2035277" y="1347014"/>
                <a:ext cx="848032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）根据贝叶斯定理有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对所有类为常数，只需要使得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最大即可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类的先验概率未知，则通常假定这些类的等概率的，即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因此问题就转化为对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最大化，而使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最大的假设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称为最大似然假设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类的先验概率已知，则需要最大化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）给定具有许多属性的数据集，计算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开销可能很大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为降低计算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的开销，可以做类条件的独立的朴素假定：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给定样本的类标号，假定属性值相互条件独立，即在属性间不存在依赖关系，则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）对未知样本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b="0" dirty="0"/>
                  <a:t>分类，也就是对每个类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，计算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b="0" dirty="0"/>
                  <a:t>样本被指派到类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b="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；换言之，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b="0" dirty="0"/>
                  <a:t>被指派到其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最大的类</a:t>
                </a:r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CAF57B-E5C4-4BDE-BBDB-740E48D1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77" y="1347014"/>
                <a:ext cx="8480323" cy="5078313"/>
              </a:xfrm>
              <a:prstGeom prst="rect">
                <a:avLst/>
              </a:prstGeom>
              <a:blipFill>
                <a:blip r:embed="rId2"/>
                <a:stretch>
                  <a:fillRect l="-647" t="-720" r="-575" b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9919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901348" y="2726108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914042" y="3081525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CAF57B-E5C4-4BDE-BBDB-740E48D164A9}"/>
              </a:ext>
            </a:extLst>
          </p:cNvPr>
          <p:cNvSpPr txBox="1"/>
          <p:nvPr/>
        </p:nvSpPr>
        <p:spPr>
          <a:xfrm>
            <a:off x="2272516" y="2726108"/>
            <a:ext cx="8480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使用朴素贝叶斯法训练垃圾邮件分类的过程：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）解析训练集种所有邮件并提取每一个词；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）统计每一个词出现在正常邮件和垃圾邮件的词频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可以根据这个初步统计结果实现一个垃圾信息的鉴别器。对于一个新的样本输入，就可以提取每一个词然后计算其属于两个类别的概率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84554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7205" y="3228195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31794" cy="3999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599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05346"/>
      </p:ext>
    </p:extLst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1230</Words>
  <Application>Microsoft Office PowerPoint</Application>
  <PresentationFormat>宽屏</PresentationFormat>
  <Paragraphs>81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Cambria Math</vt:lpstr>
      <vt:lpstr>Office 主题​​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1372453329@qq.com</dc:creator>
  <cp:lastModifiedBy>wsc18377430@outlook.com</cp:lastModifiedBy>
  <cp:revision>22</cp:revision>
  <dcterms:created xsi:type="dcterms:W3CDTF">2020-11-05T06:23:39Z</dcterms:created>
  <dcterms:modified xsi:type="dcterms:W3CDTF">2020-11-08T13:33:49Z</dcterms:modified>
</cp:coreProperties>
</file>