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9"/>
  </p:notesMasterIdLst>
  <p:sldIdLst>
    <p:sldId id="774" r:id="rId4"/>
    <p:sldId id="801" r:id="rId5"/>
    <p:sldId id="745" r:id="rId6"/>
    <p:sldId id="787" r:id="rId7"/>
    <p:sldId id="813" r:id="rId8"/>
    <p:sldId id="814" r:id="rId9"/>
    <p:sldId id="810" r:id="rId10"/>
    <p:sldId id="793" r:id="rId11"/>
    <p:sldId id="811" r:id="rId12"/>
    <p:sldId id="812" r:id="rId13"/>
    <p:sldId id="816" r:id="rId14"/>
    <p:sldId id="815" r:id="rId15"/>
    <p:sldId id="817" r:id="rId16"/>
    <p:sldId id="818" r:id="rId17"/>
    <p:sldId id="81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4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825C2-EAD6-4738-AD62-47936710F799}" type="datetimeFigureOut">
              <a:rPr lang="zh-CN" altLang="en-US" smtClean="0"/>
              <a:t>2020-11-05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6FA4-345A-440F-A2BD-799AE9E5834A}" type="slidenum">
              <a:rPr lang="zh-CN" altLang="en-US" smtClean="0"/>
              <a:t>‹#›</a:t>
            </a:fld>
            <a:endParaRPr lang="zh-CN" altLang="en-US"/>
          </a:p>
        </p:txBody>
      </p:sp>
    </p:spTree>
    <p:extLst>
      <p:ext uri="{BB962C8B-B14F-4D97-AF65-F5344CB8AC3E}">
        <p14:creationId xmlns:p14="http://schemas.microsoft.com/office/powerpoint/2010/main" val="86988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extLst>
      <p:ext uri="{BB962C8B-B14F-4D97-AF65-F5344CB8AC3E}">
        <p14:creationId xmlns:p14="http://schemas.microsoft.com/office/powerpoint/2010/main" val="13781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extLst>
      <p:ext uri="{BB962C8B-B14F-4D97-AF65-F5344CB8AC3E}">
        <p14:creationId xmlns:p14="http://schemas.microsoft.com/office/powerpoint/2010/main" val="601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DB1AC-6028-4E3C-B688-FDA17D77A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A39791-2030-4340-9D83-595BA1FAB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458C1A-60E1-4507-A34A-25F1F4D4565C}"/>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5" name="页脚占位符 4">
            <a:extLst>
              <a:ext uri="{FF2B5EF4-FFF2-40B4-BE49-F238E27FC236}">
                <a16:creationId xmlns:a16="http://schemas.microsoft.com/office/drawing/2014/main" id="{5B012DFE-2A79-4B4B-B960-5B8B54374E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C54733-957E-4CC5-9F47-6346BD117BAC}"/>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204400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3315D-DC42-4BB1-A083-F51D54922A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86B8E4-08DB-463A-BD40-9E4449D88A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CF6BB1-AFBA-43CF-B49C-F5CBE3667E83}"/>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5" name="页脚占位符 4">
            <a:extLst>
              <a:ext uri="{FF2B5EF4-FFF2-40B4-BE49-F238E27FC236}">
                <a16:creationId xmlns:a16="http://schemas.microsoft.com/office/drawing/2014/main" id="{B8182F3F-E188-482F-9264-50691D241B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47E710-C835-4CA5-943E-04CDF273CF26}"/>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337260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291A5E-E1C4-4980-879C-97622CFB78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3E3495-B30F-4D6E-8E06-4B4A32CBE5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1CA878-FAD3-4743-A589-EEBD4472431F}"/>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5" name="页脚占位符 4">
            <a:extLst>
              <a:ext uri="{FF2B5EF4-FFF2-40B4-BE49-F238E27FC236}">
                <a16:creationId xmlns:a16="http://schemas.microsoft.com/office/drawing/2014/main" id="{E94E2C0A-D633-44EA-BAEB-1FB8B039B0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99444B-8E16-4161-BFC3-5CB8D687A429}"/>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426032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405" y="1122363"/>
            <a:ext cx="9145190" cy="2387600"/>
          </a:xfrm>
        </p:spPr>
        <p:txBody>
          <a:bodyPr anchor="b"/>
          <a:lstStyle>
            <a:lvl1pPr algn="ctr">
              <a:defRPr sz="5998"/>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3405" y="3602038"/>
            <a:ext cx="9145190" cy="1655762"/>
          </a:xfrm>
        </p:spPr>
        <p:txBody>
          <a:bodyPr/>
          <a:lstStyle>
            <a:lvl1pPr marL="0" indent="0" algn="ctr">
              <a:buNone/>
              <a:defRPr sz="2399"/>
            </a:lvl1pPr>
            <a:lvl2pPr marL="457017" indent="0" algn="ctr">
              <a:buNone/>
              <a:defRPr sz="1999"/>
            </a:lvl2pPr>
            <a:lvl3pPr marL="914034" indent="0" algn="ctr">
              <a:buNone/>
              <a:defRPr sz="1799"/>
            </a:lvl3pPr>
            <a:lvl4pPr marL="1371051" indent="0" algn="ctr">
              <a:buNone/>
              <a:defRPr sz="1599"/>
            </a:lvl4pPr>
            <a:lvl5pPr marL="1828068" indent="0" algn="ctr">
              <a:buNone/>
              <a:defRPr sz="1599"/>
            </a:lvl5pPr>
            <a:lvl6pPr marL="2285086" indent="0" algn="ctr">
              <a:buNone/>
              <a:defRPr sz="1599"/>
            </a:lvl6pPr>
            <a:lvl7pPr marL="2742103" indent="0" algn="ctr">
              <a:buNone/>
              <a:defRPr sz="1599"/>
            </a:lvl7pPr>
            <a:lvl8pPr marL="3199120" indent="0" algn="ctr">
              <a:buNone/>
              <a:defRPr sz="1599"/>
            </a:lvl8pPr>
            <a:lvl9pPr marL="3656137" indent="0" algn="ctr">
              <a:buNone/>
              <a:defRPr sz="1599"/>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82252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36944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525" y="1709739"/>
            <a:ext cx="10516255" cy="2852737"/>
          </a:xfrm>
        </p:spPr>
        <p:txBody>
          <a:bodyPr anchor="b"/>
          <a:lstStyle>
            <a:lvl1pPr>
              <a:defRPr sz="5998"/>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525" y="4589464"/>
            <a:ext cx="10516255" cy="1500187"/>
          </a:xfrm>
        </p:spPr>
        <p:txBody>
          <a:bodyPr/>
          <a:lstStyle>
            <a:lvl1pPr marL="0" indent="0">
              <a:buNone/>
              <a:defRPr sz="2399"/>
            </a:lvl1pPr>
            <a:lvl2pPr marL="457017" indent="0">
              <a:buNone/>
              <a:defRPr sz="1999"/>
            </a:lvl2pPr>
            <a:lvl3pPr marL="914034" indent="0">
              <a:buNone/>
              <a:defRPr sz="1799"/>
            </a:lvl3pPr>
            <a:lvl4pPr marL="1371051" indent="0">
              <a:buNone/>
              <a:defRPr sz="1599"/>
            </a:lvl4pPr>
            <a:lvl5pPr marL="1828068" indent="0">
              <a:buNone/>
              <a:defRPr sz="1599"/>
            </a:lvl5pPr>
            <a:lvl6pPr marL="2285086" indent="0">
              <a:buNone/>
              <a:defRPr sz="1599"/>
            </a:lvl6pPr>
            <a:lvl7pPr marL="2742103" indent="0">
              <a:buNone/>
              <a:defRPr sz="1599"/>
            </a:lvl7pPr>
            <a:lvl8pPr marL="3199120" indent="0">
              <a:buNone/>
              <a:defRPr sz="1599"/>
            </a:lvl8pPr>
            <a:lvl9pPr marL="3656137" indent="0">
              <a:buNone/>
              <a:defRPr sz="1599"/>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750332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362" y="1600201"/>
            <a:ext cx="54096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1378" y="1600201"/>
            <a:ext cx="5411261"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2530055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460" y="365126"/>
            <a:ext cx="10516254"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461" y="1681163"/>
            <a:ext cx="5157360" cy="823912"/>
          </a:xfrm>
        </p:spPr>
        <p:txBody>
          <a:bodyPr anchor="b"/>
          <a:lstStyle>
            <a:lvl1pPr marL="0" indent="0">
              <a:buNone/>
              <a:defRPr sz="2399" b="1"/>
            </a:lvl1pPr>
            <a:lvl2pPr marL="457017" indent="0">
              <a:buNone/>
              <a:defRPr sz="1999" b="1"/>
            </a:lvl2pPr>
            <a:lvl3pPr marL="914034" indent="0">
              <a:buNone/>
              <a:defRPr sz="1799" b="1"/>
            </a:lvl3pPr>
            <a:lvl4pPr marL="1371051" indent="0">
              <a:buNone/>
              <a:defRPr sz="1599" b="1"/>
            </a:lvl4pPr>
            <a:lvl5pPr marL="1828068" indent="0">
              <a:buNone/>
              <a:defRPr sz="1599" b="1"/>
            </a:lvl5pPr>
            <a:lvl6pPr marL="2285086" indent="0">
              <a:buNone/>
              <a:defRPr sz="1599" b="1"/>
            </a:lvl6pPr>
            <a:lvl7pPr marL="2742103" indent="0">
              <a:buNone/>
              <a:defRPr sz="1599" b="1"/>
            </a:lvl7pPr>
            <a:lvl8pPr marL="3199120" indent="0">
              <a:buNone/>
              <a:defRPr sz="1599" b="1"/>
            </a:lvl8pPr>
            <a:lvl9pPr marL="3656137" indent="0">
              <a:buNone/>
              <a:defRPr sz="1599"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461" y="2505075"/>
            <a:ext cx="5157360"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964" y="1681163"/>
            <a:ext cx="5182750" cy="823912"/>
          </a:xfrm>
        </p:spPr>
        <p:txBody>
          <a:bodyPr anchor="b"/>
          <a:lstStyle>
            <a:lvl1pPr marL="0" indent="0">
              <a:buNone/>
              <a:defRPr sz="2399" b="1"/>
            </a:lvl1pPr>
            <a:lvl2pPr marL="457017" indent="0">
              <a:buNone/>
              <a:defRPr sz="1999" b="1"/>
            </a:lvl2pPr>
            <a:lvl3pPr marL="914034" indent="0">
              <a:buNone/>
              <a:defRPr sz="1799" b="1"/>
            </a:lvl3pPr>
            <a:lvl4pPr marL="1371051" indent="0">
              <a:buNone/>
              <a:defRPr sz="1599" b="1"/>
            </a:lvl4pPr>
            <a:lvl5pPr marL="1828068" indent="0">
              <a:buNone/>
              <a:defRPr sz="1599" b="1"/>
            </a:lvl5pPr>
            <a:lvl6pPr marL="2285086" indent="0">
              <a:buNone/>
              <a:defRPr sz="1599" b="1"/>
            </a:lvl6pPr>
            <a:lvl7pPr marL="2742103" indent="0">
              <a:buNone/>
              <a:defRPr sz="1599" b="1"/>
            </a:lvl7pPr>
            <a:lvl8pPr marL="3199120" indent="0">
              <a:buNone/>
              <a:defRPr sz="1599" b="1"/>
            </a:lvl8pPr>
            <a:lvl9pPr marL="3656137" indent="0">
              <a:buNone/>
              <a:defRPr sz="1599"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964" y="2505075"/>
            <a:ext cx="5182750"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599524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extLst>
      <p:ext uri="{BB962C8B-B14F-4D97-AF65-F5344CB8AC3E}">
        <p14:creationId xmlns:p14="http://schemas.microsoft.com/office/powerpoint/2010/main" val="2781845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userDrawn="1"/>
        </p:nvPicPr>
        <p:blipFill>
          <a:blip r:embed="rId3" cstate="print"/>
          <a:srcRect t="14301" b="13251"/>
          <a:stretch>
            <a:fillRect/>
          </a:stretch>
        </p:blipFill>
        <p:spPr>
          <a:xfrm>
            <a:off x="0" y="0"/>
            <a:ext cx="12192000" cy="6858000"/>
          </a:xfrm>
          <a:prstGeom prst="rect">
            <a:avLst/>
          </a:prstGeom>
          <a:noFill/>
          <a:ln w="9525">
            <a:noFill/>
          </a:ln>
        </p:spPr>
      </p:pic>
      <p:sp>
        <p:nvSpPr>
          <p:cNvPr id="5" name="矩形 4"/>
          <p:cNvSpPr>
            <a:spLocks noChangeArrowheads="1"/>
          </p:cNvSpPr>
          <p:nvPr/>
        </p:nvSpPr>
        <p:spPr bwMode="auto">
          <a:xfrm>
            <a:off x="0" y="0"/>
            <a:ext cx="12192000"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799"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76571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userDrawn="1"/>
        </p:nvPicPr>
        <p:blipFill>
          <a:blip r:embed="rId3" cstate="print"/>
          <a:srcRect t="14301" b="13251"/>
          <a:stretch>
            <a:fillRect/>
          </a:stretch>
        </p:blipFill>
        <p:spPr>
          <a:xfrm>
            <a:off x="0" y="0"/>
            <a:ext cx="12192000" cy="6858000"/>
          </a:xfrm>
          <a:prstGeom prst="rect">
            <a:avLst/>
          </a:prstGeom>
          <a:noFill/>
          <a:ln w="9525">
            <a:noFill/>
          </a:ln>
        </p:spPr>
      </p:pic>
      <p:sp>
        <p:nvSpPr>
          <p:cNvPr id="5" name="矩形 4"/>
          <p:cNvSpPr>
            <a:spLocks noChangeArrowheads="1"/>
          </p:cNvSpPr>
          <p:nvPr/>
        </p:nvSpPr>
        <p:spPr bwMode="auto">
          <a:xfrm>
            <a:off x="0" y="0"/>
            <a:ext cx="12192000"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799"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矩形 5"/>
          <p:cNvSpPr>
            <a:spLocks noChangeArrowheads="1"/>
          </p:cNvSpPr>
          <p:nvPr/>
        </p:nvSpPr>
        <p:spPr bwMode="auto">
          <a:xfrm>
            <a:off x="5520756" y="0"/>
            <a:ext cx="6671244"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799"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8045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E817C-6D47-4B32-A1B6-139DC0518D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B15B8A-81C8-4FA5-A956-9025CCB91F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2A5F13-2FDC-4F7D-8B81-BC6577251368}"/>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5" name="页脚占位符 4">
            <a:extLst>
              <a:ext uri="{FF2B5EF4-FFF2-40B4-BE49-F238E27FC236}">
                <a16:creationId xmlns:a16="http://schemas.microsoft.com/office/drawing/2014/main" id="{8285488D-4437-48D4-A8C5-AC2756C32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18CC81-9739-4B1A-9F9C-C1A4CECAD4FE}"/>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24735971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60" y="457200"/>
            <a:ext cx="3932289" cy="1600200"/>
          </a:xfrm>
        </p:spPr>
        <p:txBody>
          <a:bodyPr anchor="b"/>
          <a:lstStyle>
            <a:lvl1pPr>
              <a:defRPr sz="3199"/>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2751" y="987426"/>
            <a:ext cx="617296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460" y="2057400"/>
            <a:ext cx="3932289" cy="3811588"/>
          </a:xfrm>
        </p:spPr>
        <p:txBody>
          <a:bodyPr/>
          <a:lstStyle>
            <a:lvl1pPr marL="0" indent="0">
              <a:buNone/>
              <a:defRPr sz="1599"/>
            </a:lvl1pPr>
            <a:lvl2pPr marL="457017" indent="0">
              <a:buNone/>
              <a:defRPr sz="1399"/>
            </a:lvl2pPr>
            <a:lvl3pPr marL="914034" indent="0">
              <a:buNone/>
              <a:defRPr sz="1200"/>
            </a:lvl3pPr>
            <a:lvl4pPr marL="1371051" indent="0">
              <a:buNone/>
              <a:defRPr sz="1000"/>
            </a:lvl4pPr>
            <a:lvl5pPr marL="1828068" indent="0">
              <a:buNone/>
              <a:defRPr sz="1000"/>
            </a:lvl5pPr>
            <a:lvl6pPr marL="2285086" indent="0">
              <a:buNone/>
              <a:defRPr sz="1000"/>
            </a:lvl6pPr>
            <a:lvl7pPr marL="2742103" indent="0">
              <a:buNone/>
              <a:defRPr sz="1000"/>
            </a:lvl7pPr>
            <a:lvl8pPr marL="3199120" indent="0">
              <a:buNone/>
              <a:defRPr sz="1000"/>
            </a:lvl8pPr>
            <a:lvl9pPr marL="3656137" indent="0">
              <a:buNone/>
              <a:defRPr sz="10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1482087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60" y="457200"/>
            <a:ext cx="3932289" cy="1600200"/>
          </a:xfrm>
        </p:spPr>
        <p:txBody>
          <a:bodyPr anchor="b"/>
          <a:lstStyle>
            <a:lvl1pPr>
              <a:defRPr sz="3199"/>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2751" y="987426"/>
            <a:ext cx="6172963" cy="4873625"/>
          </a:xfrm>
        </p:spPr>
        <p:txBody>
          <a:bodyPr vert="horz" wrap="square" lIns="91440" tIns="45720" rIns="91440" bIns="45720" numCol="1" anchor="t" anchorCtr="0" compatLnSpc="1"/>
          <a:lstStyle>
            <a:lvl1pPr marL="0" indent="0">
              <a:buNone/>
              <a:defRPr sz="3199"/>
            </a:lvl1pPr>
            <a:lvl2pPr marL="457017" indent="0">
              <a:buNone/>
              <a:defRPr sz="2799"/>
            </a:lvl2pPr>
            <a:lvl3pPr marL="914034" indent="0">
              <a:buNone/>
              <a:defRPr sz="2399"/>
            </a:lvl3pPr>
            <a:lvl4pPr marL="1371051" indent="0">
              <a:buNone/>
              <a:defRPr sz="1999"/>
            </a:lvl4pPr>
            <a:lvl5pPr marL="1828068" indent="0">
              <a:buNone/>
              <a:defRPr sz="1999"/>
            </a:lvl5pPr>
            <a:lvl6pPr marL="2285086" indent="0">
              <a:buNone/>
              <a:defRPr sz="1999"/>
            </a:lvl6pPr>
            <a:lvl7pPr marL="2742103" indent="0">
              <a:buNone/>
              <a:defRPr sz="1999"/>
            </a:lvl7pPr>
            <a:lvl8pPr marL="3199120" indent="0">
              <a:buNone/>
              <a:defRPr sz="1999"/>
            </a:lvl8pPr>
            <a:lvl9pPr marL="3656137" indent="0">
              <a:buNone/>
              <a:defRPr sz="1999"/>
            </a:lvl9pPr>
          </a:lstStyle>
          <a:p>
            <a:pPr marL="0" marR="0" lvl="0" indent="0" algn="l" defTabSz="914034" rtl="0" eaLnBrk="0" fontAlgn="base" latinLnBrk="0" hangingPunct="0">
              <a:lnSpc>
                <a:spcPct val="100000"/>
              </a:lnSpc>
              <a:spcBef>
                <a:spcPct val="20000"/>
              </a:spcBef>
              <a:spcAft>
                <a:spcPct val="0"/>
              </a:spcAft>
              <a:buClrTx/>
              <a:buSzTx/>
              <a:buFontTx/>
              <a:buNone/>
              <a:defRPr/>
            </a:pPr>
            <a:endParaRPr kumimoji="0" lang="zh-CN" altLang="en-US" sz="3199"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460" y="2057400"/>
            <a:ext cx="3932289" cy="3811588"/>
          </a:xfrm>
        </p:spPr>
        <p:txBody>
          <a:bodyPr/>
          <a:lstStyle>
            <a:lvl1pPr marL="0" indent="0">
              <a:buNone/>
              <a:defRPr sz="1599"/>
            </a:lvl1pPr>
            <a:lvl2pPr marL="457017" indent="0">
              <a:buNone/>
              <a:defRPr sz="1399"/>
            </a:lvl2pPr>
            <a:lvl3pPr marL="914034" indent="0">
              <a:buNone/>
              <a:defRPr sz="1200"/>
            </a:lvl3pPr>
            <a:lvl4pPr marL="1371051" indent="0">
              <a:buNone/>
              <a:defRPr sz="1000"/>
            </a:lvl4pPr>
            <a:lvl5pPr marL="1828068" indent="0">
              <a:buNone/>
              <a:defRPr sz="1000"/>
            </a:lvl5pPr>
            <a:lvl6pPr marL="2285086" indent="0">
              <a:buNone/>
              <a:defRPr sz="1000"/>
            </a:lvl6pPr>
            <a:lvl7pPr marL="2742103" indent="0">
              <a:buNone/>
              <a:defRPr sz="1000"/>
            </a:lvl7pPr>
            <a:lvl8pPr marL="3199120" indent="0">
              <a:buNone/>
              <a:defRPr sz="1000"/>
            </a:lvl8pPr>
            <a:lvl9pPr marL="3656137" indent="0">
              <a:buNone/>
              <a:defRPr sz="10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176564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818994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509" y="908050"/>
            <a:ext cx="2742129"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362" y="908050"/>
            <a:ext cx="8078807"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937841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405" y="1122363"/>
            <a:ext cx="9145190" cy="2387600"/>
          </a:xfrm>
        </p:spPr>
        <p:txBody>
          <a:bodyPr anchor="b"/>
          <a:lstStyle>
            <a:lvl1pPr algn="ctr">
              <a:defRPr sz="5998"/>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3405" y="3602038"/>
            <a:ext cx="9145190" cy="1655762"/>
          </a:xfrm>
        </p:spPr>
        <p:txBody>
          <a:bodyPr/>
          <a:lstStyle>
            <a:lvl1pPr marL="0" indent="0" algn="ctr">
              <a:buNone/>
              <a:defRPr sz="2399"/>
            </a:lvl1pPr>
            <a:lvl2pPr marL="457017" indent="0" algn="ctr">
              <a:buNone/>
              <a:defRPr sz="1999"/>
            </a:lvl2pPr>
            <a:lvl3pPr marL="914034" indent="0" algn="ctr">
              <a:buNone/>
              <a:defRPr sz="1799"/>
            </a:lvl3pPr>
            <a:lvl4pPr marL="1371051" indent="0" algn="ctr">
              <a:buNone/>
              <a:defRPr sz="1599"/>
            </a:lvl4pPr>
            <a:lvl5pPr marL="1828068" indent="0" algn="ctr">
              <a:buNone/>
              <a:defRPr sz="1599"/>
            </a:lvl5pPr>
            <a:lvl6pPr marL="2285086" indent="0" algn="ctr">
              <a:buNone/>
              <a:defRPr sz="1599"/>
            </a:lvl6pPr>
            <a:lvl7pPr marL="2742103" indent="0" algn="ctr">
              <a:buNone/>
              <a:defRPr sz="1599"/>
            </a:lvl7pPr>
            <a:lvl8pPr marL="3199120" indent="0" algn="ctr">
              <a:buNone/>
              <a:defRPr sz="1599"/>
            </a:lvl8pPr>
            <a:lvl9pPr marL="3656137" indent="0" algn="ctr">
              <a:buNone/>
              <a:defRPr sz="1599"/>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1847662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326779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525" y="1709739"/>
            <a:ext cx="10516255" cy="2852737"/>
          </a:xfrm>
        </p:spPr>
        <p:txBody>
          <a:bodyPr anchor="b"/>
          <a:lstStyle>
            <a:lvl1pPr>
              <a:defRPr sz="5998"/>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525" y="4589464"/>
            <a:ext cx="10516255" cy="1500187"/>
          </a:xfrm>
        </p:spPr>
        <p:txBody>
          <a:bodyPr/>
          <a:lstStyle>
            <a:lvl1pPr marL="0" indent="0">
              <a:buNone/>
              <a:defRPr sz="2399"/>
            </a:lvl1pPr>
            <a:lvl2pPr marL="457017" indent="0">
              <a:buNone/>
              <a:defRPr sz="1999"/>
            </a:lvl2pPr>
            <a:lvl3pPr marL="914034" indent="0">
              <a:buNone/>
              <a:defRPr sz="1799"/>
            </a:lvl3pPr>
            <a:lvl4pPr marL="1371051" indent="0">
              <a:buNone/>
              <a:defRPr sz="1599"/>
            </a:lvl4pPr>
            <a:lvl5pPr marL="1828068" indent="0">
              <a:buNone/>
              <a:defRPr sz="1599"/>
            </a:lvl5pPr>
            <a:lvl6pPr marL="2285086" indent="0">
              <a:buNone/>
              <a:defRPr sz="1599"/>
            </a:lvl6pPr>
            <a:lvl7pPr marL="2742103" indent="0">
              <a:buNone/>
              <a:defRPr sz="1599"/>
            </a:lvl7pPr>
            <a:lvl8pPr marL="3199120" indent="0">
              <a:buNone/>
              <a:defRPr sz="1599"/>
            </a:lvl8pPr>
            <a:lvl9pPr marL="3656137" indent="0">
              <a:buNone/>
              <a:defRPr sz="1599"/>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845772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362" y="1600201"/>
            <a:ext cx="54096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1378" y="1600201"/>
            <a:ext cx="5411261"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33576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460" y="365126"/>
            <a:ext cx="10516254"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461" y="1681163"/>
            <a:ext cx="5157360" cy="823912"/>
          </a:xfrm>
        </p:spPr>
        <p:txBody>
          <a:bodyPr anchor="b"/>
          <a:lstStyle>
            <a:lvl1pPr marL="0" indent="0">
              <a:buNone/>
              <a:defRPr sz="2399" b="1"/>
            </a:lvl1pPr>
            <a:lvl2pPr marL="457017" indent="0">
              <a:buNone/>
              <a:defRPr sz="1999" b="1"/>
            </a:lvl2pPr>
            <a:lvl3pPr marL="914034" indent="0">
              <a:buNone/>
              <a:defRPr sz="1799" b="1"/>
            </a:lvl3pPr>
            <a:lvl4pPr marL="1371051" indent="0">
              <a:buNone/>
              <a:defRPr sz="1599" b="1"/>
            </a:lvl4pPr>
            <a:lvl5pPr marL="1828068" indent="0">
              <a:buNone/>
              <a:defRPr sz="1599" b="1"/>
            </a:lvl5pPr>
            <a:lvl6pPr marL="2285086" indent="0">
              <a:buNone/>
              <a:defRPr sz="1599" b="1"/>
            </a:lvl6pPr>
            <a:lvl7pPr marL="2742103" indent="0">
              <a:buNone/>
              <a:defRPr sz="1599" b="1"/>
            </a:lvl7pPr>
            <a:lvl8pPr marL="3199120" indent="0">
              <a:buNone/>
              <a:defRPr sz="1599" b="1"/>
            </a:lvl8pPr>
            <a:lvl9pPr marL="3656137" indent="0">
              <a:buNone/>
              <a:defRPr sz="1599"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461" y="2505075"/>
            <a:ext cx="5157360"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964" y="1681163"/>
            <a:ext cx="5182750" cy="823912"/>
          </a:xfrm>
        </p:spPr>
        <p:txBody>
          <a:bodyPr anchor="b"/>
          <a:lstStyle>
            <a:lvl1pPr marL="0" indent="0">
              <a:buNone/>
              <a:defRPr sz="2399" b="1"/>
            </a:lvl1pPr>
            <a:lvl2pPr marL="457017" indent="0">
              <a:buNone/>
              <a:defRPr sz="1999" b="1"/>
            </a:lvl2pPr>
            <a:lvl3pPr marL="914034" indent="0">
              <a:buNone/>
              <a:defRPr sz="1799" b="1"/>
            </a:lvl3pPr>
            <a:lvl4pPr marL="1371051" indent="0">
              <a:buNone/>
              <a:defRPr sz="1599" b="1"/>
            </a:lvl4pPr>
            <a:lvl5pPr marL="1828068" indent="0">
              <a:buNone/>
              <a:defRPr sz="1599" b="1"/>
            </a:lvl5pPr>
            <a:lvl6pPr marL="2285086" indent="0">
              <a:buNone/>
              <a:defRPr sz="1599" b="1"/>
            </a:lvl6pPr>
            <a:lvl7pPr marL="2742103" indent="0">
              <a:buNone/>
              <a:defRPr sz="1599" b="1"/>
            </a:lvl7pPr>
            <a:lvl8pPr marL="3199120" indent="0">
              <a:buNone/>
              <a:defRPr sz="1599" b="1"/>
            </a:lvl8pPr>
            <a:lvl9pPr marL="3656137" indent="0">
              <a:buNone/>
              <a:defRPr sz="1599"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964" y="2505075"/>
            <a:ext cx="5182750"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2692044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extLst>
      <p:ext uri="{BB962C8B-B14F-4D97-AF65-F5344CB8AC3E}">
        <p14:creationId xmlns:p14="http://schemas.microsoft.com/office/powerpoint/2010/main" val="10869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CC4B4-E475-4D71-8F83-F3037CF2E8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F68CFE-5333-45A3-8B8C-254C7F9C2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1E56A9-9246-4C9B-91E7-ED86A64168DC}"/>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5" name="页脚占位符 4">
            <a:extLst>
              <a:ext uri="{FF2B5EF4-FFF2-40B4-BE49-F238E27FC236}">
                <a16:creationId xmlns:a16="http://schemas.microsoft.com/office/drawing/2014/main" id="{C5E2C755-6554-4BC5-A477-98A89455E7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10AE41-5DFF-4A1F-AC04-8419064CE3F8}"/>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11140766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0419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60" y="457200"/>
            <a:ext cx="3932289" cy="1600200"/>
          </a:xfrm>
        </p:spPr>
        <p:txBody>
          <a:bodyPr anchor="b"/>
          <a:lstStyle>
            <a:lvl1pPr>
              <a:defRPr sz="3199"/>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2751" y="987426"/>
            <a:ext cx="617296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460" y="2057400"/>
            <a:ext cx="3932289" cy="3811588"/>
          </a:xfrm>
        </p:spPr>
        <p:txBody>
          <a:bodyPr/>
          <a:lstStyle>
            <a:lvl1pPr marL="0" indent="0">
              <a:buNone/>
              <a:defRPr sz="1599"/>
            </a:lvl1pPr>
            <a:lvl2pPr marL="457017" indent="0">
              <a:buNone/>
              <a:defRPr sz="1399"/>
            </a:lvl2pPr>
            <a:lvl3pPr marL="914034" indent="0">
              <a:buNone/>
              <a:defRPr sz="1200"/>
            </a:lvl3pPr>
            <a:lvl4pPr marL="1371051" indent="0">
              <a:buNone/>
              <a:defRPr sz="1000"/>
            </a:lvl4pPr>
            <a:lvl5pPr marL="1828068" indent="0">
              <a:buNone/>
              <a:defRPr sz="1000"/>
            </a:lvl5pPr>
            <a:lvl6pPr marL="2285086" indent="0">
              <a:buNone/>
              <a:defRPr sz="1000"/>
            </a:lvl6pPr>
            <a:lvl7pPr marL="2742103" indent="0">
              <a:buNone/>
              <a:defRPr sz="1000"/>
            </a:lvl7pPr>
            <a:lvl8pPr marL="3199120" indent="0">
              <a:buNone/>
              <a:defRPr sz="1000"/>
            </a:lvl8pPr>
            <a:lvl9pPr marL="3656137" indent="0">
              <a:buNone/>
              <a:defRPr sz="10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3427969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60" y="457200"/>
            <a:ext cx="3932289" cy="1600200"/>
          </a:xfrm>
        </p:spPr>
        <p:txBody>
          <a:bodyPr anchor="b"/>
          <a:lstStyle>
            <a:lvl1pPr>
              <a:defRPr sz="3199"/>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2751" y="987426"/>
            <a:ext cx="6172963" cy="4873625"/>
          </a:xfrm>
        </p:spPr>
        <p:txBody>
          <a:bodyPr vert="horz" wrap="square" lIns="91440" tIns="45720" rIns="91440" bIns="45720" numCol="1" anchor="t" anchorCtr="0" compatLnSpc="1"/>
          <a:lstStyle>
            <a:lvl1pPr marL="0" indent="0">
              <a:buNone/>
              <a:defRPr sz="3199"/>
            </a:lvl1pPr>
            <a:lvl2pPr marL="457017" indent="0">
              <a:buNone/>
              <a:defRPr sz="2799"/>
            </a:lvl2pPr>
            <a:lvl3pPr marL="914034" indent="0">
              <a:buNone/>
              <a:defRPr sz="2399"/>
            </a:lvl3pPr>
            <a:lvl4pPr marL="1371051" indent="0">
              <a:buNone/>
              <a:defRPr sz="1999"/>
            </a:lvl4pPr>
            <a:lvl5pPr marL="1828068" indent="0">
              <a:buNone/>
              <a:defRPr sz="1999"/>
            </a:lvl5pPr>
            <a:lvl6pPr marL="2285086" indent="0">
              <a:buNone/>
              <a:defRPr sz="1999"/>
            </a:lvl6pPr>
            <a:lvl7pPr marL="2742103" indent="0">
              <a:buNone/>
              <a:defRPr sz="1999"/>
            </a:lvl7pPr>
            <a:lvl8pPr marL="3199120" indent="0">
              <a:buNone/>
              <a:defRPr sz="1999"/>
            </a:lvl8pPr>
            <a:lvl9pPr marL="3656137" indent="0">
              <a:buNone/>
              <a:defRPr sz="1999"/>
            </a:lvl9pPr>
          </a:lstStyle>
          <a:p>
            <a:pPr marL="0" marR="0" lvl="0" indent="0" algn="l" defTabSz="914034" rtl="0" eaLnBrk="0" fontAlgn="base" latinLnBrk="0" hangingPunct="0">
              <a:lnSpc>
                <a:spcPct val="100000"/>
              </a:lnSpc>
              <a:spcBef>
                <a:spcPct val="20000"/>
              </a:spcBef>
              <a:spcAft>
                <a:spcPct val="0"/>
              </a:spcAft>
              <a:buClrTx/>
              <a:buSzTx/>
              <a:buFontTx/>
              <a:buNone/>
              <a:defRPr/>
            </a:pPr>
            <a:endParaRPr kumimoji="0" lang="zh-CN" altLang="en-US" sz="3199"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460" y="2057400"/>
            <a:ext cx="3932289" cy="3811588"/>
          </a:xfrm>
        </p:spPr>
        <p:txBody>
          <a:bodyPr/>
          <a:lstStyle>
            <a:lvl1pPr marL="0" indent="0">
              <a:buNone/>
              <a:defRPr sz="1599"/>
            </a:lvl1pPr>
            <a:lvl2pPr marL="457017" indent="0">
              <a:buNone/>
              <a:defRPr sz="1399"/>
            </a:lvl2pPr>
            <a:lvl3pPr marL="914034" indent="0">
              <a:buNone/>
              <a:defRPr sz="1200"/>
            </a:lvl3pPr>
            <a:lvl4pPr marL="1371051" indent="0">
              <a:buNone/>
              <a:defRPr sz="1000"/>
            </a:lvl4pPr>
            <a:lvl5pPr marL="1828068" indent="0">
              <a:buNone/>
              <a:defRPr sz="1000"/>
            </a:lvl5pPr>
            <a:lvl6pPr marL="2285086" indent="0">
              <a:buNone/>
              <a:defRPr sz="1000"/>
            </a:lvl6pPr>
            <a:lvl7pPr marL="2742103" indent="0">
              <a:buNone/>
              <a:defRPr sz="1000"/>
            </a:lvl7pPr>
            <a:lvl8pPr marL="3199120" indent="0">
              <a:buNone/>
              <a:defRPr sz="1000"/>
            </a:lvl8pPr>
            <a:lvl9pPr marL="3656137" indent="0">
              <a:buNone/>
              <a:defRPr sz="10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2760099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155293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509" y="908050"/>
            <a:ext cx="2742129"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362" y="908050"/>
            <a:ext cx="8078807"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56335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158BE-C190-4FB6-9550-C788D5D79C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B5B109-1334-4B76-8881-2153BACD1B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751495-3D6F-491C-A373-24AA932B83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579E91-866B-4A7B-91E6-610E9B4C0EDD}"/>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6" name="页脚占位符 5">
            <a:extLst>
              <a:ext uri="{FF2B5EF4-FFF2-40B4-BE49-F238E27FC236}">
                <a16:creationId xmlns:a16="http://schemas.microsoft.com/office/drawing/2014/main" id="{40860E82-187E-4EBE-A796-62B6121B49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69A48E-64D1-4552-A9F6-3D2D7FF38DED}"/>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407753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ECA24-6ABC-4AC4-BB55-3E509DD6EC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93D6FF-A4BB-423A-9FF5-CA73816DC4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F9D4AA-4CE9-4A3F-865C-6DA4D210DC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75E15F4-30A9-4D39-A997-47B8ACAAE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41DB5E-11F7-407E-A1C8-C63F19E6B25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DC508BF-35B9-4E0B-B899-E6603F0A3965}"/>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8" name="页脚占位符 7">
            <a:extLst>
              <a:ext uri="{FF2B5EF4-FFF2-40B4-BE49-F238E27FC236}">
                <a16:creationId xmlns:a16="http://schemas.microsoft.com/office/drawing/2014/main" id="{06880B89-48A6-4276-B0F6-9FFE4C5F48C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0590F8-A64E-4E64-8ABA-7C83FA3A3028}"/>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307369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B717B-36D9-4FBE-AC7C-98C2C60C11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1521F0-D2B7-4E12-A49A-9AFE30058F75}"/>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4" name="页脚占位符 3">
            <a:extLst>
              <a:ext uri="{FF2B5EF4-FFF2-40B4-BE49-F238E27FC236}">
                <a16:creationId xmlns:a16="http://schemas.microsoft.com/office/drawing/2014/main" id="{E67EA5A1-A681-4123-ACB9-1C2DCFD088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B48665-76F6-45D4-B55C-51F0C824A075}"/>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155816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689243-CE54-4162-8B45-1ECA21593B4B}"/>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3" name="页脚占位符 2">
            <a:extLst>
              <a:ext uri="{FF2B5EF4-FFF2-40B4-BE49-F238E27FC236}">
                <a16:creationId xmlns:a16="http://schemas.microsoft.com/office/drawing/2014/main" id="{52F04A1C-24E9-4A00-950B-E695A07ACD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F5847B9-EA5B-4BE9-A3D5-52DE2552270D}"/>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76543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6BDD9-183B-40C4-8E25-0B07A72425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93775B-F404-422F-B498-9EDFE033C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5409BC-E51C-4E5B-8606-D84B6D696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E9F570-0842-498D-9669-120F204DBCDE}"/>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6" name="页脚占位符 5">
            <a:extLst>
              <a:ext uri="{FF2B5EF4-FFF2-40B4-BE49-F238E27FC236}">
                <a16:creationId xmlns:a16="http://schemas.microsoft.com/office/drawing/2014/main" id="{0E600C4F-63DA-4087-92F6-814759CB5F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398467-CF46-4D4A-A75B-AB20E0FAF703}"/>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193425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C2C2E-E4C4-44EF-8B52-7250EA39C3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A2BB826-0483-4366-83E1-3497DA84C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647604-F981-423F-A041-B289D2CEC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A055BA-82F7-40AA-9B6E-EBED87DBA0EA}"/>
              </a:ext>
            </a:extLst>
          </p:cNvPr>
          <p:cNvSpPr>
            <a:spLocks noGrp="1"/>
          </p:cNvSpPr>
          <p:nvPr>
            <p:ph type="dt" sz="half" idx="10"/>
          </p:nvPr>
        </p:nvSpPr>
        <p:spPr/>
        <p:txBody>
          <a:bodyPr/>
          <a:lstStyle/>
          <a:p>
            <a:fld id="{C8F9BCBB-243F-485B-A83D-E7ED657C2993}" type="datetimeFigureOut">
              <a:rPr lang="zh-CN" altLang="en-US" smtClean="0"/>
              <a:t>2020-11-05</a:t>
            </a:fld>
            <a:endParaRPr lang="zh-CN" altLang="en-US"/>
          </a:p>
        </p:txBody>
      </p:sp>
      <p:sp>
        <p:nvSpPr>
          <p:cNvPr id="6" name="页脚占位符 5">
            <a:extLst>
              <a:ext uri="{FF2B5EF4-FFF2-40B4-BE49-F238E27FC236}">
                <a16:creationId xmlns:a16="http://schemas.microsoft.com/office/drawing/2014/main" id="{C67D389D-466A-472A-94DF-CD80F718C3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B512AE-066B-42F5-A795-4DF08FEB9F32}"/>
              </a:ext>
            </a:extLst>
          </p:cNvPr>
          <p:cNvSpPr>
            <a:spLocks noGrp="1"/>
          </p:cNvSpPr>
          <p:nvPr>
            <p:ph type="sldNum" sz="quarter" idx="12"/>
          </p:nvPr>
        </p:nvSpPr>
        <p:spPr/>
        <p:txBody>
          <a:body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290016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D18CB1-54D6-4953-8D83-AB8104D3B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1AF570-3D5C-4B90-97A8-BFE01FBFC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613463-78E2-428B-9401-5BACE23441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9BCBB-243F-485B-A83D-E7ED657C2993}" type="datetimeFigureOut">
              <a:rPr lang="zh-CN" altLang="en-US" smtClean="0"/>
              <a:t>2020-11-05</a:t>
            </a:fld>
            <a:endParaRPr lang="zh-CN" altLang="en-US"/>
          </a:p>
        </p:txBody>
      </p:sp>
      <p:sp>
        <p:nvSpPr>
          <p:cNvPr id="5" name="页脚占位符 4">
            <a:extLst>
              <a:ext uri="{FF2B5EF4-FFF2-40B4-BE49-F238E27FC236}">
                <a16:creationId xmlns:a16="http://schemas.microsoft.com/office/drawing/2014/main" id="{36CFC63A-7839-4182-A2E0-5A6686F63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281640-2606-4804-AD4B-8C4B15034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66CC9-68C7-4253-8128-05839DD5477D}" type="slidenum">
              <a:rPr lang="zh-CN" altLang="en-US" smtClean="0"/>
              <a:t>‹#›</a:t>
            </a:fld>
            <a:endParaRPr lang="zh-CN" altLang="en-US"/>
          </a:p>
        </p:txBody>
      </p:sp>
    </p:spTree>
    <p:extLst>
      <p:ext uri="{BB962C8B-B14F-4D97-AF65-F5344CB8AC3E}">
        <p14:creationId xmlns:p14="http://schemas.microsoft.com/office/powerpoint/2010/main" val="2204102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62" y="908050"/>
            <a:ext cx="10973276" cy="635000"/>
          </a:xfrm>
          <a:prstGeom prst="rect">
            <a:avLst/>
          </a:prstGeom>
          <a:noFill/>
          <a:ln w="9525">
            <a:noFill/>
          </a:ln>
        </p:spPr>
        <p:txBody>
          <a:bodyPr anchor="ctr"/>
          <a:lstStyle/>
          <a:p>
            <a:pPr lvl="0"/>
            <a:r>
              <a:rPr lang="zh-CN" altLang="zh-CN" dirty="0"/>
              <a:t>单击此处编辑母版标题样式</a:t>
            </a:r>
          </a:p>
        </p:txBody>
      </p:sp>
      <p:sp>
        <p:nvSpPr>
          <p:cNvPr id="1027" name="Rectangle 3"/>
          <p:cNvSpPr>
            <a:spLocks noGrp="1"/>
          </p:cNvSpPr>
          <p:nvPr>
            <p:ph type="body"/>
          </p:nvPr>
        </p:nvSpPr>
        <p:spPr>
          <a:xfrm>
            <a:off x="609362" y="1600201"/>
            <a:ext cx="10973276" cy="4525963"/>
          </a:xfrm>
          <a:prstGeom prst="rect">
            <a:avLst/>
          </a:prstGeom>
          <a:noFill/>
          <a:ln w="9525">
            <a:noFill/>
          </a:ln>
        </p:spPr>
        <p:txBody>
          <a:bodyPr anchor="t"/>
          <a:lstStyle/>
          <a:p>
            <a:pPr lvl="0" indent="-342763"/>
            <a:r>
              <a:rPr lang="zh-CN" altLang="zh-CN" dirty="0"/>
              <a:t>单击此处编辑母版文本样式</a:t>
            </a:r>
          </a:p>
          <a:p>
            <a:pPr lvl="1" indent="-285636"/>
            <a:r>
              <a:rPr lang="zh-CN" altLang="zh-CN" dirty="0"/>
              <a:t>第二级</a:t>
            </a:r>
          </a:p>
        </p:txBody>
      </p:sp>
    </p:spTree>
    <p:extLst>
      <p:ext uri="{BB962C8B-B14F-4D97-AF65-F5344CB8AC3E}">
        <p14:creationId xmlns:p14="http://schemas.microsoft.com/office/powerpoint/2010/main" val="4206839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spcBef>
          <a:spcPct val="0"/>
        </a:spcBef>
        <a:spcAft>
          <a:spcPct val="0"/>
        </a:spcAft>
        <a:defRPr sz="2399" kern="1200">
          <a:solidFill>
            <a:schemeClr val="accent1"/>
          </a:solidFill>
          <a:latin typeface="+mj-lt"/>
          <a:ea typeface="+mj-ea"/>
          <a:cs typeface="+mj-cs"/>
        </a:defRPr>
      </a:lvl1pPr>
      <a:lvl2pPr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5pPr>
      <a:lvl6pPr marL="457017"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6pPr>
      <a:lvl7pPr marL="914034"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7pPr>
      <a:lvl8pPr marL="1371051"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8pPr>
      <a:lvl9pPr marL="1828068"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9pPr>
    </p:titleStyle>
    <p:bodyStyle>
      <a:lvl1pPr marL="342763" indent="-342763" algn="l" rtl="0" eaLnBrk="0" fontAlgn="base" hangingPunct="0">
        <a:spcBef>
          <a:spcPct val="20000"/>
        </a:spcBef>
        <a:spcAft>
          <a:spcPct val="0"/>
        </a:spcAft>
        <a:buChar char="•"/>
        <a:defRPr sz="1999" kern="1200">
          <a:solidFill>
            <a:schemeClr val="accent1"/>
          </a:solidFill>
          <a:latin typeface="+mn-lt"/>
          <a:ea typeface="+mn-ea"/>
          <a:cs typeface="+mn-cs"/>
        </a:defRPr>
      </a:lvl1pPr>
      <a:lvl2pPr marL="742653" indent="-285636" algn="l" rtl="0" eaLnBrk="0" fontAlgn="base" hangingPunct="0">
        <a:spcBef>
          <a:spcPct val="20000"/>
        </a:spcBef>
        <a:spcAft>
          <a:spcPct val="0"/>
        </a:spcAft>
        <a:buChar char="–"/>
        <a:defRPr sz="1999" kern="1200">
          <a:solidFill>
            <a:schemeClr val="accent1"/>
          </a:solidFill>
          <a:latin typeface="+mn-lt"/>
          <a:ea typeface="仿宋_GB2312" pitchFamily="1" charset="-122"/>
          <a:cs typeface="+mn-cs"/>
        </a:defRPr>
      </a:lvl2pPr>
      <a:lvl3pPr marL="1142543" indent="-228509" algn="l" rtl="0" eaLnBrk="0" fontAlgn="base" hangingPunct="0">
        <a:spcBef>
          <a:spcPct val="20000"/>
        </a:spcBef>
        <a:spcAft>
          <a:spcPct val="0"/>
        </a:spcAft>
        <a:buChar char="•"/>
        <a:defRPr sz="2399" kern="1200">
          <a:solidFill>
            <a:schemeClr val="tx1"/>
          </a:solidFill>
          <a:latin typeface="+mn-lt"/>
          <a:ea typeface="宋体" panose="02010600030101010101" pitchFamily="2" charset="-122"/>
          <a:cs typeface="+mn-cs"/>
        </a:defRPr>
      </a:lvl3pPr>
      <a:lvl4pPr marL="1599560" indent="-228509" algn="l" rtl="0" eaLnBrk="0" fontAlgn="base" hangingPunct="0">
        <a:spcBef>
          <a:spcPct val="20000"/>
        </a:spcBef>
        <a:spcAft>
          <a:spcPct val="0"/>
        </a:spcAft>
        <a:buChar char="–"/>
        <a:defRPr sz="1999" kern="1200">
          <a:solidFill>
            <a:schemeClr val="tx1"/>
          </a:solidFill>
          <a:latin typeface="+mn-lt"/>
          <a:ea typeface="宋体" panose="02010600030101010101" pitchFamily="2" charset="-122"/>
          <a:cs typeface="+mn-cs"/>
        </a:defRPr>
      </a:lvl4pPr>
      <a:lvl5pPr marL="2056577" indent="-228509" algn="l" rtl="0" eaLnBrk="0" fontAlgn="base" hangingPunct="0">
        <a:spcBef>
          <a:spcPct val="20000"/>
        </a:spcBef>
        <a:spcAft>
          <a:spcPct val="0"/>
        </a:spcAft>
        <a:buChar char="»"/>
        <a:defRPr sz="1999" kern="1200">
          <a:solidFill>
            <a:schemeClr val="tx1"/>
          </a:solidFill>
          <a:latin typeface="+mn-lt"/>
          <a:ea typeface="宋体" panose="02010600030101010101"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p:nvSpPr>
        <p:spPr bwMode="auto">
          <a:xfrm>
            <a:off x="11577877" y="6381751"/>
            <a:ext cx="491933" cy="396875"/>
          </a:xfrm>
          <a:prstGeom prst="rect">
            <a:avLst/>
          </a:prstGeom>
          <a:solidFill>
            <a:srgbClr val="0F3D6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799"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TextBox 4"/>
          <p:cNvSpPr txBox="1"/>
          <p:nvPr/>
        </p:nvSpPr>
        <p:spPr>
          <a:xfrm>
            <a:off x="11604854" y="6410326"/>
            <a:ext cx="436392" cy="339725"/>
          </a:xfrm>
          <a:prstGeom prst="rect">
            <a:avLst/>
          </a:prstGeom>
          <a:noFill/>
          <a:ln w="9525">
            <a:noFill/>
          </a:ln>
        </p:spPr>
        <p:txBody>
          <a:bodyPr wrap="none" anchor="t">
            <a:spAutoFit/>
          </a:bodyPr>
          <a:lstStyle/>
          <a:p>
            <a:pPr lvl="0" indent="0" algn="ctr"/>
            <a:fld id="{9A0DB2DC-4C9A-4742-B13C-FB6460FD3503}" type="slidenum">
              <a:rPr lang="zh-CN" altLang="en-US" sz="1599" dirty="0">
                <a:solidFill>
                  <a:schemeClr val="accent2"/>
                </a:solidFill>
                <a:latin typeface="Arial" panose="020B0604020202020204" pitchFamily="34" charset="0"/>
                <a:ea typeface="宋体" panose="02010600030101010101" pitchFamily="2" charset="-122"/>
              </a:rPr>
              <a:pPr lvl="0" indent="0" algn="ctr"/>
              <a:t>‹#›</a:t>
            </a:fld>
            <a:endParaRPr lang="zh-CN" altLang="en-US" sz="1599" dirty="0">
              <a:solidFill>
                <a:schemeClr val="accent2"/>
              </a:solidFill>
              <a:latin typeface="Arial" panose="020B0604020202020204" pitchFamily="34" charset="0"/>
              <a:ea typeface="宋体" panose="02010600030101010101" pitchFamily="2" charset="-122"/>
            </a:endParaRPr>
          </a:p>
        </p:txBody>
      </p:sp>
      <p:sp>
        <p:nvSpPr>
          <p:cNvPr id="2052" name="Rectangle 2"/>
          <p:cNvSpPr>
            <a:spLocks noGrp="1"/>
          </p:cNvSpPr>
          <p:nvPr>
            <p:ph type="title"/>
          </p:nvPr>
        </p:nvSpPr>
        <p:spPr>
          <a:xfrm>
            <a:off x="609362" y="908050"/>
            <a:ext cx="10973276" cy="635000"/>
          </a:xfrm>
          <a:prstGeom prst="rect">
            <a:avLst/>
          </a:prstGeom>
          <a:noFill/>
          <a:ln w="9525">
            <a:noFill/>
          </a:ln>
        </p:spPr>
        <p:txBody>
          <a:bodyPr anchor="ctr"/>
          <a:lstStyle/>
          <a:p>
            <a:pPr lvl="0"/>
            <a:r>
              <a:rPr lang="zh-CN" altLang="zh-CN" dirty="0"/>
              <a:t>单击此处编辑母版标题样式</a:t>
            </a:r>
          </a:p>
        </p:txBody>
      </p:sp>
      <p:sp>
        <p:nvSpPr>
          <p:cNvPr id="2053" name="Rectangle 3"/>
          <p:cNvSpPr>
            <a:spLocks noGrp="1"/>
          </p:cNvSpPr>
          <p:nvPr>
            <p:ph type="body"/>
          </p:nvPr>
        </p:nvSpPr>
        <p:spPr>
          <a:xfrm>
            <a:off x="609362" y="1600201"/>
            <a:ext cx="10973276" cy="4525963"/>
          </a:xfrm>
          <a:prstGeom prst="rect">
            <a:avLst/>
          </a:prstGeom>
          <a:noFill/>
          <a:ln w="9525">
            <a:noFill/>
          </a:ln>
        </p:spPr>
        <p:txBody>
          <a:bodyPr anchor="t"/>
          <a:lstStyle/>
          <a:p>
            <a:pPr lvl="0" indent="-342763"/>
            <a:r>
              <a:rPr lang="zh-CN" altLang="zh-CN" dirty="0"/>
              <a:t>单击此处编辑母版文本样式</a:t>
            </a:r>
          </a:p>
          <a:p>
            <a:pPr lvl="1" indent="-285636"/>
            <a:r>
              <a:rPr lang="zh-CN" altLang="zh-CN" dirty="0"/>
              <a:t>第二级</a:t>
            </a:r>
          </a:p>
        </p:txBody>
      </p:sp>
      <p:sp>
        <p:nvSpPr>
          <p:cNvPr id="2054" name="矩形 1"/>
          <p:cNvSpPr>
            <a:spLocks noChangeArrowheads="1"/>
          </p:cNvSpPr>
          <p:nvPr/>
        </p:nvSpPr>
        <p:spPr bwMode="auto">
          <a:xfrm>
            <a:off x="0" y="6713539"/>
            <a:ext cx="12192000" cy="144463"/>
          </a:xfrm>
          <a:prstGeom prst="rect">
            <a:avLst/>
          </a:prstGeom>
          <a:solidFill>
            <a:srgbClr val="0F3D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799"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430894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hf sldNum="0" hdr="0" ftr="0" dt="0"/>
  <p:txStyles>
    <p:titleStyle>
      <a:lvl1pPr algn="l" rtl="0" eaLnBrk="0" fontAlgn="base" hangingPunct="0">
        <a:spcBef>
          <a:spcPct val="0"/>
        </a:spcBef>
        <a:spcAft>
          <a:spcPct val="0"/>
        </a:spcAft>
        <a:defRPr sz="2399" kern="1200">
          <a:solidFill>
            <a:schemeClr val="accent1"/>
          </a:solidFill>
          <a:latin typeface="+mj-lt"/>
          <a:ea typeface="+mj-ea"/>
          <a:cs typeface="+mj-cs"/>
        </a:defRPr>
      </a:lvl1pPr>
      <a:lvl2pPr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5pPr>
      <a:lvl6pPr marL="457017"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6pPr>
      <a:lvl7pPr marL="914034"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7pPr>
      <a:lvl8pPr marL="1371051"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8pPr>
      <a:lvl9pPr marL="1828068" algn="l" rtl="0" eaLnBrk="0" fontAlgn="base" hangingPunct="0">
        <a:spcBef>
          <a:spcPct val="0"/>
        </a:spcBef>
        <a:spcAft>
          <a:spcPct val="0"/>
        </a:spcAft>
        <a:defRPr sz="2399">
          <a:solidFill>
            <a:schemeClr val="accent1"/>
          </a:solidFill>
          <a:latin typeface="Arial" panose="020B0604020202020204" pitchFamily="34" charset="0"/>
          <a:ea typeface="微软雅黑" panose="020B0503020204020204" pitchFamily="34" charset="-122"/>
        </a:defRPr>
      </a:lvl9pPr>
    </p:titleStyle>
    <p:bodyStyle>
      <a:lvl1pPr marL="342763" indent="-342763" algn="l" rtl="0" eaLnBrk="0" fontAlgn="base" hangingPunct="0">
        <a:spcBef>
          <a:spcPct val="20000"/>
        </a:spcBef>
        <a:spcAft>
          <a:spcPct val="0"/>
        </a:spcAft>
        <a:buChar char="•"/>
        <a:defRPr sz="1999" kern="1200">
          <a:solidFill>
            <a:schemeClr val="accent1"/>
          </a:solidFill>
          <a:latin typeface="+mn-lt"/>
          <a:ea typeface="+mn-ea"/>
          <a:cs typeface="+mn-cs"/>
        </a:defRPr>
      </a:lvl1pPr>
      <a:lvl2pPr marL="742653" indent="-285636" algn="l" rtl="0" eaLnBrk="0" fontAlgn="base" hangingPunct="0">
        <a:spcBef>
          <a:spcPct val="20000"/>
        </a:spcBef>
        <a:spcAft>
          <a:spcPct val="0"/>
        </a:spcAft>
        <a:buChar char="–"/>
        <a:defRPr sz="1999" kern="1200">
          <a:solidFill>
            <a:schemeClr val="accent1"/>
          </a:solidFill>
          <a:latin typeface="+mn-lt"/>
          <a:ea typeface="仿宋_GB2312" pitchFamily="1" charset="-122"/>
          <a:cs typeface="+mn-cs"/>
        </a:defRPr>
      </a:lvl2pPr>
      <a:lvl3pPr marL="1142543" indent="-228509" algn="l" rtl="0" eaLnBrk="0" fontAlgn="base" hangingPunct="0">
        <a:spcBef>
          <a:spcPct val="20000"/>
        </a:spcBef>
        <a:spcAft>
          <a:spcPct val="0"/>
        </a:spcAft>
        <a:buChar char="•"/>
        <a:defRPr sz="2399" kern="1200">
          <a:solidFill>
            <a:schemeClr val="tx1"/>
          </a:solidFill>
          <a:latin typeface="+mn-lt"/>
          <a:ea typeface="宋体" panose="02010600030101010101" pitchFamily="2" charset="-122"/>
          <a:cs typeface="+mn-cs"/>
        </a:defRPr>
      </a:lvl3pPr>
      <a:lvl4pPr marL="1599560" indent="-228509" algn="l" rtl="0" eaLnBrk="0" fontAlgn="base" hangingPunct="0">
        <a:spcBef>
          <a:spcPct val="20000"/>
        </a:spcBef>
        <a:spcAft>
          <a:spcPct val="0"/>
        </a:spcAft>
        <a:buChar char="–"/>
        <a:defRPr sz="1999" kern="1200">
          <a:solidFill>
            <a:schemeClr val="tx1"/>
          </a:solidFill>
          <a:latin typeface="+mn-lt"/>
          <a:ea typeface="宋体" panose="02010600030101010101" pitchFamily="2" charset="-122"/>
          <a:cs typeface="+mn-cs"/>
        </a:defRPr>
      </a:lvl4pPr>
      <a:lvl5pPr marL="2056577" indent="-228509" algn="l" rtl="0" eaLnBrk="0" fontAlgn="base" hangingPunct="0">
        <a:spcBef>
          <a:spcPct val="20000"/>
        </a:spcBef>
        <a:spcAft>
          <a:spcPct val="0"/>
        </a:spcAft>
        <a:buChar char="»"/>
        <a:defRPr sz="1999" kern="1200">
          <a:solidFill>
            <a:schemeClr val="tx1"/>
          </a:solidFill>
          <a:latin typeface="+mn-lt"/>
          <a:ea typeface="宋体" panose="02010600030101010101"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0.xml"/><Relationship Id="rId5" Type="http://schemas.openxmlformats.org/officeDocument/2006/relationships/image" Target="../media/image18.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0.xml"/><Relationship Id="rId5" Type="http://schemas.openxmlformats.org/officeDocument/2006/relationships/image" Target="../media/image18.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769638" y="2311837"/>
            <a:ext cx="10724136" cy="817244"/>
          </a:xfrm>
          <a:prstGeom prst="rect">
            <a:avLst/>
          </a:prstGeom>
          <a:noFill/>
          <a:ln w="9525">
            <a:noFill/>
          </a:ln>
        </p:spPr>
        <p:txBody>
          <a:bodyPr anchor="ctr"/>
          <a:lstStyle/>
          <a:p>
            <a:pPr lvl="0" algn="ctr" defTabSz="914034" fontAlgn="base">
              <a:spcBef>
                <a:spcPct val="0"/>
              </a:spcBef>
              <a:spcAft>
                <a:spcPct val="0"/>
              </a:spcAft>
            </a:pPr>
            <a:r>
              <a:rPr lang="zh-CN" altLang="en-US" sz="3200" b="1" dirty="0">
                <a:solidFill>
                  <a:srgbClr val="FFFFFF"/>
                </a:solidFill>
                <a:latin typeface="微软雅黑" panose="020B0503020204020204" pitchFamily="34" charset="-122"/>
                <a:ea typeface="微软雅黑" panose="020B0503020204020204" pitchFamily="34" charset="-122"/>
              </a:rPr>
              <a:t>使用</a:t>
            </a:r>
            <a:r>
              <a:rPr lang="en-US" altLang="zh-CN" sz="3200" b="1" dirty="0" err="1">
                <a:solidFill>
                  <a:srgbClr val="FFFFFF"/>
                </a:solidFill>
                <a:latin typeface="微软雅黑" panose="020B0503020204020204" pitchFamily="34" charset="-122"/>
                <a:ea typeface="微软雅黑" panose="020B0503020204020204" pitchFamily="34" charset="-122"/>
              </a:rPr>
              <a:t>sklearn</a:t>
            </a:r>
            <a:r>
              <a:rPr lang="zh-CN" altLang="en-US" sz="3200" b="1" dirty="0">
                <a:solidFill>
                  <a:srgbClr val="FFFFFF"/>
                </a:solidFill>
                <a:latin typeface="微软雅黑" panose="020B0503020204020204" pitchFamily="34" charset="-122"/>
                <a:ea typeface="微软雅黑" panose="020B0503020204020204" pitchFamily="34" charset="-122"/>
              </a:rPr>
              <a:t>实现基于逻辑回归算法的乳腺癌的识别</a:t>
            </a:r>
            <a:endPar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174" name="TextBox 35"/>
          <p:cNvSpPr txBox="1"/>
          <p:nvPr/>
        </p:nvSpPr>
        <p:spPr>
          <a:xfrm>
            <a:off x="4001817" y="4351740"/>
            <a:ext cx="4188365" cy="581057"/>
          </a:xfrm>
          <a:prstGeom prst="rect">
            <a:avLst/>
          </a:prstGeom>
          <a:noFill/>
          <a:ln w="9525">
            <a:noFill/>
          </a:ln>
        </p:spPr>
        <p:txBody>
          <a:bodyPr wrap="square" anchor="t">
            <a:spAutoFit/>
          </a:bodyPr>
          <a:lstStyle/>
          <a:p>
            <a:pPr marL="0" marR="0" lvl="0" indent="0" algn="ctr" defTabSz="914034"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第</a:t>
            </a: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19</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组 汪顺超 白阳浩</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181" name="Rectangle 5"/>
          <p:cNvSpPr/>
          <p:nvPr/>
        </p:nvSpPr>
        <p:spPr>
          <a:xfrm>
            <a:off x="34912" y="6743994"/>
            <a:ext cx="12192000" cy="41259"/>
          </a:xfrm>
          <a:prstGeom prst="rect">
            <a:avLst/>
          </a:prstGeom>
          <a:solidFill>
            <a:srgbClr val="FFFFFF"/>
          </a:solidFill>
          <a:ln w="9525">
            <a:noFill/>
          </a:ln>
        </p:spPr>
        <p:txBody>
          <a:bodyPr anchor="t"/>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srgbClr val="004C54"/>
              </a:solidFill>
              <a:effectLst/>
              <a:uLnTx/>
              <a:uFillTx/>
              <a:latin typeface="Arial" panose="020B0604020202020204" pitchFamily="34" charset="0"/>
              <a:ea typeface="宋体" panose="02010600030101010101" pitchFamily="2" charset="-122"/>
              <a:cs typeface="+mn-cs"/>
            </a:endParaRPr>
          </a:p>
        </p:txBody>
      </p:sp>
      <p:cxnSp>
        <p:nvCxnSpPr>
          <p:cNvPr id="6158" name="直接连接符 2"/>
          <p:cNvCxnSpPr/>
          <p:nvPr/>
        </p:nvCxnSpPr>
        <p:spPr>
          <a:xfrm>
            <a:off x="1201270" y="2159496"/>
            <a:ext cx="9860873"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270" y="3284594"/>
            <a:ext cx="9860873" cy="0"/>
          </a:xfrm>
          <a:prstGeom prst="line">
            <a:avLst/>
          </a:prstGeom>
          <a:ln w="9525" cap="flat" cmpd="sng">
            <a:solidFill>
              <a:schemeClr val="accent2"/>
            </a:solidFill>
            <a:prstDash val="dash"/>
            <a:round/>
            <a:headEnd type="none" w="med" len="med"/>
            <a:tailEnd type="none" w="med" len="med"/>
          </a:ln>
        </p:spPr>
      </p:cxn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5867" y="944825"/>
            <a:ext cx="4218357" cy="802082"/>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35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8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430" y="177483"/>
            <a:ext cx="4031873" cy="553870"/>
          </a:xfrm>
          <a:prstGeom prst="rect">
            <a:avLst/>
          </a:prstGeom>
          <a:noFill/>
          <a:ln w="9525">
            <a:noFill/>
          </a:ln>
        </p:spPr>
        <p:txBody>
          <a:bodyPr wrap="non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29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模型的基本概念与构建</a:t>
            </a:r>
          </a:p>
        </p:txBody>
      </p:sp>
      <p:sp>
        <p:nvSpPr>
          <p:cNvPr id="31747"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31748" name="TextBox 4"/>
          <p:cNvSpPr txBox="1"/>
          <p:nvPr/>
        </p:nvSpPr>
        <p:spPr>
          <a:xfrm>
            <a:off x="1874204" y="1373937"/>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估计模型的方法是极大似然估计，即</a:t>
            </a:r>
          </a:p>
        </p:txBody>
      </p:sp>
      <p:sp>
        <p:nvSpPr>
          <p:cNvPr id="31749" name="Freeform 14"/>
          <p:cNvSpPr/>
          <p:nvPr/>
        </p:nvSpPr>
        <p:spPr>
          <a:xfrm>
            <a:off x="664109" y="1061133"/>
            <a:ext cx="1112402" cy="1110816"/>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14" name="TextBox 9">
            <a:extLst>
              <a:ext uri="{FF2B5EF4-FFF2-40B4-BE49-F238E27FC236}">
                <a16:creationId xmlns:a16="http://schemas.microsoft.com/office/drawing/2014/main" id="{C1FF7D8E-57DB-4A18-B352-D70508AD45F7}"/>
              </a:ext>
            </a:extLst>
          </p:cNvPr>
          <p:cNvSpPr txBox="1"/>
          <p:nvPr/>
        </p:nvSpPr>
        <p:spPr>
          <a:xfrm>
            <a:off x="676803" y="1415265"/>
            <a:ext cx="1099708" cy="399981"/>
          </a:xfrm>
          <a:prstGeom prst="rect">
            <a:avLst/>
          </a:prstGeom>
          <a:noFill/>
          <a:ln w="9525">
            <a:noFill/>
          </a:ln>
        </p:spPr>
        <p:txBody>
          <a:bodyPr anchor="t">
            <a:spAutoFit/>
          </a:bodyPr>
          <a:lstStyle/>
          <a:p>
            <a:pPr marL="0" marR="0" lvl="0" indent="0" algn="ctr" defTabSz="914034" rtl="0" eaLnBrk="1" fontAlgn="base" latinLnBrk="0" hangingPunct="1">
              <a:lnSpc>
                <a:spcPct val="100000"/>
              </a:lnSpc>
              <a:spcBef>
                <a:spcPct val="0"/>
              </a:spcBef>
              <a:spcAft>
                <a:spcPct val="0"/>
              </a:spcAft>
              <a:buClrTx/>
              <a:buSzTx/>
              <a:buFontTx/>
              <a:buNone/>
              <a:tabLst/>
              <a:defRPr/>
            </a:pP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0" lang="en-US" altLang="zh-CN"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5</a:t>
            </a: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mc:AlternateContent xmlns:mc="http://schemas.openxmlformats.org/markup-compatibility/2006" xmlns:a14="http://schemas.microsoft.com/office/drawing/2010/main">
        <mc:Choice Requires="a14">
          <p:sp>
            <p:nvSpPr>
              <p:cNvPr id="12" name="TextBox 4">
                <a:extLst>
                  <a:ext uri="{FF2B5EF4-FFF2-40B4-BE49-F238E27FC236}">
                    <a16:creationId xmlns:a16="http://schemas.microsoft.com/office/drawing/2014/main" id="{C28D19B2-78C9-4DF0-916D-23F82AB4C1DB}"/>
                  </a:ext>
                </a:extLst>
              </p:cNvPr>
              <p:cNvSpPr txBox="1"/>
              <p:nvPr/>
            </p:nvSpPr>
            <p:spPr>
              <a:xfrm>
                <a:off x="1590947" y="1841895"/>
                <a:ext cx="9010106" cy="376578"/>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𝑀𝐿𝐸</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acc>
                        <m:accPr>
                          <m:chr m:val="̂"/>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acc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acc>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𝑎𝑟𝑔𝑚𝑎𝑥</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 </m:t>
                      </m:r>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oMath>
                  </m:oMathPara>
                </a14:m>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2" name="TextBox 4">
                <a:extLst>
                  <a:ext uri="{FF2B5EF4-FFF2-40B4-BE49-F238E27FC236}">
                    <a16:creationId xmlns:a16="http://schemas.microsoft.com/office/drawing/2014/main" id="{C28D19B2-78C9-4DF0-916D-23F82AB4C1DB}"/>
                  </a:ext>
                </a:extLst>
              </p:cNvPr>
              <p:cNvSpPr txBox="1">
                <a:spLocks noRot="1" noChangeAspect="1" noMove="1" noResize="1" noEditPoints="1" noAdjustHandles="1" noChangeArrowheads="1" noChangeShapeType="1" noTextEdit="1"/>
              </p:cNvSpPr>
              <p:nvPr/>
            </p:nvSpPr>
            <p:spPr>
              <a:xfrm>
                <a:off x="1590947" y="1841895"/>
                <a:ext cx="9010106" cy="376578"/>
              </a:xfrm>
              <a:prstGeom prst="rect">
                <a:avLst/>
              </a:prstGeom>
              <a:blipFill>
                <a:blip r:embed="rId2"/>
                <a:stretch>
                  <a:fillRect b="-12903"/>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4">
                <a:extLst>
                  <a:ext uri="{FF2B5EF4-FFF2-40B4-BE49-F238E27FC236}">
                    <a16:creationId xmlns:a16="http://schemas.microsoft.com/office/drawing/2014/main" id="{66417472-2EE8-4EDC-9C9B-C814C85E8260}"/>
                  </a:ext>
                </a:extLst>
              </p:cNvPr>
              <p:cNvSpPr txBox="1"/>
              <p:nvPr/>
            </p:nvSpPr>
            <p:spPr>
              <a:xfrm>
                <a:off x="1874204" y="2385725"/>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假设总共有</a:t>
                </a:r>
                <a14:m>
                  <m:oMath xmlns:m="http://schemas.openxmlformats.org/officeDocument/2006/math">
                    <m:r>
                      <a:rPr kumimoji="0" lang="en-US" altLang="zh-CN" sz="1799" b="0" i="1" u="none" strike="noStrike" kern="1200" cap="none" spc="0" normalizeH="0" baseline="0" noProof="0" dirty="0" smtClean="0">
                        <a:ln>
                          <a:noFill/>
                        </a:ln>
                        <a:solidFill>
                          <a:srgbClr val="292929"/>
                        </a:solidFill>
                        <a:effectLst/>
                        <a:uLnTx/>
                        <a:uFillTx/>
                        <a:latin typeface="Cambria Math" panose="02040503050406030204" pitchFamily="18" charset="0"/>
                        <a:ea typeface="微软雅黑" panose="020B0503020204020204" pitchFamily="34" charset="-122"/>
                        <a:cs typeface="+mn-cs"/>
                      </a:rPr>
                      <m:t>𝑁</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组数据，数据之间满足独立同分布，则有</a:t>
                </a:r>
              </a:p>
            </p:txBody>
          </p:sp>
        </mc:Choice>
        <mc:Fallback xmlns="">
          <p:sp>
            <p:nvSpPr>
              <p:cNvPr id="18" name="TextBox 4">
                <a:extLst>
                  <a:ext uri="{FF2B5EF4-FFF2-40B4-BE49-F238E27FC236}">
                    <a16:creationId xmlns:a16="http://schemas.microsoft.com/office/drawing/2014/main" id="{66417472-2EE8-4EDC-9C9B-C814C85E8260}"/>
                  </a:ext>
                </a:extLst>
              </p:cNvPr>
              <p:cNvSpPr txBox="1">
                <a:spLocks noRot="1" noChangeAspect="1" noMove="1" noResize="1" noEditPoints="1" noAdjustHandles="1" noChangeArrowheads="1" noChangeShapeType="1" noTextEdit="1"/>
              </p:cNvSpPr>
              <p:nvPr/>
            </p:nvSpPr>
            <p:spPr>
              <a:xfrm>
                <a:off x="1874204" y="2385725"/>
                <a:ext cx="9010106" cy="369204"/>
              </a:xfrm>
              <a:prstGeom prst="rect">
                <a:avLst/>
              </a:prstGeom>
              <a:blipFill>
                <a:blip r:embed="rId3"/>
                <a:stretch>
                  <a:fillRect l="-474" t="-4918" b="-22951"/>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4">
                <a:extLst>
                  <a:ext uri="{FF2B5EF4-FFF2-40B4-BE49-F238E27FC236}">
                    <a16:creationId xmlns:a16="http://schemas.microsoft.com/office/drawing/2014/main" id="{73E88695-F7C7-4C17-BFC7-CFC3E606CBBE}"/>
                  </a:ext>
                </a:extLst>
              </p:cNvPr>
              <p:cNvSpPr txBox="1"/>
              <p:nvPr/>
            </p:nvSpPr>
            <p:spPr>
              <a:xfrm>
                <a:off x="1590947" y="2942475"/>
                <a:ext cx="9010106" cy="281769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acc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acc>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𝑎𝑟𝑔𝑚𝑎𝑥</m:t>
                      </m:r>
                      <m:func>
                        <m:func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funcPr>
                        <m:fName>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fName>
                        <m:e>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nary>
                                <m:naryPr>
                                  <m:chr m:val="∏"/>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naryPr>
                                <m:sub>
                                  <m:r>
                                    <m:rPr>
                                      <m:brk m:alnAt="23"/>
                                    </m:r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ub>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𝑁</m:t>
                                  </m:r>
                                </m:sup>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e>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d>
                                </m:e>
                              </m:nary>
                            </m:e>
                          </m:d>
                        </m:e>
                      </m:func>
                    </m:oMath>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𝑎𝑟𝑔𝑚𝑎𝑥</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 </m:t>
                      </m:r>
                      <m:nary>
                        <m:naryPr>
                          <m:chr m:val="∑"/>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naryPr>
                        <m:sub>
                          <m:r>
                            <m:rPr>
                              <m:brk m:alnAt="23"/>
                            </m:r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ub>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𝑁</m:t>
                          </m:r>
                        </m:sup>
                        <m:e>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d>
                            <m:dPr>
                              <m:ctrl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sSub>
                                <m:sSubPr>
                                  <m:ctrl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𝑦</m:t>
                                  </m:r>
                                </m:e>
                                <m:sub>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e>
                              <m:sSub>
                                <m:sSubPr>
                                  <m:ctrl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𝑋</m:t>
                                  </m:r>
                                </m:e>
                                <m:sub>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e>
                      </m:nary>
                    </m:oMath>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𝑎𝑟𝑔𝑚𝑎𝑥</m:t>
                      </m:r>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 </m:t>
                      </m:r>
                      <m:nary>
                        <m:naryPr>
                          <m:chr m:val="∑"/>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naryPr>
                        <m:sub>
                          <m:r>
                            <m:rPr>
                              <m:brk m:alnAt="23"/>
                            </m:r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𝑖</m:t>
                          </m:r>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=1</m:t>
                          </m:r>
                        </m:sub>
                        <m:sup>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𝑁</m:t>
                          </m:r>
                        </m:sup>
                        <m:e>
                          <m: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func>
                            <m:func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funcPr>
                            <m:fName>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fName>
                            <m:e>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ub>
                                  </m:sSub>
                                </m:e>
                              </m:d>
                            </m:e>
                          </m:func>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d>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0</m:t>
                              </m:r>
                            </m:sub>
                          </m:s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e>
                      </m:nary>
                    </m:oMath>
                  </m:oMathPara>
                </a14:m>
                <a:endPar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9" name="TextBox 4">
                <a:extLst>
                  <a:ext uri="{FF2B5EF4-FFF2-40B4-BE49-F238E27FC236}">
                    <a16:creationId xmlns:a16="http://schemas.microsoft.com/office/drawing/2014/main" id="{73E88695-F7C7-4C17-BFC7-CFC3E606CBBE}"/>
                  </a:ext>
                </a:extLst>
              </p:cNvPr>
              <p:cNvSpPr txBox="1">
                <a:spLocks noRot="1" noChangeAspect="1" noMove="1" noResize="1" noEditPoints="1" noAdjustHandles="1" noChangeArrowheads="1" noChangeShapeType="1" noTextEdit="1"/>
              </p:cNvSpPr>
              <p:nvPr/>
            </p:nvSpPr>
            <p:spPr>
              <a:xfrm>
                <a:off x="1590947" y="2942475"/>
                <a:ext cx="9010106" cy="2817694"/>
              </a:xfrm>
              <a:prstGeom prst="rect">
                <a:avLst/>
              </a:prstGeom>
              <a:blipFill>
                <a:blip r:embed="rId4"/>
                <a:stretch>
                  <a:fillRect/>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4">
                <a:extLst>
                  <a:ext uri="{FF2B5EF4-FFF2-40B4-BE49-F238E27FC236}">
                    <a16:creationId xmlns:a16="http://schemas.microsoft.com/office/drawing/2014/main" id="{46E94CC6-60AD-4AB9-B622-9A05148FB7D0}"/>
                  </a:ext>
                </a:extLst>
              </p:cNvPr>
              <p:cNvSpPr txBox="1"/>
              <p:nvPr/>
            </p:nvSpPr>
            <p:spPr>
              <a:xfrm>
                <a:off x="1776511" y="5575567"/>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上式中的形式就是交叉熵函数的形式，使用该式结合梯度下降优化</a:t>
                </a:r>
                <a14:m>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即可</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a:t>
                </a:r>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20" name="TextBox 4">
                <a:extLst>
                  <a:ext uri="{FF2B5EF4-FFF2-40B4-BE49-F238E27FC236}">
                    <a16:creationId xmlns:a16="http://schemas.microsoft.com/office/drawing/2014/main" id="{46E94CC6-60AD-4AB9-B622-9A05148FB7D0}"/>
                  </a:ext>
                </a:extLst>
              </p:cNvPr>
              <p:cNvSpPr txBox="1">
                <a:spLocks noRot="1" noChangeAspect="1" noMove="1" noResize="1" noEditPoints="1" noAdjustHandles="1" noChangeArrowheads="1" noChangeShapeType="1" noTextEdit="1"/>
              </p:cNvSpPr>
              <p:nvPr/>
            </p:nvSpPr>
            <p:spPr>
              <a:xfrm>
                <a:off x="1776511" y="5575567"/>
                <a:ext cx="9010106" cy="369204"/>
              </a:xfrm>
              <a:prstGeom prst="rect">
                <a:avLst/>
              </a:prstGeom>
              <a:blipFill>
                <a:blip r:embed="rId5"/>
                <a:stretch>
                  <a:fillRect l="-474" t="-5000" b="-25000"/>
                </a:stretch>
              </a:blipFill>
              <a:ln w="9525">
                <a:noFill/>
              </a:ln>
            </p:spPr>
            <p:txBody>
              <a:bodyPr/>
              <a:lstStyle/>
              <a:p>
                <a:r>
                  <a:rPr lang="zh-CN" altLang="en-US">
                    <a:noFill/>
                  </a:rPr>
                  <a:t> </a:t>
                </a:r>
              </a:p>
            </p:txBody>
          </p:sp>
        </mc:Fallback>
      </mc:AlternateContent>
    </p:spTree>
    <p:extLst>
      <p:ext uri="{BB962C8B-B14F-4D97-AF65-F5344CB8AC3E}">
        <p14:creationId xmlns:p14="http://schemas.microsoft.com/office/powerpoint/2010/main" val="3700981838"/>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060"/>
                            </p:stCondLst>
                            <p:childTnLst>
                              <p:par>
                                <p:cTn id="20" presetID="1" presetClass="entr" presetSubtype="0" fill="hold" nodeType="afterEffect">
                                  <p:stCondLst>
                                    <p:cond delay="0"/>
                                  </p:stCondLst>
                                  <p:childTnLst>
                                    <p:set>
                                      <p:cBhvr>
                                        <p:cTn id="21" dur="1" fill="hold">
                                          <p:stCondLst>
                                            <p:cond delay="0"/>
                                          </p:stCondLst>
                                        </p:cTn>
                                        <p:tgtEl>
                                          <p:spTgt spid="31749"/>
                                        </p:tgtEl>
                                        <p:attrNameLst>
                                          <p:attrName>style.visibility</p:attrName>
                                        </p:attrNameLst>
                                      </p:cBhvr>
                                      <p:to>
                                        <p:strVal val="visible"/>
                                      </p:to>
                                    </p:set>
                                  </p:childTnLst>
                                </p:cTn>
                              </p:par>
                              <p:par>
                                <p:cTn id="22" presetID="35" presetClass="path" presetSubtype="0" accel="50000" fill="hold" nodeType="withEffect">
                                  <p:stCondLst>
                                    <p:cond delay="0"/>
                                  </p:stCondLst>
                                  <p:childTnLst>
                                    <p:animMotion origin="layout" path="M 0 1.85185E-6 L -0.25 0.22129 " pathEditMode="relative" rAng="0" ptsTypes="AA">
                                      <p:cBhvr>
                                        <p:cTn id="23" dur="500" spd="-99900" fill="hold"/>
                                        <p:tgtEl>
                                          <p:spTgt spid="31749"/>
                                        </p:tgtEl>
                                        <p:attrNameLst>
                                          <p:attrName>ppt_x</p:attrName>
                                          <p:attrName>ppt_y</p:attrName>
                                        </p:attrNameLst>
                                      </p:cBhvr>
                                      <p:rCtr x="-12500" y="11065"/>
                                    </p:animMotion>
                                  </p:childTnLst>
                                </p:cTn>
                              </p:par>
                            </p:childTnLst>
                          </p:cTn>
                        </p:par>
                        <p:par>
                          <p:cTn id="24" fill="hold">
                            <p:stCondLst>
                              <p:cond delay="1560"/>
                            </p:stCondLst>
                            <p:childTnLst>
                              <p:par>
                                <p:cTn id="25" presetID="22" presetClass="entr" presetSubtype="8" fill="hold" grpId="0" nodeType="afterEffect">
                                  <p:stCondLst>
                                    <p:cond delay="0"/>
                                  </p:stCondLst>
                                  <p:childTnLst>
                                    <p:set>
                                      <p:cBhvr>
                                        <p:cTn id="26" dur="1" fill="hold">
                                          <p:stCondLst>
                                            <p:cond delay="0"/>
                                          </p:stCondLst>
                                        </p:cTn>
                                        <p:tgtEl>
                                          <p:spTgt spid="31748"/>
                                        </p:tgtEl>
                                        <p:attrNameLst>
                                          <p:attrName>style.visibility</p:attrName>
                                        </p:attrNameLst>
                                      </p:cBhvr>
                                      <p:to>
                                        <p:strVal val="visible"/>
                                      </p:to>
                                    </p:set>
                                    <p:animEffect transition="in" filter="wipe(left)">
                                      <p:cBhvr>
                                        <p:cTn id="27" dur="500"/>
                                        <p:tgtEl>
                                          <p:spTgt spid="31748"/>
                                        </p:tgtEl>
                                      </p:cBhvr>
                                    </p:animEffect>
                                  </p:childTnLst>
                                </p:cTn>
                              </p:par>
                            </p:childTnLst>
                          </p:cTn>
                        </p:par>
                        <p:par>
                          <p:cTn id="28" fill="hold">
                            <p:stCondLst>
                              <p:cond delay="2060"/>
                            </p:stCondLst>
                            <p:childTnLst>
                              <p:par>
                                <p:cTn id="29" presetID="3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300" fill="hold"/>
                                        <p:tgtEl>
                                          <p:spTgt spid="14"/>
                                        </p:tgtEl>
                                        <p:attrNameLst>
                                          <p:attrName>ppt_w</p:attrName>
                                        </p:attrNameLst>
                                      </p:cBhvr>
                                      <p:tavLst>
                                        <p:tav tm="0">
                                          <p:val>
                                            <p:fltVal val="0"/>
                                          </p:val>
                                        </p:tav>
                                        <p:tav tm="100000">
                                          <p:val>
                                            <p:strVal val="#ppt_w"/>
                                          </p:val>
                                        </p:tav>
                                      </p:tavLst>
                                    </p:anim>
                                    <p:anim calcmode="lin" valueType="num">
                                      <p:cBhvr>
                                        <p:cTn id="32" dur="300" fill="hold"/>
                                        <p:tgtEl>
                                          <p:spTgt spid="14"/>
                                        </p:tgtEl>
                                        <p:attrNameLst>
                                          <p:attrName>ppt_h</p:attrName>
                                        </p:attrNameLst>
                                      </p:cBhvr>
                                      <p:tavLst>
                                        <p:tav tm="0">
                                          <p:val>
                                            <p:fltVal val="0"/>
                                          </p:val>
                                        </p:tav>
                                        <p:tav tm="100000">
                                          <p:val>
                                            <p:strVal val="#ppt_h"/>
                                          </p:val>
                                        </p:tav>
                                      </p:tavLst>
                                    </p:anim>
                                    <p:anim calcmode="lin" valueType="num">
                                      <p:cBhvr>
                                        <p:cTn id="33" dur="300" fill="hold"/>
                                        <p:tgtEl>
                                          <p:spTgt spid="14"/>
                                        </p:tgtEl>
                                        <p:attrNameLst>
                                          <p:attrName>style.rotation</p:attrName>
                                        </p:attrNameLst>
                                      </p:cBhvr>
                                      <p:tavLst>
                                        <p:tav tm="0">
                                          <p:val>
                                            <p:fltVal val="90"/>
                                          </p:val>
                                        </p:tav>
                                        <p:tav tm="100000">
                                          <p:val>
                                            <p:fltVal val="0"/>
                                          </p:val>
                                        </p:tav>
                                      </p:tavLst>
                                    </p:anim>
                                    <p:animEffect transition="in" filter="fade">
                                      <p:cBhvr>
                                        <p:cTn id="34" dur="300"/>
                                        <p:tgtEl>
                                          <p:spTgt spid="14"/>
                                        </p:tgtEl>
                                      </p:cBhvr>
                                    </p:animEffect>
                                  </p:childTnLst>
                                </p:cTn>
                              </p:par>
                            </p:childTnLst>
                          </p:cTn>
                        </p:par>
                        <p:par>
                          <p:cTn id="35" fill="hold">
                            <p:stCondLst>
                              <p:cond delay="236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286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36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3860"/>
                            </p:stCondLst>
                            <p:childTnLst>
                              <p:par>
                                <p:cTn id="48" presetID="22" presetClass="entr" presetSubtype="8"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14" grpId="0"/>
      <p:bldP spid="12"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430" y="177483"/>
            <a:ext cx="4031873" cy="553870"/>
          </a:xfrm>
          <a:prstGeom prst="rect">
            <a:avLst/>
          </a:prstGeom>
          <a:noFill/>
          <a:ln w="9525">
            <a:noFill/>
          </a:ln>
        </p:spPr>
        <p:txBody>
          <a:bodyPr wrap="non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29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模型的基本概念与构建</a:t>
            </a:r>
          </a:p>
        </p:txBody>
      </p:sp>
      <p:sp>
        <p:nvSpPr>
          <p:cNvPr id="31747"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31748" name="TextBox 4"/>
          <p:cNvSpPr txBox="1"/>
          <p:nvPr/>
        </p:nvSpPr>
        <p:spPr>
          <a:xfrm>
            <a:off x="1874204" y="1373937"/>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估计模型的方法是极大似然估计，即</a:t>
            </a:r>
          </a:p>
        </p:txBody>
      </p:sp>
      <p:sp>
        <p:nvSpPr>
          <p:cNvPr id="31749" name="Freeform 14"/>
          <p:cNvSpPr/>
          <p:nvPr/>
        </p:nvSpPr>
        <p:spPr>
          <a:xfrm>
            <a:off x="664109" y="1061133"/>
            <a:ext cx="1112402" cy="1110816"/>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14" name="TextBox 9">
            <a:extLst>
              <a:ext uri="{FF2B5EF4-FFF2-40B4-BE49-F238E27FC236}">
                <a16:creationId xmlns:a16="http://schemas.microsoft.com/office/drawing/2014/main" id="{C1FF7D8E-57DB-4A18-B352-D70508AD45F7}"/>
              </a:ext>
            </a:extLst>
          </p:cNvPr>
          <p:cNvSpPr txBox="1"/>
          <p:nvPr/>
        </p:nvSpPr>
        <p:spPr>
          <a:xfrm>
            <a:off x="676803" y="1415265"/>
            <a:ext cx="1099708" cy="399981"/>
          </a:xfrm>
          <a:prstGeom prst="rect">
            <a:avLst/>
          </a:prstGeom>
          <a:noFill/>
          <a:ln w="9525">
            <a:noFill/>
          </a:ln>
        </p:spPr>
        <p:txBody>
          <a:bodyPr anchor="t">
            <a:spAutoFit/>
          </a:bodyPr>
          <a:lstStyle/>
          <a:p>
            <a:pPr marL="0" marR="0" lvl="0" indent="0" algn="ctr" defTabSz="914034" rtl="0" eaLnBrk="1" fontAlgn="base" latinLnBrk="0" hangingPunct="1">
              <a:lnSpc>
                <a:spcPct val="100000"/>
              </a:lnSpc>
              <a:spcBef>
                <a:spcPct val="0"/>
              </a:spcBef>
              <a:spcAft>
                <a:spcPct val="0"/>
              </a:spcAft>
              <a:buClrTx/>
              <a:buSzTx/>
              <a:buFontTx/>
              <a:buNone/>
              <a:tabLst/>
              <a:defRPr/>
            </a:pP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0" lang="en-US" altLang="zh-CN"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5</a:t>
            </a: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mc:AlternateContent xmlns:mc="http://schemas.openxmlformats.org/markup-compatibility/2006" xmlns:a14="http://schemas.microsoft.com/office/drawing/2010/main">
        <mc:Choice Requires="a14">
          <p:sp>
            <p:nvSpPr>
              <p:cNvPr id="12" name="TextBox 4">
                <a:extLst>
                  <a:ext uri="{FF2B5EF4-FFF2-40B4-BE49-F238E27FC236}">
                    <a16:creationId xmlns:a16="http://schemas.microsoft.com/office/drawing/2014/main" id="{C28D19B2-78C9-4DF0-916D-23F82AB4C1DB}"/>
                  </a:ext>
                </a:extLst>
              </p:cNvPr>
              <p:cNvSpPr txBox="1"/>
              <p:nvPr/>
            </p:nvSpPr>
            <p:spPr>
              <a:xfrm>
                <a:off x="1590947" y="1841895"/>
                <a:ext cx="9010106" cy="376578"/>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𝑀𝐿𝐸</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acc>
                        <m:accPr>
                          <m:chr m:val="̂"/>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acc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acc>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𝑎𝑟𝑔𝑚𝑎𝑥</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 </m:t>
                      </m:r>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oMath>
                  </m:oMathPara>
                </a14:m>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2" name="TextBox 4">
                <a:extLst>
                  <a:ext uri="{FF2B5EF4-FFF2-40B4-BE49-F238E27FC236}">
                    <a16:creationId xmlns:a16="http://schemas.microsoft.com/office/drawing/2014/main" id="{C28D19B2-78C9-4DF0-916D-23F82AB4C1DB}"/>
                  </a:ext>
                </a:extLst>
              </p:cNvPr>
              <p:cNvSpPr txBox="1">
                <a:spLocks noRot="1" noChangeAspect="1" noMove="1" noResize="1" noEditPoints="1" noAdjustHandles="1" noChangeArrowheads="1" noChangeShapeType="1" noTextEdit="1"/>
              </p:cNvSpPr>
              <p:nvPr/>
            </p:nvSpPr>
            <p:spPr>
              <a:xfrm>
                <a:off x="1590947" y="1841895"/>
                <a:ext cx="9010106" cy="376578"/>
              </a:xfrm>
              <a:prstGeom prst="rect">
                <a:avLst/>
              </a:prstGeom>
              <a:blipFill>
                <a:blip r:embed="rId2"/>
                <a:stretch>
                  <a:fillRect b="-12903"/>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4">
                <a:extLst>
                  <a:ext uri="{FF2B5EF4-FFF2-40B4-BE49-F238E27FC236}">
                    <a16:creationId xmlns:a16="http://schemas.microsoft.com/office/drawing/2014/main" id="{66417472-2EE8-4EDC-9C9B-C814C85E8260}"/>
                  </a:ext>
                </a:extLst>
              </p:cNvPr>
              <p:cNvSpPr txBox="1"/>
              <p:nvPr/>
            </p:nvSpPr>
            <p:spPr>
              <a:xfrm>
                <a:off x="1874204" y="2385725"/>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假设总共有</a:t>
                </a:r>
                <a14:m>
                  <m:oMath xmlns:m="http://schemas.openxmlformats.org/officeDocument/2006/math">
                    <m:r>
                      <a:rPr kumimoji="0" lang="en-US" altLang="zh-CN" sz="1799" b="0" i="1" u="none" strike="noStrike" kern="1200" cap="none" spc="0" normalizeH="0" baseline="0" noProof="0" dirty="0" smtClean="0">
                        <a:ln>
                          <a:noFill/>
                        </a:ln>
                        <a:solidFill>
                          <a:srgbClr val="292929"/>
                        </a:solidFill>
                        <a:effectLst/>
                        <a:uLnTx/>
                        <a:uFillTx/>
                        <a:latin typeface="Cambria Math" panose="02040503050406030204" pitchFamily="18" charset="0"/>
                        <a:ea typeface="微软雅黑" panose="020B0503020204020204" pitchFamily="34" charset="-122"/>
                        <a:cs typeface="+mn-cs"/>
                      </a:rPr>
                      <m:t>𝑁</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组数据，数据之间满足独立同分布，则有</a:t>
                </a:r>
              </a:p>
            </p:txBody>
          </p:sp>
        </mc:Choice>
        <mc:Fallback xmlns="">
          <p:sp>
            <p:nvSpPr>
              <p:cNvPr id="18" name="TextBox 4">
                <a:extLst>
                  <a:ext uri="{FF2B5EF4-FFF2-40B4-BE49-F238E27FC236}">
                    <a16:creationId xmlns:a16="http://schemas.microsoft.com/office/drawing/2014/main" id="{66417472-2EE8-4EDC-9C9B-C814C85E8260}"/>
                  </a:ext>
                </a:extLst>
              </p:cNvPr>
              <p:cNvSpPr txBox="1">
                <a:spLocks noRot="1" noChangeAspect="1" noMove="1" noResize="1" noEditPoints="1" noAdjustHandles="1" noChangeArrowheads="1" noChangeShapeType="1" noTextEdit="1"/>
              </p:cNvSpPr>
              <p:nvPr/>
            </p:nvSpPr>
            <p:spPr>
              <a:xfrm>
                <a:off x="1874204" y="2385725"/>
                <a:ext cx="9010106" cy="369204"/>
              </a:xfrm>
              <a:prstGeom prst="rect">
                <a:avLst/>
              </a:prstGeom>
              <a:blipFill>
                <a:blip r:embed="rId3"/>
                <a:stretch>
                  <a:fillRect l="-474" t="-4918" b="-22951"/>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4">
                <a:extLst>
                  <a:ext uri="{FF2B5EF4-FFF2-40B4-BE49-F238E27FC236}">
                    <a16:creationId xmlns:a16="http://schemas.microsoft.com/office/drawing/2014/main" id="{73E88695-F7C7-4C17-BFC7-CFC3E606CBBE}"/>
                  </a:ext>
                </a:extLst>
              </p:cNvPr>
              <p:cNvSpPr txBox="1"/>
              <p:nvPr/>
            </p:nvSpPr>
            <p:spPr>
              <a:xfrm>
                <a:off x="1590947" y="2942475"/>
                <a:ext cx="9010106" cy="281769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acc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acc>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𝑎𝑟𝑔𝑚𝑎𝑥</m:t>
                      </m:r>
                      <m:func>
                        <m:func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funcPr>
                        <m:fName>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fName>
                        <m:e>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nary>
                                <m:naryPr>
                                  <m:chr m:val="∏"/>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naryPr>
                                <m:sub>
                                  <m:r>
                                    <m:rPr>
                                      <m:brk m:alnAt="23"/>
                                    </m:r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ub>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𝑁</m:t>
                                  </m:r>
                                </m:sup>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e>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d>
                                </m:e>
                              </m:nary>
                            </m:e>
                          </m:d>
                        </m:e>
                      </m:func>
                    </m:oMath>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𝑎𝑟𝑔𝑚𝑎𝑥</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 </m:t>
                      </m:r>
                      <m:nary>
                        <m:naryPr>
                          <m:chr m:val="∑"/>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naryPr>
                        <m:sub>
                          <m:r>
                            <m:rPr>
                              <m:brk m:alnAt="23"/>
                            </m:r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ub>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𝑁</m:t>
                          </m:r>
                        </m:sup>
                        <m:e>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d>
                            <m:dPr>
                              <m:ctrl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sSub>
                                <m:sSubPr>
                                  <m:ctrl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𝑦</m:t>
                                  </m:r>
                                </m:e>
                                <m:sub>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e>
                              <m:sSub>
                                <m:sSubPr>
                                  <m:ctrl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𝑋</m:t>
                                  </m:r>
                                </m:e>
                                <m:sub>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e>
                      </m:nary>
                    </m:oMath>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𝑎𝑟𝑔𝑚𝑎𝑥</m:t>
                      </m:r>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 </m:t>
                      </m:r>
                      <m:nary>
                        <m:naryPr>
                          <m:chr m:val="∑"/>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naryPr>
                        <m:sub>
                          <m:r>
                            <m:rPr>
                              <m:brk m:alnAt="23"/>
                            </m:r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𝑖</m:t>
                          </m:r>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=1</m:t>
                          </m:r>
                        </m:sub>
                        <m:sup>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𝑁</m:t>
                          </m:r>
                        </m:sup>
                        <m:e>
                          <m: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func>
                            <m:func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funcPr>
                            <m:fName>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fName>
                            <m:e>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ub>
                                  </m:sSub>
                                </m:e>
                              </m:d>
                            </m:e>
                          </m:func>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𝑖</m:t>
                                  </m:r>
                                </m:sub>
                              </m:sSub>
                            </m:e>
                          </m:d>
                          <m:r>
                            <m:rPr>
                              <m:sty m:val="p"/>
                            </m:rP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log</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0</m:t>
                              </m:r>
                            </m:sub>
                          </m:s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e>
                      </m:nary>
                    </m:oMath>
                  </m:oMathPara>
                </a14:m>
                <a:endPar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9" name="TextBox 4">
                <a:extLst>
                  <a:ext uri="{FF2B5EF4-FFF2-40B4-BE49-F238E27FC236}">
                    <a16:creationId xmlns:a16="http://schemas.microsoft.com/office/drawing/2014/main" id="{73E88695-F7C7-4C17-BFC7-CFC3E606CBBE}"/>
                  </a:ext>
                </a:extLst>
              </p:cNvPr>
              <p:cNvSpPr txBox="1">
                <a:spLocks noRot="1" noChangeAspect="1" noMove="1" noResize="1" noEditPoints="1" noAdjustHandles="1" noChangeArrowheads="1" noChangeShapeType="1" noTextEdit="1"/>
              </p:cNvSpPr>
              <p:nvPr/>
            </p:nvSpPr>
            <p:spPr>
              <a:xfrm>
                <a:off x="1590947" y="2942475"/>
                <a:ext cx="9010106" cy="2817694"/>
              </a:xfrm>
              <a:prstGeom prst="rect">
                <a:avLst/>
              </a:prstGeom>
              <a:blipFill>
                <a:blip r:embed="rId4"/>
                <a:stretch>
                  <a:fillRect/>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4">
                <a:extLst>
                  <a:ext uri="{FF2B5EF4-FFF2-40B4-BE49-F238E27FC236}">
                    <a16:creationId xmlns:a16="http://schemas.microsoft.com/office/drawing/2014/main" id="{46E94CC6-60AD-4AB9-B622-9A05148FB7D0}"/>
                  </a:ext>
                </a:extLst>
              </p:cNvPr>
              <p:cNvSpPr txBox="1"/>
              <p:nvPr/>
            </p:nvSpPr>
            <p:spPr>
              <a:xfrm>
                <a:off x="1776511" y="5575567"/>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上式中的形式就是交叉熵函数的形式，使用该式结合梯度下降优化</a:t>
                </a:r>
                <a14:m>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即可</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a:t>
                </a:r>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20" name="TextBox 4">
                <a:extLst>
                  <a:ext uri="{FF2B5EF4-FFF2-40B4-BE49-F238E27FC236}">
                    <a16:creationId xmlns:a16="http://schemas.microsoft.com/office/drawing/2014/main" id="{46E94CC6-60AD-4AB9-B622-9A05148FB7D0}"/>
                  </a:ext>
                </a:extLst>
              </p:cNvPr>
              <p:cNvSpPr txBox="1">
                <a:spLocks noRot="1" noChangeAspect="1" noMove="1" noResize="1" noEditPoints="1" noAdjustHandles="1" noChangeArrowheads="1" noChangeShapeType="1" noTextEdit="1"/>
              </p:cNvSpPr>
              <p:nvPr/>
            </p:nvSpPr>
            <p:spPr>
              <a:xfrm>
                <a:off x="1776511" y="5575567"/>
                <a:ext cx="9010106" cy="369204"/>
              </a:xfrm>
              <a:prstGeom prst="rect">
                <a:avLst/>
              </a:prstGeom>
              <a:blipFill>
                <a:blip r:embed="rId5"/>
                <a:stretch>
                  <a:fillRect l="-474" t="-5000" b="-25000"/>
                </a:stretch>
              </a:blipFill>
              <a:ln w="9525">
                <a:noFill/>
              </a:ln>
            </p:spPr>
            <p:txBody>
              <a:bodyPr/>
              <a:lstStyle/>
              <a:p>
                <a:r>
                  <a:rPr lang="zh-CN" altLang="en-US">
                    <a:noFill/>
                  </a:rPr>
                  <a:t> </a:t>
                </a:r>
              </a:p>
            </p:txBody>
          </p:sp>
        </mc:Fallback>
      </mc:AlternateContent>
    </p:spTree>
    <p:extLst>
      <p:ext uri="{BB962C8B-B14F-4D97-AF65-F5344CB8AC3E}">
        <p14:creationId xmlns:p14="http://schemas.microsoft.com/office/powerpoint/2010/main" val="1795794709"/>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060"/>
                            </p:stCondLst>
                            <p:childTnLst>
                              <p:par>
                                <p:cTn id="20" presetID="1" presetClass="entr" presetSubtype="0" fill="hold" nodeType="afterEffect">
                                  <p:stCondLst>
                                    <p:cond delay="0"/>
                                  </p:stCondLst>
                                  <p:childTnLst>
                                    <p:set>
                                      <p:cBhvr>
                                        <p:cTn id="21" dur="1" fill="hold">
                                          <p:stCondLst>
                                            <p:cond delay="0"/>
                                          </p:stCondLst>
                                        </p:cTn>
                                        <p:tgtEl>
                                          <p:spTgt spid="31749"/>
                                        </p:tgtEl>
                                        <p:attrNameLst>
                                          <p:attrName>style.visibility</p:attrName>
                                        </p:attrNameLst>
                                      </p:cBhvr>
                                      <p:to>
                                        <p:strVal val="visible"/>
                                      </p:to>
                                    </p:set>
                                  </p:childTnLst>
                                </p:cTn>
                              </p:par>
                              <p:par>
                                <p:cTn id="22" presetID="35" presetClass="path" presetSubtype="0" accel="50000" fill="hold" nodeType="withEffect">
                                  <p:stCondLst>
                                    <p:cond delay="0"/>
                                  </p:stCondLst>
                                  <p:childTnLst>
                                    <p:animMotion origin="layout" path="M 0 1.85185E-6 L -0.25 0.22129 " pathEditMode="relative" rAng="0" ptsTypes="AA">
                                      <p:cBhvr>
                                        <p:cTn id="23" dur="500" spd="-99900" fill="hold"/>
                                        <p:tgtEl>
                                          <p:spTgt spid="31749"/>
                                        </p:tgtEl>
                                        <p:attrNameLst>
                                          <p:attrName>ppt_x</p:attrName>
                                          <p:attrName>ppt_y</p:attrName>
                                        </p:attrNameLst>
                                      </p:cBhvr>
                                      <p:rCtr x="-12500" y="11065"/>
                                    </p:animMotion>
                                  </p:childTnLst>
                                </p:cTn>
                              </p:par>
                            </p:childTnLst>
                          </p:cTn>
                        </p:par>
                        <p:par>
                          <p:cTn id="24" fill="hold">
                            <p:stCondLst>
                              <p:cond delay="1560"/>
                            </p:stCondLst>
                            <p:childTnLst>
                              <p:par>
                                <p:cTn id="25" presetID="22" presetClass="entr" presetSubtype="8" fill="hold" grpId="0" nodeType="afterEffect">
                                  <p:stCondLst>
                                    <p:cond delay="0"/>
                                  </p:stCondLst>
                                  <p:childTnLst>
                                    <p:set>
                                      <p:cBhvr>
                                        <p:cTn id="26" dur="1" fill="hold">
                                          <p:stCondLst>
                                            <p:cond delay="0"/>
                                          </p:stCondLst>
                                        </p:cTn>
                                        <p:tgtEl>
                                          <p:spTgt spid="31748"/>
                                        </p:tgtEl>
                                        <p:attrNameLst>
                                          <p:attrName>style.visibility</p:attrName>
                                        </p:attrNameLst>
                                      </p:cBhvr>
                                      <p:to>
                                        <p:strVal val="visible"/>
                                      </p:to>
                                    </p:set>
                                    <p:animEffect transition="in" filter="wipe(left)">
                                      <p:cBhvr>
                                        <p:cTn id="27" dur="500"/>
                                        <p:tgtEl>
                                          <p:spTgt spid="31748"/>
                                        </p:tgtEl>
                                      </p:cBhvr>
                                    </p:animEffect>
                                  </p:childTnLst>
                                </p:cTn>
                              </p:par>
                            </p:childTnLst>
                          </p:cTn>
                        </p:par>
                        <p:par>
                          <p:cTn id="28" fill="hold">
                            <p:stCondLst>
                              <p:cond delay="2060"/>
                            </p:stCondLst>
                            <p:childTnLst>
                              <p:par>
                                <p:cTn id="29" presetID="3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300" fill="hold"/>
                                        <p:tgtEl>
                                          <p:spTgt spid="14"/>
                                        </p:tgtEl>
                                        <p:attrNameLst>
                                          <p:attrName>ppt_w</p:attrName>
                                        </p:attrNameLst>
                                      </p:cBhvr>
                                      <p:tavLst>
                                        <p:tav tm="0">
                                          <p:val>
                                            <p:fltVal val="0"/>
                                          </p:val>
                                        </p:tav>
                                        <p:tav tm="100000">
                                          <p:val>
                                            <p:strVal val="#ppt_w"/>
                                          </p:val>
                                        </p:tav>
                                      </p:tavLst>
                                    </p:anim>
                                    <p:anim calcmode="lin" valueType="num">
                                      <p:cBhvr>
                                        <p:cTn id="32" dur="300" fill="hold"/>
                                        <p:tgtEl>
                                          <p:spTgt spid="14"/>
                                        </p:tgtEl>
                                        <p:attrNameLst>
                                          <p:attrName>ppt_h</p:attrName>
                                        </p:attrNameLst>
                                      </p:cBhvr>
                                      <p:tavLst>
                                        <p:tav tm="0">
                                          <p:val>
                                            <p:fltVal val="0"/>
                                          </p:val>
                                        </p:tav>
                                        <p:tav tm="100000">
                                          <p:val>
                                            <p:strVal val="#ppt_h"/>
                                          </p:val>
                                        </p:tav>
                                      </p:tavLst>
                                    </p:anim>
                                    <p:anim calcmode="lin" valueType="num">
                                      <p:cBhvr>
                                        <p:cTn id="33" dur="300" fill="hold"/>
                                        <p:tgtEl>
                                          <p:spTgt spid="14"/>
                                        </p:tgtEl>
                                        <p:attrNameLst>
                                          <p:attrName>style.rotation</p:attrName>
                                        </p:attrNameLst>
                                      </p:cBhvr>
                                      <p:tavLst>
                                        <p:tav tm="0">
                                          <p:val>
                                            <p:fltVal val="90"/>
                                          </p:val>
                                        </p:tav>
                                        <p:tav tm="100000">
                                          <p:val>
                                            <p:fltVal val="0"/>
                                          </p:val>
                                        </p:tav>
                                      </p:tavLst>
                                    </p:anim>
                                    <p:animEffect transition="in" filter="fade">
                                      <p:cBhvr>
                                        <p:cTn id="34" dur="300"/>
                                        <p:tgtEl>
                                          <p:spTgt spid="14"/>
                                        </p:tgtEl>
                                      </p:cBhvr>
                                    </p:animEffect>
                                  </p:childTnLst>
                                </p:cTn>
                              </p:par>
                            </p:childTnLst>
                          </p:cTn>
                        </p:par>
                        <p:par>
                          <p:cTn id="35" fill="hold">
                            <p:stCondLst>
                              <p:cond delay="236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286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36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3860"/>
                            </p:stCondLst>
                            <p:childTnLst>
                              <p:par>
                                <p:cTn id="48" presetID="22" presetClass="entr" presetSubtype="8"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14" grpId="0"/>
      <p:bldP spid="12"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5"/>
          <p:cNvSpPr/>
          <p:nvPr/>
        </p:nvSpPr>
        <p:spPr>
          <a:xfrm>
            <a:off x="4025915" y="1357328"/>
            <a:ext cx="4140170" cy="4143344"/>
          </a:xfrm>
          <a:prstGeom prst="ellipse">
            <a:avLst/>
          </a:prstGeom>
          <a:solidFill>
            <a:srgbClr val="FFFFFF"/>
          </a:solidFill>
          <a:ln w="9525">
            <a:noFill/>
          </a:ln>
        </p:spPr>
        <p:txBody>
          <a:bodyPr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10243" name="Freeform 11"/>
          <p:cNvSpPr>
            <a:spLocks noEditPoints="1"/>
          </p:cNvSpPr>
          <p:nvPr/>
        </p:nvSpPr>
        <p:spPr>
          <a:xfrm>
            <a:off x="5558842" y="1666769"/>
            <a:ext cx="1152075" cy="12171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a:ea typeface="微软雅黑"/>
              <a:cs typeface="+mn-cs"/>
            </a:endParaRPr>
          </a:p>
        </p:txBody>
      </p:sp>
      <p:sp>
        <p:nvSpPr>
          <p:cNvPr id="10244" name="Line 12"/>
          <p:cNvSpPr/>
          <p:nvPr/>
        </p:nvSpPr>
        <p:spPr>
          <a:xfrm>
            <a:off x="4159213" y="3469465"/>
            <a:ext cx="3806925"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551172" y="4070382"/>
            <a:ext cx="3167413" cy="769121"/>
          </a:xfrm>
          <a:prstGeom prst="rect">
            <a:avLst/>
          </a:prstGeom>
          <a:noFill/>
          <a:ln w="9525">
            <a:noFill/>
          </a:ln>
        </p:spPr>
        <p:txBody>
          <a:bodyPr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398" b="1" i="0" u="none" strike="noStrike" kern="1200" cap="none" spc="0" normalizeH="0" baseline="0" noProof="0" dirty="0">
                <a:ln>
                  <a:noFill/>
                </a:ln>
                <a:solidFill>
                  <a:srgbClr val="363636"/>
                </a:solidFill>
                <a:effectLst/>
                <a:uLnTx/>
                <a:uFillTx/>
                <a:latin typeface="微软雅黑" panose="020B0503020204020204" pitchFamily="34" charset="-122"/>
                <a:ea typeface="微软雅黑" panose="020B0503020204020204" pitchFamily="34" charset="-122"/>
                <a:cs typeface="+mn-cs"/>
              </a:rPr>
              <a:t>代码实现</a:t>
            </a:r>
          </a:p>
        </p:txBody>
      </p:sp>
      <p:sp>
        <p:nvSpPr>
          <p:cNvPr id="10246" name="Rectangle 14"/>
          <p:cNvSpPr/>
          <p:nvPr/>
        </p:nvSpPr>
        <p:spPr>
          <a:xfrm>
            <a:off x="5596927" y="2985467"/>
            <a:ext cx="931794" cy="399981"/>
          </a:xfrm>
          <a:prstGeom prst="rect">
            <a:avLst/>
          </a:prstGeom>
          <a:noFill/>
          <a:ln w="9525">
            <a:noFill/>
          </a:ln>
        </p:spPr>
        <p:txBody>
          <a:bodyPr wrap="non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99" b="0" i="0" u="none" strike="noStrike" kern="1200" cap="none" spc="0" normalizeH="0" baseline="0" noProof="0" dirty="0">
                <a:ln>
                  <a:noFill/>
                </a:ln>
                <a:solidFill>
                  <a:srgbClr val="363636"/>
                </a:solidFill>
                <a:effectLst/>
                <a:uLnTx/>
                <a:uFillTx/>
                <a:latin typeface="微软雅黑" panose="020B0503020204020204" pitchFamily="34" charset="-122"/>
                <a:ea typeface="微软雅黑" panose="020B0503020204020204" pitchFamily="34" charset="-122"/>
                <a:cs typeface="+mn-cs"/>
              </a:rPr>
              <a:t>Part </a:t>
            </a:r>
            <a:r>
              <a:rPr lang="en-US" altLang="zh-CN" sz="2599" dirty="0">
                <a:solidFill>
                  <a:srgbClr val="363636"/>
                </a:solidFill>
                <a:latin typeface="微软雅黑" panose="020B0503020204020204" pitchFamily="34" charset="-122"/>
                <a:ea typeface="微软雅黑" panose="020B0503020204020204" pitchFamily="34" charset="-122"/>
              </a:rPr>
              <a:t>3</a:t>
            </a:r>
            <a:endParaRPr kumimoji="0" lang="zh-CN" altLang="en-US" sz="2599" b="0" i="0" u="none" strike="noStrike" kern="1200" cap="none" spc="0" normalizeH="0" baseline="0" noProof="0" dirty="0">
              <a:ln>
                <a:noFill/>
              </a:ln>
              <a:solidFill>
                <a:srgbClr val="363636"/>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095" y="92977"/>
            <a:ext cx="2645347" cy="502989"/>
          </a:xfrm>
          <a:prstGeom prst="rect">
            <a:avLst/>
          </a:prstGeom>
        </p:spPr>
      </p:pic>
    </p:spTree>
    <p:extLst>
      <p:ext uri="{BB962C8B-B14F-4D97-AF65-F5344CB8AC3E}">
        <p14:creationId xmlns:p14="http://schemas.microsoft.com/office/powerpoint/2010/main" val="859483449"/>
      </p:ext>
    </p:extLst>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430" y="177483"/>
            <a:ext cx="1723549" cy="553870"/>
          </a:xfrm>
          <a:prstGeom prst="rect">
            <a:avLst/>
          </a:prstGeom>
          <a:noFill/>
          <a:ln w="9525">
            <a:noFill/>
          </a:ln>
        </p:spPr>
        <p:txBody>
          <a:bodyPr wrap="non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29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代码实现</a:t>
            </a:r>
          </a:p>
        </p:txBody>
      </p:sp>
      <p:sp>
        <p:nvSpPr>
          <p:cNvPr id="31747"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pic>
        <p:nvPicPr>
          <p:cNvPr id="5" name="图片 4">
            <a:extLst>
              <a:ext uri="{FF2B5EF4-FFF2-40B4-BE49-F238E27FC236}">
                <a16:creationId xmlns:a16="http://schemas.microsoft.com/office/drawing/2014/main" id="{BF70E342-32A7-462E-99DF-BEEC9F7B07F1}"/>
              </a:ext>
            </a:extLst>
          </p:cNvPr>
          <p:cNvPicPr>
            <a:picLocks noChangeAspect="1"/>
          </p:cNvPicPr>
          <p:nvPr/>
        </p:nvPicPr>
        <p:blipFill>
          <a:blip r:embed="rId2"/>
          <a:stretch>
            <a:fillRect/>
          </a:stretch>
        </p:blipFill>
        <p:spPr>
          <a:xfrm>
            <a:off x="2404967" y="1122178"/>
            <a:ext cx="7382066" cy="5115133"/>
          </a:xfrm>
          <a:prstGeom prst="rect">
            <a:avLst/>
          </a:prstGeom>
        </p:spPr>
      </p:pic>
    </p:spTree>
    <p:extLst>
      <p:ext uri="{BB962C8B-B14F-4D97-AF65-F5344CB8AC3E}">
        <p14:creationId xmlns:p14="http://schemas.microsoft.com/office/powerpoint/2010/main" val="2602004496"/>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430" y="177483"/>
            <a:ext cx="1723549" cy="553870"/>
          </a:xfrm>
          <a:prstGeom prst="rect">
            <a:avLst/>
          </a:prstGeom>
          <a:noFill/>
          <a:ln w="9525">
            <a:noFill/>
          </a:ln>
        </p:spPr>
        <p:txBody>
          <a:bodyPr wrap="non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29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代码实现</a:t>
            </a:r>
          </a:p>
        </p:txBody>
      </p:sp>
      <p:sp>
        <p:nvSpPr>
          <p:cNvPr id="31747"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95D3E5F5-2732-4589-A359-9F4AC2786A29}"/>
              </a:ext>
            </a:extLst>
          </p:cNvPr>
          <p:cNvPicPr>
            <a:picLocks noChangeAspect="1"/>
          </p:cNvPicPr>
          <p:nvPr/>
        </p:nvPicPr>
        <p:blipFill>
          <a:blip r:embed="rId2"/>
          <a:stretch>
            <a:fillRect/>
          </a:stretch>
        </p:blipFill>
        <p:spPr>
          <a:xfrm>
            <a:off x="2605948" y="1437395"/>
            <a:ext cx="6980103" cy="3983210"/>
          </a:xfrm>
          <a:prstGeom prst="rect">
            <a:avLst/>
          </a:prstGeom>
        </p:spPr>
      </p:pic>
    </p:spTree>
    <p:extLst>
      <p:ext uri="{BB962C8B-B14F-4D97-AF65-F5344CB8AC3E}">
        <p14:creationId xmlns:p14="http://schemas.microsoft.com/office/powerpoint/2010/main" val="4248792471"/>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733932" y="3020378"/>
            <a:ext cx="10724136" cy="817244"/>
          </a:xfrm>
          <a:prstGeom prst="rect">
            <a:avLst/>
          </a:prstGeom>
          <a:noFill/>
          <a:ln w="9525">
            <a:noFill/>
          </a:ln>
        </p:spPr>
        <p:txBody>
          <a:bodyPr anchor="ctr"/>
          <a:lstStyle/>
          <a:p>
            <a:pPr marL="0" marR="0" lvl="0" indent="0" algn="ctr" defTabSz="914034"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谢谢</a:t>
            </a:r>
          </a:p>
        </p:txBody>
      </p:sp>
      <p:sp>
        <p:nvSpPr>
          <p:cNvPr id="7181" name="Rectangle 5"/>
          <p:cNvSpPr/>
          <p:nvPr/>
        </p:nvSpPr>
        <p:spPr>
          <a:xfrm>
            <a:off x="34912" y="6743994"/>
            <a:ext cx="12192000" cy="41259"/>
          </a:xfrm>
          <a:prstGeom prst="rect">
            <a:avLst/>
          </a:prstGeom>
          <a:solidFill>
            <a:srgbClr val="FFFFFF"/>
          </a:solidFill>
          <a:ln w="9525">
            <a:noFill/>
          </a:ln>
        </p:spPr>
        <p:txBody>
          <a:bodyPr anchor="t"/>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srgbClr val="004C54"/>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5867" y="944825"/>
            <a:ext cx="4218357" cy="802082"/>
          </a:xfrm>
          <a:prstGeom prst="rect">
            <a:avLst/>
          </a:prstGeom>
        </p:spPr>
      </p:pic>
    </p:spTree>
    <p:extLst>
      <p:ext uri="{BB962C8B-B14F-4D97-AF65-F5344CB8AC3E}">
        <p14:creationId xmlns:p14="http://schemas.microsoft.com/office/powerpoint/2010/main" val="2925931759"/>
      </p:ext>
    </p:extLst>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p:stCondLst>
                              <p:cond delay="1100"/>
                            </p:stCondLst>
                            <p:childTnLst>
                              <p:par>
                                <p:cTn id="12" presetID="16" presetClass="entr" presetSubtype="21" fill="hold" grpId="0" nodeType="afterEffect">
                                  <p:stCondLst>
                                    <p:cond delay="0"/>
                                  </p:stCondLst>
                                  <p:childTnLst>
                                    <p:set>
                                      <p:cBhvr>
                                        <p:cTn id="13" dur="1" fill="hold">
                                          <p:stCondLst>
                                            <p:cond delay="0"/>
                                          </p:stCondLst>
                                        </p:cTn>
                                        <p:tgtEl>
                                          <p:spTgt spid="7181"/>
                                        </p:tgtEl>
                                        <p:attrNameLst>
                                          <p:attrName>style.visibility</p:attrName>
                                        </p:attrNameLst>
                                      </p:cBhvr>
                                      <p:to>
                                        <p:strVal val="visible"/>
                                      </p:to>
                                    </p:set>
                                    <p:animEffect transition="in" filter="barn(inVertical)">
                                      <p:cBhvr>
                                        <p:cTn id="14"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8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4" name="矩形 27"/>
          <p:cNvSpPr/>
          <p:nvPr/>
        </p:nvSpPr>
        <p:spPr>
          <a:xfrm>
            <a:off x="6901784" y="2761718"/>
            <a:ext cx="4679710" cy="576037"/>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sz="1799" dirty="0">
              <a:latin typeface="Arial" panose="020B0604020202020204" pitchFamily="34" charset="0"/>
              <a:ea typeface="宋体" panose="02010600030101010101" pitchFamily="2" charset="-122"/>
            </a:endParaRPr>
          </a:p>
        </p:txBody>
      </p:sp>
      <p:sp>
        <p:nvSpPr>
          <p:cNvPr id="5" name="矩形 4">
            <a:extLst>
              <a:ext uri="{FF2B5EF4-FFF2-40B4-BE49-F238E27FC236}">
                <a16:creationId xmlns:a16="http://schemas.microsoft.com/office/drawing/2014/main" id="{DD5C0FF6-AF22-4329-B2BB-725D6B773FC6}"/>
              </a:ext>
            </a:extLst>
          </p:cNvPr>
          <p:cNvSpPr/>
          <p:nvPr/>
        </p:nvSpPr>
        <p:spPr bwMode="auto">
          <a:xfrm>
            <a:off x="6919404" y="2756956"/>
            <a:ext cx="929585" cy="574451"/>
          </a:xfrm>
          <a:prstGeom prst="rect">
            <a:avLst/>
          </a:prstGeom>
          <a:solidFill>
            <a:srgbClr val="00206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215" name="矩形 28"/>
          <p:cNvSpPr/>
          <p:nvPr/>
        </p:nvSpPr>
        <p:spPr>
          <a:xfrm>
            <a:off x="6901784" y="3551984"/>
            <a:ext cx="4679710" cy="576037"/>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sz="1799" dirty="0">
              <a:latin typeface="Arial" panose="020B0604020202020204" pitchFamily="34" charset="0"/>
              <a:ea typeface="宋体" panose="02010600030101010101" pitchFamily="2" charset="-122"/>
            </a:endParaRPr>
          </a:p>
        </p:txBody>
      </p:sp>
      <p:sp>
        <p:nvSpPr>
          <p:cNvPr id="4" name="矩形 3">
            <a:extLst>
              <a:ext uri="{FF2B5EF4-FFF2-40B4-BE49-F238E27FC236}">
                <a16:creationId xmlns:a16="http://schemas.microsoft.com/office/drawing/2014/main" id="{4E807098-CD6F-4F8C-B6DF-A12622A2B3E9}"/>
              </a:ext>
            </a:extLst>
          </p:cNvPr>
          <p:cNvSpPr/>
          <p:nvPr/>
        </p:nvSpPr>
        <p:spPr bwMode="auto">
          <a:xfrm>
            <a:off x="6919404" y="3568904"/>
            <a:ext cx="929585" cy="574451"/>
          </a:xfrm>
          <a:prstGeom prst="rect">
            <a:avLst/>
          </a:prstGeom>
          <a:solidFill>
            <a:srgbClr val="00206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216" name="矩形 29"/>
          <p:cNvSpPr/>
          <p:nvPr/>
        </p:nvSpPr>
        <p:spPr>
          <a:xfrm>
            <a:off x="6901784" y="4342251"/>
            <a:ext cx="4679710" cy="574451"/>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sz="1799" dirty="0">
              <a:latin typeface="Arial" panose="020B0604020202020204" pitchFamily="34" charset="0"/>
              <a:ea typeface="宋体" panose="02010600030101010101" pitchFamily="2" charset="-122"/>
            </a:endParaRPr>
          </a:p>
        </p:txBody>
      </p:sp>
      <p:sp>
        <p:nvSpPr>
          <p:cNvPr id="2" name="矩形 1">
            <a:extLst>
              <a:ext uri="{FF2B5EF4-FFF2-40B4-BE49-F238E27FC236}">
                <a16:creationId xmlns:a16="http://schemas.microsoft.com/office/drawing/2014/main" id="{4A9E13AA-BAB0-4A06-A5F5-D19E934396BE}"/>
              </a:ext>
            </a:extLst>
          </p:cNvPr>
          <p:cNvSpPr/>
          <p:nvPr/>
        </p:nvSpPr>
        <p:spPr bwMode="auto">
          <a:xfrm>
            <a:off x="6900524" y="4360223"/>
            <a:ext cx="929585" cy="574451"/>
          </a:xfrm>
          <a:prstGeom prst="rect">
            <a:avLst/>
          </a:prstGeom>
          <a:solidFill>
            <a:srgbClr val="00206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Rectangle 3"/>
          <p:cNvSpPr txBox="1"/>
          <p:nvPr/>
        </p:nvSpPr>
        <p:spPr>
          <a:xfrm>
            <a:off x="6096000" y="2042112"/>
            <a:ext cx="5604558" cy="342765"/>
          </a:xfrm>
          <a:prstGeom prst="rect">
            <a:avLst/>
          </a:prstGeom>
          <a:noFill/>
          <a:ln w="9525">
            <a:noFill/>
          </a:ln>
        </p:spPr>
        <p:txBody>
          <a:bodyPr anchor="ctr"/>
          <a:lstStyle/>
          <a:p>
            <a:r>
              <a:rPr lang="zh-CN" altLang="en-US" sz="1799" b="1" dirty="0">
                <a:solidFill>
                  <a:srgbClr val="113E6A"/>
                </a:solidFill>
                <a:latin typeface="微软雅黑" panose="020B0503020204020204" pitchFamily="34" charset="-122"/>
                <a:ea typeface="微软雅黑" panose="020B0503020204020204" pitchFamily="34" charset="-122"/>
              </a:rPr>
              <a:t>使用</a:t>
            </a:r>
            <a:r>
              <a:rPr lang="en-US" altLang="zh-CN" sz="1799" b="1" dirty="0" err="1">
                <a:solidFill>
                  <a:srgbClr val="113E6A"/>
                </a:solidFill>
                <a:latin typeface="微软雅黑" panose="020B0503020204020204" pitchFamily="34" charset="-122"/>
                <a:ea typeface="微软雅黑" panose="020B0503020204020204" pitchFamily="34" charset="-122"/>
              </a:rPr>
              <a:t>sklearn</a:t>
            </a:r>
            <a:r>
              <a:rPr lang="zh-CN" altLang="en-US" sz="1799" b="1" dirty="0">
                <a:solidFill>
                  <a:srgbClr val="113E6A"/>
                </a:solidFill>
                <a:latin typeface="微软雅黑" panose="020B0503020204020204" pitchFamily="34" charset="-122"/>
                <a:ea typeface="微软雅黑" panose="020B0503020204020204" pitchFamily="34" charset="-122"/>
              </a:rPr>
              <a:t>实现基于逻辑回归算法的乳腺癌的识别</a:t>
            </a:r>
          </a:p>
        </p:txBody>
      </p:sp>
      <p:cxnSp>
        <p:nvCxnSpPr>
          <p:cNvPr id="8194" name="直接连接符 3"/>
          <p:cNvCxnSpPr/>
          <p:nvPr/>
        </p:nvCxnSpPr>
        <p:spPr>
          <a:xfrm>
            <a:off x="6163886" y="2385627"/>
            <a:ext cx="3957679" cy="0"/>
          </a:xfrm>
          <a:prstGeom prst="line">
            <a:avLst/>
          </a:prstGeom>
          <a:ln w="9525" cap="flat" cmpd="sng">
            <a:solidFill>
              <a:srgbClr val="113E6A"/>
            </a:solidFill>
            <a:prstDash val="dash"/>
            <a:round/>
            <a:headEnd type="none" w="med" len="med"/>
            <a:tailEnd type="none" w="med" len="med"/>
          </a:ln>
        </p:spPr>
      </p:cxnSp>
      <p:sp>
        <p:nvSpPr>
          <p:cNvPr id="8" name="Rectangle 3"/>
          <p:cNvSpPr txBox="1"/>
          <p:nvPr/>
        </p:nvSpPr>
        <p:spPr>
          <a:xfrm>
            <a:off x="1926473" y="2448309"/>
            <a:ext cx="1536100" cy="601428"/>
          </a:xfrm>
          <a:prstGeom prst="rect">
            <a:avLst/>
          </a:prstGeom>
          <a:noFill/>
          <a:ln w="9525">
            <a:noFill/>
          </a:ln>
        </p:spPr>
        <p:txBody>
          <a:bodyPr anchor="ctr"/>
          <a:lstStyle/>
          <a:p>
            <a:pPr algn="dist"/>
            <a:r>
              <a:rPr lang="zh-CN" altLang="en-US" sz="3599" b="1" dirty="0">
                <a:solidFill>
                  <a:schemeClr val="accent2"/>
                </a:solidFill>
                <a:latin typeface="Arial" panose="020B0604020202020204" pitchFamily="34" charset="0"/>
                <a:ea typeface="微软雅黑" panose="020B0503020204020204" pitchFamily="34" charset="-122"/>
              </a:rPr>
              <a:t>目录</a:t>
            </a:r>
          </a:p>
        </p:txBody>
      </p:sp>
      <p:grpSp>
        <p:nvGrpSpPr>
          <p:cNvPr id="8200" name="组合 23"/>
          <p:cNvGrpSpPr/>
          <p:nvPr/>
        </p:nvGrpSpPr>
        <p:grpSpPr>
          <a:xfrm>
            <a:off x="6182928" y="4345424"/>
            <a:ext cx="576037" cy="576037"/>
            <a:chOff x="6170389" y="4163727"/>
            <a:chExt cx="576064" cy="576064"/>
          </a:xfrm>
        </p:grpSpPr>
        <p:sp>
          <p:nvSpPr>
            <p:cNvPr id="8201" name="圆角矩形 12"/>
            <p:cNvSpPr/>
            <p:nvPr/>
          </p:nvSpPr>
          <p:spPr>
            <a:xfrm>
              <a:off x="6170389" y="4163727"/>
              <a:ext cx="576064" cy="576064"/>
            </a:xfrm>
            <a:prstGeom prst="roundRect">
              <a:avLst>
                <a:gd name="adj" fmla="val 16667"/>
              </a:avLst>
            </a:prstGeom>
            <a:solidFill>
              <a:srgbClr val="113E6A"/>
            </a:solidFill>
            <a:ln w="9525">
              <a:noFill/>
            </a:ln>
          </p:spPr>
          <p:txBody>
            <a:bodyPr anchor="t"/>
            <a:lstStyle/>
            <a:p>
              <a:endParaRPr lang="zh-CN" altLang="en-US" sz="1799" dirty="0">
                <a:latin typeface="Arial" panose="020B0604020202020204" pitchFamily="34" charset="0"/>
                <a:ea typeface="宋体" panose="02010600030101010101" pitchFamily="2" charset="-122"/>
              </a:endParaRPr>
            </a:p>
          </p:txBody>
        </p:sp>
        <p:sp>
          <p:nvSpPr>
            <p:cNvPr id="8202" name="Freeform 12"/>
            <p:cNvSpPr>
              <a:spLocks noEditPoints="1"/>
            </p:cNvSpPr>
            <p:nvPr/>
          </p:nvSpPr>
          <p:spPr>
            <a:xfrm>
              <a:off x="6278404" y="4253861"/>
              <a:ext cx="378197" cy="3648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w="9525">
              <a:noFill/>
            </a:ln>
          </p:spPr>
          <p:txBody>
            <a:bodyPr/>
            <a:lstStyle/>
            <a:p>
              <a:endParaRPr lang="zh-CN" altLang="en-US" sz="1799"/>
            </a:p>
          </p:txBody>
        </p:sp>
      </p:grpSp>
      <p:grpSp>
        <p:nvGrpSpPr>
          <p:cNvPr id="8203" name="组合 22"/>
          <p:cNvGrpSpPr/>
          <p:nvPr/>
        </p:nvGrpSpPr>
        <p:grpSpPr>
          <a:xfrm>
            <a:off x="6182928" y="3553571"/>
            <a:ext cx="576037" cy="576038"/>
            <a:chOff x="6170389" y="3371639"/>
            <a:chExt cx="576064" cy="576064"/>
          </a:xfrm>
        </p:grpSpPr>
        <p:sp>
          <p:nvSpPr>
            <p:cNvPr id="8204" name="圆角矩形 11"/>
            <p:cNvSpPr/>
            <p:nvPr/>
          </p:nvSpPr>
          <p:spPr>
            <a:xfrm>
              <a:off x="6170389" y="3371639"/>
              <a:ext cx="576064" cy="576064"/>
            </a:xfrm>
            <a:prstGeom prst="roundRect">
              <a:avLst>
                <a:gd name="adj" fmla="val 16667"/>
              </a:avLst>
            </a:prstGeom>
            <a:solidFill>
              <a:srgbClr val="113E6A"/>
            </a:solidFill>
            <a:ln w="9525">
              <a:noFill/>
            </a:ln>
          </p:spPr>
          <p:txBody>
            <a:bodyPr anchor="t"/>
            <a:lstStyle/>
            <a:p>
              <a:endParaRPr lang="zh-CN" altLang="en-US" sz="1799" dirty="0">
                <a:latin typeface="Arial" panose="020B0604020202020204" pitchFamily="34" charset="0"/>
                <a:ea typeface="宋体" panose="02010600030101010101" pitchFamily="2" charset="-122"/>
              </a:endParaRPr>
            </a:p>
          </p:txBody>
        </p:sp>
        <p:sp>
          <p:nvSpPr>
            <p:cNvPr id="8205" name="Freeform 13"/>
            <p:cNvSpPr>
              <a:spLocks noEditPoints="1"/>
            </p:cNvSpPr>
            <p:nvPr/>
          </p:nvSpPr>
          <p:spPr>
            <a:xfrm>
              <a:off x="6293383" y="3504805"/>
              <a:ext cx="330076" cy="30973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w="9525">
              <a:noFill/>
            </a:ln>
          </p:spPr>
          <p:txBody>
            <a:bodyPr/>
            <a:lstStyle/>
            <a:p>
              <a:endParaRPr lang="zh-CN" altLang="en-US" sz="1799"/>
            </a:p>
          </p:txBody>
        </p:sp>
      </p:grpSp>
      <p:grpSp>
        <p:nvGrpSpPr>
          <p:cNvPr id="8206" name="组合 21"/>
          <p:cNvGrpSpPr/>
          <p:nvPr/>
        </p:nvGrpSpPr>
        <p:grpSpPr>
          <a:xfrm>
            <a:off x="6182928" y="2761718"/>
            <a:ext cx="576037" cy="576037"/>
            <a:chOff x="6170389" y="2579551"/>
            <a:chExt cx="576064" cy="576064"/>
          </a:xfrm>
        </p:grpSpPr>
        <p:sp>
          <p:nvSpPr>
            <p:cNvPr id="8207" name="圆角矩形 10"/>
            <p:cNvSpPr/>
            <p:nvPr/>
          </p:nvSpPr>
          <p:spPr>
            <a:xfrm>
              <a:off x="6170389" y="2579551"/>
              <a:ext cx="576064" cy="576064"/>
            </a:xfrm>
            <a:prstGeom prst="roundRect">
              <a:avLst>
                <a:gd name="adj" fmla="val 16667"/>
              </a:avLst>
            </a:prstGeom>
            <a:solidFill>
              <a:srgbClr val="113E6A"/>
            </a:solidFill>
            <a:ln w="9525">
              <a:noFill/>
            </a:ln>
          </p:spPr>
          <p:txBody>
            <a:bodyPr anchor="t"/>
            <a:lstStyle/>
            <a:p>
              <a:endParaRPr lang="zh-CN" altLang="en-US" sz="1799" dirty="0">
                <a:latin typeface="Arial" panose="020B0604020202020204" pitchFamily="34" charset="0"/>
                <a:ea typeface="宋体" panose="02010600030101010101" pitchFamily="2" charset="-122"/>
              </a:endParaRPr>
            </a:p>
          </p:txBody>
        </p:sp>
        <p:sp>
          <p:nvSpPr>
            <p:cNvPr id="8208" name="Freeform 27"/>
            <p:cNvSpPr>
              <a:spLocks noEditPoints="1"/>
            </p:cNvSpPr>
            <p:nvPr/>
          </p:nvSpPr>
          <p:spPr>
            <a:xfrm>
              <a:off x="6344742" y="2711328"/>
              <a:ext cx="312142" cy="33485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w="9525">
              <a:noFill/>
            </a:ln>
          </p:spPr>
          <p:txBody>
            <a:bodyPr/>
            <a:lstStyle/>
            <a:p>
              <a:endParaRPr lang="zh-CN" altLang="en-US" sz="1799"/>
            </a:p>
          </p:txBody>
        </p:sp>
      </p:grpSp>
      <p:sp>
        <p:nvSpPr>
          <p:cNvPr id="8212" name="矩形 20"/>
          <p:cNvSpPr/>
          <p:nvPr/>
        </p:nvSpPr>
        <p:spPr>
          <a:xfrm>
            <a:off x="1" y="3156057"/>
            <a:ext cx="5520756" cy="542713"/>
          </a:xfrm>
          <a:prstGeom prst="rect">
            <a:avLst/>
          </a:prstGeom>
          <a:solidFill>
            <a:srgbClr val="F8F8F8"/>
          </a:solidFill>
          <a:ln w="9525">
            <a:noFill/>
          </a:ln>
        </p:spPr>
        <p:txBody>
          <a:bodyPr anchor="t"/>
          <a:lstStyle/>
          <a:p>
            <a:endParaRPr lang="zh-CN" altLang="en-US" sz="1799" dirty="0">
              <a:latin typeface="Arial" panose="020B0604020202020204" pitchFamily="34" charset="0"/>
              <a:ea typeface="宋体" panose="02010600030101010101" pitchFamily="2" charset="-122"/>
            </a:endParaRPr>
          </a:p>
        </p:txBody>
      </p:sp>
      <p:sp>
        <p:nvSpPr>
          <p:cNvPr id="9" name="Text Box 5"/>
          <p:cNvSpPr txBox="1"/>
          <p:nvPr/>
        </p:nvSpPr>
        <p:spPr>
          <a:xfrm>
            <a:off x="1848717" y="3197316"/>
            <a:ext cx="1691614" cy="461783"/>
          </a:xfrm>
          <a:prstGeom prst="rect">
            <a:avLst/>
          </a:prstGeom>
          <a:noFill/>
          <a:ln w="9525">
            <a:noFill/>
          </a:ln>
        </p:spPr>
        <p:txBody>
          <a:bodyPr anchor="t">
            <a:spAutoFit/>
          </a:bodyPr>
          <a:lstStyle/>
          <a:p>
            <a:pPr algn="ctr"/>
            <a:r>
              <a:rPr lang="en-US" altLang="zh-CN" sz="2399" dirty="0">
                <a:solidFill>
                  <a:srgbClr val="113E6A"/>
                </a:solidFill>
                <a:latin typeface="Arial" panose="020B0604020202020204" pitchFamily="34" charset="0"/>
                <a:ea typeface="微软雅黑" panose="020B0503020204020204" pitchFamily="34" charset="-122"/>
              </a:rPr>
              <a:t>C</a:t>
            </a:r>
            <a:r>
              <a:rPr lang="zh-CN" altLang="en-US" sz="2399" dirty="0">
                <a:solidFill>
                  <a:srgbClr val="113E6A"/>
                </a:solidFill>
                <a:latin typeface="Arial" panose="020B0604020202020204" pitchFamily="34" charset="0"/>
                <a:ea typeface="微软雅黑" panose="020B0503020204020204" pitchFamily="34" charset="-122"/>
              </a:rPr>
              <a:t>ontents</a:t>
            </a:r>
          </a:p>
        </p:txBody>
      </p:sp>
      <p:sp>
        <p:nvSpPr>
          <p:cNvPr id="8220" name="Rectangle 14"/>
          <p:cNvSpPr/>
          <p:nvPr/>
        </p:nvSpPr>
        <p:spPr>
          <a:xfrm>
            <a:off x="7089036" y="2926753"/>
            <a:ext cx="576038" cy="245966"/>
          </a:xfrm>
          <a:prstGeom prst="rect">
            <a:avLst/>
          </a:prstGeom>
          <a:noFill/>
          <a:ln w="9525">
            <a:noFill/>
          </a:ln>
        </p:spPr>
        <p:txBody>
          <a:bodyPr wrap="none" lIns="0" tIns="0" rIns="0" bIns="0" anchor="t">
            <a:spAutoFit/>
          </a:bodyPr>
          <a:lstStyle/>
          <a:p>
            <a:r>
              <a:rPr lang="zh-CN" altLang="en-US" sz="1599" dirty="0">
                <a:solidFill>
                  <a:srgbClr val="FFFFFF"/>
                </a:solidFill>
                <a:latin typeface="微软雅黑" panose="020B0503020204020204" pitchFamily="34" charset="-122"/>
                <a:ea typeface="微软雅黑" panose="020B0503020204020204" pitchFamily="34" charset="-122"/>
              </a:rPr>
              <a:t>Part 1</a:t>
            </a:r>
            <a:endParaRPr lang="zh-CN" altLang="en-US" sz="1799" dirty="0">
              <a:latin typeface="微软雅黑" panose="020B0503020204020204" pitchFamily="34" charset="-122"/>
              <a:ea typeface="微软雅黑" panose="020B0503020204020204" pitchFamily="34" charset="-122"/>
            </a:endParaRPr>
          </a:p>
        </p:txBody>
      </p:sp>
      <p:sp>
        <p:nvSpPr>
          <p:cNvPr id="8221" name="Rectangle 14"/>
          <p:cNvSpPr/>
          <p:nvPr/>
        </p:nvSpPr>
        <p:spPr>
          <a:xfrm>
            <a:off x="7089036" y="3709085"/>
            <a:ext cx="576038" cy="245967"/>
          </a:xfrm>
          <a:prstGeom prst="rect">
            <a:avLst/>
          </a:prstGeom>
          <a:noFill/>
          <a:ln w="9525">
            <a:noFill/>
          </a:ln>
        </p:spPr>
        <p:txBody>
          <a:bodyPr wrap="none" lIns="0" tIns="0" rIns="0" bIns="0" anchor="t">
            <a:spAutoFit/>
          </a:bodyPr>
          <a:lstStyle/>
          <a:p>
            <a:r>
              <a:rPr lang="zh-CN" altLang="en-US" sz="1599" dirty="0">
                <a:solidFill>
                  <a:srgbClr val="FFFFFF"/>
                </a:solidFill>
                <a:latin typeface="微软雅黑" panose="020B0503020204020204" pitchFamily="34" charset="-122"/>
                <a:ea typeface="微软雅黑" panose="020B0503020204020204" pitchFamily="34" charset="-122"/>
              </a:rPr>
              <a:t>Part </a:t>
            </a:r>
            <a:r>
              <a:rPr lang="en-US" altLang="zh-CN" sz="1599" dirty="0">
                <a:solidFill>
                  <a:srgbClr val="FFFFFF"/>
                </a:solidFill>
                <a:latin typeface="微软雅黑" panose="020B0503020204020204" pitchFamily="34" charset="-122"/>
                <a:ea typeface="微软雅黑" panose="020B0503020204020204" pitchFamily="34" charset="-122"/>
              </a:rPr>
              <a:t>2</a:t>
            </a:r>
            <a:endParaRPr lang="zh-CN" altLang="en-US" sz="1799" dirty="0">
              <a:latin typeface="微软雅黑" panose="020B0503020204020204" pitchFamily="34" charset="-122"/>
              <a:ea typeface="微软雅黑" panose="020B0503020204020204" pitchFamily="34" charset="-122"/>
            </a:endParaRPr>
          </a:p>
        </p:txBody>
      </p:sp>
      <p:sp>
        <p:nvSpPr>
          <p:cNvPr id="8222" name="Rectangle 14"/>
          <p:cNvSpPr/>
          <p:nvPr/>
        </p:nvSpPr>
        <p:spPr>
          <a:xfrm>
            <a:off x="7089036" y="4500938"/>
            <a:ext cx="576038" cy="245966"/>
          </a:xfrm>
          <a:prstGeom prst="rect">
            <a:avLst/>
          </a:prstGeom>
          <a:noFill/>
          <a:ln w="9525">
            <a:noFill/>
          </a:ln>
        </p:spPr>
        <p:txBody>
          <a:bodyPr wrap="none" lIns="0" tIns="0" rIns="0" bIns="0" anchor="t">
            <a:spAutoFit/>
          </a:bodyPr>
          <a:lstStyle/>
          <a:p>
            <a:r>
              <a:rPr lang="zh-CN" altLang="en-US" sz="1599" dirty="0">
                <a:solidFill>
                  <a:srgbClr val="FFFFFF"/>
                </a:solidFill>
                <a:latin typeface="微软雅黑" panose="020B0503020204020204" pitchFamily="34" charset="-122"/>
                <a:ea typeface="微软雅黑" panose="020B0503020204020204" pitchFamily="34" charset="-122"/>
              </a:rPr>
              <a:t>Part </a:t>
            </a:r>
            <a:r>
              <a:rPr lang="en-US" altLang="zh-CN" sz="1599" dirty="0">
                <a:solidFill>
                  <a:srgbClr val="FFFFFF"/>
                </a:solidFill>
                <a:latin typeface="微软雅黑" panose="020B0503020204020204" pitchFamily="34" charset="-122"/>
                <a:ea typeface="微软雅黑" panose="020B0503020204020204" pitchFamily="34" charset="-122"/>
              </a:rPr>
              <a:t>3</a:t>
            </a:r>
            <a:endParaRPr lang="zh-CN" altLang="en-US" sz="1799" dirty="0">
              <a:latin typeface="微软雅黑" panose="020B0503020204020204" pitchFamily="34" charset="-122"/>
              <a:ea typeface="微软雅黑" panose="020B0503020204020204" pitchFamily="34" charset="-122"/>
            </a:endParaRPr>
          </a:p>
        </p:txBody>
      </p:sp>
      <p:sp>
        <p:nvSpPr>
          <p:cNvPr id="43" name="TextBox 59"/>
          <p:cNvSpPr txBox="1"/>
          <p:nvPr/>
        </p:nvSpPr>
        <p:spPr>
          <a:xfrm>
            <a:off x="7995145" y="2844235"/>
            <a:ext cx="1947101" cy="399894"/>
          </a:xfrm>
          <a:prstGeom prst="rect">
            <a:avLst/>
          </a:prstGeom>
          <a:noFill/>
          <a:ln w="9525">
            <a:noFill/>
          </a:ln>
        </p:spPr>
        <p:txBody>
          <a:bodyPr anchor="t">
            <a:spAutoFit/>
          </a:bodyPr>
          <a:lstStyle/>
          <a:p>
            <a:r>
              <a:rPr lang="zh-CN" altLang="en-US" sz="1999" b="1" dirty="0">
                <a:solidFill>
                  <a:srgbClr val="113E6A"/>
                </a:solidFill>
                <a:latin typeface="微软雅黑" panose="020B0503020204020204" pitchFamily="34" charset="-122"/>
                <a:ea typeface="微软雅黑" panose="020B0503020204020204" pitchFamily="34" charset="-122"/>
              </a:rPr>
              <a:t>问题背景</a:t>
            </a:r>
          </a:p>
        </p:txBody>
      </p:sp>
      <p:sp>
        <p:nvSpPr>
          <p:cNvPr id="44" name="TextBox 59"/>
          <p:cNvSpPr txBox="1"/>
          <p:nvPr/>
        </p:nvSpPr>
        <p:spPr>
          <a:xfrm>
            <a:off x="7995145" y="3632914"/>
            <a:ext cx="2415232" cy="399894"/>
          </a:xfrm>
          <a:prstGeom prst="rect">
            <a:avLst/>
          </a:prstGeom>
          <a:noFill/>
          <a:ln w="9525">
            <a:noFill/>
          </a:ln>
        </p:spPr>
        <p:txBody>
          <a:bodyPr anchor="t">
            <a:spAutoFit/>
          </a:bodyPr>
          <a:lstStyle/>
          <a:p>
            <a:r>
              <a:rPr lang="en-US" altLang="zh-CN" sz="1999" b="1" dirty="0">
                <a:solidFill>
                  <a:srgbClr val="113E6A"/>
                </a:solidFill>
                <a:latin typeface="微软雅黑" panose="020B0503020204020204" pitchFamily="34" charset="-122"/>
                <a:ea typeface="微软雅黑" panose="020B0503020204020204" pitchFamily="34" charset="-122"/>
              </a:rPr>
              <a:t>Logistic</a:t>
            </a:r>
            <a:r>
              <a:rPr lang="zh-CN" altLang="en-US" sz="1999" b="1" dirty="0">
                <a:solidFill>
                  <a:srgbClr val="113E6A"/>
                </a:solidFill>
                <a:latin typeface="微软雅黑" panose="020B0503020204020204" pitchFamily="34" charset="-122"/>
                <a:ea typeface="微软雅黑" panose="020B0503020204020204" pitchFamily="34" charset="-122"/>
              </a:rPr>
              <a:t>回归</a:t>
            </a:r>
          </a:p>
        </p:txBody>
      </p:sp>
      <p:sp>
        <p:nvSpPr>
          <p:cNvPr id="45" name="TextBox 59"/>
          <p:cNvSpPr txBox="1"/>
          <p:nvPr/>
        </p:nvSpPr>
        <p:spPr>
          <a:xfrm>
            <a:off x="7995145" y="4435876"/>
            <a:ext cx="3154718" cy="399894"/>
          </a:xfrm>
          <a:prstGeom prst="rect">
            <a:avLst/>
          </a:prstGeom>
          <a:noFill/>
          <a:ln w="9525">
            <a:noFill/>
          </a:ln>
        </p:spPr>
        <p:txBody>
          <a:bodyPr anchor="t">
            <a:spAutoFit/>
          </a:bodyPr>
          <a:lstStyle/>
          <a:p>
            <a:r>
              <a:rPr lang="zh-CN" altLang="en-US" sz="1999" b="1" dirty="0">
                <a:solidFill>
                  <a:srgbClr val="113E6A"/>
                </a:solidFill>
                <a:latin typeface="微软雅黑" panose="020B0503020204020204" pitchFamily="34" charset="-122"/>
                <a:ea typeface="微软雅黑" panose="020B0503020204020204" pitchFamily="34" charset="-122"/>
              </a:rPr>
              <a:t>代码实现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35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 calcmode="lin" valueType="num">
                                      <p:cBhvr>
                                        <p:cTn id="16" dur="300" fill="hold"/>
                                        <p:tgtEl>
                                          <p:spTgt spid="8"/>
                                        </p:tgtEl>
                                        <p:attrNameLst>
                                          <p:attrName>style.rotation</p:attrName>
                                        </p:attrNameLst>
                                      </p:cBhvr>
                                      <p:tavLst>
                                        <p:tav tm="0">
                                          <p:val>
                                            <p:fltVal val="90"/>
                                          </p:val>
                                        </p:tav>
                                        <p:tav tm="100000">
                                          <p:val>
                                            <p:fltVal val="0"/>
                                          </p:val>
                                        </p:tav>
                                      </p:tavLst>
                                    </p:anim>
                                    <p:animEffect transition="in" filter="fade">
                                      <p:cBhvr>
                                        <p:cTn id="17" dur="300"/>
                                        <p:tgtEl>
                                          <p:spTgt spid="8"/>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300" fill="hold"/>
                                        <p:tgtEl>
                                          <p:spTgt spid="9"/>
                                        </p:tgtEl>
                                        <p:attrNameLst>
                                          <p:attrName>ppt_w</p:attrName>
                                        </p:attrNameLst>
                                      </p:cBhvr>
                                      <p:tavLst>
                                        <p:tav tm="0">
                                          <p:val>
                                            <p:fltVal val="0"/>
                                          </p:val>
                                        </p:tav>
                                        <p:tav tm="100000">
                                          <p:val>
                                            <p:strVal val="#ppt_w"/>
                                          </p:val>
                                        </p:tav>
                                      </p:tavLst>
                                    </p:anim>
                                    <p:anim calcmode="lin" valueType="num">
                                      <p:cBhvr>
                                        <p:cTn id="21" dur="300" fill="hold"/>
                                        <p:tgtEl>
                                          <p:spTgt spid="9"/>
                                        </p:tgtEl>
                                        <p:attrNameLst>
                                          <p:attrName>ppt_h</p:attrName>
                                        </p:attrNameLst>
                                      </p:cBhvr>
                                      <p:tavLst>
                                        <p:tav tm="0">
                                          <p:val>
                                            <p:fltVal val="0"/>
                                          </p:val>
                                        </p:tav>
                                        <p:tav tm="100000">
                                          <p:val>
                                            <p:strVal val="#ppt_h"/>
                                          </p:val>
                                        </p:tav>
                                      </p:tavLst>
                                    </p:anim>
                                    <p:anim calcmode="lin" valueType="num">
                                      <p:cBhvr>
                                        <p:cTn id="22" dur="300" fill="hold"/>
                                        <p:tgtEl>
                                          <p:spTgt spid="9"/>
                                        </p:tgtEl>
                                        <p:attrNameLst>
                                          <p:attrName>style.rotation</p:attrName>
                                        </p:attrNameLst>
                                      </p:cBhvr>
                                      <p:tavLst>
                                        <p:tav tm="0">
                                          <p:val>
                                            <p:fltVal val="90"/>
                                          </p:val>
                                        </p:tav>
                                        <p:tav tm="100000">
                                          <p:val>
                                            <p:fltVal val="0"/>
                                          </p:val>
                                        </p:tav>
                                      </p:tavLst>
                                    </p:anim>
                                    <p:animEffect transition="in" filter="fade">
                                      <p:cBhvr>
                                        <p:cTn id="23" dur="300"/>
                                        <p:tgtEl>
                                          <p:spTgt spid="9"/>
                                        </p:tgtEl>
                                      </p:cBhvr>
                                    </p:animEffect>
                                  </p:childTnLst>
                                </p:cTn>
                              </p:par>
                              <p:par>
                                <p:cTn id="24" presetID="2" presetClass="entr" presetSubtype="6" fill="hold" grpId="0" nodeType="withEffect">
                                  <p:stCondLst>
                                    <p:cond delay="10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500" fill="hold"/>
                                        <p:tgtEl>
                                          <p:spTgt spid="43"/>
                                        </p:tgtEl>
                                        <p:attrNameLst>
                                          <p:attrName>ppt_x</p:attrName>
                                        </p:attrNameLst>
                                      </p:cBhvr>
                                      <p:tavLst>
                                        <p:tav tm="0">
                                          <p:val>
                                            <p:strVal val="1+#ppt_w/2"/>
                                          </p:val>
                                        </p:tav>
                                        <p:tav tm="100000">
                                          <p:val>
                                            <p:strVal val="#ppt_x"/>
                                          </p:val>
                                        </p:tav>
                                      </p:tavLst>
                                    </p:anim>
                                    <p:anim calcmode="lin" valueType="num">
                                      <p:cBhvr additive="base">
                                        <p:cTn id="27" dur="500" fill="hold"/>
                                        <p:tgtEl>
                                          <p:spTgt spid="4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10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1+#ppt_w/2"/>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10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500" fill="hold"/>
                                        <p:tgtEl>
                                          <p:spTgt spid="45"/>
                                        </p:tgtEl>
                                        <p:attrNameLst>
                                          <p:attrName>ppt_x</p:attrName>
                                        </p:attrNameLst>
                                      </p:cBhvr>
                                      <p:tavLst>
                                        <p:tav tm="0">
                                          <p:val>
                                            <p:strVal val="1+#ppt_w/2"/>
                                          </p:val>
                                        </p:tav>
                                        <p:tav tm="100000">
                                          <p:val>
                                            <p:strVal val="#ppt_x"/>
                                          </p:val>
                                        </p:tav>
                                      </p:tavLst>
                                    </p:anim>
                                    <p:anim calcmode="lin" valueType="num">
                                      <p:cBhvr additive="base">
                                        <p:cTn id="3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43" grpId="0"/>
      <p:bldP spid="44"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5"/>
          <p:cNvSpPr/>
          <p:nvPr/>
        </p:nvSpPr>
        <p:spPr>
          <a:xfrm>
            <a:off x="4060827" y="628157"/>
            <a:ext cx="4140170" cy="4143344"/>
          </a:xfrm>
          <a:prstGeom prst="ellipse">
            <a:avLst/>
          </a:prstGeom>
          <a:solidFill>
            <a:srgbClr val="FFFFFF"/>
          </a:solidFill>
          <a:ln w="9525">
            <a:noFill/>
          </a:ln>
        </p:spPr>
        <p:txBody>
          <a:bodyPr anchor="t"/>
          <a:lstStyle/>
          <a:p>
            <a:endParaRPr lang="zh-CN" altLang="en-US" sz="1799" dirty="0">
              <a:latin typeface="Arial" panose="020B0604020202020204" pitchFamily="34" charset="0"/>
              <a:ea typeface="宋体" panose="02010600030101010101" pitchFamily="2" charset="-122"/>
            </a:endParaRPr>
          </a:p>
        </p:txBody>
      </p:sp>
      <p:sp>
        <p:nvSpPr>
          <p:cNvPr id="10243" name="Freeform 11"/>
          <p:cNvSpPr>
            <a:spLocks noEditPoints="1"/>
          </p:cNvSpPr>
          <p:nvPr/>
        </p:nvSpPr>
        <p:spPr>
          <a:xfrm>
            <a:off x="5593754" y="937598"/>
            <a:ext cx="1152075" cy="12171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endParaRPr lang="zh-CN" altLang="en-US" sz="1799"/>
          </a:p>
        </p:txBody>
      </p:sp>
      <p:sp>
        <p:nvSpPr>
          <p:cNvPr id="10244" name="Line 12"/>
          <p:cNvSpPr/>
          <p:nvPr/>
        </p:nvSpPr>
        <p:spPr>
          <a:xfrm>
            <a:off x="4194125" y="2740294"/>
            <a:ext cx="3806925"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546412" y="3068779"/>
            <a:ext cx="3167413" cy="769121"/>
          </a:xfrm>
          <a:prstGeom prst="rect">
            <a:avLst/>
          </a:prstGeom>
          <a:noFill/>
          <a:ln w="9525">
            <a:noFill/>
          </a:ln>
        </p:spPr>
        <p:txBody>
          <a:bodyPr anchor="t">
            <a:spAutoFit/>
          </a:bodyPr>
          <a:lstStyle/>
          <a:p>
            <a:pPr algn="ctr"/>
            <a:r>
              <a:rPr lang="zh-CN" altLang="en-US" sz="4398" b="1" dirty="0">
                <a:solidFill>
                  <a:srgbClr val="363636"/>
                </a:solidFill>
                <a:latin typeface="微软雅黑" panose="020B0503020204020204" pitchFamily="34" charset="-122"/>
                <a:ea typeface="微软雅黑" panose="020B0503020204020204" pitchFamily="34" charset="-122"/>
              </a:rPr>
              <a:t>问题背景</a:t>
            </a:r>
          </a:p>
        </p:txBody>
      </p:sp>
      <p:sp>
        <p:nvSpPr>
          <p:cNvPr id="10246" name="Rectangle 14"/>
          <p:cNvSpPr/>
          <p:nvPr/>
        </p:nvSpPr>
        <p:spPr>
          <a:xfrm>
            <a:off x="5631839" y="2256296"/>
            <a:ext cx="929912" cy="399894"/>
          </a:xfrm>
          <a:prstGeom prst="rect">
            <a:avLst/>
          </a:prstGeom>
          <a:noFill/>
          <a:ln w="9525">
            <a:noFill/>
          </a:ln>
        </p:spPr>
        <p:txBody>
          <a:bodyPr wrap="none" lIns="0" tIns="0" rIns="0" bIns="0" anchor="t">
            <a:spAutoFit/>
          </a:bodyPr>
          <a:lstStyle/>
          <a:p>
            <a:r>
              <a:rPr lang="zh-CN" altLang="en-US" sz="2599" dirty="0">
                <a:solidFill>
                  <a:srgbClr val="363636"/>
                </a:solidFill>
                <a:latin typeface="微软雅黑" panose="020B0503020204020204" pitchFamily="34" charset="-122"/>
                <a:ea typeface="微软雅黑" panose="020B0503020204020204" pitchFamily="34" charset="-122"/>
              </a:rPr>
              <a:t>Part 1</a:t>
            </a:r>
          </a:p>
        </p:txBody>
      </p:sp>
      <p:sp>
        <p:nvSpPr>
          <p:cNvPr id="10248" name="Oval 40"/>
          <p:cNvSpPr>
            <a:spLocks noChangeAspect="1"/>
          </p:cNvSpPr>
          <p:nvPr/>
        </p:nvSpPr>
        <p:spPr>
          <a:xfrm>
            <a:off x="4941959" y="6062591"/>
            <a:ext cx="172969" cy="158688"/>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sz="1799" dirty="0">
              <a:solidFill>
                <a:schemeClr val="accent2"/>
              </a:solidFill>
              <a:latin typeface="Arial" panose="020B0604020202020204" pitchFamily="34" charset="0"/>
              <a:ea typeface="宋体" panose="02010600030101010101" pitchFamily="2"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095" y="92977"/>
            <a:ext cx="2645347" cy="502989"/>
          </a:xfrm>
          <a:prstGeom prst="rect">
            <a:avLst/>
          </a:prstGeom>
        </p:spPr>
      </p:pic>
      <p:sp>
        <p:nvSpPr>
          <p:cNvPr id="21" name="TextBox 83">
            <a:extLst>
              <a:ext uri="{FF2B5EF4-FFF2-40B4-BE49-F238E27FC236}">
                <a16:creationId xmlns:a16="http://schemas.microsoft.com/office/drawing/2014/main" id="{86187014-B493-4AE2-8671-2B6B92547B31}"/>
              </a:ext>
            </a:extLst>
          </p:cNvPr>
          <p:cNvSpPr txBox="1"/>
          <p:nvPr/>
        </p:nvSpPr>
        <p:spPr>
          <a:xfrm>
            <a:off x="5198086" y="5910954"/>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乳腺癌数据集</a:t>
            </a:r>
          </a:p>
        </p:txBody>
      </p:sp>
      <p:sp>
        <p:nvSpPr>
          <p:cNvPr id="22" name="Oval 39">
            <a:extLst>
              <a:ext uri="{FF2B5EF4-FFF2-40B4-BE49-F238E27FC236}">
                <a16:creationId xmlns:a16="http://schemas.microsoft.com/office/drawing/2014/main" id="{52FAF592-0D28-44CC-9C4D-A7D31850BFAA}"/>
              </a:ext>
            </a:extLst>
          </p:cNvPr>
          <p:cNvSpPr>
            <a:spLocks noChangeAspect="1"/>
          </p:cNvSpPr>
          <p:nvPr/>
        </p:nvSpPr>
        <p:spPr>
          <a:xfrm>
            <a:off x="4941959" y="5352780"/>
            <a:ext cx="172969" cy="158688"/>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sz="1799" dirty="0">
              <a:solidFill>
                <a:schemeClr val="accent2"/>
              </a:solidFill>
              <a:latin typeface="Arial" panose="020B0604020202020204" pitchFamily="34" charset="0"/>
              <a:ea typeface="宋体" panose="02010600030101010101" pitchFamily="2" charset="-122"/>
            </a:endParaRPr>
          </a:p>
        </p:txBody>
      </p:sp>
      <p:sp>
        <p:nvSpPr>
          <p:cNvPr id="23" name="TextBox 83">
            <a:extLst>
              <a:ext uri="{FF2B5EF4-FFF2-40B4-BE49-F238E27FC236}">
                <a16:creationId xmlns:a16="http://schemas.microsoft.com/office/drawing/2014/main" id="{C807C69D-D306-4588-9418-4A808C231BFA}"/>
              </a:ext>
            </a:extLst>
          </p:cNvPr>
          <p:cNvSpPr txBox="1"/>
          <p:nvPr/>
        </p:nvSpPr>
        <p:spPr>
          <a:xfrm>
            <a:off x="5186409" y="5201291"/>
            <a:ext cx="3118840" cy="461665"/>
          </a:xfrm>
          <a:prstGeom prst="rect">
            <a:avLst/>
          </a:prstGeom>
          <a:noFill/>
          <a:ln w="9525">
            <a:noFill/>
          </a:ln>
        </p:spPr>
        <p:txBody>
          <a:bodyPr wrap="square"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乳腺癌识别问题</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par>
                                <p:cTn id="26" presetID="2" presetClass="entr" presetSubtype="12" fill="hold" grpId="0" nodeType="withEffect">
                                  <p:stCondLst>
                                    <p:cond delay="100"/>
                                  </p:stCondLst>
                                  <p:childTnLst>
                                    <p:set>
                                      <p:cBhvr>
                                        <p:cTn id="27" dur="1" fill="hold">
                                          <p:stCondLst>
                                            <p:cond delay="0"/>
                                          </p:stCondLst>
                                        </p:cTn>
                                        <p:tgtEl>
                                          <p:spTgt spid="10248"/>
                                        </p:tgtEl>
                                        <p:attrNameLst>
                                          <p:attrName>style.visibility</p:attrName>
                                        </p:attrNameLst>
                                      </p:cBhvr>
                                      <p:to>
                                        <p:strVal val="visible"/>
                                      </p:to>
                                    </p:set>
                                    <p:anim calcmode="lin" valueType="num">
                                      <p:cBhvr additive="base">
                                        <p:cTn id="28" dur="500" fill="hold"/>
                                        <p:tgtEl>
                                          <p:spTgt spid="10248"/>
                                        </p:tgtEl>
                                        <p:attrNameLst>
                                          <p:attrName>ppt_x</p:attrName>
                                        </p:attrNameLst>
                                      </p:cBhvr>
                                      <p:tavLst>
                                        <p:tav tm="0">
                                          <p:val>
                                            <p:strVal val="0-#ppt_w/2"/>
                                          </p:val>
                                        </p:tav>
                                        <p:tav tm="100000">
                                          <p:val>
                                            <p:strVal val="#ppt_x"/>
                                          </p:val>
                                        </p:tav>
                                      </p:tavLst>
                                    </p:anim>
                                    <p:anim calcmode="lin" valueType="num">
                                      <p:cBhvr additive="base">
                                        <p:cTn id="29" dur="500" fill="hold"/>
                                        <p:tgtEl>
                                          <p:spTgt spid="10248"/>
                                        </p:tgtEl>
                                        <p:attrNameLst>
                                          <p:attrName>ppt_y</p:attrName>
                                        </p:attrNameLst>
                                      </p:cBhvr>
                                      <p:tavLst>
                                        <p:tav tm="0">
                                          <p:val>
                                            <p:strVal val="1+#ppt_h/2"/>
                                          </p:val>
                                        </p:tav>
                                        <p:tav tm="100000">
                                          <p:val>
                                            <p:strVal val="#ppt_y"/>
                                          </p:val>
                                        </p:tav>
                                      </p:tavLst>
                                    </p:anim>
                                  </p:childTnLst>
                                </p:cTn>
                              </p:par>
                            </p:childTnLst>
                          </p:cTn>
                        </p:par>
                        <p:par>
                          <p:cTn id="30" fill="hold">
                            <p:stCondLst>
                              <p:cond delay="3600"/>
                            </p:stCondLst>
                            <p:childTnLst>
                              <p:par>
                                <p:cTn id="31" presetID="22" presetClass="entr" presetSubtype="8"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par>
                          <p:cTn id="34" fill="hold">
                            <p:stCondLst>
                              <p:cond delay="4100"/>
                            </p:stCondLst>
                            <p:childTnLst>
                              <p:par>
                                <p:cTn id="35" presetID="2" presetClass="entr" presetSubtype="12"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par>
                          <p:cTn id="39" fill="hold">
                            <p:stCondLst>
                              <p:cond delay="4600"/>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P spid="10248" grpId="0" animBg="1"/>
      <p:bldP spid="21" grpId="0"/>
      <p:bldP spid="22"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430" y="177483"/>
            <a:ext cx="2877711" cy="553870"/>
          </a:xfrm>
          <a:prstGeom prst="rect">
            <a:avLst/>
          </a:prstGeom>
          <a:noFill/>
          <a:ln w="9525">
            <a:noFill/>
          </a:ln>
        </p:spPr>
        <p:txBody>
          <a:bodyPr wrap="none" anchor="t">
            <a:spAutoFit/>
          </a:bodyPr>
          <a:lstStyle/>
          <a:p>
            <a:pPr defTabSz="914034" fontAlgn="base">
              <a:spcBef>
                <a:spcPct val="0"/>
              </a:spcBef>
              <a:spcAft>
                <a:spcPct val="0"/>
              </a:spcAft>
            </a:pPr>
            <a:r>
              <a:rPr lang="zh-CN" altLang="en-US" sz="2999" b="1" dirty="0">
                <a:solidFill>
                  <a:srgbClr val="292929"/>
                </a:solidFill>
                <a:latin typeface="微软雅黑" panose="020B0503020204020204" pitchFamily="34" charset="-122"/>
                <a:ea typeface="微软雅黑" panose="020B0503020204020204" pitchFamily="34" charset="-122"/>
              </a:rPr>
              <a:t>乳腺癌识别问题</a:t>
            </a:r>
          </a:p>
        </p:txBody>
      </p:sp>
      <p:sp>
        <p:nvSpPr>
          <p:cNvPr id="24579"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defTabSz="914034" fontAlgn="base">
              <a:spcBef>
                <a:spcPct val="0"/>
              </a:spcBef>
              <a:spcAft>
                <a:spcPct val="0"/>
              </a:spcAft>
            </a:pPr>
            <a:endParaRPr lang="zh-CN" altLang="en-US" sz="1799">
              <a:solidFill>
                <a:srgbClr val="004C54"/>
              </a:solidFill>
              <a:latin typeface="Arial" panose="020B0604020202020204" pitchFamily="34" charset="0"/>
              <a:ea typeface="宋体" panose="02010600030101010101" pitchFamily="2" charset="-122"/>
            </a:endParaRPr>
          </a:p>
        </p:txBody>
      </p:sp>
      <p:sp>
        <p:nvSpPr>
          <p:cNvPr id="24583" name="Rectangle 9"/>
          <p:cNvSpPr/>
          <p:nvPr/>
        </p:nvSpPr>
        <p:spPr>
          <a:xfrm>
            <a:off x="1243780" y="1896760"/>
            <a:ext cx="9704439" cy="1428986"/>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pPr defTabSz="914034" fontAlgn="base">
              <a:spcBef>
                <a:spcPct val="0"/>
              </a:spcBef>
              <a:spcAft>
                <a:spcPct val="0"/>
              </a:spcAft>
            </a:pPr>
            <a:endParaRPr lang="zh-CN" altLang="en-US" sz="1799" dirty="0">
              <a:solidFill>
                <a:srgbClr val="004C54"/>
              </a:solidFill>
              <a:latin typeface="Arial" panose="020B0604020202020204" pitchFamily="34" charset="0"/>
              <a:ea typeface="宋体" panose="02010600030101010101" pitchFamily="2" charset="-122"/>
            </a:endParaRPr>
          </a:p>
        </p:txBody>
      </p:sp>
      <p:sp>
        <p:nvSpPr>
          <p:cNvPr id="24584" name="Rectangle 10"/>
          <p:cNvSpPr/>
          <p:nvPr/>
        </p:nvSpPr>
        <p:spPr>
          <a:xfrm>
            <a:off x="4191993" y="1675391"/>
            <a:ext cx="3580002" cy="422110"/>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pPr defTabSz="914034" fontAlgn="base">
              <a:spcBef>
                <a:spcPct val="0"/>
              </a:spcBef>
              <a:spcAft>
                <a:spcPct val="0"/>
              </a:spcAft>
            </a:pPr>
            <a:endParaRPr lang="zh-CN" altLang="en-US" sz="1799" dirty="0">
              <a:solidFill>
                <a:srgbClr val="004C54"/>
              </a:solidFill>
              <a:latin typeface="Arial" panose="020B0604020202020204" pitchFamily="34" charset="0"/>
              <a:ea typeface="宋体" panose="02010600030101010101" pitchFamily="2" charset="-122"/>
            </a:endParaRPr>
          </a:p>
        </p:txBody>
      </p:sp>
      <p:sp>
        <p:nvSpPr>
          <p:cNvPr id="24585" name="Rectangle 11"/>
          <p:cNvSpPr/>
          <p:nvPr/>
        </p:nvSpPr>
        <p:spPr>
          <a:xfrm>
            <a:off x="1243780" y="4005724"/>
            <a:ext cx="9704438" cy="1291720"/>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pPr defTabSz="914034" fontAlgn="base">
              <a:spcBef>
                <a:spcPct val="0"/>
              </a:spcBef>
              <a:spcAft>
                <a:spcPct val="0"/>
              </a:spcAft>
            </a:pPr>
            <a:endParaRPr lang="zh-CN" altLang="en-US" sz="1799" dirty="0">
              <a:solidFill>
                <a:srgbClr val="004C54"/>
              </a:solidFill>
              <a:latin typeface="Arial" panose="020B0604020202020204" pitchFamily="34" charset="0"/>
              <a:ea typeface="宋体" panose="02010600030101010101" pitchFamily="2" charset="-122"/>
            </a:endParaRPr>
          </a:p>
        </p:txBody>
      </p:sp>
      <p:sp>
        <p:nvSpPr>
          <p:cNvPr id="24586" name="Rectangle 12"/>
          <p:cNvSpPr/>
          <p:nvPr/>
        </p:nvSpPr>
        <p:spPr>
          <a:xfrm>
            <a:off x="4191992" y="3799429"/>
            <a:ext cx="3580002" cy="423696"/>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pPr defTabSz="914034" fontAlgn="base">
              <a:spcBef>
                <a:spcPct val="0"/>
              </a:spcBef>
              <a:spcAft>
                <a:spcPct val="0"/>
              </a:spcAft>
            </a:pPr>
            <a:endParaRPr lang="zh-CN" altLang="en-US" sz="1799" dirty="0">
              <a:solidFill>
                <a:srgbClr val="004C54"/>
              </a:solidFill>
              <a:latin typeface="Arial" panose="020B0604020202020204" pitchFamily="34" charset="0"/>
              <a:ea typeface="宋体" panose="02010600030101010101" pitchFamily="2" charset="-122"/>
            </a:endParaRPr>
          </a:p>
        </p:txBody>
      </p:sp>
      <p:sp>
        <p:nvSpPr>
          <p:cNvPr id="24590" name="TextBox 15"/>
          <p:cNvSpPr txBox="1"/>
          <p:nvPr/>
        </p:nvSpPr>
        <p:spPr>
          <a:xfrm>
            <a:off x="4428439" y="1696019"/>
            <a:ext cx="3105524" cy="399894"/>
          </a:xfrm>
          <a:prstGeom prst="rect">
            <a:avLst/>
          </a:prstGeom>
          <a:noFill/>
          <a:ln w="9525">
            <a:noFill/>
          </a:ln>
        </p:spPr>
        <p:txBody>
          <a:bodyPr anchor="t">
            <a:spAutoFit/>
          </a:bodyPr>
          <a:lstStyle/>
          <a:p>
            <a:pPr algn="ctr" defTabSz="914034" fontAlgn="base">
              <a:spcBef>
                <a:spcPct val="0"/>
              </a:spcBef>
              <a:spcAft>
                <a:spcPct val="0"/>
              </a:spcAft>
            </a:pPr>
            <a:r>
              <a:rPr lang="zh-CN" altLang="en-US" sz="1999" dirty="0">
                <a:solidFill>
                  <a:srgbClr val="FFFFFF"/>
                </a:solidFill>
                <a:latin typeface="微软雅黑" panose="020B0503020204020204" pitchFamily="34" charset="-122"/>
                <a:ea typeface="微软雅黑" panose="020B0503020204020204" pitchFamily="34" charset="-122"/>
              </a:rPr>
              <a:t>乳腺癌</a:t>
            </a:r>
            <a:endParaRPr lang="en-US" altLang="zh-CN" sz="1999" dirty="0">
              <a:solidFill>
                <a:srgbClr val="FFFFFF"/>
              </a:solidFill>
              <a:latin typeface="微软雅黑" panose="020B0503020204020204" pitchFamily="34" charset="-122"/>
              <a:ea typeface="微软雅黑" panose="020B0503020204020204" pitchFamily="34" charset="-122"/>
            </a:endParaRPr>
          </a:p>
        </p:txBody>
      </p:sp>
      <p:sp>
        <p:nvSpPr>
          <p:cNvPr id="24591" name="TextBox 16"/>
          <p:cNvSpPr txBox="1"/>
          <p:nvPr/>
        </p:nvSpPr>
        <p:spPr>
          <a:xfrm>
            <a:off x="1243780" y="2085614"/>
            <a:ext cx="9704439" cy="1199816"/>
          </a:xfrm>
          <a:prstGeom prst="rect">
            <a:avLst/>
          </a:prstGeom>
          <a:noFill/>
          <a:ln w="9525">
            <a:noFill/>
          </a:ln>
        </p:spPr>
        <p:txBody>
          <a:bodyPr wrap="square" anchor="t">
            <a:spAutoFit/>
          </a:bodyPr>
          <a:lstStyle/>
          <a:p>
            <a:pPr defTabSz="914034" fontAlgn="base">
              <a:spcBef>
                <a:spcPct val="0"/>
              </a:spcBef>
              <a:spcAft>
                <a:spcPct val="0"/>
              </a:spcAft>
            </a:pPr>
            <a:r>
              <a:rPr lang="zh-CN" altLang="en-US" sz="1799" dirty="0">
                <a:solidFill>
                  <a:srgbClr val="292929"/>
                </a:solidFill>
                <a:latin typeface="微软雅黑" panose="020B0503020204020204" pitchFamily="34" charset="-122"/>
                <a:ea typeface="微软雅黑" panose="020B0503020204020204" pitchFamily="34" charset="-122"/>
              </a:rPr>
              <a:t>乳腺癌是一种发于腺上皮组织的恶性肿瘤，居女性恶性肿瘤的第</a:t>
            </a:r>
            <a:r>
              <a:rPr lang="en-US" altLang="zh-CN" sz="1799" dirty="0">
                <a:solidFill>
                  <a:srgbClr val="292929"/>
                </a:solidFill>
                <a:latin typeface="微软雅黑" panose="020B0503020204020204" pitchFamily="34" charset="-122"/>
                <a:ea typeface="微软雅黑" panose="020B0503020204020204" pitchFamily="34" charset="-122"/>
              </a:rPr>
              <a:t>1</a:t>
            </a:r>
            <a:r>
              <a:rPr lang="zh-CN" altLang="en-US" sz="1799" dirty="0">
                <a:solidFill>
                  <a:srgbClr val="292929"/>
                </a:solidFill>
                <a:latin typeface="微软雅黑" panose="020B0503020204020204" pitchFamily="34" charset="-122"/>
                <a:ea typeface="微软雅黑" panose="020B0503020204020204" pitchFamily="34" charset="-122"/>
              </a:rPr>
              <a:t>位。原位的乳腺癌并不致命，但随着癌变进一步发展，形成的乳腺癌细胞连接较为松散，容易脱落，之后便随着血液扩散到全身危及生命</a:t>
            </a:r>
            <a:r>
              <a:rPr lang="en-US" altLang="zh-CN" sz="1799" dirty="0">
                <a:solidFill>
                  <a:srgbClr val="292929"/>
                </a:solidFill>
                <a:latin typeface="微软雅黑" panose="020B0503020204020204" pitchFamily="34" charset="-122"/>
                <a:ea typeface="微软雅黑" panose="020B0503020204020204" pitchFamily="34" charset="-122"/>
              </a:rPr>
              <a:t>.  </a:t>
            </a:r>
            <a:r>
              <a:rPr lang="zh-CN" altLang="en-US" sz="1799" dirty="0">
                <a:solidFill>
                  <a:srgbClr val="292929"/>
                </a:solidFill>
                <a:latin typeface="微软雅黑" panose="020B0503020204020204" pitchFamily="34" charset="-122"/>
                <a:ea typeface="微软雅黑" panose="020B0503020204020204" pitchFamily="34" charset="-122"/>
              </a:rPr>
              <a:t>如果有能根据某些特征识别出乳腺癌以及乳腺癌类型的方法，那么将极大地帮助对疾病进行早发现以及针对性治疗</a:t>
            </a:r>
            <a:r>
              <a:rPr lang="en-US" altLang="zh-CN" sz="1799" dirty="0">
                <a:solidFill>
                  <a:srgbClr val="292929"/>
                </a:solidFill>
                <a:latin typeface="微软雅黑" panose="020B0503020204020204" pitchFamily="34" charset="-122"/>
                <a:ea typeface="微软雅黑" panose="020B0503020204020204" pitchFamily="34" charset="-122"/>
              </a:rPr>
              <a:t>. </a:t>
            </a:r>
            <a:endParaRPr lang="zh-CN" altLang="en-US" sz="1799" dirty="0">
              <a:solidFill>
                <a:srgbClr val="292929"/>
              </a:solidFill>
              <a:latin typeface="微软雅黑" panose="020B0503020204020204" pitchFamily="34" charset="-122"/>
              <a:ea typeface="微软雅黑" panose="020B0503020204020204" pitchFamily="34" charset="-122"/>
            </a:endParaRPr>
          </a:p>
        </p:txBody>
      </p:sp>
      <p:sp>
        <p:nvSpPr>
          <p:cNvPr id="24592" name="TextBox 17"/>
          <p:cNvSpPr txBox="1"/>
          <p:nvPr/>
        </p:nvSpPr>
        <p:spPr>
          <a:xfrm>
            <a:off x="4428438" y="3807362"/>
            <a:ext cx="3105524" cy="399894"/>
          </a:xfrm>
          <a:prstGeom prst="rect">
            <a:avLst/>
          </a:prstGeom>
          <a:noFill/>
          <a:ln w="9525">
            <a:noFill/>
          </a:ln>
        </p:spPr>
        <p:txBody>
          <a:bodyPr anchor="t">
            <a:spAutoFit/>
          </a:bodyPr>
          <a:lstStyle/>
          <a:p>
            <a:pPr algn="ctr" defTabSz="914034" fontAlgn="base">
              <a:spcBef>
                <a:spcPct val="0"/>
              </a:spcBef>
              <a:spcAft>
                <a:spcPct val="0"/>
              </a:spcAft>
            </a:pPr>
            <a:r>
              <a:rPr lang="zh-CN" altLang="en-US" sz="1999" dirty="0">
                <a:solidFill>
                  <a:srgbClr val="FFFFFF"/>
                </a:solidFill>
                <a:latin typeface="微软雅黑" panose="020B0503020204020204" pitchFamily="34" charset="-122"/>
                <a:ea typeface="微软雅黑" panose="020B0503020204020204" pitchFamily="34" charset="-122"/>
              </a:rPr>
              <a:t>问题解决思路</a:t>
            </a:r>
            <a:endParaRPr lang="en-US" altLang="zh-CN" sz="1999" dirty="0">
              <a:solidFill>
                <a:srgbClr val="FFFFFF"/>
              </a:solidFill>
              <a:latin typeface="微软雅黑" panose="020B0503020204020204" pitchFamily="34" charset="-122"/>
              <a:ea typeface="微软雅黑" panose="020B0503020204020204" pitchFamily="34" charset="-122"/>
            </a:endParaRPr>
          </a:p>
        </p:txBody>
      </p:sp>
      <p:sp>
        <p:nvSpPr>
          <p:cNvPr id="24593" name="TextBox 18"/>
          <p:cNvSpPr txBox="1"/>
          <p:nvPr/>
        </p:nvSpPr>
        <p:spPr>
          <a:xfrm>
            <a:off x="1296730" y="4296122"/>
            <a:ext cx="9651488" cy="922945"/>
          </a:xfrm>
          <a:prstGeom prst="rect">
            <a:avLst/>
          </a:prstGeom>
          <a:noFill/>
          <a:ln w="9525">
            <a:noFill/>
          </a:ln>
        </p:spPr>
        <p:txBody>
          <a:bodyPr wrap="square" anchor="t">
            <a:spAutoFit/>
          </a:bodyPr>
          <a:lstStyle/>
          <a:p>
            <a:pPr defTabSz="914034" fontAlgn="base">
              <a:spcBef>
                <a:spcPct val="0"/>
              </a:spcBef>
              <a:spcAft>
                <a:spcPct val="0"/>
              </a:spcAft>
            </a:pPr>
            <a:r>
              <a:rPr lang="zh-CN" altLang="en-US" sz="1799" dirty="0">
                <a:solidFill>
                  <a:srgbClr val="292929"/>
                </a:solidFill>
                <a:latin typeface="微软雅黑" panose="020B0503020204020204" pitchFamily="34" charset="-122"/>
                <a:ea typeface="微软雅黑" panose="020B0503020204020204" pitchFamily="34" charset="-122"/>
              </a:rPr>
              <a:t>在诊断、治疗乳腺癌的过程中需要观察乳腺组织细胞的显微图像</a:t>
            </a:r>
            <a:r>
              <a:rPr lang="en-US" altLang="zh-CN" sz="1799" dirty="0">
                <a:solidFill>
                  <a:srgbClr val="292929"/>
                </a:solidFill>
                <a:latin typeface="微软雅黑" panose="020B0503020204020204" pitchFamily="34" charset="-122"/>
                <a:ea typeface="微软雅黑" panose="020B0503020204020204" pitchFamily="34" charset="-122"/>
              </a:rPr>
              <a:t>. </a:t>
            </a:r>
            <a:r>
              <a:rPr lang="zh-CN" altLang="en-US" sz="1799" dirty="0">
                <a:solidFill>
                  <a:srgbClr val="292929"/>
                </a:solidFill>
                <a:latin typeface="微软雅黑" panose="020B0503020204020204" pitchFamily="34" charset="-122"/>
                <a:ea typeface="微软雅黑" panose="020B0503020204020204" pitchFamily="34" charset="-122"/>
              </a:rPr>
              <a:t>存在肿瘤组织的显微图像和正常组织的显微图像上存在一些特征性的差异，根据这些差异就可以对是否患有乳腺癌作出初步的判断</a:t>
            </a:r>
            <a:r>
              <a:rPr lang="en-US" altLang="zh-CN" sz="1799" dirty="0">
                <a:solidFill>
                  <a:srgbClr val="292929"/>
                </a:solidFill>
                <a:latin typeface="微软雅黑" panose="020B0503020204020204" pitchFamily="34" charset="-122"/>
                <a:ea typeface="微软雅黑" panose="020B0503020204020204" pitchFamily="34" charset="-122"/>
              </a:rPr>
              <a:t>. </a:t>
            </a:r>
            <a:r>
              <a:rPr lang="zh-CN" altLang="en-US" sz="1799" dirty="0">
                <a:solidFill>
                  <a:srgbClr val="292929"/>
                </a:solidFill>
                <a:latin typeface="微软雅黑" panose="020B0503020204020204" pitchFamily="34" charset="-122"/>
                <a:ea typeface="微软雅黑" panose="020B0503020204020204" pitchFamily="34" charset="-122"/>
              </a:rPr>
              <a:t>为此，可构建算法来提取所提供的数据的特征，而后对数据所属类别作出判断</a:t>
            </a:r>
            <a:r>
              <a:rPr lang="en-US" altLang="zh-CN" sz="1799" dirty="0">
                <a:solidFill>
                  <a:srgbClr val="292929"/>
                </a:solidFill>
                <a:latin typeface="微软雅黑" panose="020B0503020204020204" pitchFamily="34" charset="-122"/>
                <a:ea typeface="微软雅黑" panose="020B0503020204020204" pitchFamily="34" charset="-122"/>
              </a:rPr>
              <a:t>. </a:t>
            </a:r>
            <a:endParaRPr lang="zh-CN" altLang="en-US" sz="1799" dirty="0">
              <a:solidFill>
                <a:srgbClr val="292929"/>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40"/>
                            </p:stCondLst>
                            <p:childTnLst>
                              <p:par>
                                <p:cTn id="20" presetID="22" presetClass="entr" presetSubtype="8" fill="hold" grpId="0" nodeType="afterEffect">
                                  <p:stCondLst>
                                    <p:cond delay="0"/>
                                  </p:stCondLst>
                                  <p:childTnLst>
                                    <p:set>
                                      <p:cBhvr>
                                        <p:cTn id="21" dur="1" fill="hold">
                                          <p:stCondLst>
                                            <p:cond delay="0"/>
                                          </p:stCondLst>
                                        </p:cTn>
                                        <p:tgtEl>
                                          <p:spTgt spid="24591"/>
                                        </p:tgtEl>
                                        <p:attrNameLst>
                                          <p:attrName>style.visibility</p:attrName>
                                        </p:attrNameLst>
                                      </p:cBhvr>
                                      <p:to>
                                        <p:strVal val="visible"/>
                                      </p:to>
                                    </p:set>
                                    <p:animEffect transition="in" filter="wipe(left)">
                                      <p:cBhvr>
                                        <p:cTn id="22" dur="500"/>
                                        <p:tgtEl>
                                          <p:spTgt spid="2459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583"/>
                                        </p:tgtEl>
                                        <p:attrNameLst>
                                          <p:attrName>style.visibility</p:attrName>
                                        </p:attrNameLst>
                                      </p:cBhvr>
                                      <p:to>
                                        <p:strVal val="visible"/>
                                      </p:to>
                                    </p:set>
                                    <p:animEffect transition="in" filter="wipe(left)">
                                      <p:cBhvr>
                                        <p:cTn id="25" dur="500"/>
                                        <p:tgtEl>
                                          <p:spTgt spid="2458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593"/>
                                        </p:tgtEl>
                                        <p:attrNameLst>
                                          <p:attrName>style.visibility</p:attrName>
                                        </p:attrNameLst>
                                      </p:cBhvr>
                                      <p:to>
                                        <p:strVal val="visible"/>
                                      </p:to>
                                    </p:set>
                                    <p:animEffect transition="in" filter="wipe(left)">
                                      <p:cBhvr>
                                        <p:cTn id="28" dur="500"/>
                                        <p:tgtEl>
                                          <p:spTgt spid="2459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585"/>
                                        </p:tgtEl>
                                        <p:attrNameLst>
                                          <p:attrName>style.visibility</p:attrName>
                                        </p:attrNameLst>
                                      </p:cBhvr>
                                      <p:to>
                                        <p:strVal val="visible"/>
                                      </p:to>
                                    </p:set>
                                    <p:animEffect transition="in" filter="wipe(left)">
                                      <p:cBhvr>
                                        <p:cTn id="31" dur="500"/>
                                        <p:tgtEl>
                                          <p:spTgt spid="24585"/>
                                        </p:tgtEl>
                                      </p:cBhvr>
                                    </p:animEffect>
                                  </p:childTnLst>
                                </p:cTn>
                              </p:par>
                            </p:childTnLst>
                          </p:cTn>
                        </p:par>
                        <p:par>
                          <p:cTn id="32" fill="hold">
                            <p:stCondLst>
                              <p:cond delay="1440"/>
                            </p:stCondLst>
                            <p:childTnLst>
                              <p:par>
                                <p:cTn id="33" presetID="47" presetClass="entr" presetSubtype="0" fill="hold" grpId="0" nodeType="afterEffect">
                                  <p:stCondLst>
                                    <p:cond delay="0"/>
                                  </p:stCondLst>
                                  <p:childTnLst>
                                    <p:set>
                                      <p:cBhvr>
                                        <p:cTn id="34" dur="1" fill="hold">
                                          <p:stCondLst>
                                            <p:cond delay="0"/>
                                          </p:stCondLst>
                                        </p:cTn>
                                        <p:tgtEl>
                                          <p:spTgt spid="24590"/>
                                        </p:tgtEl>
                                        <p:attrNameLst>
                                          <p:attrName>style.visibility</p:attrName>
                                        </p:attrNameLst>
                                      </p:cBhvr>
                                      <p:to>
                                        <p:strVal val="visible"/>
                                      </p:to>
                                    </p:set>
                                    <p:animEffect transition="in" filter="fade">
                                      <p:cBhvr>
                                        <p:cTn id="35" dur="1000"/>
                                        <p:tgtEl>
                                          <p:spTgt spid="24590"/>
                                        </p:tgtEl>
                                      </p:cBhvr>
                                    </p:animEffect>
                                    <p:anim calcmode="lin" valueType="num">
                                      <p:cBhvr>
                                        <p:cTn id="36" dur="1000" fill="hold"/>
                                        <p:tgtEl>
                                          <p:spTgt spid="24590"/>
                                        </p:tgtEl>
                                        <p:attrNameLst>
                                          <p:attrName>ppt_x</p:attrName>
                                        </p:attrNameLst>
                                      </p:cBhvr>
                                      <p:tavLst>
                                        <p:tav tm="0">
                                          <p:val>
                                            <p:strVal val="#ppt_x"/>
                                          </p:val>
                                        </p:tav>
                                        <p:tav tm="100000">
                                          <p:val>
                                            <p:strVal val="#ppt_x"/>
                                          </p:val>
                                        </p:tav>
                                      </p:tavLst>
                                    </p:anim>
                                    <p:anim calcmode="lin" valueType="num">
                                      <p:cBhvr>
                                        <p:cTn id="37" dur="1000" fill="hold"/>
                                        <p:tgtEl>
                                          <p:spTgt spid="24590"/>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24584"/>
                                        </p:tgtEl>
                                        <p:attrNameLst>
                                          <p:attrName>style.visibility</p:attrName>
                                        </p:attrNameLst>
                                      </p:cBhvr>
                                      <p:to>
                                        <p:strVal val="visible"/>
                                      </p:to>
                                    </p:set>
                                    <p:animEffect transition="in" filter="fade">
                                      <p:cBhvr>
                                        <p:cTn id="40" dur="1000"/>
                                        <p:tgtEl>
                                          <p:spTgt spid="24584"/>
                                        </p:tgtEl>
                                      </p:cBhvr>
                                    </p:animEffect>
                                    <p:anim calcmode="lin" valueType="num">
                                      <p:cBhvr>
                                        <p:cTn id="41" dur="1000" fill="hold"/>
                                        <p:tgtEl>
                                          <p:spTgt spid="24584"/>
                                        </p:tgtEl>
                                        <p:attrNameLst>
                                          <p:attrName>ppt_x</p:attrName>
                                        </p:attrNameLst>
                                      </p:cBhvr>
                                      <p:tavLst>
                                        <p:tav tm="0">
                                          <p:val>
                                            <p:strVal val="#ppt_x"/>
                                          </p:val>
                                        </p:tav>
                                        <p:tav tm="100000">
                                          <p:val>
                                            <p:strVal val="#ppt_x"/>
                                          </p:val>
                                        </p:tav>
                                      </p:tavLst>
                                    </p:anim>
                                    <p:anim calcmode="lin" valueType="num">
                                      <p:cBhvr>
                                        <p:cTn id="42" dur="1000" fill="hold"/>
                                        <p:tgtEl>
                                          <p:spTgt spid="24584"/>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4592"/>
                                        </p:tgtEl>
                                        <p:attrNameLst>
                                          <p:attrName>style.visibility</p:attrName>
                                        </p:attrNameLst>
                                      </p:cBhvr>
                                      <p:to>
                                        <p:strVal val="visible"/>
                                      </p:to>
                                    </p:set>
                                    <p:animEffect transition="in" filter="fade">
                                      <p:cBhvr>
                                        <p:cTn id="45" dur="1000"/>
                                        <p:tgtEl>
                                          <p:spTgt spid="24592"/>
                                        </p:tgtEl>
                                      </p:cBhvr>
                                    </p:animEffect>
                                    <p:anim calcmode="lin" valueType="num">
                                      <p:cBhvr>
                                        <p:cTn id="46" dur="1000" fill="hold"/>
                                        <p:tgtEl>
                                          <p:spTgt spid="24592"/>
                                        </p:tgtEl>
                                        <p:attrNameLst>
                                          <p:attrName>ppt_x</p:attrName>
                                        </p:attrNameLst>
                                      </p:cBhvr>
                                      <p:tavLst>
                                        <p:tav tm="0">
                                          <p:val>
                                            <p:strVal val="#ppt_x"/>
                                          </p:val>
                                        </p:tav>
                                        <p:tav tm="100000">
                                          <p:val>
                                            <p:strVal val="#ppt_x"/>
                                          </p:val>
                                        </p:tav>
                                      </p:tavLst>
                                    </p:anim>
                                    <p:anim calcmode="lin" valueType="num">
                                      <p:cBhvr>
                                        <p:cTn id="47" dur="1000" fill="hold"/>
                                        <p:tgtEl>
                                          <p:spTgt spid="24592"/>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24586"/>
                                        </p:tgtEl>
                                        <p:attrNameLst>
                                          <p:attrName>style.visibility</p:attrName>
                                        </p:attrNameLst>
                                      </p:cBhvr>
                                      <p:to>
                                        <p:strVal val="visible"/>
                                      </p:to>
                                    </p:set>
                                    <p:animEffect transition="in" filter="fade">
                                      <p:cBhvr>
                                        <p:cTn id="50" dur="1000"/>
                                        <p:tgtEl>
                                          <p:spTgt spid="24586"/>
                                        </p:tgtEl>
                                      </p:cBhvr>
                                    </p:animEffect>
                                    <p:anim calcmode="lin" valueType="num">
                                      <p:cBhvr>
                                        <p:cTn id="51" dur="1000" fill="hold"/>
                                        <p:tgtEl>
                                          <p:spTgt spid="24586"/>
                                        </p:tgtEl>
                                        <p:attrNameLst>
                                          <p:attrName>ppt_x</p:attrName>
                                        </p:attrNameLst>
                                      </p:cBhvr>
                                      <p:tavLst>
                                        <p:tav tm="0">
                                          <p:val>
                                            <p:strVal val="#ppt_x"/>
                                          </p:val>
                                        </p:tav>
                                        <p:tav tm="100000">
                                          <p:val>
                                            <p:strVal val="#ppt_x"/>
                                          </p:val>
                                        </p:tav>
                                      </p:tavLst>
                                    </p:anim>
                                    <p:anim calcmode="lin" valueType="num">
                                      <p:cBhvr>
                                        <p:cTn id="52" dur="1000" fill="hold"/>
                                        <p:tgtEl>
                                          <p:spTgt spid="245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3" grpId="0" animBg="1"/>
      <p:bldP spid="24584" grpId="0" animBg="1"/>
      <p:bldP spid="24585" grpId="0" animBg="1"/>
      <p:bldP spid="24586" grpId="0" animBg="1"/>
      <p:bldP spid="24590" grpId="0"/>
      <p:bldP spid="24591" grpId="0"/>
      <p:bldP spid="24592" grpId="0"/>
      <p:bldP spid="245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430" y="177483"/>
            <a:ext cx="2492990" cy="553870"/>
          </a:xfrm>
          <a:prstGeom prst="rect">
            <a:avLst/>
          </a:prstGeom>
          <a:noFill/>
          <a:ln w="9525">
            <a:noFill/>
          </a:ln>
        </p:spPr>
        <p:txBody>
          <a:bodyPr wrap="none" anchor="t">
            <a:spAutoFit/>
          </a:bodyPr>
          <a:lstStyle/>
          <a:p>
            <a:pPr defTabSz="914034" fontAlgn="base">
              <a:spcBef>
                <a:spcPct val="0"/>
              </a:spcBef>
              <a:spcAft>
                <a:spcPct val="0"/>
              </a:spcAft>
            </a:pPr>
            <a:r>
              <a:rPr lang="zh-CN" altLang="en-US" sz="2999" b="1" dirty="0">
                <a:solidFill>
                  <a:srgbClr val="292929"/>
                </a:solidFill>
                <a:latin typeface="微软雅黑" panose="020B0503020204020204" pitchFamily="34" charset="-122"/>
                <a:ea typeface="微软雅黑" panose="020B0503020204020204" pitchFamily="34" charset="-122"/>
              </a:rPr>
              <a:t>乳腺癌数据集</a:t>
            </a:r>
          </a:p>
        </p:txBody>
      </p:sp>
      <p:sp>
        <p:nvSpPr>
          <p:cNvPr id="24579"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defTabSz="914034" fontAlgn="base">
              <a:spcBef>
                <a:spcPct val="0"/>
              </a:spcBef>
              <a:spcAft>
                <a:spcPct val="0"/>
              </a:spcAft>
            </a:pPr>
            <a:endParaRPr lang="zh-CN" altLang="en-US" sz="1799">
              <a:solidFill>
                <a:srgbClr val="004C54"/>
              </a:solidFill>
              <a:latin typeface="Arial" panose="020B0604020202020204" pitchFamily="34" charset="0"/>
              <a:ea typeface="宋体" panose="02010600030101010101" pitchFamily="2" charset="-122"/>
            </a:endParaRPr>
          </a:p>
        </p:txBody>
      </p:sp>
      <p:sp>
        <p:nvSpPr>
          <p:cNvPr id="12" name="Freeform 6">
            <a:extLst>
              <a:ext uri="{FF2B5EF4-FFF2-40B4-BE49-F238E27FC236}">
                <a16:creationId xmlns:a16="http://schemas.microsoft.com/office/drawing/2014/main" id="{8A73EE38-559D-4766-8BCD-EE5724FAFCDD}"/>
              </a:ext>
            </a:extLst>
          </p:cNvPr>
          <p:cNvSpPr/>
          <p:nvPr/>
        </p:nvSpPr>
        <p:spPr>
          <a:xfrm>
            <a:off x="711741" y="1121869"/>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3" name="矩形 5">
            <a:extLst>
              <a:ext uri="{FF2B5EF4-FFF2-40B4-BE49-F238E27FC236}">
                <a16:creationId xmlns:a16="http://schemas.microsoft.com/office/drawing/2014/main" id="{76AA4B1E-9563-415F-B4BE-03B83826F27F}"/>
              </a:ext>
            </a:extLst>
          </p:cNvPr>
          <p:cNvSpPr/>
          <p:nvPr/>
        </p:nvSpPr>
        <p:spPr>
          <a:xfrm>
            <a:off x="1118983" y="1071946"/>
            <a:ext cx="2656604" cy="488784"/>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 name="TextBox 8">
            <a:extLst>
              <a:ext uri="{FF2B5EF4-FFF2-40B4-BE49-F238E27FC236}">
                <a16:creationId xmlns:a16="http://schemas.microsoft.com/office/drawing/2014/main" id="{F0DF6A3E-8EC8-4823-A806-1E5592D42E8B}"/>
              </a:ext>
            </a:extLst>
          </p:cNvPr>
          <p:cNvSpPr txBox="1"/>
          <p:nvPr/>
        </p:nvSpPr>
        <p:spPr>
          <a:xfrm>
            <a:off x="1283673" y="1087791"/>
            <a:ext cx="2491914" cy="400110"/>
          </a:xfrm>
          <a:prstGeom prst="rect">
            <a:avLst/>
          </a:prstGeom>
          <a:noFill/>
          <a:ln w="9525">
            <a:noFill/>
          </a:ln>
        </p:spPr>
        <p:txBody>
          <a:bodyPr wrap="square" anchor="t">
            <a:spAutoFit/>
          </a:bodyPr>
          <a:lstStyle/>
          <a:p>
            <a:r>
              <a:rPr lang="en-US" altLang="zh-CN" sz="2000" dirty="0" err="1">
                <a:solidFill>
                  <a:schemeClr val="accent2"/>
                </a:solidFill>
                <a:latin typeface="微软雅黑" panose="020B0503020204020204" pitchFamily="34" charset="-122"/>
                <a:ea typeface="微软雅黑" panose="020B0503020204020204" pitchFamily="34" charset="-122"/>
              </a:rPr>
              <a:t>sklearn</a:t>
            </a:r>
            <a:r>
              <a:rPr lang="zh-CN" altLang="en-US" sz="2000" dirty="0">
                <a:solidFill>
                  <a:schemeClr val="accent2"/>
                </a:solidFill>
                <a:latin typeface="微软雅黑" panose="020B0503020204020204" pitchFamily="34" charset="-122"/>
                <a:ea typeface="微软雅黑" panose="020B0503020204020204" pitchFamily="34" charset="-122"/>
              </a:rPr>
              <a:t>自带数据集</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 name="TextBox 15">
            <a:extLst>
              <a:ext uri="{FF2B5EF4-FFF2-40B4-BE49-F238E27FC236}">
                <a16:creationId xmlns:a16="http://schemas.microsoft.com/office/drawing/2014/main" id="{23BE65C5-EE80-4025-BF91-51A41574B738}"/>
              </a:ext>
            </a:extLst>
          </p:cNvPr>
          <p:cNvSpPr txBox="1"/>
          <p:nvPr/>
        </p:nvSpPr>
        <p:spPr>
          <a:xfrm>
            <a:off x="1145816" y="1683518"/>
            <a:ext cx="9900368" cy="369332"/>
          </a:xfrm>
          <a:prstGeom prst="rect">
            <a:avLst/>
          </a:prstGeom>
          <a:noFill/>
          <a:ln w="9525">
            <a:noFill/>
          </a:ln>
        </p:spPr>
        <p:txBody>
          <a:bodyPr wrap="square" anchor="t">
            <a:spAutoFit/>
          </a:bodyPr>
          <a:lstStyle/>
          <a:p>
            <a:r>
              <a:rPr lang="en-US" altLang="zh-CN" dirty="0" err="1">
                <a:solidFill>
                  <a:srgbClr val="004C54"/>
                </a:solidFill>
                <a:latin typeface="微软雅黑" panose="020B0503020204020204" pitchFamily="34" charset="-122"/>
                <a:ea typeface="微软雅黑" panose="020B0503020204020204" pitchFamily="34" charset="-122"/>
              </a:rPr>
              <a:t>sklearn</a:t>
            </a:r>
            <a:r>
              <a:rPr lang="zh-CN" altLang="en-US" dirty="0">
                <a:solidFill>
                  <a:srgbClr val="004C54"/>
                </a:solidFill>
                <a:latin typeface="微软雅黑" panose="020B0503020204020204" pitchFamily="34" charset="-122"/>
                <a:ea typeface="微软雅黑" panose="020B0503020204020204" pitchFamily="34" charset="-122"/>
              </a:rPr>
              <a:t>库自带乳腺癌数据集</a:t>
            </a:r>
            <a:r>
              <a:rPr lang="en-US" altLang="zh-CN" dirty="0">
                <a:solidFill>
                  <a:srgbClr val="004C54"/>
                </a:solidFill>
                <a:latin typeface="微软雅黑" panose="020B0503020204020204" pitchFamily="34" charset="-122"/>
                <a:ea typeface="微软雅黑" panose="020B0503020204020204" pitchFamily="34" charset="-122"/>
              </a:rPr>
              <a:t>.</a:t>
            </a:r>
            <a:r>
              <a:rPr lang="zh-CN" altLang="en-US" dirty="0">
                <a:solidFill>
                  <a:srgbClr val="004C54"/>
                </a:solidFill>
                <a:latin typeface="微软雅黑" panose="020B0503020204020204" pitchFamily="34" charset="-122"/>
                <a:ea typeface="微软雅黑" panose="020B0503020204020204" pitchFamily="34" charset="-122"/>
              </a:rPr>
              <a:t>，可以用如下方式加载该数据集：</a:t>
            </a:r>
            <a:endParaRPr lang="en-US" altLang="zh-CN" dirty="0">
              <a:solidFill>
                <a:srgbClr val="004C54"/>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F3875C3-9E20-4405-8C05-B08AF928684C}"/>
              </a:ext>
            </a:extLst>
          </p:cNvPr>
          <p:cNvPicPr>
            <a:picLocks noChangeAspect="1"/>
          </p:cNvPicPr>
          <p:nvPr/>
        </p:nvPicPr>
        <p:blipFill>
          <a:blip r:embed="rId2"/>
          <a:stretch>
            <a:fillRect/>
          </a:stretch>
        </p:blipFill>
        <p:spPr>
          <a:xfrm>
            <a:off x="4554570" y="2052850"/>
            <a:ext cx="3082860" cy="892680"/>
          </a:xfrm>
          <a:prstGeom prst="rect">
            <a:avLst/>
          </a:prstGeom>
        </p:spPr>
      </p:pic>
      <p:sp>
        <p:nvSpPr>
          <p:cNvPr id="18" name="TextBox 15">
            <a:extLst>
              <a:ext uri="{FF2B5EF4-FFF2-40B4-BE49-F238E27FC236}">
                <a16:creationId xmlns:a16="http://schemas.microsoft.com/office/drawing/2014/main" id="{770F5B3C-7950-4F90-8987-C70BAC94E65E}"/>
              </a:ext>
            </a:extLst>
          </p:cNvPr>
          <p:cNvSpPr txBox="1"/>
          <p:nvPr/>
        </p:nvSpPr>
        <p:spPr>
          <a:xfrm>
            <a:off x="1110973" y="3014130"/>
            <a:ext cx="9900368" cy="369332"/>
          </a:xfrm>
          <a:prstGeom prst="rect">
            <a:avLst/>
          </a:prstGeom>
          <a:noFill/>
          <a:ln w="9525">
            <a:noFill/>
          </a:ln>
        </p:spPr>
        <p:txBody>
          <a:bodyPr wrap="square"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使用如下方式输出该数据集的所有特征名：</a:t>
            </a:r>
            <a:endParaRPr lang="en-US" altLang="zh-CN" dirty="0">
              <a:solidFill>
                <a:srgbClr val="004C54"/>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D9EC8D78-098C-4EF3-9C28-74A233A4F88E}"/>
              </a:ext>
            </a:extLst>
          </p:cNvPr>
          <p:cNvPicPr>
            <a:picLocks noChangeAspect="1"/>
          </p:cNvPicPr>
          <p:nvPr/>
        </p:nvPicPr>
        <p:blipFill>
          <a:blip r:embed="rId3"/>
          <a:stretch>
            <a:fillRect/>
          </a:stretch>
        </p:blipFill>
        <p:spPr>
          <a:xfrm>
            <a:off x="4338273" y="3392806"/>
            <a:ext cx="3589759" cy="323986"/>
          </a:xfrm>
          <a:prstGeom prst="rect">
            <a:avLst/>
          </a:prstGeom>
        </p:spPr>
      </p:pic>
      <p:pic>
        <p:nvPicPr>
          <p:cNvPr id="7" name="图片 6">
            <a:extLst>
              <a:ext uri="{FF2B5EF4-FFF2-40B4-BE49-F238E27FC236}">
                <a16:creationId xmlns:a16="http://schemas.microsoft.com/office/drawing/2014/main" id="{AC94FEC3-0EE8-410B-BF43-3CAF05B4CC3B}"/>
              </a:ext>
            </a:extLst>
          </p:cNvPr>
          <p:cNvPicPr>
            <a:picLocks noChangeAspect="1"/>
          </p:cNvPicPr>
          <p:nvPr/>
        </p:nvPicPr>
        <p:blipFill>
          <a:blip r:embed="rId4"/>
          <a:stretch>
            <a:fillRect/>
          </a:stretch>
        </p:blipFill>
        <p:spPr>
          <a:xfrm>
            <a:off x="2773084" y="4111139"/>
            <a:ext cx="5790426" cy="2021510"/>
          </a:xfrm>
          <a:prstGeom prst="rect">
            <a:avLst/>
          </a:prstGeom>
        </p:spPr>
      </p:pic>
      <p:sp>
        <p:nvSpPr>
          <p:cNvPr id="23" name="TextBox 15">
            <a:extLst>
              <a:ext uri="{FF2B5EF4-FFF2-40B4-BE49-F238E27FC236}">
                <a16:creationId xmlns:a16="http://schemas.microsoft.com/office/drawing/2014/main" id="{BA6122E7-203C-4015-B580-CC9EAF395038}"/>
              </a:ext>
            </a:extLst>
          </p:cNvPr>
          <p:cNvSpPr txBox="1"/>
          <p:nvPr/>
        </p:nvSpPr>
        <p:spPr>
          <a:xfrm>
            <a:off x="1145816" y="3716792"/>
            <a:ext cx="9900368" cy="369332"/>
          </a:xfrm>
          <a:prstGeom prst="rect">
            <a:avLst/>
          </a:prstGeom>
          <a:noFill/>
          <a:ln w="9525">
            <a:noFill/>
          </a:ln>
        </p:spPr>
        <p:txBody>
          <a:bodyPr wrap="square"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输出结果如下：</a:t>
            </a:r>
            <a:endParaRPr lang="en-US" altLang="zh-CN" dirty="0">
              <a:solidFill>
                <a:srgbClr val="004C54"/>
              </a:solidFill>
              <a:latin typeface="微软雅黑" panose="020B0503020204020204" pitchFamily="34" charset="-122"/>
              <a:ea typeface="微软雅黑" panose="020B0503020204020204" pitchFamily="34" charset="-122"/>
            </a:endParaRPr>
          </a:p>
        </p:txBody>
      </p:sp>
      <p:sp>
        <p:nvSpPr>
          <p:cNvPr id="24" name="TextBox 15">
            <a:extLst>
              <a:ext uri="{FF2B5EF4-FFF2-40B4-BE49-F238E27FC236}">
                <a16:creationId xmlns:a16="http://schemas.microsoft.com/office/drawing/2014/main" id="{992B09AF-2EDF-4CD4-B8C7-0A3AE1742047}"/>
              </a:ext>
            </a:extLst>
          </p:cNvPr>
          <p:cNvSpPr txBox="1"/>
          <p:nvPr/>
        </p:nvSpPr>
        <p:spPr>
          <a:xfrm>
            <a:off x="1083385" y="6311185"/>
            <a:ext cx="9900368" cy="369332"/>
          </a:xfrm>
          <a:prstGeom prst="rect">
            <a:avLst/>
          </a:prstGeom>
          <a:noFill/>
          <a:ln w="9525">
            <a:noFill/>
          </a:ln>
        </p:spPr>
        <p:txBody>
          <a:bodyPr wrap="square"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根据数据中的特征作出“是”与“不是”的判断，是一个</a:t>
            </a:r>
            <a:r>
              <a:rPr lang="zh-CN" altLang="en-US">
                <a:solidFill>
                  <a:srgbClr val="004C54"/>
                </a:solidFill>
                <a:latin typeface="微软雅黑" panose="020B0503020204020204" pitchFamily="34" charset="-122"/>
                <a:ea typeface="微软雅黑" panose="020B0503020204020204" pitchFamily="34" charset="-122"/>
              </a:rPr>
              <a:t>典型的分为 </a:t>
            </a:r>
            <a:r>
              <a:rPr lang="zh-CN" altLang="en-US" dirty="0">
                <a:solidFill>
                  <a:srgbClr val="004C54"/>
                </a:solidFill>
                <a:latin typeface="微软雅黑" panose="020B0503020204020204" pitchFamily="34" charset="-122"/>
                <a:ea typeface="微软雅黑" panose="020B0503020204020204" pitchFamily="34" charset="-122"/>
              </a:rPr>
              <a:t>二分类问题</a:t>
            </a:r>
            <a:r>
              <a:rPr lang="en-US" altLang="zh-CN" dirty="0">
                <a:solidFill>
                  <a:srgbClr val="004C54"/>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56454352"/>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00"/>
                            </p:stCondLst>
                            <p:childTnLst>
                              <p:par>
                                <p:cTn id="20" presetID="1"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49" presetClass="path" presetSubtype="0" accel="50000" decel="50000" fill="hold" nodeType="withEffect">
                                  <p:stCondLst>
                                    <p:cond delay="0"/>
                                  </p:stCondLst>
                                  <p:childTnLst>
                                    <p:animMotion origin="layout" path="M 4.375E-6 1.85185E-6 L 0.08997 1.85185E-6 " pathEditMode="relative" rAng="0" ptsTypes="AA">
                                      <p:cBhvr>
                                        <p:cTn id="23" dur="500" spd="-99900" fill="hold"/>
                                        <p:tgtEl>
                                          <p:spTgt spid="12"/>
                                        </p:tgtEl>
                                        <p:attrNameLst>
                                          <p:attrName>ppt_x</p:attrName>
                                          <p:attrName>ppt_y</p:attrName>
                                        </p:attrNameLst>
                                      </p:cBhvr>
                                      <p:rCtr x="4492" y="0"/>
                                    </p:animMotion>
                                  </p:childTnLst>
                                </p:cTn>
                              </p:par>
                            </p:childTnLst>
                          </p:cTn>
                        </p:par>
                        <p:par>
                          <p:cTn id="24" fill="hold">
                            <p:stCondLst>
                              <p:cond delay="1400"/>
                            </p:stCondLst>
                            <p:childTnLst>
                              <p:par>
                                <p:cTn id="25" presetID="2" presetClass="entr" presetSubtype="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240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2900"/>
                            </p:stCondLst>
                            <p:childTnLst>
                              <p:par>
                                <p:cTn id="38" presetID="22" presetClass="entr" presetSubtype="1"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childTnLst>
                          </p:cTn>
                        </p:par>
                        <p:par>
                          <p:cTn id="41" fill="hold">
                            <p:stCondLst>
                              <p:cond delay="3400"/>
                            </p:stCondLst>
                            <p:childTnLst>
                              <p:par>
                                <p:cTn id="42" presetID="22" presetClass="entr" presetSubtype="1"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up)">
                                      <p:cBhvr>
                                        <p:cTn id="44" dur="500"/>
                                        <p:tgtEl>
                                          <p:spTgt spid="23"/>
                                        </p:tgtEl>
                                      </p:cBhvr>
                                    </p:animEffect>
                                  </p:childTnLst>
                                </p:cTn>
                              </p:par>
                            </p:childTnLst>
                          </p:cTn>
                        </p:par>
                        <p:par>
                          <p:cTn id="45" fill="hold">
                            <p:stCondLst>
                              <p:cond delay="3900"/>
                            </p:stCondLst>
                            <p:childTnLst>
                              <p:par>
                                <p:cTn id="46" presetID="22" presetClass="entr" presetSubtype="1"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13" grpId="0" animBg="1"/>
      <p:bldP spid="14" grpId="0"/>
      <p:bldP spid="15" grpId="0"/>
      <p:bldP spid="18"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430" y="177483"/>
            <a:ext cx="2492990" cy="553870"/>
          </a:xfrm>
          <a:prstGeom prst="rect">
            <a:avLst/>
          </a:prstGeom>
          <a:noFill/>
          <a:ln w="9525">
            <a:noFill/>
          </a:ln>
        </p:spPr>
        <p:txBody>
          <a:bodyPr wrap="none" anchor="t">
            <a:spAutoFit/>
          </a:bodyPr>
          <a:lstStyle/>
          <a:p>
            <a:pPr defTabSz="914034" fontAlgn="base">
              <a:spcBef>
                <a:spcPct val="0"/>
              </a:spcBef>
              <a:spcAft>
                <a:spcPct val="0"/>
              </a:spcAft>
            </a:pPr>
            <a:r>
              <a:rPr lang="zh-CN" altLang="en-US" sz="2999" b="1" dirty="0">
                <a:solidFill>
                  <a:srgbClr val="292929"/>
                </a:solidFill>
                <a:latin typeface="微软雅黑" panose="020B0503020204020204" pitchFamily="34" charset="-122"/>
                <a:ea typeface="微软雅黑" panose="020B0503020204020204" pitchFamily="34" charset="-122"/>
              </a:rPr>
              <a:t>乳腺癌数据集</a:t>
            </a:r>
          </a:p>
        </p:txBody>
      </p:sp>
      <p:sp>
        <p:nvSpPr>
          <p:cNvPr id="24579"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defTabSz="914034" fontAlgn="base">
              <a:spcBef>
                <a:spcPct val="0"/>
              </a:spcBef>
              <a:spcAft>
                <a:spcPct val="0"/>
              </a:spcAft>
            </a:pPr>
            <a:endParaRPr lang="zh-CN" altLang="en-US" sz="1799">
              <a:solidFill>
                <a:srgbClr val="004C54"/>
              </a:solidFill>
              <a:latin typeface="Arial" panose="020B0604020202020204" pitchFamily="34" charset="0"/>
              <a:ea typeface="宋体" panose="02010600030101010101" pitchFamily="2" charset="-122"/>
            </a:endParaRPr>
          </a:p>
        </p:txBody>
      </p:sp>
      <p:sp>
        <p:nvSpPr>
          <p:cNvPr id="12" name="Freeform 6">
            <a:extLst>
              <a:ext uri="{FF2B5EF4-FFF2-40B4-BE49-F238E27FC236}">
                <a16:creationId xmlns:a16="http://schemas.microsoft.com/office/drawing/2014/main" id="{8A73EE38-559D-4766-8BCD-EE5724FAFCDD}"/>
              </a:ext>
            </a:extLst>
          </p:cNvPr>
          <p:cNvSpPr/>
          <p:nvPr/>
        </p:nvSpPr>
        <p:spPr>
          <a:xfrm>
            <a:off x="711741" y="1121869"/>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3" name="矩形 5">
            <a:extLst>
              <a:ext uri="{FF2B5EF4-FFF2-40B4-BE49-F238E27FC236}">
                <a16:creationId xmlns:a16="http://schemas.microsoft.com/office/drawing/2014/main" id="{76AA4B1E-9563-415F-B4BE-03B83826F27F}"/>
              </a:ext>
            </a:extLst>
          </p:cNvPr>
          <p:cNvSpPr/>
          <p:nvPr/>
        </p:nvSpPr>
        <p:spPr>
          <a:xfrm>
            <a:off x="1118983" y="1071946"/>
            <a:ext cx="2656604" cy="488784"/>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 name="TextBox 8">
            <a:extLst>
              <a:ext uri="{FF2B5EF4-FFF2-40B4-BE49-F238E27FC236}">
                <a16:creationId xmlns:a16="http://schemas.microsoft.com/office/drawing/2014/main" id="{F0DF6A3E-8EC8-4823-A806-1E5592D42E8B}"/>
              </a:ext>
            </a:extLst>
          </p:cNvPr>
          <p:cNvSpPr txBox="1"/>
          <p:nvPr/>
        </p:nvSpPr>
        <p:spPr>
          <a:xfrm>
            <a:off x="1283673" y="1087791"/>
            <a:ext cx="2491914" cy="400110"/>
          </a:xfrm>
          <a:prstGeom prst="rect">
            <a:avLst/>
          </a:prstGeom>
          <a:noFill/>
          <a:ln w="9525">
            <a:noFill/>
          </a:ln>
        </p:spPr>
        <p:txBody>
          <a:bodyPr wrap="square" anchor="t">
            <a:spAutoFit/>
          </a:bodyPr>
          <a:lstStyle/>
          <a:p>
            <a:r>
              <a:rPr lang="en-US" altLang="zh-CN" sz="2000" dirty="0" err="1">
                <a:solidFill>
                  <a:schemeClr val="accent2"/>
                </a:solidFill>
                <a:latin typeface="微软雅黑" panose="020B0503020204020204" pitchFamily="34" charset="-122"/>
                <a:ea typeface="微软雅黑" panose="020B0503020204020204" pitchFamily="34" charset="-122"/>
              </a:rPr>
              <a:t>sklearn</a:t>
            </a:r>
            <a:r>
              <a:rPr lang="zh-CN" altLang="en-US" sz="2000" dirty="0">
                <a:solidFill>
                  <a:schemeClr val="accent2"/>
                </a:solidFill>
                <a:latin typeface="微软雅黑" panose="020B0503020204020204" pitchFamily="34" charset="-122"/>
                <a:ea typeface="微软雅黑" panose="020B0503020204020204" pitchFamily="34" charset="-122"/>
              </a:rPr>
              <a:t>自带数据集</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 name="TextBox 15">
            <a:extLst>
              <a:ext uri="{FF2B5EF4-FFF2-40B4-BE49-F238E27FC236}">
                <a16:creationId xmlns:a16="http://schemas.microsoft.com/office/drawing/2014/main" id="{23BE65C5-EE80-4025-BF91-51A41574B738}"/>
              </a:ext>
            </a:extLst>
          </p:cNvPr>
          <p:cNvSpPr txBox="1"/>
          <p:nvPr/>
        </p:nvSpPr>
        <p:spPr>
          <a:xfrm>
            <a:off x="1145816" y="1683518"/>
            <a:ext cx="9900368" cy="369332"/>
          </a:xfrm>
          <a:prstGeom prst="rect">
            <a:avLst/>
          </a:prstGeom>
          <a:noFill/>
          <a:ln w="9525">
            <a:noFill/>
          </a:ln>
        </p:spPr>
        <p:txBody>
          <a:bodyPr wrap="square" anchor="t">
            <a:spAutoFit/>
          </a:bodyPr>
          <a:lstStyle/>
          <a:p>
            <a:r>
              <a:rPr lang="en-US" altLang="zh-CN" dirty="0" err="1">
                <a:solidFill>
                  <a:srgbClr val="004C54"/>
                </a:solidFill>
                <a:latin typeface="微软雅黑" panose="020B0503020204020204" pitchFamily="34" charset="-122"/>
                <a:ea typeface="微软雅黑" panose="020B0503020204020204" pitchFamily="34" charset="-122"/>
              </a:rPr>
              <a:t>sklearn</a:t>
            </a:r>
            <a:r>
              <a:rPr lang="zh-CN" altLang="en-US" dirty="0">
                <a:solidFill>
                  <a:srgbClr val="004C54"/>
                </a:solidFill>
                <a:latin typeface="微软雅黑" panose="020B0503020204020204" pitchFamily="34" charset="-122"/>
                <a:ea typeface="微软雅黑" panose="020B0503020204020204" pitchFamily="34" charset="-122"/>
              </a:rPr>
              <a:t>库自带乳腺癌数据集</a:t>
            </a:r>
            <a:r>
              <a:rPr lang="en-US" altLang="zh-CN" dirty="0">
                <a:solidFill>
                  <a:srgbClr val="004C54"/>
                </a:solidFill>
                <a:latin typeface="微软雅黑" panose="020B0503020204020204" pitchFamily="34" charset="-122"/>
                <a:ea typeface="微软雅黑" panose="020B0503020204020204" pitchFamily="34" charset="-122"/>
              </a:rPr>
              <a:t>.</a:t>
            </a:r>
            <a:r>
              <a:rPr lang="zh-CN" altLang="en-US" dirty="0">
                <a:solidFill>
                  <a:srgbClr val="004C54"/>
                </a:solidFill>
                <a:latin typeface="微软雅黑" panose="020B0503020204020204" pitchFamily="34" charset="-122"/>
                <a:ea typeface="微软雅黑" panose="020B0503020204020204" pitchFamily="34" charset="-122"/>
              </a:rPr>
              <a:t>，可以用如下方式加载该数据集：</a:t>
            </a:r>
            <a:endParaRPr lang="en-US" altLang="zh-CN" dirty="0">
              <a:solidFill>
                <a:srgbClr val="004C54"/>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F3875C3-9E20-4405-8C05-B08AF928684C}"/>
              </a:ext>
            </a:extLst>
          </p:cNvPr>
          <p:cNvPicPr>
            <a:picLocks noChangeAspect="1"/>
          </p:cNvPicPr>
          <p:nvPr/>
        </p:nvPicPr>
        <p:blipFill>
          <a:blip r:embed="rId2"/>
          <a:stretch>
            <a:fillRect/>
          </a:stretch>
        </p:blipFill>
        <p:spPr>
          <a:xfrm>
            <a:off x="4554570" y="2052850"/>
            <a:ext cx="3082860" cy="892680"/>
          </a:xfrm>
          <a:prstGeom prst="rect">
            <a:avLst/>
          </a:prstGeom>
        </p:spPr>
      </p:pic>
      <p:sp>
        <p:nvSpPr>
          <p:cNvPr id="18" name="TextBox 15">
            <a:extLst>
              <a:ext uri="{FF2B5EF4-FFF2-40B4-BE49-F238E27FC236}">
                <a16:creationId xmlns:a16="http://schemas.microsoft.com/office/drawing/2014/main" id="{770F5B3C-7950-4F90-8987-C70BAC94E65E}"/>
              </a:ext>
            </a:extLst>
          </p:cNvPr>
          <p:cNvSpPr txBox="1"/>
          <p:nvPr/>
        </p:nvSpPr>
        <p:spPr>
          <a:xfrm>
            <a:off x="1110973" y="3014130"/>
            <a:ext cx="9900368" cy="369332"/>
          </a:xfrm>
          <a:prstGeom prst="rect">
            <a:avLst/>
          </a:prstGeom>
          <a:noFill/>
          <a:ln w="9525">
            <a:noFill/>
          </a:ln>
        </p:spPr>
        <p:txBody>
          <a:bodyPr wrap="square"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使用如下方式输出该数据集的所有特征名：</a:t>
            </a:r>
            <a:endParaRPr lang="en-US" altLang="zh-CN" dirty="0">
              <a:solidFill>
                <a:srgbClr val="004C54"/>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D9EC8D78-098C-4EF3-9C28-74A233A4F88E}"/>
              </a:ext>
            </a:extLst>
          </p:cNvPr>
          <p:cNvPicPr>
            <a:picLocks noChangeAspect="1"/>
          </p:cNvPicPr>
          <p:nvPr/>
        </p:nvPicPr>
        <p:blipFill>
          <a:blip r:embed="rId3"/>
          <a:stretch>
            <a:fillRect/>
          </a:stretch>
        </p:blipFill>
        <p:spPr>
          <a:xfrm>
            <a:off x="4338273" y="3392806"/>
            <a:ext cx="3589759" cy="323986"/>
          </a:xfrm>
          <a:prstGeom prst="rect">
            <a:avLst/>
          </a:prstGeom>
        </p:spPr>
      </p:pic>
      <p:pic>
        <p:nvPicPr>
          <p:cNvPr id="7" name="图片 6">
            <a:extLst>
              <a:ext uri="{FF2B5EF4-FFF2-40B4-BE49-F238E27FC236}">
                <a16:creationId xmlns:a16="http://schemas.microsoft.com/office/drawing/2014/main" id="{AC94FEC3-0EE8-410B-BF43-3CAF05B4CC3B}"/>
              </a:ext>
            </a:extLst>
          </p:cNvPr>
          <p:cNvPicPr>
            <a:picLocks noChangeAspect="1"/>
          </p:cNvPicPr>
          <p:nvPr/>
        </p:nvPicPr>
        <p:blipFill>
          <a:blip r:embed="rId4"/>
          <a:stretch>
            <a:fillRect/>
          </a:stretch>
        </p:blipFill>
        <p:spPr>
          <a:xfrm>
            <a:off x="2773084" y="4111139"/>
            <a:ext cx="5790426" cy="2021510"/>
          </a:xfrm>
          <a:prstGeom prst="rect">
            <a:avLst/>
          </a:prstGeom>
        </p:spPr>
      </p:pic>
      <p:sp>
        <p:nvSpPr>
          <p:cNvPr id="23" name="TextBox 15">
            <a:extLst>
              <a:ext uri="{FF2B5EF4-FFF2-40B4-BE49-F238E27FC236}">
                <a16:creationId xmlns:a16="http://schemas.microsoft.com/office/drawing/2014/main" id="{BA6122E7-203C-4015-B580-CC9EAF395038}"/>
              </a:ext>
            </a:extLst>
          </p:cNvPr>
          <p:cNvSpPr txBox="1"/>
          <p:nvPr/>
        </p:nvSpPr>
        <p:spPr>
          <a:xfrm>
            <a:off x="1145816" y="3716792"/>
            <a:ext cx="9900368" cy="369332"/>
          </a:xfrm>
          <a:prstGeom prst="rect">
            <a:avLst/>
          </a:prstGeom>
          <a:noFill/>
          <a:ln w="9525">
            <a:noFill/>
          </a:ln>
        </p:spPr>
        <p:txBody>
          <a:bodyPr wrap="square"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输出结果如下：</a:t>
            </a:r>
            <a:endParaRPr lang="en-US" altLang="zh-CN" dirty="0">
              <a:solidFill>
                <a:srgbClr val="004C54"/>
              </a:solidFill>
              <a:latin typeface="微软雅黑" panose="020B0503020204020204" pitchFamily="34" charset="-122"/>
              <a:ea typeface="微软雅黑" panose="020B0503020204020204" pitchFamily="34" charset="-122"/>
            </a:endParaRPr>
          </a:p>
        </p:txBody>
      </p:sp>
      <p:sp>
        <p:nvSpPr>
          <p:cNvPr id="24" name="TextBox 15">
            <a:extLst>
              <a:ext uri="{FF2B5EF4-FFF2-40B4-BE49-F238E27FC236}">
                <a16:creationId xmlns:a16="http://schemas.microsoft.com/office/drawing/2014/main" id="{992B09AF-2EDF-4CD4-B8C7-0A3AE1742047}"/>
              </a:ext>
            </a:extLst>
          </p:cNvPr>
          <p:cNvSpPr txBox="1"/>
          <p:nvPr/>
        </p:nvSpPr>
        <p:spPr>
          <a:xfrm>
            <a:off x="1083385" y="6311185"/>
            <a:ext cx="9900368" cy="369332"/>
          </a:xfrm>
          <a:prstGeom prst="rect">
            <a:avLst/>
          </a:prstGeom>
          <a:noFill/>
          <a:ln w="9525">
            <a:noFill/>
          </a:ln>
        </p:spPr>
        <p:txBody>
          <a:bodyPr wrap="square"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根据数据中的特征作出“是”与“不是”的判断，是一个典型的分为 二分类问题</a:t>
            </a:r>
            <a:r>
              <a:rPr lang="en-US" altLang="zh-CN" dirty="0">
                <a:solidFill>
                  <a:srgbClr val="004C54"/>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92992381"/>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00"/>
                            </p:stCondLst>
                            <p:childTnLst>
                              <p:par>
                                <p:cTn id="20" presetID="1"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49" presetClass="path" presetSubtype="0" accel="50000" decel="50000" fill="hold" nodeType="withEffect">
                                  <p:stCondLst>
                                    <p:cond delay="0"/>
                                  </p:stCondLst>
                                  <p:childTnLst>
                                    <p:animMotion origin="layout" path="M 4.375E-6 1.85185E-6 L 0.08997 1.85185E-6 " pathEditMode="relative" rAng="0" ptsTypes="AA">
                                      <p:cBhvr>
                                        <p:cTn id="23" dur="500" spd="-99900" fill="hold"/>
                                        <p:tgtEl>
                                          <p:spTgt spid="12"/>
                                        </p:tgtEl>
                                        <p:attrNameLst>
                                          <p:attrName>ppt_x</p:attrName>
                                          <p:attrName>ppt_y</p:attrName>
                                        </p:attrNameLst>
                                      </p:cBhvr>
                                      <p:rCtr x="4492" y="0"/>
                                    </p:animMotion>
                                  </p:childTnLst>
                                </p:cTn>
                              </p:par>
                            </p:childTnLst>
                          </p:cTn>
                        </p:par>
                        <p:par>
                          <p:cTn id="24" fill="hold">
                            <p:stCondLst>
                              <p:cond delay="1400"/>
                            </p:stCondLst>
                            <p:childTnLst>
                              <p:par>
                                <p:cTn id="25" presetID="2" presetClass="entr" presetSubtype="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240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2900"/>
                            </p:stCondLst>
                            <p:childTnLst>
                              <p:par>
                                <p:cTn id="38" presetID="22" presetClass="entr" presetSubtype="1"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childTnLst>
                          </p:cTn>
                        </p:par>
                        <p:par>
                          <p:cTn id="41" fill="hold">
                            <p:stCondLst>
                              <p:cond delay="3400"/>
                            </p:stCondLst>
                            <p:childTnLst>
                              <p:par>
                                <p:cTn id="42" presetID="22" presetClass="entr" presetSubtype="1"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up)">
                                      <p:cBhvr>
                                        <p:cTn id="44" dur="500"/>
                                        <p:tgtEl>
                                          <p:spTgt spid="23"/>
                                        </p:tgtEl>
                                      </p:cBhvr>
                                    </p:animEffect>
                                  </p:childTnLst>
                                </p:cTn>
                              </p:par>
                            </p:childTnLst>
                          </p:cTn>
                        </p:par>
                        <p:par>
                          <p:cTn id="45" fill="hold">
                            <p:stCondLst>
                              <p:cond delay="3900"/>
                            </p:stCondLst>
                            <p:childTnLst>
                              <p:par>
                                <p:cTn id="46" presetID="22" presetClass="entr" presetSubtype="1"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13" grpId="0" animBg="1"/>
      <p:bldP spid="14" grpId="0"/>
      <p:bldP spid="15" grpId="0"/>
      <p:bldP spid="18"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5"/>
          <p:cNvSpPr/>
          <p:nvPr/>
        </p:nvSpPr>
        <p:spPr>
          <a:xfrm>
            <a:off x="4060827" y="628157"/>
            <a:ext cx="4140170" cy="4143344"/>
          </a:xfrm>
          <a:prstGeom prst="ellipse">
            <a:avLst/>
          </a:prstGeom>
          <a:solidFill>
            <a:srgbClr val="FFFFFF"/>
          </a:solidFill>
          <a:ln w="9525">
            <a:noFill/>
          </a:ln>
        </p:spPr>
        <p:txBody>
          <a:bodyPr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10243" name="Freeform 11"/>
          <p:cNvSpPr>
            <a:spLocks noEditPoints="1"/>
          </p:cNvSpPr>
          <p:nvPr/>
        </p:nvSpPr>
        <p:spPr>
          <a:xfrm>
            <a:off x="5593754" y="937598"/>
            <a:ext cx="1152075" cy="12171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a:ea typeface="微软雅黑"/>
              <a:cs typeface="+mn-cs"/>
            </a:endParaRPr>
          </a:p>
        </p:txBody>
      </p:sp>
      <p:sp>
        <p:nvSpPr>
          <p:cNvPr id="10244" name="Line 12"/>
          <p:cNvSpPr/>
          <p:nvPr/>
        </p:nvSpPr>
        <p:spPr>
          <a:xfrm>
            <a:off x="4194125" y="2740294"/>
            <a:ext cx="3806925"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546412" y="3068779"/>
            <a:ext cx="3167413" cy="1445909"/>
          </a:xfrm>
          <a:prstGeom prst="rect">
            <a:avLst/>
          </a:prstGeom>
          <a:noFill/>
          <a:ln w="9525">
            <a:noFill/>
          </a:ln>
        </p:spPr>
        <p:txBody>
          <a:bodyPr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398" b="1" i="0" u="none" strike="noStrike" kern="1200" cap="none" spc="0" normalizeH="0" baseline="0" noProof="0" dirty="0">
                <a:ln>
                  <a:noFill/>
                </a:ln>
                <a:solidFill>
                  <a:srgbClr val="363636"/>
                </a:solidFill>
                <a:effectLst/>
                <a:uLnTx/>
                <a:uFillTx/>
                <a:latin typeface="微软雅黑" panose="020B0503020204020204" pitchFamily="34" charset="-122"/>
                <a:ea typeface="微软雅黑" panose="020B0503020204020204" pitchFamily="34" charset="-122"/>
                <a:cs typeface="+mn-cs"/>
              </a:rPr>
              <a:t>Logistic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398" b="1" i="0" u="none" strike="noStrike" kern="1200" cap="none" spc="0" normalizeH="0" baseline="0" noProof="0" dirty="0">
                <a:ln>
                  <a:noFill/>
                </a:ln>
                <a:solidFill>
                  <a:srgbClr val="363636"/>
                </a:solidFill>
                <a:effectLst/>
                <a:uLnTx/>
                <a:uFillTx/>
                <a:latin typeface="微软雅黑" panose="020B0503020204020204" pitchFamily="34" charset="-122"/>
                <a:ea typeface="微软雅黑" panose="020B0503020204020204" pitchFamily="34" charset="-122"/>
                <a:cs typeface="+mn-cs"/>
              </a:rPr>
              <a:t>回归</a:t>
            </a:r>
          </a:p>
        </p:txBody>
      </p:sp>
      <p:sp>
        <p:nvSpPr>
          <p:cNvPr id="10246" name="Rectangle 14"/>
          <p:cNvSpPr/>
          <p:nvPr/>
        </p:nvSpPr>
        <p:spPr>
          <a:xfrm>
            <a:off x="5631839" y="2256296"/>
            <a:ext cx="931794" cy="399981"/>
          </a:xfrm>
          <a:prstGeom prst="rect">
            <a:avLst/>
          </a:prstGeom>
          <a:noFill/>
          <a:ln w="9525">
            <a:noFill/>
          </a:ln>
        </p:spPr>
        <p:txBody>
          <a:bodyPr wrap="non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99" b="0" i="0" u="none" strike="noStrike" kern="1200" cap="none" spc="0" normalizeH="0" baseline="0" noProof="0" dirty="0">
                <a:ln>
                  <a:noFill/>
                </a:ln>
                <a:solidFill>
                  <a:srgbClr val="363636"/>
                </a:solidFill>
                <a:effectLst/>
                <a:uLnTx/>
                <a:uFillTx/>
                <a:latin typeface="微软雅黑" panose="020B0503020204020204" pitchFamily="34" charset="-122"/>
                <a:ea typeface="微软雅黑" panose="020B0503020204020204" pitchFamily="34" charset="-122"/>
                <a:cs typeface="+mn-cs"/>
              </a:rPr>
              <a:t>Part </a:t>
            </a:r>
            <a:r>
              <a:rPr kumimoji="0" lang="en-US" altLang="zh-CN" sz="2599" b="0" i="0" u="none" strike="noStrike" kern="1200" cap="none" spc="0" normalizeH="0" baseline="0" noProof="0" dirty="0">
                <a:ln>
                  <a:noFill/>
                </a:ln>
                <a:solidFill>
                  <a:srgbClr val="363636"/>
                </a:solidFill>
                <a:effectLst/>
                <a:uLnTx/>
                <a:uFillTx/>
                <a:latin typeface="微软雅黑" panose="020B0503020204020204" pitchFamily="34" charset="-122"/>
                <a:ea typeface="微软雅黑" panose="020B0503020204020204" pitchFamily="34" charset="-122"/>
                <a:cs typeface="+mn-cs"/>
              </a:rPr>
              <a:t>2</a:t>
            </a:r>
            <a:endParaRPr kumimoji="0" lang="zh-CN" altLang="en-US" sz="2599" b="0" i="0" u="none" strike="noStrike" kern="1200" cap="none" spc="0" normalizeH="0" baseline="0" noProof="0" dirty="0">
              <a:ln>
                <a:noFill/>
              </a:ln>
              <a:solidFill>
                <a:srgbClr val="363636"/>
              </a:solidFill>
              <a:effectLst/>
              <a:uLnTx/>
              <a:uFillTx/>
              <a:latin typeface="微软雅黑" panose="020B0503020204020204" pitchFamily="34" charset="-122"/>
              <a:ea typeface="微软雅黑" panose="020B0503020204020204" pitchFamily="34" charset="-122"/>
              <a:cs typeface="+mn-cs"/>
            </a:endParaRPr>
          </a:p>
        </p:txBody>
      </p:sp>
      <p:sp>
        <p:nvSpPr>
          <p:cNvPr id="10247" name="Oval 39"/>
          <p:cNvSpPr>
            <a:spLocks noChangeAspect="1"/>
          </p:cNvSpPr>
          <p:nvPr/>
        </p:nvSpPr>
        <p:spPr>
          <a:xfrm>
            <a:off x="4918086" y="5343419"/>
            <a:ext cx="172969" cy="158688"/>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095" y="92977"/>
            <a:ext cx="2645347" cy="502989"/>
          </a:xfrm>
          <a:prstGeom prst="rect">
            <a:avLst/>
          </a:prstGeom>
        </p:spPr>
      </p:pic>
      <p:sp>
        <p:nvSpPr>
          <p:cNvPr id="20" name="TextBox 83">
            <a:extLst>
              <a:ext uri="{FF2B5EF4-FFF2-40B4-BE49-F238E27FC236}">
                <a16:creationId xmlns:a16="http://schemas.microsoft.com/office/drawing/2014/main" id="{BBAB62EB-2C20-48C7-B97B-CA1A12342FC6}"/>
              </a:ext>
            </a:extLst>
          </p:cNvPr>
          <p:cNvSpPr txBox="1"/>
          <p:nvPr/>
        </p:nvSpPr>
        <p:spPr>
          <a:xfrm>
            <a:off x="5121000" y="5191930"/>
            <a:ext cx="3249658" cy="461665"/>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模型的基本概念与构建</a:t>
            </a:r>
          </a:p>
        </p:txBody>
      </p:sp>
      <p:sp>
        <p:nvSpPr>
          <p:cNvPr id="22" name="Oval 39">
            <a:extLst>
              <a:ext uri="{FF2B5EF4-FFF2-40B4-BE49-F238E27FC236}">
                <a16:creationId xmlns:a16="http://schemas.microsoft.com/office/drawing/2014/main" id="{52FAF592-0D28-44CC-9C4D-A7D31850BFAA}"/>
              </a:ext>
            </a:extLst>
          </p:cNvPr>
          <p:cNvSpPr>
            <a:spLocks noChangeAspect="1"/>
          </p:cNvSpPr>
          <p:nvPr/>
        </p:nvSpPr>
        <p:spPr>
          <a:xfrm>
            <a:off x="4923401" y="6150499"/>
            <a:ext cx="172969" cy="158688"/>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3" name="TextBox 83">
            <a:extLst>
              <a:ext uri="{FF2B5EF4-FFF2-40B4-BE49-F238E27FC236}">
                <a16:creationId xmlns:a16="http://schemas.microsoft.com/office/drawing/2014/main" id="{C807C69D-D306-4588-9418-4A808C231BFA}"/>
              </a:ext>
            </a:extLst>
          </p:cNvPr>
          <p:cNvSpPr txBox="1"/>
          <p:nvPr/>
        </p:nvSpPr>
        <p:spPr>
          <a:xfrm>
            <a:off x="5186409" y="5999010"/>
            <a:ext cx="3118840" cy="461665"/>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代码实现</a:t>
            </a:r>
          </a:p>
        </p:txBody>
      </p:sp>
    </p:spTree>
    <p:extLst>
      <p:ext uri="{BB962C8B-B14F-4D97-AF65-F5344CB8AC3E}">
        <p14:creationId xmlns:p14="http://schemas.microsoft.com/office/powerpoint/2010/main" val="3820448582"/>
      </p:ext>
    </p:extLst>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4500"/>
                            </p:stCondLst>
                            <p:childTnLst>
                              <p:par>
                                <p:cTn id="36" presetID="2" presetClass="entr" presetSubtype="12"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0-#ppt_w/2"/>
                                          </p:val>
                                        </p:tav>
                                        <p:tav tm="100000">
                                          <p:val>
                                            <p:strVal val="#ppt_x"/>
                                          </p:val>
                                        </p:tav>
                                      </p:tavLst>
                                    </p:anim>
                                    <p:anim calcmode="lin" valueType="num">
                                      <p:cBhvr additive="base">
                                        <p:cTn id="39" dur="500" fill="hold"/>
                                        <p:tgtEl>
                                          <p:spTgt spid="22"/>
                                        </p:tgtEl>
                                        <p:attrNameLst>
                                          <p:attrName>ppt_y</p:attrName>
                                        </p:attrNameLst>
                                      </p:cBhvr>
                                      <p:tavLst>
                                        <p:tav tm="0">
                                          <p:val>
                                            <p:strVal val="1+#ppt_h/2"/>
                                          </p:val>
                                        </p:tav>
                                        <p:tav tm="100000">
                                          <p:val>
                                            <p:strVal val="#ppt_y"/>
                                          </p:val>
                                        </p:tav>
                                      </p:tavLst>
                                    </p:anim>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P spid="10247" grpId="0" animBg="1"/>
      <p:bldP spid="20" grpId="0"/>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430" y="177483"/>
            <a:ext cx="4031873" cy="553870"/>
          </a:xfrm>
          <a:prstGeom prst="rect">
            <a:avLst/>
          </a:prstGeom>
          <a:noFill/>
          <a:ln w="9525">
            <a:noFill/>
          </a:ln>
        </p:spPr>
        <p:txBody>
          <a:bodyPr wrap="non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29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模型的基本概念与构建</a:t>
            </a:r>
          </a:p>
        </p:txBody>
      </p:sp>
      <p:sp>
        <p:nvSpPr>
          <p:cNvPr id="31747"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31748" name="TextBox 4"/>
          <p:cNvSpPr txBox="1"/>
          <p:nvPr/>
        </p:nvSpPr>
        <p:spPr>
          <a:xfrm>
            <a:off x="2111443" y="2967527"/>
            <a:ext cx="9010106" cy="922945"/>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线性分类的输出可以分为硬输出和软输出，前者直接输出确定性的结果，后者则输出各个类别的概率</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常见的硬输出模型有感知机、线性判别分析等，软输出模型有概率判别模型、概率生成模型等</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Logistic</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回归模型就属于概率判别模型</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a:t>
            </a:r>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p:sp>
        <p:nvSpPr>
          <p:cNvPr id="31749" name="Freeform 14"/>
          <p:cNvSpPr/>
          <p:nvPr/>
        </p:nvSpPr>
        <p:spPr>
          <a:xfrm>
            <a:off x="901348" y="2872881"/>
            <a:ext cx="1112402" cy="1110816"/>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31751" name="TextBox 7"/>
              <p:cNvSpPr txBox="1"/>
              <p:nvPr/>
            </p:nvSpPr>
            <p:spPr>
              <a:xfrm>
                <a:off x="2095019" y="4527955"/>
                <a:ext cx="9010106" cy="1199816"/>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概率判别模型的总体思路是直接对条件概率</a:t>
                </a:r>
                <a14:m>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𝑌</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zh-CN" altLang="en-US"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建模</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，采用极大似然估计学习出参数</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此类模型一般是</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通过一个激活函数将对</a:t>
                </a:r>
                <a14:m>
                  <m:oMath xmlns:m="http://schemas.openxmlformats.org/officeDocument/2006/math">
                    <m:r>
                      <a:rPr kumimoji="0" lang="en-US" altLang="zh-CN" sz="1799" b="1"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𝑿</m:t>
                    </m:r>
                  </m:oMath>
                </a14:m>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的线性组合</a:t>
                </a:r>
                <a14:m>
                  <m:oMath xmlns:m="http://schemas.openxmlformats.org/officeDocument/2006/math">
                    <m:sSup>
                      <m:sSupPr>
                        <m:ctrlPr>
                          <a:rPr kumimoji="0" lang="en-US" altLang="zh-CN" sz="1799" b="1"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1"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𝑾</m:t>
                        </m:r>
                      </m:e>
                      <m:sup>
                        <m:r>
                          <a:rPr kumimoji="0" lang="en-US" altLang="zh-CN" sz="1799" b="1"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𝑻</m:t>
                        </m:r>
                      </m:sup>
                    </m:sSup>
                    <m:r>
                      <a:rPr kumimoji="0" lang="en-US" altLang="zh-CN" sz="1799" b="1"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𝑿</m:t>
                    </m:r>
                  </m:oMath>
                </a14:m>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映射为</a:t>
                </a:r>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0</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和</a:t>
                </a:r>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1</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或者映射到</a:t>
                </a:r>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[0, 1]</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区间上</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，借此实现从线性回归到线性分类的转变，所需要优化的参数即是</a:t>
                </a:r>
                <a14:m>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oMath>
                </a14:m>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对于</a:t>
                </a:r>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二元</a:t>
                </a:r>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)Logistic</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回归模型而言，它使用的是</a:t>
                </a:r>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Sigmoid</a:t>
                </a:r>
                <a:r>
                  <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激活函数</a:t>
                </a:r>
                <a:r>
                  <a:rPr kumimoji="0" lang="en-US" altLang="zh-CN"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a:t>
                </a:r>
                <a:endParaRPr kumimoji="0" lang="zh-CN" altLang="en-US" sz="17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31751" name="TextBox 7"/>
              <p:cNvSpPr txBox="1">
                <a:spLocks noRot="1" noChangeAspect="1" noMove="1" noResize="1" noEditPoints="1" noAdjustHandles="1" noChangeArrowheads="1" noChangeShapeType="1" noTextEdit="1"/>
              </p:cNvSpPr>
              <p:nvPr/>
            </p:nvSpPr>
            <p:spPr>
              <a:xfrm>
                <a:off x="2095019" y="4527955"/>
                <a:ext cx="9010106" cy="1199816"/>
              </a:xfrm>
              <a:prstGeom prst="rect">
                <a:avLst/>
              </a:prstGeom>
              <a:blipFill>
                <a:blip r:embed="rId2"/>
                <a:stretch>
                  <a:fillRect l="-541" t="-1523" r="-541" b="-7107"/>
                </a:stretch>
              </a:blipFill>
              <a:ln w="9525">
                <a:noFill/>
              </a:ln>
            </p:spPr>
            <p:txBody>
              <a:bodyPr/>
              <a:lstStyle/>
              <a:p>
                <a:r>
                  <a:rPr lang="zh-CN" altLang="en-US">
                    <a:noFill/>
                  </a:rPr>
                  <a:t> </a:t>
                </a:r>
              </a:p>
            </p:txBody>
          </p:sp>
        </mc:Fallback>
      </mc:AlternateContent>
      <p:sp>
        <p:nvSpPr>
          <p:cNvPr id="31752" name="Freeform 14"/>
          <p:cNvSpPr/>
          <p:nvPr/>
        </p:nvSpPr>
        <p:spPr>
          <a:xfrm>
            <a:off x="901348" y="4572456"/>
            <a:ext cx="1112402" cy="1110816"/>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31753" name="TextBox 9"/>
          <p:cNvSpPr txBox="1"/>
          <p:nvPr/>
        </p:nvSpPr>
        <p:spPr>
          <a:xfrm>
            <a:off x="914042" y="4927873"/>
            <a:ext cx="1099708" cy="399981"/>
          </a:xfrm>
          <a:prstGeom prst="rect">
            <a:avLst/>
          </a:prstGeom>
          <a:noFill/>
          <a:ln w="9525">
            <a:noFill/>
          </a:ln>
        </p:spPr>
        <p:txBody>
          <a:bodyPr anchor="t">
            <a:spAutoFit/>
          </a:bodyPr>
          <a:lstStyle/>
          <a:p>
            <a:pPr marL="0" marR="0" lvl="0" indent="0" algn="ctr" defTabSz="914034" rtl="0" eaLnBrk="1" fontAlgn="base" latinLnBrk="0" hangingPunct="1">
              <a:lnSpc>
                <a:spcPct val="100000"/>
              </a:lnSpc>
              <a:spcBef>
                <a:spcPct val="0"/>
              </a:spcBef>
              <a:spcAft>
                <a:spcPct val="0"/>
              </a:spcAft>
              <a:buClrTx/>
              <a:buSzTx/>
              <a:buFontTx/>
              <a:buNone/>
              <a:tabLst/>
              <a:defRPr/>
            </a:pP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0" lang="en-US" altLang="zh-CN"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a:t>
            </a: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mc:AlternateContent xmlns:mc="http://schemas.openxmlformats.org/markup-compatibility/2006" xmlns:a14="http://schemas.microsoft.com/office/drawing/2010/main">
        <mc:Choice Requires="a14">
          <p:sp>
            <p:nvSpPr>
              <p:cNvPr id="31754" name="TextBox 10"/>
              <p:cNvSpPr txBox="1"/>
              <p:nvPr/>
            </p:nvSpPr>
            <p:spPr>
              <a:xfrm>
                <a:off x="1828186" y="5725396"/>
                <a:ext cx="9010106" cy="617348"/>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𝑠𝑖𝑔𝑚𝑜𝑖𝑑</m:t>
                      </m:r>
                      <m:d>
                        <m:dPr>
                          <m:ctrlP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𝑧</m:t>
                          </m:r>
                        </m:e>
                      </m:d>
                      <m: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f>
                        <m:fPr>
                          <m:ctrlP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fPr>
                        <m:num>
                          <m: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num>
                        <m:den>
                          <m: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Sup>
                            <m:sSupPr>
                              <m:ctrlP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𝑒</m:t>
                              </m:r>
                            </m:e>
                            <m:sup>
                              <m: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800"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𝑧</m:t>
                              </m:r>
                            </m:sup>
                          </m:sSup>
                        </m:den>
                      </m:f>
                    </m:oMath>
                  </m:oMathPara>
                </a14:m>
                <a:endParaRPr kumimoji="0" lang="zh-CN" altLang="en-US" sz="1800"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31754" name="TextBox 10"/>
              <p:cNvSpPr txBox="1">
                <a:spLocks noRot="1" noChangeAspect="1" noMove="1" noResize="1" noEditPoints="1" noAdjustHandles="1" noChangeArrowheads="1" noChangeShapeType="1" noTextEdit="1"/>
              </p:cNvSpPr>
              <p:nvPr/>
            </p:nvSpPr>
            <p:spPr>
              <a:xfrm>
                <a:off x="1828186" y="5725396"/>
                <a:ext cx="9010106" cy="617348"/>
              </a:xfrm>
              <a:prstGeom prst="rect">
                <a:avLst/>
              </a:prstGeom>
              <a:blipFill>
                <a:blip r:embed="rId3"/>
                <a:stretch>
                  <a:fillRect/>
                </a:stretch>
              </a:blipFill>
              <a:ln w="9525">
                <a:noFill/>
              </a:ln>
            </p:spPr>
            <p:txBody>
              <a:bodyPr/>
              <a:lstStyle/>
              <a:p>
                <a:r>
                  <a:rPr lang="zh-CN" altLang="en-US">
                    <a:noFill/>
                  </a:rPr>
                  <a:t> </a:t>
                </a:r>
              </a:p>
            </p:txBody>
          </p:sp>
        </mc:Fallback>
      </mc:AlternateContent>
      <p:sp>
        <p:nvSpPr>
          <p:cNvPr id="14" name="TextBox 9">
            <a:extLst>
              <a:ext uri="{FF2B5EF4-FFF2-40B4-BE49-F238E27FC236}">
                <a16:creationId xmlns:a16="http://schemas.microsoft.com/office/drawing/2014/main" id="{C1FF7D8E-57DB-4A18-B352-D70508AD45F7}"/>
              </a:ext>
            </a:extLst>
          </p:cNvPr>
          <p:cNvSpPr txBox="1"/>
          <p:nvPr/>
        </p:nvSpPr>
        <p:spPr>
          <a:xfrm>
            <a:off x="914042" y="3167010"/>
            <a:ext cx="1099708" cy="399981"/>
          </a:xfrm>
          <a:prstGeom prst="rect">
            <a:avLst/>
          </a:prstGeom>
          <a:noFill/>
          <a:ln w="9525">
            <a:noFill/>
          </a:ln>
        </p:spPr>
        <p:txBody>
          <a:bodyPr anchor="t">
            <a:spAutoFit/>
          </a:bodyPr>
          <a:lstStyle/>
          <a:p>
            <a:pPr marL="0" marR="0" lvl="0" indent="0" algn="ctr" defTabSz="914034" rtl="0" eaLnBrk="1" fontAlgn="base" latinLnBrk="0" hangingPunct="1">
              <a:lnSpc>
                <a:spcPct val="100000"/>
              </a:lnSpc>
              <a:spcBef>
                <a:spcPct val="0"/>
              </a:spcBef>
              <a:spcAft>
                <a:spcPct val="0"/>
              </a:spcAft>
              <a:buClrTx/>
              <a:buSzTx/>
              <a:buFontTx/>
              <a:buNone/>
              <a:tabLst/>
              <a:defRPr/>
            </a:pP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0" lang="en-US" altLang="zh-CN"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mc:AlternateContent xmlns:mc="http://schemas.openxmlformats.org/markup-compatibility/2006" xmlns:a14="http://schemas.microsoft.com/office/drawing/2010/main">
        <mc:Choice Requires="a14">
          <p:sp>
            <p:nvSpPr>
              <p:cNvPr id="12" name="TextBox 4">
                <a:extLst>
                  <a:ext uri="{FF2B5EF4-FFF2-40B4-BE49-F238E27FC236}">
                    <a16:creationId xmlns:a16="http://schemas.microsoft.com/office/drawing/2014/main" id="{BD54A49C-E124-4024-806A-ACC045B43BF9}"/>
                  </a:ext>
                </a:extLst>
              </p:cNvPr>
              <p:cNvSpPr txBox="1"/>
              <p:nvPr/>
            </p:nvSpPr>
            <p:spPr>
              <a:xfrm>
                <a:off x="2111443" y="1151524"/>
                <a:ext cx="9010106" cy="1476686"/>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Logistic</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回归（逻辑回归）是分类问题中非常常用的一种线性模型，它具有参数量少、计算量低、模型简单等优点</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p>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一般线性模型的形式是</a:t>
                </a:r>
                <a14:m>
                  <m:oMath xmlns:m="http://schemas.openxmlformats.org/officeDocument/2006/math">
                    <m:r>
                      <m:rPr>
                        <m:sty m:val="p"/>
                      </m:rPr>
                      <a:rPr kumimoji="0" lang="en-US" altLang="zh-CN" sz="1799" b="0" i="0"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z</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1"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𝒘</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𝑇</m:t>
                        </m:r>
                      </m:sup>
                    </m:sSup>
                    <m:r>
                      <a:rPr kumimoji="0" lang="en-US" altLang="zh-CN" sz="1799" b="1"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𝒙</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𝑏</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，这里的输出</a:t>
                </a:r>
                <a14:m>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𝑧</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是一个实数值，而对于分类问题而言，我们希望模型的输出是一个标识输入所属类别的值（如二分类问题，我们希望模型输出</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0</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和</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1</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分别表示“是”和“不是”）</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此时需要一种方法实现从实数值到类别值的映射</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2" name="TextBox 4">
                <a:extLst>
                  <a:ext uri="{FF2B5EF4-FFF2-40B4-BE49-F238E27FC236}">
                    <a16:creationId xmlns:a16="http://schemas.microsoft.com/office/drawing/2014/main" id="{BD54A49C-E124-4024-806A-ACC045B43BF9}"/>
                  </a:ext>
                </a:extLst>
              </p:cNvPr>
              <p:cNvSpPr txBox="1">
                <a:spLocks noRot="1" noChangeAspect="1" noMove="1" noResize="1" noEditPoints="1" noAdjustHandles="1" noChangeArrowheads="1" noChangeShapeType="1" noTextEdit="1"/>
              </p:cNvSpPr>
              <p:nvPr/>
            </p:nvSpPr>
            <p:spPr>
              <a:xfrm>
                <a:off x="2111443" y="1151524"/>
                <a:ext cx="9010106" cy="1476686"/>
              </a:xfrm>
              <a:prstGeom prst="rect">
                <a:avLst/>
              </a:prstGeom>
              <a:blipFill>
                <a:blip r:embed="rId4"/>
                <a:stretch>
                  <a:fillRect l="-474" t="-1240" r="-3112" b="-5372"/>
                </a:stretch>
              </a:blipFill>
              <a:ln w="9525">
                <a:noFill/>
              </a:ln>
            </p:spPr>
            <p:txBody>
              <a:bodyPr/>
              <a:lstStyle/>
              <a:p>
                <a:r>
                  <a:rPr lang="zh-CN" altLang="en-US">
                    <a:noFill/>
                  </a:rPr>
                  <a:t> </a:t>
                </a:r>
              </a:p>
            </p:txBody>
          </p:sp>
        </mc:Fallback>
      </mc:AlternateContent>
      <p:sp>
        <p:nvSpPr>
          <p:cNvPr id="13" name="Freeform 14">
            <a:extLst>
              <a:ext uri="{FF2B5EF4-FFF2-40B4-BE49-F238E27FC236}">
                <a16:creationId xmlns:a16="http://schemas.microsoft.com/office/drawing/2014/main" id="{CC38C1F1-C31B-4F94-8249-5C59C7AF2C57}"/>
              </a:ext>
            </a:extLst>
          </p:cNvPr>
          <p:cNvSpPr/>
          <p:nvPr/>
        </p:nvSpPr>
        <p:spPr>
          <a:xfrm>
            <a:off x="914042" y="1195757"/>
            <a:ext cx="1112402" cy="1110816"/>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15" name="TextBox 9">
            <a:extLst>
              <a:ext uri="{FF2B5EF4-FFF2-40B4-BE49-F238E27FC236}">
                <a16:creationId xmlns:a16="http://schemas.microsoft.com/office/drawing/2014/main" id="{E382E591-4666-480E-9C36-A3C687F0CE4A}"/>
              </a:ext>
            </a:extLst>
          </p:cNvPr>
          <p:cNvSpPr txBox="1"/>
          <p:nvPr/>
        </p:nvSpPr>
        <p:spPr>
          <a:xfrm>
            <a:off x="926736" y="1489886"/>
            <a:ext cx="1099708" cy="399981"/>
          </a:xfrm>
          <a:prstGeom prst="rect">
            <a:avLst/>
          </a:prstGeom>
          <a:noFill/>
          <a:ln w="9525">
            <a:noFill/>
          </a:ln>
        </p:spPr>
        <p:txBody>
          <a:bodyPr anchor="t">
            <a:spAutoFit/>
          </a:bodyPr>
          <a:lstStyle/>
          <a:p>
            <a:pPr marL="0" marR="0" lvl="0" indent="0" algn="ctr" defTabSz="914034" rtl="0" eaLnBrk="1" fontAlgn="base" latinLnBrk="0" hangingPunct="1">
              <a:lnSpc>
                <a:spcPct val="100000"/>
              </a:lnSpc>
              <a:spcBef>
                <a:spcPct val="0"/>
              </a:spcBef>
              <a:spcAft>
                <a:spcPct val="0"/>
              </a:spcAft>
              <a:buClrTx/>
              <a:buSzTx/>
              <a:buFontTx/>
              <a:buNone/>
              <a:tabLst/>
              <a:defRPr/>
            </a:pP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0" lang="en-US" altLang="zh-CN"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a:t>
            </a: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060"/>
                            </p:stCondLst>
                            <p:childTnLst>
                              <p:par>
                                <p:cTn id="20" presetID="1" presetClass="entr" presetSubtype="0" fill="hold" nodeType="afterEffect">
                                  <p:stCondLst>
                                    <p:cond delay="0"/>
                                  </p:stCondLst>
                                  <p:childTnLst>
                                    <p:set>
                                      <p:cBhvr>
                                        <p:cTn id="21" dur="1" fill="hold">
                                          <p:stCondLst>
                                            <p:cond delay="0"/>
                                          </p:stCondLst>
                                        </p:cTn>
                                        <p:tgtEl>
                                          <p:spTgt spid="3174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1752"/>
                                        </p:tgtEl>
                                        <p:attrNameLst>
                                          <p:attrName>style.visibility</p:attrName>
                                        </p:attrNameLst>
                                      </p:cBhvr>
                                      <p:to>
                                        <p:strVal val="visible"/>
                                      </p:to>
                                    </p:set>
                                  </p:childTnLst>
                                </p:cTn>
                              </p:par>
                              <p:par>
                                <p:cTn id="24" presetID="35" presetClass="path" presetSubtype="0" accel="50000" fill="hold" nodeType="withEffect">
                                  <p:stCondLst>
                                    <p:cond delay="0"/>
                                  </p:stCondLst>
                                  <p:childTnLst>
                                    <p:animMotion origin="layout" path="M 0 -4.81481E-6 L -0.25 0.2213 " pathEditMode="relative" rAng="0" ptsTypes="AA">
                                      <p:cBhvr>
                                        <p:cTn id="25" dur="500" spd="-99900" fill="hold"/>
                                        <p:tgtEl>
                                          <p:spTgt spid="31749"/>
                                        </p:tgtEl>
                                        <p:attrNameLst>
                                          <p:attrName>ppt_x</p:attrName>
                                          <p:attrName>ppt_y</p:attrName>
                                        </p:attrNameLst>
                                      </p:cBhvr>
                                      <p:rCtr x="-12500" y="11065"/>
                                    </p:animMotion>
                                  </p:childTnLst>
                                </p:cTn>
                              </p:par>
                              <p:par>
                                <p:cTn id="26" presetID="35" presetClass="path" presetSubtype="0" accel="50000" fill="hold" nodeType="withEffect">
                                  <p:stCondLst>
                                    <p:cond delay="0"/>
                                  </p:stCondLst>
                                  <p:childTnLst>
                                    <p:animMotion origin="layout" path="M 0 -1.48148E-6 L -0.25 -1.48148E-6 " pathEditMode="relative" rAng="0" ptsTypes="AA">
                                      <p:cBhvr>
                                        <p:cTn id="27" dur="500" spd="-99900" fill="hold"/>
                                        <p:tgtEl>
                                          <p:spTgt spid="31752"/>
                                        </p:tgtEl>
                                        <p:attrNameLst>
                                          <p:attrName>ppt_x</p:attrName>
                                          <p:attrName>ppt_y</p:attrName>
                                        </p:attrNameLst>
                                      </p:cBhvr>
                                      <p:rCtr x="-12500" y="0"/>
                                    </p:animMotion>
                                  </p:childTnLst>
                                </p:cTn>
                              </p:par>
                            </p:childTnLst>
                          </p:cTn>
                        </p:par>
                        <p:par>
                          <p:cTn id="28" fill="hold">
                            <p:stCondLst>
                              <p:cond delay="1560"/>
                            </p:stCondLst>
                            <p:childTnLst>
                              <p:par>
                                <p:cTn id="29" presetID="22" presetClass="entr" presetSubtype="8" fill="hold" grpId="0" nodeType="afterEffect">
                                  <p:stCondLst>
                                    <p:cond delay="0"/>
                                  </p:stCondLst>
                                  <p:childTnLst>
                                    <p:set>
                                      <p:cBhvr>
                                        <p:cTn id="30" dur="1" fill="hold">
                                          <p:stCondLst>
                                            <p:cond delay="0"/>
                                          </p:stCondLst>
                                        </p:cTn>
                                        <p:tgtEl>
                                          <p:spTgt spid="31748"/>
                                        </p:tgtEl>
                                        <p:attrNameLst>
                                          <p:attrName>style.visibility</p:attrName>
                                        </p:attrNameLst>
                                      </p:cBhvr>
                                      <p:to>
                                        <p:strVal val="visible"/>
                                      </p:to>
                                    </p:set>
                                    <p:animEffect transition="in" filter="wipe(left)">
                                      <p:cBhvr>
                                        <p:cTn id="31" dur="500"/>
                                        <p:tgtEl>
                                          <p:spTgt spid="31748"/>
                                        </p:tgtEl>
                                      </p:cBhvr>
                                    </p:animEffect>
                                  </p:childTnLst>
                                </p:cTn>
                              </p:par>
                            </p:childTnLst>
                          </p:cTn>
                        </p:par>
                        <p:par>
                          <p:cTn id="32" fill="hold">
                            <p:stCondLst>
                              <p:cond delay="2060"/>
                            </p:stCondLst>
                            <p:childTnLst>
                              <p:par>
                                <p:cTn id="33" presetID="31" presetClass="entr" presetSubtype="0" fill="hold" grpId="0" nodeType="afterEffect">
                                  <p:stCondLst>
                                    <p:cond delay="0"/>
                                  </p:stCondLst>
                                  <p:childTnLst>
                                    <p:set>
                                      <p:cBhvr>
                                        <p:cTn id="34" dur="1" fill="hold">
                                          <p:stCondLst>
                                            <p:cond delay="0"/>
                                          </p:stCondLst>
                                        </p:cTn>
                                        <p:tgtEl>
                                          <p:spTgt spid="31753"/>
                                        </p:tgtEl>
                                        <p:attrNameLst>
                                          <p:attrName>style.visibility</p:attrName>
                                        </p:attrNameLst>
                                      </p:cBhvr>
                                      <p:to>
                                        <p:strVal val="visible"/>
                                      </p:to>
                                    </p:set>
                                    <p:anim calcmode="lin" valueType="num">
                                      <p:cBhvr>
                                        <p:cTn id="35" dur="300" fill="hold"/>
                                        <p:tgtEl>
                                          <p:spTgt spid="31753"/>
                                        </p:tgtEl>
                                        <p:attrNameLst>
                                          <p:attrName>ppt_w</p:attrName>
                                        </p:attrNameLst>
                                      </p:cBhvr>
                                      <p:tavLst>
                                        <p:tav tm="0">
                                          <p:val>
                                            <p:fltVal val="0"/>
                                          </p:val>
                                        </p:tav>
                                        <p:tav tm="100000">
                                          <p:val>
                                            <p:strVal val="#ppt_w"/>
                                          </p:val>
                                        </p:tav>
                                      </p:tavLst>
                                    </p:anim>
                                    <p:anim calcmode="lin" valueType="num">
                                      <p:cBhvr>
                                        <p:cTn id="36" dur="300" fill="hold"/>
                                        <p:tgtEl>
                                          <p:spTgt spid="31753"/>
                                        </p:tgtEl>
                                        <p:attrNameLst>
                                          <p:attrName>ppt_h</p:attrName>
                                        </p:attrNameLst>
                                      </p:cBhvr>
                                      <p:tavLst>
                                        <p:tav tm="0">
                                          <p:val>
                                            <p:fltVal val="0"/>
                                          </p:val>
                                        </p:tav>
                                        <p:tav tm="100000">
                                          <p:val>
                                            <p:strVal val="#ppt_h"/>
                                          </p:val>
                                        </p:tav>
                                      </p:tavLst>
                                    </p:anim>
                                    <p:anim calcmode="lin" valueType="num">
                                      <p:cBhvr>
                                        <p:cTn id="37" dur="300" fill="hold"/>
                                        <p:tgtEl>
                                          <p:spTgt spid="31753"/>
                                        </p:tgtEl>
                                        <p:attrNameLst>
                                          <p:attrName>style.rotation</p:attrName>
                                        </p:attrNameLst>
                                      </p:cBhvr>
                                      <p:tavLst>
                                        <p:tav tm="0">
                                          <p:val>
                                            <p:fltVal val="90"/>
                                          </p:val>
                                        </p:tav>
                                        <p:tav tm="100000">
                                          <p:val>
                                            <p:fltVal val="0"/>
                                          </p:val>
                                        </p:tav>
                                      </p:tavLst>
                                    </p:anim>
                                    <p:animEffect transition="in" filter="fade">
                                      <p:cBhvr>
                                        <p:cTn id="38" dur="300"/>
                                        <p:tgtEl>
                                          <p:spTgt spid="31753"/>
                                        </p:tgtEl>
                                      </p:cBhvr>
                                    </p:animEffect>
                                  </p:childTnLst>
                                </p:cTn>
                              </p:par>
                            </p:childTnLst>
                          </p:cTn>
                        </p:par>
                        <p:par>
                          <p:cTn id="39" fill="hold">
                            <p:stCondLst>
                              <p:cond delay="2360"/>
                            </p:stCondLst>
                            <p:childTnLst>
                              <p:par>
                                <p:cTn id="40" presetID="22" presetClass="entr" presetSubtype="8" fill="hold" grpId="0" nodeType="afterEffect">
                                  <p:stCondLst>
                                    <p:cond delay="0"/>
                                  </p:stCondLst>
                                  <p:childTnLst>
                                    <p:set>
                                      <p:cBhvr>
                                        <p:cTn id="41" dur="1" fill="hold">
                                          <p:stCondLst>
                                            <p:cond delay="0"/>
                                          </p:stCondLst>
                                        </p:cTn>
                                        <p:tgtEl>
                                          <p:spTgt spid="31751"/>
                                        </p:tgtEl>
                                        <p:attrNameLst>
                                          <p:attrName>style.visibility</p:attrName>
                                        </p:attrNameLst>
                                      </p:cBhvr>
                                      <p:to>
                                        <p:strVal val="visible"/>
                                      </p:to>
                                    </p:set>
                                    <p:animEffect transition="in" filter="wipe(left)">
                                      <p:cBhvr>
                                        <p:cTn id="42" dur="500"/>
                                        <p:tgtEl>
                                          <p:spTgt spid="31751"/>
                                        </p:tgtEl>
                                      </p:cBhvr>
                                    </p:animEffect>
                                  </p:childTnLst>
                                </p:cTn>
                              </p:par>
                            </p:childTnLst>
                          </p:cTn>
                        </p:par>
                        <p:par>
                          <p:cTn id="43" fill="hold">
                            <p:stCondLst>
                              <p:cond delay="2860"/>
                            </p:stCondLst>
                            <p:childTnLst>
                              <p:par>
                                <p:cTn id="44" presetID="22" presetClass="entr" presetSubtype="8" fill="hold" grpId="0" nodeType="afterEffect">
                                  <p:stCondLst>
                                    <p:cond delay="0"/>
                                  </p:stCondLst>
                                  <p:childTnLst>
                                    <p:set>
                                      <p:cBhvr>
                                        <p:cTn id="45" dur="1" fill="hold">
                                          <p:stCondLst>
                                            <p:cond delay="0"/>
                                          </p:stCondLst>
                                        </p:cTn>
                                        <p:tgtEl>
                                          <p:spTgt spid="31754"/>
                                        </p:tgtEl>
                                        <p:attrNameLst>
                                          <p:attrName>style.visibility</p:attrName>
                                        </p:attrNameLst>
                                      </p:cBhvr>
                                      <p:to>
                                        <p:strVal val="visible"/>
                                      </p:to>
                                    </p:set>
                                    <p:animEffect transition="in" filter="wipe(left)">
                                      <p:cBhvr>
                                        <p:cTn id="46" dur="500"/>
                                        <p:tgtEl>
                                          <p:spTgt spid="31754"/>
                                        </p:tgtEl>
                                      </p:cBhvr>
                                    </p:animEffect>
                                  </p:childTnLst>
                                </p:cTn>
                              </p:par>
                            </p:childTnLst>
                          </p:cTn>
                        </p:par>
                        <p:par>
                          <p:cTn id="47" fill="hold">
                            <p:stCondLst>
                              <p:cond delay="3360"/>
                            </p:stCondLst>
                            <p:childTnLst>
                              <p:par>
                                <p:cTn id="48" presetID="31"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300" fill="hold"/>
                                        <p:tgtEl>
                                          <p:spTgt spid="14"/>
                                        </p:tgtEl>
                                        <p:attrNameLst>
                                          <p:attrName>ppt_w</p:attrName>
                                        </p:attrNameLst>
                                      </p:cBhvr>
                                      <p:tavLst>
                                        <p:tav tm="0">
                                          <p:val>
                                            <p:fltVal val="0"/>
                                          </p:val>
                                        </p:tav>
                                        <p:tav tm="100000">
                                          <p:val>
                                            <p:strVal val="#ppt_w"/>
                                          </p:val>
                                        </p:tav>
                                      </p:tavLst>
                                    </p:anim>
                                    <p:anim calcmode="lin" valueType="num">
                                      <p:cBhvr>
                                        <p:cTn id="51" dur="300" fill="hold"/>
                                        <p:tgtEl>
                                          <p:spTgt spid="14"/>
                                        </p:tgtEl>
                                        <p:attrNameLst>
                                          <p:attrName>ppt_h</p:attrName>
                                        </p:attrNameLst>
                                      </p:cBhvr>
                                      <p:tavLst>
                                        <p:tav tm="0">
                                          <p:val>
                                            <p:fltVal val="0"/>
                                          </p:val>
                                        </p:tav>
                                        <p:tav tm="100000">
                                          <p:val>
                                            <p:strVal val="#ppt_h"/>
                                          </p:val>
                                        </p:tav>
                                      </p:tavLst>
                                    </p:anim>
                                    <p:anim calcmode="lin" valueType="num">
                                      <p:cBhvr>
                                        <p:cTn id="52" dur="300" fill="hold"/>
                                        <p:tgtEl>
                                          <p:spTgt spid="14"/>
                                        </p:tgtEl>
                                        <p:attrNameLst>
                                          <p:attrName>style.rotation</p:attrName>
                                        </p:attrNameLst>
                                      </p:cBhvr>
                                      <p:tavLst>
                                        <p:tav tm="0">
                                          <p:val>
                                            <p:fltVal val="90"/>
                                          </p:val>
                                        </p:tav>
                                        <p:tav tm="100000">
                                          <p:val>
                                            <p:fltVal val="0"/>
                                          </p:val>
                                        </p:tav>
                                      </p:tavLst>
                                    </p:anim>
                                    <p:animEffect transition="in" filter="fade">
                                      <p:cBhvr>
                                        <p:cTn id="53" dur="300"/>
                                        <p:tgtEl>
                                          <p:spTgt spid="14"/>
                                        </p:tgtEl>
                                      </p:cBhvr>
                                    </p:animEffect>
                                  </p:childTnLst>
                                </p:cTn>
                              </p:par>
                            </p:childTnLst>
                          </p:cTn>
                        </p:par>
                        <p:par>
                          <p:cTn id="54" fill="hold">
                            <p:stCondLst>
                              <p:cond delay="3660"/>
                            </p:stCondLst>
                            <p:childTnLst>
                              <p:par>
                                <p:cTn id="55" presetID="1" presetClass="entr" presetSubtype="0"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35" presetClass="path" presetSubtype="0" accel="50000" fill="hold" nodeType="withEffect">
                                  <p:stCondLst>
                                    <p:cond delay="0"/>
                                  </p:stCondLst>
                                  <p:childTnLst>
                                    <p:animMotion origin="layout" path="M 0 -4.81481E-6 L -0.25 0.2213 " pathEditMode="relative" rAng="0" ptsTypes="AA">
                                      <p:cBhvr>
                                        <p:cTn id="58" dur="500" spd="-99900" fill="hold"/>
                                        <p:tgtEl>
                                          <p:spTgt spid="13"/>
                                        </p:tgtEl>
                                        <p:attrNameLst>
                                          <p:attrName>ppt_x</p:attrName>
                                          <p:attrName>ppt_y</p:attrName>
                                        </p:attrNameLst>
                                      </p:cBhvr>
                                      <p:rCtr x="-12500" y="11065"/>
                                    </p:animMotion>
                                  </p:childTnLst>
                                </p:cTn>
                              </p:par>
                            </p:childTnLst>
                          </p:cTn>
                        </p:par>
                        <p:par>
                          <p:cTn id="59" fill="hold">
                            <p:stCondLst>
                              <p:cond delay="416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par>
                          <p:cTn id="63" fill="hold">
                            <p:stCondLst>
                              <p:cond delay="4660"/>
                            </p:stCondLst>
                            <p:childTnLst>
                              <p:par>
                                <p:cTn id="64" presetID="31"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300" fill="hold"/>
                                        <p:tgtEl>
                                          <p:spTgt spid="15"/>
                                        </p:tgtEl>
                                        <p:attrNameLst>
                                          <p:attrName>ppt_w</p:attrName>
                                        </p:attrNameLst>
                                      </p:cBhvr>
                                      <p:tavLst>
                                        <p:tav tm="0">
                                          <p:val>
                                            <p:fltVal val="0"/>
                                          </p:val>
                                        </p:tav>
                                        <p:tav tm="100000">
                                          <p:val>
                                            <p:strVal val="#ppt_w"/>
                                          </p:val>
                                        </p:tav>
                                      </p:tavLst>
                                    </p:anim>
                                    <p:anim calcmode="lin" valueType="num">
                                      <p:cBhvr>
                                        <p:cTn id="67" dur="300" fill="hold"/>
                                        <p:tgtEl>
                                          <p:spTgt spid="15"/>
                                        </p:tgtEl>
                                        <p:attrNameLst>
                                          <p:attrName>ppt_h</p:attrName>
                                        </p:attrNameLst>
                                      </p:cBhvr>
                                      <p:tavLst>
                                        <p:tav tm="0">
                                          <p:val>
                                            <p:fltVal val="0"/>
                                          </p:val>
                                        </p:tav>
                                        <p:tav tm="100000">
                                          <p:val>
                                            <p:strVal val="#ppt_h"/>
                                          </p:val>
                                        </p:tav>
                                      </p:tavLst>
                                    </p:anim>
                                    <p:anim calcmode="lin" valueType="num">
                                      <p:cBhvr>
                                        <p:cTn id="68" dur="300" fill="hold"/>
                                        <p:tgtEl>
                                          <p:spTgt spid="15"/>
                                        </p:tgtEl>
                                        <p:attrNameLst>
                                          <p:attrName>style.rotation</p:attrName>
                                        </p:attrNameLst>
                                      </p:cBhvr>
                                      <p:tavLst>
                                        <p:tav tm="0">
                                          <p:val>
                                            <p:fltVal val="90"/>
                                          </p:val>
                                        </p:tav>
                                        <p:tav tm="100000">
                                          <p:val>
                                            <p:fltVal val="0"/>
                                          </p:val>
                                        </p:tav>
                                      </p:tavLst>
                                    </p:anim>
                                    <p:animEffect transition="in" filter="fade">
                                      <p:cBhvr>
                                        <p:cTn id="69"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31751" grpId="0"/>
      <p:bldP spid="31753" grpId="0"/>
      <p:bldP spid="31754" grpId="0"/>
      <p:bldP spid="14" grpId="0"/>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430" y="177483"/>
            <a:ext cx="4031873" cy="553870"/>
          </a:xfrm>
          <a:prstGeom prst="rect">
            <a:avLst/>
          </a:prstGeom>
          <a:noFill/>
          <a:ln w="9525">
            <a:noFill/>
          </a:ln>
        </p:spPr>
        <p:txBody>
          <a:bodyPr wrap="non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2999" b="1"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模型的基本概念与构建</a:t>
            </a:r>
          </a:p>
        </p:txBody>
      </p:sp>
      <p:sp>
        <p:nvSpPr>
          <p:cNvPr id="31747" name="Freeform 5"/>
          <p:cNvSpPr/>
          <p:nvPr/>
        </p:nvSpPr>
        <p:spPr>
          <a:xfrm>
            <a:off x="426871" y="221916"/>
            <a:ext cx="474477" cy="56016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31748" name="TextBox 4"/>
          <p:cNvSpPr txBox="1"/>
          <p:nvPr/>
        </p:nvSpPr>
        <p:spPr>
          <a:xfrm>
            <a:off x="2095430" y="3144417"/>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基于上述讨论，可以得出如下的结论：</a:t>
            </a:r>
          </a:p>
        </p:txBody>
      </p:sp>
      <p:sp>
        <p:nvSpPr>
          <p:cNvPr id="31749" name="Freeform 14"/>
          <p:cNvSpPr/>
          <p:nvPr/>
        </p:nvSpPr>
        <p:spPr>
          <a:xfrm>
            <a:off x="664109" y="1061133"/>
            <a:ext cx="1112402" cy="1110816"/>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004C54"/>
              </a:solidFill>
              <a:effectLst/>
              <a:uLnTx/>
              <a:uFillTx/>
              <a:latin typeface="Arial" panose="020B0604020202020204" pitchFamily="34" charset="0"/>
              <a:ea typeface="宋体" panose="02010600030101010101" pitchFamily="2" charset="-122"/>
              <a:cs typeface="+mn-cs"/>
            </a:endParaRPr>
          </a:p>
        </p:txBody>
      </p:sp>
      <p:sp>
        <p:nvSpPr>
          <p:cNvPr id="14" name="TextBox 9">
            <a:extLst>
              <a:ext uri="{FF2B5EF4-FFF2-40B4-BE49-F238E27FC236}">
                <a16:creationId xmlns:a16="http://schemas.microsoft.com/office/drawing/2014/main" id="{C1FF7D8E-57DB-4A18-B352-D70508AD45F7}"/>
              </a:ext>
            </a:extLst>
          </p:cNvPr>
          <p:cNvSpPr txBox="1"/>
          <p:nvPr/>
        </p:nvSpPr>
        <p:spPr>
          <a:xfrm>
            <a:off x="676803" y="1415265"/>
            <a:ext cx="1099708" cy="399981"/>
          </a:xfrm>
          <a:prstGeom prst="rect">
            <a:avLst/>
          </a:prstGeom>
          <a:noFill/>
          <a:ln w="9525">
            <a:noFill/>
          </a:ln>
        </p:spPr>
        <p:txBody>
          <a:bodyPr anchor="t">
            <a:spAutoFit/>
          </a:bodyPr>
          <a:lstStyle/>
          <a:p>
            <a:pPr marL="0" marR="0" lvl="0" indent="0" algn="ctr" defTabSz="914034" rtl="0" eaLnBrk="1" fontAlgn="base" latinLnBrk="0" hangingPunct="1">
              <a:lnSpc>
                <a:spcPct val="100000"/>
              </a:lnSpc>
              <a:spcBef>
                <a:spcPct val="0"/>
              </a:spcBef>
              <a:spcAft>
                <a:spcPct val="0"/>
              </a:spcAft>
              <a:buClrTx/>
              <a:buSzTx/>
              <a:buFontTx/>
              <a:buNone/>
              <a:tabLst/>
              <a:defRPr/>
            </a:pP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0" lang="en-US" altLang="zh-CN"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r>
              <a:rPr kumimoji="0" lang="zh-CN" altLang="en-US" sz="19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mc:AlternateContent xmlns:mc="http://schemas.openxmlformats.org/markup-compatibility/2006" xmlns:a14="http://schemas.microsoft.com/office/drawing/2010/main">
        <mc:Choice Requires="a14">
          <p:sp>
            <p:nvSpPr>
              <p:cNvPr id="12" name="TextBox 4">
                <a:extLst>
                  <a:ext uri="{FF2B5EF4-FFF2-40B4-BE49-F238E27FC236}">
                    <a16:creationId xmlns:a16="http://schemas.microsoft.com/office/drawing/2014/main" id="{C28D19B2-78C9-4DF0-916D-23F82AB4C1DB}"/>
                  </a:ext>
                </a:extLst>
              </p:cNvPr>
              <p:cNvSpPr txBox="1"/>
              <p:nvPr/>
            </p:nvSpPr>
            <p:spPr>
              <a:xfrm>
                <a:off x="1590947" y="3549004"/>
                <a:ext cx="9010106" cy="661207"/>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ub>
                      </m:s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e>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𝑠𝑖𝑔𝑚𝑜𝑖𝑑</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𝑇</m:t>
                              </m:r>
                            </m:sup>
                          </m:s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f>
                        <m:f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fPr>
                        <m:num>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num>
                        <m:den>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𝑒</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𝑇</m:t>
                                  </m:r>
                                </m:sup>
                              </m:s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sup>
                          </m:sSup>
                        </m:den>
                      </m:f>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  </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oMath>
                  </m:oMathPara>
                </a14:m>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2" name="TextBox 4">
                <a:extLst>
                  <a:ext uri="{FF2B5EF4-FFF2-40B4-BE49-F238E27FC236}">
                    <a16:creationId xmlns:a16="http://schemas.microsoft.com/office/drawing/2014/main" id="{C28D19B2-78C9-4DF0-916D-23F82AB4C1DB}"/>
                  </a:ext>
                </a:extLst>
              </p:cNvPr>
              <p:cNvSpPr txBox="1">
                <a:spLocks noRot="1" noChangeAspect="1" noMove="1" noResize="1" noEditPoints="1" noAdjustHandles="1" noChangeArrowheads="1" noChangeShapeType="1" noTextEdit="1"/>
              </p:cNvSpPr>
              <p:nvPr/>
            </p:nvSpPr>
            <p:spPr>
              <a:xfrm>
                <a:off x="1590947" y="3549004"/>
                <a:ext cx="9010106" cy="661207"/>
              </a:xfrm>
              <a:prstGeom prst="rect">
                <a:avLst/>
              </a:prstGeom>
              <a:blipFill>
                <a:blip r:embed="rId2"/>
                <a:stretch>
                  <a:fillRect/>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4">
                <a:extLst>
                  <a:ext uri="{FF2B5EF4-FFF2-40B4-BE49-F238E27FC236}">
                    <a16:creationId xmlns:a16="http://schemas.microsoft.com/office/drawing/2014/main" id="{B379CCA3-49FF-4E8E-B53C-98EF96BEF68F}"/>
                  </a:ext>
                </a:extLst>
              </p:cNvPr>
              <p:cNvSpPr txBox="1"/>
              <p:nvPr/>
            </p:nvSpPr>
            <p:spPr>
              <a:xfrm>
                <a:off x="1776511" y="4085464"/>
                <a:ext cx="9010106" cy="743922"/>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𝑃</m:t>
                          </m:r>
                        </m:e>
                        <m:sub>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0</m:t>
                          </m:r>
                        </m:sub>
                      </m:sSub>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=0</m:t>
                          </m:r>
                        </m:e>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e>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𝑠𝑖𝑔𝑚𝑜𝑖𝑑</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𝑇</m:t>
                              </m:r>
                            </m:sup>
                          </m:s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f>
                        <m:f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fPr>
                        <m:num>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𝑒</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𝑇</m:t>
                                  </m:r>
                                </m:sup>
                              </m:s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sup>
                          </m:sSup>
                        </m:num>
                        <m:den>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𝑒</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𝑇</m:t>
                                  </m:r>
                                </m:sup>
                              </m:s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sup>
                          </m:sSup>
                        </m:den>
                      </m:f>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  </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=0</m:t>
                      </m:r>
                    </m:oMath>
                  </m:oMathPara>
                </a14:m>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3" name="TextBox 4">
                <a:extLst>
                  <a:ext uri="{FF2B5EF4-FFF2-40B4-BE49-F238E27FC236}">
                    <a16:creationId xmlns:a16="http://schemas.microsoft.com/office/drawing/2014/main" id="{B379CCA3-49FF-4E8E-B53C-98EF96BEF68F}"/>
                  </a:ext>
                </a:extLst>
              </p:cNvPr>
              <p:cNvSpPr txBox="1">
                <a:spLocks noRot="1" noChangeAspect="1" noMove="1" noResize="1" noEditPoints="1" noAdjustHandles="1" noChangeArrowheads="1" noChangeShapeType="1" noTextEdit="1"/>
              </p:cNvSpPr>
              <p:nvPr/>
            </p:nvSpPr>
            <p:spPr>
              <a:xfrm>
                <a:off x="1776511" y="4085464"/>
                <a:ext cx="9010106" cy="743922"/>
              </a:xfrm>
              <a:prstGeom prst="rect">
                <a:avLst/>
              </a:prstGeom>
              <a:blipFill>
                <a:blip r:embed="rId3"/>
                <a:stretch>
                  <a:fillRect/>
                </a:stretch>
              </a:blipFill>
              <a:ln w="9525">
                <a:noFill/>
              </a:ln>
            </p:spPr>
            <p:txBody>
              <a:bodyPr/>
              <a:lstStyle/>
              <a:p>
                <a:r>
                  <a:rPr lang="zh-CN" altLang="en-US">
                    <a:noFill/>
                  </a:rPr>
                  <a:t> </a:t>
                </a:r>
              </a:p>
            </p:txBody>
          </p:sp>
        </mc:Fallback>
      </mc:AlternateContent>
      <p:sp>
        <p:nvSpPr>
          <p:cNvPr id="15" name="TextBox 4">
            <a:extLst>
              <a:ext uri="{FF2B5EF4-FFF2-40B4-BE49-F238E27FC236}">
                <a16:creationId xmlns:a16="http://schemas.microsoft.com/office/drawing/2014/main" id="{D03C42C2-05AE-4BA6-B9E4-5606897EAC81}"/>
              </a:ext>
            </a:extLst>
          </p:cNvPr>
          <p:cNvSpPr txBox="1"/>
          <p:nvPr/>
        </p:nvSpPr>
        <p:spPr>
          <a:xfrm>
            <a:off x="1874204" y="5368577"/>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可以将以上两式合在一起表示：</a:t>
            </a:r>
          </a:p>
        </p:txBody>
      </p:sp>
      <mc:AlternateContent xmlns:mc="http://schemas.openxmlformats.org/markup-compatibility/2006" xmlns:a14="http://schemas.microsoft.com/office/drawing/2010/main">
        <mc:Choice Requires="a14">
          <p:sp>
            <p:nvSpPr>
              <p:cNvPr id="16" name="TextBox 4">
                <a:extLst>
                  <a:ext uri="{FF2B5EF4-FFF2-40B4-BE49-F238E27FC236}">
                    <a16:creationId xmlns:a16="http://schemas.microsoft.com/office/drawing/2014/main" id="{707C0561-36F1-4F1F-A422-59841B770715}"/>
                  </a:ext>
                </a:extLst>
              </p:cNvPr>
              <p:cNvSpPr txBox="1"/>
              <p:nvPr/>
            </p:nvSpPr>
            <p:spPr>
              <a:xfrm>
                <a:off x="1874204" y="5703037"/>
                <a:ext cx="9010106" cy="38523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𝑃</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e>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𝑋</m:t>
                          </m:r>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sSub>
                            <m:sSubPr>
                              <m:ctrl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𝑃</m:t>
                              </m:r>
                            </m:e>
                            <m:sub>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1</m:t>
                              </m:r>
                            </m:sub>
                          </m:sSub>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sup>
                      </m:sSup>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sSub>
                            <m:sSubPr>
                              <m:ctrlP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ctrlPr>
                            </m:sSubPr>
                            <m:e>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𝑃</m:t>
                              </m:r>
                            </m:e>
                            <m:sub>
                              <m:r>
                                <a:rPr kumimoji="0" lang="en-US" altLang="zh-CN" sz="1799" b="0" i="1" u="none" strike="noStrike" kern="1200" cap="none" spc="0" normalizeH="0" baseline="0" noProof="0">
                                  <a:ln>
                                    <a:noFill/>
                                  </a:ln>
                                  <a:solidFill>
                                    <a:srgbClr val="292929"/>
                                  </a:solidFill>
                                  <a:effectLst/>
                                  <a:uLnTx/>
                                  <a:uFillTx/>
                                  <a:latin typeface="Cambria Math" panose="02040503050406030204" pitchFamily="18" charset="0"/>
                                  <a:ea typeface="微软雅黑" panose="020B0503020204020204" pitchFamily="34" charset="-122"/>
                                  <a:cs typeface="+mn-cs"/>
                                </a:rPr>
                                <m:t>0</m:t>
                              </m:r>
                            </m:sub>
                          </m:sSub>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1−</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𝑦</m:t>
                          </m:r>
                        </m:sup>
                      </m:sSup>
                    </m:oMath>
                  </m:oMathPara>
                </a14:m>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6" name="TextBox 4">
                <a:extLst>
                  <a:ext uri="{FF2B5EF4-FFF2-40B4-BE49-F238E27FC236}">
                    <a16:creationId xmlns:a16="http://schemas.microsoft.com/office/drawing/2014/main" id="{707C0561-36F1-4F1F-A422-59841B770715}"/>
                  </a:ext>
                </a:extLst>
              </p:cNvPr>
              <p:cNvSpPr txBox="1">
                <a:spLocks noRot="1" noChangeAspect="1" noMove="1" noResize="1" noEditPoints="1" noAdjustHandles="1" noChangeArrowheads="1" noChangeShapeType="1" noTextEdit="1"/>
              </p:cNvSpPr>
              <p:nvPr/>
            </p:nvSpPr>
            <p:spPr>
              <a:xfrm>
                <a:off x="1874204" y="5703037"/>
                <a:ext cx="9010106" cy="385234"/>
              </a:xfrm>
              <a:prstGeom prst="rect">
                <a:avLst/>
              </a:prstGeom>
              <a:blipFill>
                <a:blip r:embed="rId4"/>
                <a:stretch>
                  <a:fillRect b="-7937"/>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4">
                <a:extLst>
                  <a:ext uri="{FF2B5EF4-FFF2-40B4-BE49-F238E27FC236}">
                    <a16:creationId xmlns:a16="http://schemas.microsoft.com/office/drawing/2014/main" id="{A10FF053-9DBF-48DB-B1CA-F269F3E20FD0}"/>
                  </a:ext>
                </a:extLst>
              </p:cNvPr>
              <p:cNvSpPr txBox="1"/>
              <p:nvPr/>
            </p:nvSpPr>
            <p:spPr>
              <a:xfrm>
                <a:off x="1874204" y="6159037"/>
                <a:ext cx="9010106" cy="369204"/>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上式就是</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Logistic</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回归的模型，其中待求的参数是</a:t>
                </a:r>
                <a14:m>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𝑊</m:t>
                    </m:r>
                    <m:r>
                      <a:rPr kumimoji="0" lang="en-US" altLang="zh-CN" sz="1799" b="0" i="0"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 </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p>
            </p:txBody>
          </p:sp>
        </mc:Choice>
        <mc:Fallback xmlns="">
          <p:sp>
            <p:nvSpPr>
              <p:cNvPr id="17" name="TextBox 4">
                <a:extLst>
                  <a:ext uri="{FF2B5EF4-FFF2-40B4-BE49-F238E27FC236}">
                    <a16:creationId xmlns:a16="http://schemas.microsoft.com/office/drawing/2014/main" id="{A10FF053-9DBF-48DB-B1CA-F269F3E20FD0}"/>
                  </a:ext>
                </a:extLst>
              </p:cNvPr>
              <p:cNvSpPr txBox="1">
                <a:spLocks noRot="1" noChangeAspect="1" noMove="1" noResize="1" noEditPoints="1" noAdjustHandles="1" noChangeArrowheads="1" noChangeShapeType="1" noTextEdit="1"/>
              </p:cNvSpPr>
              <p:nvPr/>
            </p:nvSpPr>
            <p:spPr>
              <a:xfrm>
                <a:off x="1874204" y="6159037"/>
                <a:ext cx="9010106" cy="369204"/>
              </a:xfrm>
              <a:prstGeom prst="rect">
                <a:avLst/>
              </a:prstGeom>
              <a:blipFill>
                <a:blip r:embed="rId5"/>
                <a:stretch>
                  <a:fillRect l="-474" t="-4918" b="-22951"/>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A6C33CD-46DA-47BA-B5BF-27748741D2D3}"/>
              </a:ext>
            </a:extLst>
          </p:cNvPr>
          <p:cNvPicPr>
            <a:picLocks noChangeAspect="1"/>
          </p:cNvPicPr>
          <p:nvPr/>
        </p:nvPicPr>
        <p:blipFill>
          <a:blip r:embed="rId6"/>
          <a:stretch>
            <a:fillRect/>
          </a:stretch>
        </p:blipFill>
        <p:spPr>
          <a:xfrm>
            <a:off x="7964145" y="4859690"/>
            <a:ext cx="2636908" cy="1756181"/>
          </a:xfrm>
          <a:prstGeom prst="rect">
            <a:avLst/>
          </a:prstGeom>
        </p:spPr>
      </p:pic>
      <mc:AlternateContent xmlns:mc="http://schemas.openxmlformats.org/markup-compatibility/2006" xmlns:a14="http://schemas.microsoft.com/office/drawing/2010/main">
        <mc:Choice Requires="a14">
          <p:sp>
            <p:nvSpPr>
              <p:cNvPr id="19" name="TextBox 4">
                <a:extLst>
                  <a:ext uri="{FF2B5EF4-FFF2-40B4-BE49-F238E27FC236}">
                    <a16:creationId xmlns:a16="http://schemas.microsoft.com/office/drawing/2014/main" id="{DD7453AD-CA72-4AFE-B37C-293A71921D73}"/>
                  </a:ext>
                </a:extLst>
              </p:cNvPr>
              <p:cNvSpPr txBox="1"/>
              <p:nvPr/>
            </p:nvSpPr>
            <p:spPr>
              <a:xfrm>
                <a:off x="2095430" y="1059143"/>
                <a:ext cx="9010106" cy="2066015"/>
              </a:xfrm>
              <a:prstGeom prst="rect">
                <a:avLst/>
              </a:prstGeom>
              <a:noFill/>
              <a:ln w="9525">
                <a:noFill/>
              </a:ln>
            </p:spPr>
            <p:txBody>
              <a:bodyPr wrap="square" anchor="t">
                <a:spAutoFit/>
              </a:body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对</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sigmoid</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函数求导可以发现：</a:t>
                </a:r>
                <a:endPar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a:p>
                <a:pPr marL="0" marR="0" lvl="0" indent="0" algn="l" defTabSz="914034"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𝑠𝑖𝑔𝑚𝑜𝑜𝑑</m:t>
                      </m:r>
                      <m:sSup>
                        <m:sSup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sSupPr>
                        <m:e>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𝑥</m:t>
                              </m:r>
                            </m:e>
                          </m:d>
                        </m:e>
                        <m: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sup>
                      </m:sSup>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𝑠𝑖𝑔𝑚𝑜𝑖𝑑</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𝑥</m:t>
                          </m:r>
                        </m:e>
                      </m:d>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Cambria Math" panose="02040503050406030204" pitchFamily="18" charset="0"/>
                          <a:cs typeface="+mn-cs"/>
                        </a:rPr>
                        <m:t>∙</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Cambria Math" panose="02040503050406030204" pitchFamily="18" charset="0"/>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Cambria Math" panose="02040503050406030204" pitchFamily="18" charset="0"/>
                              <a:cs typeface="+mn-cs"/>
                            </a:rPr>
                            <m:t>1−</m:t>
                          </m:r>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Cambria Math" panose="02040503050406030204" pitchFamily="18" charset="0"/>
                              <a:cs typeface="+mn-cs"/>
                            </a:rPr>
                            <m:t>𝑠𝑖𝑔𝑚𝑜𝑖𝑑</m:t>
                          </m:r>
                          <m:d>
                            <m:dPr>
                              <m:ctrlP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Cambria Math" panose="02040503050406030204" pitchFamily="18" charset="0"/>
                                  <a:cs typeface="+mn-cs"/>
                                </a:rPr>
                              </m:ctrlPr>
                            </m:dPr>
                            <m:e>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Cambria Math" panose="02040503050406030204" pitchFamily="18" charset="0"/>
                                  <a:cs typeface="+mn-cs"/>
                                </a:rPr>
                                <m:t>𝑥</m:t>
                              </m:r>
                            </m:e>
                          </m:d>
                        </m:e>
                      </m:d>
                    </m:oMath>
                  </m:oMathPara>
                </a14:m>
                <a:endPar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Cambria Math" panose="02040503050406030204" pitchFamily="18" charset="0"/>
                  <a:cs typeface="+mn-cs"/>
                </a:endParaRPr>
              </a:p>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a:p>
                <a:pPr marL="0" marR="0" lvl="0" indent="0" algn="l" defTabSz="914034" rtl="0" eaLnBrk="1" fontAlgn="base" latinLnBrk="0" hangingPunct="1">
                  <a:lnSpc>
                    <a:spcPct val="100000"/>
                  </a:lnSpc>
                  <a:spcBef>
                    <a:spcPct val="0"/>
                  </a:spcBef>
                  <a:spcAft>
                    <a:spcPct val="0"/>
                  </a:spcAft>
                  <a:buClrTx/>
                  <a:buSzTx/>
                  <a:buFontTx/>
                  <a:buNone/>
                  <a:tabLst/>
                  <a:defRPr/>
                </a:pP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由于</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sigmoid</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函数的值域是</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(0, 1)</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，故可以将</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sigmoid</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输出的结果视为使得概率值为</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1</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的那个类别的后验概率估计（即对于一个输入</a:t>
                </a:r>
                <a14:m>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𝑥</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，经</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sigmoid</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输出的结果是</a:t>
                </a:r>
                <a14:m>
                  <m:oMath xmlns:m="http://schemas.openxmlformats.org/officeDocument/2006/math">
                    <m:r>
                      <a:rPr kumimoji="0" lang="en-US" altLang="zh-CN" sz="1799" b="0" i="1" u="none" strike="noStrike" kern="1200" cap="none" spc="0" normalizeH="0" baseline="0" noProof="0" smtClean="0">
                        <a:ln>
                          <a:noFill/>
                        </a:ln>
                        <a:solidFill>
                          <a:srgbClr val="292929"/>
                        </a:solidFill>
                        <a:effectLst/>
                        <a:uLnTx/>
                        <a:uFillTx/>
                        <a:latin typeface="Cambria Math" panose="02040503050406030204" pitchFamily="18" charset="0"/>
                        <a:ea typeface="微软雅黑" panose="020B0503020204020204" pitchFamily="34" charset="-122"/>
                        <a:cs typeface="+mn-cs"/>
                      </a:rPr>
                      <m:t>𝑥</m:t>
                    </m:r>
                  </m:oMath>
                </a14:m>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属于使得概率值为</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1</a:t>
                </a:r>
                <a:r>
                  <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的那个类别的概率大小）</a:t>
                </a:r>
                <a:r>
                  <a:rPr kumimoji="0" lang="en-US" altLang="zh-CN"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rPr>
                  <a:t>. </a:t>
                </a:r>
                <a:endParaRPr kumimoji="0" lang="zh-CN" altLang="en-US" sz="1799" b="0" i="0" u="none" strike="noStrike" kern="1200" cap="none" spc="0" normalizeH="0" baseline="0" noProof="0" dirty="0">
                  <a:ln>
                    <a:noFill/>
                  </a:ln>
                  <a:solidFill>
                    <a:srgbClr val="292929"/>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9" name="TextBox 4">
                <a:extLst>
                  <a:ext uri="{FF2B5EF4-FFF2-40B4-BE49-F238E27FC236}">
                    <a16:creationId xmlns:a16="http://schemas.microsoft.com/office/drawing/2014/main" id="{DD7453AD-CA72-4AFE-B37C-293A71921D73}"/>
                  </a:ext>
                </a:extLst>
              </p:cNvPr>
              <p:cNvSpPr txBox="1">
                <a:spLocks noRot="1" noChangeAspect="1" noMove="1" noResize="1" noEditPoints="1" noAdjustHandles="1" noChangeArrowheads="1" noChangeShapeType="1" noTextEdit="1"/>
              </p:cNvSpPr>
              <p:nvPr/>
            </p:nvSpPr>
            <p:spPr>
              <a:xfrm>
                <a:off x="2095430" y="1059143"/>
                <a:ext cx="9010106" cy="2066015"/>
              </a:xfrm>
              <a:prstGeom prst="rect">
                <a:avLst/>
              </a:prstGeom>
              <a:blipFill>
                <a:blip r:embed="rId7"/>
                <a:stretch>
                  <a:fillRect l="-541" t="-885" b="-3540"/>
                </a:stretch>
              </a:blipFill>
              <a:ln w="9525">
                <a:noFill/>
              </a:ln>
            </p:spPr>
            <p:txBody>
              <a:bodyPr/>
              <a:lstStyle/>
              <a:p>
                <a:r>
                  <a:rPr lang="zh-CN" altLang="en-US">
                    <a:noFill/>
                  </a:rPr>
                  <a:t> </a:t>
                </a:r>
              </a:p>
            </p:txBody>
          </p:sp>
        </mc:Fallback>
      </mc:AlternateContent>
    </p:spTree>
    <p:extLst>
      <p:ext uri="{BB962C8B-B14F-4D97-AF65-F5344CB8AC3E}">
        <p14:creationId xmlns:p14="http://schemas.microsoft.com/office/powerpoint/2010/main" val="147107079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060"/>
                            </p:stCondLst>
                            <p:childTnLst>
                              <p:par>
                                <p:cTn id="20" presetID="1" presetClass="entr" presetSubtype="0" fill="hold" nodeType="afterEffect">
                                  <p:stCondLst>
                                    <p:cond delay="0"/>
                                  </p:stCondLst>
                                  <p:childTnLst>
                                    <p:set>
                                      <p:cBhvr>
                                        <p:cTn id="21" dur="1" fill="hold">
                                          <p:stCondLst>
                                            <p:cond delay="0"/>
                                          </p:stCondLst>
                                        </p:cTn>
                                        <p:tgtEl>
                                          <p:spTgt spid="31749"/>
                                        </p:tgtEl>
                                        <p:attrNameLst>
                                          <p:attrName>style.visibility</p:attrName>
                                        </p:attrNameLst>
                                      </p:cBhvr>
                                      <p:to>
                                        <p:strVal val="visible"/>
                                      </p:to>
                                    </p:set>
                                  </p:childTnLst>
                                </p:cTn>
                              </p:par>
                              <p:par>
                                <p:cTn id="22" presetID="35" presetClass="path" presetSubtype="0" accel="50000" fill="hold" nodeType="withEffect">
                                  <p:stCondLst>
                                    <p:cond delay="0"/>
                                  </p:stCondLst>
                                  <p:childTnLst>
                                    <p:animMotion origin="layout" path="M 0 1.85185E-6 L -0.25 0.22129 " pathEditMode="relative" rAng="0" ptsTypes="AA">
                                      <p:cBhvr>
                                        <p:cTn id="23" dur="500" spd="-99900" fill="hold"/>
                                        <p:tgtEl>
                                          <p:spTgt spid="31749"/>
                                        </p:tgtEl>
                                        <p:attrNameLst>
                                          <p:attrName>ppt_x</p:attrName>
                                          <p:attrName>ppt_y</p:attrName>
                                        </p:attrNameLst>
                                      </p:cBhvr>
                                      <p:rCtr x="-12500" y="11065"/>
                                    </p:animMotion>
                                  </p:childTnLst>
                                </p:cTn>
                              </p:par>
                            </p:childTnLst>
                          </p:cTn>
                        </p:par>
                        <p:par>
                          <p:cTn id="24" fill="hold">
                            <p:stCondLst>
                              <p:cond delay="1560"/>
                            </p:stCondLst>
                            <p:childTnLst>
                              <p:par>
                                <p:cTn id="25" presetID="22" presetClass="entr" presetSubtype="8" fill="hold" grpId="0" nodeType="afterEffect">
                                  <p:stCondLst>
                                    <p:cond delay="0"/>
                                  </p:stCondLst>
                                  <p:childTnLst>
                                    <p:set>
                                      <p:cBhvr>
                                        <p:cTn id="26" dur="1" fill="hold">
                                          <p:stCondLst>
                                            <p:cond delay="0"/>
                                          </p:stCondLst>
                                        </p:cTn>
                                        <p:tgtEl>
                                          <p:spTgt spid="31748"/>
                                        </p:tgtEl>
                                        <p:attrNameLst>
                                          <p:attrName>style.visibility</p:attrName>
                                        </p:attrNameLst>
                                      </p:cBhvr>
                                      <p:to>
                                        <p:strVal val="visible"/>
                                      </p:to>
                                    </p:set>
                                    <p:animEffect transition="in" filter="wipe(left)">
                                      <p:cBhvr>
                                        <p:cTn id="27" dur="500"/>
                                        <p:tgtEl>
                                          <p:spTgt spid="31748"/>
                                        </p:tgtEl>
                                      </p:cBhvr>
                                    </p:animEffect>
                                  </p:childTnLst>
                                </p:cTn>
                              </p:par>
                            </p:childTnLst>
                          </p:cTn>
                        </p:par>
                        <p:par>
                          <p:cTn id="28" fill="hold">
                            <p:stCondLst>
                              <p:cond delay="2060"/>
                            </p:stCondLst>
                            <p:childTnLst>
                              <p:par>
                                <p:cTn id="29" presetID="3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300" fill="hold"/>
                                        <p:tgtEl>
                                          <p:spTgt spid="14"/>
                                        </p:tgtEl>
                                        <p:attrNameLst>
                                          <p:attrName>ppt_w</p:attrName>
                                        </p:attrNameLst>
                                      </p:cBhvr>
                                      <p:tavLst>
                                        <p:tav tm="0">
                                          <p:val>
                                            <p:fltVal val="0"/>
                                          </p:val>
                                        </p:tav>
                                        <p:tav tm="100000">
                                          <p:val>
                                            <p:strVal val="#ppt_w"/>
                                          </p:val>
                                        </p:tav>
                                      </p:tavLst>
                                    </p:anim>
                                    <p:anim calcmode="lin" valueType="num">
                                      <p:cBhvr>
                                        <p:cTn id="32" dur="300" fill="hold"/>
                                        <p:tgtEl>
                                          <p:spTgt spid="14"/>
                                        </p:tgtEl>
                                        <p:attrNameLst>
                                          <p:attrName>ppt_h</p:attrName>
                                        </p:attrNameLst>
                                      </p:cBhvr>
                                      <p:tavLst>
                                        <p:tav tm="0">
                                          <p:val>
                                            <p:fltVal val="0"/>
                                          </p:val>
                                        </p:tav>
                                        <p:tav tm="100000">
                                          <p:val>
                                            <p:strVal val="#ppt_h"/>
                                          </p:val>
                                        </p:tav>
                                      </p:tavLst>
                                    </p:anim>
                                    <p:anim calcmode="lin" valueType="num">
                                      <p:cBhvr>
                                        <p:cTn id="33" dur="300" fill="hold"/>
                                        <p:tgtEl>
                                          <p:spTgt spid="14"/>
                                        </p:tgtEl>
                                        <p:attrNameLst>
                                          <p:attrName>style.rotation</p:attrName>
                                        </p:attrNameLst>
                                      </p:cBhvr>
                                      <p:tavLst>
                                        <p:tav tm="0">
                                          <p:val>
                                            <p:fltVal val="90"/>
                                          </p:val>
                                        </p:tav>
                                        <p:tav tm="100000">
                                          <p:val>
                                            <p:fltVal val="0"/>
                                          </p:val>
                                        </p:tav>
                                      </p:tavLst>
                                    </p:anim>
                                    <p:animEffect transition="in" filter="fade">
                                      <p:cBhvr>
                                        <p:cTn id="34" dur="300"/>
                                        <p:tgtEl>
                                          <p:spTgt spid="14"/>
                                        </p:tgtEl>
                                      </p:cBhvr>
                                    </p:animEffect>
                                  </p:childTnLst>
                                </p:cTn>
                              </p:par>
                            </p:childTnLst>
                          </p:cTn>
                        </p:par>
                        <p:par>
                          <p:cTn id="35" fill="hold">
                            <p:stCondLst>
                              <p:cond delay="236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286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3360"/>
                            </p:stCondLst>
                            <p:childTnLst>
                              <p:par>
                                <p:cTn id="44" presetID="22" presetClass="entr" presetSubtype="8"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par>
                          <p:cTn id="47" fill="hold">
                            <p:stCondLst>
                              <p:cond delay="3860"/>
                            </p:stCondLst>
                            <p:childTnLst>
                              <p:par>
                                <p:cTn id="48" presetID="22" presetClass="entr" presetSubtype="8"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par>
                          <p:cTn id="51" fill="hold">
                            <p:stCondLst>
                              <p:cond delay="436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860"/>
                            </p:stCondLst>
                            <p:childTnLst>
                              <p:par>
                                <p:cTn id="56" presetID="22" presetClass="entr" presetSubtype="8"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14" grpId="0"/>
      <p:bldP spid="12" grpId="0"/>
      <p:bldP spid="13" grpId="0"/>
      <p:bldP spid="15" grpId="0"/>
      <p:bldP spid="16" grpId="0"/>
      <p:bldP spid="17" grpId="0"/>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991</Words>
  <Application>Microsoft Office PowerPoint</Application>
  <PresentationFormat>宽屏</PresentationFormat>
  <Paragraphs>82</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15</vt:i4>
      </vt:variant>
    </vt:vector>
  </HeadingPairs>
  <TitlesOfParts>
    <vt:vector size="23" baseType="lpstr">
      <vt:lpstr>等线</vt:lpstr>
      <vt:lpstr>等线 Light</vt:lpstr>
      <vt:lpstr>微软雅黑</vt:lpstr>
      <vt:lpstr>Arial</vt:lpstr>
      <vt:lpstr>Cambria Math</vt:lpstr>
      <vt:lpstr>Office 主题​​</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1372453329@qq.com</dc:creator>
  <cp:lastModifiedBy>1372453329@qq.com</cp:lastModifiedBy>
  <cp:revision>12</cp:revision>
  <dcterms:created xsi:type="dcterms:W3CDTF">2020-11-04T19:37:54Z</dcterms:created>
  <dcterms:modified xsi:type="dcterms:W3CDTF">2020-11-05T10:20:15Z</dcterms:modified>
</cp:coreProperties>
</file>