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44"/>
  </p:notesMasterIdLst>
  <p:sldIdLst>
    <p:sldId id="774" r:id="rId3"/>
    <p:sldId id="801" r:id="rId4"/>
    <p:sldId id="745" r:id="rId5"/>
    <p:sldId id="778" r:id="rId6"/>
    <p:sldId id="804" r:id="rId7"/>
    <p:sldId id="805" r:id="rId8"/>
    <p:sldId id="806" r:id="rId9"/>
    <p:sldId id="807" r:id="rId10"/>
    <p:sldId id="808" r:id="rId11"/>
    <p:sldId id="809" r:id="rId12"/>
    <p:sldId id="776" r:id="rId13"/>
    <p:sldId id="802" r:id="rId14"/>
    <p:sldId id="803" r:id="rId15"/>
    <p:sldId id="810" r:id="rId16"/>
    <p:sldId id="793" r:id="rId17"/>
    <p:sldId id="811" r:id="rId18"/>
    <p:sldId id="812" r:id="rId19"/>
    <p:sldId id="813" r:id="rId20"/>
    <p:sldId id="814" r:id="rId21"/>
    <p:sldId id="815" r:id="rId22"/>
    <p:sldId id="816" r:id="rId23"/>
    <p:sldId id="817" r:id="rId24"/>
    <p:sldId id="818" r:id="rId25"/>
    <p:sldId id="819" r:id="rId26"/>
    <p:sldId id="820" r:id="rId27"/>
    <p:sldId id="821" r:id="rId28"/>
    <p:sldId id="822" r:id="rId29"/>
    <p:sldId id="823" r:id="rId30"/>
    <p:sldId id="824" r:id="rId31"/>
    <p:sldId id="825" r:id="rId32"/>
    <p:sldId id="830" r:id="rId33"/>
    <p:sldId id="827" r:id="rId34"/>
    <p:sldId id="828" r:id="rId35"/>
    <p:sldId id="826" r:id="rId36"/>
    <p:sldId id="829" r:id="rId37"/>
    <p:sldId id="831" r:id="rId38"/>
    <p:sldId id="832" r:id="rId39"/>
    <p:sldId id="833" r:id="rId40"/>
    <p:sldId id="834" r:id="rId41"/>
    <p:sldId id="835" r:id="rId42"/>
    <p:sldId id="838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7F0E0-E787-4525-B173-A798F7F6D34B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627B5-0364-42F0-8B4B-D299935DBF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48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r>
              <a:rPr lang="zh-CN" altLang="en-US" dirty="0"/>
              <a:t>亮亮图文旗舰店</a:t>
            </a:r>
          </a:p>
          <a:p>
            <a:pPr lvl="0"/>
            <a:r>
              <a:rPr lang="en-US" altLang="zh-CN" dirty="0"/>
              <a:t>https://liangliangtuwen.tmall.com</a:t>
            </a:r>
          </a:p>
        </p:txBody>
      </p:sp>
    </p:spTree>
    <p:extLst>
      <p:ext uri="{BB962C8B-B14F-4D97-AF65-F5344CB8AC3E}">
        <p14:creationId xmlns:p14="http://schemas.microsoft.com/office/powerpoint/2010/main" val="137818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627B5-0364-42F0-8B4B-D299935DBF9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979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评价指标这部分的内容和</a:t>
            </a:r>
            <a:r>
              <a:rPr lang="en-US" altLang="zh-CN" dirty="0"/>
              <a:t>Word</a:t>
            </a:r>
            <a:r>
              <a:rPr lang="zh-CN" altLang="en-US" dirty="0"/>
              <a:t>文档上一样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627B5-0364-42F0-8B4B-D299935DBF9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44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627B5-0364-42F0-8B4B-D299935DBF9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462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627B5-0364-42F0-8B4B-D299935DBF9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18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627B5-0364-42F0-8B4B-D299935DBF9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155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627B5-0364-42F0-8B4B-D299935DBF9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607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627B5-0364-42F0-8B4B-D299935DBF9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858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r>
              <a:rPr lang="zh-CN" altLang="en-US" dirty="0"/>
              <a:t>亮亮图文旗舰店</a:t>
            </a:r>
          </a:p>
          <a:p>
            <a:pPr lvl="0"/>
            <a:r>
              <a:rPr lang="en-US" altLang="zh-CN" dirty="0"/>
              <a:t>https://liangliangtuwen.tmall.com</a:t>
            </a:r>
          </a:p>
        </p:txBody>
      </p:sp>
    </p:spTree>
    <p:extLst>
      <p:ext uri="{BB962C8B-B14F-4D97-AF65-F5344CB8AC3E}">
        <p14:creationId xmlns:p14="http://schemas.microsoft.com/office/powerpoint/2010/main" val="6013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405" y="1122363"/>
            <a:ext cx="9145190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405" y="3602038"/>
            <a:ext cx="9145190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17" indent="0" algn="ctr">
              <a:buNone/>
              <a:defRPr sz="1999"/>
            </a:lvl2pPr>
            <a:lvl3pPr marL="914034" indent="0" algn="ctr">
              <a:buNone/>
              <a:defRPr sz="1799"/>
            </a:lvl3pPr>
            <a:lvl4pPr marL="1371051" indent="0" algn="ctr">
              <a:buNone/>
              <a:defRPr sz="1599"/>
            </a:lvl4pPr>
            <a:lvl5pPr marL="1828068" indent="0" algn="ctr">
              <a:buNone/>
              <a:defRPr sz="1599"/>
            </a:lvl5pPr>
            <a:lvl6pPr marL="2285086" indent="0" algn="ctr">
              <a:buNone/>
              <a:defRPr sz="1599"/>
            </a:lvl6pPr>
            <a:lvl7pPr marL="2742103" indent="0" algn="ctr">
              <a:buNone/>
              <a:defRPr sz="1599"/>
            </a:lvl7pPr>
            <a:lvl8pPr marL="3199120" indent="0" algn="ctr">
              <a:buNone/>
              <a:defRPr sz="1599"/>
            </a:lvl8pPr>
            <a:lvl9pPr marL="3656137" indent="0" algn="ctr">
              <a:buNone/>
              <a:defRPr sz="1599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30748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60" y="457200"/>
            <a:ext cx="3932289" cy="1600200"/>
          </a:xfrm>
        </p:spPr>
        <p:txBody>
          <a:bodyPr anchor="b"/>
          <a:lstStyle>
            <a:lvl1pPr>
              <a:defRPr sz="3199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751" y="987426"/>
            <a:ext cx="6172963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199"/>
            </a:lvl1pPr>
            <a:lvl2pPr marL="457017" indent="0">
              <a:buNone/>
              <a:defRPr sz="2799"/>
            </a:lvl2pPr>
            <a:lvl3pPr marL="914034" indent="0">
              <a:buNone/>
              <a:defRPr sz="2399"/>
            </a:lvl3pPr>
            <a:lvl4pPr marL="1371051" indent="0">
              <a:buNone/>
              <a:defRPr sz="1999"/>
            </a:lvl4pPr>
            <a:lvl5pPr marL="1828068" indent="0">
              <a:buNone/>
              <a:defRPr sz="1999"/>
            </a:lvl5pPr>
            <a:lvl6pPr marL="2285086" indent="0">
              <a:buNone/>
              <a:defRPr sz="1999"/>
            </a:lvl6pPr>
            <a:lvl7pPr marL="2742103" indent="0">
              <a:buNone/>
              <a:defRPr sz="1999"/>
            </a:lvl7pPr>
            <a:lvl8pPr marL="3199120" indent="0">
              <a:buNone/>
              <a:defRPr sz="1999"/>
            </a:lvl8pPr>
            <a:lvl9pPr marL="3656137" indent="0">
              <a:buNone/>
              <a:defRPr sz="1999"/>
            </a:lvl9pPr>
          </a:lstStyle>
          <a:p>
            <a:pPr marL="0" marR="0" lvl="0" indent="0" algn="l" defTabSz="91403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199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460" y="2057400"/>
            <a:ext cx="3932289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7017" indent="0">
              <a:buNone/>
              <a:defRPr sz="1399"/>
            </a:lvl2pPr>
            <a:lvl3pPr marL="914034" indent="0">
              <a:buNone/>
              <a:defRPr sz="1200"/>
            </a:lvl3pPr>
            <a:lvl4pPr marL="1371051" indent="0">
              <a:buNone/>
              <a:defRPr sz="1000"/>
            </a:lvl4pPr>
            <a:lvl5pPr marL="1828068" indent="0">
              <a:buNone/>
              <a:defRPr sz="1000"/>
            </a:lvl5pPr>
            <a:lvl6pPr marL="2285086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987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01596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509" y="908050"/>
            <a:ext cx="2742129" cy="521811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362" y="908050"/>
            <a:ext cx="8078807" cy="52181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9288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405" y="1122363"/>
            <a:ext cx="9145190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405" y="3602038"/>
            <a:ext cx="9145190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17" indent="0" algn="ctr">
              <a:buNone/>
              <a:defRPr sz="1999"/>
            </a:lvl2pPr>
            <a:lvl3pPr marL="914034" indent="0" algn="ctr">
              <a:buNone/>
              <a:defRPr sz="1799"/>
            </a:lvl3pPr>
            <a:lvl4pPr marL="1371051" indent="0" algn="ctr">
              <a:buNone/>
              <a:defRPr sz="1599"/>
            </a:lvl4pPr>
            <a:lvl5pPr marL="1828068" indent="0" algn="ctr">
              <a:buNone/>
              <a:defRPr sz="1599"/>
            </a:lvl5pPr>
            <a:lvl6pPr marL="2285086" indent="0" algn="ctr">
              <a:buNone/>
              <a:defRPr sz="1599"/>
            </a:lvl6pPr>
            <a:lvl7pPr marL="2742103" indent="0" algn="ctr">
              <a:buNone/>
              <a:defRPr sz="1599"/>
            </a:lvl7pPr>
            <a:lvl8pPr marL="3199120" indent="0" algn="ctr">
              <a:buNone/>
              <a:defRPr sz="1599"/>
            </a:lvl8pPr>
            <a:lvl9pPr marL="3656137" indent="0" algn="ctr">
              <a:buNone/>
              <a:defRPr sz="1599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81026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55757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525" y="1709739"/>
            <a:ext cx="10516255" cy="2852737"/>
          </a:xfrm>
        </p:spPr>
        <p:txBody>
          <a:bodyPr anchor="b"/>
          <a:lstStyle>
            <a:lvl1pPr>
              <a:defRPr sz="5998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525" y="4589464"/>
            <a:ext cx="10516255" cy="1500187"/>
          </a:xfrm>
        </p:spPr>
        <p:txBody>
          <a:bodyPr/>
          <a:lstStyle>
            <a:lvl1pPr marL="0" indent="0">
              <a:buNone/>
              <a:defRPr sz="2399"/>
            </a:lvl1pPr>
            <a:lvl2pPr marL="457017" indent="0">
              <a:buNone/>
              <a:defRPr sz="1999"/>
            </a:lvl2pPr>
            <a:lvl3pPr marL="914034" indent="0">
              <a:buNone/>
              <a:defRPr sz="1799"/>
            </a:lvl3pPr>
            <a:lvl4pPr marL="1371051" indent="0">
              <a:buNone/>
              <a:defRPr sz="1599"/>
            </a:lvl4pPr>
            <a:lvl5pPr marL="1828068" indent="0">
              <a:buNone/>
              <a:defRPr sz="1599"/>
            </a:lvl5pPr>
            <a:lvl6pPr marL="2285086" indent="0">
              <a:buNone/>
              <a:defRPr sz="1599"/>
            </a:lvl6pPr>
            <a:lvl7pPr marL="2742103" indent="0">
              <a:buNone/>
              <a:defRPr sz="1599"/>
            </a:lvl7pPr>
            <a:lvl8pPr marL="3199120" indent="0">
              <a:buNone/>
              <a:defRPr sz="1599"/>
            </a:lvl8pPr>
            <a:lvl9pPr marL="3656137" indent="0">
              <a:buNone/>
              <a:defRPr sz="1599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9015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362" y="1600201"/>
            <a:ext cx="5409675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78" y="1600201"/>
            <a:ext cx="5411261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1461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60" y="365126"/>
            <a:ext cx="10516254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61" y="1681163"/>
            <a:ext cx="5157360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17" indent="0">
              <a:buNone/>
              <a:defRPr sz="1999" b="1"/>
            </a:lvl2pPr>
            <a:lvl3pPr marL="914034" indent="0">
              <a:buNone/>
              <a:defRPr sz="1799" b="1"/>
            </a:lvl3pPr>
            <a:lvl4pPr marL="1371051" indent="0">
              <a:buNone/>
              <a:defRPr sz="1599" b="1"/>
            </a:lvl4pPr>
            <a:lvl5pPr marL="1828068" indent="0">
              <a:buNone/>
              <a:defRPr sz="1599" b="1"/>
            </a:lvl5pPr>
            <a:lvl6pPr marL="2285086" indent="0">
              <a:buNone/>
              <a:defRPr sz="1599" b="1"/>
            </a:lvl6pPr>
            <a:lvl7pPr marL="2742103" indent="0">
              <a:buNone/>
              <a:defRPr sz="1599" b="1"/>
            </a:lvl7pPr>
            <a:lvl8pPr marL="3199120" indent="0">
              <a:buNone/>
              <a:defRPr sz="1599" b="1"/>
            </a:lvl8pPr>
            <a:lvl9pPr marL="3656137" indent="0">
              <a:buNone/>
              <a:defRPr sz="1599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461" y="2505075"/>
            <a:ext cx="515736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964" y="1681163"/>
            <a:ext cx="5182750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17" indent="0">
              <a:buNone/>
              <a:defRPr sz="1999" b="1"/>
            </a:lvl2pPr>
            <a:lvl3pPr marL="914034" indent="0">
              <a:buNone/>
              <a:defRPr sz="1799" b="1"/>
            </a:lvl3pPr>
            <a:lvl4pPr marL="1371051" indent="0">
              <a:buNone/>
              <a:defRPr sz="1599" b="1"/>
            </a:lvl4pPr>
            <a:lvl5pPr marL="1828068" indent="0">
              <a:buNone/>
              <a:defRPr sz="1599" b="1"/>
            </a:lvl5pPr>
            <a:lvl6pPr marL="2285086" indent="0">
              <a:buNone/>
              <a:defRPr sz="1599" b="1"/>
            </a:lvl6pPr>
            <a:lvl7pPr marL="2742103" indent="0">
              <a:buNone/>
              <a:defRPr sz="1599" b="1"/>
            </a:lvl7pPr>
            <a:lvl8pPr marL="3199120" indent="0">
              <a:buNone/>
              <a:defRPr sz="1599" b="1"/>
            </a:lvl8pPr>
            <a:lvl9pPr marL="3656137" indent="0">
              <a:buNone/>
              <a:defRPr sz="1599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964" y="2505075"/>
            <a:ext cx="518275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72012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613935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29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40293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60" y="457200"/>
            <a:ext cx="3932289" cy="1600200"/>
          </a:xfrm>
        </p:spPr>
        <p:txBody>
          <a:bodyPr anchor="b"/>
          <a:lstStyle>
            <a:lvl1pPr>
              <a:defRPr sz="3199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751" y="987426"/>
            <a:ext cx="617296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460" y="2057400"/>
            <a:ext cx="3932289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7017" indent="0">
              <a:buNone/>
              <a:defRPr sz="1399"/>
            </a:lvl2pPr>
            <a:lvl3pPr marL="914034" indent="0">
              <a:buNone/>
              <a:defRPr sz="1200"/>
            </a:lvl3pPr>
            <a:lvl4pPr marL="1371051" indent="0">
              <a:buNone/>
              <a:defRPr sz="1000"/>
            </a:lvl4pPr>
            <a:lvl5pPr marL="1828068" indent="0">
              <a:buNone/>
              <a:defRPr sz="1000"/>
            </a:lvl5pPr>
            <a:lvl6pPr marL="2285086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20745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60" y="457200"/>
            <a:ext cx="3932289" cy="1600200"/>
          </a:xfrm>
        </p:spPr>
        <p:txBody>
          <a:bodyPr anchor="b"/>
          <a:lstStyle>
            <a:lvl1pPr>
              <a:defRPr sz="3199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751" y="987426"/>
            <a:ext cx="6172963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199"/>
            </a:lvl1pPr>
            <a:lvl2pPr marL="457017" indent="0">
              <a:buNone/>
              <a:defRPr sz="2799"/>
            </a:lvl2pPr>
            <a:lvl3pPr marL="914034" indent="0">
              <a:buNone/>
              <a:defRPr sz="2399"/>
            </a:lvl3pPr>
            <a:lvl4pPr marL="1371051" indent="0">
              <a:buNone/>
              <a:defRPr sz="1999"/>
            </a:lvl4pPr>
            <a:lvl5pPr marL="1828068" indent="0">
              <a:buNone/>
              <a:defRPr sz="1999"/>
            </a:lvl5pPr>
            <a:lvl6pPr marL="2285086" indent="0">
              <a:buNone/>
              <a:defRPr sz="1999"/>
            </a:lvl6pPr>
            <a:lvl7pPr marL="2742103" indent="0">
              <a:buNone/>
              <a:defRPr sz="1999"/>
            </a:lvl7pPr>
            <a:lvl8pPr marL="3199120" indent="0">
              <a:buNone/>
              <a:defRPr sz="1999"/>
            </a:lvl8pPr>
            <a:lvl9pPr marL="3656137" indent="0">
              <a:buNone/>
              <a:defRPr sz="1999"/>
            </a:lvl9pPr>
          </a:lstStyle>
          <a:p>
            <a:pPr marL="0" marR="0" lvl="0" indent="0" algn="l" defTabSz="91403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199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460" y="2057400"/>
            <a:ext cx="3932289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7017" indent="0">
              <a:buNone/>
              <a:defRPr sz="1399"/>
            </a:lvl2pPr>
            <a:lvl3pPr marL="914034" indent="0">
              <a:buNone/>
              <a:defRPr sz="1200"/>
            </a:lvl3pPr>
            <a:lvl4pPr marL="1371051" indent="0">
              <a:buNone/>
              <a:defRPr sz="1000"/>
            </a:lvl4pPr>
            <a:lvl5pPr marL="1828068" indent="0">
              <a:buNone/>
              <a:defRPr sz="1000"/>
            </a:lvl5pPr>
            <a:lvl6pPr marL="2285086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89009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064644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509" y="908050"/>
            <a:ext cx="2742129" cy="521811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362" y="908050"/>
            <a:ext cx="8078807" cy="52181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1653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525" y="1709739"/>
            <a:ext cx="10516255" cy="2852737"/>
          </a:xfrm>
        </p:spPr>
        <p:txBody>
          <a:bodyPr anchor="b"/>
          <a:lstStyle>
            <a:lvl1pPr>
              <a:defRPr sz="5998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525" y="4589464"/>
            <a:ext cx="10516255" cy="1500187"/>
          </a:xfrm>
        </p:spPr>
        <p:txBody>
          <a:bodyPr/>
          <a:lstStyle>
            <a:lvl1pPr marL="0" indent="0">
              <a:buNone/>
              <a:defRPr sz="2399"/>
            </a:lvl1pPr>
            <a:lvl2pPr marL="457017" indent="0">
              <a:buNone/>
              <a:defRPr sz="1999"/>
            </a:lvl2pPr>
            <a:lvl3pPr marL="914034" indent="0">
              <a:buNone/>
              <a:defRPr sz="1799"/>
            </a:lvl3pPr>
            <a:lvl4pPr marL="1371051" indent="0">
              <a:buNone/>
              <a:defRPr sz="1599"/>
            </a:lvl4pPr>
            <a:lvl5pPr marL="1828068" indent="0">
              <a:buNone/>
              <a:defRPr sz="1599"/>
            </a:lvl5pPr>
            <a:lvl6pPr marL="2285086" indent="0">
              <a:buNone/>
              <a:defRPr sz="1599"/>
            </a:lvl6pPr>
            <a:lvl7pPr marL="2742103" indent="0">
              <a:buNone/>
              <a:defRPr sz="1599"/>
            </a:lvl7pPr>
            <a:lvl8pPr marL="3199120" indent="0">
              <a:buNone/>
              <a:defRPr sz="1599"/>
            </a:lvl8pPr>
            <a:lvl9pPr marL="3656137" indent="0">
              <a:buNone/>
              <a:defRPr sz="1599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3906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362" y="1600201"/>
            <a:ext cx="5409675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78" y="1600201"/>
            <a:ext cx="5411261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6465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60" y="365126"/>
            <a:ext cx="10516254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61" y="1681163"/>
            <a:ext cx="5157360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17" indent="0">
              <a:buNone/>
              <a:defRPr sz="1999" b="1"/>
            </a:lvl2pPr>
            <a:lvl3pPr marL="914034" indent="0">
              <a:buNone/>
              <a:defRPr sz="1799" b="1"/>
            </a:lvl3pPr>
            <a:lvl4pPr marL="1371051" indent="0">
              <a:buNone/>
              <a:defRPr sz="1599" b="1"/>
            </a:lvl4pPr>
            <a:lvl5pPr marL="1828068" indent="0">
              <a:buNone/>
              <a:defRPr sz="1599" b="1"/>
            </a:lvl5pPr>
            <a:lvl6pPr marL="2285086" indent="0">
              <a:buNone/>
              <a:defRPr sz="1599" b="1"/>
            </a:lvl6pPr>
            <a:lvl7pPr marL="2742103" indent="0">
              <a:buNone/>
              <a:defRPr sz="1599" b="1"/>
            </a:lvl7pPr>
            <a:lvl8pPr marL="3199120" indent="0">
              <a:buNone/>
              <a:defRPr sz="1599" b="1"/>
            </a:lvl8pPr>
            <a:lvl9pPr marL="3656137" indent="0">
              <a:buNone/>
              <a:defRPr sz="1599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461" y="2505075"/>
            <a:ext cx="515736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964" y="1681163"/>
            <a:ext cx="5182750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17" indent="0">
              <a:buNone/>
              <a:defRPr sz="1999" b="1"/>
            </a:lvl2pPr>
            <a:lvl3pPr marL="914034" indent="0">
              <a:buNone/>
              <a:defRPr sz="1799" b="1"/>
            </a:lvl3pPr>
            <a:lvl4pPr marL="1371051" indent="0">
              <a:buNone/>
              <a:defRPr sz="1599" b="1"/>
            </a:lvl4pPr>
            <a:lvl5pPr marL="1828068" indent="0">
              <a:buNone/>
              <a:defRPr sz="1599" b="1"/>
            </a:lvl5pPr>
            <a:lvl6pPr marL="2285086" indent="0">
              <a:buNone/>
              <a:defRPr sz="1599" b="1"/>
            </a:lvl6pPr>
            <a:lvl7pPr marL="2742103" indent="0">
              <a:buNone/>
              <a:defRPr sz="1599" b="1"/>
            </a:lvl7pPr>
            <a:lvl8pPr marL="3199120" indent="0">
              <a:buNone/>
              <a:defRPr sz="1599" b="1"/>
            </a:lvl8pPr>
            <a:lvl9pPr marL="3656137" indent="0">
              <a:buNone/>
              <a:defRPr sz="1599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964" y="2505075"/>
            <a:ext cx="518275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4884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499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/>
          </p:cNvPicPr>
          <p:nvPr userDrawn="1"/>
        </p:nvPicPr>
        <p:blipFill>
          <a:blip r:embed="rId3" cstate="print"/>
          <a:srcRect t="14301" b="1325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3366">
              <a:alpha val="8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683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/>
          <p:cNvPicPr>
            <a:picLocks noChangeAspect="1"/>
          </p:cNvPicPr>
          <p:nvPr userDrawn="1"/>
        </p:nvPicPr>
        <p:blipFill>
          <a:blip r:embed="rId3" cstate="print"/>
          <a:srcRect t="14301" b="1325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3366">
              <a:alpha val="8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520756" y="0"/>
            <a:ext cx="6671244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152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60" y="457200"/>
            <a:ext cx="3932289" cy="1600200"/>
          </a:xfrm>
        </p:spPr>
        <p:txBody>
          <a:bodyPr anchor="b"/>
          <a:lstStyle>
            <a:lvl1pPr>
              <a:defRPr sz="3199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751" y="987426"/>
            <a:ext cx="617296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460" y="2057400"/>
            <a:ext cx="3932289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7017" indent="0">
              <a:buNone/>
              <a:defRPr sz="1399"/>
            </a:lvl2pPr>
            <a:lvl3pPr marL="914034" indent="0">
              <a:buNone/>
              <a:defRPr sz="1200"/>
            </a:lvl3pPr>
            <a:lvl4pPr marL="1371051" indent="0">
              <a:buNone/>
              <a:defRPr sz="1000"/>
            </a:lvl4pPr>
            <a:lvl5pPr marL="1828068" indent="0">
              <a:buNone/>
              <a:defRPr sz="1000"/>
            </a:lvl5pPr>
            <a:lvl6pPr marL="2285086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4228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362" y="908050"/>
            <a:ext cx="10973276" cy="635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362" y="1600201"/>
            <a:ext cx="10973276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763"/>
            <a:r>
              <a:rPr lang="zh-CN" altLang="zh-CN" dirty="0"/>
              <a:t>单击此处编辑母版文本样式</a:t>
            </a:r>
          </a:p>
          <a:p>
            <a:pPr lvl="1" indent="-285636"/>
            <a:r>
              <a:rPr lang="zh-CN" altLang="zh-CN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3312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99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017"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034"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051"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068"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763" indent="-342763" algn="l" rtl="0" eaLnBrk="0" fontAlgn="base" hangingPunct="0">
        <a:spcBef>
          <a:spcPct val="20000"/>
        </a:spcBef>
        <a:spcAft>
          <a:spcPct val="0"/>
        </a:spcAft>
        <a:buChar char="•"/>
        <a:defRPr sz="1999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653" indent="-285636" algn="l" rtl="0" eaLnBrk="0" fontAlgn="base" hangingPunct="0">
        <a:spcBef>
          <a:spcPct val="20000"/>
        </a:spcBef>
        <a:spcAft>
          <a:spcPct val="0"/>
        </a:spcAft>
        <a:buChar char="–"/>
        <a:defRPr sz="1999" kern="120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2543" indent="-228509" algn="l" rtl="0" eaLnBrk="0" fontAlgn="base" hangingPunct="0">
        <a:spcBef>
          <a:spcPct val="20000"/>
        </a:spcBef>
        <a:spcAft>
          <a:spcPct val="0"/>
        </a:spcAft>
        <a:buChar char="•"/>
        <a:defRPr sz="2399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599560" indent="-228509" algn="l" rtl="0" eaLnBrk="0" fontAlgn="base" hangingPunct="0">
        <a:spcBef>
          <a:spcPct val="20000"/>
        </a:spcBef>
        <a:spcAft>
          <a:spcPct val="0"/>
        </a:spcAft>
        <a:buChar char="–"/>
        <a:defRPr sz="1999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6577" indent="-228509" algn="l" rtl="0" eaLnBrk="0" fontAlgn="base" hangingPunct="0">
        <a:spcBef>
          <a:spcPct val="20000"/>
        </a:spcBef>
        <a:spcAft>
          <a:spcPct val="0"/>
        </a:spcAft>
        <a:buChar char="»"/>
        <a:defRPr sz="1999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>
            <a:spLocks noChangeArrowheads="1"/>
          </p:cNvSpPr>
          <p:nvPr/>
        </p:nvSpPr>
        <p:spPr bwMode="auto">
          <a:xfrm>
            <a:off x="11577877" y="6381751"/>
            <a:ext cx="491933" cy="396875"/>
          </a:xfrm>
          <a:prstGeom prst="rect">
            <a:avLst/>
          </a:prstGeom>
          <a:solidFill>
            <a:srgbClr val="0F3D68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TextBox 4"/>
          <p:cNvSpPr txBox="1"/>
          <p:nvPr/>
        </p:nvSpPr>
        <p:spPr>
          <a:xfrm>
            <a:off x="11604854" y="6410326"/>
            <a:ext cx="436392" cy="3397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fld id="{9A0DB2DC-4C9A-4742-B13C-FB6460FD3503}" type="slidenum">
              <a:rPr lang="zh-CN" altLang="en-US" sz="1599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lvl="0" indent="0" algn="ctr"/>
              <a:t>‹#›</a:t>
            </a:fld>
            <a:endParaRPr lang="zh-CN" altLang="en-US" sz="1599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" name="Rectangle 2"/>
          <p:cNvSpPr>
            <a:spLocks noGrp="1"/>
          </p:cNvSpPr>
          <p:nvPr>
            <p:ph type="title"/>
          </p:nvPr>
        </p:nvSpPr>
        <p:spPr>
          <a:xfrm>
            <a:off x="609362" y="908050"/>
            <a:ext cx="10973276" cy="635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2053" name="Rectangle 3"/>
          <p:cNvSpPr>
            <a:spLocks noGrp="1"/>
          </p:cNvSpPr>
          <p:nvPr>
            <p:ph type="body"/>
          </p:nvPr>
        </p:nvSpPr>
        <p:spPr>
          <a:xfrm>
            <a:off x="609362" y="1600201"/>
            <a:ext cx="10973276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763"/>
            <a:r>
              <a:rPr lang="zh-CN" altLang="zh-CN" dirty="0"/>
              <a:t>单击此处编辑母版文本样式</a:t>
            </a:r>
          </a:p>
          <a:p>
            <a:pPr lvl="1" indent="-285636"/>
            <a:r>
              <a:rPr lang="zh-CN" altLang="zh-CN" dirty="0"/>
              <a:t>第二级</a:t>
            </a:r>
          </a:p>
        </p:txBody>
      </p:sp>
      <p:sp>
        <p:nvSpPr>
          <p:cNvPr id="2054" name="矩形 1"/>
          <p:cNvSpPr>
            <a:spLocks noChangeArrowheads="1"/>
          </p:cNvSpPr>
          <p:nvPr/>
        </p:nvSpPr>
        <p:spPr bwMode="auto">
          <a:xfrm>
            <a:off x="0" y="6713539"/>
            <a:ext cx="12192000" cy="144463"/>
          </a:xfrm>
          <a:prstGeom prst="rect">
            <a:avLst/>
          </a:prstGeom>
          <a:solidFill>
            <a:srgbClr val="0F3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72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99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017"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034"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051"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068" algn="l" rtl="0" eaLnBrk="0" fontAlgn="base" hangingPunct="0">
        <a:spcBef>
          <a:spcPct val="0"/>
        </a:spcBef>
        <a:spcAft>
          <a:spcPct val="0"/>
        </a:spcAft>
        <a:defRPr sz="2399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763" indent="-342763" algn="l" rtl="0" eaLnBrk="0" fontAlgn="base" hangingPunct="0">
        <a:spcBef>
          <a:spcPct val="20000"/>
        </a:spcBef>
        <a:spcAft>
          <a:spcPct val="0"/>
        </a:spcAft>
        <a:buChar char="•"/>
        <a:defRPr sz="1999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653" indent="-285636" algn="l" rtl="0" eaLnBrk="0" fontAlgn="base" hangingPunct="0">
        <a:spcBef>
          <a:spcPct val="20000"/>
        </a:spcBef>
        <a:spcAft>
          <a:spcPct val="0"/>
        </a:spcAft>
        <a:buChar char="–"/>
        <a:defRPr sz="1999" kern="120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2543" indent="-228509" algn="l" rtl="0" eaLnBrk="0" fontAlgn="base" hangingPunct="0">
        <a:spcBef>
          <a:spcPct val="20000"/>
        </a:spcBef>
        <a:spcAft>
          <a:spcPct val="0"/>
        </a:spcAft>
        <a:buChar char="•"/>
        <a:defRPr sz="2399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599560" indent="-228509" algn="l" rtl="0" eaLnBrk="0" fontAlgn="base" hangingPunct="0">
        <a:spcBef>
          <a:spcPct val="20000"/>
        </a:spcBef>
        <a:spcAft>
          <a:spcPct val="0"/>
        </a:spcAft>
        <a:buChar char="–"/>
        <a:defRPr sz="1999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6577" indent="-228509" algn="l" rtl="0" eaLnBrk="0" fontAlgn="base" hangingPunct="0">
        <a:spcBef>
          <a:spcPct val="20000"/>
        </a:spcBef>
        <a:spcAft>
          <a:spcPct val="0"/>
        </a:spcAft>
        <a:buChar char="»"/>
        <a:defRPr sz="1999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 txBox="1"/>
          <p:nvPr/>
        </p:nvSpPr>
        <p:spPr>
          <a:xfrm>
            <a:off x="769638" y="2311837"/>
            <a:ext cx="10724136" cy="817244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基于线性回归、决策树和</a:t>
            </a:r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算法的鸢尾花分类任务</a:t>
            </a:r>
          </a:p>
        </p:txBody>
      </p:sp>
      <p:sp>
        <p:nvSpPr>
          <p:cNvPr id="7174" name="TextBox 35"/>
          <p:cNvSpPr txBox="1"/>
          <p:nvPr/>
        </p:nvSpPr>
        <p:spPr>
          <a:xfrm>
            <a:off x="4001817" y="4351740"/>
            <a:ext cx="4188365" cy="58105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defTabSz="91403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 汪顺超 白阳浩</a:t>
            </a:r>
            <a:endParaRPr lang="en-US" altLang="zh-CN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1" name="Rectangle 5"/>
          <p:cNvSpPr/>
          <p:nvPr/>
        </p:nvSpPr>
        <p:spPr>
          <a:xfrm>
            <a:off x="34912" y="6743994"/>
            <a:ext cx="12192000" cy="4125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 dirty="0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158" name="直接连接符 2"/>
          <p:cNvCxnSpPr/>
          <p:nvPr/>
        </p:nvCxnSpPr>
        <p:spPr>
          <a:xfrm>
            <a:off x="1201270" y="2159496"/>
            <a:ext cx="9860873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159" name="直接连接符 17"/>
          <p:cNvCxnSpPr/>
          <p:nvPr/>
        </p:nvCxnSpPr>
        <p:spPr>
          <a:xfrm>
            <a:off x="1201270" y="3284594"/>
            <a:ext cx="9860873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867" y="944825"/>
            <a:ext cx="4218357" cy="802082"/>
          </a:xfrm>
          <a:prstGeom prst="rect">
            <a:avLst/>
          </a:prstGeom>
        </p:spPr>
      </p:pic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3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4" grpId="0"/>
      <p:bldP spid="718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27"/>
          <p:cNvSpPr txBox="1"/>
          <p:nvPr/>
        </p:nvSpPr>
        <p:spPr>
          <a:xfrm>
            <a:off x="1012430" y="177483"/>
            <a:ext cx="3647152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999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分类效果的评价指标</a:t>
            </a:r>
          </a:p>
        </p:txBody>
      </p:sp>
      <p:sp>
        <p:nvSpPr>
          <p:cNvPr id="14339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Freeform 9">
            <a:extLst>
              <a:ext uri="{FF2B5EF4-FFF2-40B4-BE49-F238E27FC236}">
                <a16:creationId xmlns:a16="http://schemas.microsoft.com/office/drawing/2014/main" id="{AAC0A313-AE2E-4D35-B676-F112157FE1E5}"/>
              </a:ext>
            </a:extLst>
          </p:cNvPr>
          <p:cNvSpPr/>
          <p:nvPr/>
        </p:nvSpPr>
        <p:spPr>
          <a:xfrm>
            <a:off x="1066448" y="1040069"/>
            <a:ext cx="2119313" cy="509588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0" t="0" r="0" b="0"/>
            <a:pathLst>
              <a:path w="2601" h="627">
                <a:moveTo>
                  <a:pt x="0" y="118"/>
                </a:moveTo>
                <a:lnTo>
                  <a:pt x="2601" y="0"/>
                </a:lnTo>
                <a:lnTo>
                  <a:pt x="2601" y="517"/>
                </a:lnTo>
                <a:lnTo>
                  <a:pt x="189" y="627"/>
                </a:lnTo>
                <a:lnTo>
                  <a:pt x="0" y="11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10">
            <a:extLst>
              <a:ext uri="{FF2B5EF4-FFF2-40B4-BE49-F238E27FC236}">
                <a16:creationId xmlns:a16="http://schemas.microsoft.com/office/drawing/2014/main" id="{2D3CCF02-EA82-4620-BBE9-6D548C08A804}"/>
              </a:ext>
            </a:extLst>
          </p:cNvPr>
          <p:cNvSpPr/>
          <p:nvPr/>
        </p:nvSpPr>
        <p:spPr>
          <a:xfrm>
            <a:off x="901348" y="1040069"/>
            <a:ext cx="2284413" cy="420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</a:cxnLst>
            <a:rect l="0" t="0" r="0" b="0"/>
            <a:pathLst>
              <a:path w="2805" h="517">
                <a:moveTo>
                  <a:pt x="0" y="0"/>
                </a:moveTo>
                <a:lnTo>
                  <a:pt x="2805" y="0"/>
                </a:lnTo>
                <a:lnTo>
                  <a:pt x="2805" y="517"/>
                </a:lnTo>
                <a:lnTo>
                  <a:pt x="204" y="517"/>
                </a:lnTo>
                <a:lnTo>
                  <a:pt x="0" y="0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Box 17">
            <a:extLst>
              <a:ext uri="{FF2B5EF4-FFF2-40B4-BE49-F238E27FC236}">
                <a16:creationId xmlns:a16="http://schemas.microsoft.com/office/drawing/2014/main" id="{EF089FD6-5FEC-4D84-960A-7E14C7D3FF41}"/>
              </a:ext>
            </a:extLst>
          </p:cNvPr>
          <p:cNvSpPr txBox="1"/>
          <p:nvPr/>
        </p:nvSpPr>
        <p:spPr>
          <a:xfrm>
            <a:off x="962965" y="1004214"/>
            <a:ext cx="2326278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ROC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曲线和</a:t>
            </a: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AUC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3B0E84-8A83-4ABC-BD0C-0C32BAFE1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647" y="1830876"/>
            <a:ext cx="5914704" cy="402291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05BFB7D-8C27-4425-9DE3-A7606DB87B9C}"/>
              </a:ext>
            </a:extLst>
          </p:cNvPr>
          <p:cNvSpPr txBox="1"/>
          <p:nvPr/>
        </p:nvSpPr>
        <p:spPr>
          <a:xfrm>
            <a:off x="4930877" y="5996087"/>
            <a:ext cx="2330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ROC</a:t>
            </a:r>
            <a:r>
              <a:rPr lang="zh-CN" altLang="en-US" sz="1600" dirty="0"/>
              <a:t>曲线和</a:t>
            </a:r>
            <a:r>
              <a:rPr lang="en-US" altLang="zh-CN" sz="1600" dirty="0"/>
              <a:t>AUC</a:t>
            </a:r>
            <a:r>
              <a:rPr lang="zh-CN" altLang="en-US" sz="1600" dirty="0"/>
              <a:t>示意图</a:t>
            </a:r>
          </a:p>
        </p:txBody>
      </p:sp>
    </p:spTree>
    <p:extLst>
      <p:ext uri="{BB962C8B-B14F-4D97-AF65-F5344CB8AC3E}">
        <p14:creationId xmlns:p14="http://schemas.microsoft.com/office/powerpoint/2010/main" val="1152166648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2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2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2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30" y="177483"/>
            <a:ext cx="3323596" cy="5538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999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Iris Data Set</a:t>
            </a:r>
            <a:endParaRPr lang="zh-CN" altLang="en-US" sz="2999" b="1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7A1D5E77-51F3-488B-B454-872F1467C492}"/>
              </a:ext>
            </a:extLst>
          </p:cNvPr>
          <p:cNvSpPr/>
          <p:nvPr/>
        </p:nvSpPr>
        <p:spPr>
          <a:xfrm>
            <a:off x="672705" y="1093378"/>
            <a:ext cx="339725" cy="388937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0" t="0" r="0" b="0"/>
            <a:pathLst>
              <a:path w="443" h="511">
                <a:moveTo>
                  <a:pt x="0" y="256"/>
                </a:moveTo>
                <a:lnTo>
                  <a:pt x="221" y="128"/>
                </a:lnTo>
                <a:lnTo>
                  <a:pt x="443" y="0"/>
                </a:lnTo>
                <a:lnTo>
                  <a:pt x="443" y="256"/>
                </a:lnTo>
                <a:lnTo>
                  <a:pt x="443" y="511"/>
                </a:lnTo>
                <a:lnTo>
                  <a:pt x="221" y="384"/>
                </a:lnTo>
                <a:lnTo>
                  <a:pt x="0" y="256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矩形 5">
            <a:extLst>
              <a:ext uri="{FF2B5EF4-FFF2-40B4-BE49-F238E27FC236}">
                <a16:creationId xmlns:a16="http://schemas.microsoft.com/office/drawing/2014/main" id="{AEB043CF-951C-4A6E-A725-91FF9B701642}"/>
              </a:ext>
            </a:extLst>
          </p:cNvPr>
          <p:cNvSpPr/>
          <p:nvPr/>
        </p:nvSpPr>
        <p:spPr>
          <a:xfrm>
            <a:off x="1118983" y="1071946"/>
            <a:ext cx="2346888" cy="431800"/>
          </a:xfrm>
          <a:prstGeom prst="rect">
            <a:avLst/>
          </a:prstGeom>
          <a:solidFill>
            <a:srgbClr val="113E6A"/>
          </a:solidFill>
          <a:ln w="9525">
            <a:noFill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D03E914D-405B-4AA0-9DE9-F34FEC2CEFDE}"/>
              </a:ext>
            </a:extLst>
          </p:cNvPr>
          <p:cNvSpPr txBox="1"/>
          <p:nvPr/>
        </p:nvSpPr>
        <p:spPr>
          <a:xfrm>
            <a:off x="1534396" y="1071945"/>
            <a:ext cx="1516061" cy="4103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数据集概况</a:t>
            </a:r>
            <a:endParaRPr lang="en-US" altLang="zh-CN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15">
            <a:extLst>
              <a:ext uri="{FF2B5EF4-FFF2-40B4-BE49-F238E27FC236}">
                <a16:creationId xmlns:a16="http://schemas.microsoft.com/office/drawing/2014/main" id="{B00578FE-3705-42E3-BA91-29E978925A79}"/>
              </a:ext>
            </a:extLst>
          </p:cNvPr>
          <p:cNvSpPr txBox="1"/>
          <p:nvPr/>
        </p:nvSpPr>
        <p:spPr>
          <a:xfrm>
            <a:off x="1190419" y="1624525"/>
            <a:ext cx="990036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Iris Data Set</a:t>
            </a:r>
            <a:r>
              <a:rPr lang="zh-CN" altLang="en-US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即鸢尾属植物数据集，它首次出现在著名的英国统计学家和生物学家</a:t>
            </a:r>
            <a:r>
              <a:rPr lang="en-US" altLang="zh-CN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Ronald Fisher 1936</a:t>
            </a:r>
            <a:r>
              <a:rPr lang="zh-CN" altLang="en-US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年的论文</a:t>
            </a:r>
            <a:r>
              <a:rPr lang="en-US" altLang="zh-CN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《The use of multiple measurements in taxonomic problems》</a:t>
            </a:r>
            <a:r>
              <a:rPr lang="zh-CN" altLang="en-US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中，被用来介绍线性判别式分析</a:t>
            </a:r>
            <a:r>
              <a:rPr lang="en-US" altLang="zh-CN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数据集中包括了三类不同的鸢尾属植物：</a:t>
            </a:r>
            <a:r>
              <a:rPr lang="en-US" altLang="zh-CN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Iris Setosa</a:t>
            </a:r>
            <a:r>
              <a:rPr lang="zh-CN" altLang="en-US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Iris Versicolour</a:t>
            </a:r>
            <a:r>
              <a:rPr lang="zh-CN" altLang="en-US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Iris Virginic</a:t>
            </a:r>
            <a:r>
              <a:rPr lang="zh-CN" altLang="en-US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，每类均收集了</a:t>
            </a:r>
            <a:r>
              <a:rPr lang="en-US" altLang="zh-CN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个样本</a:t>
            </a:r>
            <a:r>
              <a:rPr lang="en-US" altLang="zh-CN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zh-CN" altLang="en-US" dirty="0">
              <a:solidFill>
                <a:srgbClr val="004C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AAA6F6A5-317B-49BC-95F9-5F4D6C2804C8}"/>
              </a:ext>
            </a:extLst>
          </p:cNvPr>
          <p:cNvSpPr/>
          <p:nvPr/>
        </p:nvSpPr>
        <p:spPr>
          <a:xfrm>
            <a:off x="672705" y="3450432"/>
            <a:ext cx="339725" cy="388937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0" t="0" r="0" b="0"/>
            <a:pathLst>
              <a:path w="443" h="511">
                <a:moveTo>
                  <a:pt x="0" y="256"/>
                </a:moveTo>
                <a:lnTo>
                  <a:pt x="221" y="128"/>
                </a:lnTo>
                <a:lnTo>
                  <a:pt x="443" y="0"/>
                </a:lnTo>
                <a:lnTo>
                  <a:pt x="443" y="256"/>
                </a:lnTo>
                <a:lnTo>
                  <a:pt x="443" y="511"/>
                </a:lnTo>
                <a:lnTo>
                  <a:pt x="221" y="384"/>
                </a:lnTo>
                <a:lnTo>
                  <a:pt x="0" y="256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矩形 5">
            <a:extLst>
              <a:ext uri="{FF2B5EF4-FFF2-40B4-BE49-F238E27FC236}">
                <a16:creationId xmlns:a16="http://schemas.microsoft.com/office/drawing/2014/main" id="{B20F0FFE-7ED6-4DE2-9743-F9FEDD8A8D23}"/>
              </a:ext>
            </a:extLst>
          </p:cNvPr>
          <p:cNvSpPr/>
          <p:nvPr/>
        </p:nvSpPr>
        <p:spPr>
          <a:xfrm>
            <a:off x="1118983" y="3429000"/>
            <a:ext cx="2346888" cy="431800"/>
          </a:xfrm>
          <a:prstGeom prst="rect">
            <a:avLst/>
          </a:prstGeom>
          <a:solidFill>
            <a:srgbClr val="113E6A"/>
          </a:solidFill>
          <a:ln w="9525">
            <a:noFill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id="{356A60BC-10B4-4F3F-8126-67572F194D22}"/>
              </a:ext>
            </a:extLst>
          </p:cNvPr>
          <p:cNvSpPr txBox="1"/>
          <p:nvPr/>
        </p:nvSpPr>
        <p:spPr>
          <a:xfrm>
            <a:off x="1676963" y="3439259"/>
            <a:ext cx="1230926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数据特征</a:t>
            </a:r>
            <a:endParaRPr lang="en-US" altLang="zh-CN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15">
            <a:extLst>
              <a:ext uri="{FF2B5EF4-FFF2-40B4-BE49-F238E27FC236}">
                <a16:creationId xmlns:a16="http://schemas.microsoft.com/office/drawing/2014/main" id="{1FCEE352-9636-4933-BE3C-08D6AEE95D13}"/>
              </a:ext>
            </a:extLst>
          </p:cNvPr>
          <p:cNvSpPr txBox="1"/>
          <p:nvPr/>
        </p:nvSpPr>
        <p:spPr>
          <a:xfrm>
            <a:off x="1190419" y="4023817"/>
            <a:ext cx="9900368" cy="175432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该数据集测量了所有</a:t>
            </a:r>
            <a:r>
              <a:rPr lang="en-US" altLang="zh-CN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</a:t>
            </a:r>
            <a:r>
              <a:rPr lang="zh-CN" altLang="en-US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个样本的</a:t>
            </a:r>
            <a:r>
              <a:rPr lang="en-US" altLang="zh-CN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个特征</a:t>
            </a:r>
            <a:r>
              <a:rPr lang="en-US" altLang="zh-CN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 </a:t>
            </a:r>
          </a:p>
          <a:p>
            <a:r>
              <a:rPr lang="en-US" altLang="zh-CN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(1) sepal length(</a:t>
            </a:r>
            <a:r>
              <a:rPr lang="zh-CN" altLang="en-US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花萼长度</a:t>
            </a:r>
            <a:r>
              <a:rPr lang="en-US" altLang="zh-CN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  <a:r>
              <a:rPr lang="zh-CN" altLang="en-US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；</a:t>
            </a:r>
            <a:endParaRPr lang="en-US" altLang="zh-CN" dirty="0">
              <a:solidFill>
                <a:srgbClr val="004C5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(2) sepal width(</a:t>
            </a:r>
            <a:r>
              <a:rPr lang="zh-CN" altLang="en-US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花萼宽度</a:t>
            </a:r>
            <a:r>
              <a:rPr lang="en-US" altLang="zh-CN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  <a:r>
              <a:rPr lang="zh-CN" altLang="en-US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；</a:t>
            </a:r>
            <a:endParaRPr lang="en-US" altLang="zh-CN" dirty="0">
              <a:solidFill>
                <a:srgbClr val="004C5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(3) petal length(</a:t>
            </a:r>
            <a:r>
              <a:rPr lang="zh-CN" altLang="en-US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花瓣长度</a:t>
            </a:r>
            <a:r>
              <a:rPr lang="en-US" altLang="zh-CN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  <a:r>
              <a:rPr lang="zh-CN" altLang="en-US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；</a:t>
            </a:r>
            <a:endParaRPr lang="en-US" altLang="zh-CN" dirty="0">
              <a:solidFill>
                <a:srgbClr val="004C5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r>
              <a:rPr lang="en-US" altLang="zh-CN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(4) petal width(</a:t>
            </a:r>
            <a:r>
              <a:rPr lang="zh-CN" altLang="en-US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花瓣宽度</a:t>
            </a:r>
            <a:r>
              <a:rPr lang="en-US" altLang="zh-CN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). </a:t>
            </a:r>
          </a:p>
          <a:p>
            <a:r>
              <a:rPr lang="zh-CN" altLang="en-US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以上</a:t>
            </a:r>
            <a:r>
              <a:rPr lang="en-US" altLang="zh-CN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4</a:t>
            </a:r>
            <a:r>
              <a:rPr lang="zh-CN" altLang="en-US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个特征的单位都是厘米</a:t>
            </a:r>
            <a:r>
              <a:rPr lang="en-US" altLang="zh-CN" dirty="0">
                <a:solidFill>
                  <a:srgbClr val="004C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. </a:t>
            </a:r>
            <a:endParaRPr lang="zh-CN" altLang="en-US" dirty="0">
              <a:solidFill>
                <a:srgbClr val="004C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0.08997 -1.48148E-6 " pathEditMode="relative" rAng="0" ptsTypes="AA">
                                      <p:cBhvr>
                                        <p:cTn id="23" dur="500" spd="-999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"/>
                            </p:stCondLst>
                            <p:childTnLst>
                              <p:par>
                                <p:cTn id="2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6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1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0.08997 -1.48148E-6 " pathEditMode="relative" rAng="0" ptsTypes="AA">
                                      <p:cBhvr>
                                        <p:cTn id="41" dur="500" spd="-999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600"/>
                            </p:stCondLst>
                            <p:childTnLst>
                              <p:par>
                                <p:cTn id="4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1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6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27" grpId="0" animBg="1"/>
      <p:bldP spid="28" grpId="0"/>
      <p:bldP spid="29" grpId="0"/>
      <p:bldP spid="31" grpId="0" animBg="1"/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30" y="177483"/>
            <a:ext cx="3323596" cy="5538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999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Iris Data Set</a:t>
            </a:r>
            <a:endParaRPr lang="zh-CN" altLang="en-US" sz="2999" b="1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7A1D5E77-51F3-488B-B454-872F1467C492}"/>
              </a:ext>
            </a:extLst>
          </p:cNvPr>
          <p:cNvSpPr/>
          <p:nvPr/>
        </p:nvSpPr>
        <p:spPr>
          <a:xfrm>
            <a:off x="672705" y="1093378"/>
            <a:ext cx="339725" cy="388937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0" t="0" r="0" b="0"/>
            <a:pathLst>
              <a:path w="443" h="511">
                <a:moveTo>
                  <a:pt x="0" y="256"/>
                </a:moveTo>
                <a:lnTo>
                  <a:pt x="221" y="128"/>
                </a:lnTo>
                <a:lnTo>
                  <a:pt x="443" y="0"/>
                </a:lnTo>
                <a:lnTo>
                  <a:pt x="443" y="256"/>
                </a:lnTo>
                <a:lnTo>
                  <a:pt x="443" y="511"/>
                </a:lnTo>
                <a:lnTo>
                  <a:pt x="221" y="384"/>
                </a:lnTo>
                <a:lnTo>
                  <a:pt x="0" y="256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矩形 5">
            <a:extLst>
              <a:ext uri="{FF2B5EF4-FFF2-40B4-BE49-F238E27FC236}">
                <a16:creationId xmlns:a16="http://schemas.microsoft.com/office/drawing/2014/main" id="{AEB043CF-951C-4A6E-A725-91FF9B701642}"/>
              </a:ext>
            </a:extLst>
          </p:cNvPr>
          <p:cNvSpPr/>
          <p:nvPr/>
        </p:nvSpPr>
        <p:spPr>
          <a:xfrm>
            <a:off x="1118983" y="1071946"/>
            <a:ext cx="2346888" cy="431800"/>
          </a:xfrm>
          <a:prstGeom prst="rect">
            <a:avLst/>
          </a:prstGeom>
          <a:solidFill>
            <a:srgbClr val="113E6A"/>
          </a:solidFill>
          <a:ln w="9525">
            <a:noFill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D03E914D-405B-4AA0-9DE9-F34FEC2CEFDE}"/>
              </a:ext>
            </a:extLst>
          </p:cNvPr>
          <p:cNvSpPr txBox="1"/>
          <p:nvPr/>
        </p:nvSpPr>
        <p:spPr>
          <a:xfrm>
            <a:off x="1539312" y="1071946"/>
            <a:ext cx="1506229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</a:t>
            </a:r>
            <a:endParaRPr lang="en-US" altLang="zh-CN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8B6F23E-EA9D-4C8D-B19E-17F8CBAD6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2013151"/>
            <a:ext cx="9144018" cy="365760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C9BBA81-E030-4AD8-9FC9-B883F098820B}"/>
              </a:ext>
            </a:extLst>
          </p:cNvPr>
          <p:cNvSpPr txBox="1"/>
          <p:nvPr/>
        </p:nvSpPr>
        <p:spPr>
          <a:xfrm>
            <a:off x="3795251" y="5995497"/>
            <a:ext cx="460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上图显示了数据集中前两个特征的分布情况</a:t>
            </a:r>
          </a:p>
        </p:txBody>
      </p:sp>
    </p:spTree>
    <p:extLst>
      <p:ext uri="{BB962C8B-B14F-4D97-AF65-F5344CB8AC3E}">
        <p14:creationId xmlns:p14="http://schemas.microsoft.com/office/powerpoint/2010/main" val="308114593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0.08997 -1.48148E-6 " pathEditMode="relative" rAng="0" ptsTypes="AA">
                                      <p:cBhvr>
                                        <p:cTn id="23" dur="500" spd="-999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"/>
                            </p:stCondLst>
                            <p:childTnLst>
                              <p:par>
                                <p:cTn id="2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27" grpId="0" animBg="1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30" y="177483"/>
            <a:ext cx="3323596" cy="5538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999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Iris Data Set</a:t>
            </a:r>
            <a:endParaRPr lang="zh-CN" altLang="en-US" sz="2999" b="1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7A1D5E77-51F3-488B-B454-872F1467C492}"/>
              </a:ext>
            </a:extLst>
          </p:cNvPr>
          <p:cNvSpPr/>
          <p:nvPr/>
        </p:nvSpPr>
        <p:spPr>
          <a:xfrm>
            <a:off x="672705" y="1093378"/>
            <a:ext cx="339725" cy="388937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0" t="0" r="0" b="0"/>
            <a:pathLst>
              <a:path w="443" h="511">
                <a:moveTo>
                  <a:pt x="0" y="256"/>
                </a:moveTo>
                <a:lnTo>
                  <a:pt x="221" y="128"/>
                </a:lnTo>
                <a:lnTo>
                  <a:pt x="443" y="0"/>
                </a:lnTo>
                <a:lnTo>
                  <a:pt x="443" y="256"/>
                </a:lnTo>
                <a:lnTo>
                  <a:pt x="443" y="511"/>
                </a:lnTo>
                <a:lnTo>
                  <a:pt x="221" y="384"/>
                </a:lnTo>
                <a:lnTo>
                  <a:pt x="0" y="256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矩形 5">
            <a:extLst>
              <a:ext uri="{FF2B5EF4-FFF2-40B4-BE49-F238E27FC236}">
                <a16:creationId xmlns:a16="http://schemas.microsoft.com/office/drawing/2014/main" id="{AEB043CF-951C-4A6E-A725-91FF9B701642}"/>
              </a:ext>
            </a:extLst>
          </p:cNvPr>
          <p:cNvSpPr/>
          <p:nvPr/>
        </p:nvSpPr>
        <p:spPr>
          <a:xfrm>
            <a:off x="1118983" y="1071946"/>
            <a:ext cx="2346888" cy="431800"/>
          </a:xfrm>
          <a:prstGeom prst="rect">
            <a:avLst/>
          </a:prstGeom>
          <a:solidFill>
            <a:srgbClr val="113E6A"/>
          </a:solidFill>
          <a:ln w="9525">
            <a:noFill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D03E914D-405B-4AA0-9DE9-F34FEC2CEFDE}"/>
              </a:ext>
            </a:extLst>
          </p:cNvPr>
          <p:cNvSpPr txBox="1"/>
          <p:nvPr/>
        </p:nvSpPr>
        <p:spPr>
          <a:xfrm>
            <a:off x="1523990" y="1071945"/>
            <a:ext cx="1458726" cy="4103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</a:t>
            </a:r>
            <a:endParaRPr lang="en-US" altLang="zh-CN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9BBA81-E030-4AD8-9FC9-B883F098820B}"/>
              </a:ext>
            </a:extLst>
          </p:cNvPr>
          <p:cNvSpPr txBox="1"/>
          <p:nvPr/>
        </p:nvSpPr>
        <p:spPr>
          <a:xfrm>
            <a:off x="3795251" y="5995497"/>
            <a:ext cx="460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上图显示了数据集中后两个特征的分布情况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422FBF-40E7-473A-92EE-2C70CE5F8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2006571"/>
            <a:ext cx="9144018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23823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0.08997 -1.48148E-6 " pathEditMode="relative" rAng="0" ptsTypes="AA">
                                      <p:cBhvr>
                                        <p:cTn id="23" dur="500" spd="-999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"/>
                            </p:stCondLst>
                            <p:childTnLst>
                              <p:par>
                                <p:cTn id="2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27" grpId="0" animBg="1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5"/>
          <p:cNvSpPr/>
          <p:nvPr/>
        </p:nvSpPr>
        <p:spPr>
          <a:xfrm>
            <a:off x="4060827" y="628157"/>
            <a:ext cx="4140170" cy="4143344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Freeform 11"/>
          <p:cNvSpPr>
            <a:spLocks noEditPoints="1"/>
          </p:cNvSpPr>
          <p:nvPr/>
        </p:nvSpPr>
        <p:spPr>
          <a:xfrm>
            <a:off x="5593754" y="937598"/>
            <a:ext cx="1152075" cy="1217138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404" h="1483">
                <a:moveTo>
                  <a:pt x="308" y="0"/>
                </a:moveTo>
                <a:lnTo>
                  <a:pt x="877" y="0"/>
                </a:lnTo>
                <a:cubicBezTo>
                  <a:pt x="984" y="0"/>
                  <a:pt x="1072" y="88"/>
                  <a:pt x="1072" y="195"/>
                </a:cubicBezTo>
                <a:lnTo>
                  <a:pt x="1072" y="456"/>
                </a:lnTo>
                <a:cubicBezTo>
                  <a:pt x="1010" y="504"/>
                  <a:pt x="973" y="550"/>
                  <a:pt x="924" y="616"/>
                </a:cubicBezTo>
                <a:lnTo>
                  <a:pt x="924" y="195"/>
                </a:lnTo>
                <a:cubicBezTo>
                  <a:pt x="924" y="169"/>
                  <a:pt x="903" y="147"/>
                  <a:pt x="877" y="147"/>
                </a:cubicBezTo>
                <a:lnTo>
                  <a:pt x="426" y="147"/>
                </a:lnTo>
                <a:lnTo>
                  <a:pt x="426" y="354"/>
                </a:lnTo>
                <a:cubicBezTo>
                  <a:pt x="426" y="374"/>
                  <a:pt x="409" y="391"/>
                  <a:pt x="389" y="391"/>
                </a:cubicBezTo>
                <a:lnTo>
                  <a:pt x="148" y="391"/>
                </a:lnTo>
                <a:lnTo>
                  <a:pt x="148" y="1111"/>
                </a:lnTo>
                <a:cubicBezTo>
                  <a:pt x="148" y="1138"/>
                  <a:pt x="169" y="1159"/>
                  <a:pt x="196" y="1159"/>
                </a:cubicBezTo>
                <a:lnTo>
                  <a:pt x="647" y="1159"/>
                </a:lnTo>
                <a:cubicBezTo>
                  <a:pt x="632" y="1208"/>
                  <a:pt x="619" y="1257"/>
                  <a:pt x="610" y="1307"/>
                </a:cubicBezTo>
                <a:lnTo>
                  <a:pt x="196" y="1307"/>
                </a:lnTo>
                <a:cubicBezTo>
                  <a:pt x="88" y="1307"/>
                  <a:pt x="0" y="1219"/>
                  <a:pt x="0" y="1111"/>
                </a:cubicBezTo>
                <a:lnTo>
                  <a:pt x="0" y="308"/>
                </a:lnTo>
                <a:lnTo>
                  <a:pt x="308" y="0"/>
                </a:lnTo>
                <a:close/>
                <a:moveTo>
                  <a:pt x="1246" y="478"/>
                </a:moveTo>
                <a:cubicBezTo>
                  <a:pt x="1266" y="490"/>
                  <a:pt x="1279" y="509"/>
                  <a:pt x="1284" y="536"/>
                </a:cubicBezTo>
                <a:cubicBezTo>
                  <a:pt x="1322" y="546"/>
                  <a:pt x="1359" y="571"/>
                  <a:pt x="1386" y="619"/>
                </a:cubicBezTo>
                <a:cubicBezTo>
                  <a:pt x="1404" y="661"/>
                  <a:pt x="1397" y="720"/>
                  <a:pt x="1372" y="765"/>
                </a:cubicBezTo>
                <a:cubicBezTo>
                  <a:pt x="1330" y="843"/>
                  <a:pt x="1273" y="938"/>
                  <a:pt x="1222" y="1016"/>
                </a:cubicBezTo>
                <a:cubicBezTo>
                  <a:pt x="1190" y="1029"/>
                  <a:pt x="1196" y="961"/>
                  <a:pt x="1208" y="944"/>
                </a:cubicBezTo>
                <a:cubicBezTo>
                  <a:pt x="1249" y="882"/>
                  <a:pt x="1284" y="824"/>
                  <a:pt x="1317" y="713"/>
                </a:cubicBezTo>
                <a:cubicBezTo>
                  <a:pt x="1324" y="661"/>
                  <a:pt x="1300" y="637"/>
                  <a:pt x="1284" y="614"/>
                </a:cubicBezTo>
                <a:cubicBezTo>
                  <a:pt x="1283" y="618"/>
                  <a:pt x="1282" y="623"/>
                  <a:pt x="1281" y="628"/>
                </a:cubicBezTo>
                <a:cubicBezTo>
                  <a:pt x="1250" y="614"/>
                  <a:pt x="1220" y="599"/>
                  <a:pt x="1189" y="582"/>
                </a:cubicBezTo>
                <a:cubicBezTo>
                  <a:pt x="1158" y="565"/>
                  <a:pt x="1129" y="543"/>
                  <a:pt x="1099" y="523"/>
                </a:cubicBezTo>
                <a:cubicBezTo>
                  <a:pt x="1157" y="473"/>
                  <a:pt x="1207" y="456"/>
                  <a:pt x="1246" y="478"/>
                </a:cubicBezTo>
                <a:close/>
                <a:moveTo>
                  <a:pt x="1268" y="683"/>
                </a:moveTo>
                <a:cubicBezTo>
                  <a:pt x="1242" y="770"/>
                  <a:pt x="1192" y="879"/>
                  <a:pt x="1121" y="1002"/>
                </a:cubicBezTo>
                <a:cubicBezTo>
                  <a:pt x="1086" y="1064"/>
                  <a:pt x="1045" y="1123"/>
                  <a:pt x="1003" y="1178"/>
                </a:cubicBezTo>
                <a:cubicBezTo>
                  <a:pt x="964" y="1159"/>
                  <a:pt x="925" y="1138"/>
                  <a:pt x="885" y="1116"/>
                </a:cubicBezTo>
                <a:cubicBezTo>
                  <a:pt x="843" y="1094"/>
                  <a:pt x="804" y="1066"/>
                  <a:pt x="764" y="1039"/>
                </a:cubicBezTo>
                <a:cubicBezTo>
                  <a:pt x="790" y="976"/>
                  <a:pt x="821" y="911"/>
                  <a:pt x="857" y="849"/>
                </a:cubicBezTo>
                <a:cubicBezTo>
                  <a:pt x="927" y="727"/>
                  <a:pt x="996" y="628"/>
                  <a:pt x="1058" y="562"/>
                </a:cubicBezTo>
                <a:cubicBezTo>
                  <a:pt x="1091" y="584"/>
                  <a:pt x="1124" y="608"/>
                  <a:pt x="1159" y="628"/>
                </a:cubicBezTo>
                <a:cubicBezTo>
                  <a:pt x="1195" y="649"/>
                  <a:pt x="1232" y="664"/>
                  <a:pt x="1268" y="683"/>
                </a:cubicBezTo>
                <a:close/>
                <a:moveTo>
                  <a:pt x="968" y="1222"/>
                </a:moveTo>
                <a:cubicBezTo>
                  <a:pt x="839" y="1379"/>
                  <a:pt x="708" y="1483"/>
                  <a:pt x="678" y="1466"/>
                </a:cubicBezTo>
                <a:cubicBezTo>
                  <a:pt x="648" y="1448"/>
                  <a:pt x="672" y="1283"/>
                  <a:pt x="743" y="1092"/>
                </a:cubicBezTo>
                <a:cubicBezTo>
                  <a:pt x="779" y="1116"/>
                  <a:pt x="816" y="1140"/>
                  <a:pt x="854" y="1162"/>
                </a:cubicBezTo>
                <a:cubicBezTo>
                  <a:pt x="892" y="1184"/>
                  <a:pt x="930" y="1202"/>
                  <a:pt x="968" y="1222"/>
                </a:cubicBezTo>
                <a:close/>
                <a:moveTo>
                  <a:pt x="508" y="258"/>
                </a:moveTo>
                <a:lnTo>
                  <a:pt x="833" y="258"/>
                </a:lnTo>
                <a:lnTo>
                  <a:pt x="833" y="333"/>
                </a:lnTo>
                <a:lnTo>
                  <a:pt x="508" y="333"/>
                </a:lnTo>
                <a:lnTo>
                  <a:pt x="508" y="258"/>
                </a:lnTo>
                <a:close/>
                <a:moveTo>
                  <a:pt x="256" y="756"/>
                </a:moveTo>
                <a:lnTo>
                  <a:pt x="446" y="756"/>
                </a:lnTo>
                <a:lnTo>
                  <a:pt x="446" y="831"/>
                </a:lnTo>
                <a:lnTo>
                  <a:pt x="256" y="831"/>
                </a:lnTo>
                <a:lnTo>
                  <a:pt x="256" y="756"/>
                </a:lnTo>
                <a:close/>
                <a:moveTo>
                  <a:pt x="256" y="583"/>
                </a:moveTo>
                <a:lnTo>
                  <a:pt x="833" y="583"/>
                </a:lnTo>
                <a:lnTo>
                  <a:pt x="833" y="658"/>
                </a:lnTo>
                <a:lnTo>
                  <a:pt x="256" y="658"/>
                </a:lnTo>
                <a:lnTo>
                  <a:pt x="256" y="583"/>
                </a:lnTo>
                <a:close/>
                <a:moveTo>
                  <a:pt x="256" y="423"/>
                </a:moveTo>
                <a:lnTo>
                  <a:pt x="833" y="423"/>
                </a:lnTo>
                <a:lnTo>
                  <a:pt x="833" y="498"/>
                </a:lnTo>
                <a:lnTo>
                  <a:pt x="256" y="498"/>
                </a:lnTo>
                <a:lnTo>
                  <a:pt x="256" y="423"/>
                </a:lnTo>
                <a:close/>
                <a:moveTo>
                  <a:pt x="192" y="323"/>
                </a:moveTo>
                <a:lnTo>
                  <a:pt x="334" y="323"/>
                </a:lnTo>
                <a:cubicBezTo>
                  <a:pt x="347" y="323"/>
                  <a:pt x="359" y="312"/>
                  <a:pt x="359" y="299"/>
                </a:cubicBezTo>
                <a:lnTo>
                  <a:pt x="359" y="157"/>
                </a:lnTo>
                <a:lnTo>
                  <a:pt x="192" y="323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244" name="Line 12"/>
          <p:cNvSpPr/>
          <p:nvPr/>
        </p:nvSpPr>
        <p:spPr>
          <a:xfrm>
            <a:off x="4194125" y="2740294"/>
            <a:ext cx="3806925" cy="0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5" name="TextBox 77"/>
          <p:cNvSpPr txBox="1"/>
          <p:nvPr/>
        </p:nvSpPr>
        <p:spPr>
          <a:xfrm>
            <a:off x="4546412" y="3068779"/>
            <a:ext cx="3167413" cy="1445909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398" b="1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Logistic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398" b="1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回归</a:t>
            </a:r>
          </a:p>
        </p:txBody>
      </p:sp>
      <p:sp>
        <p:nvSpPr>
          <p:cNvPr id="10246" name="Rectangle 14"/>
          <p:cNvSpPr/>
          <p:nvPr/>
        </p:nvSpPr>
        <p:spPr>
          <a:xfrm>
            <a:off x="5631839" y="2256296"/>
            <a:ext cx="931794" cy="39998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599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</a:t>
            </a:r>
            <a:r>
              <a:rPr kumimoji="0" lang="en-US" altLang="zh-CN" sz="2599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2599" b="0" i="0" u="none" strike="noStrike" kern="1200" cap="none" spc="0" normalizeH="0" baseline="0" noProof="0" dirty="0">
              <a:ln>
                <a:noFill/>
              </a:ln>
              <a:solidFill>
                <a:srgbClr val="36363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47" name="Oval 39"/>
          <p:cNvSpPr>
            <a:spLocks noChangeAspect="1"/>
          </p:cNvSpPr>
          <p:nvPr/>
        </p:nvSpPr>
        <p:spPr>
          <a:xfrm>
            <a:off x="4918086" y="5343419"/>
            <a:ext cx="172969" cy="158688"/>
          </a:xfrm>
          <a:prstGeom prst="ellipse">
            <a:avLst/>
          </a:prstGeom>
          <a:solidFill>
            <a:srgbClr val="113E6A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095" y="92977"/>
            <a:ext cx="2645347" cy="502989"/>
          </a:xfrm>
          <a:prstGeom prst="rect">
            <a:avLst/>
          </a:prstGeom>
        </p:spPr>
      </p:pic>
      <p:sp>
        <p:nvSpPr>
          <p:cNvPr id="20" name="TextBox 83">
            <a:extLst>
              <a:ext uri="{FF2B5EF4-FFF2-40B4-BE49-F238E27FC236}">
                <a16:creationId xmlns:a16="http://schemas.microsoft.com/office/drawing/2014/main" id="{BBAB62EB-2C20-48C7-B97B-CA1A12342FC6}"/>
              </a:ext>
            </a:extLst>
          </p:cNvPr>
          <p:cNvSpPr txBox="1"/>
          <p:nvPr/>
        </p:nvSpPr>
        <p:spPr>
          <a:xfrm>
            <a:off x="5121000" y="5191930"/>
            <a:ext cx="324965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模型的基本概念与构建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Oval 39">
            <a:extLst>
              <a:ext uri="{FF2B5EF4-FFF2-40B4-BE49-F238E27FC236}">
                <a16:creationId xmlns:a16="http://schemas.microsoft.com/office/drawing/2014/main" id="{52FAF592-0D28-44CC-9C4D-A7D31850BFAA}"/>
              </a:ext>
            </a:extLst>
          </p:cNvPr>
          <p:cNvSpPr>
            <a:spLocks noChangeAspect="1"/>
          </p:cNvSpPr>
          <p:nvPr/>
        </p:nvSpPr>
        <p:spPr>
          <a:xfrm>
            <a:off x="4923401" y="6150499"/>
            <a:ext cx="172969" cy="158688"/>
          </a:xfrm>
          <a:prstGeom prst="ellipse">
            <a:avLst/>
          </a:prstGeom>
          <a:solidFill>
            <a:srgbClr val="113E6A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TextBox 83">
            <a:extLst>
              <a:ext uri="{FF2B5EF4-FFF2-40B4-BE49-F238E27FC236}">
                <a16:creationId xmlns:a16="http://schemas.microsoft.com/office/drawing/2014/main" id="{C807C69D-D306-4588-9418-4A808C231BFA}"/>
              </a:ext>
            </a:extLst>
          </p:cNvPr>
          <p:cNvSpPr txBox="1"/>
          <p:nvPr/>
        </p:nvSpPr>
        <p:spPr>
          <a:xfrm>
            <a:off x="5186409" y="5999010"/>
            <a:ext cx="311884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代码实现</a:t>
            </a:r>
          </a:p>
        </p:txBody>
      </p:sp>
    </p:spTree>
    <p:extLst>
      <p:ext uri="{BB962C8B-B14F-4D97-AF65-F5344CB8AC3E}">
        <p14:creationId xmlns:p14="http://schemas.microsoft.com/office/powerpoint/2010/main" val="3820448582"/>
      </p:ext>
    </p:extLst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5" grpId="0"/>
      <p:bldP spid="10246" grpId="0"/>
      <p:bldP spid="10247" grpId="0" animBg="1"/>
      <p:bldP spid="20" grpId="0"/>
      <p:bldP spid="22" grpId="0" animBg="1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4031873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999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模型的基本概念与构建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8" name="TextBox 4"/>
          <p:cNvSpPr txBox="1"/>
          <p:nvPr/>
        </p:nvSpPr>
        <p:spPr>
          <a:xfrm>
            <a:off x="2111443" y="2967527"/>
            <a:ext cx="9010106" cy="922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线性分类的输出可以分为硬输出和软输出，前者直接输出确定性的结果，后者则输出各个类别的概率</a:t>
            </a:r>
            <a:r>
              <a:rPr lang="en-US" altLang="zh-CN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常见的硬输出模型有感知机、线性判别分析等，软输出模型有概率判别模型、概率生成模型等</a:t>
            </a:r>
            <a:r>
              <a:rPr lang="en-US" altLang="zh-CN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1799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Logistic</a:t>
            </a:r>
            <a:r>
              <a:rPr lang="zh-CN" altLang="en-US" sz="1799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回归模型就属于概率判别模型</a:t>
            </a:r>
            <a:r>
              <a:rPr lang="en-US" altLang="zh-CN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799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9" name="Freeform 14"/>
          <p:cNvSpPr/>
          <p:nvPr/>
        </p:nvSpPr>
        <p:spPr>
          <a:xfrm>
            <a:off x="901348" y="2872881"/>
            <a:ext cx="1112402" cy="1110816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227" h="3227">
                <a:moveTo>
                  <a:pt x="3227" y="1634"/>
                </a:moveTo>
                <a:cubicBezTo>
                  <a:pt x="3216" y="2515"/>
                  <a:pt x="2498" y="3227"/>
                  <a:pt x="1614" y="3227"/>
                </a:cubicBezTo>
                <a:cubicBezTo>
                  <a:pt x="723" y="3227"/>
                  <a:pt x="0" y="2504"/>
                  <a:pt x="0" y="1613"/>
                </a:cubicBezTo>
                <a:cubicBezTo>
                  <a:pt x="0" y="729"/>
                  <a:pt x="712" y="11"/>
                  <a:pt x="1593" y="0"/>
                </a:cubicBezTo>
                <a:lnTo>
                  <a:pt x="1614" y="0"/>
                </a:lnTo>
                <a:lnTo>
                  <a:pt x="3227" y="0"/>
                </a:lnTo>
                <a:lnTo>
                  <a:pt x="3227" y="1613"/>
                </a:lnTo>
                <a:lnTo>
                  <a:pt x="3227" y="1634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51" name="TextBox 7"/>
              <p:cNvSpPr txBox="1"/>
              <p:nvPr/>
            </p:nvSpPr>
            <p:spPr>
              <a:xfrm>
                <a:off x="2095019" y="4527955"/>
                <a:ext cx="9010106" cy="11998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概率判别模型的总体思路是直接对条件概率</a:t>
                </a:r>
                <a14:m>
                  <m:oMath xmlns:m="http://schemas.openxmlformats.org/officeDocument/2006/math"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𝑌</m:t>
                    </m:r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a:rPr lang="zh-CN" altLang="en-US" sz="1799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建模</m:t>
                    </m:r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，采用极大似然估计学习出参数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此类模型一般是</a:t>
                </a:r>
                <a:r>
                  <a:rPr lang="zh-CN" altLang="en-US" sz="1799" b="1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通过一个激活函数将对</a:t>
                </a:r>
                <a14:m>
                  <m:oMath xmlns:m="http://schemas.openxmlformats.org/officeDocument/2006/math">
                    <m:r>
                      <a:rPr lang="en-US" altLang="zh-CN" sz="1799" b="1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𝑿</m:t>
                    </m:r>
                  </m:oMath>
                </a14:m>
                <a:r>
                  <a:rPr lang="zh-CN" altLang="en-US" sz="1799" b="1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的线性组合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799" b="1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799" b="1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𝑾</m:t>
                        </m:r>
                      </m:e>
                      <m:sup>
                        <m:r>
                          <a:rPr lang="en-US" altLang="zh-CN" sz="1799" b="1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𝑻</m:t>
                        </m:r>
                      </m:sup>
                    </m:sSup>
                    <m:r>
                      <a:rPr lang="en-US" altLang="zh-CN" sz="1799" b="1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𝑿</m:t>
                    </m:r>
                  </m:oMath>
                </a14:m>
                <a:r>
                  <a:rPr lang="zh-CN" altLang="en-US" sz="1799" b="1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映射为</a:t>
                </a:r>
                <a:r>
                  <a:rPr lang="en-US" altLang="zh-CN" sz="1799" b="1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1799" b="1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1799" b="1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799" b="1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或者映射到</a:t>
                </a:r>
                <a:r>
                  <a:rPr lang="en-US" altLang="zh-CN" sz="1799" b="1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[0, 1]</a:t>
                </a:r>
                <a:r>
                  <a:rPr lang="zh-CN" altLang="en-US" sz="1799" b="1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区间上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，借此实现从线性回归到线性分类的转变，所需要优化的参数即是</a:t>
                </a:r>
                <a14:m>
                  <m:oMath xmlns:m="http://schemas.openxmlformats.org/officeDocument/2006/math"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𝑊</m:t>
                    </m:r>
                  </m:oMath>
                </a14:m>
                <a:r>
                  <a:rPr lang="en-US" altLang="zh-CN" sz="1799" b="1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  <a:r>
                  <a:rPr lang="zh-CN" altLang="en-US" sz="1799" b="1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</a:t>
                </a:r>
                <a:r>
                  <a:rPr lang="en-US" altLang="zh-CN" sz="1799" b="1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1799" b="1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二元</a:t>
                </a:r>
                <a:r>
                  <a:rPr lang="en-US" altLang="zh-CN" sz="1799" b="1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)Logistic</a:t>
                </a:r>
                <a:r>
                  <a:rPr lang="zh-CN" altLang="en-US" sz="1799" b="1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回归模型而言，它使用的是</a:t>
                </a:r>
                <a:r>
                  <a:rPr lang="en-US" altLang="zh-CN" sz="1799" b="1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Sigmoid</a:t>
                </a:r>
                <a:r>
                  <a:rPr lang="zh-CN" altLang="en-US" sz="1799" b="1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激活函数</a:t>
                </a:r>
                <a:r>
                  <a:rPr lang="en-US" altLang="zh-CN" sz="1799" b="1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sz="1799" b="1" dirty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1751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019" y="4527955"/>
                <a:ext cx="9010106" cy="1199816"/>
              </a:xfrm>
              <a:prstGeom prst="rect">
                <a:avLst/>
              </a:prstGeom>
              <a:blipFill>
                <a:blip r:embed="rId2"/>
                <a:stretch>
                  <a:fillRect l="-541" t="-1523" r="-541" b="-7107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52" name="Freeform 14"/>
          <p:cNvSpPr/>
          <p:nvPr/>
        </p:nvSpPr>
        <p:spPr>
          <a:xfrm>
            <a:off x="901348" y="4572456"/>
            <a:ext cx="1112402" cy="1110816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227" h="3227">
                <a:moveTo>
                  <a:pt x="3227" y="1634"/>
                </a:moveTo>
                <a:cubicBezTo>
                  <a:pt x="3216" y="2515"/>
                  <a:pt x="2498" y="3227"/>
                  <a:pt x="1614" y="3227"/>
                </a:cubicBezTo>
                <a:cubicBezTo>
                  <a:pt x="723" y="3227"/>
                  <a:pt x="0" y="2504"/>
                  <a:pt x="0" y="1613"/>
                </a:cubicBezTo>
                <a:cubicBezTo>
                  <a:pt x="0" y="729"/>
                  <a:pt x="712" y="11"/>
                  <a:pt x="1593" y="0"/>
                </a:cubicBezTo>
                <a:lnTo>
                  <a:pt x="1614" y="0"/>
                </a:lnTo>
                <a:lnTo>
                  <a:pt x="3227" y="0"/>
                </a:lnTo>
                <a:lnTo>
                  <a:pt x="3227" y="1613"/>
                </a:lnTo>
                <a:lnTo>
                  <a:pt x="3227" y="1634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3" name="TextBox 9"/>
          <p:cNvSpPr txBox="1"/>
          <p:nvPr/>
        </p:nvSpPr>
        <p:spPr>
          <a:xfrm>
            <a:off x="914042" y="4927873"/>
            <a:ext cx="1099708" cy="39998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9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9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54" name="TextBox 10"/>
              <p:cNvSpPr txBox="1"/>
              <p:nvPr/>
            </p:nvSpPr>
            <p:spPr>
              <a:xfrm>
                <a:off x="1828186" y="5725396"/>
                <a:ext cx="9010106" cy="6173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1754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186" y="5725396"/>
                <a:ext cx="9010106" cy="617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9">
            <a:extLst>
              <a:ext uri="{FF2B5EF4-FFF2-40B4-BE49-F238E27FC236}">
                <a16:creationId xmlns:a16="http://schemas.microsoft.com/office/drawing/2014/main" id="{C1FF7D8E-57DB-4A18-B352-D70508AD45F7}"/>
              </a:ext>
            </a:extLst>
          </p:cNvPr>
          <p:cNvSpPr txBox="1"/>
          <p:nvPr/>
        </p:nvSpPr>
        <p:spPr>
          <a:xfrm>
            <a:off x="914042" y="3167010"/>
            <a:ext cx="1099708" cy="39998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9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9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4">
                <a:extLst>
                  <a:ext uri="{FF2B5EF4-FFF2-40B4-BE49-F238E27FC236}">
                    <a16:creationId xmlns:a16="http://schemas.microsoft.com/office/drawing/2014/main" id="{BD54A49C-E124-4024-806A-ACC045B43BF9}"/>
                  </a:ext>
                </a:extLst>
              </p:cNvPr>
              <p:cNvSpPr txBox="1"/>
              <p:nvPr/>
            </p:nvSpPr>
            <p:spPr>
              <a:xfrm>
                <a:off x="2111443" y="1151524"/>
                <a:ext cx="9010106" cy="14766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lvl="0"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Logistic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回归（逻辑回归）是分类问题中非常常用的一种线性模型，它具有参数量少、计算量低、模型简单等优点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 </a:t>
                </a:r>
              </a:p>
              <a:p>
                <a:pPr lvl="0"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一般线性模型的形式是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799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z</m:t>
                    </m:r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799" b="1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𝒘</m:t>
                        </m:r>
                      </m:e>
                      <m:sup>
                        <m: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799" b="1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𝒙</m:t>
                    </m:r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，这里的输出</a:t>
                </a:r>
                <a14:m>
                  <m:oMath xmlns:m="http://schemas.openxmlformats.org/officeDocument/2006/math"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是一个实数值，而对于分类问题而言，我们希望模型的输出是一个标识输入所属类别的值（如二分类问题，我们希望模型输出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分别表示“是”和“不是”）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此时需要一种方法实现从实数值到类别值的映射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  <a:endParaRPr lang="zh-CN" altLang="en-US" sz="1799" dirty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TextBox 4">
                <a:extLst>
                  <a:ext uri="{FF2B5EF4-FFF2-40B4-BE49-F238E27FC236}">
                    <a16:creationId xmlns:a16="http://schemas.microsoft.com/office/drawing/2014/main" id="{BD54A49C-E124-4024-806A-ACC045B43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443" y="1151524"/>
                <a:ext cx="9010106" cy="1476686"/>
              </a:xfrm>
              <a:prstGeom prst="rect">
                <a:avLst/>
              </a:prstGeom>
              <a:blipFill>
                <a:blip r:embed="rId4"/>
                <a:stretch>
                  <a:fillRect l="-474" t="-1240" r="-3112" b="-5372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 14">
            <a:extLst>
              <a:ext uri="{FF2B5EF4-FFF2-40B4-BE49-F238E27FC236}">
                <a16:creationId xmlns:a16="http://schemas.microsoft.com/office/drawing/2014/main" id="{CC38C1F1-C31B-4F94-8249-5C59C7AF2C57}"/>
              </a:ext>
            </a:extLst>
          </p:cNvPr>
          <p:cNvSpPr/>
          <p:nvPr/>
        </p:nvSpPr>
        <p:spPr>
          <a:xfrm>
            <a:off x="914042" y="1195757"/>
            <a:ext cx="1112402" cy="1110816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227" h="3227">
                <a:moveTo>
                  <a:pt x="3227" y="1634"/>
                </a:moveTo>
                <a:cubicBezTo>
                  <a:pt x="3216" y="2515"/>
                  <a:pt x="2498" y="3227"/>
                  <a:pt x="1614" y="3227"/>
                </a:cubicBezTo>
                <a:cubicBezTo>
                  <a:pt x="723" y="3227"/>
                  <a:pt x="0" y="2504"/>
                  <a:pt x="0" y="1613"/>
                </a:cubicBezTo>
                <a:cubicBezTo>
                  <a:pt x="0" y="729"/>
                  <a:pt x="712" y="11"/>
                  <a:pt x="1593" y="0"/>
                </a:cubicBezTo>
                <a:lnTo>
                  <a:pt x="1614" y="0"/>
                </a:lnTo>
                <a:lnTo>
                  <a:pt x="3227" y="0"/>
                </a:lnTo>
                <a:lnTo>
                  <a:pt x="3227" y="1613"/>
                </a:lnTo>
                <a:lnTo>
                  <a:pt x="3227" y="1634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E382E591-4666-480E-9C36-A3C687F0CE4A}"/>
              </a:ext>
            </a:extLst>
          </p:cNvPr>
          <p:cNvSpPr txBox="1"/>
          <p:nvPr/>
        </p:nvSpPr>
        <p:spPr>
          <a:xfrm>
            <a:off x="926736" y="1489886"/>
            <a:ext cx="1099708" cy="39998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9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9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6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25 0.2213 " pathEditMode="relative" rAng="0" ptsTypes="AA">
                                      <p:cBhvr>
                                        <p:cTn id="25" dur="500" spd="-999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11065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-0.25 -1.48148E-6 " pathEditMode="relative" rAng="0" ptsTypes="AA">
                                      <p:cBhvr>
                                        <p:cTn id="27" dur="500" spd="-999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6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6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36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86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360"/>
                            </p:stCondLst>
                            <p:childTnLst>
                              <p:par>
                                <p:cTn id="4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66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5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25 0.2213 " pathEditMode="relative" rAng="0" ptsTypes="AA">
                                      <p:cBhvr>
                                        <p:cTn id="58" dur="500" spd="-99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16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660"/>
                            </p:stCondLst>
                            <p:childTnLst>
                              <p:par>
                                <p:cTn id="6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8" grpId="0"/>
      <p:bldP spid="31751" grpId="0"/>
      <p:bldP spid="31753" grpId="0"/>
      <p:bldP spid="31754" grpId="0"/>
      <p:bldP spid="14" grpId="0"/>
      <p:bldP spid="12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4031873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999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模型的基本概念与构建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8" name="TextBox 4"/>
          <p:cNvSpPr txBox="1"/>
          <p:nvPr/>
        </p:nvSpPr>
        <p:spPr>
          <a:xfrm>
            <a:off x="2095430" y="3144417"/>
            <a:ext cx="9010106" cy="36920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基于上述讨论，可以得出如下的结论：</a:t>
            </a:r>
          </a:p>
        </p:txBody>
      </p:sp>
      <p:sp>
        <p:nvSpPr>
          <p:cNvPr id="31749" name="Freeform 14"/>
          <p:cNvSpPr/>
          <p:nvPr/>
        </p:nvSpPr>
        <p:spPr>
          <a:xfrm>
            <a:off x="664109" y="1061133"/>
            <a:ext cx="1112402" cy="1110816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227" h="3227">
                <a:moveTo>
                  <a:pt x="3227" y="1634"/>
                </a:moveTo>
                <a:cubicBezTo>
                  <a:pt x="3216" y="2515"/>
                  <a:pt x="2498" y="3227"/>
                  <a:pt x="1614" y="3227"/>
                </a:cubicBezTo>
                <a:cubicBezTo>
                  <a:pt x="723" y="3227"/>
                  <a:pt x="0" y="2504"/>
                  <a:pt x="0" y="1613"/>
                </a:cubicBezTo>
                <a:cubicBezTo>
                  <a:pt x="0" y="729"/>
                  <a:pt x="712" y="11"/>
                  <a:pt x="1593" y="0"/>
                </a:cubicBezTo>
                <a:lnTo>
                  <a:pt x="1614" y="0"/>
                </a:lnTo>
                <a:lnTo>
                  <a:pt x="3227" y="0"/>
                </a:lnTo>
                <a:lnTo>
                  <a:pt x="3227" y="1613"/>
                </a:lnTo>
                <a:lnTo>
                  <a:pt x="3227" y="1634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C1FF7D8E-57DB-4A18-B352-D70508AD45F7}"/>
              </a:ext>
            </a:extLst>
          </p:cNvPr>
          <p:cNvSpPr txBox="1"/>
          <p:nvPr/>
        </p:nvSpPr>
        <p:spPr>
          <a:xfrm>
            <a:off x="676803" y="1415265"/>
            <a:ext cx="1099708" cy="39998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9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9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4">
                <a:extLst>
                  <a:ext uri="{FF2B5EF4-FFF2-40B4-BE49-F238E27FC236}">
                    <a16:creationId xmlns:a16="http://schemas.microsoft.com/office/drawing/2014/main" id="{C28D19B2-78C9-4DF0-916D-23F82AB4C1DB}"/>
                  </a:ext>
                </a:extLst>
              </p:cNvPr>
              <p:cNvSpPr txBox="1"/>
              <p:nvPr/>
            </p:nvSpPr>
            <p:spPr>
              <a:xfrm>
                <a:off x="1590947" y="3549004"/>
                <a:ext cx="9010106" cy="6612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𝑦</m:t>
                          </m:r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=1</m:t>
                          </m:r>
                        </m:e>
                        <m:e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𝑋</m:t>
                          </m:r>
                        </m:e>
                      </m:d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𝑋</m:t>
                          </m:r>
                        </m:e>
                      </m:d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𝑋</m:t>
                              </m:r>
                            </m:sup>
                          </m:sSup>
                        </m:den>
                      </m:f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  </m:t>
                      </m:r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𝑦</m:t>
                      </m:r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=1</m:t>
                      </m:r>
                    </m:oMath>
                  </m:oMathPara>
                </a14:m>
                <a:endParaRPr lang="zh-CN" altLang="en-US" sz="1799" dirty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TextBox 4">
                <a:extLst>
                  <a:ext uri="{FF2B5EF4-FFF2-40B4-BE49-F238E27FC236}">
                    <a16:creationId xmlns:a16="http://schemas.microsoft.com/office/drawing/2014/main" id="{C28D19B2-78C9-4DF0-916D-23F82AB4C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947" y="3549004"/>
                <a:ext cx="9010106" cy="6612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4">
                <a:extLst>
                  <a:ext uri="{FF2B5EF4-FFF2-40B4-BE49-F238E27FC236}">
                    <a16:creationId xmlns:a16="http://schemas.microsoft.com/office/drawing/2014/main" id="{B379CCA3-49FF-4E8E-B53C-98EF96BEF68F}"/>
                  </a:ext>
                </a:extLst>
              </p:cNvPr>
              <p:cNvSpPr txBox="1"/>
              <p:nvPr/>
            </p:nvSpPr>
            <p:spPr>
              <a:xfrm>
                <a:off x="1776511" y="4085464"/>
                <a:ext cx="9010106" cy="7439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799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799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1799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𝑦</m:t>
                          </m:r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=0</m:t>
                          </m:r>
                        </m:e>
                        <m:e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𝑋</m:t>
                          </m:r>
                        </m:e>
                      </m:d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=1−</m:t>
                      </m:r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𝑦</m:t>
                          </m:r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=1</m:t>
                          </m:r>
                        </m:e>
                        <m:e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𝑋</m:t>
                          </m:r>
                        </m:e>
                      </m:d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=1−</m:t>
                      </m:r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𝑋</m:t>
                          </m:r>
                        </m:e>
                      </m:d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𝑋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𝑋</m:t>
                              </m:r>
                            </m:sup>
                          </m:sSup>
                        </m:den>
                      </m:f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  </m:t>
                      </m:r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𝑦</m:t>
                      </m:r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=0</m:t>
                      </m:r>
                    </m:oMath>
                  </m:oMathPara>
                </a14:m>
                <a:endParaRPr lang="zh-CN" altLang="en-US" sz="1799" dirty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TextBox 4">
                <a:extLst>
                  <a:ext uri="{FF2B5EF4-FFF2-40B4-BE49-F238E27FC236}">
                    <a16:creationId xmlns:a16="http://schemas.microsoft.com/office/drawing/2014/main" id="{B379CCA3-49FF-4E8E-B53C-98EF96BEF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511" y="4085464"/>
                <a:ext cx="9010106" cy="7439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4">
            <a:extLst>
              <a:ext uri="{FF2B5EF4-FFF2-40B4-BE49-F238E27FC236}">
                <a16:creationId xmlns:a16="http://schemas.microsoft.com/office/drawing/2014/main" id="{D03C42C2-05AE-4BA6-B9E4-5606897EAC81}"/>
              </a:ext>
            </a:extLst>
          </p:cNvPr>
          <p:cNvSpPr txBox="1"/>
          <p:nvPr/>
        </p:nvSpPr>
        <p:spPr>
          <a:xfrm>
            <a:off x="1874204" y="5368577"/>
            <a:ext cx="9010106" cy="36920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可以将以上两式合在一起表示：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4">
                <a:extLst>
                  <a:ext uri="{FF2B5EF4-FFF2-40B4-BE49-F238E27FC236}">
                    <a16:creationId xmlns:a16="http://schemas.microsoft.com/office/drawing/2014/main" id="{707C0561-36F1-4F1F-A422-59841B770715}"/>
                  </a:ext>
                </a:extLst>
              </p:cNvPr>
              <p:cNvSpPr txBox="1"/>
              <p:nvPr/>
            </p:nvSpPr>
            <p:spPr>
              <a:xfrm>
                <a:off x="1874204" y="5703037"/>
                <a:ext cx="9010106" cy="3852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𝑦</m:t>
                          </m:r>
                        </m:e>
                        <m:e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𝑋</m:t>
                          </m:r>
                        </m:e>
                      </m:d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799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799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799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799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799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799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1−</m:t>
                          </m:r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zh-CN" altLang="en-US" sz="1799" dirty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TextBox 4">
                <a:extLst>
                  <a:ext uri="{FF2B5EF4-FFF2-40B4-BE49-F238E27FC236}">
                    <a16:creationId xmlns:a16="http://schemas.microsoft.com/office/drawing/2014/main" id="{707C0561-36F1-4F1F-A422-59841B770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204" y="5703037"/>
                <a:ext cx="9010106" cy="385234"/>
              </a:xfrm>
              <a:prstGeom prst="rect">
                <a:avLst/>
              </a:prstGeom>
              <a:blipFill>
                <a:blip r:embed="rId4"/>
                <a:stretch>
                  <a:fillRect b="-7937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4">
                <a:extLst>
                  <a:ext uri="{FF2B5EF4-FFF2-40B4-BE49-F238E27FC236}">
                    <a16:creationId xmlns:a16="http://schemas.microsoft.com/office/drawing/2014/main" id="{A10FF053-9DBF-48DB-B1CA-F269F3E20FD0}"/>
                  </a:ext>
                </a:extLst>
              </p:cNvPr>
              <p:cNvSpPr txBox="1"/>
              <p:nvPr/>
            </p:nvSpPr>
            <p:spPr>
              <a:xfrm>
                <a:off x="1874204" y="6159037"/>
                <a:ext cx="9010106" cy="3692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上式就是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Logistic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回归的模型，其中待求的参数是</a:t>
                </a:r>
                <a14:m>
                  <m:oMath xmlns:m="http://schemas.openxmlformats.org/officeDocument/2006/math"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𝑊</m:t>
                    </m:r>
                    <m:r>
                      <a:rPr lang="en-US" altLang="zh-CN" sz="1799" b="0" i="0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 </m:t>
                    </m:r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17" name="TextBox 4">
                <a:extLst>
                  <a:ext uri="{FF2B5EF4-FFF2-40B4-BE49-F238E27FC236}">
                    <a16:creationId xmlns:a16="http://schemas.microsoft.com/office/drawing/2014/main" id="{A10FF053-9DBF-48DB-B1CA-F269F3E20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204" y="6159037"/>
                <a:ext cx="9010106" cy="369204"/>
              </a:xfrm>
              <a:prstGeom prst="rect">
                <a:avLst/>
              </a:prstGeom>
              <a:blipFill>
                <a:blip r:embed="rId5"/>
                <a:stretch>
                  <a:fillRect l="-474" t="-4918" b="-22951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8A6C33CD-46DA-47BA-B5BF-27748741D2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4145" y="4859690"/>
            <a:ext cx="2636908" cy="17561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4">
                <a:extLst>
                  <a:ext uri="{FF2B5EF4-FFF2-40B4-BE49-F238E27FC236}">
                    <a16:creationId xmlns:a16="http://schemas.microsoft.com/office/drawing/2014/main" id="{DD7453AD-CA72-4AFE-B37C-293A71921D73}"/>
                  </a:ext>
                </a:extLst>
              </p:cNvPr>
              <p:cNvSpPr txBox="1"/>
              <p:nvPr/>
            </p:nvSpPr>
            <p:spPr>
              <a:xfrm>
                <a:off x="2095430" y="1059143"/>
                <a:ext cx="9010106" cy="20660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sigmoid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函数求导可以发现：</a:t>
                </a:r>
                <a:endParaRPr lang="en-US" altLang="zh-CN" sz="1799" dirty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799" dirty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𝑠𝑖𝑔𝑚𝑜𝑜𝑑</m:t>
                      </m:r>
                      <m:sSup>
                        <m:sSupPr>
                          <m:ctrlP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1799" b="0" dirty="0">
                  <a:solidFill>
                    <a:srgbClr val="292929"/>
                  </a:solidFill>
                  <a:latin typeface="微软雅黑" panose="020B0503020204020204" pitchFamily="34" charset="-122"/>
                  <a:ea typeface="Cambria Math" panose="02040503050406030204" pitchFamily="18" charset="0"/>
                </a:endParaRPr>
              </a:p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799" dirty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由于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sigmoid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函数的值域是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(0, 1)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，故可以将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sigmoid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输出的结果视为使得概率值为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的那个类别的后验概率估计（即对于一个输入</a:t>
                </a:r>
                <a14:m>
                  <m:oMath xmlns:m="http://schemas.openxmlformats.org/officeDocument/2006/math"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，经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sigmoid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输出的结果是</a:t>
                </a:r>
                <a14:m>
                  <m:oMath xmlns:m="http://schemas.openxmlformats.org/officeDocument/2006/math"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属于使得概率值为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的那个类别的概率大小）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  <a:endParaRPr lang="zh-CN" altLang="en-US" sz="1799" dirty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9" name="TextBox 4">
                <a:extLst>
                  <a:ext uri="{FF2B5EF4-FFF2-40B4-BE49-F238E27FC236}">
                    <a16:creationId xmlns:a16="http://schemas.microsoft.com/office/drawing/2014/main" id="{DD7453AD-CA72-4AFE-B37C-293A71921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430" y="1059143"/>
                <a:ext cx="9010106" cy="2066015"/>
              </a:xfrm>
              <a:prstGeom prst="rect">
                <a:avLst/>
              </a:prstGeom>
              <a:blipFill>
                <a:blip r:embed="rId7"/>
                <a:stretch>
                  <a:fillRect l="-541" t="-885" b="-3540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070797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6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-0.25 0.22129 " pathEditMode="relative" rAng="0" ptsTypes="AA">
                                      <p:cBhvr>
                                        <p:cTn id="23" dur="500" spd="-999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6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6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6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86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36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6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6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6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8" grpId="0"/>
      <p:bldP spid="14" grpId="0"/>
      <p:bldP spid="12" grpId="0"/>
      <p:bldP spid="13" grpId="0"/>
      <p:bldP spid="15" grpId="0"/>
      <p:bldP spid="16" grpId="0"/>
      <p:bldP spid="17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4031873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999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模型的基本概念与构建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8" name="TextBox 4"/>
          <p:cNvSpPr txBox="1"/>
          <p:nvPr/>
        </p:nvSpPr>
        <p:spPr>
          <a:xfrm>
            <a:off x="1874204" y="1373937"/>
            <a:ext cx="9010106" cy="36920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估计模型的方法是极大似然估计，即</a:t>
            </a:r>
          </a:p>
        </p:txBody>
      </p:sp>
      <p:sp>
        <p:nvSpPr>
          <p:cNvPr id="31749" name="Freeform 14"/>
          <p:cNvSpPr/>
          <p:nvPr/>
        </p:nvSpPr>
        <p:spPr>
          <a:xfrm>
            <a:off x="664109" y="1061133"/>
            <a:ext cx="1112402" cy="1110816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227" h="3227">
                <a:moveTo>
                  <a:pt x="3227" y="1634"/>
                </a:moveTo>
                <a:cubicBezTo>
                  <a:pt x="3216" y="2515"/>
                  <a:pt x="2498" y="3227"/>
                  <a:pt x="1614" y="3227"/>
                </a:cubicBezTo>
                <a:cubicBezTo>
                  <a:pt x="723" y="3227"/>
                  <a:pt x="0" y="2504"/>
                  <a:pt x="0" y="1613"/>
                </a:cubicBezTo>
                <a:cubicBezTo>
                  <a:pt x="0" y="729"/>
                  <a:pt x="712" y="11"/>
                  <a:pt x="1593" y="0"/>
                </a:cubicBezTo>
                <a:lnTo>
                  <a:pt x="1614" y="0"/>
                </a:lnTo>
                <a:lnTo>
                  <a:pt x="3227" y="0"/>
                </a:lnTo>
                <a:lnTo>
                  <a:pt x="3227" y="1613"/>
                </a:lnTo>
                <a:lnTo>
                  <a:pt x="3227" y="1634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C1FF7D8E-57DB-4A18-B352-D70508AD45F7}"/>
              </a:ext>
            </a:extLst>
          </p:cNvPr>
          <p:cNvSpPr txBox="1"/>
          <p:nvPr/>
        </p:nvSpPr>
        <p:spPr>
          <a:xfrm>
            <a:off x="676803" y="1415265"/>
            <a:ext cx="1099708" cy="39998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9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9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4">
                <a:extLst>
                  <a:ext uri="{FF2B5EF4-FFF2-40B4-BE49-F238E27FC236}">
                    <a16:creationId xmlns:a16="http://schemas.microsoft.com/office/drawing/2014/main" id="{C28D19B2-78C9-4DF0-916D-23F82AB4C1DB}"/>
                  </a:ext>
                </a:extLst>
              </p:cNvPr>
              <p:cNvSpPr txBox="1"/>
              <p:nvPr/>
            </p:nvSpPr>
            <p:spPr>
              <a:xfrm>
                <a:off x="1590947" y="1841895"/>
                <a:ext cx="9010106" cy="3765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𝑀𝐿𝐸</m:t>
                      </m:r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:</m:t>
                      </m:r>
                      <m:acc>
                        <m:accPr>
                          <m:chr m:val="̂"/>
                          <m:ctrlP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accPr>
                        <m:e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𝑊</m:t>
                          </m:r>
                        </m:e>
                      </m:acc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𝑎𝑟𝑔𝑚𝑎𝑥</m:t>
                      </m:r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799" b="0" i="0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log</m:t>
                      </m:r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⁡(</m:t>
                      </m:r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𝑃</m:t>
                      </m:r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𝑦</m:t>
                      </m:r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|</m:t>
                      </m:r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𝑋</m:t>
                      </m:r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))</m:t>
                      </m:r>
                    </m:oMath>
                  </m:oMathPara>
                </a14:m>
                <a:endParaRPr lang="zh-CN" altLang="en-US" sz="1799" dirty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TextBox 4">
                <a:extLst>
                  <a:ext uri="{FF2B5EF4-FFF2-40B4-BE49-F238E27FC236}">
                    <a16:creationId xmlns:a16="http://schemas.microsoft.com/office/drawing/2014/main" id="{C28D19B2-78C9-4DF0-916D-23F82AB4C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947" y="1841895"/>
                <a:ext cx="9010106" cy="376578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4">
                <a:extLst>
                  <a:ext uri="{FF2B5EF4-FFF2-40B4-BE49-F238E27FC236}">
                    <a16:creationId xmlns:a16="http://schemas.microsoft.com/office/drawing/2014/main" id="{66417472-2EE8-4EDC-9C9B-C814C85E8260}"/>
                  </a:ext>
                </a:extLst>
              </p:cNvPr>
              <p:cNvSpPr txBox="1"/>
              <p:nvPr/>
            </p:nvSpPr>
            <p:spPr>
              <a:xfrm>
                <a:off x="1874204" y="2385725"/>
                <a:ext cx="9010106" cy="3692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假设总共有</a:t>
                </a:r>
                <a14:m>
                  <m:oMath xmlns:m="http://schemas.openxmlformats.org/officeDocument/2006/math">
                    <m:r>
                      <a:rPr lang="en-US" altLang="zh-CN" sz="1799" i="1" dirty="0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组数据，数据之间满足独立同分布，则有</a:t>
                </a:r>
              </a:p>
            </p:txBody>
          </p:sp>
        </mc:Choice>
        <mc:Fallback xmlns="">
          <p:sp>
            <p:nvSpPr>
              <p:cNvPr id="18" name="TextBox 4">
                <a:extLst>
                  <a:ext uri="{FF2B5EF4-FFF2-40B4-BE49-F238E27FC236}">
                    <a16:creationId xmlns:a16="http://schemas.microsoft.com/office/drawing/2014/main" id="{66417472-2EE8-4EDC-9C9B-C814C85E8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204" y="2385725"/>
                <a:ext cx="9010106" cy="369204"/>
              </a:xfrm>
              <a:prstGeom prst="rect">
                <a:avLst/>
              </a:prstGeom>
              <a:blipFill>
                <a:blip r:embed="rId3"/>
                <a:stretch>
                  <a:fillRect l="-474" t="-4918" b="-22951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4">
                <a:extLst>
                  <a:ext uri="{FF2B5EF4-FFF2-40B4-BE49-F238E27FC236}">
                    <a16:creationId xmlns:a16="http://schemas.microsoft.com/office/drawing/2014/main" id="{73E88695-F7C7-4C17-BFC7-CFC3E606CBBE}"/>
                  </a:ext>
                </a:extLst>
              </p:cNvPr>
              <p:cNvSpPr txBox="1"/>
              <p:nvPr/>
            </p:nvSpPr>
            <p:spPr>
              <a:xfrm>
                <a:off x="1590947" y="2942475"/>
                <a:ext cx="9010106" cy="281769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1799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accPr>
                        <m:e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𝑊</m:t>
                          </m:r>
                        </m:e>
                      </m:acc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𝑎𝑟𝑔𝑚𝑎𝑥</m:t>
                      </m:r>
                      <m:func>
                        <m:funcPr>
                          <m:ctrlP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799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  <m: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CN" sz="1799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799" b="0" i="1" smtClean="0">
                                              <a:solidFill>
                                                <a:srgbClr val="292929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799" b="0" i="1" smtClean="0">
                                              <a:solidFill>
                                                <a:srgbClr val="292929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799" b="0" i="1" smtClean="0">
                                              <a:solidFill>
                                                <a:srgbClr val="292929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799" b="0" i="1" smtClean="0">
                                              <a:solidFill>
                                                <a:srgbClr val="292929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799" b="0" i="1" smtClean="0">
                                              <a:solidFill>
                                                <a:srgbClr val="292929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799" b="0" i="1" smtClean="0">
                                              <a:solidFill>
                                                <a:srgbClr val="292929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𝑎𝑟𝑔𝑚𝑎𝑥</m:t>
                      </m:r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1799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log</m:t>
                          </m:r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⁡(</m:t>
                          </m:r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799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799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799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799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799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799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799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799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𝑎𝑟𝑔𝑚𝑎𝑥</m:t>
                      </m:r>
                      <m:r>
                        <a:rPr lang="en-US" altLang="zh-CN" sz="1799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zh-CN" sz="1799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799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1799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799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1799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799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799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799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1799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799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log</m:t>
                          </m:r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  <m:r>
                            <a:rPr lang="en-US" altLang="zh-CN" sz="1799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799" b="0" dirty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99" dirty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9" name="TextBox 4">
                <a:extLst>
                  <a:ext uri="{FF2B5EF4-FFF2-40B4-BE49-F238E27FC236}">
                    <a16:creationId xmlns:a16="http://schemas.microsoft.com/office/drawing/2014/main" id="{73E88695-F7C7-4C17-BFC7-CFC3E606C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947" y="2942475"/>
                <a:ext cx="9010106" cy="28176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4">
                <a:extLst>
                  <a:ext uri="{FF2B5EF4-FFF2-40B4-BE49-F238E27FC236}">
                    <a16:creationId xmlns:a16="http://schemas.microsoft.com/office/drawing/2014/main" id="{46E94CC6-60AD-4AB9-B622-9A05148FB7D0}"/>
                  </a:ext>
                </a:extLst>
              </p:cNvPr>
              <p:cNvSpPr txBox="1"/>
              <p:nvPr/>
            </p:nvSpPr>
            <p:spPr>
              <a:xfrm>
                <a:off x="1776511" y="5575567"/>
                <a:ext cx="9010106" cy="3692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上式中的形式就是交叉熵函数的形式，使用该式结合梯度下降优化</a:t>
                </a:r>
                <a14:m>
                  <m:oMath xmlns:m="http://schemas.openxmlformats.org/officeDocument/2006/math"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𝑊</m:t>
                    </m:r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即可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sz="1799" dirty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" name="TextBox 4">
                <a:extLst>
                  <a:ext uri="{FF2B5EF4-FFF2-40B4-BE49-F238E27FC236}">
                    <a16:creationId xmlns:a16="http://schemas.microsoft.com/office/drawing/2014/main" id="{46E94CC6-60AD-4AB9-B622-9A05148FB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511" y="5575567"/>
                <a:ext cx="9010106" cy="369204"/>
              </a:xfrm>
              <a:prstGeom prst="rect">
                <a:avLst/>
              </a:prstGeom>
              <a:blipFill>
                <a:blip r:embed="rId5"/>
                <a:stretch>
                  <a:fillRect l="-474" t="-5000" b="-25000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981838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6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-0.25 0.22129 " pathEditMode="relative" rAng="0" ptsTypes="AA">
                                      <p:cBhvr>
                                        <p:cTn id="23" dur="500" spd="-999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6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6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6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86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36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6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8" grpId="0"/>
      <p:bldP spid="14" grpId="0"/>
      <p:bldP spid="12" grpId="0"/>
      <p:bldP spid="18" grpId="0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4031873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999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模型的基本概念与构建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8" name="TextBox 4"/>
          <p:cNvSpPr txBox="1"/>
          <p:nvPr/>
        </p:nvSpPr>
        <p:spPr>
          <a:xfrm>
            <a:off x="1874204" y="1373937"/>
            <a:ext cx="9010106" cy="64607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上面讨论的是二分类的</a:t>
            </a:r>
            <a:r>
              <a:rPr lang="en-US" altLang="zh-CN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Logistic</a:t>
            </a: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要扩展到多分类，需要引入一个新的激活函数</a:t>
            </a:r>
            <a:r>
              <a:rPr lang="en-US" altLang="zh-CN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1799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zh-CN" altLang="en-US" sz="1799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31749" name="Freeform 14"/>
          <p:cNvSpPr/>
          <p:nvPr/>
        </p:nvSpPr>
        <p:spPr>
          <a:xfrm>
            <a:off x="664109" y="1061133"/>
            <a:ext cx="1112402" cy="1110816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227" h="3227">
                <a:moveTo>
                  <a:pt x="3227" y="1634"/>
                </a:moveTo>
                <a:cubicBezTo>
                  <a:pt x="3216" y="2515"/>
                  <a:pt x="2498" y="3227"/>
                  <a:pt x="1614" y="3227"/>
                </a:cubicBezTo>
                <a:cubicBezTo>
                  <a:pt x="723" y="3227"/>
                  <a:pt x="0" y="2504"/>
                  <a:pt x="0" y="1613"/>
                </a:cubicBezTo>
                <a:cubicBezTo>
                  <a:pt x="0" y="729"/>
                  <a:pt x="712" y="11"/>
                  <a:pt x="1593" y="0"/>
                </a:cubicBezTo>
                <a:lnTo>
                  <a:pt x="1614" y="0"/>
                </a:lnTo>
                <a:lnTo>
                  <a:pt x="3227" y="0"/>
                </a:lnTo>
                <a:lnTo>
                  <a:pt x="3227" y="1613"/>
                </a:lnTo>
                <a:lnTo>
                  <a:pt x="3227" y="1634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C1FF7D8E-57DB-4A18-B352-D70508AD45F7}"/>
              </a:ext>
            </a:extLst>
          </p:cNvPr>
          <p:cNvSpPr txBox="1"/>
          <p:nvPr/>
        </p:nvSpPr>
        <p:spPr>
          <a:xfrm>
            <a:off x="676803" y="1415265"/>
            <a:ext cx="1099708" cy="39998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9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9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4">
                <a:extLst>
                  <a:ext uri="{FF2B5EF4-FFF2-40B4-BE49-F238E27FC236}">
                    <a16:creationId xmlns:a16="http://schemas.microsoft.com/office/drawing/2014/main" id="{C28D19B2-78C9-4DF0-916D-23F82AB4C1DB}"/>
                  </a:ext>
                </a:extLst>
              </p:cNvPr>
              <p:cNvSpPr txBox="1"/>
              <p:nvPr/>
            </p:nvSpPr>
            <p:spPr>
              <a:xfrm>
                <a:off x="1590947" y="2078882"/>
                <a:ext cx="9010106" cy="7356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1799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799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799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𝑗</m:t>
                              </m:r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=1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sz="1799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799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799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1799" dirty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TextBox 4">
                <a:extLst>
                  <a:ext uri="{FF2B5EF4-FFF2-40B4-BE49-F238E27FC236}">
                    <a16:creationId xmlns:a16="http://schemas.microsoft.com/office/drawing/2014/main" id="{C28D19B2-78C9-4DF0-916D-23F82AB4C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947" y="2078882"/>
                <a:ext cx="9010106" cy="7356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4">
            <a:extLst>
              <a:ext uri="{FF2B5EF4-FFF2-40B4-BE49-F238E27FC236}">
                <a16:creationId xmlns:a16="http://schemas.microsoft.com/office/drawing/2014/main" id="{66417472-2EE8-4EDC-9C9B-C814C85E8260}"/>
              </a:ext>
            </a:extLst>
          </p:cNvPr>
          <p:cNvSpPr txBox="1"/>
          <p:nvPr/>
        </p:nvSpPr>
        <p:spPr>
          <a:xfrm>
            <a:off x="1776511" y="2896046"/>
            <a:ext cx="9010106" cy="36920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经过类似的推导可以得到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4">
                <a:extLst>
                  <a:ext uri="{FF2B5EF4-FFF2-40B4-BE49-F238E27FC236}">
                    <a16:creationId xmlns:a16="http://schemas.microsoft.com/office/drawing/2014/main" id="{73E88695-F7C7-4C17-BFC7-CFC3E606CBBE}"/>
                  </a:ext>
                </a:extLst>
              </p:cNvPr>
              <p:cNvSpPr txBox="1"/>
              <p:nvPr/>
            </p:nvSpPr>
            <p:spPr>
              <a:xfrm>
                <a:off x="1590947" y="3483875"/>
                <a:ext cx="9010106" cy="11478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1799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accPr>
                        <m:e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𝑊</m:t>
                          </m:r>
                        </m:e>
                      </m:acc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799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𝑎𝑟𝑔𝑚𝑎𝑥</m:t>
                      </m:r>
                      <m:r>
                        <a:rPr lang="en-US" altLang="zh-CN" sz="1799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zh-CN" sz="1799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799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1799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799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799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𝑙𝑜𝑔</m:t>
                          </m:r>
                          <m:sSubSup>
                            <m:sSubSupPr>
                              <m:ctrlP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sz="1799" b="0" dirty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99" dirty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9" name="TextBox 4">
                <a:extLst>
                  <a:ext uri="{FF2B5EF4-FFF2-40B4-BE49-F238E27FC236}">
                    <a16:creationId xmlns:a16="http://schemas.microsoft.com/office/drawing/2014/main" id="{73E88695-F7C7-4C17-BFC7-CFC3E606C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947" y="3483875"/>
                <a:ext cx="9010106" cy="1147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4">
                <a:extLst>
                  <a:ext uri="{FF2B5EF4-FFF2-40B4-BE49-F238E27FC236}">
                    <a16:creationId xmlns:a16="http://schemas.microsoft.com/office/drawing/2014/main" id="{46E94CC6-60AD-4AB9-B622-9A05148FB7D0}"/>
                  </a:ext>
                </a:extLst>
              </p:cNvPr>
              <p:cNvSpPr txBox="1"/>
              <p:nvPr/>
            </p:nvSpPr>
            <p:spPr>
              <a:xfrm>
                <a:off x="1874204" y="4665713"/>
                <a:ext cx="9010106" cy="3692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99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为真实值，</a:t>
                </a:r>
                <a:r>
                  <a:rPr lang="en-US" altLang="zh-CN" sz="1799" dirty="0">
                    <a:solidFill>
                      <a:srgbClr val="292929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为预测值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sz="1799" dirty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" name="TextBox 4">
                <a:extLst>
                  <a:ext uri="{FF2B5EF4-FFF2-40B4-BE49-F238E27FC236}">
                    <a16:creationId xmlns:a16="http://schemas.microsoft.com/office/drawing/2014/main" id="{46E94CC6-60AD-4AB9-B622-9A05148FB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204" y="4665713"/>
                <a:ext cx="9010106" cy="369204"/>
              </a:xfrm>
              <a:prstGeom prst="rect">
                <a:avLst/>
              </a:prstGeom>
              <a:blipFill>
                <a:blip r:embed="rId4"/>
                <a:stretch>
                  <a:fillRect l="-474" t="-4918" b="-22951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289458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6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-0.25 0.22129 " pathEditMode="relative" rAng="0" ptsTypes="AA">
                                      <p:cBhvr>
                                        <p:cTn id="23" dur="500" spd="-999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6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6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6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86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36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6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8" grpId="0"/>
      <p:bldP spid="14" grpId="0"/>
      <p:bldP spid="12" grpId="0"/>
      <p:bldP spid="18" grpId="0"/>
      <p:bldP spid="19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1723549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999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EB5CC9-3C25-4A2D-9240-DAE814047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41" y="1126481"/>
            <a:ext cx="10987117" cy="484916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856ADB-4418-42E9-9BEA-44ADFB076CD5}"/>
              </a:ext>
            </a:extLst>
          </p:cNvPr>
          <p:cNvSpPr txBox="1"/>
          <p:nvPr/>
        </p:nvSpPr>
        <p:spPr>
          <a:xfrm>
            <a:off x="4139379" y="6186109"/>
            <a:ext cx="391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数据集的加载以及模型的生成和训练</a:t>
            </a:r>
          </a:p>
        </p:txBody>
      </p:sp>
    </p:spTree>
    <p:extLst>
      <p:ext uri="{BB962C8B-B14F-4D97-AF65-F5344CB8AC3E}">
        <p14:creationId xmlns:p14="http://schemas.microsoft.com/office/powerpoint/2010/main" val="854820111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/>
          <p:nvPr/>
        </p:nvSpPr>
        <p:spPr>
          <a:xfrm>
            <a:off x="6081276" y="1355786"/>
            <a:ext cx="5604558" cy="34276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1799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基于线性回归、决策树和</a:t>
            </a:r>
            <a:r>
              <a:rPr lang="en-US" altLang="zh-CN" sz="1799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1799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算法的鸢尾花分类任务</a:t>
            </a:r>
          </a:p>
        </p:txBody>
      </p:sp>
      <p:cxnSp>
        <p:nvCxnSpPr>
          <p:cNvPr id="8194" name="直接连接符 3"/>
          <p:cNvCxnSpPr/>
          <p:nvPr/>
        </p:nvCxnSpPr>
        <p:spPr>
          <a:xfrm>
            <a:off x="6149162" y="1699301"/>
            <a:ext cx="3957679" cy="0"/>
          </a:xfrm>
          <a:prstGeom prst="line">
            <a:avLst/>
          </a:prstGeom>
          <a:ln w="9525" cap="flat" cmpd="sng">
            <a:solidFill>
              <a:srgbClr val="113E6A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" name="Rectangle 3"/>
          <p:cNvSpPr txBox="1"/>
          <p:nvPr/>
        </p:nvSpPr>
        <p:spPr>
          <a:xfrm>
            <a:off x="1926473" y="2448309"/>
            <a:ext cx="1536100" cy="60142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dist"/>
            <a:r>
              <a:rPr lang="zh-CN" altLang="en-US" sz="3599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8197" name="组合 24"/>
          <p:cNvGrpSpPr/>
          <p:nvPr/>
        </p:nvGrpSpPr>
        <p:grpSpPr>
          <a:xfrm>
            <a:off x="6168204" y="4450951"/>
            <a:ext cx="576037" cy="576038"/>
            <a:chOff x="6170389" y="4955815"/>
            <a:chExt cx="576064" cy="576064"/>
          </a:xfrm>
        </p:grpSpPr>
        <p:sp>
          <p:nvSpPr>
            <p:cNvPr id="8198" name="圆角矩形 13"/>
            <p:cNvSpPr/>
            <p:nvPr/>
          </p:nvSpPr>
          <p:spPr>
            <a:xfrm>
              <a:off x="6170389" y="4955815"/>
              <a:ext cx="576064" cy="576064"/>
            </a:xfrm>
            <a:prstGeom prst="roundRect">
              <a:avLst>
                <a:gd name="adj" fmla="val 16667"/>
              </a:avLst>
            </a:prstGeom>
            <a:solidFill>
              <a:srgbClr val="113E6A"/>
            </a:solidFill>
            <a:ln w="9525">
              <a:noFill/>
            </a:ln>
          </p:spPr>
          <p:txBody>
            <a:bodyPr anchor="t"/>
            <a:lstStyle/>
            <a:p>
              <a:endParaRPr lang="zh-CN" altLang="en-US" sz="1799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99" name="Freeform 11"/>
            <p:cNvSpPr>
              <a:spLocks noEditPoints="1"/>
            </p:cNvSpPr>
            <p:nvPr/>
          </p:nvSpPr>
          <p:spPr>
            <a:xfrm>
              <a:off x="6298628" y="5092507"/>
              <a:ext cx="315884" cy="27338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948" h="810">
                  <a:moveTo>
                    <a:pt x="588" y="151"/>
                  </a:moveTo>
                  <a:cubicBezTo>
                    <a:pt x="588" y="151"/>
                    <a:pt x="588" y="152"/>
                    <a:pt x="588" y="152"/>
                  </a:cubicBezTo>
                  <a:cubicBezTo>
                    <a:pt x="588" y="153"/>
                    <a:pt x="589" y="154"/>
                    <a:pt x="589" y="155"/>
                  </a:cubicBezTo>
                  <a:cubicBezTo>
                    <a:pt x="589" y="156"/>
                    <a:pt x="589" y="156"/>
                    <a:pt x="589" y="157"/>
                  </a:cubicBezTo>
                  <a:cubicBezTo>
                    <a:pt x="589" y="158"/>
                    <a:pt x="589" y="159"/>
                    <a:pt x="589" y="161"/>
                  </a:cubicBezTo>
                  <a:cubicBezTo>
                    <a:pt x="589" y="161"/>
                    <a:pt x="589" y="161"/>
                    <a:pt x="589" y="161"/>
                  </a:cubicBezTo>
                  <a:cubicBezTo>
                    <a:pt x="589" y="162"/>
                    <a:pt x="589" y="164"/>
                    <a:pt x="589" y="165"/>
                  </a:cubicBezTo>
                  <a:cubicBezTo>
                    <a:pt x="589" y="165"/>
                    <a:pt x="589" y="166"/>
                    <a:pt x="589" y="166"/>
                  </a:cubicBezTo>
                  <a:cubicBezTo>
                    <a:pt x="589" y="167"/>
                    <a:pt x="589" y="168"/>
                    <a:pt x="589" y="169"/>
                  </a:cubicBezTo>
                  <a:cubicBezTo>
                    <a:pt x="589" y="170"/>
                    <a:pt x="589" y="170"/>
                    <a:pt x="589" y="171"/>
                  </a:cubicBezTo>
                  <a:cubicBezTo>
                    <a:pt x="588" y="178"/>
                    <a:pt x="586" y="185"/>
                    <a:pt x="584" y="191"/>
                  </a:cubicBezTo>
                  <a:cubicBezTo>
                    <a:pt x="584" y="192"/>
                    <a:pt x="583" y="193"/>
                    <a:pt x="583" y="194"/>
                  </a:cubicBezTo>
                  <a:cubicBezTo>
                    <a:pt x="583" y="195"/>
                    <a:pt x="583" y="195"/>
                    <a:pt x="583" y="195"/>
                  </a:cubicBezTo>
                  <a:cubicBezTo>
                    <a:pt x="583" y="196"/>
                    <a:pt x="582" y="197"/>
                    <a:pt x="582" y="198"/>
                  </a:cubicBezTo>
                  <a:cubicBezTo>
                    <a:pt x="582" y="198"/>
                    <a:pt x="582" y="198"/>
                    <a:pt x="582" y="198"/>
                  </a:cubicBezTo>
                  <a:cubicBezTo>
                    <a:pt x="580" y="201"/>
                    <a:pt x="579" y="204"/>
                    <a:pt x="577" y="207"/>
                  </a:cubicBezTo>
                  <a:cubicBezTo>
                    <a:pt x="577" y="207"/>
                    <a:pt x="577" y="207"/>
                    <a:pt x="577" y="208"/>
                  </a:cubicBezTo>
                  <a:cubicBezTo>
                    <a:pt x="577" y="208"/>
                    <a:pt x="576" y="209"/>
                    <a:pt x="575" y="210"/>
                  </a:cubicBezTo>
                  <a:cubicBezTo>
                    <a:pt x="575" y="210"/>
                    <a:pt x="575" y="211"/>
                    <a:pt x="575" y="211"/>
                  </a:cubicBezTo>
                  <a:cubicBezTo>
                    <a:pt x="573" y="215"/>
                    <a:pt x="570" y="218"/>
                    <a:pt x="567" y="222"/>
                  </a:cubicBezTo>
                  <a:cubicBezTo>
                    <a:pt x="567" y="222"/>
                    <a:pt x="567" y="222"/>
                    <a:pt x="567" y="222"/>
                  </a:cubicBezTo>
                  <a:cubicBezTo>
                    <a:pt x="566" y="223"/>
                    <a:pt x="566" y="224"/>
                    <a:pt x="565" y="224"/>
                  </a:cubicBezTo>
                  <a:cubicBezTo>
                    <a:pt x="565" y="224"/>
                    <a:pt x="565" y="225"/>
                    <a:pt x="565" y="225"/>
                  </a:cubicBezTo>
                  <a:cubicBezTo>
                    <a:pt x="562" y="227"/>
                    <a:pt x="560" y="230"/>
                    <a:pt x="558" y="232"/>
                  </a:cubicBezTo>
                  <a:cubicBezTo>
                    <a:pt x="558" y="232"/>
                    <a:pt x="557" y="232"/>
                    <a:pt x="557" y="232"/>
                  </a:cubicBezTo>
                  <a:cubicBezTo>
                    <a:pt x="557" y="233"/>
                    <a:pt x="556" y="233"/>
                    <a:pt x="555" y="234"/>
                  </a:cubicBezTo>
                  <a:cubicBezTo>
                    <a:pt x="555" y="234"/>
                    <a:pt x="555" y="234"/>
                    <a:pt x="554" y="234"/>
                  </a:cubicBezTo>
                  <a:cubicBezTo>
                    <a:pt x="554" y="235"/>
                    <a:pt x="553" y="236"/>
                    <a:pt x="552" y="236"/>
                  </a:cubicBezTo>
                  <a:cubicBezTo>
                    <a:pt x="547" y="240"/>
                    <a:pt x="543" y="243"/>
                    <a:pt x="537" y="246"/>
                  </a:cubicBezTo>
                  <a:cubicBezTo>
                    <a:pt x="536" y="246"/>
                    <a:pt x="535" y="247"/>
                    <a:pt x="534" y="247"/>
                  </a:cubicBezTo>
                  <a:cubicBezTo>
                    <a:pt x="533" y="247"/>
                    <a:pt x="533" y="248"/>
                    <a:pt x="532" y="248"/>
                  </a:cubicBezTo>
                  <a:cubicBezTo>
                    <a:pt x="532" y="248"/>
                    <a:pt x="531" y="249"/>
                    <a:pt x="530" y="249"/>
                  </a:cubicBezTo>
                  <a:cubicBezTo>
                    <a:pt x="529" y="249"/>
                    <a:pt x="529" y="249"/>
                    <a:pt x="528" y="249"/>
                  </a:cubicBezTo>
                  <a:cubicBezTo>
                    <a:pt x="527" y="250"/>
                    <a:pt x="526" y="250"/>
                    <a:pt x="525" y="251"/>
                  </a:cubicBezTo>
                  <a:cubicBezTo>
                    <a:pt x="525" y="251"/>
                    <a:pt x="525" y="251"/>
                    <a:pt x="525" y="251"/>
                  </a:cubicBezTo>
                  <a:cubicBezTo>
                    <a:pt x="523" y="251"/>
                    <a:pt x="522" y="252"/>
                    <a:pt x="520" y="252"/>
                  </a:cubicBezTo>
                  <a:cubicBezTo>
                    <a:pt x="520" y="252"/>
                    <a:pt x="520" y="252"/>
                    <a:pt x="519" y="252"/>
                  </a:cubicBezTo>
                  <a:cubicBezTo>
                    <a:pt x="518" y="253"/>
                    <a:pt x="517" y="253"/>
                    <a:pt x="516" y="253"/>
                  </a:cubicBezTo>
                  <a:cubicBezTo>
                    <a:pt x="516" y="253"/>
                    <a:pt x="515" y="253"/>
                    <a:pt x="515" y="253"/>
                  </a:cubicBezTo>
                  <a:cubicBezTo>
                    <a:pt x="514" y="254"/>
                    <a:pt x="512" y="254"/>
                    <a:pt x="511" y="254"/>
                  </a:cubicBezTo>
                  <a:cubicBezTo>
                    <a:pt x="509" y="254"/>
                    <a:pt x="508" y="255"/>
                    <a:pt x="506" y="255"/>
                  </a:cubicBezTo>
                  <a:cubicBezTo>
                    <a:pt x="506" y="255"/>
                    <a:pt x="506" y="255"/>
                    <a:pt x="505" y="255"/>
                  </a:cubicBezTo>
                  <a:cubicBezTo>
                    <a:pt x="504" y="255"/>
                    <a:pt x="503" y="255"/>
                    <a:pt x="502" y="255"/>
                  </a:cubicBezTo>
                  <a:cubicBezTo>
                    <a:pt x="502" y="255"/>
                    <a:pt x="501" y="255"/>
                    <a:pt x="501" y="255"/>
                  </a:cubicBezTo>
                  <a:cubicBezTo>
                    <a:pt x="499" y="255"/>
                    <a:pt x="498" y="255"/>
                    <a:pt x="496" y="255"/>
                  </a:cubicBezTo>
                  <a:cubicBezTo>
                    <a:pt x="496" y="255"/>
                    <a:pt x="496" y="255"/>
                    <a:pt x="496" y="255"/>
                  </a:cubicBezTo>
                  <a:cubicBezTo>
                    <a:pt x="495" y="255"/>
                    <a:pt x="494" y="255"/>
                    <a:pt x="492" y="255"/>
                  </a:cubicBezTo>
                  <a:cubicBezTo>
                    <a:pt x="492" y="255"/>
                    <a:pt x="491" y="255"/>
                    <a:pt x="491" y="255"/>
                  </a:cubicBezTo>
                  <a:cubicBezTo>
                    <a:pt x="490" y="255"/>
                    <a:pt x="489" y="255"/>
                    <a:pt x="488" y="255"/>
                  </a:cubicBezTo>
                  <a:cubicBezTo>
                    <a:pt x="488" y="255"/>
                    <a:pt x="487" y="255"/>
                    <a:pt x="487" y="255"/>
                  </a:cubicBezTo>
                  <a:cubicBezTo>
                    <a:pt x="485" y="255"/>
                    <a:pt x="484" y="255"/>
                    <a:pt x="483" y="255"/>
                  </a:cubicBezTo>
                  <a:cubicBezTo>
                    <a:pt x="477" y="254"/>
                    <a:pt x="471" y="253"/>
                    <a:pt x="466" y="251"/>
                  </a:cubicBezTo>
                  <a:cubicBezTo>
                    <a:pt x="465" y="250"/>
                    <a:pt x="464" y="250"/>
                    <a:pt x="463" y="250"/>
                  </a:cubicBezTo>
                  <a:cubicBezTo>
                    <a:pt x="463" y="250"/>
                    <a:pt x="462" y="250"/>
                    <a:pt x="462" y="249"/>
                  </a:cubicBezTo>
                  <a:cubicBezTo>
                    <a:pt x="461" y="249"/>
                    <a:pt x="460" y="249"/>
                    <a:pt x="459" y="248"/>
                  </a:cubicBezTo>
                  <a:cubicBezTo>
                    <a:pt x="459" y="248"/>
                    <a:pt x="459" y="248"/>
                    <a:pt x="459" y="248"/>
                  </a:cubicBezTo>
                  <a:cubicBezTo>
                    <a:pt x="456" y="247"/>
                    <a:pt x="453" y="245"/>
                    <a:pt x="450" y="244"/>
                  </a:cubicBezTo>
                  <a:cubicBezTo>
                    <a:pt x="450" y="244"/>
                    <a:pt x="450" y="244"/>
                    <a:pt x="450" y="244"/>
                  </a:cubicBezTo>
                  <a:cubicBezTo>
                    <a:pt x="449" y="243"/>
                    <a:pt x="448" y="243"/>
                    <a:pt x="447" y="242"/>
                  </a:cubicBezTo>
                  <a:cubicBezTo>
                    <a:pt x="447" y="242"/>
                    <a:pt x="447" y="242"/>
                    <a:pt x="446" y="242"/>
                  </a:cubicBezTo>
                  <a:cubicBezTo>
                    <a:pt x="443" y="239"/>
                    <a:pt x="439" y="237"/>
                    <a:pt x="436" y="234"/>
                  </a:cubicBezTo>
                  <a:cubicBezTo>
                    <a:pt x="435" y="234"/>
                    <a:pt x="435" y="234"/>
                    <a:pt x="435" y="234"/>
                  </a:cubicBezTo>
                  <a:cubicBezTo>
                    <a:pt x="434" y="233"/>
                    <a:pt x="434" y="232"/>
                    <a:pt x="433" y="232"/>
                  </a:cubicBezTo>
                  <a:cubicBezTo>
                    <a:pt x="433" y="231"/>
                    <a:pt x="433" y="231"/>
                    <a:pt x="432" y="231"/>
                  </a:cubicBezTo>
                  <a:cubicBezTo>
                    <a:pt x="430" y="229"/>
                    <a:pt x="428" y="227"/>
                    <a:pt x="425" y="224"/>
                  </a:cubicBezTo>
                  <a:cubicBezTo>
                    <a:pt x="425" y="224"/>
                    <a:pt x="425" y="224"/>
                    <a:pt x="425" y="224"/>
                  </a:cubicBezTo>
                  <a:cubicBezTo>
                    <a:pt x="425" y="223"/>
                    <a:pt x="424" y="222"/>
                    <a:pt x="423" y="222"/>
                  </a:cubicBezTo>
                  <a:cubicBezTo>
                    <a:pt x="423" y="221"/>
                    <a:pt x="423" y="221"/>
                    <a:pt x="423" y="221"/>
                  </a:cubicBezTo>
                  <a:cubicBezTo>
                    <a:pt x="422" y="220"/>
                    <a:pt x="421" y="219"/>
                    <a:pt x="421" y="218"/>
                  </a:cubicBezTo>
                  <a:cubicBezTo>
                    <a:pt x="417" y="213"/>
                    <a:pt x="413" y="207"/>
                    <a:pt x="410" y="200"/>
                  </a:cubicBezTo>
                  <a:cubicBezTo>
                    <a:pt x="410" y="200"/>
                    <a:pt x="410" y="199"/>
                    <a:pt x="409" y="199"/>
                  </a:cubicBezTo>
                  <a:cubicBezTo>
                    <a:pt x="409" y="198"/>
                    <a:pt x="409" y="197"/>
                    <a:pt x="408" y="196"/>
                  </a:cubicBezTo>
                  <a:cubicBezTo>
                    <a:pt x="408" y="196"/>
                    <a:pt x="408" y="195"/>
                    <a:pt x="408" y="195"/>
                  </a:cubicBezTo>
                  <a:cubicBezTo>
                    <a:pt x="407" y="194"/>
                    <a:pt x="407" y="193"/>
                    <a:pt x="407" y="191"/>
                  </a:cubicBezTo>
                  <a:cubicBezTo>
                    <a:pt x="406" y="191"/>
                    <a:pt x="406" y="191"/>
                    <a:pt x="406" y="191"/>
                  </a:cubicBezTo>
                  <a:cubicBezTo>
                    <a:pt x="406" y="190"/>
                    <a:pt x="406" y="188"/>
                    <a:pt x="405" y="187"/>
                  </a:cubicBezTo>
                  <a:cubicBezTo>
                    <a:pt x="405" y="187"/>
                    <a:pt x="405" y="186"/>
                    <a:pt x="405" y="186"/>
                  </a:cubicBezTo>
                  <a:cubicBezTo>
                    <a:pt x="405" y="185"/>
                    <a:pt x="404" y="184"/>
                    <a:pt x="404" y="183"/>
                  </a:cubicBezTo>
                  <a:cubicBezTo>
                    <a:pt x="404" y="182"/>
                    <a:pt x="404" y="182"/>
                    <a:pt x="404" y="181"/>
                  </a:cubicBezTo>
                  <a:cubicBezTo>
                    <a:pt x="404" y="180"/>
                    <a:pt x="403" y="179"/>
                    <a:pt x="403" y="177"/>
                  </a:cubicBezTo>
                  <a:cubicBezTo>
                    <a:pt x="403" y="176"/>
                    <a:pt x="403" y="174"/>
                    <a:pt x="402" y="173"/>
                  </a:cubicBezTo>
                  <a:cubicBezTo>
                    <a:pt x="402" y="173"/>
                    <a:pt x="402" y="172"/>
                    <a:pt x="402" y="172"/>
                  </a:cubicBezTo>
                  <a:cubicBezTo>
                    <a:pt x="402" y="171"/>
                    <a:pt x="402" y="170"/>
                    <a:pt x="402" y="169"/>
                  </a:cubicBezTo>
                  <a:cubicBezTo>
                    <a:pt x="402" y="168"/>
                    <a:pt x="402" y="168"/>
                    <a:pt x="402" y="167"/>
                  </a:cubicBezTo>
                  <a:cubicBezTo>
                    <a:pt x="402" y="166"/>
                    <a:pt x="402" y="164"/>
                    <a:pt x="402" y="163"/>
                  </a:cubicBezTo>
                  <a:cubicBezTo>
                    <a:pt x="402" y="163"/>
                    <a:pt x="402" y="163"/>
                    <a:pt x="402" y="163"/>
                  </a:cubicBezTo>
                  <a:cubicBezTo>
                    <a:pt x="402" y="161"/>
                    <a:pt x="402" y="160"/>
                    <a:pt x="402" y="159"/>
                  </a:cubicBezTo>
                  <a:cubicBezTo>
                    <a:pt x="402" y="158"/>
                    <a:pt x="402" y="158"/>
                    <a:pt x="402" y="157"/>
                  </a:cubicBezTo>
                  <a:cubicBezTo>
                    <a:pt x="402" y="156"/>
                    <a:pt x="402" y="156"/>
                    <a:pt x="402" y="155"/>
                  </a:cubicBezTo>
                  <a:cubicBezTo>
                    <a:pt x="402" y="154"/>
                    <a:pt x="402" y="154"/>
                    <a:pt x="402" y="153"/>
                  </a:cubicBezTo>
                  <a:cubicBezTo>
                    <a:pt x="402" y="152"/>
                    <a:pt x="402" y="151"/>
                    <a:pt x="403" y="149"/>
                  </a:cubicBezTo>
                  <a:cubicBezTo>
                    <a:pt x="403" y="149"/>
                    <a:pt x="403" y="149"/>
                    <a:pt x="403" y="149"/>
                  </a:cubicBezTo>
                  <a:cubicBezTo>
                    <a:pt x="403" y="143"/>
                    <a:pt x="405" y="138"/>
                    <a:pt x="406" y="132"/>
                  </a:cubicBezTo>
                  <a:cubicBezTo>
                    <a:pt x="407" y="131"/>
                    <a:pt x="407" y="130"/>
                    <a:pt x="408" y="129"/>
                  </a:cubicBezTo>
                  <a:cubicBezTo>
                    <a:pt x="408" y="129"/>
                    <a:pt x="408" y="129"/>
                    <a:pt x="408" y="129"/>
                  </a:cubicBezTo>
                  <a:cubicBezTo>
                    <a:pt x="408" y="128"/>
                    <a:pt x="409" y="127"/>
                    <a:pt x="409" y="126"/>
                  </a:cubicBezTo>
                  <a:cubicBezTo>
                    <a:pt x="409" y="126"/>
                    <a:pt x="409" y="126"/>
                    <a:pt x="409" y="126"/>
                  </a:cubicBezTo>
                  <a:cubicBezTo>
                    <a:pt x="410" y="123"/>
                    <a:pt x="412" y="120"/>
                    <a:pt x="413" y="117"/>
                  </a:cubicBezTo>
                  <a:cubicBezTo>
                    <a:pt x="413" y="117"/>
                    <a:pt x="414" y="116"/>
                    <a:pt x="414" y="116"/>
                  </a:cubicBezTo>
                  <a:cubicBezTo>
                    <a:pt x="414" y="115"/>
                    <a:pt x="415" y="114"/>
                    <a:pt x="415" y="114"/>
                  </a:cubicBezTo>
                  <a:cubicBezTo>
                    <a:pt x="415" y="113"/>
                    <a:pt x="415" y="113"/>
                    <a:pt x="416" y="113"/>
                  </a:cubicBezTo>
                  <a:cubicBezTo>
                    <a:pt x="418" y="109"/>
                    <a:pt x="420" y="106"/>
                    <a:pt x="423" y="102"/>
                  </a:cubicBezTo>
                  <a:cubicBezTo>
                    <a:pt x="423" y="102"/>
                    <a:pt x="423" y="102"/>
                    <a:pt x="424" y="102"/>
                  </a:cubicBezTo>
                  <a:cubicBezTo>
                    <a:pt x="424" y="101"/>
                    <a:pt x="425" y="100"/>
                    <a:pt x="426" y="99"/>
                  </a:cubicBezTo>
                  <a:cubicBezTo>
                    <a:pt x="426" y="99"/>
                    <a:pt x="426" y="99"/>
                    <a:pt x="426" y="99"/>
                  </a:cubicBezTo>
                  <a:cubicBezTo>
                    <a:pt x="428" y="97"/>
                    <a:pt x="431" y="94"/>
                    <a:pt x="433" y="92"/>
                  </a:cubicBezTo>
                  <a:cubicBezTo>
                    <a:pt x="433" y="92"/>
                    <a:pt x="433" y="92"/>
                    <a:pt x="433" y="92"/>
                  </a:cubicBezTo>
                  <a:cubicBezTo>
                    <a:pt x="434" y="91"/>
                    <a:pt x="435" y="90"/>
                    <a:pt x="436" y="90"/>
                  </a:cubicBezTo>
                  <a:cubicBezTo>
                    <a:pt x="436" y="90"/>
                    <a:pt x="436" y="89"/>
                    <a:pt x="436" y="89"/>
                  </a:cubicBezTo>
                  <a:cubicBezTo>
                    <a:pt x="437" y="89"/>
                    <a:pt x="438" y="88"/>
                    <a:pt x="439" y="87"/>
                  </a:cubicBezTo>
                  <a:cubicBezTo>
                    <a:pt x="443" y="84"/>
                    <a:pt x="448" y="81"/>
                    <a:pt x="453" y="78"/>
                  </a:cubicBezTo>
                  <a:cubicBezTo>
                    <a:pt x="454" y="78"/>
                    <a:pt x="456" y="77"/>
                    <a:pt x="457" y="77"/>
                  </a:cubicBezTo>
                  <a:cubicBezTo>
                    <a:pt x="457" y="76"/>
                    <a:pt x="458" y="76"/>
                    <a:pt x="458" y="76"/>
                  </a:cubicBezTo>
                  <a:cubicBezTo>
                    <a:pt x="459" y="76"/>
                    <a:pt x="460" y="75"/>
                    <a:pt x="461" y="75"/>
                  </a:cubicBezTo>
                  <a:cubicBezTo>
                    <a:pt x="461" y="75"/>
                    <a:pt x="462" y="74"/>
                    <a:pt x="462" y="74"/>
                  </a:cubicBezTo>
                  <a:cubicBezTo>
                    <a:pt x="463" y="74"/>
                    <a:pt x="465" y="73"/>
                    <a:pt x="466" y="73"/>
                  </a:cubicBezTo>
                  <a:cubicBezTo>
                    <a:pt x="466" y="73"/>
                    <a:pt x="466" y="73"/>
                    <a:pt x="466" y="73"/>
                  </a:cubicBezTo>
                  <a:cubicBezTo>
                    <a:pt x="467" y="72"/>
                    <a:pt x="469" y="72"/>
                    <a:pt x="470" y="72"/>
                  </a:cubicBezTo>
                  <a:cubicBezTo>
                    <a:pt x="471" y="72"/>
                    <a:pt x="471" y="71"/>
                    <a:pt x="471" y="71"/>
                  </a:cubicBezTo>
                  <a:cubicBezTo>
                    <a:pt x="472" y="71"/>
                    <a:pt x="473" y="71"/>
                    <a:pt x="474" y="71"/>
                  </a:cubicBezTo>
                  <a:cubicBezTo>
                    <a:pt x="475" y="71"/>
                    <a:pt x="475" y="70"/>
                    <a:pt x="476" y="70"/>
                  </a:cubicBezTo>
                  <a:cubicBezTo>
                    <a:pt x="477" y="70"/>
                    <a:pt x="479" y="70"/>
                    <a:pt x="480" y="70"/>
                  </a:cubicBezTo>
                  <a:cubicBezTo>
                    <a:pt x="481" y="69"/>
                    <a:pt x="483" y="69"/>
                    <a:pt x="484" y="69"/>
                  </a:cubicBezTo>
                  <a:cubicBezTo>
                    <a:pt x="485" y="69"/>
                    <a:pt x="485" y="69"/>
                    <a:pt x="486" y="69"/>
                  </a:cubicBezTo>
                  <a:cubicBezTo>
                    <a:pt x="487" y="69"/>
                    <a:pt x="488" y="69"/>
                    <a:pt x="489" y="69"/>
                  </a:cubicBezTo>
                  <a:cubicBezTo>
                    <a:pt x="489" y="68"/>
                    <a:pt x="490" y="68"/>
                    <a:pt x="490" y="68"/>
                  </a:cubicBezTo>
                  <a:cubicBezTo>
                    <a:pt x="491" y="68"/>
                    <a:pt x="493" y="68"/>
                    <a:pt x="494" y="68"/>
                  </a:cubicBezTo>
                  <a:cubicBezTo>
                    <a:pt x="494" y="68"/>
                    <a:pt x="494" y="68"/>
                    <a:pt x="495" y="68"/>
                  </a:cubicBezTo>
                  <a:cubicBezTo>
                    <a:pt x="496" y="68"/>
                    <a:pt x="497" y="68"/>
                    <a:pt x="498" y="68"/>
                  </a:cubicBezTo>
                  <a:cubicBezTo>
                    <a:pt x="499" y="68"/>
                    <a:pt x="499" y="68"/>
                    <a:pt x="500" y="68"/>
                  </a:cubicBezTo>
                  <a:cubicBezTo>
                    <a:pt x="501" y="68"/>
                    <a:pt x="502" y="68"/>
                    <a:pt x="503" y="69"/>
                  </a:cubicBezTo>
                  <a:cubicBezTo>
                    <a:pt x="503" y="69"/>
                    <a:pt x="504" y="69"/>
                    <a:pt x="504" y="69"/>
                  </a:cubicBezTo>
                  <a:cubicBezTo>
                    <a:pt x="505" y="69"/>
                    <a:pt x="507" y="69"/>
                    <a:pt x="508" y="69"/>
                  </a:cubicBezTo>
                  <a:cubicBezTo>
                    <a:pt x="514" y="70"/>
                    <a:pt x="519" y="71"/>
                    <a:pt x="525" y="73"/>
                  </a:cubicBezTo>
                  <a:cubicBezTo>
                    <a:pt x="526" y="73"/>
                    <a:pt x="527" y="74"/>
                    <a:pt x="528" y="74"/>
                  </a:cubicBezTo>
                  <a:cubicBezTo>
                    <a:pt x="528" y="74"/>
                    <a:pt x="528" y="74"/>
                    <a:pt x="528" y="74"/>
                  </a:cubicBezTo>
                  <a:cubicBezTo>
                    <a:pt x="529" y="75"/>
                    <a:pt x="530" y="75"/>
                    <a:pt x="531" y="75"/>
                  </a:cubicBezTo>
                  <a:cubicBezTo>
                    <a:pt x="531" y="75"/>
                    <a:pt x="532" y="76"/>
                    <a:pt x="532" y="76"/>
                  </a:cubicBezTo>
                  <a:cubicBezTo>
                    <a:pt x="535" y="77"/>
                    <a:pt x="538" y="78"/>
                    <a:pt x="541" y="80"/>
                  </a:cubicBezTo>
                  <a:cubicBezTo>
                    <a:pt x="541" y="80"/>
                    <a:pt x="541" y="80"/>
                    <a:pt x="541" y="80"/>
                  </a:cubicBezTo>
                  <a:cubicBezTo>
                    <a:pt x="542" y="81"/>
                    <a:pt x="543" y="81"/>
                    <a:pt x="544" y="82"/>
                  </a:cubicBezTo>
                  <a:cubicBezTo>
                    <a:pt x="544" y="82"/>
                    <a:pt x="544" y="82"/>
                    <a:pt x="544" y="82"/>
                  </a:cubicBezTo>
                  <a:cubicBezTo>
                    <a:pt x="548" y="84"/>
                    <a:pt x="552" y="87"/>
                    <a:pt x="555" y="90"/>
                  </a:cubicBezTo>
                  <a:cubicBezTo>
                    <a:pt x="555" y="90"/>
                    <a:pt x="555" y="90"/>
                    <a:pt x="556" y="90"/>
                  </a:cubicBezTo>
                  <a:cubicBezTo>
                    <a:pt x="556" y="91"/>
                    <a:pt x="557" y="92"/>
                    <a:pt x="558" y="92"/>
                  </a:cubicBezTo>
                  <a:cubicBezTo>
                    <a:pt x="558" y="92"/>
                    <a:pt x="558" y="92"/>
                    <a:pt x="558" y="93"/>
                  </a:cubicBezTo>
                  <a:cubicBezTo>
                    <a:pt x="561" y="95"/>
                    <a:pt x="563" y="97"/>
                    <a:pt x="565" y="100"/>
                  </a:cubicBezTo>
                  <a:cubicBezTo>
                    <a:pt x="565" y="100"/>
                    <a:pt x="565" y="100"/>
                    <a:pt x="565" y="100"/>
                  </a:cubicBezTo>
                  <a:cubicBezTo>
                    <a:pt x="566" y="101"/>
                    <a:pt x="567" y="101"/>
                    <a:pt x="567" y="102"/>
                  </a:cubicBezTo>
                  <a:cubicBezTo>
                    <a:pt x="568" y="102"/>
                    <a:pt x="568" y="103"/>
                    <a:pt x="568" y="103"/>
                  </a:cubicBezTo>
                  <a:cubicBezTo>
                    <a:pt x="569" y="104"/>
                    <a:pt x="569" y="104"/>
                    <a:pt x="570" y="105"/>
                  </a:cubicBezTo>
                  <a:cubicBezTo>
                    <a:pt x="573" y="110"/>
                    <a:pt x="576" y="115"/>
                    <a:pt x="579" y="120"/>
                  </a:cubicBezTo>
                  <a:cubicBezTo>
                    <a:pt x="580" y="121"/>
                    <a:pt x="580" y="122"/>
                    <a:pt x="581" y="123"/>
                  </a:cubicBezTo>
                  <a:cubicBezTo>
                    <a:pt x="581" y="124"/>
                    <a:pt x="581" y="124"/>
                    <a:pt x="581" y="125"/>
                  </a:cubicBezTo>
                  <a:cubicBezTo>
                    <a:pt x="582" y="126"/>
                    <a:pt x="582" y="127"/>
                    <a:pt x="582" y="127"/>
                  </a:cubicBezTo>
                  <a:cubicBezTo>
                    <a:pt x="583" y="128"/>
                    <a:pt x="583" y="128"/>
                    <a:pt x="583" y="129"/>
                  </a:cubicBezTo>
                  <a:cubicBezTo>
                    <a:pt x="583" y="130"/>
                    <a:pt x="584" y="131"/>
                    <a:pt x="584" y="132"/>
                  </a:cubicBezTo>
                  <a:cubicBezTo>
                    <a:pt x="584" y="132"/>
                    <a:pt x="584" y="133"/>
                    <a:pt x="584" y="133"/>
                  </a:cubicBezTo>
                  <a:cubicBezTo>
                    <a:pt x="585" y="134"/>
                    <a:pt x="585" y="135"/>
                    <a:pt x="585" y="137"/>
                  </a:cubicBezTo>
                  <a:lnTo>
                    <a:pt x="586" y="138"/>
                  </a:lnTo>
                  <a:cubicBezTo>
                    <a:pt x="586" y="139"/>
                    <a:pt x="586" y="140"/>
                    <a:pt x="587" y="141"/>
                  </a:cubicBezTo>
                  <a:cubicBezTo>
                    <a:pt x="587" y="141"/>
                    <a:pt x="587" y="142"/>
                    <a:pt x="587" y="142"/>
                  </a:cubicBezTo>
                  <a:cubicBezTo>
                    <a:pt x="587" y="144"/>
                    <a:pt x="587" y="145"/>
                    <a:pt x="588" y="147"/>
                  </a:cubicBezTo>
                  <a:cubicBezTo>
                    <a:pt x="588" y="148"/>
                    <a:pt x="588" y="149"/>
                    <a:pt x="588" y="151"/>
                  </a:cubicBezTo>
                  <a:close/>
                  <a:moveTo>
                    <a:pt x="657" y="163"/>
                  </a:moveTo>
                  <a:lnTo>
                    <a:pt x="648" y="108"/>
                  </a:lnTo>
                  <a:lnTo>
                    <a:pt x="616" y="114"/>
                  </a:lnTo>
                  <a:cubicBezTo>
                    <a:pt x="611" y="99"/>
                    <a:pt x="602" y="86"/>
                    <a:pt x="592" y="74"/>
                  </a:cubicBezTo>
                  <a:lnTo>
                    <a:pt x="611" y="48"/>
                  </a:lnTo>
                  <a:lnTo>
                    <a:pt x="565" y="16"/>
                  </a:lnTo>
                  <a:lnTo>
                    <a:pt x="547" y="42"/>
                  </a:lnTo>
                  <a:cubicBezTo>
                    <a:pt x="533" y="36"/>
                    <a:pt x="518" y="32"/>
                    <a:pt x="502" y="32"/>
                  </a:cubicBezTo>
                  <a:lnTo>
                    <a:pt x="497" y="0"/>
                  </a:lnTo>
                  <a:lnTo>
                    <a:pt x="442" y="9"/>
                  </a:lnTo>
                  <a:lnTo>
                    <a:pt x="447" y="41"/>
                  </a:lnTo>
                  <a:cubicBezTo>
                    <a:pt x="432" y="47"/>
                    <a:pt x="419" y="55"/>
                    <a:pt x="408" y="65"/>
                  </a:cubicBezTo>
                  <a:lnTo>
                    <a:pt x="382" y="47"/>
                  </a:lnTo>
                  <a:lnTo>
                    <a:pt x="350" y="92"/>
                  </a:lnTo>
                  <a:lnTo>
                    <a:pt x="376" y="110"/>
                  </a:lnTo>
                  <a:cubicBezTo>
                    <a:pt x="370" y="124"/>
                    <a:pt x="366" y="140"/>
                    <a:pt x="365" y="155"/>
                  </a:cubicBezTo>
                  <a:lnTo>
                    <a:pt x="334" y="161"/>
                  </a:lnTo>
                  <a:lnTo>
                    <a:pt x="343" y="215"/>
                  </a:lnTo>
                  <a:lnTo>
                    <a:pt x="374" y="210"/>
                  </a:lnTo>
                  <a:cubicBezTo>
                    <a:pt x="380" y="225"/>
                    <a:pt x="388" y="238"/>
                    <a:pt x="399" y="249"/>
                  </a:cubicBezTo>
                  <a:lnTo>
                    <a:pt x="380" y="275"/>
                  </a:lnTo>
                  <a:lnTo>
                    <a:pt x="425" y="308"/>
                  </a:lnTo>
                  <a:lnTo>
                    <a:pt x="444" y="282"/>
                  </a:lnTo>
                  <a:cubicBezTo>
                    <a:pt x="458" y="288"/>
                    <a:pt x="473" y="291"/>
                    <a:pt x="489" y="292"/>
                  </a:cubicBezTo>
                  <a:lnTo>
                    <a:pt x="494" y="324"/>
                  </a:lnTo>
                  <a:lnTo>
                    <a:pt x="549" y="315"/>
                  </a:lnTo>
                  <a:lnTo>
                    <a:pt x="544" y="283"/>
                  </a:lnTo>
                  <a:cubicBezTo>
                    <a:pt x="558" y="277"/>
                    <a:pt x="571" y="269"/>
                    <a:pt x="583" y="258"/>
                  </a:cubicBezTo>
                  <a:lnTo>
                    <a:pt x="609" y="277"/>
                  </a:lnTo>
                  <a:lnTo>
                    <a:pt x="641" y="232"/>
                  </a:lnTo>
                  <a:lnTo>
                    <a:pt x="615" y="213"/>
                  </a:lnTo>
                  <a:cubicBezTo>
                    <a:pt x="621" y="199"/>
                    <a:pt x="625" y="184"/>
                    <a:pt x="625" y="168"/>
                  </a:cubicBezTo>
                  <a:lnTo>
                    <a:pt x="657" y="163"/>
                  </a:lnTo>
                  <a:close/>
                  <a:moveTo>
                    <a:pt x="453" y="544"/>
                  </a:moveTo>
                  <a:cubicBezTo>
                    <a:pt x="453" y="545"/>
                    <a:pt x="453" y="546"/>
                    <a:pt x="453" y="547"/>
                  </a:cubicBezTo>
                  <a:cubicBezTo>
                    <a:pt x="452" y="548"/>
                    <a:pt x="452" y="550"/>
                    <a:pt x="452" y="552"/>
                  </a:cubicBezTo>
                  <a:cubicBezTo>
                    <a:pt x="452" y="553"/>
                    <a:pt x="451" y="554"/>
                    <a:pt x="451" y="554"/>
                  </a:cubicBezTo>
                  <a:cubicBezTo>
                    <a:pt x="451" y="557"/>
                    <a:pt x="450" y="559"/>
                    <a:pt x="450" y="562"/>
                  </a:cubicBezTo>
                  <a:cubicBezTo>
                    <a:pt x="450" y="562"/>
                    <a:pt x="450" y="562"/>
                    <a:pt x="449" y="562"/>
                  </a:cubicBezTo>
                  <a:cubicBezTo>
                    <a:pt x="449" y="565"/>
                    <a:pt x="448" y="567"/>
                    <a:pt x="448" y="569"/>
                  </a:cubicBezTo>
                  <a:cubicBezTo>
                    <a:pt x="447" y="570"/>
                    <a:pt x="447" y="570"/>
                    <a:pt x="447" y="571"/>
                  </a:cubicBezTo>
                  <a:cubicBezTo>
                    <a:pt x="447" y="573"/>
                    <a:pt x="446" y="575"/>
                    <a:pt x="445" y="576"/>
                  </a:cubicBezTo>
                  <a:cubicBezTo>
                    <a:pt x="445" y="577"/>
                    <a:pt x="445" y="578"/>
                    <a:pt x="445" y="579"/>
                  </a:cubicBezTo>
                  <a:cubicBezTo>
                    <a:pt x="440" y="591"/>
                    <a:pt x="435" y="602"/>
                    <a:pt x="428" y="612"/>
                  </a:cubicBezTo>
                  <a:cubicBezTo>
                    <a:pt x="427" y="614"/>
                    <a:pt x="426" y="616"/>
                    <a:pt x="425" y="617"/>
                  </a:cubicBezTo>
                  <a:cubicBezTo>
                    <a:pt x="424" y="617"/>
                    <a:pt x="424" y="618"/>
                    <a:pt x="424" y="618"/>
                  </a:cubicBezTo>
                  <a:cubicBezTo>
                    <a:pt x="423" y="620"/>
                    <a:pt x="422" y="621"/>
                    <a:pt x="421" y="623"/>
                  </a:cubicBezTo>
                  <a:cubicBezTo>
                    <a:pt x="421" y="623"/>
                    <a:pt x="420" y="623"/>
                    <a:pt x="420" y="623"/>
                  </a:cubicBezTo>
                  <a:cubicBezTo>
                    <a:pt x="417" y="628"/>
                    <a:pt x="413" y="632"/>
                    <a:pt x="409" y="637"/>
                  </a:cubicBezTo>
                  <a:cubicBezTo>
                    <a:pt x="409" y="637"/>
                    <a:pt x="409" y="637"/>
                    <a:pt x="408" y="637"/>
                  </a:cubicBezTo>
                  <a:cubicBezTo>
                    <a:pt x="407" y="639"/>
                    <a:pt x="406" y="640"/>
                    <a:pt x="404" y="641"/>
                  </a:cubicBezTo>
                  <a:cubicBezTo>
                    <a:pt x="404" y="641"/>
                    <a:pt x="404" y="642"/>
                    <a:pt x="404" y="642"/>
                  </a:cubicBezTo>
                  <a:cubicBezTo>
                    <a:pt x="398" y="648"/>
                    <a:pt x="392" y="653"/>
                    <a:pt x="386" y="657"/>
                  </a:cubicBezTo>
                  <a:cubicBezTo>
                    <a:pt x="385" y="657"/>
                    <a:pt x="385" y="658"/>
                    <a:pt x="385" y="658"/>
                  </a:cubicBezTo>
                  <a:cubicBezTo>
                    <a:pt x="383" y="659"/>
                    <a:pt x="382" y="660"/>
                    <a:pt x="380" y="661"/>
                  </a:cubicBezTo>
                  <a:cubicBezTo>
                    <a:pt x="380" y="661"/>
                    <a:pt x="379" y="661"/>
                    <a:pt x="379" y="662"/>
                  </a:cubicBezTo>
                  <a:cubicBezTo>
                    <a:pt x="374" y="665"/>
                    <a:pt x="369" y="668"/>
                    <a:pt x="364" y="670"/>
                  </a:cubicBezTo>
                  <a:cubicBezTo>
                    <a:pt x="364" y="671"/>
                    <a:pt x="364" y="671"/>
                    <a:pt x="363" y="671"/>
                  </a:cubicBezTo>
                  <a:cubicBezTo>
                    <a:pt x="362" y="672"/>
                    <a:pt x="360" y="672"/>
                    <a:pt x="358" y="673"/>
                  </a:cubicBezTo>
                  <a:cubicBezTo>
                    <a:pt x="358" y="673"/>
                    <a:pt x="358" y="674"/>
                    <a:pt x="357" y="674"/>
                  </a:cubicBezTo>
                  <a:cubicBezTo>
                    <a:pt x="356" y="675"/>
                    <a:pt x="354" y="675"/>
                    <a:pt x="352" y="676"/>
                  </a:cubicBezTo>
                  <a:cubicBezTo>
                    <a:pt x="343" y="680"/>
                    <a:pt x="333" y="683"/>
                    <a:pt x="323" y="685"/>
                  </a:cubicBezTo>
                  <a:cubicBezTo>
                    <a:pt x="321" y="686"/>
                    <a:pt x="318" y="686"/>
                    <a:pt x="316" y="687"/>
                  </a:cubicBezTo>
                  <a:cubicBezTo>
                    <a:pt x="315" y="687"/>
                    <a:pt x="314" y="687"/>
                    <a:pt x="313" y="687"/>
                  </a:cubicBezTo>
                  <a:cubicBezTo>
                    <a:pt x="312" y="687"/>
                    <a:pt x="310" y="688"/>
                    <a:pt x="308" y="688"/>
                  </a:cubicBezTo>
                  <a:cubicBezTo>
                    <a:pt x="307" y="688"/>
                    <a:pt x="307" y="688"/>
                    <a:pt x="306" y="688"/>
                  </a:cubicBezTo>
                  <a:cubicBezTo>
                    <a:pt x="304" y="688"/>
                    <a:pt x="301" y="689"/>
                    <a:pt x="299" y="689"/>
                  </a:cubicBezTo>
                  <a:cubicBezTo>
                    <a:pt x="299" y="689"/>
                    <a:pt x="299" y="689"/>
                    <a:pt x="298" y="689"/>
                  </a:cubicBezTo>
                  <a:cubicBezTo>
                    <a:pt x="296" y="689"/>
                    <a:pt x="293" y="689"/>
                    <a:pt x="291" y="689"/>
                  </a:cubicBezTo>
                  <a:cubicBezTo>
                    <a:pt x="290" y="689"/>
                    <a:pt x="289" y="689"/>
                    <a:pt x="289" y="689"/>
                  </a:cubicBezTo>
                  <a:cubicBezTo>
                    <a:pt x="287" y="689"/>
                    <a:pt x="285" y="689"/>
                    <a:pt x="283" y="689"/>
                  </a:cubicBezTo>
                  <a:cubicBezTo>
                    <a:pt x="282" y="689"/>
                    <a:pt x="281" y="689"/>
                    <a:pt x="281" y="689"/>
                  </a:cubicBezTo>
                  <a:cubicBezTo>
                    <a:pt x="278" y="689"/>
                    <a:pt x="276" y="689"/>
                    <a:pt x="273" y="689"/>
                  </a:cubicBezTo>
                  <a:cubicBezTo>
                    <a:pt x="270" y="688"/>
                    <a:pt x="268" y="688"/>
                    <a:pt x="265" y="688"/>
                  </a:cubicBezTo>
                  <a:cubicBezTo>
                    <a:pt x="265" y="688"/>
                    <a:pt x="264" y="687"/>
                    <a:pt x="263" y="687"/>
                  </a:cubicBezTo>
                  <a:cubicBezTo>
                    <a:pt x="261" y="687"/>
                    <a:pt x="259" y="687"/>
                    <a:pt x="257" y="686"/>
                  </a:cubicBezTo>
                  <a:cubicBezTo>
                    <a:pt x="257" y="686"/>
                    <a:pt x="256" y="686"/>
                    <a:pt x="255" y="686"/>
                  </a:cubicBezTo>
                  <a:cubicBezTo>
                    <a:pt x="253" y="686"/>
                    <a:pt x="250" y="685"/>
                    <a:pt x="248" y="684"/>
                  </a:cubicBezTo>
                  <a:cubicBezTo>
                    <a:pt x="248" y="684"/>
                    <a:pt x="247" y="684"/>
                    <a:pt x="247" y="684"/>
                  </a:cubicBezTo>
                  <a:cubicBezTo>
                    <a:pt x="245" y="684"/>
                    <a:pt x="243" y="683"/>
                    <a:pt x="241" y="683"/>
                  </a:cubicBezTo>
                  <a:cubicBezTo>
                    <a:pt x="240" y="682"/>
                    <a:pt x="239" y="682"/>
                    <a:pt x="238" y="682"/>
                  </a:cubicBezTo>
                  <a:cubicBezTo>
                    <a:pt x="237" y="681"/>
                    <a:pt x="235" y="681"/>
                    <a:pt x="233" y="680"/>
                  </a:cubicBezTo>
                  <a:cubicBezTo>
                    <a:pt x="233" y="680"/>
                    <a:pt x="232" y="680"/>
                    <a:pt x="231" y="679"/>
                  </a:cubicBezTo>
                  <a:cubicBezTo>
                    <a:pt x="229" y="679"/>
                    <a:pt x="226" y="678"/>
                    <a:pt x="224" y="677"/>
                  </a:cubicBezTo>
                  <a:cubicBezTo>
                    <a:pt x="215" y="673"/>
                    <a:pt x="206" y="668"/>
                    <a:pt x="197" y="663"/>
                  </a:cubicBezTo>
                  <a:cubicBezTo>
                    <a:pt x="196" y="662"/>
                    <a:pt x="194" y="661"/>
                    <a:pt x="192" y="660"/>
                  </a:cubicBezTo>
                  <a:cubicBezTo>
                    <a:pt x="192" y="659"/>
                    <a:pt x="192" y="659"/>
                    <a:pt x="191" y="659"/>
                  </a:cubicBezTo>
                  <a:cubicBezTo>
                    <a:pt x="190" y="658"/>
                    <a:pt x="188" y="657"/>
                    <a:pt x="187" y="656"/>
                  </a:cubicBezTo>
                  <a:cubicBezTo>
                    <a:pt x="187" y="655"/>
                    <a:pt x="187" y="655"/>
                    <a:pt x="186" y="655"/>
                  </a:cubicBezTo>
                  <a:cubicBezTo>
                    <a:pt x="182" y="652"/>
                    <a:pt x="177" y="648"/>
                    <a:pt x="173" y="644"/>
                  </a:cubicBezTo>
                  <a:cubicBezTo>
                    <a:pt x="173" y="644"/>
                    <a:pt x="172" y="643"/>
                    <a:pt x="172" y="643"/>
                  </a:cubicBezTo>
                  <a:cubicBezTo>
                    <a:pt x="171" y="642"/>
                    <a:pt x="170" y="641"/>
                    <a:pt x="168" y="639"/>
                  </a:cubicBezTo>
                  <a:cubicBezTo>
                    <a:pt x="168" y="639"/>
                    <a:pt x="168" y="639"/>
                    <a:pt x="167" y="638"/>
                  </a:cubicBezTo>
                  <a:cubicBezTo>
                    <a:pt x="162" y="633"/>
                    <a:pt x="157" y="627"/>
                    <a:pt x="152" y="620"/>
                  </a:cubicBezTo>
                  <a:cubicBezTo>
                    <a:pt x="152" y="620"/>
                    <a:pt x="152" y="620"/>
                    <a:pt x="151" y="619"/>
                  </a:cubicBezTo>
                  <a:cubicBezTo>
                    <a:pt x="150" y="618"/>
                    <a:pt x="149" y="616"/>
                    <a:pt x="148" y="615"/>
                  </a:cubicBezTo>
                  <a:cubicBezTo>
                    <a:pt x="148" y="615"/>
                    <a:pt x="148" y="614"/>
                    <a:pt x="148" y="614"/>
                  </a:cubicBezTo>
                  <a:cubicBezTo>
                    <a:pt x="145" y="609"/>
                    <a:pt x="142" y="604"/>
                    <a:pt x="139" y="599"/>
                  </a:cubicBezTo>
                  <a:cubicBezTo>
                    <a:pt x="139" y="599"/>
                    <a:pt x="139" y="598"/>
                    <a:pt x="139" y="598"/>
                  </a:cubicBezTo>
                  <a:cubicBezTo>
                    <a:pt x="138" y="597"/>
                    <a:pt x="137" y="595"/>
                    <a:pt x="136" y="593"/>
                  </a:cubicBezTo>
                  <a:cubicBezTo>
                    <a:pt x="136" y="593"/>
                    <a:pt x="136" y="592"/>
                    <a:pt x="136" y="592"/>
                  </a:cubicBezTo>
                  <a:cubicBezTo>
                    <a:pt x="135" y="590"/>
                    <a:pt x="134" y="589"/>
                    <a:pt x="133" y="587"/>
                  </a:cubicBezTo>
                  <a:cubicBezTo>
                    <a:pt x="129" y="575"/>
                    <a:pt x="125" y="563"/>
                    <a:pt x="123" y="551"/>
                  </a:cubicBezTo>
                  <a:cubicBezTo>
                    <a:pt x="123" y="550"/>
                    <a:pt x="122" y="549"/>
                    <a:pt x="122" y="548"/>
                  </a:cubicBezTo>
                  <a:cubicBezTo>
                    <a:pt x="122" y="547"/>
                    <a:pt x="122" y="545"/>
                    <a:pt x="122" y="543"/>
                  </a:cubicBezTo>
                  <a:cubicBezTo>
                    <a:pt x="122" y="542"/>
                    <a:pt x="121" y="541"/>
                    <a:pt x="121" y="541"/>
                  </a:cubicBezTo>
                  <a:cubicBezTo>
                    <a:pt x="121" y="538"/>
                    <a:pt x="121" y="536"/>
                    <a:pt x="121" y="534"/>
                  </a:cubicBezTo>
                  <a:cubicBezTo>
                    <a:pt x="121" y="534"/>
                    <a:pt x="121" y="533"/>
                    <a:pt x="121" y="533"/>
                  </a:cubicBezTo>
                  <a:cubicBezTo>
                    <a:pt x="120" y="531"/>
                    <a:pt x="120" y="528"/>
                    <a:pt x="120" y="526"/>
                  </a:cubicBezTo>
                  <a:cubicBezTo>
                    <a:pt x="120" y="525"/>
                    <a:pt x="120" y="524"/>
                    <a:pt x="120" y="523"/>
                  </a:cubicBezTo>
                  <a:cubicBezTo>
                    <a:pt x="120" y="522"/>
                    <a:pt x="120" y="520"/>
                    <a:pt x="120" y="518"/>
                  </a:cubicBezTo>
                  <a:cubicBezTo>
                    <a:pt x="120" y="517"/>
                    <a:pt x="120" y="516"/>
                    <a:pt x="120" y="515"/>
                  </a:cubicBezTo>
                  <a:cubicBezTo>
                    <a:pt x="121" y="513"/>
                    <a:pt x="121" y="510"/>
                    <a:pt x="121" y="508"/>
                  </a:cubicBezTo>
                  <a:cubicBezTo>
                    <a:pt x="121" y="505"/>
                    <a:pt x="121" y="503"/>
                    <a:pt x="122" y="500"/>
                  </a:cubicBezTo>
                  <a:cubicBezTo>
                    <a:pt x="122" y="499"/>
                    <a:pt x="122" y="499"/>
                    <a:pt x="122" y="498"/>
                  </a:cubicBezTo>
                  <a:cubicBezTo>
                    <a:pt x="122" y="496"/>
                    <a:pt x="123" y="494"/>
                    <a:pt x="123" y="492"/>
                  </a:cubicBezTo>
                  <a:cubicBezTo>
                    <a:pt x="123" y="492"/>
                    <a:pt x="123" y="491"/>
                    <a:pt x="123" y="490"/>
                  </a:cubicBezTo>
                  <a:cubicBezTo>
                    <a:pt x="124" y="488"/>
                    <a:pt x="124" y="485"/>
                    <a:pt x="125" y="483"/>
                  </a:cubicBezTo>
                  <a:cubicBezTo>
                    <a:pt x="125" y="482"/>
                    <a:pt x="125" y="482"/>
                    <a:pt x="125" y="482"/>
                  </a:cubicBezTo>
                  <a:cubicBezTo>
                    <a:pt x="126" y="480"/>
                    <a:pt x="126" y="478"/>
                    <a:pt x="127" y="475"/>
                  </a:cubicBezTo>
                  <a:cubicBezTo>
                    <a:pt x="127" y="475"/>
                    <a:pt x="127" y="474"/>
                    <a:pt x="128" y="473"/>
                  </a:cubicBezTo>
                  <a:cubicBezTo>
                    <a:pt x="128" y="471"/>
                    <a:pt x="129" y="470"/>
                    <a:pt x="129" y="468"/>
                  </a:cubicBezTo>
                  <a:cubicBezTo>
                    <a:pt x="130" y="467"/>
                    <a:pt x="130" y="467"/>
                    <a:pt x="130" y="466"/>
                  </a:cubicBezTo>
                  <a:cubicBezTo>
                    <a:pt x="131" y="464"/>
                    <a:pt x="132" y="461"/>
                    <a:pt x="133" y="459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36" y="450"/>
                    <a:pt x="141" y="440"/>
                    <a:pt x="147" y="432"/>
                  </a:cubicBezTo>
                  <a:cubicBezTo>
                    <a:pt x="148" y="430"/>
                    <a:pt x="149" y="429"/>
                    <a:pt x="150" y="427"/>
                  </a:cubicBezTo>
                  <a:cubicBezTo>
                    <a:pt x="150" y="427"/>
                    <a:pt x="150" y="426"/>
                    <a:pt x="151" y="426"/>
                  </a:cubicBezTo>
                  <a:cubicBezTo>
                    <a:pt x="152" y="425"/>
                    <a:pt x="153" y="423"/>
                    <a:pt x="154" y="422"/>
                  </a:cubicBezTo>
                  <a:cubicBezTo>
                    <a:pt x="154" y="422"/>
                    <a:pt x="154" y="421"/>
                    <a:pt x="154" y="421"/>
                  </a:cubicBezTo>
                  <a:cubicBezTo>
                    <a:pt x="158" y="416"/>
                    <a:pt x="162" y="412"/>
                    <a:pt x="166" y="408"/>
                  </a:cubicBezTo>
                  <a:cubicBezTo>
                    <a:pt x="166" y="407"/>
                    <a:pt x="166" y="407"/>
                    <a:pt x="166" y="407"/>
                  </a:cubicBezTo>
                  <a:cubicBezTo>
                    <a:pt x="168" y="406"/>
                    <a:pt x="169" y="404"/>
                    <a:pt x="170" y="403"/>
                  </a:cubicBezTo>
                  <a:cubicBezTo>
                    <a:pt x="170" y="403"/>
                    <a:pt x="171" y="403"/>
                    <a:pt x="171" y="402"/>
                  </a:cubicBezTo>
                  <a:cubicBezTo>
                    <a:pt x="177" y="397"/>
                    <a:pt x="183" y="392"/>
                    <a:pt x="189" y="387"/>
                  </a:cubicBezTo>
                  <a:cubicBezTo>
                    <a:pt x="189" y="387"/>
                    <a:pt x="190" y="387"/>
                    <a:pt x="190" y="386"/>
                  </a:cubicBezTo>
                  <a:cubicBezTo>
                    <a:pt x="192" y="385"/>
                    <a:pt x="193" y="384"/>
                    <a:pt x="195" y="383"/>
                  </a:cubicBezTo>
                  <a:cubicBezTo>
                    <a:pt x="195" y="383"/>
                    <a:pt x="195" y="383"/>
                    <a:pt x="195" y="383"/>
                  </a:cubicBezTo>
                  <a:cubicBezTo>
                    <a:pt x="200" y="379"/>
                    <a:pt x="205" y="377"/>
                    <a:pt x="211" y="374"/>
                  </a:cubicBezTo>
                  <a:cubicBezTo>
                    <a:pt x="211" y="374"/>
                    <a:pt x="211" y="374"/>
                    <a:pt x="211" y="373"/>
                  </a:cubicBezTo>
                  <a:cubicBezTo>
                    <a:pt x="213" y="373"/>
                    <a:pt x="215" y="372"/>
                    <a:pt x="216" y="371"/>
                  </a:cubicBezTo>
                  <a:cubicBezTo>
                    <a:pt x="217" y="371"/>
                    <a:pt x="217" y="371"/>
                    <a:pt x="217" y="371"/>
                  </a:cubicBezTo>
                  <a:cubicBezTo>
                    <a:pt x="219" y="370"/>
                    <a:pt x="221" y="369"/>
                    <a:pt x="223" y="368"/>
                  </a:cubicBezTo>
                  <a:cubicBezTo>
                    <a:pt x="232" y="364"/>
                    <a:pt x="242" y="361"/>
                    <a:pt x="252" y="359"/>
                  </a:cubicBezTo>
                  <a:cubicBezTo>
                    <a:pt x="254" y="358"/>
                    <a:pt x="256" y="358"/>
                    <a:pt x="259" y="358"/>
                  </a:cubicBezTo>
                  <a:cubicBezTo>
                    <a:pt x="260" y="357"/>
                    <a:pt x="260" y="357"/>
                    <a:pt x="261" y="357"/>
                  </a:cubicBezTo>
                  <a:cubicBezTo>
                    <a:pt x="263" y="357"/>
                    <a:pt x="265" y="357"/>
                    <a:pt x="266" y="356"/>
                  </a:cubicBezTo>
                  <a:cubicBezTo>
                    <a:pt x="267" y="356"/>
                    <a:pt x="268" y="356"/>
                    <a:pt x="269" y="356"/>
                  </a:cubicBezTo>
                  <a:cubicBezTo>
                    <a:pt x="271" y="356"/>
                    <a:pt x="273" y="356"/>
                    <a:pt x="276" y="356"/>
                  </a:cubicBezTo>
                  <a:cubicBezTo>
                    <a:pt x="276" y="355"/>
                    <a:pt x="276" y="355"/>
                    <a:pt x="276" y="355"/>
                  </a:cubicBezTo>
                  <a:cubicBezTo>
                    <a:pt x="279" y="355"/>
                    <a:pt x="281" y="355"/>
                    <a:pt x="284" y="355"/>
                  </a:cubicBezTo>
                  <a:cubicBezTo>
                    <a:pt x="285" y="355"/>
                    <a:pt x="285" y="355"/>
                    <a:pt x="286" y="355"/>
                  </a:cubicBezTo>
                  <a:cubicBezTo>
                    <a:pt x="288" y="355"/>
                    <a:pt x="290" y="355"/>
                    <a:pt x="292" y="355"/>
                  </a:cubicBezTo>
                  <a:cubicBezTo>
                    <a:pt x="292" y="355"/>
                    <a:pt x="293" y="355"/>
                    <a:pt x="294" y="355"/>
                  </a:cubicBezTo>
                  <a:cubicBezTo>
                    <a:pt x="297" y="355"/>
                    <a:pt x="299" y="356"/>
                    <a:pt x="302" y="356"/>
                  </a:cubicBezTo>
                  <a:cubicBezTo>
                    <a:pt x="304" y="356"/>
                    <a:pt x="307" y="356"/>
                    <a:pt x="309" y="357"/>
                  </a:cubicBezTo>
                  <a:cubicBezTo>
                    <a:pt x="310" y="357"/>
                    <a:pt x="311" y="357"/>
                    <a:pt x="312" y="357"/>
                  </a:cubicBezTo>
                  <a:cubicBezTo>
                    <a:pt x="314" y="357"/>
                    <a:pt x="315" y="357"/>
                    <a:pt x="317" y="358"/>
                  </a:cubicBezTo>
                  <a:cubicBezTo>
                    <a:pt x="318" y="358"/>
                    <a:pt x="319" y="358"/>
                    <a:pt x="319" y="358"/>
                  </a:cubicBezTo>
                  <a:cubicBezTo>
                    <a:pt x="322" y="359"/>
                    <a:pt x="324" y="359"/>
                    <a:pt x="327" y="360"/>
                  </a:cubicBezTo>
                  <a:cubicBezTo>
                    <a:pt x="327" y="360"/>
                    <a:pt x="327" y="360"/>
                    <a:pt x="328" y="360"/>
                  </a:cubicBezTo>
                  <a:cubicBezTo>
                    <a:pt x="330" y="361"/>
                    <a:pt x="332" y="361"/>
                    <a:pt x="334" y="362"/>
                  </a:cubicBezTo>
                  <a:cubicBezTo>
                    <a:pt x="335" y="362"/>
                    <a:pt x="336" y="362"/>
                    <a:pt x="336" y="363"/>
                  </a:cubicBezTo>
                  <a:cubicBezTo>
                    <a:pt x="338" y="363"/>
                    <a:pt x="340" y="363"/>
                    <a:pt x="341" y="364"/>
                  </a:cubicBezTo>
                  <a:cubicBezTo>
                    <a:pt x="342" y="364"/>
                    <a:pt x="343" y="365"/>
                    <a:pt x="344" y="365"/>
                  </a:cubicBezTo>
                  <a:cubicBezTo>
                    <a:pt x="346" y="366"/>
                    <a:pt x="348" y="367"/>
                    <a:pt x="350" y="367"/>
                  </a:cubicBezTo>
                  <a:cubicBezTo>
                    <a:pt x="360" y="371"/>
                    <a:pt x="369" y="376"/>
                    <a:pt x="378" y="382"/>
                  </a:cubicBezTo>
                  <a:cubicBezTo>
                    <a:pt x="379" y="383"/>
                    <a:pt x="381" y="384"/>
                    <a:pt x="382" y="385"/>
                  </a:cubicBezTo>
                  <a:cubicBezTo>
                    <a:pt x="383" y="385"/>
                    <a:pt x="383" y="385"/>
                    <a:pt x="383" y="385"/>
                  </a:cubicBezTo>
                  <a:cubicBezTo>
                    <a:pt x="385" y="387"/>
                    <a:pt x="386" y="388"/>
                    <a:pt x="388" y="389"/>
                  </a:cubicBezTo>
                  <a:cubicBezTo>
                    <a:pt x="388" y="389"/>
                    <a:pt x="388" y="389"/>
                    <a:pt x="388" y="389"/>
                  </a:cubicBezTo>
                  <a:cubicBezTo>
                    <a:pt x="393" y="393"/>
                    <a:pt x="398" y="397"/>
                    <a:pt x="402" y="401"/>
                  </a:cubicBezTo>
                  <a:cubicBezTo>
                    <a:pt x="402" y="401"/>
                    <a:pt x="402" y="401"/>
                    <a:pt x="402" y="401"/>
                  </a:cubicBezTo>
                  <a:cubicBezTo>
                    <a:pt x="404" y="402"/>
                    <a:pt x="405" y="404"/>
                    <a:pt x="406" y="405"/>
                  </a:cubicBezTo>
                  <a:cubicBezTo>
                    <a:pt x="407" y="405"/>
                    <a:pt x="407" y="406"/>
                    <a:pt x="407" y="406"/>
                  </a:cubicBezTo>
                  <a:cubicBezTo>
                    <a:pt x="413" y="412"/>
                    <a:pt x="418" y="418"/>
                    <a:pt x="422" y="424"/>
                  </a:cubicBezTo>
                  <a:cubicBezTo>
                    <a:pt x="423" y="424"/>
                    <a:pt x="423" y="425"/>
                    <a:pt x="423" y="425"/>
                  </a:cubicBezTo>
                  <a:cubicBezTo>
                    <a:pt x="424" y="426"/>
                    <a:pt x="425" y="428"/>
                    <a:pt x="426" y="429"/>
                  </a:cubicBezTo>
                  <a:cubicBezTo>
                    <a:pt x="426" y="430"/>
                    <a:pt x="427" y="430"/>
                    <a:pt x="427" y="430"/>
                  </a:cubicBezTo>
                  <a:cubicBezTo>
                    <a:pt x="430" y="435"/>
                    <a:pt x="433" y="440"/>
                    <a:pt x="436" y="445"/>
                  </a:cubicBezTo>
                  <a:cubicBezTo>
                    <a:pt x="436" y="446"/>
                    <a:pt x="436" y="446"/>
                    <a:pt x="436" y="446"/>
                  </a:cubicBezTo>
                  <a:cubicBezTo>
                    <a:pt x="437" y="448"/>
                    <a:pt x="438" y="449"/>
                    <a:pt x="438" y="451"/>
                  </a:cubicBezTo>
                  <a:cubicBezTo>
                    <a:pt x="439" y="451"/>
                    <a:pt x="439" y="452"/>
                    <a:pt x="439" y="452"/>
                  </a:cubicBezTo>
                  <a:cubicBezTo>
                    <a:pt x="440" y="454"/>
                    <a:pt x="441" y="456"/>
                    <a:pt x="441" y="457"/>
                  </a:cubicBezTo>
                  <a:cubicBezTo>
                    <a:pt x="445" y="467"/>
                    <a:pt x="448" y="476"/>
                    <a:pt x="451" y="487"/>
                  </a:cubicBezTo>
                  <a:cubicBezTo>
                    <a:pt x="451" y="489"/>
                    <a:pt x="452" y="491"/>
                    <a:pt x="452" y="494"/>
                  </a:cubicBezTo>
                  <a:cubicBezTo>
                    <a:pt x="452" y="494"/>
                    <a:pt x="452" y="495"/>
                    <a:pt x="452" y="496"/>
                  </a:cubicBezTo>
                  <a:cubicBezTo>
                    <a:pt x="453" y="498"/>
                    <a:pt x="453" y="499"/>
                    <a:pt x="453" y="501"/>
                  </a:cubicBezTo>
                  <a:cubicBezTo>
                    <a:pt x="453" y="502"/>
                    <a:pt x="453" y="503"/>
                    <a:pt x="453" y="504"/>
                  </a:cubicBezTo>
                  <a:cubicBezTo>
                    <a:pt x="454" y="506"/>
                    <a:pt x="454" y="508"/>
                    <a:pt x="454" y="510"/>
                  </a:cubicBezTo>
                  <a:cubicBezTo>
                    <a:pt x="454" y="511"/>
                    <a:pt x="454" y="511"/>
                    <a:pt x="454" y="511"/>
                  </a:cubicBezTo>
                  <a:cubicBezTo>
                    <a:pt x="454" y="514"/>
                    <a:pt x="454" y="516"/>
                    <a:pt x="454" y="519"/>
                  </a:cubicBezTo>
                  <a:lnTo>
                    <a:pt x="454" y="521"/>
                  </a:lnTo>
                  <a:cubicBezTo>
                    <a:pt x="454" y="523"/>
                    <a:pt x="454" y="525"/>
                    <a:pt x="454" y="527"/>
                  </a:cubicBezTo>
                  <a:cubicBezTo>
                    <a:pt x="454" y="527"/>
                    <a:pt x="454" y="528"/>
                    <a:pt x="454" y="529"/>
                  </a:cubicBezTo>
                  <a:cubicBezTo>
                    <a:pt x="454" y="531"/>
                    <a:pt x="454" y="534"/>
                    <a:pt x="454" y="537"/>
                  </a:cubicBezTo>
                  <a:cubicBezTo>
                    <a:pt x="454" y="539"/>
                    <a:pt x="453" y="542"/>
                    <a:pt x="453" y="544"/>
                  </a:cubicBezTo>
                  <a:close/>
                  <a:moveTo>
                    <a:pt x="566" y="596"/>
                  </a:moveTo>
                  <a:lnTo>
                    <a:pt x="575" y="497"/>
                  </a:lnTo>
                  <a:lnTo>
                    <a:pt x="518" y="492"/>
                  </a:lnTo>
                  <a:cubicBezTo>
                    <a:pt x="514" y="464"/>
                    <a:pt x="506" y="438"/>
                    <a:pt x="493" y="414"/>
                  </a:cubicBezTo>
                  <a:lnTo>
                    <a:pt x="537" y="377"/>
                  </a:lnTo>
                  <a:lnTo>
                    <a:pt x="473" y="301"/>
                  </a:lnTo>
                  <a:lnTo>
                    <a:pt x="429" y="338"/>
                  </a:lnTo>
                  <a:cubicBezTo>
                    <a:pt x="408" y="321"/>
                    <a:pt x="383" y="308"/>
                    <a:pt x="356" y="300"/>
                  </a:cubicBezTo>
                  <a:lnTo>
                    <a:pt x="361" y="243"/>
                  </a:lnTo>
                  <a:lnTo>
                    <a:pt x="262" y="235"/>
                  </a:lnTo>
                  <a:lnTo>
                    <a:pt x="258" y="291"/>
                  </a:lnTo>
                  <a:cubicBezTo>
                    <a:pt x="230" y="295"/>
                    <a:pt x="203" y="304"/>
                    <a:pt x="179" y="316"/>
                  </a:cubicBezTo>
                  <a:lnTo>
                    <a:pt x="142" y="273"/>
                  </a:lnTo>
                  <a:lnTo>
                    <a:pt x="66" y="336"/>
                  </a:lnTo>
                  <a:lnTo>
                    <a:pt x="103" y="380"/>
                  </a:lnTo>
                  <a:cubicBezTo>
                    <a:pt x="87" y="402"/>
                    <a:pt x="73" y="426"/>
                    <a:pt x="65" y="453"/>
                  </a:cubicBezTo>
                  <a:lnTo>
                    <a:pt x="8" y="448"/>
                  </a:lnTo>
                  <a:lnTo>
                    <a:pt x="0" y="547"/>
                  </a:lnTo>
                  <a:lnTo>
                    <a:pt x="57" y="552"/>
                  </a:lnTo>
                  <a:cubicBezTo>
                    <a:pt x="60" y="580"/>
                    <a:pt x="69" y="606"/>
                    <a:pt x="82" y="631"/>
                  </a:cubicBezTo>
                  <a:lnTo>
                    <a:pt x="38" y="667"/>
                  </a:lnTo>
                  <a:lnTo>
                    <a:pt x="102" y="743"/>
                  </a:lnTo>
                  <a:lnTo>
                    <a:pt x="145" y="706"/>
                  </a:lnTo>
                  <a:cubicBezTo>
                    <a:pt x="167" y="723"/>
                    <a:pt x="192" y="736"/>
                    <a:pt x="219" y="744"/>
                  </a:cubicBezTo>
                  <a:lnTo>
                    <a:pt x="214" y="801"/>
                  </a:lnTo>
                  <a:lnTo>
                    <a:pt x="312" y="810"/>
                  </a:lnTo>
                  <a:lnTo>
                    <a:pt x="317" y="753"/>
                  </a:lnTo>
                  <a:cubicBezTo>
                    <a:pt x="345" y="749"/>
                    <a:pt x="372" y="741"/>
                    <a:pt x="396" y="728"/>
                  </a:cubicBezTo>
                  <a:lnTo>
                    <a:pt x="432" y="772"/>
                  </a:lnTo>
                  <a:lnTo>
                    <a:pt x="508" y="708"/>
                  </a:lnTo>
                  <a:lnTo>
                    <a:pt x="471" y="664"/>
                  </a:lnTo>
                  <a:cubicBezTo>
                    <a:pt x="488" y="643"/>
                    <a:pt x="501" y="618"/>
                    <a:pt x="509" y="591"/>
                  </a:cubicBezTo>
                  <a:lnTo>
                    <a:pt x="566" y="596"/>
                  </a:lnTo>
                  <a:close/>
                  <a:moveTo>
                    <a:pt x="863" y="462"/>
                  </a:moveTo>
                  <a:cubicBezTo>
                    <a:pt x="863" y="462"/>
                    <a:pt x="862" y="463"/>
                    <a:pt x="862" y="463"/>
                  </a:cubicBezTo>
                  <a:cubicBezTo>
                    <a:pt x="862" y="465"/>
                    <a:pt x="862" y="466"/>
                    <a:pt x="862" y="467"/>
                  </a:cubicBezTo>
                  <a:cubicBezTo>
                    <a:pt x="862" y="468"/>
                    <a:pt x="862" y="468"/>
                    <a:pt x="861" y="469"/>
                  </a:cubicBezTo>
                  <a:cubicBezTo>
                    <a:pt x="861" y="470"/>
                    <a:pt x="861" y="472"/>
                    <a:pt x="860" y="474"/>
                  </a:cubicBezTo>
                  <a:cubicBezTo>
                    <a:pt x="860" y="474"/>
                    <a:pt x="860" y="474"/>
                    <a:pt x="860" y="474"/>
                  </a:cubicBezTo>
                  <a:cubicBezTo>
                    <a:pt x="860" y="476"/>
                    <a:pt x="859" y="477"/>
                    <a:pt x="859" y="479"/>
                  </a:cubicBezTo>
                  <a:cubicBezTo>
                    <a:pt x="859" y="479"/>
                    <a:pt x="859" y="480"/>
                    <a:pt x="858" y="481"/>
                  </a:cubicBezTo>
                  <a:cubicBezTo>
                    <a:pt x="858" y="482"/>
                    <a:pt x="858" y="483"/>
                    <a:pt x="857" y="484"/>
                  </a:cubicBezTo>
                  <a:cubicBezTo>
                    <a:pt x="857" y="485"/>
                    <a:pt x="857" y="485"/>
                    <a:pt x="857" y="486"/>
                  </a:cubicBezTo>
                  <a:cubicBezTo>
                    <a:pt x="854" y="494"/>
                    <a:pt x="850" y="502"/>
                    <a:pt x="845" y="510"/>
                  </a:cubicBezTo>
                  <a:cubicBezTo>
                    <a:pt x="844" y="511"/>
                    <a:pt x="844" y="512"/>
                    <a:pt x="843" y="513"/>
                  </a:cubicBezTo>
                  <a:cubicBezTo>
                    <a:pt x="843" y="513"/>
                    <a:pt x="842" y="513"/>
                    <a:pt x="842" y="513"/>
                  </a:cubicBezTo>
                  <a:cubicBezTo>
                    <a:pt x="842" y="515"/>
                    <a:pt x="841" y="516"/>
                    <a:pt x="840" y="517"/>
                  </a:cubicBezTo>
                  <a:cubicBezTo>
                    <a:pt x="840" y="517"/>
                    <a:pt x="840" y="517"/>
                    <a:pt x="840" y="517"/>
                  </a:cubicBezTo>
                  <a:cubicBezTo>
                    <a:pt x="837" y="520"/>
                    <a:pt x="835" y="524"/>
                    <a:pt x="832" y="527"/>
                  </a:cubicBezTo>
                  <a:cubicBezTo>
                    <a:pt x="832" y="527"/>
                    <a:pt x="831" y="527"/>
                    <a:pt x="831" y="527"/>
                  </a:cubicBezTo>
                  <a:cubicBezTo>
                    <a:pt x="830" y="528"/>
                    <a:pt x="829" y="529"/>
                    <a:pt x="829" y="530"/>
                  </a:cubicBezTo>
                  <a:cubicBezTo>
                    <a:pt x="828" y="530"/>
                    <a:pt x="828" y="530"/>
                    <a:pt x="828" y="530"/>
                  </a:cubicBezTo>
                  <a:cubicBezTo>
                    <a:pt x="824" y="534"/>
                    <a:pt x="820" y="538"/>
                    <a:pt x="815" y="541"/>
                  </a:cubicBezTo>
                  <a:cubicBezTo>
                    <a:pt x="815" y="541"/>
                    <a:pt x="815" y="541"/>
                    <a:pt x="815" y="541"/>
                  </a:cubicBezTo>
                  <a:cubicBezTo>
                    <a:pt x="814" y="542"/>
                    <a:pt x="812" y="543"/>
                    <a:pt x="811" y="544"/>
                  </a:cubicBezTo>
                  <a:cubicBezTo>
                    <a:pt x="811" y="544"/>
                    <a:pt x="811" y="544"/>
                    <a:pt x="811" y="544"/>
                  </a:cubicBezTo>
                  <a:cubicBezTo>
                    <a:pt x="807" y="546"/>
                    <a:pt x="804" y="548"/>
                    <a:pt x="800" y="550"/>
                  </a:cubicBezTo>
                  <a:cubicBezTo>
                    <a:pt x="800" y="550"/>
                    <a:pt x="800" y="550"/>
                    <a:pt x="800" y="551"/>
                  </a:cubicBezTo>
                  <a:cubicBezTo>
                    <a:pt x="799" y="551"/>
                    <a:pt x="797" y="552"/>
                    <a:pt x="796" y="552"/>
                  </a:cubicBezTo>
                  <a:cubicBezTo>
                    <a:pt x="796" y="552"/>
                    <a:pt x="796" y="552"/>
                    <a:pt x="795" y="553"/>
                  </a:cubicBezTo>
                  <a:cubicBezTo>
                    <a:pt x="794" y="553"/>
                    <a:pt x="793" y="554"/>
                    <a:pt x="792" y="554"/>
                  </a:cubicBezTo>
                  <a:cubicBezTo>
                    <a:pt x="785" y="557"/>
                    <a:pt x="778" y="559"/>
                    <a:pt x="771" y="561"/>
                  </a:cubicBezTo>
                  <a:cubicBezTo>
                    <a:pt x="770" y="561"/>
                    <a:pt x="768" y="561"/>
                    <a:pt x="766" y="562"/>
                  </a:cubicBezTo>
                  <a:cubicBezTo>
                    <a:pt x="766" y="562"/>
                    <a:pt x="765" y="562"/>
                    <a:pt x="765" y="562"/>
                  </a:cubicBezTo>
                  <a:cubicBezTo>
                    <a:pt x="763" y="562"/>
                    <a:pt x="762" y="562"/>
                    <a:pt x="761" y="562"/>
                  </a:cubicBezTo>
                  <a:cubicBezTo>
                    <a:pt x="760" y="563"/>
                    <a:pt x="760" y="563"/>
                    <a:pt x="759" y="563"/>
                  </a:cubicBezTo>
                  <a:cubicBezTo>
                    <a:pt x="758" y="563"/>
                    <a:pt x="756" y="563"/>
                    <a:pt x="755" y="563"/>
                  </a:cubicBezTo>
                  <a:cubicBezTo>
                    <a:pt x="754" y="563"/>
                    <a:pt x="754" y="563"/>
                    <a:pt x="754" y="563"/>
                  </a:cubicBezTo>
                  <a:cubicBezTo>
                    <a:pt x="752" y="563"/>
                    <a:pt x="751" y="563"/>
                    <a:pt x="749" y="563"/>
                  </a:cubicBezTo>
                  <a:cubicBezTo>
                    <a:pt x="748" y="563"/>
                    <a:pt x="748" y="563"/>
                    <a:pt x="747" y="563"/>
                  </a:cubicBezTo>
                  <a:cubicBezTo>
                    <a:pt x="746" y="563"/>
                    <a:pt x="745" y="563"/>
                    <a:pt x="743" y="563"/>
                  </a:cubicBezTo>
                  <a:cubicBezTo>
                    <a:pt x="743" y="563"/>
                    <a:pt x="742" y="563"/>
                    <a:pt x="742" y="563"/>
                  </a:cubicBezTo>
                  <a:cubicBezTo>
                    <a:pt x="740" y="563"/>
                    <a:pt x="738" y="563"/>
                    <a:pt x="736" y="563"/>
                  </a:cubicBezTo>
                  <a:cubicBezTo>
                    <a:pt x="734" y="563"/>
                    <a:pt x="733" y="563"/>
                    <a:pt x="731" y="562"/>
                  </a:cubicBezTo>
                  <a:cubicBezTo>
                    <a:pt x="730" y="562"/>
                    <a:pt x="730" y="562"/>
                    <a:pt x="729" y="562"/>
                  </a:cubicBezTo>
                  <a:cubicBezTo>
                    <a:pt x="728" y="562"/>
                    <a:pt x="727" y="562"/>
                    <a:pt x="725" y="562"/>
                  </a:cubicBezTo>
                  <a:cubicBezTo>
                    <a:pt x="725" y="561"/>
                    <a:pt x="724" y="561"/>
                    <a:pt x="724" y="561"/>
                  </a:cubicBezTo>
                  <a:cubicBezTo>
                    <a:pt x="722" y="561"/>
                    <a:pt x="720" y="561"/>
                    <a:pt x="719" y="560"/>
                  </a:cubicBezTo>
                  <a:cubicBezTo>
                    <a:pt x="718" y="560"/>
                    <a:pt x="718" y="560"/>
                    <a:pt x="718" y="560"/>
                  </a:cubicBezTo>
                  <a:cubicBezTo>
                    <a:pt x="717" y="560"/>
                    <a:pt x="715" y="559"/>
                    <a:pt x="714" y="559"/>
                  </a:cubicBezTo>
                  <a:cubicBezTo>
                    <a:pt x="713" y="559"/>
                    <a:pt x="712" y="558"/>
                    <a:pt x="712" y="558"/>
                  </a:cubicBezTo>
                  <a:cubicBezTo>
                    <a:pt x="711" y="558"/>
                    <a:pt x="710" y="558"/>
                    <a:pt x="708" y="557"/>
                  </a:cubicBezTo>
                  <a:cubicBezTo>
                    <a:pt x="708" y="557"/>
                    <a:pt x="707" y="557"/>
                    <a:pt x="707" y="557"/>
                  </a:cubicBezTo>
                  <a:cubicBezTo>
                    <a:pt x="705" y="556"/>
                    <a:pt x="704" y="555"/>
                    <a:pt x="702" y="555"/>
                  </a:cubicBezTo>
                  <a:cubicBezTo>
                    <a:pt x="695" y="552"/>
                    <a:pt x="689" y="549"/>
                    <a:pt x="683" y="545"/>
                  </a:cubicBezTo>
                  <a:cubicBezTo>
                    <a:pt x="682" y="544"/>
                    <a:pt x="681" y="543"/>
                    <a:pt x="680" y="543"/>
                  </a:cubicBezTo>
                  <a:cubicBezTo>
                    <a:pt x="679" y="542"/>
                    <a:pt x="679" y="542"/>
                    <a:pt x="679" y="542"/>
                  </a:cubicBezTo>
                  <a:cubicBezTo>
                    <a:pt x="678" y="541"/>
                    <a:pt x="677" y="541"/>
                    <a:pt x="676" y="540"/>
                  </a:cubicBezTo>
                  <a:cubicBezTo>
                    <a:pt x="676" y="540"/>
                    <a:pt x="676" y="540"/>
                    <a:pt x="675" y="539"/>
                  </a:cubicBezTo>
                  <a:cubicBezTo>
                    <a:pt x="672" y="537"/>
                    <a:pt x="669" y="534"/>
                    <a:pt x="666" y="531"/>
                  </a:cubicBezTo>
                  <a:cubicBezTo>
                    <a:pt x="666" y="531"/>
                    <a:pt x="666" y="531"/>
                    <a:pt x="665" y="531"/>
                  </a:cubicBezTo>
                  <a:cubicBezTo>
                    <a:pt x="665" y="530"/>
                    <a:pt x="664" y="529"/>
                    <a:pt x="663" y="528"/>
                  </a:cubicBezTo>
                  <a:cubicBezTo>
                    <a:pt x="663" y="528"/>
                    <a:pt x="662" y="528"/>
                    <a:pt x="662" y="528"/>
                  </a:cubicBezTo>
                  <a:cubicBezTo>
                    <a:pt x="658" y="524"/>
                    <a:pt x="655" y="520"/>
                    <a:pt x="651" y="515"/>
                  </a:cubicBezTo>
                  <a:cubicBezTo>
                    <a:pt x="651" y="515"/>
                    <a:pt x="651" y="515"/>
                    <a:pt x="651" y="514"/>
                  </a:cubicBezTo>
                  <a:cubicBezTo>
                    <a:pt x="650" y="513"/>
                    <a:pt x="649" y="512"/>
                    <a:pt x="649" y="511"/>
                  </a:cubicBezTo>
                  <a:cubicBezTo>
                    <a:pt x="649" y="511"/>
                    <a:pt x="649" y="511"/>
                    <a:pt x="648" y="511"/>
                  </a:cubicBezTo>
                  <a:cubicBezTo>
                    <a:pt x="646" y="507"/>
                    <a:pt x="644" y="504"/>
                    <a:pt x="642" y="500"/>
                  </a:cubicBezTo>
                  <a:cubicBezTo>
                    <a:pt x="642" y="500"/>
                    <a:pt x="642" y="500"/>
                    <a:pt x="642" y="500"/>
                  </a:cubicBezTo>
                  <a:cubicBezTo>
                    <a:pt x="641" y="498"/>
                    <a:pt x="641" y="497"/>
                    <a:pt x="640" y="496"/>
                  </a:cubicBezTo>
                  <a:cubicBezTo>
                    <a:pt x="640" y="496"/>
                    <a:pt x="640" y="495"/>
                    <a:pt x="640" y="495"/>
                  </a:cubicBezTo>
                  <a:cubicBezTo>
                    <a:pt x="639" y="494"/>
                    <a:pt x="639" y="493"/>
                    <a:pt x="638" y="492"/>
                  </a:cubicBezTo>
                  <a:cubicBezTo>
                    <a:pt x="635" y="484"/>
                    <a:pt x="632" y="475"/>
                    <a:pt x="631" y="466"/>
                  </a:cubicBezTo>
                  <a:cubicBezTo>
                    <a:pt x="631" y="466"/>
                    <a:pt x="631" y="465"/>
                    <a:pt x="630" y="464"/>
                  </a:cubicBezTo>
                  <a:cubicBezTo>
                    <a:pt x="630" y="463"/>
                    <a:pt x="630" y="462"/>
                    <a:pt x="630" y="461"/>
                  </a:cubicBezTo>
                  <a:cubicBezTo>
                    <a:pt x="630" y="460"/>
                    <a:pt x="630" y="460"/>
                    <a:pt x="630" y="459"/>
                  </a:cubicBezTo>
                  <a:cubicBezTo>
                    <a:pt x="630" y="458"/>
                    <a:pt x="629" y="456"/>
                    <a:pt x="629" y="454"/>
                  </a:cubicBezTo>
                  <a:cubicBezTo>
                    <a:pt x="629" y="454"/>
                    <a:pt x="629" y="454"/>
                    <a:pt x="629" y="454"/>
                  </a:cubicBezTo>
                  <a:cubicBezTo>
                    <a:pt x="629" y="452"/>
                    <a:pt x="629" y="450"/>
                    <a:pt x="629" y="449"/>
                  </a:cubicBezTo>
                  <a:cubicBezTo>
                    <a:pt x="629" y="448"/>
                    <a:pt x="629" y="448"/>
                    <a:pt x="629" y="447"/>
                  </a:cubicBezTo>
                  <a:cubicBezTo>
                    <a:pt x="629" y="446"/>
                    <a:pt x="629" y="444"/>
                    <a:pt x="629" y="443"/>
                  </a:cubicBezTo>
                  <a:cubicBezTo>
                    <a:pt x="629" y="443"/>
                    <a:pt x="629" y="442"/>
                    <a:pt x="629" y="441"/>
                  </a:cubicBezTo>
                  <a:cubicBezTo>
                    <a:pt x="629" y="440"/>
                    <a:pt x="629" y="438"/>
                    <a:pt x="629" y="436"/>
                  </a:cubicBezTo>
                  <a:cubicBezTo>
                    <a:pt x="630" y="434"/>
                    <a:pt x="630" y="432"/>
                    <a:pt x="630" y="431"/>
                  </a:cubicBezTo>
                  <a:cubicBezTo>
                    <a:pt x="630" y="430"/>
                    <a:pt x="630" y="430"/>
                    <a:pt x="630" y="429"/>
                  </a:cubicBezTo>
                  <a:cubicBezTo>
                    <a:pt x="630" y="428"/>
                    <a:pt x="631" y="426"/>
                    <a:pt x="631" y="425"/>
                  </a:cubicBezTo>
                  <a:cubicBezTo>
                    <a:pt x="631" y="425"/>
                    <a:pt x="631" y="424"/>
                    <a:pt x="631" y="424"/>
                  </a:cubicBezTo>
                  <a:cubicBezTo>
                    <a:pt x="632" y="422"/>
                    <a:pt x="632" y="420"/>
                    <a:pt x="632" y="418"/>
                  </a:cubicBezTo>
                  <a:cubicBezTo>
                    <a:pt x="632" y="418"/>
                    <a:pt x="632" y="418"/>
                    <a:pt x="632" y="418"/>
                  </a:cubicBezTo>
                  <a:cubicBezTo>
                    <a:pt x="633" y="416"/>
                    <a:pt x="633" y="415"/>
                    <a:pt x="634" y="413"/>
                  </a:cubicBezTo>
                  <a:cubicBezTo>
                    <a:pt x="634" y="413"/>
                    <a:pt x="634" y="412"/>
                    <a:pt x="634" y="412"/>
                  </a:cubicBezTo>
                  <a:cubicBezTo>
                    <a:pt x="635" y="410"/>
                    <a:pt x="635" y="409"/>
                    <a:pt x="635" y="408"/>
                  </a:cubicBezTo>
                  <a:cubicBezTo>
                    <a:pt x="635" y="408"/>
                    <a:pt x="636" y="407"/>
                    <a:pt x="636" y="407"/>
                  </a:cubicBezTo>
                  <a:cubicBezTo>
                    <a:pt x="636" y="405"/>
                    <a:pt x="637" y="403"/>
                    <a:pt x="638" y="402"/>
                  </a:cubicBezTo>
                  <a:cubicBezTo>
                    <a:pt x="638" y="402"/>
                    <a:pt x="638" y="402"/>
                    <a:pt x="638" y="402"/>
                  </a:cubicBezTo>
                  <a:cubicBezTo>
                    <a:pt x="640" y="395"/>
                    <a:pt x="644" y="389"/>
                    <a:pt x="648" y="383"/>
                  </a:cubicBezTo>
                  <a:cubicBezTo>
                    <a:pt x="648" y="382"/>
                    <a:pt x="649" y="380"/>
                    <a:pt x="650" y="379"/>
                  </a:cubicBezTo>
                  <a:cubicBezTo>
                    <a:pt x="650" y="379"/>
                    <a:pt x="650" y="379"/>
                    <a:pt x="650" y="379"/>
                  </a:cubicBezTo>
                  <a:cubicBezTo>
                    <a:pt x="651" y="378"/>
                    <a:pt x="652" y="377"/>
                    <a:pt x="653" y="376"/>
                  </a:cubicBezTo>
                  <a:cubicBezTo>
                    <a:pt x="653" y="375"/>
                    <a:pt x="653" y="375"/>
                    <a:pt x="653" y="375"/>
                  </a:cubicBezTo>
                  <a:cubicBezTo>
                    <a:pt x="655" y="372"/>
                    <a:pt x="658" y="369"/>
                    <a:pt x="661" y="366"/>
                  </a:cubicBezTo>
                  <a:cubicBezTo>
                    <a:pt x="661" y="366"/>
                    <a:pt x="661" y="365"/>
                    <a:pt x="661" y="365"/>
                  </a:cubicBezTo>
                  <a:cubicBezTo>
                    <a:pt x="662" y="364"/>
                    <a:pt x="663" y="363"/>
                    <a:pt x="664" y="363"/>
                  </a:cubicBezTo>
                  <a:cubicBezTo>
                    <a:pt x="664" y="362"/>
                    <a:pt x="664" y="362"/>
                    <a:pt x="665" y="362"/>
                  </a:cubicBezTo>
                  <a:cubicBezTo>
                    <a:pt x="669" y="358"/>
                    <a:pt x="673" y="355"/>
                    <a:pt x="677" y="351"/>
                  </a:cubicBezTo>
                  <a:cubicBezTo>
                    <a:pt x="678" y="351"/>
                    <a:pt x="678" y="351"/>
                    <a:pt x="678" y="351"/>
                  </a:cubicBezTo>
                  <a:cubicBezTo>
                    <a:pt x="679" y="350"/>
                    <a:pt x="680" y="349"/>
                    <a:pt x="681" y="349"/>
                  </a:cubicBezTo>
                  <a:cubicBezTo>
                    <a:pt x="681" y="348"/>
                    <a:pt x="682" y="348"/>
                    <a:pt x="682" y="348"/>
                  </a:cubicBezTo>
                  <a:cubicBezTo>
                    <a:pt x="685" y="346"/>
                    <a:pt x="689" y="344"/>
                    <a:pt x="692" y="342"/>
                  </a:cubicBezTo>
                  <a:cubicBezTo>
                    <a:pt x="693" y="342"/>
                    <a:pt x="693" y="342"/>
                    <a:pt x="693" y="342"/>
                  </a:cubicBezTo>
                  <a:cubicBezTo>
                    <a:pt x="694" y="341"/>
                    <a:pt x="695" y="341"/>
                    <a:pt x="696" y="340"/>
                  </a:cubicBezTo>
                  <a:cubicBezTo>
                    <a:pt x="697" y="340"/>
                    <a:pt x="697" y="340"/>
                    <a:pt x="697" y="340"/>
                  </a:cubicBezTo>
                  <a:cubicBezTo>
                    <a:pt x="698" y="339"/>
                    <a:pt x="700" y="339"/>
                    <a:pt x="701" y="338"/>
                  </a:cubicBezTo>
                  <a:cubicBezTo>
                    <a:pt x="707" y="335"/>
                    <a:pt x="714" y="333"/>
                    <a:pt x="721" y="331"/>
                  </a:cubicBezTo>
                  <a:cubicBezTo>
                    <a:pt x="723" y="331"/>
                    <a:pt x="725" y="331"/>
                    <a:pt x="726" y="331"/>
                  </a:cubicBezTo>
                  <a:cubicBezTo>
                    <a:pt x="727" y="330"/>
                    <a:pt x="727" y="330"/>
                    <a:pt x="728" y="330"/>
                  </a:cubicBezTo>
                  <a:cubicBezTo>
                    <a:pt x="729" y="330"/>
                    <a:pt x="730" y="330"/>
                    <a:pt x="732" y="330"/>
                  </a:cubicBezTo>
                  <a:cubicBezTo>
                    <a:pt x="732" y="330"/>
                    <a:pt x="733" y="330"/>
                    <a:pt x="733" y="330"/>
                  </a:cubicBezTo>
                  <a:cubicBezTo>
                    <a:pt x="735" y="329"/>
                    <a:pt x="736" y="329"/>
                    <a:pt x="738" y="329"/>
                  </a:cubicBezTo>
                  <a:cubicBezTo>
                    <a:pt x="738" y="329"/>
                    <a:pt x="738" y="329"/>
                    <a:pt x="739" y="329"/>
                  </a:cubicBezTo>
                  <a:cubicBezTo>
                    <a:pt x="740" y="329"/>
                    <a:pt x="742" y="329"/>
                    <a:pt x="744" y="329"/>
                  </a:cubicBezTo>
                  <a:cubicBezTo>
                    <a:pt x="744" y="329"/>
                    <a:pt x="745" y="329"/>
                    <a:pt x="745" y="329"/>
                  </a:cubicBezTo>
                  <a:cubicBezTo>
                    <a:pt x="747" y="329"/>
                    <a:pt x="748" y="329"/>
                    <a:pt x="749" y="329"/>
                  </a:cubicBezTo>
                  <a:cubicBezTo>
                    <a:pt x="750" y="329"/>
                    <a:pt x="750" y="329"/>
                    <a:pt x="751" y="329"/>
                  </a:cubicBezTo>
                  <a:cubicBezTo>
                    <a:pt x="753" y="329"/>
                    <a:pt x="755" y="329"/>
                    <a:pt x="756" y="329"/>
                  </a:cubicBezTo>
                  <a:cubicBezTo>
                    <a:pt x="758" y="329"/>
                    <a:pt x="760" y="330"/>
                    <a:pt x="762" y="330"/>
                  </a:cubicBezTo>
                  <a:cubicBezTo>
                    <a:pt x="762" y="330"/>
                    <a:pt x="763" y="330"/>
                    <a:pt x="763" y="330"/>
                  </a:cubicBezTo>
                  <a:cubicBezTo>
                    <a:pt x="765" y="330"/>
                    <a:pt x="766" y="330"/>
                    <a:pt x="767" y="331"/>
                  </a:cubicBezTo>
                  <a:cubicBezTo>
                    <a:pt x="768" y="331"/>
                    <a:pt x="768" y="331"/>
                    <a:pt x="769" y="331"/>
                  </a:cubicBezTo>
                  <a:cubicBezTo>
                    <a:pt x="771" y="331"/>
                    <a:pt x="772" y="332"/>
                    <a:pt x="774" y="332"/>
                  </a:cubicBezTo>
                  <a:cubicBezTo>
                    <a:pt x="774" y="332"/>
                    <a:pt x="774" y="332"/>
                    <a:pt x="775" y="332"/>
                  </a:cubicBezTo>
                  <a:cubicBezTo>
                    <a:pt x="776" y="333"/>
                    <a:pt x="778" y="333"/>
                    <a:pt x="779" y="333"/>
                  </a:cubicBezTo>
                  <a:cubicBezTo>
                    <a:pt x="780" y="334"/>
                    <a:pt x="780" y="334"/>
                    <a:pt x="781" y="334"/>
                  </a:cubicBezTo>
                  <a:cubicBezTo>
                    <a:pt x="782" y="334"/>
                    <a:pt x="783" y="335"/>
                    <a:pt x="784" y="335"/>
                  </a:cubicBezTo>
                  <a:cubicBezTo>
                    <a:pt x="785" y="335"/>
                    <a:pt x="785" y="335"/>
                    <a:pt x="786" y="336"/>
                  </a:cubicBezTo>
                  <a:cubicBezTo>
                    <a:pt x="787" y="336"/>
                    <a:pt x="789" y="337"/>
                    <a:pt x="791" y="337"/>
                  </a:cubicBezTo>
                  <a:cubicBezTo>
                    <a:pt x="797" y="340"/>
                    <a:pt x="804" y="344"/>
                    <a:pt x="810" y="347"/>
                  </a:cubicBezTo>
                  <a:cubicBezTo>
                    <a:pt x="811" y="348"/>
                    <a:pt x="812" y="349"/>
                    <a:pt x="813" y="350"/>
                  </a:cubicBezTo>
                  <a:cubicBezTo>
                    <a:pt x="813" y="350"/>
                    <a:pt x="813" y="350"/>
                    <a:pt x="814" y="350"/>
                  </a:cubicBezTo>
                  <a:cubicBezTo>
                    <a:pt x="815" y="351"/>
                    <a:pt x="816" y="352"/>
                    <a:pt x="817" y="352"/>
                  </a:cubicBezTo>
                  <a:cubicBezTo>
                    <a:pt x="817" y="353"/>
                    <a:pt x="817" y="353"/>
                    <a:pt x="817" y="353"/>
                  </a:cubicBezTo>
                  <a:cubicBezTo>
                    <a:pt x="821" y="355"/>
                    <a:pt x="824" y="358"/>
                    <a:pt x="827" y="361"/>
                  </a:cubicBezTo>
                  <a:cubicBezTo>
                    <a:pt x="827" y="361"/>
                    <a:pt x="827" y="361"/>
                    <a:pt x="827" y="361"/>
                  </a:cubicBezTo>
                  <a:cubicBezTo>
                    <a:pt x="828" y="362"/>
                    <a:pt x="829" y="363"/>
                    <a:pt x="830" y="364"/>
                  </a:cubicBezTo>
                  <a:cubicBezTo>
                    <a:pt x="830" y="364"/>
                    <a:pt x="830" y="364"/>
                    <a:pt x="831" y="364"/>
                  </a:cubicBezTo>
                  <a:cubicBezTo>
                    <a:pt x="834" y="368"/>
                    <a:pt x="838" y="373"/>
                    <a:pt x="841" y="377"/>
                  </a:cubicBezTo>
                  <a:cubicBezTo>
                    <a:pt x="841" y="377"/>
                    <a:pt x="842" y="378"/>
                    <a:pt x="842" y="378"/>
                  </a:cubicBezTo>
                  <a:cubicBezTo>
                    <a:pt x="842" y="379"/>
                    <a:pt x="843" y="380"/>
                    <a:pt x="844" y="381"/>
                  </a:cubicBezTo>
                  <a:cubicBezTo>
                    <a:pt x="844" y="381"/>
                    <a:pt x="844" y="381"/>
                    <a:pt x="844" y="382"/>
                  </a:cubicBezTo>
                  <a:cubicBezTo>
                    <a:pt x="847" y="385"/>
                    <a:pt x="849" y="389"/>
                    <a:pt x="851" y="392"/>
                  </a:cubicBezTo>
                  <a:cubicBezTo>
                    <a:pt x="851" y="392"/>
                    <a:pt x="851" y="393"/>
                    <a:pt x="851" y="393"/>
                  </a:cubicBezTo>
                  <a:cubicBezTo>
                    <a:pt x="851" y="394"/>
                    <a:pt x="852" y="395"/>
                    <a:pt x="852" y="396"/>
                  </a:cubicBezTo>
                  <a:cubicBezTo>
                    <a:pt x="853" y="396"/>
                    <a:pt x="853" y="397"/>
                    <a:pt x="853" y="397"/>
                  </a:cubicBezTo>
                  <a:cubicBezTo>
                    <a:pt x="853" y="398"/>
                    <a:pt x="854" y="399"/>
                    <a:pt x="854" y="401"/>
                  </a:cubicBezTo>
                  <a:cubicBezTo>
                    <a:pt x="857" y="407"/>
                    <a:pt x="859" y="414"/>
                    <a:pt x="861" y="421"/>
                  </a:cubicBezTo>
                  <a:cubicBezTo>
                    <a:pt x="861" y="423"/>
                    <a:pt x="862" y="424"/>
                    <a:pt x="862" y="426"/>
                  </a:cubicBezTo>
                  <a:cubicBezTo>
                    <a:pt x="862" y="427"/>
                    <a:pt x="862" y="427"/>
                    <a:pt x="862" y="428"/>
                  </a:cubicBezTo>
                  <a:cubicBezTo>
                    <a:pt x="862" y="429"/>
                    <a:pt x="863" y="430"/>
                    <a:pt x="863" y="431"/>
                  </a:cubicBezTo>
                  <a:cubicBezTo>
                    <a:pt x="863" y="432"/>
                    <a:pt x="863" y="433"/>
                    <a:pt x="863" y="433"/>
                  </a:cubicBezTo>
                  <a:cubicBezTo>
                    <a:pt x="863" y="435"/>
                    <a:pt x="863" y="436"/>
                    <a:pt x="863" y="438"/>
                  </a:cubicBezTo>
                  <a:cubicBezTo>
                    <a:pt x="863" y="438"/>
                    <a:pt x="863" y="438"/>
                    <a:pt x="863" y="438"/>
                  </a:cubicBezTo>
                  <a:cubicBezTo>
                    <a:pt x="863" y="440"/>
                    <a:pt x="864" y="442"/>
                    <a:pt x="864" y="444"/>
                  </a:cubicBezTo>
                  <a:lnTo>
                    <a:pt x="864" y="445"/>
                  </a:lnTo>
                  <a:cubicBezTo>
                    <a:pt x="864" y="447"/>
                    <a:pt x="864" y="448"/>
                    <a:pt x="864" y="449"/>
                  </a:cubicBezTo>
                  <a:cubicBezTo>
                    <a:pt x="864" y="450"/>
                    <a:pt x="864" y="450"/>
                    <a:pt x="864" y="451"/>
                  </a:cubicBezTo>
                  <a:cubicBezTo>
                    <a:pt x="863" y="453"/>
                    <a:pt x="863" y="454"/>
                    <a:pt x="863" y="456"/>
                  </a:cubicBezTo>
                  <a:cubicBezTo>
                    <a:pt x="863" y="458"/>
                    <a:pt x="863" y="460"/>
                    <a:pt x="863" y="462"/>
                  </a:cubicBezTo>
                  <a:close/>
                  <a:moveTo>
                    <a:pt x="942" y="498"/>
                  </a:moveTo>
                  <a:lnTo>
                    <a:pt x="948" y="429"/>
                  </a:lnTo>
                  <a:lnTo>
                    <a:pt x="908" y="425"/>
                  </a:lnTo>
                  <a:cubicBezTo>
                    <a:pt x="906" y="406"/>
                    <a:pt x="900" y="387"/>
                    <a:pt x="891" y="370"/>
                  </a:cubicBezTo>
                  <a:lnTo>
                    <a:pt x="922" y="344"/>
                  </a:lnTo>
                  <a:lnTo>
                    <a:pt x="877" y="291"/>
                  </a:lnTo>
                  <a:lnTo>
                    <a:pt x="846" y="317"/>
                  </a:lnTo>
                  <a:cubicBezTo>
                    <a:pt x="831" y="305"/>
                    <a:pt x="814" y="296"/>
                    <a:pt x="795" y="290"/>
                  </a:cubicBezTo>
                  <a:lnTo>
                    <a:pt x="798" y="250"/>
                  </a:lnTo>
                  <a:lnTo>
                    <a:pt x="729" y="244"/>
                  </a:lnTo>
                  <a:lnTo>
                    <a:pt x="725" y="284"/>
                  </a:lnTo>
                  <a:cubicBezTo>
                    <a:pt x="706" y="287"/>
                    <a:pt x="687" y="293"/>
                    <a:pt x="670" y="302"/>
                  </a:cubicBezTo>
                  <a:lnTo>
                    <a:pt x="644" y="271"/>
                  </a:lnTo>
                  <a:lnTo>
                    <a:pt x="591" y="316"/>
                  </a:lnTo>
                  <a:lnTo>
                    <a:pt x="617" y="346"/>
                  </a:lnTo>
                  <a:cubicBezTo>
                    <a:pt x="605" y="362"/>
                    <a:pt x="596" y="379"/>
                    <a:pt x="590" y="398"/>
                  </a:cubicBezTo>
                  <a:lnTo>
                    <a:pt x="550" y="394"/>
                  </a:lnTo>
                  <a:lnTo>
                    <a:pt x="544" y="464"/>
                  </a:lnTo>
                  <a:lnTo>
                    <a:pt x="584" y="467"/>
                  </a:lnTo>
                  <a:cubicBezTo>
                    <a:pt x="587" y="487"/>
                    <a:pt x="593" y="505"/>
                    <a:pt x="602" y="522"/>
                  </a:cubicBezTo>
                  <a:lnTo>
                    <a:pt x="571" y="548"/>
                  </a:lnTo>
                  <a:lnTo>
                    <a:pt x="616" y="601"/>
                  </a:lnTo>
                  <a:lnTo>
                    <a:pt x="647" y="575"/>
                  </a:lnTo>
                  <a:cubicBezTo>
                    <a:pt x="662" y="587"/>
                    <a:pt x="679" y="596"/>
                    <a:pt x="698" y="602"/>
                  </a:cubicBezTo>
                  <a:lnTo>
                    <a:pt x="694" y="642"/>
                  </a:lnTo>
                  <a:lnTo>
                    <a:pt x="764" y="648"/>
                  </a:lnTo>
                  <a:lnTo>
                    <a:pt x="767" y="608"/>
                  </a:lnTo>
                  <a:cubicBezTo>
                    <a:pt x="787" y="606"/>
                    <a:pt x="805" y="600"/>
                    <a:pt x="822" y="591"/>
                  </a:cubicBezTo>
                  <a:lnTo>
                    <a:pt x="848" y="621"/>
                  </a:lnTo>
                  <a:lnTo>
                    <a:pt x="901" y="577"/>
                  </a:lnTo>
                  <a:lnTo>
                    <a:pt x="876" y="546"/>
                  </a:lnTo>
                  <a:cubicBezTo>
                    <a:pt x="887" y="531"/>
                    <a:pt x="896" y="513"/>
                    <a:pt x="902" y="494"/>
                  </a:cubicBezTo>
                  <a:lnTo>
                    <a:pt x="942" y="4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 sz="1799"/>
            </a:p>
          </p:txBody>
        </p:sp>
      </p:grpSp>
      <p:grpSp>
        <p:nvGrpSpPr>
          <p:cNvPr id="8200" name="组合 23"/>
          <p:cNvGrpSpPr/>
          <p:nvPr/>
        </p:nvGrpSpPr>
        <p:grpSpPr>
          <a:xfrm>
            <a:off x="6168204" y="3659098"/>
            <a:ext cx="576037" cy="576037"/>
            <a:chOff x="6170389" y="4163727"/>
            <a:chExt cx="576064" cy="576064"/>
          </a:xfrm>
        </p:grpSpPr>
        <p:sp>
          <p:nvSpPr>
            <p:cNvPr id="8201" name="圆角矩形 12"/>
            <p:cNvSpPr/>
            <p:nvPr/>
          </p:nvSpPr>
          <p:spPr>
            <a:xfrm>
              <a:off x="6170389" y="4163727"/>
              <a:ext cx="576064" cy="576064"/>
            </a:xfrm>
            <a:prstGeom prst="roundRect">
              <a:avLst>
                <a:gd name="adj" fmla="val 16667"/>
              </a:avLst>
            </a:prstGeom>
            <a:solidFill>
              <a:srgbClr val="113E6A"/>
            </a:solidFill>
            <a:ln w="9525">
              <a:noFill/>
            </a:ln>
          </p:spPr>
          <p:txBody>
            <a:bodyPr anchor="t"/>
            <a:lstStyle/>
            <a:p>
              <a:endParaRPr lang="zh-CN" altLang="en-US" sz="1799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2" name="Freeform 12"/>
            <p:cNvSpPr>
              <a:spLocks noEditPoints="1"/>
            </p:cNvSpPr>
            <p:nvPr/>
          </p:nvSpPr>
          <p:spPr>
            <a:xfrm>
              <a:off x="6278404" y="4253861"/>
              <a:ext cx="378197" cy="364816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022" h="973">
                  <a:moveTo>
                    <a:pt x="596" y="882"/>
                  </a:moveTo>
                  <a:lnTo>
                    <a:pt x="426" y="882"/>
                  </a:lnTo>
                  <a:cubicBezTo>
                    <a:pt x="414" y="882"/>
                    <a:pt x="403" y="892"/>
                    <a:pt x="403" y="904"/>
                  </a:cubicBezTo>
                  <a:cubicBezTo>
                    <a:pt x="403" y="916"/>
                    <a:pt x="414" y="926"/>
                    <a:pt x="426" y="926"/>
                  </a:cubicBezTo>
                  <a:lnTo>
                    <a:pt x="596" y="926"/>
                  </a:lnTo>
                  <a:cubicBezTo>
                    <a:pt x="609" y="926"/>
                    <a:pt x="619" y="916"/>
                    <a:pt x="619" y="904"/>
                  </a:cubicBezTo>
                  <a:cubicBezTo>
                    <a:pt x="619" y="892"/>
                    <a:pt x="609" y="882"/>
                    <a:pt x="596" y="882"/>
                  </a:cubicBezTo>
                  <a:close/>
                  <a:moveTo>
                    <a:pt x="596" y="813"/>
                  </a:moveTo>
                  <a:lnTo>
                    <a:pt x="596" y="813"/>
                  </a:lnTo>
                  <a:lnTo>
                    <a:pt x="426" y="813"/>
                  </a:lnTo>
                  <a:cubicBezTo>
                    <a:pt x="414" y="813"/>
                    <a:pt x="403" y="823"/>
                    <a:pt x="403" y="835"/>
                  </a:cubicBezTo>
                  <a:cubicBezTo>
                    <a:pt x="403" y="848"/>
                    <a:pt x="414" y="858"/>
                    <a:pt x="426" y="858"/>
                  </a:cubicBezTo>
                  <a:lnTo>
                    <a:pt x="596" y="858"/>
                  </a:lnTo>
                  <a:cubicBezTo>
                    <a:pt x="609" y="858"/>
                    <a:pt x="619" y="848"/>
                    <a:pt x="619" y="835"/>
                  </a:cubicBezTo>
                  <a:cubicBezTo>
                    <a:pt x="619" y="823"/>
                    <a:pt x="609" y="813"/>
                    <a:pt x="596" y="813"/>
                  </a:cubicBezTo>
                  <a:close/>
                  <a:moveTo>
                    <a:pt x="511" y="973"/>
                  </a:moveTo>
                  <a:lnTo>
                    <a:pt x="511" y="973"/>
                  </a:lnTo>
                  <a:lnTo>
                    <a:pt x="585" y="946"/>
                  </a:lnTo>
                  <a:lnTo>
                    <a:pt x="437" y="946"/>
                  </a:lnTo>
                  <a:lnTo>
                    <a:pt x="511" y="973"/>
                  </a:lnTo>
                  <a:close/>
                  <a:moveTo>
                    <a:pt x="514" y="261"/>
                  </a:moveTo>
                  <a:lnTo>
                    <a:pt x="514" y="261"/>
                  </a:lnTo>
                  <a:lnTo>
                    <a:pt x="508" y="261"/>
                  </a:lnTo>
                  <a:cubicBezTo>
                    <a:pt x="384" y="261"/>
                    <a:pt x="272" y="362"/>
                    <a:pt x="272" y="486"/>
                  </a:cubicBezTo>
                  <a:cubicBezTo>
                    <a:pt x="272" y="611"/>
                    <a:pt x="377" y="682"/>
                    <a:pt x="388" y="721"/>
                  </a:cubicBezTo>
                  <a:cubicBezTo>
                    <a:pt x="398" y="759"/>
                    <a:pt x="388" y="778"/>
                    <a:pt x="416" y="787"/>
                  </a:cubicBezTo>
                  <a:cubicBezTo>
                    <a:pt x="444" y="796"/>
                    <a:pt x="508" y="794"/>
                    <a:pt x="508" y="794"/>
                  </a:cubicBezTo>
                  <a:lnTo>
                    <a:pt x="514" y="794"/>
                  </a:lnTo>
                  <a:cubicBezTo>
                    <a:pt x="514" y="794"/>
                    <a:pt x="578" y="796"/>
                    <a:pt x="606" y="787"/>
                  </a:cubicBezTo>
                  <a:cubicBezTo>
                    <a:pt x="634" y="778"/>
                    <a:pt x="624" y="759"/>
                    <a:pt x="634" y="721"/>
                  </a:cubicBezTo>
                  <a:cubicBezTo>
                    <a:pt x="645" y="682"/>
                    <a:pt x="750" y="611"/>
                    <a:pt x="750" y="486"/>
                  </a:cubicBezTo>
                  <a:cubicBezTo>
                    <a:pt x="750" y="362"/>
                    <a:pt x="638" y="261"/>
                    <a:pt x="514" y="261"/>
                  </a:cubicBezTo>
                  <a:close/>
                  <a:moveTo>
                    <a:pt x="201" y="527"/>
                  </a:moveTo>
                  <a:lnTo>
                    <a:pt x="201" y="527"/>
                  </a:lnTo>
                  <a:cubicBezTo>
                    <a:pt x="201" y="509"/>
                    <a:pt x="183" y="495"/>
                    <a:pt x="162" y="495"/>
                  </a:cubicBezTo>
                  <a:lnTo>
                    <a:pt x="39" y="495"/>
                  </a:lnTo>
                  <a:cubicBezTo>
                    <a:pt x="17" y="495"/>
                    <a:pt x="0" y="509"/>
                    <a:pt x="0" y="527"/>
                  </a:cubicBezTo>
                  <a:cubicBezTo>
                    <a:pt x="0" y="544"/>
                    <a:pt x="17" y="558"/>
                    <a:pt x="39" y="558"/>
                  </a:cubicBezTo>
                  <a:lnTo>
                    <a:pt x="162" y="558"/>
                  </a:lnTo>
                  <a:cubicBezTo>
                    <a:pt x="183" y="558"/>
                    <a:pt x="201" y="544"/>
                    <a:pt x="201" y="527"/>
                  </a:cubicBezTo>
                  <a:close/>
                  <a:moveTo>
                    <a:pt x="983" y="495"/>
                  </a:moveTo>
                  <a:lnTo>
                    <a:pt x="983" y="495"/>
                  </a:lnTo>
                  <a:lnTo>
                    <a:pt x="860" y="495"/>
                  </a:lnTo>
                  <a:cubicBezTo>
                    <a:pt x="839" y="495"/>
                    <a:pt x="822" y="509"/>
                    <a:pt x="822" y="527"/>
                  </a:cubicBezTo>
                  <a:cubicBezTo>
                    <a:pt x="822" y="544"/>
                    <a:pt x="839" y="558"/>
                    <a:pt x="860" y="558"/>
                  </a:cubicBezTo>
                  <a:lnTo>
                    <a:pt x="983" y="558"/>
                  </a:lnTo>
                  <a:cubicBezTo>
                    <a:pt x="1005" y="558"/>
                    <a:pt x="1022" y="544"/>
                    <a:pt x="1022" y="527"/>
                  </a:cubicBezTo>
                  <a:cubicBezTo>
                    <a:pt x="1022" y="509"/>
                    <a:pt x="1005" y="495"/>
                    <a:pt x="983" y="495"/>
                  </a:cubicBezTo>
                  <a:close/>
                  <a:moveTo>
                    <a:pt x="782" y="296"/>
                  </a:moveTo>
                  <a:lnTo>
                    <a:pt x="782" y="296"/>
                  </a:lnTo>
                  <a:lnTo>
                    <a:pt x="869" y="209"/>
                  </a:lnTo>
                  <a:cubicBezTo>
                    <a:pt x="885" y="194"/>
                    <a:pt x="887" y="172"/>
                    <a:pt x="874" y="159"/>
                  </a:cubicBezTo>
                  <a:cubicBezTo>
                    <a:pt x="862" y="147"/>
                    <a:pt x="839" y="149"/>
                    <a:pt x="824" y="164"/>
                  </a:cubicBezTo>
                  <a:lnTo>
                    <a:pt x="737" y="251"/>
                  </a:lnTo>
                  <a:cubicBezTo>
                    <a:pt x="722" y="266"/>
                    <a:pt x="720" y="289"/>
                    <a:pt x="732" y="301"/>
                  </a:cubicBezTo>
                  <a:cubicBezTo>
                    <a:pt x="745" y="314"/>
                    <a:pt x="767" y="311"/>
                    <a:pt x="782" y="296"/>
                  </a:cubicBezTo>
                  <a:close/>
                  <a:moveTo>
                    <a:pt x="508" y="201"/>
                  </a:moveTo>
                  <a:lnTo>
                    <a:pt x="508" y="201"/>
                  </a:lnTo>
                  <a:cubicBezTo>
                    <a:pt x="526" y="201"/>
                    <a:pt x="540" y="183"/>
                    <a:pt x="540" y="162"/>
                  </a:cubicBezTo>
                  <a:lnTo>
                    <a:pt x="540" y="39"/>
                  </a:lnTo>
                  <a:cubicBezTo>
                    <a:pt x="540" y="18"/>
                    <a:pt x="526" y="0"/>
                    <a:pt x="508" y="0"/>
                  </a:cubicBezTo>
                  <a:cubicBezTo>
                    <a:pt x="491" y="0"/>
                    <a:pt x="476" y="18"/>
                    <a:pt x="476" y="39"/>
                  </a:cubicBezTo>
                  <a:lnTo>
                    <a:pt x="476" y="162"/>
                  </a:lnTo>
                  <a:cubicBezTo>
                    <a:pt x="476" y="183"/>
                    <a:pt x="491" y="201"/>
                    <a:pt x="508" y="201"/>
                  </a:cubicBezTo>
                  <a:close/>
                  <a:moveTo>
                    <a:pt x="229" y="283"/>
                  </a:moveTo>
                  <a:lnTo>
                    <a:pt x="229" y="283"/>
                  </a:lnTo>
                  <a:cubicBezTo>
                    <a:pt x="244" y="299"/>
                    <a:pt x="267" y="301"/>
                    <a:pt x="279" y="288"/>
                  </a:cubicBezTo>
                  <a:cubicBezTo>
                    <a:pt x="292" y="276"/>
                    <a:pt x="289" y="254"/>
                    <a:pt x="274" y="238"/>
                  </a:cubicBezTo>
                  <a:lnTo>
                    <a:pt x="187" y="151"/>
                  </a:lnTo>
                  <a:cubicBezTo>
                    <a:pt x="172" y="136"/>
                    <a:pt x="149" y="134"/>
                    <a:pt x="137" y="146"/>
                  </a:cubicBezTo>
                  <a:cubicBezTo>
                    <a:pt x="125" y="159"/>
                    <a:pt x="127" y="181"/>
                    <a:pt x="142" y="196"/>
                  </a:cubicBezTo>
                  <a:lnTo>
                    <a:pt x="229" y="283"/>
                  </a:lnTo>
                  <a:close/>
                  <a:moveTo>
                    <a:pt x="240" y="756"/>
                  </a:moveTo>
                  <a:lnTo>
                    <a:pt x="240" y="756"/>
                  </a:lnTo>
                  <a:lnTo>
                    <a:pt x="153" y="843"/>
                  </a:lnTo>
                  <a:cubicBezTo>
                    <a:pt x="137" y="859"/>
                    <a:pt x="135" y="881"/>
                    <a:pt x="148" y="894"/>
                  </a:cubicBezTo>
                  <a:cubicBezTo>
                    <a:pt x="160" y="906"/>
                    <a:pt x="183" y="904"/>
                    <a:pt x="198" y="889"/>
                  </a:cubicBezTo>
                  <a:lnTo>
                    <a:pt x="285" y="802"/>
                  </a:lnTo>
                  <a:cubicBezTo>
                    <a:pt x="300" y="786"/>
                    <a:pt x="302" y="764"/>
                    <a:pt x="290" y="751"/>
                  </a:cubicBezTo>
                  <a:cubicBezTo>
                    <a:pt x="277" y="739"/>
                    <a:pt x="255" y="741"/>
                    <a:pt x="240" y="756"/>
                  </a:cubicBezTo>
                  <a:close/>
                  <a:moveTo>
                    <a:pt x="793" y="769"/>
                  </a:moveTo>
                  <a:lnTo>
                    <a:pt x="793" y="769"/>
                  </a:lnTo>
                  <a:cubicBezTo>
                    <a:pt x="778" y="754"/>
                    <a:pt x="755" y="752"/>
                    <a:pt x="743" y="764"/>
                  </a:cubicBezTo>
                  <a:cubicBezTo>
                    <a:pt x="731" y="777"/>
                    <a:pt x="733" y="799"/>
                    <a:pt x="748" y="814"/>
                  </a:cubicBezTo>
                  <a:lnTo>
                    <a:pt x="835" y="901"/>
                  </a:lnTo>
                  <a:cubicBezTo>
                    <a:pt x="850" y="916"/>
                    <a:pt x="873" y="919"/>
                    <a:pt x="885" y="906"/>
                  </a:cubicBezTo>
                  <a:cubicBezTo>
                    <a:pt x="897" y="894"/>
                    <a:pt x="895" y="871"/>
                    <a:pt x="880" y="856"/>
                  </a:cubicBezTo>
                  <a:lnTo>
                    <a:pt x="793" y="76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 sz="1799"/>
            </a:p>
          </p:txBody>
        </p:sp>
      </p:grpSp>
      <p:grpSp>
        <p:nvGrpSpPr>
          <p:cNvPr id="8203" name="组合 22"/>
          <p:cNvGrpSpPr/>
          <p:nvPr/>
        </p:nvGrpSpPr>
        <p:grpSpPr>
          <a:xfrm>
            <a:off x="6168204" y="2867245"/>
            <a:ext cx="576037" cy="576038"/>
            <a:chOff x="6170389" y="3371639"/>
            <a:chExt cx="576064" cy="576064"/>
          </a:xfrm>
        </p:grpSpPr>
        <p:sp>
          <p:nvSpPr>
            <p:cNvPr id="8204" name="圆角矩形 11"/>
            <p:cNvSpPr/>
            <p:nvPr/>
          </p:nvSpPr>
          <p:spPr>
            <a:xfrm>
              <a:off x="6170389" y="3371639"/>
              <a:ext cx="576064" cy="576064"/>
            </a:xfrm>
            <a:prstGeom prst="roundRect">
              <a:avLst>
                <a:gd name="adj" fmla="val 16667"/>
              </a:avLst>
            </a:prstGeom>
            <a:solidFill>
              <a:srgbClr val="113E6A"/>
            </a:solidFill>
            <a:ln w="9525">
              <a:noFill/>
            </a:ln>
          </p:spPr>
          <p:txBody>
            <a:bodyPr anchor="t"/>
            <a:lstStyle/>
            <a:p>
              <a:endParaRPr lang="zh-CN" altLang="en-US" sz="1799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5" name="Freeform 13"/>
            <p:cNvSpPr>
              <a:spLocks noEditPoints="1"/>
            </p:cNvSpPr>
            <p:nvPr/>
          </p:nvSpPr>
          <p:spPr>
            <a:xfrm>
              <a:off x="6293383" y="3504805"/>
              <a:ext cx="330076" cy="309733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957" h="885">
                  <a:moveTo>
                    <a:pt x="0" y="155"/>
                  </a:moveTo>
                  <a:cubicBezTo>
                    <a:pt x="0" y="278"/>
                    <a:pt x="0" y="400"/>
                    <a:pt x="0" y="523"/>
                  </a:cubicBezTo>
                  <a:cubicBezTo>
                    <a:pt x="0" y="533"/>
                    <a:pt x="161" y="687"/>
                    <a:pt x="181" y="707"/>
                  </a:cubicBezTo>
                  <a:cubicBezTo>
                    <a:pt x="202" y="728"/>
                    <a:pt x="355" y="885"/>
                    <a:pt x="368" y="885"/>
                  </a:cubicBezTo>
                  <a:cubicBezTo>
                    <a:pt x="442" y="885"/>
                    <a:pt x="516" y="885"/>
                    <a:pt x="589" y="885"/>
                  </a:cubicBezTo>
                  <a:cubicBezTo>
                    <a:pt x="620" y="885"/>
                    <a:pt x="632" y="856"/>
                    <a:pt x="645" y="837"/>
                  </a:cubicBezTo>
                  <a:cubicBezTo>
                    <a:pt x="645" y="684"/>
                    <a:pt x="645" y="532"/>
                    <a:pt x="645" y="380"/>
                  </a:cubicBezTo>
                  <a:cubicBezTo>
                    <a:pt x="631" y="385"/>
                    <a:pt x="590" y="368"/>
                    <a:pt x="582" y="391"/>
                  </a:cubicBezTo>
                  <a:cubicBezTo>
                    <a:pt x="577" y="401"/>
                    <a:pt x="582" y="573"/>
                    <a:pt x="582" y="608"/>
                  </a:cubicBezTo>
                  <a:cubicBezTo>
                    <a:pt x="582" y="643"/>
                    <a:pt x="592" y="822"/>
                    <a:pt x="567" y="822"/>
                  </a:cubicBezTo>
                  <a:cubicBezTo>
                    <a:pt x="507" y="822"/>
                    <a:pt x="447" y="822"/>
                    <a:pt x="387" y="822"/>
                  </a:cubicBezTo>
                  <a:cubicBezTo>
                    <a:pt x="368" y="822"/>
                    <a:pt x="376" y="760"/>
                    <a:pt x="376" y="741"/>
                  </a:cubicBezTo>
                  <a:cubicBezTo>
                    <a:pt x="376" y="710"/>
                    <a:pt x="376" y="679"/>
                    <a:pt x="376" y="649"/>
                  </a:cubicBezTo>
                  <a:cubicBezTo>
                    <a:pt x="376" y="565"/>
                    <a:pt x="376" y="551"/>
                    <a:pt x="324" y="516"/>
                  </a:cubicBezTo>
                  <a:cubicBezTo>
                    <a:pt x="300" y="516"/>
                    <a:pt x="301" y="509"/>
                    <a:pt x="280" y="509"/>
                  </a:cubicBezTo>
                  <a:cubicBezTo>
                    <a:pt x="209" y="509"/>
                    <a:pt x="137" y="509"/>
                    <a:pt x="66" y="509"/>
                  </a:cubicBezTo>
                  <a:cubicBezTo>
                    <a:pt x="66" y="398"/>
                    <a:pt x="66" y="287"/>
                    <a:pt x="66" y="177"/>
                  </a:cubicBezTo>
                  <a:cubicBezTo>
                    <a:pt x="66" y="168"/>
                    <a:pt x="69" y="169"/>
                    <a:pt x="74" y="162"/>
                  </a:cubicBezTo>
                  <a:cubicBezTo>
                    <a:pt x="155" y="162"/>
                    <a:pt x="236" y="162"/>
                    <a:pt x="317" y="162"/>
                  </a:cubicBezTo>
                  <a:cubicBezTo>
                    <a:pt x="333" y="151"/>
                    <a:pt x="375" y="115"/>
                    <a:pt x="376" y="92"/>
                  </a:cubicBezTo>
                  <a:cubicBezTo>
                    <a:pt x="274" y="92"/>
                    <a:pt x="172" y="92"/>
                    <a:pt x="70" y="92"/>
                  </a:cubicBezTo>
                  <a:cubicBezTo>
                    <a:pt x="42" y="92"/>
                    <a:pt x="0" y="131"/>
                    <a:pt x="0" y="155"/>
                  </a:cubicBezTo>
                  <a:close/>
                  <a:moveTo>
                    <a:pt x="505" y="215"/>
                  </a:moveTo>
                  <a:lnTo>
                    <a:pt x="538" y="182"/>
                  </a:lnTo>
                  <a:lnTo>
                    <a:pt x="505" y="149"/>
                  </a:lnTo>
                  <a:cubicBezTo>
                    <a:pt x="504" y="148"/>
                    <a:pt x="504" y="146"/>
                    <a:pt x="505" y="145"/>
                  </a:cubicBezTo>
                  <a:lnTo>
                    <a:pt x="527" y="123"/>
                  </a:lnTo>
                  <a:cubicBezTo>
                    <a:pt x="528" y="122"/>
                    <a:pt x="530" y="122"/>
                    <a:pt x="531" y="123"/>
                  </a:cubicBezTo>
                  <a:lnTo>
                    <a:pt x="564" y="156"/>
                  </a:lnTo>
                  <a:lnTo>
                    <a:pt x="597" y="123"/>
                  </a:lnTo>
                  <a:cubicBezTo>
                    <a:pt x="599" y="122"/>
                    <a:pt x="601" y="122"/>
                    <a:pt x="602" y="123"/>
                  </a:cubicBezTo>
                  <a:lnTo>
                    <a:pt x="624" y="145"/>
                  </a:lnTo>
                  <a:cubicBezTo>
                    <a:pt x="625" y="146"/>
                    <a:pt x="625" y="148"/>
                    <a:pt x="624" y="149"/>
                  </a:cubicBezTo>
                  <a:lnTo>
                    <a:pt x="591" y="182"/>
                  </a:lnTo>
                  <a:lnTo>
                    <a:pt x="624" y="215"/>
                  </a:lnTo>
                  <a:cubicBezTo>
                    <a:pt x="625" y="217"/>
                    <a:pt x="625" y="219"/>
                    <a:pt x="624" y="220"/>
                  </a:cubicBezTo>
                  <a:lnTo>
                    <a:pt x="602" y="242"/>
                  </a:lnTo>
                  <a:cubicBezTo>
                    <a:pt x="601" y="243"/>
                    <a:pt x="599" y="243"/>
                    <a:pt x="597" y="242"/>
                  </a:cubicBezTo>
                  <a:lnTo>
                    <a:pt x="564" y="209"/>
                  </a:lnTo>
                  <a:lnTo>
                    <a:pt x="531" y="242"/>
                  </a:lnTo>
                  <a:cubicBezTo>
                    <a:pt x="530" y="243"/>
                    <a:pt x="528" y="243"/>
                    <a:pt x="527" y="242"/>
                  </a:cubicBezTo>
                  <a:lnTo>
                    <a:pt x="505" y="220"/>
                  </a:lnTo>
                  <a:cubicBezTo>
                    <a:pt x="504" y="219"/>
                    <a:pt x="504" y="217"/>
                    <a:pt x="505" y="215"/>
                  </a:cubicBezTo>
                  <a:close/>
                  <a:moveTo>
                    <a:pt x="780" y="332"/>
                  </a:moveTo>
                  <a:lnTo>
                    <a:pt x="944" y="496"/>
                  </a:lnTo>
                  <a:cubicBezTo>
                    <a:pt x="957" y="509"/>
                    <a:pt x="957" y="530"/>
                    <a:pt x="944" y="543"/>
                  </a:cubicBezTo>
                  <a:lnTo>
                    <a:pt x="925" y="562"/>
                  </a:lnTo>
                  <a:cubicBezTo>
                    <a:pt x="912" y="575"/>
                    <a:pt x="891" y="575"/>
                    <a:pt x="878" y="562"/>
                  </a:cubicBezTo>
                  <a:lnTo>
                    <a:pt x="714" y="398"/>
                  </a:lnTo>
                  <a:lnTo>
                    <a:pt x="780" y="332"/>
                  </a:lnTo>
                  <a:close/>
                  <a:moveTo>
                    <a:pt x="447" y="65"/>
                  </a:moveTo>
                  <a:cubicBezTo>
                    <a:pt x="512" y="0"/>
                    <a:pt x="617" y="0"/>
                    <a:pt x="682" y="65"/>
                  </a:cubicBezTo>
                  <a:cubicBezTo>
                    <a:pt x="740" y="123"/>
                    <a:pt x="747" y="213"/>
                    <a:pt x="701" y="278"/>
                  </a:cubicBezTo>
                  <a:lnTo>
                    <a:pt x="754" y="331"/>
                  </a:lnTo>
                  <a:cubicBezTo>
                    <a:pt x="756" y="333"/>
                    <a:pt x="756" y="337"/>
                    <a:pt x="754" y="339"/>
                  </a:cubicBezTo>
                  <a:lnTo>
                    <a:pt x="721" y="372"/>
                  </a:lnTo>
                  <a:cubicBezTo>
                    <a:pt x="719" y="374"/>
                    <a:pt x="715" y="374"/>
                    <a:pt x="713" y="372"/>
                  </a:cubicBezTo>
                  <a:lnTo>
                    <a:pt x="660" y="319"/>
                  </a:lnTo>
                  <a:cubicBezTo>
                    <a:pt x="595" y="364"/>
                    <a:pt x="505" y="358"/>
                    <a:pt x="447" y="300"/>
                  </a:cubicBezTo>
                  <a:cubicBezTo>
                    <a:pt x="382" y="235"/>
                    <a:pt x="382" y="130"/>
                    <a:pt x="447" y="65"/>
                  </a:cubicBezTo>
                  <a:close/>
                  <a:moveTo>
                    <a:pt x="486" y="104"/>
                  </a:moveTo>
                  <a:cubicBezTo>
                    <a:pt x="529" y="60"/>
                    <a:pt x="600" y="60"/>
                    <a:pt x="643" y="104"/>
                  </a:cubicBezTo>
                  <a:cubicBezTo>
                    <a:pt x="687" y="147"/>
                    <a:pt x="687" y="218"/>
                    <a:pt x="643" y="261"/>
                  </a:cubicBezTo>
                  <a:cubicBezTo>
                    <a:pt x="600" y="305"/>
                    <a:pt x="529" y="305"/>
                    <a:pt x="486" y="261"/>
                  </a:cubicBezTo>
                  <a:cubicBezTo>
                    <a:pt x="442" y="218"/>
                    <a:pt x="442" y="147"/>
                    <a:pt x="486" y="104"/>
                  </a:cubicBezTo>
                  <a:close/>
                  <a:moveTo>
                    <a:pt x="306" y="770"/>
                  </a:moveTo>
                  <a:cubicBezTo>
                    <a:pt x="304" y="706"/>
                    <a:pt x="303" y="643"/>
                    <a:pt x="302" y="579"/>
                  </a:cubicBezTo>
                  <a:cubicBezTo>
                    <a:pt x="241" y="579"/>
                    <a:pt x="179" y="579"/>
                    <a:pt x="118" y="579"/>
                  </a:cubicBezTo>
                  <a:cubicBezTo>
                    <a:pt x="117" y="580"/>
                    <a:pt x="116" y="581"/>
                    <a:pt x="115" y="581"/>
                  </a:cubicBezTo>
                  <a:cubicBezTo>
                    <a:pt x="179" y="644"/>
                    <a:pt x="242" y="707"/>
                    <a:pt x="306" y="770"/>
                  </a:cubicBezTo>
                  <a:close/>
                  <a:moveTo>
                    <a:pt x="110" y="225"/>
                  </a:moveTo>
                  <a:cubicBezTo>
                    <a:pt x="110" y="233"/>
                    <a:pt x="110" y="242"/>
                    <a:pt x="110" y="250"/>
                  </a:cubicBezTo>
                  <a:cubicBezTo>
                    <a:pt x="110" y="259"/>
                    <a:pt x="116" y="265"/>
                    <a:pt x="125" y="265"/>
                  </a:cubicBezTo>
                  <a:cubicBezTo>
                    <a:pt x="209" y="265"/>
                    <a:pt x="292" y="265"/>
                    <a:pt x="376" y="265"/>
                  </a:cubicBezTo>
                  <a:cubicBezTo>
                    <a:pt x="399" y="265"/>
                    <a:pt x="394" y="228"/>
                    <a:pt x="387" y="214"/>
                  </a:cubicBezTo>
                  <a:cubicBezTo>
                    <a:pt x="338" y="214"/>
                    <a:pt x="288" y="214"/>
                    <a:pt x="239" y="214"/>
                  </a:cubicBezTo>
                  <a:cubicBezTo>
                    <a:pt x="209" y="214"/>
                    <a:pt x="110" y="206"/>
                    <a:pt x="110" y="225"/>
                  </a:cubicBezTo>
                  <a:close/>
                  <a:moveTo>
                    <a:pt x="110" y="405"/>
                  </a:moveTo>
                  <a:cubicBezTo>
                    <a:pt x="110" y="416"/>
                    <a:pt x="110" y="427"/>
                    <a:pt x="110" y="439"/>
                  </a:cubicBezTo>
                  <a:cubicBezTo>
                    <a:pt x="110" y="447"/>
                    <a:pt x="113" y="450"/>
                    <a:pt x="121" y="450"/>
                  </a:cubicBezTo>
                  <a:cubicBezTo>
                    <a:pt x="211" y="450"/>
                    <a:pt x="301" y="450"/>
                    <a:pt x="390" y="450"/>
                  </a:cubicBezTo>
                  <a:cubicBezTo>
                    <a:pt x="392" y="440"/>
                    <a:pt x="400" y="402"/>
                    <a:pt x="379" y="402"/>
                  </a:cubicBezTo>
                  <a:cubicBezTo>
                    <a:pt x="296" y="402"/>
                    <a:pt x="212" y="402"/>
                    <a:pt x="129" y="402"/>
                  </a:cubicBezTo>
                  <a:cubicBezTo>
                    <a:pt x="123" y="402"/>
                    <a:pt x="115" y="404"/>
                    <a:pt x="110" y="405"/>
                  </a:cubicBezTo>
                  <a:close/>
                  <a:moveTo>
                    <a:pt x="110" y="328"/>
                  </a:moveTo>
                  <a:cubicBezTo>
                    <a:pt x="110" y="333"/>
                    <a:pt x="110" y="338"/>
                    <a:pt x="110" y="343"/>
                  </a:cubicBezTo>
                  <a:cubicBezTo>
                    <a:pt x="110" y="351"/>
                    <a:pt x="113" y="351"/>
                    <a:pt x="118" y="357"/>
                  </a:cubicBezTo>
                  <a:cubicBezTo>
                    <a:pt x="205" y="357"/>
                    <a:pt x="292" y="357"/>
                    <a:pt x="379" y="357"/>
                  </a:cubicBezTo>
                  <a:cubicBezTo>
                    <a:pt x="384" y="355"/>
                    <a:pt x="389" y="353"/>
                    <a:pt x="394" y="350"/>
                  </a:cubicBezTo>
                  <a:cubicBezTo>
                    <a:pt x="394" y="344"/>
                    <a:pt x="394" y="338"/>
                    <a:pt x="394" y="332"/>
                  </a:cubicBezTo>
                  <a:cubicBezTo>
                    <a:pt x="394" y="320"/>
                    <a:pt x="390" y="317"/>
                    <a:pt x="387" y="309"/>
                  </a:cubicBezTo>
                  <a:cubicBezTo>
                    <a:pt x="336" y="309"/>
                    <a:pt x="286" y="309"/>
                    <a:pt x="236" y="309"/>
                  </a:cubicBezTo>
                  <a:cubicBezTo>
                    <a:pt x="211" y="309"/>
                    <a:pt x="187" y="309"/>
                    <a:pt x="162" y="309"/>
                  </a:cubicBezTo>
                  <a:cubicBezTo>
                    <a:pt x="131" y="310"/>
                    <a:pt x="110" y="299"/>
                    <a:pt x="110" y="32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 sz="1799"/>
            </a:p>
          </p:txBody>
        </p:sp>
      </p:grpSp>
      <p:grpSp>
        <p:nvGrpSpPr>
          <p:cNvPr id="8206" name="组合 21"/>
          <p:cNvGrpSpPr/>
          <p:nvPr/>
        </p:nvGrpSpPr>
        <p:grpSpPr>
          <a:xfrm>
            <a:off x="6168204" y="2075392"/>
            <a:ext cx="576037" cy="576037"/>
            <a:chOff x="6170389" y="2579551"/>
            <a:chExt cx="576064" cy="576064"/>
          </a:xfrm>
        </p:grpSpPr>
        <p:sp>
          <p:nvSpPr>
            <p:cNvPr id="8207" name="圆角矩形 10"/>
            <p:cNvSpPr/>
            <p:nvPr/>
          </p:nvSpPr>
          <p:spPr>
            <a:xfrm>
              <a:off x="6170389" y="2579551"/>
              <a:ext cx="576064" cy="576064"/>
            </a:xfrm>
            <a:prstGeom prst="roundRect">
              <a:avLst>
                <a:gd name="adj" fmla="val 16667"/>
              </a:avLst>
            </a:prstGeom>
            <a:solidFill>
              <a:srgbClr val="113E6A"/>
            </a:solidFill>
            <a:ln w="9525">
              <a:noFill/>
            </a:ln>
          </p:spPr>
          <p:txBody>
            <a:bodyPr anchor="t"/>
            <a:lstStyle/>
            <a:p>
              <a:endParaRPr lang="zh-CN" altLang="en-US" sz="1799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8" name="Freeform 27"/>
            <p:cNvSpPr>
              <a:spLocks noEditPoints="1"/>
            </p:cNvSpPr>
            <p:nvPr/>
          </p:nvSpPr>
          <p:spPr>
            <a:xfrm>
              <a:off x="6344742" y="2711328"/>
              <a:ext cx="312142" cy="334857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812" h="858">
                  <a:moveTo>
                    <a:pt x="179" y="0"/>
                  </a:moveTo>
                  <a:lnTo>
                    <a:pt x="507" y="0"/>
                  </a:lnTo>
                  <a:cubicBezTo>
                    <a:pt x="569" y="0"/>
                    <a:pt x="620" y="51"/>
                    <a:pt x="620" y="113"/>
                  </a:cubicBezTo>
                  <a:lnTo>
                    <a:pt x="620" y="264"/>
                  </a:lnTo>
                  <a:cubicBezTo>
                    <a:pt x="584" y="292"/>
                    <a:pt x="563" y="318"/>
                    <a:pt x="535" y="356"/>
                  </a:cubicBezTo>
                  <a:lnTo>
                    <a:pt x="535" y="113"/>
                  </a:lnTo>
                  <a:cubicBezTo>
                    <a:pt x="535" y="98"/>
                    <a:pt x="522" y="85"/>
                    <a:pt x="507" y="85"/>
                  </a:cubicBezTo>
                  <a:lnTo>
                    <a:pt x="247" y="85"/>
                  </a:lnTo>
                  <a:lnTo>
                    <a:pt x="247" y="204"/>
                  </a:lnTo>
                  <a:cubicBezTo>
                    <a:pt x="247" y="216"/>
                    <a:pt x="237" y="226"/>
                    <a:pt x="225" y="226"/>
                  </a:cubicBezTo>
                  <a:lnTo>
                    <a:pt x="86" y="226"/>
                  </a:lnTo>
                  <a:lnTo>
                    <a:pt x="86" y="643"/>
                  </a:lnTo>
                  <a:cubicBezTo>
                    <a:pt x="86" y="658"/>
                    <a:pt x="98" y="670"/>
                    <a:pt x="113" y="670"/>
                  </a:cubicBezTo>
                  <a:lnTo>
                    <a:pt x="375" y="670"/>
                  </a:lnTo>
                  <a:cubicBezTo>
                    <a:pt x="366" y="699"/>
                    <a:pt x="358" y="727"/>
                    <a:pt x="353" y="756"/>
                  </a:cubicBezTo>
                  <a:lnTo>
                    <a:pt x="113" y="756"/>
                  </a:lnTo>
                  <a:cubicBezTo>
                    <a:pt x="51" y="756"/>
                    <a:pt x="0" y="705"/>
                    <a:pt x="0" y="643"/>
                  </a:cubicBezTo>
                  <a:lnTo>
                    <a:pt x="0" y="178"/>
                  </a:lnTo>
                  <a:lnTo>
                    <a:pt x="179" y="0"/>
                  </a:lnTo>
                  <a:close/>
                  <a:moveTo>
                    <a:pt x="721" y="277"/>
                  </a:moveTo>
                  <a:cubicBezTo>
                    <a:pt x="733" y="283"/>
                    <a:pt x="740" y="295"/>
                    <a:pt x="743" y="310"/>
                  </a:cubicBezTo>
                  <a:cubicBezTo>
                    <a:pt x="765" y="316"/>
                    <a:pt x="786" y="330"/>
                    <a:pt x="802" y="358"/>
                  </a:cubicBezTo>
                  <a:cubicBezTo>
                    <a:pt x="812" y="382"/>
                    <a:pt x="808" y="417"/>
                    <a:pt x="794" y="442"/>
                  </a:cubicBezTo>
                  <a:cubicBezTo>
                    <a:pt x="770" y="487"/>
                    <a:pt x="736" y="543"/>
                    <a:pt x="707" y="588"/>
                  </a:cubicBezTo>
                  <a:cubicBezTo>
                    <a:pt x="688" y="595"/>
                    <a:pt x="692" y="556"/>
                    <a:pt x="699" y="546"/>
                  </a:cubicBezTo>
                  <a:cubicBezTo>
                    <a:pt x="723" y="510"/>
                    <a:pt x="743" y="477"/>
                    <a:pt x="762" y="413"/>
                  </a:cubicBezTo>
                  <a:cubicBezTo>
                    <a:pt x="766" y="382"/>
                    <a:pt x="752" y="368"/>
                    <a:pt x="743" y="355"/>
                  </a:cubicBezTo>
                  <a:cubicBezTo>
                    <a:pt x="742" y="358"/>
                    <a:pt x="742" y="360"/>
                    <a:pt x="741" y="363"/>
                  </a:cubicBezTo>
                  <a:cubicBezTo>
                    <a:pt x="723" y="355"/>
                    <a:pt x="706" y="346"/>
                    <a:pt x="688" y="337"/>
                  </a:cubicBezTo>
                  <a:cubicBezTo>
                    <a:pt x="670" y="327"/>
                    <a:pt x="653" y="314"/>
                    <a:pt x="636" y="302"/>
                  </a:cubicBezTo>
                  <a:cubicBezTo>
                    <a:pt x="669" y="274"/>
                    <a:pt x="698" y="264"/>
                    <a:pt x="721" y="277"/>
                  </a:cubicBezTo>
                  <a:close/>
                  <a:moveTo>
                    <a:pt x="734" y="395"/>
                  </a:moveTo>
                  <a:cubicBezTo>
                    <a:pt x="719" y="445"/>
                    <a:pt x="690" y="508"/>
                    <a:pt x="649" y="579"/>
                  </a:cubicBezTo>
                  <a:cubicBezTo>
                    <a:pt x="628" y="615"/>
                    <a:pt x="604" y="650"/>
                    <a:pt x="580" y="681"/>
                  </a:cubicBezTo>
                  <a:cubicBezTo>
                    <a:pt x="557" y="670"/>
                    <a:pt x="535" y="658"/>
                    <a:pt x="512" y="646"/>
                  </a:cubicBezTo>
                  <a:cubicBezTo>
                    <a:pt x="488" y="633"/>
                    <a:pt x="465" y="617"/>
                    <a:pt x="442" y="601"/>
                  </a:cubicBezTo>
                  <a:cubicBezTo>
                    <a:pt x="457" y="565"/>
                    <a:pt x="475" y="527"/>
                    <a:pt x="496" y="491"/>
                  </a:cubicBezTo>
                  <a:cubicBezTo>
                    <a:pt x="536" y="420"/>
                    <a:pt x="576" y="363"/>
                    <a:pt x="612" y="325"/>
                  </a:cubicBezTo>
                  <a:cubicBezTo>
                    <a:pt x="631" y="338"/>
                    <a:pt x="650" y="351"/>
                    <a:pt x="671" y="363"/>
                  </a:cubicBezTo>
                  <a:cubicBezTo>
                    <a:pt x="691" y="375"/>
                    <a:pt x="712" y="384"/>
                    <a:pt x="734" y="395"/>
                  </a:cubicBezTo>
                  <a:close/>
                  <a:moveTo>
                    <a:pt x="560" y="707"/>
                  </a:moveTo>
                  <a:cubicBezTo>
                    <a:pt x="486" y="797"/>
                    <a:pt x="410" y="858"/>
                    <a:pt x="392" y="848"/>
                  </a:cubicBezTo>
                  <a:cubicBezTo>
                    <a:pt x="375" y="838"/>
                    <a:pt x="389" y="742"/>
                    <a:pt x="430" y="632"/>
                  </a:cubicBezTo>
                  <a:cubicBezTo>
                    <a:pt x="451" y="645"/>
                    <a:pt x="472" y="659"/>
                    <a:pt x="494" y="672"/>
                  </a:cubicBezTo>
                  <a:cubicBezTo>
                    <a:pt x="516" y="685"/>
                    <a:pt x="538" y="695"/>
                    <a:pt x="560" y="707"/>
                  </a:cubicBezTo>
                  <a:close/>
                  <a:moveTo>
                    <a:pt x="294" y="149"/>
                  </a:moveTo>
                  <a:lnTo>
                    <a:pt x="482" y="149"/>
                  </a:lnTo>
                  <a:lnTo>
                    <a:pt x="482" y="193"/>
                  </a:lnTo>
                  <a:lnTo>
                    <a:pt x="294" y="193"/>
                  </a:lnTo>
                  <a:lnTo>
                    <a:pt x="294" y="149"/>
                  </a:lnTo>
                  <a:close/>
                  <a:moveTo>
                    <a:pt x="148" y="437"/>
                  </a:moveTo>
                  <a:lnTo>
                    <a:pt x="258" y="437"/>
                  </a:lnTo>
                  <a:lnTo>
                    <a:pt x="258" y="480"/>
                  </a:lnTo>
                  <a:lnTo>
                    <a:pt x="148" y="480"/>
                  </a:lnTo>
                  <a:lnTo>
                    <a:pt x="148" y="437"/>
                  </a:lnTo>
                  <a:close/>
                  <a:moveTo>
                    <a:pt x="148" y="337"/>
                  </a:moveTo>
                  <a:lnTo>
                    <a:pt x="482" y="337"/>
                  </a:lnTo>
                  <a:lnTo>
                    <a:pt x="482" y="381"/>
                  </a:lnTo>
                  <a:lnTo>
                    <a:pt x="148" y="381"/>
                  </a:lnTo>
                  <a:lnTo>
                    <a:pt x="148" y="337"/>
                  </a:lnTo>
                  <a:close/>
                  <a:moveTo>
                    <a:pt x="148" y="245"/>
                  </a:moveTo>
                  <a:lnTo>
                    <a:pt x="482" y="245"/>
                  </a:lnTo>
                  <a:lnTo>
                    <a:pt x="482" y="288"/>
                  </a:lnTo>
                  <a:lnTo>
                    <a:pt x="148" y="288"/>
                  </a:lnTo>
                  <a:lnTo>
                    <a:pt x="148" y="245"/>
                  </a:lnTo>
                  <a:close/>
                  <a:moveTo>
                    <a:pt x="111" y="187"/>
                  </a:moveTo>
                  <a:lnTo>
                    <a:pt x="193" y="187"/>
                  </a:lnTo>
                  <a:cubicBezTo>
                    <a:pt x="201" y="187"/>
                    <a:pt x="208" y="181"/>
                    <a:pt x="208" y="173"/>
                  </a:cubicBezTo>
                  <a:lnTo>
                    <a:pt x="208" y="91"/>
                  </a:lnTo>
                  <a:lnTo>
                    <a:pt x="111" y="1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 sz="1799"/>
            </a:p>
          </p:txBody>
        </p:sp>
      </p:grpSp>
      <p:grpSp>
        <p:nvGrpSpPr>
          <p:cNvPr id="8209" name="组合 25"/>
          <p:cNvGrpSpPr/>
          <p:nvPr/>
        </p:nvGrpSpPr>
        <p:grpSpPr>
          <a:xfrm>
            <a:off x="6168204" y="5242804"/>
            <a:ext cx="576037" cy="576037"/>
            <a:chOff x="6170389" y="5747903"/>
            <a:chExt cx="576064" cy="576064"/>
          </a:xfrm>
        </p:grpSpPr>
        <p:sp>
          <p:nvSpPr>
            <p:cNvPr id="8210" name="圆角矩形 14"/>
            <p:cNvSpPr/>
            <p:nvPr/>
          </p:nvSpPr>
          <p:spPr>
            <a:xfrm>
              <a:off x="6170389" y="5747903"/>
              <a:ext cx="576064" cy="576064"/>
            </a:xfrm>
            <a:prstGeom prst="roundRect">
              <a:avLst>
                <a:gd name="adj" fmla="val 16667"/>
              </a:avLst>
            </a:prstGeom>
            <a:solidFill>
              <a:srgbClr val="113E6A"/>
            </a:solidFill>
            <a:ln w="9525">
              <a:noFill/>
            </a:ln>
          </p:spPr>
          <p:txBody>
            <a:bodyPr anchor="t"/>
            <a:lstStyle/>
            <a:p>
              <a:endParaRPr lang="zh-CN" altLang="en-US" sz="1799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1" name="Freeform 28"/>
            <p:cNvSpPr>
              <a:spLocks noEditPoints="1"/>
            </p:cNvSpPr>
            <p:nvPr/>
          </p:nvSpPr>
          <p:spPr>
            <a:xfrm>
              <a:off x="6293383" y="5910861"/>
              <a:ext cx="295907" cy="250148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923" h="771">
                  <a:moveTo>
                    <a:pt x="303" y="0"/>
                  </a:moveTo>
                  <a:lnTo>
                    <a:pt x="819" y="0"/>
                  </a:lnTo>
                  <a:cubicBezTo>
                    <a:pt x="848" y="0"/>
                    <a:pt x="873" y="12"/>
                    <a:pt x="892" y="31"/>
                  </a:cubicBezTo>
                  <a:cubicBezTo>
                    <a:pt x="911" y="50"/>
                    <a:pt x="923" y="76"/>
                    <a:pt x="923" y="104"/>
                  </a:cubicBezTo>
                  <a:lnTo>
                    <a:pt x="923" y="313"/>
                  </a:lnTo>
                  <a:cubicBezTo>
                    <a:pt x="923" y="341"/>
                    <a:pt x="911" y="367"/>
                    <a:pt x="892" y="386"/>
                  </a:cubicBezTo>
                  <a:cubicBezTo>
                    <a:pt x="873" y="405"/>
                    <a:pt x="848" y="416"/>
                    <a:pt x="819" y="416"/>
                  </a:cubicBezTo>
                  <a:lnTo>
                    <a:pt x="737" y="416"/>
                  </a:lnTo>
                  <a:lnTo>
                    <a:pt x="626" y="553"/>
                  </a:lnTo>
                  <a:lnTo>
                    <a:pt x="584" y="605"/>
                  </a:lnTo>
                  <a:lnTo>
                    <a:pt x="584" y="537"/>
                  </a:lnTo>
                  <a:lnTo>
                    <a:pt x="584" y="416"/>
                  </a:lnTo>
                  <a:lnTo>
                    <a:pt x="494" y="416"/>
                  </a:lnTo>
                  <a:cubicBezTo>
                    <a:pt x="499" y="401"/>
                    <a:pt x="502" y="385"/>
                    <a:pt x="502" y="368"/>
                  </a:cubicBezTo>
                  <a:lnTo>
                    <a:pt x="608" y="368"/>
                  </a:lnTo>
                  <a:lnTo>
                    <a:pt x="632" y="368"/>
                  </a:lnTo>
                  <a:lnTo>
                    <a:pt x="632" y="392"/>
                  </a:lnTo>
                  <a:lnTo>
                    <a:pt x="632" y="470"/>
                  </a:lnTo>
                  <a:lnTo>
                    <a:pt x="707" y="377"/>
                  </a:lnTo>
                  <a:lnTo>
                    <a:pt x="714" y="368"/>
                  </a:lnTo>
                  <a:lnTo>
                    <a:pt x="726" y="368"/>
                  </a:lnTo>
                  <a:lnTo>
                    <a:pt x="819" y="368"/>
                  </a:lnTo>
                  <a:cubicBezTo>
                    <a:pt x="834" y="368"/>
                    <a:pt x="848" y="362"/>
                    <a:pt x="858" y="352"/>
                  </a:cubicBezTo>
                  <a:cubicBezTo>
                    <a:pt x="868" y="342"/>
                    <a:pt x="875" y="328"/>
                    <a:pt x="875" y="313"/>
                  </a:cubicBezTo>
                  <a:lnTo>
                    <a:pt x="875" y="104"/>
                  </a:lnTo>
                  <a:cubicBezTo>
                    <a:pt x="875" y="89"/>
                    <a:pt x="868" y="75"/>
                    <a:pt x="858" y="65"/>
                  </a:cubicBezTo>
                  <a:cubicBezTo>
                    <a:pt x="848" y="55"/>
                    <a:pt x="834" y="48"/>
                    <a:pt x="819" y="48"/>
                  </a:cubicBezTo>
                  <a:lnTo>
                    <a:pt x="303" y="48"/>
                  </a:lnTo>
                  <a:cubicBezTo>
                    <a:pt x="288" y="48"/>
                    <a:pt x="274" y="55"/>
                    <a:pt x="264" y="65"/>
                  </a:cubicBezTo>
                  <a:cubicBezTo>
                    <a:pt x="253" y="75"/>
                    <a:pt x="247" y="89"/>
                    <a:pt x="247" y="104"/>
                  </a:cubicBezTo>
                  <a:lnTo>
                    <a:pt x="247" y="293"/>
                  </a:lnTo>
                  <a:cubicBezTo>
                    <a:pt x="235" y="311"/>
                    <a:pt x="228" y="333"/>
                    <a:pt x="226" y="356"/>
                  </a:cubicBezTo>
                  <a:cubicBezTo>
                    <a:pt x="219" y="347"/>
                    <a:pt x="210" y="338"/>
                    <a:pt x="201" y="332"/>
                  </a:cubicBezTo>
                  <a:cubicBezTo>
                    <a:pt x="200" y="325"/>
                    <a:pt x="199" y="319"/>
                    <a:pt x="199" y="313"/>
                  </a:cubicBezTo>
                  <a:lnTo>
                    <a:pt x="199" y="104"/>
                  </a:lnTo>
                  <a:cubicBezTo>
                    <a:pt x="199" y="76"/>
                    <a:pt x="211" y="50"/>
                    <a:pt x="230" y="31"/>
                  </a:cubicBezTo>
                  <a:cubicBezTo>
                    <a:pt x="248" y="12"/>
                    <a:pt x="274" y="0"/>
                    <a:pt x="303" y="0"/>
                  </a:cubicBezTo>
                  <a:close/>
                  <a:moveTo>
                    <a:pt x="130" y="344"/>
                  </a:moveTo>
                  <a:lnTo>
                    <a:pt x="130" y="344"/>
                  </a:lnTo>
                  <a:cubicBezTo>
                    <a:pt x="83" y="344"/>
                    <a:pt x="45" y="382"/>
                    <a:pt x="45" y="429"/>
                  </a:cubicBezTo>
                  <a:cubicBezTo>
                    <a:pt x="45" y="476"/>
                    <a:pt x="83" y="514"/>
                    <a:pt x="130" y="514"/>
                  </a:cubicBezTo>
                  <a:cubicBezTo>
                    <a:pt x="177" y="514"/>
                    <a:pt x="215" y="476"/>
                    <a:pt x="215" y="429"/>
                  </a:cubicBezTo>
                  <a:cubicBezTo>
                    <a:pt x="215" y="382"/>
                    <a:pt x="177" y="344"/>
                    <a:pt x="130" y="344"/>
                  </a:cubicBezTo>
                  <a:close/>
                  <a:moveTo>
                    <a:pt x="364" y="265"/>
                  </a:moveTo>
                  <a:lnTo>
                    <a:pt x="364" y="265"/>
                  </a:lnTo>
                  <a:cubicBezTo>
                    <a:pt x="307" y="265"/>
                    <a:pt x="261" y="311"/>
                    <a:pt x="261" y="368"/>
                  </a:cubicBezTo>
                  <a:cubicBezTo>
                    <a:pt x="261" y="425"/>
                    <a:pt x="307" y="471"/>
                    <a:pt x="364" y="471"/>
                  </a:cubicBezTo>
                  <a:cubicBezTo>
                    <a:pt x="420" y="471"/>
                    <a:pt x="466" y="425"/>
                    <a:pt x="466" y="368"/>
                  </a:cubicBezTo>
                  <a:cubicBezTo>
                    <a:pt x="466" y="311"/>
                    <a:pt x="420" y="265"/>
                    <a:pt x="364" y="265"/>
                  </a:cubicBezTo>
                  <a:close/>
                  <a:moveTo>
                    <a:pt x="274" y="748"/>
                  </a:moveTo>
                  <a:lnTo>
                    <a:pt x="274" y="748"/>
                  </a:lnTo>
                  <a:lnTo>
                    <a:pt x="274" y="601"/>
                  </a:lnTo>
                  <a:lnTo>
                    <a:pt x="285" y="601"/>
                  </a:lnTo>
                  <a:lnTo>
                    <a:pt x="285" y="748"/>
                  </a:lnTo>
                  <a:lnTo>
                    <a:pt x="285" y="771"/>
                  </a:lnTo>
                  <a:lnTo>
                    <a:pt x="446" y="771"/>
                  </a:lnTo>
                  <a:lnTo>
                    <a:pt x="446" y="748"/>
                  </a:lnTo>
                  <a:lnTo>
                    <a:pt x="446" y="601"/>
                  </a:lnTo>
                  <a:lnTo>
                    <a:pt x="457" y="601"/>
                  </a:lnTo>
                  <a:lnTo>
                    <a:pt x="457" y="748"/>
                  </a:lnTo>
                  <a:lnTo>
                    <a:pt x="522" y="748"/>
                  </a:lnTo>
                  <a:lnTo>
                    <a:pt x="522" y="548"/>
                  </a:lnTo>
                  <a:cubicBezTo>
                    <a:pt x="522" y="512"/>
                    <a:pt x="493" y="483"/>
                    <a:pt x="458" y="483"/>
                  </a:cubicBezTo>
                  <a:cubicBezTo>
                    <a:pt x="262" y="483"/>
                    <a:pt x="468" y="483"/>
                    <a:pt x="271" y="483"/>
                  </a:cubicBezTo>
                  <a:cubicBezTo>
                    <a:pt x="236" y="483"/>
                    <a:pt x="207" y="512"/>
                    <a:pt x="207" y="548"/>
                  </a:cubicBezTo>
                  <a:lnTo>
                    <a:pt x="207" y="748"/>
                  </a:lnTo>
                  <a:cubicBezTo>
                    <a:pt x="218" y="748"/>
                    <a:pt x="245" y="748"/>
                    <a:pt x="274" y="748"/>
                  </a:cubicBezTo>
                  <a:close/>
                  <a:moveTo>
                    <a:pt x="55" y="743"/>
                  </a:moveTo>
                  <a:lnTo>
                    <a:pt x="55" y="743"/>
                  </a:lnTo>
                  <a:lnTo>
                    <a:pt x="55" y="622"/>
                  </a:lnTo>
                  <a:lnTo>
                    <a:pt x="65" y="622"/>
                  </a:lnTo>
                  <a:lnTo>
                    <a:pt x="65" y="743"/>
                  </a:lnTo>
                  <a:lnTo>
                    <a:pt x="65" y="757"/>
                  </a:lnTo>
                  <a:lnTo>
                    <a:pt x="174" y="757"/>
                  </a:lnTo>
                  <a:lnTo>
                    <a:pt x="174" y="548"/>
                  </a:lnTo>
                  <a:cubicBezTo>
                    <a:pt x="174" y="540"/>
                    <a:pt x="175" y="532"/>
                    <a:pt x="177" y="524"/>
                  </a:cubicBezTo>
                  <a:lnTo>
                    <a:pt x="53" y="524"/>
                  </a:lnTo>
                  <a:cubicBezTo>
                    <a:pt x="24" y="524"/>
                    <a:pt x="0" y="548"/>
                    <a:pt x="0" y="577"/>
                  </a:cubicBezTo>
                  <a:lnTo>
                    <a:pt x="0" y="743"/>
                  </a:lnTo>
                  <a:cubicBezTo>
                    <a:pt x="10" y="743"/>
                    <a:pt x="32" y="743"/>
                    <a:pt x="55" y="74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 sz="1799"/>
            </a:p>
          </p:txBody>
        </p:sp>
      </p:grpSp>
      <p:sp>
        <p:nvSpPr>
          <p:cNvPr id="8212" name="矩形 20"/>
          <p:cNvSpPr/>
          <p:nvPr/>
        </p:nvSpPr>
        <p:spPr>
          <a:xfrm>
            <a:off x="1" y="3156057"/>
            <a:ext cx="5520756" cy="542713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anchor="t"/>
          <a:lstStyle/>
          <a:p>
            <a:endParaRPr lang="zh-CN" altLang="en-US" sz="1799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 Box 5"/>
          <p:cNvSpPr txBox="1"/>
          <p:nvPr/>
        </p:nvSpPr>
        <p:spPr>
          <a:xfrm>
            <a:off x="1848717" y="3197316"/>
            <a:ext cx="1691614" cy="46178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2399" dirty="0">
                <a:solidFill>
                  <a:srgbClr val="113E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</a:t>
            </a:r>
            <a:r>
              <a:rPr lang="zh-CN" altLang="en-US" sz="2399" dirty="0">
                <a:solidFill>
                  <a:srgbClr val="113E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ontents</a:t>
            </a:r>
          </a:p>
        </p:txBody>
      </p:sp>
      <p:sp>
        <p:nvSpPr>
          <p:cNvPr id="8214" name="矩形 27"/>
          <p:cNvSpPr/>
          <p:nvPr/>
        </p:nvSpPr>
        <p:spPr>
          <a:xfrm>
            <a:off x="6887060" y="2075392"/>
            <a:ext cx="4679710" cy="576037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113E6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1799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15" name="矩形 28"/>
          <p:cNvSpPr/>
          <p:nvPr/>
        </p:nvSpPr>
        <p:spPr>
          <a:xfrm>
            <a:off x="6887060" y="2865658"/>
            <a:ext cx="4679710" cy="576037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113E6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1799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16" name="矩形 29"/>
          <p:cNvSpPr/>
          <p:nvPr/>
        </p:nvSpPr>
        <p:spPr>
          <a:xfrm>
            <a:off x="6887060" y="3655925"/>
            <a:ext cx="4679710" cy="574451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113E6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1799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17" name="矩形 30"/>
          <p:cNvSpPr/>
          <p:nvPr/>
        </p:nvSpPr>
        <p:spPr>
          <a:xfrm>
            <a:off x="6887060" y="4444604"/>
            <a:ext cx="4679710" cy="576038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113E6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1799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18" name="矩形 31"/>
          <p:cNvSpPr/>
          <p:nvPr/>
        </p:nvSpPr>
        <p:spPr>
          <a:xfrm>
            <a:off x="6887060" y="5234870"/>
            <a:ext cx="4679710" cy="576038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113E6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1799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6887779" y="2076024"/>
            <a:ext cx="949445" cy="3734365"/>
            <a:chOff x="6897317" y="2075495"/>
            <a:chExt cx="949816" cy="3735824"/>
          </a:xfrm>
          <a:solidFill>
            <a:srgbClr val="113E6A"/>
          </a:solidFill>
        </p:grpSpPr>
        <p:sp>
          <p:nvSpPr>
            <p:cNvPr id="33" name="矩形 32"/>
            <p:cNvSpPr/>
            <p:nvPr/>
          </p:nvSpPr>
          <p:spPr bwMode="auto">
            <a:xfrm>
              <a:off x="6897317" y="2075495"/>
              <a:ext cx="949816" cy="576064"/>
            </a:xfrm>
            <a:prstGeom prst="rect">
              <a:avLst/>
            </a:prstGeom>
            <a:grpFill/>
            <a:ln w="9525" cap="flat" cmpd="sng" algn="ctr">
              <a:solidFill>
                <a:srgbClr val="113E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1403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799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6897317" y="2865435"/>
              <a:ext cx="949816" cy="576064"/>
            </a:xfrm>
            <a:prstGeom prst="rect">
              <a:avLst/>
            </a:prstGeom>
            <a:grpFill/>
            <a:ln w="9525" cap="flat" cmpd="sng" algn="ctr">
              <a:solidFill>
                <a:srgbClr val="113E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1403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799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6897317" y="3655375"/>
              <a:ext cx="949816" cy="576064"/>
            </a:xfrm>
            <a:prstGeom prst="rect">
              <a:avLst/>
            </a:prstGeom>
            <a:grpFill/>
            <a:ln w="9525" cap="flat" cmpd="sng" algn="ctr">
              <a:solidFill>
                <a:srgbClr val="113E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1403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799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6897317" y="4445315"/>
              <a:ext cx="949816" cy="576064"/>
            </a:xfrm>
            <a:prstGeom prst="rect">
              <a:avLst/>
            </a:prstGeom>
            <a:grpFill/>
            <a:ln w="9525" cap="flat" cmpd="sng" algn="ctr">
              <a:solidFill>
                <a:srgbClr val="113E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1403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799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6897317" y="5235255"/>
              <a:ext cx="949816" cy="576064"/>
            </a:xfrm>
            <a:prstGeom prst="rect">
              <a:avLst/>
            </a:prstGeom>
            <a:grpFill/>
            <a:ln w="9525" cap="flat" cmpd="sng" algn="ctr">
              <a:solidFill>
                <a:srgbClr val="113E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1403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799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220" name="Rectangle 14"/>
          <p:cNvSpPr/>
          <p:nvPr/>
        </p:nvSpPr>
        <p:spPr>
          <a:xfrm>
            <a:off x="7074312" y="2240427"/>
            <a:ext cx="576038" cy="245966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15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17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21" name="Rectangle 14"/>
          <p:cNvSpPr/>
          <p:nvPr/>
        </p:nvSpPr>
        <p:spPr>
          <a:xfrm>
            <a:off x="7074312" y="3022759"/>
            <a:ext cx="576038" cy="24596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15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15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7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22" name="Rectangle 14"/>
          <p:cNvSpPr/>
          <p:nvPr/>
        </p:nvSpPr>
        <p:spPr>
          <a:xfrm>
            <a:off x="7074312" y="3814612"/>
            <a:ext cx="576038" cy="245966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15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15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7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23" name="Rectangle 14"/>
          <p:cNvSpPr/>
          <p:nvPr/>
        </p:nvSpPr>
        <p:spPr>
          <a:xfrm>
            <a:off x="7074312" y="4617574"/>
            <a:ext cx="576038" cy="245966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15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15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7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24" name="Rectangle 14"/>
          <p:cNvSpPr/>
          <p:nvPr/>
        </p:nvSpPr>
        <p:spPr>
          <a:xfrm>
            <a:off x="7074312" y="5409427"/>
            <a:ext cx="576038" cy="24596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15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15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7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59"/>
          <p:cNvSpPr txBox="1"/>
          <p:nvPr/>
        </p:nvSpPr>
        <p:spPr>
          <a:xfrm>
            <a:off x="7980421" y="2157909"/>
            <a:ext cx="1947101" cy="399894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1999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问题背景</a:t>
            </a:r>
          </a:p>
        </p:txBody>
      </p:sp>
      <p:sp>
        <p:nvSpPr>
          <p:cNvPr id="44" name="TextBox 59"/>
          <p:cNvSpPr txBox="1"/>
          <p:nvPr/>
        </p:nvSpPr>
        <p:spPr>
          <a:xfrm>
            <a:off x="7980421" y="2946588"/>
            <a:ext cx="2415232" cy="399894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1999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Logistic</a:t>
            </a:r>
            <a:r>
              <a:rPr lang="zh-CN" altLang="en-US" sz="1999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</a:t>
            </a:r>
          </a:p>
        </p:txBody>
      </p:sp>
      <p:sp>
        <p:nvSpPr>
          <p:cNvPr id="45" name="TextBox 59"/>
          <p:cNvSpPr txBox="1"/>
          <p:nvPr/>
        </p:nvSpPr>
        <p:spPr>
          <a:xfrm>
            <a:off x="7980421" y="3749550"/>
            <a:ext cx="3154718" cy="399894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1999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</a:t>
            </a:r>
          </a:p>
        </p:txBody>
      </p:sp>
      <p:sp>
        <p:nvSpPr>
          <p:cNvPr id="46" name="TextBox 59"/>
          <p:cNvSpPr txBox="1"/>
          <p:nvPr/>
        </p:nvSpPr>
        <p:spPr>
          <a:xfrm>
            <a:off x="7980421" y="4539816"/>
            <a:ext cx="2289868" cy="399894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1999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endParaRPr lang="zh-CN" altLang="en-US" sz="1999" b="1" dirty="0">
              <a:solidFill>
                <a:srgbClr val="113E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59"/>
          <p:cNvSpPr txBox="1"/>
          <p:nvPr/>
        </p:nvSpPr>
        <p:spPr>
          <a:xfrm>
            <a:off x="7980421" y="5314213"/>
            <a:ext cx="2938902" cy="399894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1999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3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43" grpId="0"/>
      <p:bldP spid="44" grpId="0"/>
      <p:bldP spid="45" grpId="0"/>
      <p:bldP spid="46" grpId="0"/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1723549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999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ED5056-B653-4A7D-A622-154E46F6E447}"/>
              </a:ext>
            </a:extLst>
          </p:cNvPr>
          <p:cNvSpPr txBox="1"/>
          <p:nvPr/>
        </p:nvSpPr>
        <p:spPr>
          <a:xfrm>
            <a:off x="5422490" y="6345368"/>
            <a:ext cx="134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模型的测试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BB65FE0-4A1F-4CCA-8447-51973809D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679" y="541751"/>
            <a:ext cx="5988642" cy="577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18153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1723549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999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56DAE1-DECC-457E-8713-3A7DF162A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487" y="731353"/>
            <a:ext cx="2393021" cy="16751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E88DB08-DC49-4185-8FF4-1CDAF317C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438" y="2905237"/>
            <a:ext cx="4397121" cy="331498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445F6CE-72AA-42D9-8A2F-7CA1FA31B058}"/>
              </a:ext>
            </a:extLst>
          </p:cNvPr>
          <p:cNvSpPr txBox="1"/>
          <p:nvPr/>
        </p:nvSpPr>
        <p:spPr>
          <a:xfrm>
            <a:off x="4899488" y="2535905"/>
            <a:ext cx="239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混淆矩阵及准确率等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D4084B-E290-4F12-8842-8B36A8891430}"/>
              </a:ext>
            </a:extLst>
          </p:cNvPr>
          <p:cNvSpPr txBox="1"/>
          <p:nvPr/>
        </p:nvSpPr>
        <p:spPr>
          <a:xfrm>
            <a:off x="5497741" y="6220224"/>
            <a:ext cx="119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ROC</a:t>
            </a:r>
            <a:r>
              <a:rPr lang="zh-CN" altLang="en-US" dirty="0"/>
              <a:t>曲线</a:t>
            </a:r>
          </a:p>
        </p:txBody>
      </p:sp>
    </p:spTree>
    <p:extLst>
      <p:ext uri="{BB962C8B-B14F-4D97-AF65-F5344CB8AC3E}">
        <p14:creationId xmlns:p14="http://schemas.microsoft.com/office/powerpoint/2010/main" val="3258780755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5"/>
          <p:cNvSpPr/>
          <p:nvPr/>
        </p:nvSpPr>
        <p:spPr>
          <a:xfrm>
            <a:off x="4060827" y="628157"/>
            <a:ext cx="4140170" cy="4143344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Freeform 11"/>
          <p:cNvSpPr>
            <a:spLocks noEditPoints="1"/>
          </p:cNvSpPr>
          <p:nvPr/>
        </p:nvSpPr>
        <p:spPr>
          <a:xfrm>
            <a:off x="5593754" y="937598"/>
            <a:ext cx="1152075" cy="1217138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404" h="1483">
                <a:moveTo>
                  <a:pt x="308" y="0"/>
                </a:moveTo>
                <a:lnTo>
                  <a:pt x="877" y="0"/>
                </a:lnTo>
                <a:cubicBezTo>
                  <a:pt x="984" y="0"/>
                  <a:pt x="1072" y="88"/>
                  <a:pt x="1072" y="195"/>
                </a:cubicBezTo>
                <a:lnTo>
                  <a:pt x="1072" y="456"/>
                </a:lnTo>
                <a:cubicBezTo>
                  <a:pt x="1010" y="504"/>
                  <a:pt x="973" y="550"/>
                  <a:pt x="924" y="616"/>
                </a:cubicBezTo>
                <a:lnTo>
                  <a:pt x="924" y="195"/>
                </a:lnTo>
                <a:cubicBezTo>
                  <a:pt x="924" y="169"/>
                  <a:pt x="903" y="147"/>
                  <a:pt x="877" y="147"/>
                </a:cubicBezTo>
                <a:lnTo>
                  <a:pt x="426" y="147"/>
                </a:lnTo>
                <a:lnTo>
                  <a:pt x="426" y="354"/>
                </a:lnTo>
                <a:cubicBezTo>
                  <a:pt x="426" y="374"/>
                  <a:pt x="409" y="391"/>
                  <a:pt x="389" y="391"/>
                </a:cubicBezTo>
                <a:lnTo>
                  <a:pt x="148" y="391"/>
                </a:lnTo>
                <a:lnTo>
                  <a:pt x="148" y="1111"/>
                </a:lnTo>
                <a:cubicBezTo>
                  <a:pt x="148" y="1138"/>
                  <a:pt x="169" y="1159"/>
                  <a:pt x="196" y="1159"/>
                </a:cubicBezTo>
                <a:lnTo>
                  <a:pt x="647" y="1159"/>
                </a:lnTo>
                <a:cubicBezTo>
                  <a:pt x="632" y="1208"/>
                  <a:pt x="619" y="1257"/>
                  <a:pt x="610" y="1307"/>
                </a:cubicBezTo>
                <a:lnTo>
                  <a:pt x="196" y="1307"/>
                </a:lnTo>
                <a:cubicBezTo>
                  <a:pt x="88" y="1307"/>
                  <a:pt x="0" y="1219"/>
                  <a:pt x="0" y="1111"/>
                </a:cubicBezTo>
                <a:lnTo>
                  <a:pt x="0" y="308"/>
                </a:lnTo>
                <a:lnTo>
                  <a:pt x="308" y="0"/>
                </a:lnTo>
                <a:close/>
                <a:moveTo>
                  <a:pt x="1246" y="478"/>
                </a:moveTo>
                <a:cubicBezTo>
                  <a:pt x="1266" y="490"/>
                  <a:pt x="1279" y="509"/>
                  <a:pt x="1284" y="536"/>
                </a:cubicBezTo>
                <a:cubicBezTo>
                  <a:pt x="1322" y="546"/>
                  <a:pt x="1359" y="571"/>
                  <a:pt x="1386" y="619"/>
                </a:cubicBezTo>
                <a:cubicBezTo>
                  <a:pt x="1404" y="661"/>
                  <a:pt x="1397" y="720"/>
                  <a:pt x="1372" y="765"/>
                </a:cubicBezTo>
                <a:cubicBezTo>
                  <a:pt x="1330" y="843"/>
                  <a:pt x="1273" y="938"/>
                  <a:pt x="1222" y="1016"/>
                </a:cubicBezTo>
                <a:cubicBezTo>
                  <a:pt x="1190" y="1029"/>
                  <a:pt x="1196" y="961"/>
                  <a:pt x="1208" y="944"/>
                </a:cubicBezTo>
                <a:cubicBezTo>
                  <a:pt x="1249" y="882"/>
                  <a:pt x="1284" y="824"/>
                  <a:pt x="1317" y="713"/>
                </a:cubicBezTo>
                <a:cubicBezTo>
                  <a:pt x="1324" y="661"/>
                  <a:pt x="1300" y="637"/>
                  <a:pt x="1284" y="614"/>
                </a:cubicBezTo>
                <a:cubicBezTo>
                  <a:pt x="1283" y="618"/>
                  <a:pt x="1282" y="623"/>
                  <a:pt x="1281" y="628"/>
                </a:cubicBezTo>
                <a:cubicBezTo>
                  <a:pt x="1250" y="614"/>
                  <a:pt x="1220" y="599"/>
                  <a:pt x="1189" y="582"/>
                </a:cubicBezTo>
                <a:cubicBezTo>
                  <a:pt x="1158" y="565"/>
                  <a:pt x="1129" y="543"/>
                  <a:pt x="1099" y="523"/>
                </a:cubicBezTo>
                <a:cubicBezTo>
                  <a:pt x="1157" y="473"/>
                  <a:pt x="1207" y="456"/>
                  <a:pt x="1246" y="478"/>
                </a:cubicBezTo>
                <a:close/>
                <a:moveTo>
                  <a:pt x="1268" y="683"/>
                </a:moveTo>
                <a:cubicBezTo>
                  <a:pt x="1242" y="770"/>
                  <a:pt x="1192" y="879"/>
                  <a:pt x="1121" y="1002"/>
                </a:cubicBezTo>
                <a:cubicBezTo>
                  <a:pt x="1086" y="1064"/>
                  <a:pt x="1045" y="1123"/>
                  <a:pt x="1003" y="1178"/>
                </a:cubicBezTo>
                <a:cubicBezTo>
                  <a:pt x="964" y="1159"/>
                  <a:pt x="925" y="1138"/>
                  <a:pt x="885" y="1116"/>
                </a:cubicBezTo>
                <a:cubicBezTo>
                  <a:pt x="843" y="1094"/>
                  <a:pt x="804" y="1066"/>
                  <a:pt x="764" y="1039"/>
                </a:cubicBezTo>
                <a:cubicBezTo>
                  <a:pt x="790" y="976"/>
                  <a:pt x="821" y="911"/>
                  <a:pt x="857" y="849"/>
                </a:cubicBezTo>
                <a:cubicBezTo>
                  <a:pt x="927" y="727"/>
                  <a:pt x="996" y="628"/>
                  <a:pt x="1058" y="562"/>
                </a:cubicBezTo>
                <a:cubicBezTo>
                  <a:pt x="1091" y="584"/>
                  <a:pt x="1124" y="608"/>
                  <a:pt x="1159" y="628"/>
                </a:cubicBezTo>
                <a:cubicBezTo>
                  <a:pt x="1195" y="649"/>
                  <a:pt x="1232" y="664"/>
                  <a:pt x="1268" y="683"/>
                </a:cubicBezTo>
                <a:close/>
                <a:moveTo>
                  <a:pt x="968" y="1222"/>
                </a:moveTo>
                <a:cubicBezTo>
                  <a:pt x="839" y="1379"/>
                  <a:pt x="708" y="1483"/>
                  <a:pt x="678" y="1466"/>
                </a:cubicBezTo>
                <a:cubicBezTo>
                  <a:pt x="648" y="1448"/>
                  <a:pt x="672" y="1283"/>
                  <a:pt x="743" y="1092"/>
                </a:cubicBezTo>
                <a:cubicBezTo>
                  <a:pt x="779" y="1116"/>
                  <a:pt x="816" y="1140"/>
                  <a:pt x="854" y="1162"/>
                </a:cubicBezTo>
                <a:cubicBezTo>
                  <a:pt x="892" y="1184"/>
                  <a:pt x="930" y="1202"/>
                  <a:pt x="968" y="1222"/>
                </a:cubicBezTo>
                <a:close/>
                <a:moveTo>
                  <a:pt x="508" y="258"/>
                </a:moveTo>
                <a:lnTo>
                  <a:pt x="833" y="258"/>
                </a:lnTo>
                <a:lnTo>
                  <a:pt x="833" y="333"/>
                </a:lnTo>
                <a:lnTo>
                  <a:pt x="508" y="333"/>
                </a:lnTo>
                <a:lnTo>
                  <a:pt x="508" y="258"/>
                </a:lnTo>
                <a:close/>
                <a:moveTo>
                  <a:pt x="256" y="756"/>
                </a:moveTo>
                <a:lnTo>
                  <a:pt x="446" y="756"/>
                </a:lnTo>
                <a:lnTo>
                  <a:pt x="446" y="831"/>
                </a:lnTo>
                <a:lnTo>
                  <a:pt x="256" y="831"/>
                </a:lnTo>
                <a:lnTo>
                  <a:pt x="256" y="756"/>
                </a:lnTo>
                <a:close/>
                <a:moveTo>
                  <a:pt x="256" y="583"/>
                </a:moveTo>
                <a:lnTo>
                  <a:pt x="833" y="583"/>
                </a:lnTo>
                <a:lnTo>
                  <a:pt x="833" y="658"/>
                </a:lnTo>
                <a:lnTo>
                  <a:pt x="256" y="658"/>
                </a:lnTo>
                <a:lnTo>
                  <a:pt x="256" y="583"/>
                </a:lnTo>
                <a:close/>
                <a:moveTo>
                  <a:pt x="256" y="423"/>
                </a:moveTo>
                <a:lnTo>
                  <a:pt x="833" y="423"/>
                </a:lnTo>
                <a:lnTo>
                  <a:pt x="833" y="498"/>
                </a:lnTo>
                <a:lnTo>
                  <a:pt x="256" y="498"/>
                </a:lnTo>
                <a:lnTo>
                  <a:pt x="256" y="423"/>
                </a:lnTo>
                <a:close/>
                <a:moveTo>
                  <a:pt x="192" y="323"/>
                </a:moveTo>
                <a:lnTo>
                  <a:pt x="334" y="323"/>
                </a:lnTo>
                <a:cubicBezTo>
                  <a:pt x="347" y="323"/>
                  <a:pt x="359" y="312"/>
                  <a:pt x="359" y="299"/>
                </a:cubicBezTo>
                <a:lnTo>
                  <a:pt x="359" y="157"/>
                </a:lnTo>
                <a:lnTo>
                  <a:pt x="192" y="323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244" name="Line 12"/>
          <p:cNvSpPr/>
          <p:nvPr/>
        </p:nvSpPr>
        <p:spPr>
          <a:xfrm>
            <a:off x="4194125" y="2740294"/>
            <a:ext cx="3806925" cy="0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5" name="TextBox 77"/>
          <p:cNvSpPr txBox="1"/>
          <p:nvPr/>
        </p:nvSpPr>
        <p:spPr>
          <a:xfrm>
            <a:off x="4547205" y="3228195"/>
            <a:ext cx="3167413" cy="76912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398" b="1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决策树</a:t>
            </a:r>
          </a:p>
        </p:txBody>
      </p:sp>
      <p:sp>
        <p:nvSpPr>
          <p:cNvPr id="10246" name="Rectangle 14"/>
          <p:cNvSpPr/>
          <p:nvPr/>
        </p:nvSpPr>
        <p:spPr>
          <a:xfrm>
            <a:off x="5631839" y="2256296"/>
            <a:ext cx="931794" cy="39998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599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</a:t>
            </a:r>
            <a:r>
              <a:rPr lang="en-US" altLang="zh-CN" sz="2599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zh-CN" altLang="en-US" sz="2599" b="0" i="0" u="none" strike="noStrike" kern="1200" cap="none" spc="0" normalizeH="0" baseline="0" noProof="0" dirty="0">
              <a:ln>
                <a:noFill/>
              </a:ln>
              <a:solidFill>
                <a:srgbClr val="36363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095" y="92977"/>
            <a:ext cx="2645347" cy="502989"/>
          </a:xfrm>
          <a:prstGeom prst="rect">
            <a:avLst/>
          </a:prstGeom>
        </p:spPr>
      </p:pic>
      <p:sp>
        <p:nvSpPr>
          <p:cNvPr id="20" name="TextBox 83">
            <a:extLst>
              <a:ext uri="{FF2B5EF4-FFF2-40B4-BE49-F238E27FC236}">
                <a16:creationId xmlns:a16="http://schemas.microsoft.com/office/drawing/2014/main" id="{BBAB62EB-2C20-48C7-B97B-CA1A12342FC6}"/>
              </a:ext>
            </a:extLst>
          </p:cNvPr>
          <p:cNvSpPr txBox="1"/>
          <p:nvPr/>
        </p:nvSpPr>
        <p:spPr>
          <a:xfrm>
            <a:off x="5121000" y="5250084"/>
            <a:ext cx="324965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模型的基本概念与构建</a:t>
            </a:r>
          </a:p>
        </p:txBody>
      </p:sp>
      <p:sp>
        <p:nvSpPr>
          <p:cNvPr id="22" name="Oval 39">
            <a:extLst>
              <a:ext uri="{FF2B5EF4-FFF2-40B4-BE49-F238E27FC236}">
                <a16:creationId xmlns:a16="http://schemas.microsoft.com/office/drawing/2014/main" id="{52FAF592-0D28-44CC-9C4D-A7D31850BFAA}"/>
              </a:ext>
            </a:extLst>
          </p:cNvPr>
          <p:cNvSpPr>
            <a:spLocks noChangeAspect="1"/>
          </p:cNvSpPr>
          <p:nvPr/>
        </p:nvSpPr>
        <p:spPr>
          <a:xfrm>
            <a:off x="4923401" y="6150499"/>
            <a:ext cx="172969" cy="158688"/>
          </a:xfrm>
          <a:prstGeom prst="ellipse">
            <a:avLst/>
          </a:prstGeom>
          <a:solidFill>
            <a:srgbClr val="113E6A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TextBox 83">
            <a:extLst>
              <a:ext uri="{FF2B5EF4-FFF2-40B4-BE49-F238E27FC236}">
                <a16:creationId xmlns:a16="http://schemas.microsoft.com/office/drawing/2014/main" id="{C807C69D-D306-4588-9418-4A808C231BFA}"/>
              </a:ext>
            </a:extLst>
          </p:cNvPr>
          <p:cNvSpPr txBox="1"/>
          <p:nvPr/>
        </p:nvSpPr>
        <p:spPr>
          <a:xfrm>
            <a:off x="5186409" y="5999010"/>
            <a:ext cx="311884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代码实现</a:t>
            </a:r>
          </a:p>
        </p:txBody>
      </p:sp>
      <p:sp>
        <p:nvSpPr>
          <p:cNvPr id="15" name="Oval 39">
            <a:extLst>
              <a:ext uri="{FF2B5EF4-FFF2-40B4-BE49-F238E27FC236}">
                <a16:creationId xmlns:a16="http://schemas.microsoft.com/office/drawing/2014/main" id="{30AE73A8-E3DF-41F2-993B-CB6C8462B58E}"/>
              </a:ext>
            </a:extLst>
          </p:cNvPr>
          <p:cNvSpPr>
            <a:spLocks noChangeAspect="1"/>
          </p:cNvSpPr>
          <p:nvPr/>
        </p:nvSpPr>
        <p:spPr>
          <a:xfrm>
            <a:off x="4914246" y="5406390"/>
            <a:ext cx="172969" cy="158688"/>
          </a:xfrm>
          <a:prstGeom prst="ellipse">
            <a:avLst/>
          </a:prstGeom>
          <a:solidFill>
            <a:srgbClr val="113E6A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889775"/>
      </p:ext>
    </p:extLst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5" grpId="0"/>
      <p:bldP spid="10246" grpId="0"/>
      <p:bldP spid="20" grpId="0"/>
      <p:bldP spid="22" grpId="0" animBg="1"/>
      <p:bldP spid="23" grpId="0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4031873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模型的基本概念与构建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8" name="TextBox 4"/>
          <p:cNvSpPr txBox="1"/>
          <p:nvPr/>
        </p:nvSpPr>
        <p:spPr>
          <a:xfrm>
            <a:off x="1933198" y="1671920"/>
            <a:ext cx="9010106" cy="36920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决策树是一种常见的机器学习算法，它基于一个树结构来进行决策，如下图所示：</a:t>
            </a:r>
          </a:p>
        </p:txBody>
      </p:sp>
      <p:sp>
        <p:nvSpPr>
          <p:cNvPr id="31749" name="Freeform 14"/>
          <p:cNvSpPr/>
          <p:nvPr/>
        </p:nvSpPr>
        <p:spPr>
          <a:xfrm>
            <a:off x="664109" y="1347014"/>
            <a:ext cx="1112402" cy="1110816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227" h="3227">
                <a:moveTo>
                  <a:pt x="3227" y="1634"/>
                </a:moveTo>
                <a:cubicBezTo>
                  <a:pt x="3216" y="2515"/>
                  <a:pt x="2498" y="3227"/>
                  <a:pt x="1614" y="3227"/>
                </a:cubicBezTo>
                <a:cubicBezTo>
                  <a:pt x="723" y="3227"/>
                  <a:pt x="0" y="2504"/>
                  <a:pt x="0" y="1613"/>
                </a:cubicBezTo>
                <a:cubicBezTo>
                  <a:pt x="0" y="729"/>
                  <a:pt x="712" y="11"/>
                  <a:pt x="1593" y="0"/>
                </a:cubicBezTo>
                <a:lnTo>
                  <a:pt x="1614" y="0"/>
                </a:lnTo>
                <a:lnTo>
                  <a:pt x="3227" y="0"/>
                </a:lnTo>
                <a:lnTo>
                  <a:pt x="3227" y="1613"/>
                </a:lnTo>
                <a:lnTo>
                  <a:pt x="3227" y="1634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C1FF7D8E-57DB-4A18-B352-D70508AD45F7}"/>
              </a:ext>
            </a:extLst>
          </p:cNvPr>
          <p:cNvSpPr txBox="1"/>
          <p:nvPr/>
        </p:nvSpPr>
        <p:spPr>
          <a:xfrm>
            <a:off x="676803" y="1702431"/>
            <a:ext cx="1099708" cy="39998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ctr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453C612-7443-4AEF-9A34-A8144B4270EC}"/>
              </a:ext>
            </a:extLst>
          </p:cNvPr>
          <p:cNvSpPr/>
          <p:nvPr/>
        </p:nvSpPr>
        <p:spPr bwMode="auto">
          <a:xfrm>
            <a:off x="4186293" y="2457830"/>
            <a:ext cx="1400742" cy="42770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苹果降价了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5457B5A-63B5-4C33-85F4-481A631CCFE5}"/>
              </a:ext>
            </a:extLst>
          </p:cNvPr>
          <p:cNvSpPr/>
          <p:nvPr/>
        </p:nvSpPr>
        <p:spPr bwMode="auto">
          <a:xfrm>
            <a:off x="3018534" y="3372229"/>
            <a:ext cx="1400742" cy="42770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买苹果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F2938C9-0B0C-491F-B5B3-6AF58420673A}"/>
              </a:ext>
            </a:extLst>
          </p:cNvPr>
          <p:cNvSpPr/>
          <p:nvPr/>
        </p:nvSpPr>
        <p:spPr bwMode="auto">
          <a:xfrm>
            <a:off x="5356335" y="3372229"/>
            <a:ext cx="1400742" cy="42770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小米降价了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B09AE5F-7160-435D-9FB8-24718A15B4E9}"/>
              </a:ext>
            </a:extLst>
          </p:cNvPr>
          <p:cNvSpPr/>
          <p:nvPr/>
        </p:nvSpPr>
        <p:spPr bwMode="auto">
          <a:xfrm>
            <a:off x="4179499" y="4286628"/>
            <a:ext cx="1400742" cy="42770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买小米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8FACD05-37AC-4E79-A58A-FB05A6E6099C}"/>
              </a:ext>
            </a:extLst>
          </p:cNvPr>
          <p:cNvSpPr/>
          <p:nvPr/>
        </p:nvSpPr>
        <p:spPr bwMode="auto">
          <a:xfrm>
            <a:off x="6474219" y="4286628"/>
            <a:ext cx="1400742" cy="42770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华为降价了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5F24408-F8F2-49A0-A68A-0A4C65D08366}"/>
              </a:ext>
            </a:extLst>
          </p:cNvPr>
          <p:cNvSpPr/>
          <p:nvPr/>
        </p:nvSpPr>
        <p:spPr bwMode="auto">
          <a:xfrm>
            <a:off x="5356335" y="5343161"/>
            <a:ext cx="1400742" cy="42770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买华为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D852E8A-19A6-4729-9F85-49F901F726CD}"/>
              </a:ext>
            </a:extLst>
          </p:cNvPr>
          <p:cNvSpPr/>
          <p:nvPr/>
        </p:nvSpPr>
        <p:spPr bwMode="auto">
          <a:xfrm>
            <a:off x="7632502" y="5343161"/>
            <a:ext cx="1400742" cy="42770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什么也不买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85912B5-5D2C-498A-9648-28B547FF7A11}"/>
              </a:ext>
            </a:extLst>
          </p:cNvPr>
          <p:cNvCxnSpPr>
            <a:stCxn id="3" idx="2"/>
            <a:endCxn id="4" idx="0"/>
          </p:cNvCxnSpPr>
          <p:nvPr/>
        </p:nvCxnSpPr>
        <p:spPr bwMode="auto">
          <a:xfrm flipH="1">
            <a:off x="3718905" y="2885534"/>
            <a:ext cx="1167759" cy="486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EABC74C-009C-4935-A246-DAFCCF5E9845}"/>
              </a:ext>
            </a:extLst>
          </p:cNvPr>
          <p:cNvCxnSpPr>
            <a:stCxn id="3" idx="2"/>
            <a:endCxn id="5" idx="0"/>
          </p:cNvCxnSpPr>
          <p:nvPr/>
        </p:nvCxnSpPr>
        <p:spPr bwMode="auto">
          <a:xfrm>
            <a:off x="4886664" y="2885534"/>
            <a:ext cx="1170042" cy="486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194927D-1125-4710-94AB-C6F36B40ACBC}"/>
              </a:ext>
            </a:extLst>
          </p:cNvPr>
          <p:cNvCxnSpPr>
            <a:stCxn id="5" idx="2"/>
            <a:endCxn id="6" idx="0"/>
          </p:cNvCxnSpPr>
          <p:nvPr/>
        </p:nvCxnSpPr>
        <p:spPr bwMode="auto">
          <a:xfrm flipH="1">
            <a:off x="4879870" y="3799933"/>
            <a:ext cx="1176836" cy="486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58A0D16-857F-4ADC-9789-6A5E53610889}"/>
              </a:ext>
            </a:extLst>
          </p:cNvPr>
          <p:cNvCxnSpPr>
            <a:stCxn id="5" idx="2"/>
            <a:endCxn id="7" idx="0"/>
          </p:cNvCxnSpPr>
          <p:nvPr/>
        </p:nvCxnSpPr>
        <p:spPr bwMode="auto">
          <a:xfrm>
            <a:off x="6056706" y="3799933"/>
            <a:ext cx="1117884" cy="486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24D1129-D9A2-469D-B582-C9B562FDECD3}"/>
              </a:ext>
            </a:extLst>
          </p:cNvPr>
          <p:cNvCxnSpPr>
            <a:stCxn id="7" idx="2"/>
          </p:cNvCxnSpPr>
          <p:nvPr/>
        </p:nvCxnSpPr>
        <p:spPr bwMode="auto">
          <a:xfrm flipH="1">
            <a:off x="5997754" y="4714332"/>
            <a:ext cx="1176836" cy="6288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38B084A-8ADB-4AD5-821E-61E80BEA4BB7}"/>
              </a:ext>
            </a:extLst>
          </p:cNvPr>
          <p:cNvCxnSpPr>
            <a:stCxn id="7" idx="2"/>
            <a:endCxn id="9" idx="0"/>
          </p:cNvCxnSpPr>
          <p:nvPr/>
        </p:nvCxnSpPr>
        <p:spPr bwMode="auto">
          <a:xfrm>
            <a:off x="7174590" y="4714332"/>
            <a:ext cx="1158283" cy="6288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FD27A87-406E-4181-BD0C-33F29ED64356}"/>
              </a:ext>
            </a:extLst>
          </p:cNvPr>
          <p:cNvSpPr txBox="1"/>
          <p:nvPr/>
        </p:nvSpPr>
        <p:spPr>
          <a:xfrm>
            <a:off x="3754815" y="2885534"/>
            <a:ext cx="78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05BFE1D-D710-424E-BC38-6F1385541E48}"/>
              </a:ext>
            </a:extLst>
          </p:cNvPr>
          <p:cNvSpPr txBox="1"/>
          <p:nvPr/>
        </p:nvSpPr>
        <p:spPr>
          <a:xfrm>
            <a:off x="4965503" y="3776424"/>
            <a:ext cx="78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A3A9C4F-9E11-4266-95C6-7C60ABA8C98B}"/>
              </a:ext>
            </a:extLst>
          </p:cNvPr>
          <p:cNvSpPr txBox="1"/>
          <p:nvPr/>
        </p:nvSpPr>
        <p:spPr>
          <a:xfrm>
            <a:off x="6096000" y="4736144"/>
            <a:ext cx="78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469FDF6-3B21-499A-979E-F4F492FA9BF0}"/>
              </a:ext>
            </a:extLst>
          </p:cNvPr>
          <p:cNvSpPr txBox="1"/>
          <p:nvPr/>
        </p:nvSpPr>
        <p:spPr>
          <a:xfrm>
            <a:off x="5587035" y="2841247"/>
            <a:ext cx="78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644376A-BCE9-49F3-AFE9-6749C2AC0D2F}"/>
              </a:ext>
            </a:extLst>
          </p:cNvPr>
          <p:cNvSpPr txBox="1"/>
          <p:nvPr/>
        </p:nvSpPr>
        <p:spPr>
          <a:xfrm>
            <a:off x="6743112" y="3776917"/>
            <a:ext cx="78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E992145-FD47-4639-8FB1-C862821F7F2D}"/>
              </a:ext>
            </a:extLst>
          </p:cNvPr>
          <p:cNvSpPr txBox="1"/>
          <p:nvPr/>
        </p:nvSpPr>
        <p:spPr>
          <a:xfrm>
            <a:off x="7874961" y="4737603"/>
            <a:ext cx="78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1494724076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6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25 0.2213 " pathEditMode="relative" rAng="0" ptsTypes="AA">
                                      <p:cBhvr>
                                        <p:cTn id="23" dur="500" spd="-999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6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6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8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4031873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模型的基本概念与构建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8" name="TextBox 4"/>
          <p:cNvSpPr txBox="1"/>
          <p:nvPr/>
        </p:nvSpPr>
        <p:spPr>
          <a:xfrm>
            <a:off x="1903702" y="1164345"/>
            <a:ext cx="9010106" cy="175355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一般地，一颗决策树包含一个根结点、若干个内部结点和若干个叶结点；叶结点对应于 决策结果，其他每个结点则对应于一个属性测试；每个结点包含的样本集合根据属性测试的结果被划分到子结点中；根结点包含样本全集</a:t>
            </a: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，从根结点到每个叶结点的路径对应了一个判定测试序列</a:t>
            </a:r>
            <a:r>
              <a:rPr lang="en-US" altLang="zh-CN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决策树学习的目的是为了产生一颗泛化能力强，即处理未见示例能力强的决策树，其基本流程遵循“分而治之”策略：</a:t>
            </a:r>
          </a:p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749" name="Freeform 14"/>
          <p:cNvSpPr/>
          <p:nvPr/>
        </p:nvSpPr>
        <p:spPr>
          <a:xfrm>
            <a:off x="664109" y="1347014"/>
            <a:ext cx="1112402" cy="1110816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227" h="3227">
                <a:moveTo>
                  <a:pt x="3227" y="1634"/>
                </a:moveTo>
                <a:cubicBezTo>
                  <a:pt x="3216" y="2515"/>
                  <a:pt x="2498" y="3227"/>
                  <a:pt x="1614" y="3227"/>
                </a:cubicBezTo>
                <a:cubicBezTo>
                  <a:pt x="723" y="3227"/>
                  <a:pt x="0" y="2504"/>
                  <a:pt x="0" y="1613"/>
                </a:cubicBezTo>
                <a:cubicBezTo>
                  <a:pt x="0" y="729"/>
                  <a:pt x="712" y="11"/>
                  <a:pt x="1593" y="0"/>
                </a:cubicBezTo>
                <a:lnTo>
                  <a:pt x="1614" y="0"/>
                </a:lnTo>
                <a:lnTo>
                  <a:pt x="3227" y="0"/>
                </a:lnTo>
                <a:lnTo>
                  <a:pt x="3227" y="1613"/>
                </a:lnTo>
                <a:lnTo>
                  <a:pt x="3227" y="1634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C1FF7D8E-57DB-4A18-B352-D70508AD45F7}"/>
              </a:ext>
            </a:extLst>
          </p:cNvPr>
          <p:cNvSpPr txBox="1"/>
          <p:nvPr/>
        </p:nvSpPr>
        <p:spPr>
          <a:xfrm>
            <a:off x="676803" y="1702431"/>
            <a:ext cx="1099708" cy="39998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ctr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sz="19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C88BEF-1E24-465D-A34E-EAB32CCA3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775" y="2645096"/>
            <a:ext cx="5546450" cy="390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18486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6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25 0.2213 " pathEditMode="relative" rAng="0" ptsTypes="AA">
                                      <p:cBhvr>
                                        <p:cTn id="23" dur="500" spd="-999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6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6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8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4031873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模型的基本概念与构建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8" name="TextBox 4"/>
          <p:cNvSpPr txBox="1"/>
          <p:nvPr/>
        </p:nvSpPr>
        <p:spPr>
          <a:xfrm>
            <a:off x="1814593" y="1258014"/>
            <a:ext cx="9010106" cy="922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决策树学习的关键是选择最优划分属性</a:t>
            </a:r>
            <a:r>
              <a:rPr lang="en-US" altLang="zh-CN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一般而言，随着划分过程不断进行，希望决策树的分支结点所包含的样本尽可能属于同一类别，即结点的“纯度”越来越高</a:t>
            </a:r>
            <a:r>
              <a:rPr lang="en-US" altLang="zh-CN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  <a:p>
            <a:pPr defTabSz="91403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常见的划分选择有如下三种：</a:t>
            </a:r>
          </a:p>
        </p:txBody>
      </p:sp>
      <p:sp>
        <p:nvSpPr>
          <p:cNvPr id="31749" name="Freeform 14"/>
          <p:cNvSpPr/>
          <p:nvPr/>
        </p:nvSpPr>
        <p:spPr>
          <a:xfrm>
            <a:off x="664109" y="1347014"/>
            <a:ext cx="1112402" cy="1110816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227" h="3227">
                <a:moveTo>
                  <a:pt x="3227" y="1634"/>
                </a:moveTo>
                <a:cubicBezTo>
                  <a:pt x="3216" y="2515"/>
                  <a:pt x="2498" y="3227"/>
                  <a:pt x="1614" y="3227"/>
                </a:cubicBezTo>
                <a:cubicBezTo>
                  <a:pt x="723" y="3227"/>
                  <a:pt x="0" y="2504"/>
                  <a:pt x="0" y="1613"/>
                </a:cubicBezTo>
                <a:cubicBezTo>
                  <a:pt x="0" y="729"/>
                  <a:pt x="712" y="11"/>
                  <a:pt x="1593" y="0"/>
                </a:cubicBezTo>
                <a:lnTo>
                  <a:pt x="1614" y="0"/>
                </a:lnTo>
                <a:lnTo>
                  <a:pt x="3227" y="0"/>
                </a:lnTo>
                <a:lnTo>
                  <a:pt x="3227" y="1613"/>
                </a:lnTo>
                <a:lnTo>
                  <a:pt x="3227" y="1634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C1FF7D8E-57DB-4A18-B352-D70508AD45F7}"/>
              </a:ext>
            </a:extLst>
          </p:cNvPr>
          <p:cNvSpPr txBox="1"/>
          <p:nvPr/>
        </p:nvSpPr>
        <p:spPr>
          <a:xfrm>
            <a:off x="676803" y="1702431"/>
            <a:ext cx="1099708" cy="39998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ctr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sz="1999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6E3A0DE0-D23F-4B6B-A7B4-A48F8230F338}"/>
                  </a:ext>
                </a:extLst>
              </p:cNvPr>
              <p:cNvSpPr txBox="1"/>
              <p:nvPr/>
            </p:nvSpPr>
            <p:spPr>
              <a:xfrm>
                <a:off x="1776511" y="2288567"/>
                <a:ext cx="9010106" cy="42232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zh-CN" altLang="en-US" sz="1799" b="1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信息增益</a:t>
                </a:r>
                <a:r>
                  <a:rPr lang="en-US" altLang="zh-CN" sz="1799" b="1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(information gain)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：首先定义</a:t>
                </a:r>
                <a:r>
                  <a:rPr lang="zh-CN" altLang="en-US" sz="1799" b="1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信息熵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(information entropy)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的概念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假定当前样本集合</a:t>
                </a:r>
                <a14:m>
                  <m:oMath xmlns:m="http://schemas.openxmlformats.org/officeDocument/2006/math"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中第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𝑘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类样本所占的比例为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(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𝑘</m:t>
                    </m:r>
                    <m:r>
                      <a:rPr kumimoji="0" lang="en-US" altLang="zh-CN" sz="1799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=1,2,…,|</m:t>
                    </m:r>
                    <m:r>
                      <a:rPr kumimoji="0" lang="zh-CN" altLang="en-US" sz="1799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𝒴</m:t>
                    </m:r>
                    <m:r>
                      <a:rPr kumimoji="0" lang="en-US" altLang="zh-CN" sz="1799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|</m:t>
                    </m:r>
                  </m:oMath>
                </a14:m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)</a:t>
                </a: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799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的信息熵定义为</a:t>
                </a:r>
                <a:endParaRPr kumimoji="0" lang="en-US" altLang="zh-CN" sz="1799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𝐸𝑛𝑡</m:t>
                      </m:r>
                      <m:d>
                        <m:dPr>
                          <m:ctrl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𝐷</m:t>
                          </m:r>
                        </m:e>
                      </m:d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|</m:t>
                          </m:r>
                          <m:r>
                            <a:rPr kumimoji="0" lang="zh-CN" altLang="en-US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𝒴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|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en-US" altLang="zh-CN" sz="1799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zh-CN" sz="1799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𝐸𝑛𝑡</m:t>
                    </m:r>
                    <m:d>
                      <m:dPr>
                        <m:ctrlP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</m:d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的值越小，则</a:t>
                </a:r>
                <a14:m>
                  <m:oMath xmlns:m="http://schemas.openxmlformats.org/officeDocument/2006/math">
                    <m:r>
                      <a:rPr lang="en-US" altLang="zh-CN" sz="1799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的纯度越高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假定离散属性</a:t>
                </a:r>
                <a14:m>
                  <m:oMath xmlns:m="http://schemas.openxmlformats.org/officeDocument/2006/math"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有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𝑉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个可能的取值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{</m:t>
                    </m:r>
                    <m:sSup>
                      <m:sSupPr>
                        <m:ctrlP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1</m:t>
                        </m:r>
                      </m:sup>
                    </m:sSup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,</m:t>
                    </m:r>
                    <m:sSup>
                      <m:sSupPr>
                        <m:ctrlP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,…,</m:t>
                    </m:r>
                    <m:sSup>
                      <m:sSupPr>
                        <m:ctrlP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𝑉</m:t>
                        </m:r>
                      </m:sup>
                    </m:sSup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}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，若使用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𝑎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来对样本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𝐷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进行划分，则会产生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𝑉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个分支结点，其中第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𝑣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个分支结点包含了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𝐷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在中所有在属性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𝑎</m:t>
                    </m:r>
                    <m:r>
                      <a:rPr lang="zh-CN" altLang="en-US" sz="1799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上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取值为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𝑣</m:t>
                        </m:r>
                      </m:sup>
                    </m:sSup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的样本，记为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𝐷</m:t>
                        </m:r>
                      </m:e>
                      <m:sup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𝑣</m:t>
                        </m:r>
                      </m:sup>
                    </m:sSup>
                    <m:r>
                      <a:rPr kumimoji="0" lang="en-US" altLang="zh-CN" sz="1799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. </m:t>
                    </m:r>
                    <m:r>
                      <a:rPr lang="zh-CN" altLang="en-US" sz="1799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可以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计算出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p>
                        <m: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sup>
                    </m:sSup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的信息熵，再考虑到不同的分支结点所包含的样本数不同，给分支结点赋予权重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CN" sz="1799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9292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1799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9292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𝐷</m:t>
                            </m:r>
                          </m:e>
                          <m:sup>
                            <m:r>
                              <a:rPr kumimoji="0" lang="en-US" altLang="zh-CN" sz="1799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9292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𝑣</m:t>
                            </m:r>
                          </m:sup>
                        </m:sSup>
                      </m:e>
                    </m:d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/|</m:t>
                    </m:r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𝐷</m:t>
                    </m:r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|</m:t>
                    </m:r>
                    <m:r>
                      <a:rPr lang="zh-CN" altLang="en-US" sz="1799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则样本数越多的分支结点的影响越大，于是可计算出属性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𝑎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对样本集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𝐷</m:t>
                    </m:r>
                  </m:oMath>
                </a14:m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进行划分所得的</a:t>
                </a:r>
                <a:r>
                  <a:rPr kumimoji="0" lang="zh-CN" altLang="en-US" sz="1799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信息增益</a:t>
                </a:r>
                <a:r>
                  <a:rPr lang="zh-CN" altLang="en-US" sz="1799" b="1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sz="1799" b="1" dirty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𝐺𝑎𝑖𝑛</m:t>
                      </m:r>
                      <m:d>
                        <m:dPr>
                          <m:ctrl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𝐷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, 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𝑎</m:t>
                          </m:r>
                        </m:e>
                      </m:d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=</m:t>
                      </m:r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𝐸𝑛𝑡</m:t>
                      </m:r>
                      <m:d>
                        <m:dPr>
                          <m:ctrl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𝐷</m:t>
                          </m:r>
                        </m:e>
                      </m:d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𝑣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𝑉</m:t>
                          </m:r>
                        </m:sup>
                        <m:e>
                          <m:f>
                            <m:fPr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altLang="zh-CN" sz="1799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29292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1799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29292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kumimoji="0" lang="en-US" altLang="zh-CN" sz="1799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29292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+mn-cs"/>
                                        </a:rPr>
                                        <m:t>𝑣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𝐸𝑛𝑡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(</m:t>
                          </m:r>
                          <m:sSup>
                            <m:sSupPr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𝐷</m:t>
                              </m:r>
                            </m:e>
                            <m:sup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𝑣</m:t>
                              </m:r>
                            </m:sup>
                          </m:sSup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US" altLang="zh-CN" sz="1799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一般而言，信息增益越大，则意味着使用属性</a:t>
                </a:r>
                <a14:m>
                  <m:oMath xmlns:m="http://schemas.openxmlformats.org/officeDocument/2006/math"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</m:oMath>
                </a14:m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进行划分所获得的“纯度提升”越大，因此可用信息增益来进行决策树的划分属性选择</a:t>
                </a:r>
                <a:r>
                  <a:rPr kumimoji="0" lang="en-US" altLang="zh-CN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.</a:t>
                </a:r>
                <a:endParaRPr kumimoji="0" lang="zh-CN" altLang="en-US" sz="1799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6E3A0DE0-D23F-4B6B-A7B4-A48F8230F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511" y="2288567"/>
                <a:ext cx="9010106" cy="4223207"/>
              </a:xfrm>
              <a:prstGeom prst="rect">
                <a:avLst/>
              </a:prstGeom>
              <a:blipFill>
                <a:blip r:embed="rId2"/>
                <a:stretch>
                  <a:fillRect l="-474" t="-433" r="-135" b="-1154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482645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6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25 0.2213 " pathEditMode="relative" rAng="0" ptsTypes="AA">
                                      <p:cBhvr>
                                        <p:cTn id="23" dur="500" spd="-999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6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6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6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8" grpId="0"/>
      <p:bldP spid="14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4031873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模型的基本概念与构建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9" name="Freeform 14"/>
          <p:cNvSpPr/>
          <p:nvPr/>
        </p:nvSpPr>
        <p:spPr>
          <a:xfrm>
            <a:off x="664109" y="1347014"/>
            <a:ext cx="1112402" cy="1110816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227" h="3227">
                <a:moveTo>
                  <a:pt x="3227" y="1634"/>
                </a:moveTo>
                <a:cubicBezTo>
                  <a:pt x="3216" y="2515"/>
                  <a:pt x="2498" y="3227"/>
                  <a:pt x="1614" y="3227"/>
                </a:cubicBezTo>
                <a:cubicBezTo>
                  <a:pt x="723" y="3227"/>
                  <a:pt x="0" y="2504"/>
                  <a:pt x="0" y="1613"/>
                </a:cubicBezTo>
                <a:cubicBezTo>
                  <a:pt x="0" y="729"/>
                  <a:pt x="712" y="11"/>
                  <a:pt x="1593" y="0"/>
                </a:cubicBezTo>
                <a:lnTo>
                  <a:pt x="1614" y="0"/>
                </a:lnTo>
                <a:lnTo>
                  <a:pt x="3227" y="0"/>
                </a:lnTo>
                <a:lnTo>
                  <a:pt x="3227" y="1613"/>
                </a:lnTo>
                <a:lnTo>
                  <a:pt x="3227" y="1634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C1FF7D8E-57DB-4A18-B352-D70508AD45F7}"/>
              </a:ext>
            </a:extLst>
          </p:cNvPr>
          <p:cNvSpPr txBox="1"/>
          <p:nvPr/>
        </p:nvSpPr>
        <p:spPr>
          <a:xfrm>
            <a:off x="676803" y="1702431"/>
            <a:ext cx="1099708" cy="39998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ctr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sz="1999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6E3A0DE0-D23F-4B6B-A7B4-A48F8230F338}"/>
                  </a:ext>
                </a:extLst>
              </p:cNvPr>
              <p:cNvSpPr txBox="1"/>
              <p:nvPr/>
            </p:nvSpPr>
            <p:spPr>
              <a:xfrm>
                <a:off x="1789205" y="1582988"/>
                <a:ext cx="9010106" cy="39392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zh-CN" altLang="en-US" sz="1799" b="1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增益率</a:t>
                </a:r>
                <a:r>
                  <a:rPr lang="en-US" altLang="zh-CN" sz="1799" b="1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(gain ratio)</a:t>
                </a:r>
                <a:r>
                  <a:rPr lang="zh-CN" altLang="en-US" sz="1799" b="1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信息增益准则对可取值数目较多的属性有所偏好，为减少这种偏好可能带来的不利影响引入了增益率的概念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使用（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）中定义的符号，则增益率定义为</a:t>
                </a:r>
                <a:endParaRPr lang="en-US" altLang="zh-CN" sz="1799" dirty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𝐺𝑎𝑖</m:t>
                      </m:r>
                      <m:sSub>
                        <m:sSubPr>
                          <m:ctrl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𝑛</m:t>
                          </m:r>
                        </m:e>
                        <m:sub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𝑟𝑎𝑡𝑖𝑜𝑛</m:t>
                          </m:r>
                          <m:d>
                            <m:dPr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𝐷</m:t>
                              </m:r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, </m:t>
                              </m:r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𝑎</m:t>
                              </m:r>
                            </m:e>
                          </m:d>
                        </m:sub>
                      </m:sSub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𝐺𝑎𝑖𝑛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𝐷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, 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𝑎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𝐼𝑉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𝑎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)</m:t>
                          </m:r>
                        </m:den>
                      </m:f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,</m:t>
                      </m:r>
                    </m:oMath>
                  </m:oMathPara>
                </a14:m>
                <a:endParaRPr kumimoji="0" lang="en-US" altLang="zh-CN" sz="1799" b="0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其中</a:t>
                </a:r>
                <a:endParaRPr kumimoji="0" lang="en-US" altLang="zh-CN" sz="1799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𝐼𝑉</m:t>
                      </m:r>
                      <m:d>
                        <m:dPr>
                          <m:ctrl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𝑎</m:t>
                          </m:r>
                        </m:e>
                      </m:d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𝑣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𝑉</m:t>
                          </m:r>
                        </m:sup>
                        <m:e>
                          <m:f>
                            <m:fPr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|</m:t>
                              </m:r>
                            </m:num>
                            <m:den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𝐷</m:t>
                              </m:r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|</m:t>
                              </m:r>
                            </m:den>
                          </m:f>
                          <m:sSub>
                            <m:sSubPr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|</m:t>
                              </m:r>
                            </m:num>
                            <m:den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𝐷</m:t>
                              </m:r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kumimoji="0" lang="en-US" altLang="zh-CN" sz="1799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799" noProof="0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称为属性</a:t>
                </a:r>
                <a14:m>
                  <m:oMath xmlns:m="http://schemas.openxmlformats.org/officeDocument/2006/math">
                    <m:r>
                      <a:rPr lang="en-US" altLang="zh-CN" sz="1799" b="0" i="1" noProof="0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</m:oMath>
                </a14:m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的“固有值”</a:t>
                </a:r>
                <a:r>
                  <a:rPr kumimoji="0" lang="en-US" altLang="zh-CN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(intrinsic</a:t>
                </a:r>
                <a:r>
                  <a:rPr kumimoji="0" lang="en-US" altLang="zh-CN" sz="1799" i="0" u="none" strike="noStrike" kern="1200" cap="none" spc="0" normalizeH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 value</a:t>
                </a:r>
                <a:r>
                  <a:rPr kumimoji="0" lang="en-US" altLang="zh-CN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)</a:t>
                </a:r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属性</a:t>
                </a:r>
                <a14:m>
                  <m:oMath xmlns:m="http://schemas.openxmlformats.org/officeDocument/2006/math">
                    <m:r>
                      <a:rPr lang="en-US" altLang="zh-CN" sz="1799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</m:oMath>
                </a14:m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的可能取值数目越大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（即</a:t>
                </a:r>
                <a14:m>
                  <m:oMath xmlns:m="http://schemas.openxmlformats.org/officeDocument/2006/math"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𝑉</m:t>
                    </m:r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越大），则</a:t>
                </a:r>
                <a14:m>
                  <m:oMath xmlns:m="http://schemas.openxmlformats.org/officeDocument/2006/math"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𝐼𝑉</m:t>
                    </m:r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的值通常会越大</a:t>
                </a:r>
                <a:r>
                  <a:rPr kumimoji="0" lang="en-US" altLang="zh-CN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. </a:t>
                </a:r>
              </a:p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799" noProof="0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增益率准则对可取值数目较少的属性有所偏好，因此在著名的 </a:t>
                </a:r>
                <a:r>
                  <a:rPr lang="en-US" altLang="zh-CN" sz="1799" noProof="0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C4.5 </a:t>
                </a:r>
                <a:r>
                  <a:rPr lang="zh-CN" altLang="en-US" sz="1799" noProof="0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决策树算法中并不直接选择增益率最大的候选划分属性，而是使用了一个启发式方法：先从候选划分属性中找出信息增益高于平均水平的属性，再从中选择增益率最高的</a:t>
                </a:r>
                <a:r>
                  <a:rPr lang="en-US" altLang="zh-CN" sz="1799" noProof="0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kumimoji="0" lang="zh-CN" altLang="en-US" sz="1799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6E3A0DE0-D23F-4B6B-A7B4-A48F8230F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205" y="1582988"/>
                <a:ext cx="9010106" cy="3939284"/>
              </a:xfrm>
              <a:prstGeom prst="rect">
                <a:avLst/>
              </a:prstGeom>
              <a:blipFill>
                <a:blip r:embed="rId2"/>
                <a:stretch>
                  <a:fillRect l="-541" t="-464" b="-1393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367707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6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25 0.2213 " pathEditMode="relative" rAng="0" ptsTypes="AA">
                                      <p:cBhvr>
                                        <p:cTn id="23" dur="500" spd="-999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6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6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14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4031873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模型的基本概念与构建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9" name="Freeform 14"/>
          <p:cNvSpPr/>
          <p:nvPr/>
        </p:nvSpPr>
        <p:spPr>
          <a:xfrm>
            <a:off x="664109" y="1347014"/>
            <a:ext cx="1112402" cy="1110816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227" h="3227">
                <a:moveTo>
                  <a:pt x="3227" y="1634"/>
                </a:moveTo>
                <a:cubicBezTo>
                  <a:pt x="3216" y="2515"/>
                  <a:pt x="2498" y="3227"/>
                  <a:pt x="1614" y="3227"/>
                </a:cubicBezTo>
                <a:cubicBezTo>
                  <a:pt x="723" y="3227"/>
                  <a:pt x="0" y="2504"/>
                  <a:pt x="0" y="1613"/>
                </a:cubicBezTo>
                <a:cubicBezTo>
                  <a:pt x="0" y="729"/>
                  <a:pt x="712" y="11"/>
                  <a:pt x="1593" y="0"/>
                </a:cubicBezTo>
                <a:lnTo>
                  <a:pt x="1614" y="0"/>
                </a:lnTo>
                <a:lnTo>
                  <a:pt x="3227" y="0"/>
                </a:lnTo>
                <a:lnTo>
                  <a:pt x="3227" y="1613"/>
                </a:lnTo>
                <a:lnTo>
                  <a:pt x="3227" y="1634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C1FF7D8E-57DB-4A18-B352-D70508AD45F7}"/>
              </a:ext>
            </a:extLst>
          </p:cNvPr>
          <p:cNvSpPr txBox="1"/>
          <p:nvPr/>
        </p:nvSpPr>
        <p:spPr>
          <a:xfrm>
            <a:off x="676803" y="1702431"/>
            <a:ext cx="1099708" cy="39998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ctr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sz="1999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6E3A0DE0-D23F-4B6B-A7B4-A48F8230F338}"/>
                  </a:ext>
                </a:extLst>
              </p:cNvPr>
              <p:cNvSpPr txBox="1"/>
              <p:nvPr/>
            </p:nvSpPr>
            <p:spPr>
              <a:xfrm>
                <a:off x="1789205" y="1582988"/>
                <a:ext cx="9010106" cy="41204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zh-CN" altLang="en-US" sz="1799" b="1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基尼指数</a:t>
                </a:r>
                <a:r>
                  <a:rPr lang="en-US" altLang="zh-CN" sz="1799" b="1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(Gini index)</a:t>
                </a:r>
                <a:r>
                  <a:rPr lang="zh-CN" altLang="en-US" sz="1799" b="1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该指标再 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CART 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决策树中被使用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仍采用上述符号，则数据集</a:t>
                </a:r>
                <a14:m>
                  <m:oMath xmlns:m="http://schemas.openxmlformats.org/officeDocument/2006/math"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</m:oMath>
                </a14:m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的纯度可用基尼值来度量：</a:t>
                </a:r>
                <a:endParaRPr kumimoji="0" lang="en-US" altLang="zh-CN" sz="1799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𝐺𝑖𝑛𝑖</m:t>
                      </m:r>
                      <m:d>
                        <m:dPr>
                          <m:ctrl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𝐷</m:t>
                          </m:r>
                        </m:e>
                      </m:d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|</m:t>
                          </m:r>
                          <m:r>
                            <a:rPr kumimoji="0" lang="zh-CN" altLang="en-US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𝒴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|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kumimoji="0" lang="en-US" altLang="zh-CN" sz="1799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29292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1799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29292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+mn-cs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kumimoji="0" lang="en-US" altLang="zh-CN" sz="1799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29292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+mn-cs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kumimoji="0" lang="en-US" altLang="zh-CN" sz="1799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                 </m:t>
                      </m:r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|</m:t>
                          </m:r>
                          <m:r>
                            <a:rPr kumimoji="0" lang="zh-CN" altLang="en-US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𝒴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|</m:t>
                          </m:r>
                        </m:sup>
                        <m:e>
                          <m:sSubSup>
                            <m:sSubSupPr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𝑘</m:t>
                              </m:r>
                            </m:sub>
                            <m:sup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0" lang="en-US" altLang="zh-CN" sz="1799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799" noProof="0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直观地说，</a:t>
                </a:r>
                <a14:m>
                  <m:oMath xmlns:m="http://schemas.openxmlformats.org/officeDocument/2006/math">
                    <m:r>
                      <a:rPr lang="en-US" altLang="zh-CN" sz="1799" b="0" i="1" noProof="0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𝐺𝑖𝑛𝑖</m:t>
                    </m:r>
                    <m:r>
                      <a:rPr lang="en-US" altLang="zh-CN" sz="1799" b="0" i="1" noProof="0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799" b="0" i="1" noProof="0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1799" b="0" i="1" noProof="0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反映了从数据集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𝐷</m:t>
                    </m:r>
                  </m:oMath>
                </a14:m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中随机抽取两个样本时其类别标记不一致的概率，因此</a:t>
                </a:r>
                <a14:m>
                  <m:oMath xmlns:m="http://schemas.openxmlformats.org/officeDocument/2006/math">
                    <m:r>
                      <a:rPr lang="en-US" altLang="zh-CN" sz="1799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𝐺𝑖𝑛𝑖</m:t>
                    </m:r>
                    <m:r>
                      <a:rPr lang="en-US" altLang="zh-CN" sz="1799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799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1799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越小则数据集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𝐷</m:t>
                    </m:r>
                  </m:oMath>
                </a14:m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的纯度越高</a:t>
                </a:r>
                <a:r>
                  <a:rPr kumimoji="0" lang="en-US" altLang="zh-CN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.</a:t>
                </a:r>
              </a:p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属性</a:t>
                </a:r>
                <a14:m>
                  <m:oMath xmlns:m="http://schemas.openxmlformats.org/officeDocument/2006/math"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</m:oMath>
                </a14:m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的基尼指数定义为</a:t>
                </a:r>
                <a:endParaRPr kumimoji="0" lang="en-US" altLang="zh-CN" sz="1799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𝐺𝑖𝑛</m:t>
                      </m:r>
                      <m:sSub>
                        <m:sSubPr>
                          <m:ctrl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𝑖</m:t>
                          </m:r>
                        </m:e>
                        <m:sub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𝑖𝑛𝑑𝑒𝑥</m:t>
                          </m:r>
                          <m:d>
                            <m:dPr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𝐷</m:t>
                              </m:r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, </m:t>
                              </m:r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𝑎</m:t>
                              </m:r>
                            </m:e>
                          </m:d>
                        </m:sub>
                      </m:sSub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𝑣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𝑉</m:t>
                          </m:r>
                        </m:sup>
                        <m:e>
                          <m:f>
                            <m:fPr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altLang="zh-CN" sz="1799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29292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1799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29292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kumimoji="0" lang="en-US" altLang="zh-CN" sz="1799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29292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+mn-cs"/>
                                        </a:rPr>
                                        <m:t>𝑣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𝐺𝑖𝑛𝑖</m:t>
                          </m:r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(</m:t>
                          </m:r>
                          <m:sSup>
                            <m:sSupPr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𝐷</m:t>
                              </m:r>
                            </m:e>
                            <m:sup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𝑣</m:t>
                              </m:r>
                            </m:sup>
                          </m:sSup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US" altLang="zh-CN" sz="1799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799" noProof="0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此时在候选属性集合</a:t>
                </a:r>
                <a14:m>
                  <m:oMath xmlns:m="http://schemas.openxmlformats.org/officeDocument/2006/math">
                    <m:r>
                      <a:rPr lang="en-US" altLang="zh-CN" sz="1799" b="0" i="1" noProof="0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</m:oMath>
                </a14:m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中，选择那个使得划分后基尼指数最小的属性作为最优划分属性</a:t>
                </a:r>
                <a:r>
                  <a:rPr kumimoji="0" lang="en-US" altLang="zh-CN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.</a:t>
                </a:r>
                <a:endParaRPr kumimoji="0" lang="zh-CN" altLang="en-US" sz="1799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6E3A0DE0-D23F-4B6B-A7B4-A48F8230F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205" y="1582988"/>
                <a:ext cx="9010106" cy="4120487"/>
              </a:xfrm>
              <a:prstGeom prst="rect">
                <a:avLst/>
              </a:prstGeom>
              <a:blipFill>
                <a:blip r:embed="rId2"/>
                <a:stretch>
                  <a:fillRect l="-541" t="-444" b="-1183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484993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6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25 0.2213 " pathEditMode="relative" rAng="0" ptsTypes="AA">
                                      <p:cBhvr>
                                        <p:cTn id="23" dur="500" spd="-999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6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6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14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4031873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模型的基本概念与构建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9" name="Freeform 14"/>
          <p:cNvSpPr/>
          <p:nvPr/>
        </p:nvSpPr>
        <p:spPr>
          <a:xfrm>
            <a:off x="646813" y="1933897"/>
            <a:ext cx="1112402" cy="1110816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227" h="3227">
                <a:moveTo>
                  <a:pt x="3227" y="1634"/>
                </a:moveTo>
                <a:cubicBezTo>
                  <a:pt x="3216" y="2515"/>
                  <a:pt x="2498" y="3227"/>
                  <a:pt x="1614" y="3227"/>
                </a:cubicBezTo>
                <a:cubicBezTo>
                  <a:pt x="723" y="3227"/>
                  <a:pt x="0" y="2504"/>
                  <a:pt x="0" y="1613"/>
                </a:cubicBezTo>
                <a:cubicBezTo>
                  <a:pt x="0" y="729"/>
                  <a:pt x="712" y="11"/>
                  <a:pt x="1593" y="0"/>
                </a:cubicBezTo>
                <a:lnTo>
                  <a:pt x="1614" y="0"/>
                </a:lnTo>
                <a:lnTo>
                  <a:pt x="3227" y="0"/>
                </a:lnTo>
                <a:lnTo>
                  <a:pt x="3227" y="1613"/>
                </a:lnTo>
                <a:lnTo>
                  <a:pt x="3227" y="1634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C1FF7D8E-57DB-4A18-B352-D70508AD45F7}"/>
              </a:ext>
            </a:extLst>
          </p:cNvPr>
          <p:cNvSpPr txBox="1"/>
          <p:nvPr/>
        </p:nvSpPr>
        <p:spPr>
          <a:xfrm>
            <a:off x="659507" y="2289315"/>
            <a:ext cx="1099708" cy="39998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ctr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sz="19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E3A0DE0-D23F-4B6B-A7B4-A48F8230F338}"/>
              </a:ext>
            </a:extLst>
          </p:cNvPr>
          <p:cNvSpPr txBox="1"/>
          <p:nvPr/>
        </p:nvSpPr>
        <p:spPr>
          <a:xfrm>
            <a:off x="1966186" y="2102412"/>
            <a:ext cx="9010106" cy="119981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799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为了防止决策树过拟合，需要进行</a:t>
            </a:r>
            <a:r>
              <a:rPr kumimoji="0" lang="zh-CN" altLang="en-US" sz="17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剪枝（</a:t>
            </a:r>
            <a:r>
              <a:rPr kumimoji="0" lang="en-US" altLang="zh-CN" sz="17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pruning</a:t>
            </a:r>
            <a:r>
              <a:rPr kumimoji="0" lang="zh-CN" altLang="en-US" sz="17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en-US" altLang="zh-CN" sz="1799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en-US" altLang="zh-CN" sz="1799" i="0" u="none" strike="noStrike" kern="1200" cap="none" spc="0" normalizeH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799" i="0" u="none" strike="noStrike" kern="1200" cap="none" spc="0" normalizeH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在决策树的学习过程中，为了尽可能正确地分类训练样本，结点划分过程将不断重复，有时会造成决策树分支过多而导致过拟合，因此可通过主动去掉一些分支来降低过拟合的风险</a:t>
            </a:r>
            <a:r>
              <a:rPr kumimoji="0" lang="en-US" altLang="zh-CN" sz="1799" i="0" u="none" strike="noStrike" kern="1200" cap="none" spc="0" normalizeH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</a:p>
          <a:p>
            <a:pPr defTabSz="91403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799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决策树剪枝的基本策略有“</a:t>
            </a:r>
            <a:r>
              <a:rPr kumimoji="0" lang="zh-CN" altLang="en-US" sz="17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预剪枝</a:t>
            </a:r>
            <a:r>
              <a:rPr kumimoji="0" lang="zh-CN" altLang="en-US" sz="1799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”（</a:t>
            </a:r>
            <a:r>
              <a:rPr kumimoji="0" lang="en-US" altLang="zh-CN" sz="1799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prepruning</a:t>
            </a:r>
            <a:r>
              <a:rPr kumimoji="0" lang="zh-CN" altLang="en-US" sz="1799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）和“</a:t>
            </a:r>
            <a:r>
              <a:rPr kumimoji="0" lang="zh-CN" altLang="en-US" sz="17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后剪枝</a:t>
            </a:r>
            <a:r>
              <a:rPr kumimoji="0" lang="zh-CN" altLang="en-US" sz="1799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r>
              <a:rPr kumimoji="0" lang="en-US" altLang="zh-CN" sz="1799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(postpruning).</a:t>
            </a:r>
            <a:endParaRPr kumimoji="0" lang="zh-CN" altLang="en-US" sz="1799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5D3B590C-5500-4BF3-B538-6D1EC6EB71A7}"/>
              </a:ext>
            </a:extLst>
          </p:cNvPr>
          <p:cNvSpPr txBox="1"/>
          <p:nvPr/>
        </p:nvSpPr>
        <p:spPr>
          <a:xfrm>
            <a:off x="1966186" y="3523392"/>
            <a:ext cx="9010106" cy="175355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799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799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799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zh-CN" altLang="en-US" sz="17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预剪枝：</a:t>
            </a:r>
            <a:r>
              <a:rPr kumimoji="0" lang="zh-CN" altLang="en-US" sz="1799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是指在决策树生成过程中，对每个结点在划分前先进行估计，若当前结点的划分不能带来决策树泛化性能提升则停止划分，并将当前结点标记为叶结点</a:t>
            </a:r>
            <a:r>
              <a:rPr kumimoji="0" lang="en-US" altLang="zh-CN" sz="1799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</a:p>
          <a:p>
            <a:pPr defTabSz="91403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799" b="1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03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799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后剪枝</a:t>
            </a: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：是指先从训练集中生成一颗完整的决策树，然后自底向上地对非叶结点进行考察，若将该结点对应的子树替换为叶结点能带来决策树泛化性能提升，则将该子树替换为叶结点</a:t>
            </a:r>
            <a:r>
              <a:rPr lang="en-US" altLang="zh-CN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kumimoji="0" lang="zh-CN" altLang="en-US" sz="1799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476044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6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96296E-6 L -0.25 0.2213 " pathEditMode="relative" rAng="0" ptsTypes="AA">
                                      <p:cBhvr>
                                        <p:cTn id="23" dur="500" spd="-999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6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6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6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14" grpId="0"/>
      <p:bldP spid="10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4031873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模型的基本概念与构建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9" name="Freeform 14"/>
          <p:cNvSpPr/>
          <p:nvPr/>
        </p:nvSpPr>
        <p:spPr>
          <a:xfrm>
            <a:off x="664109" y="1347014"/>
            <a:ext cx="1112402" cy="1110816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227" h="3227">
                <a:moveTo>
                  <a:pt x="3227" y="1634"/>
                </a:moveTo>
                <a:cubicBezTo>
                  <a:pt x="3216" y="2515"/>
                  <a:pt x="2498" y="3227"/>
                  <a:pt x="1614" y="3227"/>
                </a:cubicBezTo>
                <a:cubicBezTo>
                  <a:pt x="723" y="3227"/>
                  <a:pt x="0" y="2504"/>
                  <a:pt x="0" y="1613"/>
                </a:cubicBezTo>
                <a:cubicBezTo>
                  <a:pt x="0" y="729"/>
                  <a:pt x="712" y="11"/>
                  <a:pt x="1593" y="0"/>
                </a:cubicBezTo>
                <a:lnTo>
                  <a:pt x="1614" y="0"/>
                </a:lnTo>
                <a:lnTo>
                  <a:pt x="3227" y="0"/>
                </a:lnTo>
                <a:lnTo>
                  <a:pt x="3227" y="1613"/>
                </a:lnTo>
                <a:lnTo>
                  <a:pt x="3227" y="1634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C1FF7D8E-57DB-4A18-B352-D70508AD45F7}"/>
              </a:ext>
            </a:extLst>
          </p:cNvPr>
          <p:cNvSpPr txBox="1"/>
          <p:nvPr/>
        </p:nvSpPr>
        <p:spPr>
          <a:xfrm>
            <a:off x="676803" y="1702431"/>
            <a:ext cx="1099708" cy="39998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ctr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sz="19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6E3A0DE0-D23F-4B6B-A7B4-A48F8230F338}"/>
                  </a:ext>
                </a:extLst>
              </p:cNvPr>
              <p:cNvSpPr txBox="1"/>
              <p:nvPr/>
            </p:nvSpPr>
            <p:spPr>
              <a:xfrm>
                <a:off x="1789205" y="1347014"/>
                <a:ext cx="9010106" cy="42367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799" noProof="0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上述所讨论的决策树模型仅是基于离散属性来构建的，而现实学习任务中常常会遇到连续属性</a:t>
                </a:r>
                <a:r>
                  <a:rPr lang="en-US" altLang="zh-CN" sz="1799" noProof="0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zh-CN" altLang="en-US" sz="1799" i="0" u="none" strike="noStrike" kern="1200" cap="none" spc="0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        连续属性的可取值数目不再有限，因此不能直接根据连续属性的可取值来对结点进行划分</a:t>
                </a:r>
                <a:r>
                  <a:rPr kumimoji="0" lang="en-US" altLang="zh-CN" sz="1799" i="0" u="none" strike="noStrike" kern="1200" cap="none" spc="0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. </a:t>
                </a:r>
                <a:r>
                  <a:rPr kumimoji="0" lang="zh-CN" altLang="en-US" sz="1799" i="0" u="none" strike="noStrike" kern="1200" cap="none" spc="0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此时需要使用</a:t>
                </a:r>
                <a:r>
                  <a:rPr kumimoji="0" lang="zh-CN" altLang="en-US" sz="1799" b="1" i="0" u="none" strike="noStrike" kern="1200" cap="none" spc="0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连续属性离散化技术</a:t>
                </a:r>
                <a:r>
                  <a:rPr kumimoji="0" lang="en-US" altLang="zh-CN" sz="1799" i="0" u="none" strike="noStrike" kern="1200" cap="none" spc="0" normalizeH="0" baseline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. </a:t>
                </a:r>
              </a:p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799" noProof="0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最为简单的一种离散化技术是</a:t>
                </a:r>
                <a:r>
                  <a:rPr lang="zh-CN" altLang="en-US" sz="1799" b="1" noProof="0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二分法（</a:t>
                </a:r>
                <a:r>
                  <a:rPr lang="en-US" altLang="zh-CN" sz="1799" b="1" noProof="0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bi-partion</a:t>
                </a:r>
                <a:r>
                  <a:rPr lang="zh-CN" altLang="en-US" sz="1799" b="1" noProof="0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en-US" altLang="zh-CN" sz="1799" noProof="0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  <a:r>
                  <a:rPr lang="zh-CN" altLang="en-US" sz="1799" noProof="0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给定样本集</a:t>
                </a:r>
                <a14:m>
                  <m:oMath xmlns:m="http://schemas.openxmlformats.org/officeDocument/2006/math">
                    <m:r>
                      <a:rPr lang="en-US" altLang="zh-CN" sz="1799" b="0" i="1" noProof="0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</m:oMath>
                </a14:m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和连续属性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𝑎</m:t>
                    </m:r>
                  </m:oMath>
                </a14:m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，假定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𝑎</m:t>
                    </m:r>
                  </m:oMath>
                </a14:m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在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𝐷</m:t>
                    </m:r>
                    <m:r>
                      <a:rPr lang="zh-CN" altLang="en-US" sz="1799" i="1" dirty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上</m:t>
                    </m:r>
                  </m:oMath>
                </a14:m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出现了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𝑛</m:t>
                    </m:r>
                  </m:oMath>
                </a14:m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个不同的取值，将这些值由小到大排序，记为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{</m:t>
                    </m:r>
                    <m:sSup>
                      <m:sSupPr>
                        <m:ctrlP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1</m:t>
                        </m:r>
                      </m:sup>
                    </m:sSup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, </m:t>
                    </m:r>
                    <m:sSup>
                      <m:sSupPr>
                        <m:ctrlP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, …, </m:t>
                    </m:r>
                    <m:sSup>
                      <m:sSupPr>
                        <m:ctrlP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𝑛</m:t>
                        </m:r>
                      </m:sup>
                    </m:sSup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}</m:t>
                    </m:r>
                  </m:oMath>
                </a14:m>
                <a:r>
                  <a:rPr kumimoji="0" lang="en-US" altLang="zh-CN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. </a:t>
                </a:r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基于划分点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𝑡</m:t>
                    </m:r>
                  </m:oMath>
                </a14:m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可将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𝐷</m:t>
                    </m:r>
                  </m:oMath>
                </a14:m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分为子集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CN" sz="1799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𝐷</m:t>
                        </m:r>
                      </m:e>
                      <m:sub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𝑡</m:t>
                        </m:r>
                      </m:sub>
                      <m:sup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−</m:t>
                        </m:r>
                      </m:sup>
                    </m:sSubSup>
                  </m:oMath>
                </a14:m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CN" sz="1799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CN" sz="1799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𝐷</m:t>
                        </m:r>
                      </m:e>
                      <m:sub>
                        <m:r>
                          <a:rPr kumimoji="0" lang="en-US" altLang="zh-CN" sz="1799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𝑡</m:t>
                        </m:r>
                      </m:sub>
                      <m:sup>
                        <m:r>
                          <a:rPr kumimoji="0" lang="en-US" altLang="zh-CN" sz="1799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+</m:t>
                        </m:r>
                      </m:sup>
                    </m:sSubSup>
                  </m:oMath>
                </a14:m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  <m:sup>
                        <m: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</m:sup>
                    </m:sSubSup>
                  </m:oMath>
                </a14:m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包含那些在属性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𝑎</m:t>
                    </m:r>
                  </m:oMath>
                </a14:m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上取值不大于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𝑡</m:t>
                    </m:r>
                  </m:oMath>
                </a14:m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的样本，而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799" i="1" dirty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1799" i="1" dirty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1799" i="1" dirty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  <m:sup>
                        <m:r>
                          <a:rPr lang="en-US" altLang="zh-CN" sz="1799" i="1" dirty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</m:sup>
                    </m:sSubSup>
                  </m:oMath>
                </a14:m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则包含那些在属性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𝑎</m:t>
                    </m:r>
                  </m:oMath>
                </a14:m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上取值大于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𝑡</m:t>
                    </m:r>
                  </m:oMath>
                </a14:m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的样本</a:t>
                </a:r>
                <a:r>
                  <a:rPr kumimoji="0" lang="en-US" altLang="zh-CN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. </a:t>
                </a:r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那么对相邻的属性取值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799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𝑖</m:t>
                        </m:r>
                      </m:sup>
                    </m:sSup>
                  </m:oMath>
                </a14:m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799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799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0" lang="en-US" altLang="zh-CN" sz="1799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𝑖</m:t>
                        </m:r>
                        <m:r>
                          <a:rPr kumimoji="0" lang="en-US" altLang="zh-CN" sz="1799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+1</m:t>
                        </m:r>
                      </m:sup>
                    </m:sSup>
                  </m:oMath>
                </a14:m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来说，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𝑡</m:t>
                    </m:r>
                  </m:oMath>
                </a14:m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在区间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[</m:t>
                    </m:r>
                    <m:sSup>
                      <m:sSupPr>
                        <m:ctrlP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𝑖</m:t>
                        </m:r>
                      </m:sup>
                    </m:sSup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, </m:t>
                    </m:r>
                    <m:sSup>
                      <m:sSupPr>
                        <m:ctrlP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𝑖</m:t>
                        </m:r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+1</m:t>
                        </m:r>
                      </m:sup>
                    </m:sSup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中取任意值所产生的划分结果相同</a:t>
                </a:r>
                <a:r>
                  <a:rPr kumimoji="0" lang="en-US" altLang="zh-CN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. </a:t>
                </a:r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因此，对连续属性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𝑎</m:t>
                    </m:r>
                  </m:oMath>
                </a14:m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，可考察包含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𝑛</m:t>
                    </m:r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−1</m:t>
                    </m:r>
                  </m:oMath>
                </a14:m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个元素的候选划分点集合</a:t>
                </a:r>
                <a:endParaRPr kumimoji="0" lang="en-US" altLang="zh-CN" sz="1799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799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𝑎</m:t>
                          </m:r>
                        </m:sub>
                      </m:sSub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kumimoji="0" lang="en-US" altLang="zh-CN" sz="1799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9292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0" lang="en-US" altLang="zh-CN" sz="1799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9292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  <m:r>
                            <a:rPr kumimoji="0" lang="en-US" altLang="zh-CN" sz="1799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9292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 </m:t>
                          </m:r>
                        </m:e>
                      </m:d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1</m:t>
                      </m:r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zh-CN" sz="1799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kumimoji="0" lang="en-US" altLang="zh-CN" sz="1799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即把区间</a:t>
                </a:r>
                <a14:m>
                  <m:oMath xmlns:m="http://schemas.openxmlformats.org/officeDocument/2006/math">
                    <m:r>
                      <a:rPr lang="en-US" altLang="zh-CN" sz="1799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</m:t>
                    </m:r>
                    <m:sSup>
                      <m:sSupPr>
                        <m:ctrlP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p>
                    </m:sSup>
                    <m:r>
                      <a:rPr lang="en-US" altLang="zh-CN" sz="1799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sSup>
                      <m:sSupPr>
                        <m:ctrlP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</m:t>
                        </m:r>
                      </m:sup>
                    </m:sSup>
                    <m:r>
                      <a:rPr lang="en-US" altLang="zh-CN" sz="1799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的中位点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799" i="1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799" i="1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1799" i="1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799" i="1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799" i="1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1799" i="1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  <m:r>
                              <a:rPr lang="en-US" altLang="zh-CN" sz="1799" i="1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  <m:r>
                      <a:rPr lang="zh-CN" altLang="en-US" sz="1799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作为</m:t>
                    </m:r>
                  </m:oMath>
                </a14:m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候选划分点</a:t>
                </a:r>
                <a:r>
                  <a:rPr kumimoji="0" lang="en-US" altLang="zh-CN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.</a:t>
                </a:r>
                <a:r>
                  <a:rPr kumimoji="0" lang="en-US" altLang="zh-CN" sz="1799" i="0" u="none" strike="noStrike" kern="1200" cap="none" spc="0" normalizeH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 </a:t>
                </a:r>
                <a:r>
                  <a:rPr kumimoji="0" lang="zh-CN" altLang="en-US" sz="1799" i="0" u="none" strike="noStrike" kern="1200" cap="none" spc="0" normalizeH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然后就可以像离散属性值一样来考察这些划分点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，选取最优的划分点进行样本集合的划分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kumimoji="0" lang="zh-CN" altLang="en-US" sz="1799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6E3A0DE0-D23F-4B6B-A7B4-A48F8230F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205" y="1347014"/>
                <a:ext cx="9010106" cy="4236737"/>
              </a:xfrm>
              <a:prstGeom prst="rect">
                <a:avLst/>
              </a:prstGeom>
              <a:blipFill>
                <a:blip r:embed="rId2"/>
                <a:stretch>
                  <a:fillRect l="-541" t="-432" b="-1151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147707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6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25 0.2213 " pathEditMode="relative" rAng="0" ptsTypes="AA">
                                      <p:cBhvr>
                                        <p:cTn id="23" dur="500" spd="-999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6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6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14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5"/>
          <p:cNvSpPr/>
          <p:nvPr/>
        </p:nvSpPr>
        <p:spPr>
          <a:xfrm>
            <a:off x="4060827" y="628157"/>
            <a:ext cx="4140170" cy="4143344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endParaRPr lang="zh-CN" altLang="en-US" sz="1799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Freeform 11"/>
          <p:cNvSpPr>
            <a:spLocks noEditPoints="1"/>
          </p:cNvSpPr>
          <p:nvPr/>
        </p:nvSpPr>
        <p:spPr>
          <a:xfrm>
            <a:off x="5593754" y="937598"/>
            <a:ext cx="1152075" cy="1217138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404" h="1483">
                <a:moveTo>
                  <a:pt x="308" y="0"/>
                </a:moveTo>
                <a:lnTo>
                  <a:pt x="877" y="0"/>
                </a:lnTo>
                <a:cubicBezTo>
                  <a:pt x="984" y="0"/>
                  <a:pt x="1072" y="88"/>
                  <a:pt x="1072" y="195"/>
                </a:cubicBezTo>
                <a:lnTo>
                  <a:pt x="1072" y="456"/>
                </a:lnTo>
                <a:cubicBezTo>
                  <a:pt x="1010" y="504"/>
                  <a:pt x="973" y="550"/>
                  <a:pt x="924" y="616"/>
                </a:cubicBezTo>
                <a:lnTo>
                  <a:pt x="924" y="195"/>
                </a:lnTo>
                <a:cubicBezTo>
                  <a:pt x="924" y="169"/>
                  <a:pt x="903" y="147"/>
                  <a:pt x="877" y="147"/>
                </a:cubicBezTo>
                <a:lnTo>
                  <a:pt x="426" y="147"/>
                </a:lnTo>
                <a:lnTo>
                  <a:pt x="426" y="354"/>
                </a:lnTo>
                <a:cubicBezTo>
                  <a:pt x="426" y="374"/>
                  <a:pt x="409" y="391"/>
                  <a:pt x="389" y="391"/>
                </a:cubicBezTo>
                <a:lnTo>
                  <a:pt x="148" y="391"/>
                </a:lnTo>
                <a:lnTo>
                  <a:pt x="148" y="1111"/>
                </a:lnTo>
                <a:cubicBezTo>
                  <a:pt x="148" y="1138"/>
                  <a:pt x="169" y="1159"/>
                  <a:pt x="196" y="1159"/>
                </a:cubicBezTo>
                <a:lnTo>
                  <a:pt x="647" y="1159"/>
                </a:lnTo>
                <a:cubicBezTo>
                  <a:pt x="632" y="1208"/>
                  <a:pt x="619" y="1257"/>
                  <a:pt x="610" y="1307"/>
                </a:cubicBezTo>
                <a:lnTo>
                  <a:pt x="196" y="1307"/>
                </a:lnTo>
                <a:cubicBezTo>
                  <a:pt x="88" y="1307"/>
                  <a:pt x="0" y="1219"/>
                  <a:pt x="0" y="1111"/>
                </a:cubicBezTo>
                <a:lnTo>
                  <a:pt x="0" y="308"/>
                </a:lnTo>
                <a:lnTo>
                  <a:pt x="308" y="0"/>
                </a:lnTo>
                <a:close/>
                <a:moveTo>
                  <a:pt x="1246" y="478"/>
                </a:moveTo>
                <a:cubicBezTo>
                  <a:pt x="1266" y="490"/>
                  <a:pt x="1279" y="509"/>
                  <a:pt x="1284" y="536"/>
                </a:cubicBezTo>
                <a:cubicBezTo>
                  <a:pt x="1322" y="546"/>
                  <a:pt x="1359" y="571"/>
                  <a:pt x="1386" y="619"/>
                </a:cubicBezTo>
                <a:cubicBezTo>
                  <a:pt x="1404" y="661"/>
                  <a:pt x="1397" y="720"/>
                  <a:pt x="1372" y="765"/>
                </a:cubicBezTo>
                <a:cubicBezTo>
                  <a:pt x="1330" y="843"/>
                  <a:pt x="1273" y="938"/>
                  <a:pt x="1222" y="1016"/>
                </a:cubicBezTo>
                <a:cubicBezTo>
                  <a:pt x="1190" y="1029"/>
                  <a:pt x="1196" y="961"/>
                  <a:pt x="1208" y="944"/>
                </a:cubicBezTo>
                <a:cubicBezTo>
                  <a:pt x="1249" y="882"/>
                  <a:pt x="1284" y="824"/>
                  <a:pt x="1317" y="713"/>
                </a:cubicBezTo>
                <a:cubicBezTo>
                  <a:pt x="1324" y="661"/>
                  <a:pt x="1300" y="637"/>
                  <a:pt x="1284" y="614"/>
                </a:cubicBezTo>
                <a:cubicBezTo>
                  <a:pt x="1283" y="618"/>
                  <a:pt x="1282" y="623"/>
                  <a:pt x="1281" y="628"/>
                </a:cubicBezTo>
                <a:cubicBezTo>
                  <a:pt x="1250" y="614"/>
                  <a:pt x="1220" y="599"/>
                  <a:pt x="1189" y="582"/>
                </a:cubicBezTo>
                <a:cubicBezTo>
                  <a:pt x="1158" y="565"/>
                  <a:pt x="1129" y="543"/>
                  <a:pt x="1099" y="523"/>
                </a:cubicBezTo>
                <a:cubicBezTo>
                  <a:pt x="1157" y="473"/>
                  <a:pt x="1207" y="456"/>
                  <a:pt x="1246" y="478"/>
                </a:cubicBezTo>
                <a:close/>
                <a:moveTo>
                  <a:pt x="1268" y="683"/>
                </a:moveTo>
                <a:cubicBezTo>
                  <a:pt x="1242" y="770"/>
                  <a:pt x="1192" y="879"/>
                  <a:pt x="1121" y="1002"/>
                </a:cubicBezTo>
                <a:cubicBezTo>
                  <a:pt x="1086" y="1064"/>
                  <a:pt x="1045" y="1123"/>
                  <a:pt x="1003" y="1178"/>
                </a:cubicBezTo>
                <a:cubicBezTo>
                  <a:pt x="964" y="1159"/>
                  <a:pt x="925" y="1138"/>
                  <a:pt x="885" y="1116"/>
                </a:cubicBezTo>
                <a:cubicBezTo>
                  <a:pt x="843" y="1094"/>
                  <a:pt x="804" y="1066"/>
                  <a:pt x="764" y="1039"/>
                </a:cubicBezTo>
                <a:cubicBezTo>
                  <a:pt x="790" y="976"/>
                  <a:pt x="821" y="911"/>
                  <a:pt x="857" y="849"/>
                </a:cubicBezTo>
                <a:cubicBezTo>
                  <a:pt x="927" y="727"/>
                  <a:pt x="996" y="628"/>
                  <a:pt x="1058" y="562"/>
                </a:cubicBezTo>
                <a:cubicBezTo>
                  <a:pt x="1091" y="584"/>
                  <a:pt x="1124" y="608"/>
                  <a:pt x="1159" y="628"/>
                </a:cubicBezTo>
                <a:cubicBezTo>
                  <a:pt x="1195" y="649"/>
                  <a:pt x="1232" y="664"/>
                  <a:pt x="1268" y="683"/>
                </a:cubicBezTo>
                <a:close/>
                <a:moveTo>
                  <a:pt x="968" y="1222"/>
                </a:moveTo>
                <a:cubicBezTo>
                  <a:pt x="839" y="1379"/>
                  <a:pt x="708" y="1483"/>
                  <a:pt x="678" y="1466"/>
                </a:cubicBezTo>
                <a:cubicBezTo>
                  <a:pt x="648" y="1448"/>
                  <a:pt x="672" y="1283"/>
                  <a:pt x="743" y="1092"/>
                </a:cubicBezTo>
                <a:cubicBezTo>
                  <a:pt x="779" y="1116"/>
                  <a:pt x="816" y="1140"/>
                  <a:pt x="854" y="1162"/>
                </a:cubicBezTo>
                <a:cubicBezTo>
                  <a:pt x="892" y="1184"/>
                  <a:pt x="930" y="1202"/>
                  <a:pt x="968" y="1222"/>
                </a:cubicBezTo>
                <a:close/>
                <a:moveTo>
                  <a:pt x="508" y="258"/>
                </a:moveTo>
                <a:lnTo>
                  <a:pt x="833" y="258"/>
                </a:lnTo>
                <a:lnTo>
                  <a:pt x="833" y="333"/>
                </a:lnTo>
                <a:lnTo>
                  <a:pt x="508" y="333"/>
                </a:lnTo>
                <a:lnTo>
                  <a:pt x="508" y="258"/>
                </a:lnTo>
                <a:close/>
                <a:moveTo>
                  <a:pt x="256" y="756"/>
                </a:moveTo>
                <a:lnTo>
                  <a:pt x="446" y="756"/>
                </a:lnTo>
                <a:lnTo>
                  <a:pt x="446" y="831"/>
                </a:lnTo>
                <a:lnTo>
                  <a:pt x="256" y="831"/>
                </a:lnTo>
                <a:lnTo>
                  <a:pt x="256" y="756"/>
                </a:lnTo>
                <a:close/>
                <a:moveTo>
                  <a:pt x="256" y="583"/>
                </a:moveTo>
                <a:lnTo>
                  <a:pt x="833" y="583"/>
                </a:lnTo>
                <a:lnTo>
                  <a:pt x="833" y="658"/>
                </a:lnTo>
                <a:lnTo>
                  <a:pt x="256" y="658"/>
                </a:lnTo>
                <a:lnTo>
                  <a:pt x="256" y="583"/>
                </a:lnTo>
                <a:close/>
                <a:moveTo>
                  <a:pt x="256" y="423"/>
                </a:moveTo>
                <a:lnTo>
                  <a:pt x="833" y="423"/>
                </a:lnTo>
                <a:lnTo>
                  <a:pt x="833" y="498"/>
                </a:lnTo>
                <a:lnTo>
                  <a:pt x="256" y="498"/>
                </a:lnTo>
                <a:lnTo>
                  <a:pt x="256" y="423"/>
                </a:lnTo>
                <a:close/>
                <a:moveTo>
                  <a:pt x="192" y="323"/>
                </a:moveTo>
                <a:lnTo>
                  <a:pt x="334" y="323"/>
                </a:lnTo>
                <a:cubicBezTo>
                  <a:pt x="347" y="323"/>
                  <a:pt x="359" y="312"/>
                  <a:pt x="359" y="299"/>
                </a:cubicBezTo>
                <a:lnTo>
                  <a:pt x="359" y="157"/>
                </a:lnTo>
                <a:lnTo>
                  <a:pt x="192" y="323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 sz="1799"/>
          </a:p>
        </p:txBody>
      </p:sp>
      <p:sp>
        <p:nvSpPr>
          <p:cNvPr id="10244" name="Line 12"/>
          <p:cNvSpPr/>
          <p:nvPr/>
        </p:nvSpPr>
        <p:spPr>
          <a:xfrm>
            <a:off x="4194125" y="2740294"/>
            <a:ext cx="3806925" cy="0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5" name="TextBox 77"/>
          <p:cNvSpPr txBox="1"/>
          <p:nvPr/>
        </p:nvSpPr>
        <p:spPr>
          <a:xfrm>
            <a:off x="4546412" y="3068779"/>
            <a:ext cx="3167413" cy="76912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zh-CN" altLang="en-US" sz="4398" b="1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问题背景</a:t>
            </a:r>
          </a:p>
        </p:txBody>
      </p:sp>
      <p:sp>
        <p:nvSpPr>
          <p:cNvPr id="10246" name="Rectangle 14"/>
          <p:cNvSpPr/>
          <p:nvPr/>
        </p:nvSpPr>
        <p:spPr>
          <a:xfrm>
            <a:off x="5631839" y="2256296"/>
            <a:ext cx="929912" cy="399894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2599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</a:p>
        </p:txBody>
      </p:sp>
      <p:sp>
        <p:nvSpPr>
          <p:cNvPr id="10247" name="Oval 39"/>
          <p:cNvSpPr>
            <a:spLocks noChangeAspect="1"/>
          </p:cNvSpPr>
          <p:nvPr/>
        </p:nvSpPr>
        <p:spPr>
          <a:xfrm>
            <a:off x="5272048" y="5149496"/>
            <a:ext cx="172969" cy="158688"/>
          </a:xfrm>
          <a:prstGeom prst="ellipse">
            <a:avLst/>
          </a:prstGeom>
          <a:solidFill>
            <a:srgbClr val="113E6A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1799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8" name="Oval 40"/>
          <p:cNvSpPr>
            <a:spLocks noChangeAspect="1"/>
          </p:cNvSpPr>
          <p:nvPr/>
        </p:nvSpPr>
        <p:spPr>
          <a:xfrm>
            <a:off x="5272047" y="6420201"/>
            <a:ext cx="172969" cy="158688"/>
          </a:xfrm>
          <a:prstGeom prst="ellipse">
            <a:avLst/>
          </a:prstGeom>
          <a:solidFill>
            <a:srgbClr val="113E6A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1799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095" y="92977"/>
            <a:ext cx="2645347" cy="502989"/>
          </a:xfrm>
          <a:prstGeom prst="rect">
            <a:avLst/>
          </a:prstGeom>
        </p:spPr>
      </p:pic>
      <p:sp>
        <p:nvSpPr>
          <p:cNvPr id="20" name="TextBox 83">
            <a:extLst>
              <a:ext uri="{FF2B5EF4-FFF2-40B4-BE49-F238E27FC236}">
                <a16:creationId xmlns:a16="http://schemas.microsoft.com/office/drawing/2014/main" id="{BBAB62EB-2C20-48C7-B97B-CA1A12342FC6}"/>
              </a:ext>
            </a:extLst>
          </p:cNvPr>
          <p:cNvSpPr txBox="1"/>
          <p:nvPr/>
        </p:nvSpPr>
        <p:spPr>
          <a:xfrm>
            <a:off x="5466639" y="4991336"/>
            <a:ext cx="2859087" cy="461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分类问题</a:t>
            </a:r>
          </a:p>
        </p:txBody>
      </p:sp>
      <p:sp>
        <p:nvSpPr>
          <p:cNvPr id="21" name="TextBox 83">
            <a:extLst>
              <a:ext uri="{FF2B5EF4-FFF2-40B4-BE49-F238E27FC236}">
                <a16:creationId xmlns:a16="http://schemas.microsoft.com/office/drawing/2014/main" id="{86187014-B493-4AE2-8671-2B6B92547B31}"/>
              </a:ext>
            </a:extLst>
          </p:cNvPr>
          <p:cNvSpPr txBox="1"/>
          <p:nvPr/>
        </p:nvSpPr>
        <p:spPr>
          <a:xfrm>
            <a:off x="5479470" y="6268564"/>
            <a:ext cx="2859087" cy="461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Iris Data Set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39">
            <a:extLst>
              <a:ext uri="{FF2B5EF4-FFF2-40B4-BE49-F238E27FC236}">
                <a16:creationId xmlns:a16="http://schemas.microsoft.com/office/drawing/2014/main" id="{52FAF592-0D28-44CC-9C4D-A7D31850BFAA}"/>
              </a:ext>
            </a:extLst>
          </p:cNvPr>
          <p:cNvSpPr>
            <a:spLocks noChangeAspect="1"/>
          </p:cNvSpPr>
          <p:nvPr/>
        </p:nvSpPr>
        <p:spPr>
          <a:xfrm>
            <a:off x="5272047" y="5784848"/>
            <a:ext cx="172969" cy="158688"/>
          </a:xfrm>
          <a:prstGeom prst="ellipse">
            <a:avLst/>
          </a:prstGeom>
          <a:solidFill>
            <a:srgbClr val="113E6A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1799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TextBox 83">
            <a:extLst>
              <a:ext uri="{FF2B5EF4-FFF2-40B4-BE49-F238E27FC236}">
                <a16:creationId xmlns:a16="http://schemas.microsoft.com/office/drawing/2014/main" id="{C807C69D-D306-4588-9418-4A808C231BFA}"/>
              </a:ext>
            </a:extLst>
          </p:cNvPr>
          <p:cNvSpPr txBox="1"/>
          <p:nvPr/>
        </p:nvSpPr>
        <p:spPr>
          <a:xfrm>
            <a:off x="5479470" y="5623637"/>
            <a:ext cx="311884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分类效果的评价指标</a:t>
            </a:r>
          </a:p>
        </p:txBody>
      </p:sp>
    </p:spTree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6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100"/>
                            </p:stCondLst>
                            <p:childTnLst>
                              <p:par>
                                <p:cTn id="44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6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5" grpId="0"/>
      <p:bldP spid="10246" grpId="0"/>
      <p:bldP spid="10247" grpId="0" animBg="1"/>
      <p:bldP spid="10248" grpId="0" animBg="1"/>
      <p:bldP spid="20" grpId="0"/>
      <p:bldP spid="21" grpId="0"/>
      <p:bldP spid="22" grpId="0" animBg="1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4031873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模型的基本概念与构建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9" name="Freeform 14"/>
          <p:cNvSpPr/>
          <p:nvPr/>
        </p:nvSpPr>
        <p:spPr>
          <a:xfrm>
            <a:off x="664109" y="1347014"/>
            <a:ext cx="1112402" cy="1110816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227" h="3227">
                <a:moveTo>
                  <a:pt x="3227" y="1634"/>
                </a:moveTo>
                <a:cubicBezTo>
                  <a:pt x="3216" y="2515"/>
                  <a:pt x="2498" y="3227"/>
                  <a:pt x="1614" y="3227"/>
                </a:cubicBezTo>
                <a:cubicBezTo>
                  <a:pt x="723" y="3227"/>
                  <a:pt x="0" y="2504"/>
                  <a:pt x="0" y="1613"/>
                </a:cubicBezTo>
                <a:cubicBezTo>
                  <a:pt x="0" y="729"/>
                  <a:pt x="712" y="11"/>
                  <a:pt x="1593" y="0"/>
                </a:cubicBezTo>
                <a:lnTo>
                  <a:pt x="1614" y="0"/>
                </a:lnTo>
                <a:lnTo>
                  <a:pt x="3227" y="0"/>
                </a:lnTo>
                <a:lnTo>
                  <a:pt x="3227" y="1613"/>
                </a:lnTo>
                <a:lnTo>
                  <a:pt x="3227" y="1634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C1FF7D8E-57DB-4A18-B352-D70508AD45F7}"/>
              </a:ext>
            </a:extLst>
          </p:cNvPr>
          <p:cNvSpPr txBox="1"/>
          <p:nvPr/>
        </p:nvSpPr>
        <p:spPr>
          <a:xfrm>
            <a:off x="676803" y="1702431"/>
            <a:ext cx="1099708" cy="39998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ctr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sz="1999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6E3A0DE0-D23F-4B6B-A7B4-A48F8230F338}"/>
                  </a:ext>
                </a:extLst>
              </p:cNvPr>
              <p:cNvSpPr txBox="1"/>
              <p:nvPr/>
            </p:nvSpPr>
            <p:spPr>
              <a:xfrm>
                <a:off x="1789205" y="1579384"/>
                <a:ext cx="9010106" cy="48792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799" noProof="0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现实任务中常会遇到不完整样本，即样本的某些属性值缺失</a:t>
                </a:r>
                <a:r>
                  <a:rPr lang="en-US" altLang="zh-CN" sz="1799" noProof="0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  <a:r>
                  <a:rPr lang="zh-CN" altLang="en-US" sz="1799" noProof="0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如果简单地放弃不完整样本，仅使用无缺失值的样本来进行学习，则是对数据极大的浪费</a:t>
                </a:r>
                <a:r>
                  <a:rPr lang="en-US" altLang="zh-CN" sz="1799" noProof="0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zh-CN" sz="1799" dirty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799" noProof="0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1799" noProof="0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799" noProof="0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zh-CN" altLang="en-US" sz="1799" b="1" noProof="0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如何在属性值缺失的情况下进行划分属性的选择</a:t>
                </a:r>
                <a:r>
                  <a:rPr lang="zh-CN" altLang="en-US" sz="1799" noProof="0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：给定训练集</a:t>
                </a:r>
                <a14:m>
                  <m:oMath xmlns:m="http://schemas.openxmlformats.org/officeDocument/2006/math">
                    <m:r>
                      <a:rPr lang="en-US" altLang="zh-CN" sz="1799" b="0" i="1" noProof="0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</m:oMath>
                </a14:m>
                <a:r>
                  <a:rPr lang="zh-CN" altLang="en-US" sz="1799" noProof="0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和属性</a:t>
                </a:r>
                <a14:m>
                  <m:oMath xmlns:m="http://schemas.openxmlformats.org/officeDocument/2006/math">
                    <m:r>
                      <a:rPr lang="en-US" altLang="zh-CN" sz="1799" b="0" i="1" noProof="0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</m:oMath>
                </a14:m>
                <a:r>
                  <a:rPr lang="zh-CN" altLang="en-US" sz="1799" noProof="0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，令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1799" i="1" noProof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1799" b="0" i="1" noProof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</m:acc>
                    <m:r>
                      <a:rPr lang="zh-CN" altLang="en-US" sz="1799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表示</m:t>
                    </m:r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</m:oMath>
                </a14:m>
                <a:r>
                  <a:rPr lang="zh-CN" altLang="en-US" sz="1799" noProof="0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中在属性</a:t>
                </a:r>
                <a14:m>
                  <m:oMath xmlns:m="http://schemas.openxmlformats.org/officeDocument/2006/math">
                    <m:r>
                      <a:rPr lang="en-US" altLang="zh-CN" sz="1799" b="0" i="1" noProof="0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</m:oMath>
                </a14:m>
                <a:r>
                  <a:rPr lang="zh-CN" altLang="en-US" sz="1799" noProof="0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上没有缺失值的样本子集</a:t>
                </a:r>
                <a:r>
                  <a:rPr lang="en-US" altLang="zh-CN" sz="1799" noProof="0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  <a:r>
                  <a:rPr lang="zh-CN" altLang="en-US" sz="1799" noProof="0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可根据</a:t>
                </a:r>
                <a:r>
                  <a:rPr lang="en-US" altLang="zh-CN" sz="1799" noProof="0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</m:acc>
                  </m:oMath>
                </a14:m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来判断属性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𝑎</m:t>
                    </m:r>
                  </m:oMath>
                </a14:m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的优劣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假定属性</a:t>
                </a:r>
                <a14:m>
                  <m:oMath xmlns:m="http://schemas.openxmlformats.org/officeDocument/2006/math"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</m:oMath>
                </a14:m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有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𝑉</m:t>
                    </m:r>
                  </m:oMath>
                </a14:m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个可取值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{</m:t>
                    </m:r>
                    <m:sSup>
                      <m:sSupPr>
                        <m:ctrlP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1</m:t>
                        </m:r>
                      </m:sup>
                    </m:sSup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, </m:t>
                    </m:r>
                    <m:sSup>
                      <m:sSupPr>
                        <m:ctrlP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, …, </m:t>
                    </m:r>
                    <m:sSup>
                      <m:sSupPr>
                        <m:ctrlP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𝑉</m:t>
                        </m:r>
                      </m:sup>
                    </m:sSup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}</m:t>
                    </m:r>
                  </m:oMath>
                </a14:m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799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kumimoji="0" lang="en-US" altLang="zh-CN" sz="1799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9292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altLang="zh-CN" sz="1799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9292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𝑣</m:t>
                        </m:r>
                      </m:sup>
                    </m:sSup>
                  </m:oMath>
                </a14:m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</m:acc>
                  </m:oMath>
                </a14:m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中在属性</a:t>
                </a:r>
                <a14:m>
                  <m:oMath xmlns:m="http://schemas.openxmlformats.org/officeDocument/2006/math">
                    <m:r>
                      <a:rPr kumimoji="0" lang="en-US" altLang="zh-CN" sz="1799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𝑎</m:t>
                    </m:r>
                  </m:oMath>
                </a14:m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上取值为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799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𝑣</m:t>
                        </m:r>
                      </m:sup>
                    </m:sSup>
                  </m:oMath>
                </a14:m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的样本子集，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799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kumimoji="0" lang="en-US" altLang="zh-CN" sz="1799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9292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altLang="zh-CN" sz="1799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9292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kumimoji="0" lang="en-US" altLang="zh-CN" sz="1799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9292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zh-CN" altLang="en-US" sz="1799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</m:acc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中属于第</a:t>
                </a:r>
                <a14:m>
                  <m:oMath xmlns:m="http://schemas.openxmlformats.org/officeDocument/2006/math"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类（</a:t>
                </a:r>
                <a14:m>
                  <m:oMath xmlns:m="http://schemas.openxmlformats.org/officeDocument/2006/math"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=1, 2, …, |</m:t>
                    </m:r>
                    <m:r>
                      <a:rPr lang="zh-CN" altLang="en-US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𝒴</m:t>
                    </m:r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）的样本子集，则显然有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subSup"/>
                        <m:ctrlPr>
                          <a:rPr lang="en-US" altLang="zh-CN" sz="1799" i="1" dirty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799" b="0" i="1" dirty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  <m:r>
                          <a:rPr lang="en-US" altLang="zh-CN" sz="1799" b="0" i="1" dirty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1799" b="0" i="1" dirty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|</m:t>
                        </m:r>
                        <m:r>
                          <a:rPr lang="zh-CN" altLang="en-US" sz="1799" b="0" i="1" dirty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𝒴</m:t>
                        </m:r>
                        <m:r>
                          <a:rPr lang="en-US" altLang="zh-CN" sz="1799" b="0" i="1" dirty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|</m:t>
                        </m:r>
                      </m:sup>
                      <m:e>
                        <m:sSub>
                          <m:sSubPr>
                            <m:ctrlPr>
                              <a:rPr lang="en-US" altLang="zh-CN" sz="1799" i="1" dirty="0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799" i="1" dirty="0" smtClean="0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799" b="0" i="1" dirty="0" smtClean="0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799" b="0" i="1" dirty="0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1799" dirty="0">
                    <a:solidFill>
                      <a:srgbClr val="292929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subSup"/>
                        <m:ctrlPr>
                          <a:rPr lang="en-US" altLang="zh-CN" sz="1799" i="1" dirty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799" b="0" i="1" dirty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  <m:r>
                          <a:rPr lang="en-US" altLang="zh-CN" sz="1799" b="0" i="1" dirty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1799" b="0" i="1" dirty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𝑉</m:t>
                        </m:r>
                      </m:sup>
                      <m:e>
                        <m:sSup>
                          <m:sSupPr>
                            <m:ctrlPr>
                              <a:rPr lang="en-US" altLang="zh-CN" sz="1799" i="1" dirty="0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799" i="1" dirty="0" smtClean="0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799" b="0" i="1" dirty="0" smtClean="0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1799" b="0" i="1" dirty="0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假定为每一个样本</a:t>
                </a:r>
                <a14:m>
                  <m:oMath xmlns:m="http://schemas.openxmlformats.org/officeDocument/2006/math"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zh-CN" altLang="en-US" sz="1799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赋予</m:t>
                    </m:r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99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，并定义</a:t>
                </a:r>
                <a:endParaRPr lang="en-US" altLang="zh-CN" sz="1799" dirty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799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𝜌</m:t>
                      </m:r>
                      <m:r>
                        <a:rPr lang="en-US" altLang="zh-CN" sz="1799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799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1799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799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1799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799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1799" dirty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799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1799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accPr>
                            <m:e>
                              <m:r>
                                <a:rPr lang="zh-CN" altLang="en-US" sz="1799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1799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799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d>
                        <m:dPr>
                          <m:ctrlP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𝒴</m:t>
                              </m:r>
                            </m:e>
                          </m:d>
                        </m:e>
                      </m:d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1799" dirty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799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1799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𝑣</m:t>
                          </m:r>
                        </m:sub>
                      </m:sSub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1799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799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(1</m:t>
                      </m:r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1799" dirty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直观的看，对属性</a:t>
                </a:r>
                <a14:m>
                  <m:oMath xmlns:m="http://schemas.openxmlformats.org/officeDocument/2006/math">
                    <m:r>
                      <a:rPr lang="en-US" altLang="zh-CN" sz="1799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1799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𝜌</m:t>
                    </m:r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表示无缺失值样本所占的比例，</a:t>
                </a:r>
                <a:r>
                  <a:rPr lang="en-US" altLang="zh-CN" sz="1799" dirty="0">
                    <a:solidFill>
                      <a:srgbClr val="292929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799" i="1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zh-CN" altLang="en-US" sz="1799" i="1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表示无缺失值样本中第</a:t>
                </a:r>
                <a14:m>
                  <m:oMath xmlns:m="http://schemas.openxmlformats.org/officeDocument/2006/math"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类所占的比例，</a:t>
                </a:r>
                <a:r>
                  <a:rPr lang="en-US" altLang="zh-CN" sz="1799" dirty="0">
                    <a:solidFill>
                      <a:srgbClr val="292929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799" i="1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799" i="1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则表示无缺失值样本中在属性</a:t>
                </a:r>
                <a14:m>
                  <m:oMath xmlns:m="http://schemas.openxmlformats.org/officeDocument/2006/math">
                    <m:r>
                      <a:rPr lang="en-US" altLang="zh-CN" sz="1799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上取值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799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的样本所占的比例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6E3A0DE0-D23F-4B6B-A7B4-A48F8230F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205" y="1579384"/>
                <a:ext cx="9010106" cy="4879221"/>
              </a:xfrm>
              <a:prstGeom prst="rect">
                <a:avLst/>
              </a:prstGeom>
              <a:blipFill>
                <a:blip r:embed="rId2"/>
                <a:stretch>
                  <a:fillRect l="-541" t="-375" r="-2774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665340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6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25 0.2213 " pathEditMode="relative" rAng="0" ptsTypes="AA">
                                      <p:cBhvr>
                                        <p:cTn id="23" dur="500" spd="-999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6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6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14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4031873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模型的基本概念与构建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9" name="Freeform 14"/>
          <p:cNvSpPr/>
          <p:nvPr/>
        </p:nvSpPr>
        <p:spPr>
          <a:xfrm>
            <a:off x="664109" y="1347014"/>
            <a:ext cx="1112402" cy="1110816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227" h="3227">
                <a:moveTo>
                  <a:pt x="3227" y="1634"/>
                </a:moveTo>
                <a:cubicBezTo>
                  <a:pt x="3216" y="2515"/>
                  <a:pt x="2498" y="3227"/>
                  <a:pt x="1614" y="3227"/>
                </a:cubicBezTo>
                <a:cubicBezTo>
                  <a:pt x="723" y="3227"/>
                  <a:pt x="0" y="2504"/>
                  <a:pt x="0" y="1613"/>
                </a:cubicBezTo>
                <a:cubicBezTo>
                  <a:pt x="0" y="729"/>
                  <a:pt x="712" y="11"/>
                  <a:pt x="1593" y="0"/>
                </a:cubicBezTo>
                <a:lnTo>
                  <a:pt x="1614" y="0"/>
                </a:lnTo>
                <a:lnTo>
                  <a:pt x="3227" y="0"/>
                </a:lnTo>
                <a:lnTo>
                  <a:pt x="3227" y="1613"/>
                </a:lnTo>
                <a:lnTo>
                  <a:pt x="3227" y="1634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C1FF7D8E-57DB-4A18-B352-D70508AD45F7}"/>
              </a:ext>
            </a:extLst>
          </p:cNvPr>
          <p:cNvSpPr txBox="1"/>
          <p:nvPr/>
        </p:nvSpPr>
        <p:spPr>
          <a:xfrm>
            <a:off x="676803" y="1702431"/>
            <a:ext cx="1099708" cy="39998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ctr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sz="1999" noProof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6E3A0DE0-D23F-4B6B-A7B4-A48F8230F338}"/>
                  </a:ext>
                </a:extLst>
              </p:cNvPr>
              <p:cNvSpPr txBox="1"/>
              <p:nvPr/>
            </p:nvSpPr>
            <p:spPr>
              <a:xfrm>
                <a:off x="1789205" y="1579384"/>
                <a:ext cx="9010106" cy="4300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基于上述定义，可将信息增益的计算式推广为</a:t>
                </a:r>
                <a:endParaRPr lang="en-US" altLang="zh-CN" sz="1799" dirty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𝐺𝑎𝑖𝑛</m:t>
                      </m:r>
                      <m:d>
                        <m:dPr>
                          <m:ctrlP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𝐷</m:t>
                          </m:r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 </m:t>
                          </m:r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𝑎</m:t>
                          </m:r>
                        </m:e>
                      </m:d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zh-CN" altLang="en-US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𝜌</m:t>
                      </m:r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 </m:t>
                          </m:r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𝑎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1799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𝜌</m:t>
                      </m:r>
                      <m:r>
                        <a:rPr lang="en-US" altLang="zh-CN" sz="1799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𝐸𝑛𝑡</m:t>
                          </m:r>
                          <m:d>
                            <m:dPr>
                              <m:ctrlP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1799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799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799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1799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799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799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𝐸𝑛𝑡</m:t>
                              </m:r>
                              <m:d>
                                <m:dPr>
                                  <m:ctrlP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799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1799" b="0" i="1" smtClean="0">
                                              <a:solidFill>
                                                <a:srgbClr val="292929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799" b="0" i="1" smtClean="0">
                                              <a:solidFill>
                                                <a:srgbClr val="292929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CN" sz="1799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𝑣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br>
                  <a:rPr lang="en-US" altLang="zh-CN" sz="1799" b="0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Cambria Math" panose="02040503050406030204" pitchFamily="18" charset="0"/>
                  </a:rPr>
                </a:br>
                <a:endParaRPr lang="en-US" altLang="zh-CN" sz="1799" b="0" dirty="0">
                  <a:solidFill>
                    <a:srgbClr val="292929"/>
                  </a:solidFill>
                  <a:latin typeface="微软雅黑" panose="020B0503020204020204" pitchFamily="34" charset="-122"/>
                  <a:ea typeface="Cambria Math" panose="02040503050406030204" pitchFamily="18" charset="0"/>
                </a:endParaRPr>
              </a:p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799" b="0" dirty="0">
                    <a:solidFill>
                      <a:srgbClr val="292929"/>
                    </a:solidFill>
                    <a:latin typeface="+mj-ea"/>
                    <a:ea typeface="+mj-ea"/>
                  </a:rPr>
                  <a:t>根据信息熵的计算公式，有</a:t>
                </a:r>
                <a:endParaRPr lang="en-US" altLang="zh-CN" sz="1799" b="0" dirty="0">
                  <a:solidFill>
                    <a:srgbClr val="292929"/>
                  </a:solidFill>
                  <a:latin typeface="+mj-ea"/>
                  <a:ea typeface="+mj-ea"/>
                </a:endParaRPr>
              </a:p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𝐸𝑛𝑡</m:t>
                      </m:r>
                      <m:d>
                        <m:dPr>
                          <m:ctrlP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accPr>
                            <m:e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𝑘</m:t>
                          </m:r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|</m:t>
                          </m:r>
                          <m:r>
                            <a:rPr lang="zh-CN" altLang="en-US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𝒴</m:t>
                          </m:r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|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799" b="0" dirty="0">
                  <a:solidFill>
                    <a:srgbClr val="292929"/>
                  </a:solidFill>
                  <a:latin typeface="+mj-ea"/>
                  <a:ea typeface="+mj-ea"/>
                </a:endParaRPr>
              </a:p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zh-CN" sz="1799" dirty="0">
                  <a:solidFill>
                    <a:srgbClr val="292929"/>
                  </a:solidFill>
                  <a:latin typeface="+mj-ea"/>
                  <a:ea typeface="+mj-ea"/>
                </a:endParaRPr>
              </a:p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799" b="0" dirty="0">
                    <a:solidFill>
                      <a:srgbClr val="292929"/>
                    </a:solidFill>
                    <a:latin typeface="+mj-ea"/>
                    <a:ea typeface="+mj-ea"/>
                  </a:rPr>
                  <a:t>（</a:t>
                </a:r>
                <a:r>
                  <a:rPr lang="en-US" altLang="zh-CN" sz="1799" b="0" dirty="0">
                    <a:solidFill>
                      <a:srgbClr val="292929"/>
                    </a:solidFill>
                    <a:latin typeface="+mj-ea"/>
                    <a:ea typeface="+mj-ea"/>
                  </a:rPr>
                  <a:t>2</a:t>
                </a:r>
                <a:r>
                  <a:rPr lang="zh-CN" altLang="en-US" sz="1799" b="0" dirty="0">
                    <a:solidFill>
                      <a:srgbClr val="292929"/>
                    </a:solidFill>
                    <a:latin typeface="+mj-ea"/>
                    <a:ea typeface="+mj-ea"/>
                  </a:rPr>
                  <a:t>）</a:t>
                </a:r>
                <a:r>
                  <a:rPr lang="zh-CN" altLang="en-US" sz="1799" b="1" dirty="0">
                    <a:solidFill>
                      <a:srgbClr val="292929"/>
                    </a:solidFill>
                    <a:latin typeface="+mj-ea"/>
                    <a:ea typeface="+mj-ea"/>
                  </a:rPr>
                  <a:t>给定划分属性时若样本在该属性上的值缺失，如何对样本进行划分</a:t>
                </a:r>
                <a:r>
                  <a:rPr lang="zh-CN" altLang="en-US" sz="1799" b="0" dirty="0">
                    <a:solidFill>
                      <a:srgbClr val="292929"/>
                    </a:solidFill>
                    <a:latin typeface="+mj-ea"/>
                    <a:ea typeface="+mj-ea"/>
                  </a:rPr>
                  <a:t>：若样本</a:t>
                </a:r>
                <a14:m>
                  <m:oMath xmlns:m="http://schemas.openxmlformats.org/officeDocument/2006/math"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+mj-ea"/>
                      </a:rPr>
                      <m:t>𝑥</m:t>
                    </m:r>
                  </m:oMath>
                </a14:m>
                <a:r>
                  <a:rPr lang="zh-CN" altLang="en-US" sz="1799" b="0" dirty="0">
                    <a:solidFill>
                      <a:srgbClr val="292929"/>
                    </a:solidFill>
                    <a:latin typeface="+mj-ea"/>
                    <a:ea typeface="+mj-ea"/>
                  </a:rPr>
                  <a:t>在划分属性</a:t>
                </a:r>
                <a14:m>
                  <m:oMath xmlns:m="http://schemas.openxmlformats.org/officeDocument/2006/math"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</m:oMath>
                </a14:m>
                <a:r>
                  <a:rPr lang="zh-CN" altLang="en-US" sz="1799" b="0" dirty="0">
                    <a:solidFill>
                      <a:srgbClr val="292929"/>
                    </a:solidFill>
                    <a:latin typeface="+mj-ea"/>
                    <a:ea typeface="+mj-ea"/>
                  </a:rPr>
                  <a:t>上的取值已知，则将</a:t>
                </a:r>
                <a14:m>
                  <m:oMath xmlns:m="http://schemas.openxmlformats.org/officeDocument/2006/math"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+mj-ea"/>
                      </a:rPr>
                      <m:t>𝑥</m:t>
                    </m:r>
                  </m:oMath>
                </a14:m>
                <a:r>
                  <a:rPr lang="zh-CN" altLang="en-US" sz="1799" b="0" dirty="0">
                    <a:solidFill>
                      <a:srgbClr val="292929"/>
                    </a:solidFill>
                    <a:latin typeface="+mj-ea"/>
                    <a:ea typeface="+mj-ea"/>
                  </a:rPr>
                  <a:t>划入与其取值对应的子结点，且样本权值在子结点中保持为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𝑤</m:t>
                        </m:r>
                      </m:e>
                      <m:sub>
                        <m: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1799" b="0" dirty="0">
                    <a:solidFill>
                      <a:srgbClr val="292929"/>
                    </a:solidFill>
                    <a:latin typeface="+mj-ea"/>
                    <a:ea typeface="+mj-ea"/>
                  </a:rPr>
                  <a:t>. </a:t>
                </a:r>
                <a:r>
                  <a:rPr lang="zh-CN" altLang="en-US" sz="1799" b="0" dirty="0">
                    <a:solidFill>
                      <a:srgbClr val="292929"/>
                    </a:solidFill>
                    <a:latin typeface="+mj-ea"/>
                    <a:ea typeface="+mj-ea"/>
                  </a:rPr>
                  <a:t>若样本</a:t>
                </a:r>
                <a14:m>
                  <m:oMath xmlns:m="http://schemas.openxmlformats.org/officeDocument/2006/math"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+mj-ea"/>
                      </a:rPr>
                      <m:t>𝑥</m:t>
                    </m:r>
                  </m:oMath>
                </a14:m>
                <a:r>
                  <a:rPr lang="zh-CN" altLang="en-US" sz="1799" b="0" dirty="0">
                    <a:solidFill>
                      <a:srgbClr val="292929"/>
                    </a:solidFill>
                    <a:latin typeface="+mj-ea"/>
                    <a:ea typeface="+mj-ea"/>
                  </a:rPr>
                  <a:t>在划分属性</a:t>
                </a:r>
                <a14:m>
                  <m:oMath xmlns:m="http://schemas.openxmlformats.org/officeDocument/2006/math"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</m:oMath>
                </a14:m>
                <a:r>
                  <a:rPr lang="zh-CN" altLang="en-US" sz="1799" b="0" dirty="0">
                    <a:solidFill>
                      <a:srgbClr val="292929"/>
                    </a:solidFill>
                    <a:latin typeface="+mj-ea"/>
                    <a:ea typeface="+mj-ea"/>
                  </a:rPr>
                  <a:t>上的取值未知，则将</a:t>
                </a:r>
                <a14:m>
                  <m:oMath xmlns:m="http://schemas.openxmlformats.org/officeDocument/2006/math"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+mj-ea"/>
                      </a:rPr>
                      <m:t>𝑥</m:t>
                    </m:r>
                  </m:oMath>
                </a14:m>
                <a:r>
                  <a:rPr lang="zh-CN" altLang="en-US" sz="1799" b="0" dirty="0">
                    <a:solidFill>
                      <a:srgbClr val="292929"/>
                    </a:solidFill>
                    <a:latin typeface="+mj-ea"/>
                    <a:ea typeface="+mj-ea"/>
                  </a:rPr>
                  <a:t>同时划入所有子结点，且样本权值在与属性值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p>
                        <m: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zh-CN" altLang="en-US" sz="1799" b="0" dirty="0">
                    <a:solidFill>
                      <a:srgbClr val="292929"/>
                    </a:solidFill>
                    <a:latin typeface="+mj-ea"/>
                    <a:ea typeface="+mj-ea"/>
                  </a:rPr>
                  <a:t>对应的子结点中调整为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799" i="1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799" i="1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sub>
                    </m:sSub>
                    <m:r>
                      <a:rPr lang="en-US" altLang="zh-CN" sz="1799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1799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1799" b="0" dirty="0">
                    <a:solidFill>
                      <a:srgbClr val="292929"/>
                    </a:solidFill>
                    <a:latin typeface="+mj-ea"/>
                    <a:ea typeface="+mj-ea"/>
                  </a:rPr>
                  <a:t>. </a:t>
                </a:r>
                <a:r>
                  <a:rPr lang="zh-CN" altLang="en-US" sz="1799" b="0" dirty="0">
                    <a:solidFill>
                      <a:srgbClr val="292929"/>
                    </a:solidFill>
                    <a:latin typeface="+mj-ea"/>
                    <a:ea typeface="+mj-ea"/>
                  </a:rPr>
                  <a:t>直观地看，这是让同一个样本以不同的概率划入到不同的子结点中去</a:t>
                </a:r>
                <a:r>
                  <a:rPr lang="en-US" altLang="zh-CN" sz="1799" b="0" dirty="0">
                    <a:solidFill>
                      <a:srgbClr val="292929"/>
                    </a:solidFill>
                    <a:latin typeface="+mj-ea"/>
                    <a:ea typeface="+mj-ea"/>
                  </a:rPr>
                  <a:t>. </a:t>
                </a:r>
              </a:p>
            </p:txBody>
          </p:sp>
        </mc:Choice>
        <mc:Fallback xmlns=""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6E3A0DE0-D23F-4B6B-A7B4-A48F8230F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205" y="1579384"/>
                <a:ext cx="9010106" cy="4300665"/>
              </a:xfrm>
              <a:prstGeom prst="rect">
                <a:avLst/>
              </a:prstGeom>
              <a:blipFill>
                <a:blip r:embed="rId2"/>
                <a:stretch>
                  <a:fillRect l="-541" t="-425" b="-1133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090204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6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25 0.2213 " pathEditMode="relative" rAng="0" ptsTypes="AA">
                                      <p:cBhvr>
                                        <p:cTn id="23" dur="500" spd="-999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6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6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14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1723549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999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856ADB-4418-42E9-9BEA-44ADFB076CD5}"/>
              </a:ext>
            </a:extLst>
          </p:cNvPr>
          <p:cNvSpPr txBox="1"/>
          <p:nvPr/>
        </p:nvSpPr>
        <p:spPr>
          <a:xfrm>
            <a:off x="4692443" y="4357310"/>
            <a:ext cx="280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决策树模型的生成和训练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1A2C22-BCE6-40CD-BE69-C8614B03F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146" y="2619366"/>
            <a:ext cx="8359707" cy="161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06023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1723549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999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45F6CE-72AA-42D9-8A2F-7CA1FA31B058}"/>
              </a:ext>
            </a:extLst>
          </p:cNvPr>
          <p:cNvSpPr txBox="1"/>
          <p:nvPr/>
        </p:nvSpPr>
        <p:spPr>
          <a:xfrm>
            <a:off x="4899488" y="2535905"/>
            <a:ext cx="239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混淆矩阵及准确率等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D4084B-E290-4F12-8842-8B36A8891430}"/>
              </a:ext>
            </a:extLst>
          </p:cNvPr>
          <p:cNvSpPr txBox="1"/>
          <p:nvPr/>
        </p:nvSpPr>
        <p:spPr>
          <a:xfrm>
            <a:off x="5497741" y="6220224"/>
            <a:ext cx="119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ROC</a:t>
            </a:r>
            <a:r>
              <a:rPr lang="zh-CN" altLang="en-US" dirty="0"/>
              <a:t>曲线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F87451-AE8E-4CF0-B737-98F38AC39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948" y="2977072"/>
            <a:ext cx="4350103" cy="32159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D55FAFF-B4CE-48A6-8CD9-F0EF3F5AE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225" y="631665"/>
            <a:ext cx="1723549" cy="183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27592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5"/>
          <p:cNvSpPr/>
          <p:nvPr/>
        </p:nvSpPr>
        <p:spPr>
          <a:xfrm>
            <a:off x="4060827" y="628157"/>
            <a:ext cx="4140170" cy="4143344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Freeform 11"/>
          <p:cNvSpPr>
            <a:spLocks noEditPoints="1"/>
          </p:cNvSpPr>
          <p:nvPr/>
        </p:nvSpPr>
        <p:spPr>
          <a:xfrm>
            <a:off x="5593754" y="937598"/>
            <a:ext cx="1152075" cy="1217138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404" h="1483">
                <a:moveTo>
                  <a:pt x="308" y="0"/>
                </a:moveTo>
                <a:lnTo>
                  <a:pt x="877" y="0"/>
                </a:lnTo>
                <a:cubicBezTo>
                  <a:pt x="984" y="0"/>
                  <a:pt x="1072" y="88"/>
                  <a:pt x="1072" y="195"/>
                </a:cubicBezTo>
                <a:lnTo>
                  <a:pt x="1072" y="456"/>
                </a:lnTo>
                <a:cubicBezTo>
                  <a:pt x="1010" y="504"/>
                  <a:pt x="973" y="550"/>
                  <a:pt x="924" y="616"/>
                </a:cubicBezTo>
                <a:lnTo>
                  <a:pt x="924" y="195"/>
                </a:lnTo>
                <a:cubicBezTo>
                  <a:pt x="924" y="169"/>
                  <a:pt x="903" y="147"/>
                  <a:pt x="877" y="147"/>
                </a:cubicBezTo>
                <a:lnTo>
                  <a:pt x="426" y="147"/>
                </a:lnTo>
                <a:lnTo>
                  <a:pt x="426" y="354"/>
                </a:lnTo>
                <a:cubicBezTo>
                  <a:pt x="426" y="374"/>
                  <a:pt x="409" y="391"/>
                  <a:pt x="389" y="391"/>
                </a:cubicBezTo>
                <a:lnTo>
                  <a:pt x="148" y="391"/>
                </a:lnTo>
                <a:lnTo>
                  <a:pt x="148" y="1111"/>
                </a:lnTo>
                <a:cubicBezTo>
                  <a:pt x="148" y="1138"/>
                  <a:pt x="169" y="1159"/>
                  <a:pt x="196" y="1159"/>
                </a:cubicBezTo>
                <a:lnTo>
                  <a:pt x="647" y="1159"/>
                </a:lnTo>
                <a:cubicBezTo>
                  <a:pt x="632" y="1208"/>
                  <a:pt x="619" y="1257"/>
                  <a:pt x="610" y="1307"/>
                </a:cubicBezTo>
                <a:lnTo>
                  <a:pt x="196" y="1307"/>
                </a:lnTo>
                <a:cubicBezTo>
                  <a:pt x="88" y="1307"/>
                  <a:pt x="0" y="1219"/>
                  <a:pt x="0" y="1111"/>
                </a:cubicBezTo>
                <a:lnTo>
                  <a:pt x="0" y="308"/>
                </a:lnTo>
                <a:lnTo>
                  <a:pt x="308" y="0"/>
                </a:lnTo>
                <a:close/>
                <a:moveTo>
                  <a:pt x="1246" y="478"/>
                </a:moveTo>
                <a:cubicBezTo>
                  <a:pt x="1266" y="490"/>
                  <a:pt x="1279" y="509"/>
                  <a:pt x="1284" y="536"/>
                </a:cubicBezTo>
                <a:cubicBezTo>
                  <a:pt x="1322" y="546"/>
                  <a:pt x="1359" y="571"/>
                  <a:pt x="1386" y="619"/>
                </a:cubicBezTo>
                <a:cubicBezTo>
                  <a:pt x="1404" y="661"/>
                  <a:pt x="1397" y="720"/>
                  <a:pt x="1372" y="765"/>
                </a:cubicBezTo>
                <a:cubicBezTo>
                  <a:pt x="1330" y="843"/>
                  <a:pt x="1273" y="938"/>
                  <a:pt x="1222" y="1016"/>
                </a:cubicBezTo>
                <a:cubicBezTo>
                  <a:pt x="1190" y="1029"/>
                  <a:pt x="1196" y="961"/>
                  <a:pt x="1208" y="944"/>
                </a:cubicBezTo>
                <a:cubicBezTo>
                  <a:pt x="1249" y="882"/>
                  <a:pt x="1284" y="824"/>
                  <a:pt x="1317" y="713"/>
                </a:cubicBezTo>
                <a:cubicBezTo>
                  <a:pt x="1324" y="661"/>
                  <a:pt x="1300" y="637"/>
                  <a:pt x="1284" y="614"/>
                </a:cubicBezTo>
                <a:cubicBezTo>
                  <a:pt x="1283" y="618"/>
                  <a:pt x="1282" y="623"/>
                  <a:pt x="1281" y="628"/>
                </a:cubicBezTo>
                <a:cubicBezTo>
                  <a:pt x="1250" y="614"/>
                  <a:pt x="1220" y="599"/>
                  <a:pt x="1189" y="582"/>
                </a:cubicBezTo>
                <a:cubicBezTo>
                  <a:pt x="1158" y="565"/>
                  <a:pt x="1129" y="543"/>
                  <a:pt x="1099" y="523"/>
                </a:cubicBezTo>
                <a:cubicBezTo>
                  <a:pt x="1157" y="473"/>
                  <a:pt x="1207" y="456"/>
                  <a:pt x="1246" y="478"/>
                </a:cubicBezTo>
                <a:close/>
                <a:moveTo>
                  <a:pt x="1268" y="683"/>
                </a:moveTo>
                <a:cubicBezTo>
                  <a:pt x="1242" y="770"/>
                  <a:pt x="1192" y="879"/>
                  <a:pt x="1121" y="1002"/>
                </a:cubicBezTo>
                <a:cubicBezTo>
                  <a:pt x="1086" y="1064"/>
                  <a:pt x="1045" y="1123"/>
                  <a:pt x="1003" y="1178"/>
                </a:cubicBezTo>
                <a:cubicBezTo>
                  <a:pt x="964" y="1159"/>
                  <a:pt x="925" y="1138"/>
                  <a:pt x="885" y="1116"/>
                </a:cubicBezTo>
                <a:cubicBezTo>
                  <a:pt x="843" y="1094"/>
                  <a:pt x="804" y="1066"/>
                  <a:pt x="764" y="1039"/>
                </a:cubicBezTo>
                <a:cubicBezTo>
                  <a:pt x="790" y="976"/>
                  <a:pt x="821" y="911"/>
                  <a:pt x="857" y="849"/>
                </a:cubicBezTo>
                <a:cubicBezTo>
                  <a:pt x="927" y="727"/>
                  <a:pt x="996" y="628"/>
                  <a:pt x="1058" y="562"/>
                </a:cubicBezTo>
                <a:cubicBezTo>
                  <a:pt x="1091" y="584"/>
                  <a:pt x="1124" y="608"/>
                  <a:pt x="1159" y="628"/>
                </a:cubicBezTo>
                <a:cubicBezTo>
                  <a:pt x="1195" y="649"/>
                  <a:pt x="1232" y="664"/>
                  <a:pt x="1268" y="683"/>
                </a:cubicBezTo>
                <a:close/>
                <a:moveTo>
                  <a:pt x="968" y="1222"/>
                </a:moveTo>
                <a:cubicBezTo>
                  <a:pt x="839" y="1379"/>
                  <a:pt x="708" y="1483"/>
                  <a:pt x="678" y="1466"/>
                </a:cubicBezTo>
                <a:cubicBezTo>
                  <a:pt x="648" y="1448"/>
                  <a:pt x="672" y="1283"/>
                  <a:pt x="743" y="1092"/>
                </a:cubicBezTo>
                <a:cubicBezTo>
                  <a:pt x="779" y="1116"/>
                  <a:pt x="816" y="1140"/>
                  <a:pt x="854" y="1162"/>
                </a:cubicBezTo>
                <a:cubicBezTo>
                  <a:pt x="892" y="1184"/>
                  <a:pt x="930" y="1202"/>
                  <a:pt x="968" y="1222"/>
                </a:cubicBezTo>
                <a:close/>
                <a:moveTo>
                  <a:pt x="508" y="258"/>
                </a:moveTo>
                <a:lnTo>
                  <a:pt x="833" y="258"/>
                </a:lnTo>
                <a:lnTo>
                  <a:pt x="833" y="333"/>
                </a:lnTo>
                <a:lnTo>
                  <a:pt x="508" y="333"/>
                </a:lnTo>
                <a:lnTo>
                  <a:pt x="508" y="258"/>
                </a:lnTo>
                <a:close/>
                <a:moveTo>
                  <a:pt x="256" y="756"/>
                </a:moveTo>
                <a:lnTo>
                  <a:pt x="446" y="756"/>
                </a:lnTo>
                <a:lnTo>
                  <a:pt x="446" y="831"/>
                </a:lnTo>
                <a:lnTo>
                  <a:pt x="256" y="831"/>
                </a:lnTo>
                <a:lnTo>
                  <a:pt x="256" y="756"/>
                </a:lnTo>
                <a:close/>
                <a:moveTo>
                  <a:pt x="256" y="583"/>
                </a:moveTo>
                <a:lnTo>
                  <a:pt x="833" y="583"/>
                </a:lnTo>
                <a:lnTo>
                  <a:pt x="833" y="658"/>
                </a:lnTo>
                <a:lnTo>
                  <a:pt x="256" y="658"/>
                </a:lnTo>
                <a:lnTo>
                  <a:pt x="256" y="583"/>
                </a:lnTo>
                <a:close/>
                <a:moveTo>
                  <a:pt x="256" y="423"/>
                </a:moveTo>
                <a:lnTo>
                  <a:pt x="833" y="423"/>
                </a:lnTo>
                <a:lnTo>
                  <a:pt x="833" y="498"/>
                </a:lnTo>
                <a:lnTo>
                  <a:pt x="256" y="498"/>
                </a:lnTo>
                <a:lnTo>
                  <a:pt x="256" y="423"/>
                </a:lnTo>
                <a:close/>
                <a:moveTo>
                  <a:pt x="192" y="323"/>
                </a:moveTo>
                <a:lnTo>
                  <a:pt x="334" y="323"/>
                </a:lnTo>
                <a:cubicBezTo>
                  <a:pt x="347" y="323"/>
                  <a:pt x="359" y="312"/>
                  <a:pt x="359" y="299"/>
                </a:cubicBezTo>
                <a:lnTo>
                  <a:pt x="359" y="157"/>
                </a:lnTo>
                <a:lnTo>
                  <a:pt x="192" y="323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244" name="Line 12"/>
          <p:cNvSpPr/>
          <p:nvPr/>
        </p:nvSpPr>
        <p:spPr>
          <a:xfrm>
            <a:off x="4194125" y="2740294"/>
            <a:ext cx="3806925" cy="0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5" name="TextBox 77"/>
          <p:cNvSpPr txBox="1"/>
          <p:nvPr/>
        </p:nvSpPr>
        <p:spPr>
          <a:xfrm>
            <a:off x="4547205" y="3228195"/>
            <a:ext cx="3167413" cy="76912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398" b="1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endParaRPr kumimoji="0" lang="zh-CN" altLang="en-US" sz="4398" b="1" i="0" u="none" strike="noStrike" kern="1200" cap="none" spc="0" normalizeH="0" baseline="0" noProof="0" dirty="0">
              <a:ln>
                <a:noFill/>
              </a:ln>
              <a:solidFill>
                <a:srgbClr val="36363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46" name="Rectangle 14"/>
          <p:cNvSpPr/>
          <p:nvPr/>
        </p:nvSpPr>
        <p:spPr>
          <a:xfrm>
            <a:off x="5631839" y="2256296"/>
            <a:ext cx="931794" cy="39998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599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</a:t>
            </a:r>
            <a:r>
              <a:rPr kumimoji="0" lang="en-US" altLang="zh-CN" sz="2599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2599" b="0" i="0" u="none" strike="noStrike" kern="1200" cap="none" spc="0" normalizeH="0" baseline="0" noProof="0" dirty="0">
              <a:ln>
                <a:noFill/>
              </a:ln>
              <a:solidFill>
                <a:srgbClr val="36363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095" y="92977"/>
            <a:ext cx="2645347" cy="502989"/>
          </a:xfrm>
          <a:prstGeom prst="rect">
            <a:avLst/>
          </a:prstGeom>
        </p:spPr>
      </p:pic>
      <p:sp>
        <p:nvSpPr>
          <p:cNvPr id="20" name="TextBox 83">
            <a:extLst>
              <a:ext uri="{FF2B5EF4-FFF2-40B4-BE49-F238E27FC236}">
                <a16:creationId xmlns:a16="http://schemas.microsoft.com/office/drawing/2014/main" id="{BBAB62EB-2C20-48C7-B97B-CA1A12342FC6}"/>
              </a:ext>
            </a:extLst>
          </p:cNvPr>
          <p:cNvSpPr txBox="1"/>
          <p:nvPr/>
        </p:nvSpPr>
        <p:spPr>
          <a:xfrm>
            <a:off x="5121000" y="5250084"/>
            <a:ext cx="324965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模型的基本概念与构建</a:t>
            </a:r>
          </a:p>
        </p:txBody>
      </p:sp>
      <p:sp>
        <p:nvSpPr>
          <p:cNvPr id="22" name="Oval 39">
            <a:extLst>
              <a:ext uri="{FF2B5EF4-FFF2-40B4-BE49-F238E27FC236}">
                <a16:creationId xmlns:a16="http://schemas.microsoft.com/office/drawing/2014/main" id="{52FAF592-0D28-44CC-9C4D-A7D31850BFAA}"/>
              </a:ext>
            </a:extLst>
          </p:cNvPr>
          <p:cNvSpPr>
            <a:spLocks noChangeAspect="1"/>
          </p:cNvSpPr>
          <p:nvPr/>
        </p:nvSpPr>
        <p:spPr>
          <a:xfrm>
            <a:off x="4923401" y="6150499"/>
            <a:ext cx="172969" cy="158688"/>
          </a:xfrm>
          <a:prstGeom prst="ellipse">
            <a:avLst/>
          </a:prstGeom>
          <a:solidFill>
            <a:srgbClr val="113E6A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TextBox 83">
            <a:extLst>
              <a:ext uri="{FF2B5EF4-FFF2-40B4-BE49-F238E27FC236}">
                <a16:creationId xmlns:a16="http://schemas.microsoft.com/office/drawing/2014/main" id="{C807C69D-D306-4588-9418-4A808C231BFA}"/>
              </a:ext>
            </a:extLst>
          </p:cNvPr>
          <p:cNvSpPr txBox="1"/>
          <p:nvPr/>
        </p:nvSpPr>
        <p:spPr>
          <a:xfrm>
            <a:off x="5186409" y="5999010"/>
            <a:ext cx="311884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代码实现</a:t>
            </a:r>
          </a:p>
        </p:txBody>
      </p:sp>
      <p:sp>
        <p:nvSpPr>
          <p:cNvPr id="15" name="Oval 39">
            <a:extLst>
              <a:ext uri="{FF2B5EF4-FFF2-40B4-BE49-F238E27FC236}">
                <a16:creationId xmlns:a16="http://schemas.microsoft.com/office/drawing/2014/main" id="{30AE73A8-E3DF-41F2-993B-CB6C8462B58E}"/>
              </a:ext>
            </a:extLst>
          </p:cNvPr>
          <p:cNvSpPr>
            <a:spLocks noChangeAspect="1"/>
          </p:cNvSpPr>
          <p:nvPr/>
        </p:nvSpPr>
        <p:spPr>
          <a:xfrm>
            <a:off x="4914246" y="5406390"/>
            <a:ext cx="172969" cy="158688"/>
          </a:xfrm>
          <a:prstGeom prst="ellipse">
            <a:avLst/>
          </a:prstGeom>
          <a:solidFill>
            <a:srgbClr val="113E6A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893008"/>
      </p:ext>
    </p:extLst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5" grpId="0"/>
      <p:bldP spid="10246" grpId="0"/>
      <p:bldP spid="20" grpId="0"/>
      <p:bldP spid="22" grpId="0" animBg="1"/>
      <p:bldP spid="23" grpId="0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4031873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模型的基本概念与构建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8" name="TextBox 4"/>
              <p:cNvSpPr txBox="1"/>
              <p:nvPr/>
            </p:nvSpPr>
            <p:spPr>
              <a:xfrm>
                <a:off x="1962695" y="1278183"/>
                <a:ext cx="9069099" cy="11998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marL="0" marR="0" lvl="0" indent="0" algn="l" defTabSz="91403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SVM</a:t>
                </a:r>
                <a:r>
                  <a:rPr kumimoji="0" lang="zh-CN" altLang="en-US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即支持向量机，是一种常用的分类算法</a:t>
                </a:r>
                <a:r>
                  <a:rPr kumimoji="0" lang="en-US" altLang="zh-CN" sz="1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29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. </a:t>
                </a:r>
              </a:p>
              <a:p>
                <a:pPr lvl="0"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799" noProof="0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给定训练样本集</a:t>
                </a:r>
                <a14:m>
                  <m:oMath xmlns:m="http://schemas.openxmlformats.org/officeDocument/2006/math">
                    <m:r>
                      <a:rPr lang="en-US" altLang="zh-CN" sz="1799" b="0" i="1" noProof="0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1799" b="0" i="1" noProof="0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799" b="0" i="1" noProof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1799" b="0" i="1" noProof="0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799" b="0" i="1" noProof="0" smtClean="0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799" b="0" i="1" noProof="0" smtClean="0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799" b="0" i="1" noProof="0" smtClean="0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799" b="0" i="1" noProof="0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1799" b="0" i="1" noProof="0" smtClean="0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799" b="0" i="1" noProof="0" smtClean="0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799" b="0" i="1" noProof="0" smtClean="0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799" b="0" i="1" noProof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d>
                          <m:dPr>
                            <m:ctrlPr>
                              <a:rPr lang="en-US" altLang="zh-CN" sz="1799" b="0" i="1" noProof="0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799" b="0" i="1" noProof="0" smtClean="0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799" b="0" i="1" noProof="0" smtClean="0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799" b="0" i="1" noProof="0" smtClean="0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799" b="0" i="1" noProof="0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1799" b="0" i="1" noProof="0" smtClean="0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799" b="0" i="1" noProof="0" smtClean="0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799" b="0" i="1" noProof="0" smtClean="0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799" b="0" i="1" noProof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…, </m:t>
                        </m:r>
                        <m:d>
                          <m:dPr>
                            <m:ctrlPr>
                              <a:rPr lang="en-US" altLang="zh-CN" sz="1799" b="0" i="1" noProof="0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799" b="0" i="1" noProof="0" smtClean="0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799" b="0" i="1" noProof="0" smtClean="0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799" b="0" i="1" noProof="0" smtClean="0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sz="1799" b="0" i="1" noProof="0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799" b="0" i="1" noProof="0" smtClean="0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799" b="0" i="1" noProof="0" smtClean="0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799" b="0" i="1" noProof="0" smtClean="0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1799" b="0" i="1" noProof="0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sSub>
                      <m:sSubPr>
                        <m:ctrlPr>
                          <a:rPr lang="en-US" altLang="zh-CN" sz="1799" b="0" i="1" noProof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799" b="0" i="1" noProof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1799" b="0" i="1" noProof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799" b="0" i="1" noProof="0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∈{−1, +1}</m:t>
                    </m:r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，分类学习最基本的想法就是基于训练集</a:t>
                </a:r>
                <a14:m>
                  <m:oMath xmlns:m="http://schemas.openxmlformats.org/officeDocument/2006/math"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在样本空间中找到一个划分超平面、将不同类别的样本分开，但这样的超平面实际上有多个：</a:t>
                </a:r>
                <a:endParaRPr lang="en-US" altLang="zh-CN" sz="1799" dirty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1748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695" y="1278183"/>
                <a:ext cx="9069099" cy="1199816"/>
              </a:xfrm>
              <a:prstGeom prst="rect">
                <a:avLst/>
              </a:prstGeom>
              <a:blipFill>
                <a:blip r:embed="rId2"/>
                <a:stretch>
                  <a:fillRect l="-538" t="-1531" b="-7143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49" name="Freeform 14"/>
          <p:cNvSpPr/>
          <p:nvPr/>
        </p:nvSpPr>
        <p:spPr>
          <a:xfrm>
            <a:off x="664109" y="1347014"/>
            <a:ext cx="1112402" cy="1110816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227" h="3227">
                <a:moveTo>
                  <a:pt x="3227" y="1634"/>
                </a:moveTo>
                <a:cubicBezTo>
                  <a:pt x="3216" y="2515"/>
                  <a:pt x="2498" y="3227"/>
                  <a:pt x="1614" y="3227"/>
                </a:cubicBezTo>
                <a:cubicBezTo>
                  <a:pt x="723" y="3227"/>
                  <a:pt x="0" y="2504"/>
                  <a:pt x="0" y="1613"/>
                </a:cubicBezTo>
                <a:cubicBezTo>
                  <a:pt x="0" y="729"/>
                  <a:pt x="712" y="11"/>
                  <a:pt x="1593" y="0"/>
                </a:cubicBezTo>
                <a:lnTo>
                  <a:pt x="1614" y="0"/>
                </a:lnTo>
                <a:lnTo>
                  <a:pt x="3227" y="0"/>
                </a:lnTo>
                <a:lnTo>
                  <a:pt x="3227" y="1613"/>
                </a:lnTo>
                <a:lnTo>
                  <a:pt x="3227" y="1634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C1FF7D8E-57DB-4A18-B352-D70508AD45F7}"/>
              </a:ext>
            </a:extLst>
          </p:cNvPr>
          <p:cNvSpPr txBox="1"/>
          <p:nvPr/>
        </p:nvSpPr>
        <p:spPr>
          <a:xfrm>
            <a:off x="676803" y="1702431"/>
            <a:ext cx="1099708" cy="39998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ctr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54CDCDB-7F98-4E94-9A3A-77E644BEE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655" y="2682826"/>
            <a:ext cx="3850673" cy="2985212"/>
          </a:xfrm>
          <a:prstGeom prst="rect">
            <a:avLst/>
          </a:prstGeom>
        </p:spPr>
      </p:pic>
      <p:sp>
        <p:nvSpPr>
          <p:cNvPr id="35" name="TextBox 4">
            <a:extLst>
              <a:ext uri="{FF2B5EF4-FFF2-40B4-BE49-F238E27FC236}">
                <a16:creationId xmlns:a16="http://schemas.microsoft.com/office/drawing/2014/main" id="{A82479F2-2630-469E-ABBD-DC29F592B221}"/>
              </a:ext>
            </a:extLst>
          </p:cNvPr>
          <p:cNvSpPr txBox="1"/>
          <p:nvPr/>
        </p:nvSpPr>
        <p:spPr>
          <a:xfrm>
            <a:off x="1962695" y="5941696"/>
            <a:ext cx="9069099" cy="36920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如何才能找到一个最好的超平面？</a:t>
            </a:r>
            <a:endParaRPr lang="en-US" altLang="zh-CN" sz="1799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9623445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6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25 0.2213 " pathEditMode="relative" rAng="0" ptsTypes="AA">
                                      <p:cBhvr>
                                        <p:cTn id="23" dur="500" spd="-999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6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6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6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8" grpId="0"/>
      <p:bldP spid="14" grpId="0"/>
      <p:bldP spid="3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4031873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模型的基本概念与构建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8" name="TextBox 4"/>
              <p:cNvSpPr txBox="1"/>
              <p:nvPr/>
            </p:nvSpPr>
            <p:spPr>
              <a:xfrm>
                <a:off x="1946964" y="1489071"/>
                <a:ext cx="9069099" cy="474950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lvl="0"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在样本空间中，划分超平面可通过如下线性方程来描述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  <a:p>
                <a:pPr lvl="0"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799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1799" b="1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799" b="1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𝒙</m:t>
                      </m:r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𝑏</m:t>
                      </m:r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1799" dirty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𝑤</m:t>
                    </m:r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sSub>
                      <m:sSubPr>
                        <m:ctrlP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…, </m:t>
                    </m:r>
                    <m:sSub>
                      <m:sSubPr>
                        <m:ctrlP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</m:sub>
                    </m:sSub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为法向量，决定了超平面的方向；</a:t>
                </a:r>
                <a14:m>
                  <m:oMath xmlns:m="http://schemas.openxmlformats.org/officeDocument/2006/math"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为位移项，决定了超平面与原点之间的距离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划分超平面可被法向量</a:t>
                </a:r>
                <a14:m>
                  <m:oMath xmlns:m="http://schemas.openxmlformats.org/officeDocument/2006/math">
                    <m:r>
                      <a:rPr lang="en-US" altLang="zh-CN" sz="1799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𝑤</m:t>
                    </m:r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和位移</a:t>
                </a:r>
                <a14:m>
                  <m:oMath xmlns:m="http://schemas.openxmlformats.org/officeDocument/2006/math">
                    <m:r>
                      <a:rPr lang="en-US" altLang="zh-CN" sz="1799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确定，将之记为</a:t>
                </a:r>
                <a14:m>
                  <m:oMath xmlns:m="http://schemas.openxmlformats.org/officeDocument/2006/math"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799" b="1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𝒘</m:t>
                    </m:r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样本空间中任意点</a:t>
                </a:r>
                <a14:m>
                  <m:oMath xmlns:m="http://schemas.openxmlformats.org/officeDocument/2006/math">
                    <m:r>
                      <a:rPr lang="en-US" altLang="zh-CN" sz="1799" b="1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𝒙</m:t>
                    </m:r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到超平面</a:t>
                </a:r>
                <a14:m>
                  <m:oMath xmlns:m="http://schemas.openxmlformats.org/officeDocument/2006/math">
                    <m:r>
                      <a:rPr lang="en-US" altLang="zh-CN" sz="1799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799" b="1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𝒘</m:t>
                    </m:r>
                    <m:r>
                      <a:rPr lang="en-US" altLang="zh-CN" sz="1799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lang="en-US" altLang="zh-CN" sz="1799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  <m:r>
                      <a:rPr lang="en-US" altLang="zh-CN" sz="1799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的的距离可写为</a:t>
                </a:r>
                <a:endParaRPr lang="en-US" altLang="zh-CN" sz="1799" dirty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𝑟</m:t>
                      </m:r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CN" sz="1799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799" b="1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1799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799" b="1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𝒙</m:t>
                          </m:r>
                          <m:r>
                            <a:rPr lang="en-US" altLang="zh-CN" sz="1799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sz="1799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𝑏</m:t>
                          </m:r>
                          <m:r>
                            <a:rPr lang="en-US" altLang="zh-CN" sz="1799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=0</m:t>
                          </m:r>
                          <m:r>
                            <m:rPr>
                              <m:nor/>
                            </m:rPr>
                            <a:rPr lang="en-US" altLang="zh-CN" sz="1799" dirty="0">
                              <a:solidFill>
                                <a:srgbClr val="292929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|</m:t>
                          </m:r>
                        </m:num>
                        <m:den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799" b="1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𝒘</m:t>
                              </m:r>
                            </m:e>
                          </m:d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altLang="zh-CN" sz="1799" dirty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假设超平面</a:t>
                </a:r>
                <a14:m>
                  <m:oMath xmlns:m="http://schemas.openxmlformats.org/officeDocument/2006/math">
                    <m:r>
                      <a:rPr lang="en-US" altLang="zh-CN" sz="1799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799" b="1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𝒘</m:t>
                    </m:r>
                    <m:r>
                      <a:rPr lang="en-US" altLang="zh-CN" sz="1799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lang="en-US" altLang="zh-CN" sz="1799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  <m:r>
                      <a:rPr lang="en-US" altLang="zh-CN" sz="1799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能将训练样本正确分类，即对于</a:t>
                </a:r>
                <a14:m>
                  <m:oMath xmlns:m="http://schemas.openxmlformats.org/officeDocument/2006/math"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sSub>
                      <m:sSubPr>
                        <m:ctrlP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99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=+1</m:t>
                    </m:r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799" b="1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𝒘</m:t>
                        </m:r>
                      </m:e>
                      <m:sup>
                        <m: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799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1799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</m:t>
                    </m:r>
                    <m:r>
                      <a:rPr lang="en-US" altLang="zh-CN" sz="1799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zh-CN" altLang="en-US" sz="1799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；</m:t>
                    </m:r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799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1799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sz="1799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799" b="1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𝒘</m:t>
                        </m:r>
                      </m:e>
                      <m:sup>
                        <m: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799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1799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&lt;</m:t>
                    </m:r>
                    <m:r>
                      <a:rPr lang="en-US" altLang="zh-CN" sz="1799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 </m:t>
                    </m:r>
                    <m:r>
                      <a:rPr lang="zh-CN" altLang="en-US" sz="1799" i="1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令</m:t>
                    </m:r>
                  </m:oMath>
                </a14:m>
                <a:endParaRPr lang="en-US" altLang="zh-CN" sz="1799" dirty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799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799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1799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799" b="1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1799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799" b="1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1799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𝑏</m:t>
                              </m:r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≥+1,</m:t>
                              </m:r>
                              <m:sSub>
                                <m:sSubPr>
                                  <m:ctrlPr>
                                    <a:rPr lang="en-US" altLang="zh-CN" sz="1799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799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799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=+1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1799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799" b="1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sz="1799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1799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799" b="1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1799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799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r>
                                <a:rPr lang="en-US" altLang="zh-CN" sz="1799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𝑏</m:t>
                              </m:r>
                              <m:r>
                                <a:rPr lang="en-US" altLang="zh-CN" sz="1799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799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799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799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799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=−1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799" dirty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距离超平面最近的这几个训练样本点使上式的等号成立，它们被称为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"</a:t>
                </a:r>
                <a:r>
                  <a:rPr lang="zh-CN" altLang="en-US" sz="1799" b="1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支持向量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" (support vector) 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，两个异类支持向量到超平面的距离之和为</a:t>
                </a:r>
                <a:endParaRPr lang="en-US" altLang="zh-CN" sz="1799" dirty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799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𝛾</m:t>
                      </m:r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799" b="1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𝒘</m:t>
                              </m:r>
                            </m:e>
                          </m:d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altLang="zh-CN" sz="1799" dirty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它被称为“</a:t>
                </a:r>
                <a:r>
                  <a:rPr lang="zh-CN" altLang="en-US" sz="1799" b="1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间隔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”（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margin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</a:p>
            </p:txBody>
          </p:sp>
        </mc:Choice>
        <mc:Fallback xmlns="">
          <p:sp>
            <p:nvSpPr>
              <p:cNvPr id="31748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964" y="1489071"/>
                <a:ext cx="9069099" cy="4749505"/>
              </a:xfrm>
              <a:prstGeom prst="rect">
                <a:avLst/>
              </a:prstGeom>
              <a:blipFill>
                <a:blip r:embed="rId2"/>
                <a:stretch>
                  <a:fillRect l="-470" t="-385" b="-1027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49" name="Freeform 14"/>
          <p:cNvSpPr/>
          <p:nvPr/>
        </p:nvSpPr>
        <p:spPr>
          <a:xfrm>
            <a:off x="664109" y="1347014"/>
            <a:ext cx="1112402" cy="1110816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227" h="3227">
                <a:moveTo>
                  <a:pt x="3227" y="1634"/>
                </a:moveTo>
                <a:cubicBezTo>
                  <a:pt x="3216" y="2515"/>
                  <a:pt x="2498" y="3227"/>
                  <a:pt x="1614" y="3227"/>
                </a:cubicBezTo>
                <a:cubicBezTo>
                  <a:pt x="723" y="3227"/>
                  <a:pt x="0" y="2504"/>
                  <a:pt x="0" y="1613"/>
                </a:cubicBezTo>
                <a:cubicBezTo>
                  <a:pt x="0" y="729"/>
                  <a:pt x="712" y="11"/>
                  <a:pt x="1593" y="0"/>
                </a:cubicBezTo>
                <a:lnTo>
                  <a:pt x="1614" y="0"/>
                </a:lnTo>
                <a:lnTo>
                  <a:pt x="3227" y="0"/>
                </a:lnTo>
                <a:lnTo>
                  <a:pt x="3227" y="1613"/>
                </a:lnTo>
                <a:lnTo>
                  <a:pt x="3227" y="1634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C1FF7D8E-57DB-4A18-B352-D70508AD45F7}"/>
              </a:ext>
            </a:extLst>
          </p:cNvPr>
          <p:cNvSpPr txBox="1"/>
          <p:nvPr/>
        </p:nvSpPr>
        <p:spPr>
          <a:xfrm>
            <a:off x="676803" y="1702431"/>
            <a:ext cx="1099708" cy="39998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ctr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sz="19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54724557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6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25 0.2213 " pathEditMode="relative" rAng="0" ptsTypes="AA">
                                      <p:cBhvr>
                                        <p:cTn id="23" dur="500" spd="-999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6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6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8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4031873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模型的基本概念与构建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9" name="Freeform 14"/>
          <p:cNvSpPr/>
          <p:nvPr/>
        </p:nvSpPr>
        <p:spPr>
          <a:xfrm>
            <a:off x="664109" y="1347014"/>
            <a:ext cx="1112402" cy="1110816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227" h="3227">
                <a:moveTo>
                  <a:pt x="3227" y="1634"/>
                </a:moveTo>
                <a:cubicBezTo>
                  <a:pt x="3216" y="2515"/>
                  <a:pt x="2498" y="3227"/>
                  <a:pt x="1614" y="3227"/>
                </a:cubicBezTo>
                <a:cubicBezTo>
                  <a:pt x="723" y="3227"/>
                  <a:pt x="0" y="2504"/>
                  <a:pt x="0" y="1613"/>
                </a:cubicBezTo>
                <a:cubicBezTo>
                  <a:pt x="0" y="729"/>
                  <a:pt x="712" y="11"/>
                  <a:pt x="1593" y="0"/>
                </a:cubicBezTo>
                <a:lnTo>
                  <a:pt x="1614" y="0"/>
                </a:lnTo>
                <a:lnTo>
                  <a:pt x="3227" y="0"/>
                </a:lnTo>
                <a:lnTo>
                  <a:pt x="3227" y="1613"/>
                </a:lnTo>
                <a:lnTo>
                  <a:pt x="3227" y="1634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C1FF7D8E-57DB-4A18-B352-D70508AD45F7}"/>
              </a:ext>
            </a:extLst>
          </p:cNvPr>
          <p:cNvSpPr txBox="1"/>
          <p:nvPr/>
        </p:nvSpPr>
        <p:spPr>
          <a:xfrm>
            <a:off x="676803" y="1702431"/>
            <a:ext cx="1099708" cy="39998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ctr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sz="19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718BC6-445D-44D6-B481-6F8ED3988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450" y="1702431"/>
            <a:ext cx="5555100" cy="37750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2CE8E3C-7295-4F6B-A3A4-57E4F039D866}"/>
              </a:ext>
            </a:extLst>
          </p:cNvPr>
          <p:cNvSpPr txBox="1"/>
          <p:nvPr/>
        </p:nvSpPr>
        <p:spPr>
          <a:xfrm>
            <a:off x="5135880" y="5699760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支持向量与间隔</a:t>
            </a:r>
          </a:p>
        </p:txBody>
      </p:sp>
    </p:spTree>
    <p:extLst>
      <p:ext uri="{BB962C8B-B14F-4D97-AF65-F5344CB8AC3E}">
        <p14:creationId xmlns:p14="http://schemas.microsoft.com/office/powerpoint/2010/main" val="3211863958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6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25 0.2213 " pathEditMode="relative" rAng="0" ptsTypes="AA">
                                      <p:cBhvr>
                                        <p:cTn id="23" dur="500" spd="-999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6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4031873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模型的基本概念与构建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8" name="TextBox 4"/>
              <p:cNvSpPr txBox="1"/>
              <p:nvPr/>
            </p:nvSpPr>
            <p:spPr>
              <a:xfrm>
                <a:off x="2099364" y="2247672"/>
                <a:ext cx="9069099" cy="283891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lvl="0"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具有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最大间隔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 (maximum margin) 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的划分超平面，也就是要找到能满足上述不等式中约束的参数</a:t>
                </a:r>
                <a14:m>
                  <m:oMath xmlns:m="http://schemas.openxmlformats.org/officeDocument/2006/math">
                    <m:r>
                      <a:rPr lang="en-US" altLang="zh-CN" sz="1799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𝑤</m:t>
                    </m:r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799" b="0" i="1" dirty="0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zh-CN" altLang="en-US" sz="1799" i="1" dirty="0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𝛾</m:t>
                    </m:r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最大，即</a:t>
                </a:r>
                <a:endParaRPr lang="en-US" altLang="zh-CN" sz="1799" dirty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799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𝑚𝑎𝑥</m:t>
                          </m:r>
                        </m:e>
                        <m:sub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𝑤</m:t>
                          </m:r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 </m:t>
                          </m:r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𝑏</m:t>
                          </m:r>
                        </m:sub>
                      </m:sSub>
                      <m:f>
                        <m:fPr>
                          <m:ctrlPr>
                            <a:rPr lang="en-US" altLang="zh-CN" sz="1799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|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𝑠</m:t>
                      </m:r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.</m:t>
                      </m:r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𝑡</m:t>
                      </m:r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. </m:t>
                      </m:r>
                      <m:sSub>
                        <m:sSubPr>
                          <m:ctrlP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 </m:t>
                          </m:r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799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799" b="1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1799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1799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799" b="1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799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799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sz="1799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𝑏</m:t>
                          </m:r>
                        </m:e>
                      </m:d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≥1, </m:t>
                      </m:r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2, …, </m:t>
                      </m:r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CN" sz="1799" dirty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为了最大化间隔，仅需最大化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799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1799" b="1" i="1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799" b="1" i="1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𝒘</m:t>
                            </m:r>
                          </m:e>
                        </m:d>
                        <m: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|</m:t>
                        </m:r>
                      </m:e>
                      <m:sup>
                        <m: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1799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，这等价于最小化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799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1799" b="1" i="1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799" b="1" i="1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𝒘</m:t>
                            </m:r>
                          </m:e>
                        </m:d>
                        <m:r>
                          <a:rPr lang="en-US" altLang="zh-CN" sz="1799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|</m:t>
                        </m:r>
                      </m:e>
                      <m:sup>
                        <m:r>
                          <a:rPr lang="en-US" altLang="zh-CN" sz="1799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于是上式可重写为</a:t>
                </a:r>
                <a:endParaRPr lang="en-US" altLang="zh-CN" sz="1799" dirty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799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𝑚𝑖𝑛</m:t>
                          </m:r>
                        </m:e>
                        <m:sub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𝑤</m:t>
                          </m:r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 </m:t>
                          </m:r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𝑏</m:t>
                          </m:r>
                        </m:sub>
                      </m:sSub>
                      <m:f>
                        <m:fPr>
                          <m:ctrlPr>
                            <a:rPr lang="en-US" altLang="zh-CN" sz="1799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1799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1799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799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|</m:t>
                          </m:r>
                        </m:e>
                        <m:sup>
                          <m:r>
                            <a:rPr lang="en-US" altLang="zh-CN" sz="1799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𝑠</m:t>
                      </m:r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.</m:t>
                      </m:r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𝑡</m:t>
                      </m:r>
                      <m:r>
                        <a:rPr lang="en-US" altLang="zh-CN" sz="1799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. </m:t>
                      </m:r>
                      <m:sSub>
                        <m:sSubPr>
                          <m:ctrlPr>
                            <a:rPr lang="en-US" altLang="zh-CN" sz="1799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799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 </m:t>
                          </m:r>
                          <m:r>
                            <a:rPr lang="en-US" altLang="zh-CN" sz="1799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799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1799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799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799" b="1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1799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1799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799" b="1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799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799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sz="1799" i="1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𝑏</m:t>
                          </m:r>
                        </m:e>
                      </m:d>
                      <m:r>
                        <a:rPr lang="en-US" altLang="zh-CN" sz="1799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≥1, </m:t>
                      </m:r>
                      <m:r>
                        <a:rPr lang="en-US" altLang="zh-CN" sz="1799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799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2, …, </m:t>
                      </m:r>
                      <m:r>
                        <a:rPr lang="en-US" altLang="zh-CN" sz="1799" i="1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CN" sz="1799" dirty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defTabSz="91403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这就是支持向量机（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support vector machine</a:t>
                </a:r>
                <a:r>
                  <a:rPr lang="zh-CN" altLang="en-US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）的基本型</a:t>
                </a:r>
                <a:r>
                  <a:rPr lang="en-US" altLang="zh-CN" sz="1799" dirty="0">
                    <a:solidFill>
                      <a:srgbClr val="29292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</a:p>
            </p:txBody>
          </p:sp>
        </mc:Choice>
        <mc:Fallback xmlns="">
          <p:sp>
            <p:nvSpPr>
              <p:cNvPr id="31748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364" y="2247672"/>
                <a:ext cx="9069099" cy="2838919"/>
              </a:xfrm>
              <a:prstGeom prst="rect">
                <a:avLst/>
              </a:prstGeom>
              <a:blipFill>
                <a:blip r:embed="rId2"/>
                <a:stretch>
                  <a:fillRect l="-470" t="-645" b="-2366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49" name="Freeform 14"/>
          <p:cNvSpPr/>
          <p:nvPr/>
        </p:nvSpPr>
        <p:spPr>
          <a:xfrm>
            <a:off x="901348" y="1719794"/>
            <a:ext cx="1112402" cy="1110816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227" h="3227">
                <a:moveTo>
                  <a:pt x="3227" y="1634"/>
                </a:moveTo>
                <a:cubicBezTo>
                  <a:pt x="3216" y="2515"/>
                  <a:pt x="2498" y="3227"/>
                  <a:pt x="1614" y="3227"/>
                </a:cubicBezTo>
                <a:cubicBezTo>
                  <a:pt x="723" y="3227"/>
                  <a:pt x="0" y="2504"/>
                  <a:pt x="0" y="1613"/>
                </a:cubicBezTo>
                <a:cubicBezTo>
                  <a:pt x="0" y="729"/>
                  <a:pt x="712" y="11"/>
                  <a:pt x="1593" y="0"/>
                </a:cubicBezTo>
                <a:lnTo>
                  <a:pt x="1614" y="0"/>
                </a:lnTo>
                <a:lnTo>
                  <a:pt x="3227" y="0"/>
                </a:lnTo>
                <a:lnTo>
                  <a:pt x="3227" y="1613"/>
                </a:lnTo>
                <a:lnTo>
                  <a:pt x="3227" y="1634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C1FF7D8E-57DB-4A18-B352-D70508AD45F7}"/>
              </a:ext>
            </a:extLst>
          </p:cNvPr>
          <p:cNvSpPr txBox="1"/>
          <p:nvPr/>
        </p:nvSpPr>
        <p:spPr>
          <a:xfrm>
            <a:off x="914042" y="2075211"/>
            <a:ext cx="1099708" cy="39998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marR="0" lvl="0" indent="0" algn="ctr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sz="19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69600432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6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-0.25 0.2213 " pathEditMode="relative" rAng="0" ptsTypes="AA">
                                      <p:cBhvr>
                                        <p:cTn id="23" dur="500" spd="-999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6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6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8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1723549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999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856ADB-4418-42E9-9BEA-44ADFB076CD5}"/>
              </a:ext>
            </a:extLst>
          </p:cNvPr>
          <p:cNvSpPr txBox="1"/>
          <p:nvPr/>
        </p:nvSpPr>
        <p:spPr>
          <a:xfrm>
            <a:off x="4692443" y="4357310"/>
            <a:ext cx="280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SVM</a:t>
            </a:r>
            <a:r>
              <a:rPr lang="zh-CN" altLang="en-US" dirty="0"/>
              <a:t>模型的生成和训练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64B5D2-2C3E-4F00-9382-A7141551D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591" y="2637801"/>
            <a:ext cx="5200813" cy="158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22310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27"/>
          <p:cNvSpPr txBox="1"/>
          <p:nvPr/>
        </p:nvSpPr>
        <p:spPr>
          <a:xfrm>
            <a:off x="1012430" y="177483"/>
            <a:ext cx="1723549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999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分类问题</a:t>
            </a:r>
          </a:p>
        </p:txBody>
      </p:sp>
      <p:sp>
        <p:nvSpPr>
          <p:cNvPr id="14339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0" name="Line 9"/>
          <p:cNvSpPr/>
          <p:nvPr/>
        </p:nvSpPr>
        <p:spPr>
          <a:xfrm>
            <a:off x="2835756" y="1845294"/>
            <a:ext cx="8456484" cy="0"/>
          </a:xfrm>
          <a:prstGeom prst="line">
            <a:avLst/>
          </a:prstGeom>
          <a:ln w="13" cap="flat" cmpd="sng">
            <a:solidFill>
              <a:srgbClr val="2E2C2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41" name="TextBox 5"/>
          <p:cNvSpPr txBox="1"/>
          <p:nvPr/>
        </p:nvSpPr>
        <p:spPr>
          <a:xfrm>
            <a:off x="2870668" y="1385099"/>
            <a:ext cx="3792643" cy="43163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199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什么是分类问题</a:t>
            </a:r>
            <a:endParaRPr lang="en-US" altLang="zh-CN" sz="2199" b="1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2" name="TextBox 6"/>
          <p:cNvSpPr txBox="1"/>
          <p:nvPr/>
        </p:nvSpPr>
        <p:spPr>
          <a:xfrm>
            <a:off x="2862732" y="1896074"/>
            <a:ext cx="8429507" cy="922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即针对一组输入数据，通过一定方法确定能够区分各个数据项所属类别的特征，并对新的未知类别的数据项的类别作出判断</a:t>
            </a:r>
            <a:r>
              <a:rPr lang="en-US" altLang="zh-CN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分类问题从统计学诞生以来已得到了广泛研究，分类方法被广泛应用于社会的各行各业，尤其是医学和经济管理领域</a:t>
            </a:r>
            <a:r>
              <a:rPr lang="en-US" altLang="zh-CN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zh-CN" altLang="en-US" sz="1799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3" name="Freeform 8"/>
          <p:cNvSpPr/>
          <p:nvPr/>
        </p:nvSpPr>
        <p:spPr>
          <a:xfrm>
            <a:off x="2404124" y="1688193"/>
            <a:ext cx="269770" cy="31261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74" h="317">
                <a:moveTo>
                  <a:pt x="274" y="158"/>
                </a:moveTo>
                <a:lnTo>
                  <a:pt x="137" y="238"/>
                </a:lnTo>
                <a:lnTo>
                  <a:pt x="0" y="317"/>
                </a:lnTo>
                <a:lnTo>
                  <a:pt x="0" y="158"/>
                </a:lnTo>
                <a:lnTo>
                  <a:pt x="0" y="0"/>
                </a:lnTo>
                <a:lnTo>
                  <a:pt x="137" y="79"/>
                </a:lnTo>
                <a:lnTo>
                  <a:pt x="274" y="158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4" name="Line 9"/>
          <p:cNvSpPr/>
          <p:nvPr/>
        </p:nvSpPr>
        <p:spPr>
          <a:xfrm>
            <a:off x="2835756" y="5445925"/>
            <a:ext cx="8456484" cy="0"/>
          </a:xfrm>
          <a:prstGeom prst="line">
            <a:avLst/>
          </a:prstGeom>
          <a:ln w="13" cap="flat" cmpd="sng">
            <a:solidFill>
              <a:srgbClr val="2E2C2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45" name="TextBox 9"/>
          <p:cNvSpPr txBox="1"/>
          <p:nvPr/>
        </p:nvSpPr>
        <p:spPr>
          <a:xfrm>
            <a:off x="2870668" y="4987316"/>
            <a:ext cx="3562545" cy="43163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199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常见的分类模型和算法</a:t>
            </a:r>
            <a:endParaRPr lang="en-US" altLang="zh-CN" sz="2199" b="1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6" name="TextBox 10"/>
          <p:cNvSpPr txBox="1"/>
          <p:nvPr/>
        </p:nvSpPr>
        <p:spPr>
          <a:xfrm>
            <a:off x="2862732" y="5498292"/>
            <a:ext cx="8429507" cy="646074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包括线性判别分析、逻辑回归、朴素贝叶斯分类器、支持向量机、最近邻居法、</a:t>
            </a:r>
            <a:r>
              <a:rPr lang="en-US" altLang="zh-CN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Boosting</a:t>
            </a: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算法、决策树和神经网络等</a:t>
            </a:r>
            <a:r>
              <a:rPr lang="en-US" altLang="zh-CN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799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7" name="Freeform 8"/>
          <p:cNvSpPr/>
          <p:nvPr/>
        </p:nvSpPr>
        <p:spPr>
          <a:xfrm>
            <a:off x="2404124" y="5290411"/>
            <a:ext cx="269770" cy="31261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74" h="317">
                <a:moveTo>
                  <a:pt x="274" y="158"/>
                </a:moveTo>
                <a:lnTo>
                  <a:pt x="137" y="238"/>
                </a:lnTo>
                <a:lnTo>
                  <a:pt x="0" y="317"/>
                </a:lnTo>
                <a:lnTo>
                  <a:pt x="0" y="158"/>
                </a:lnTo>
                <a:lnTo>
                  <a:pt x="0" y="0"/>
                </a:lnTo>
                <a:lnTo>
                  <a:pt x="137" y="79"/>
                </a:lnTo>
                <a:lnTo>
                  <a:pt x="274" y="158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8" name="Line 9"/>
          <p:cNvSpPr/>
          <p:nvPr/>
        </p:nvSpPr>
        <p:spPr>
          <a:xfrm>
            <a:off x="4095738" y="3605144"/>
            <a:ext cx="7196501" cy="0"/>
          </a:xfrm>
          <a:prstGeom prst="line">
            <a:avLst/>
          </a:prstGeom>
          <a:ln w="13" cap="flat" cmpd="sng">
            <a:solidFill>
              <a:srgbClr val="2E2C2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49" name="TextBox 14"/>
          <p:cNvSpPr txBox="1"/>
          <p:nvPr/>
        </p:nvSpPr>
        <p:spPr>
          <a:xfrm>
            <a:off x="4079869" y="3146536"/>
            <a:ext cx="3679975" cy="4300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199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分类问题的类型</a:t>
            </a:r>
            <a:endParaRPr lang="en-US" altLang="zh-CN" sz="2199" b="1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0" name="TextBox 15"/>
          <p:cNvSpPr txBox="1"/>
          <p:nvPr/>
        </p:nvSpPr>
        <p:spPr>
          <a:xfrm>
            <a:off x="4071935" y="3655924"/>
            <a:ext cx="7220305" cy="922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分类问题的目标是根据已知数据的某些特征，判断一个新的样本属于哪种已知的样本类，其根据类别的数量可以被分为二元分类和多元分类问题</a:t>
            </a:r>
            <a:r>
              <a:rPr lang="en-US" altLang="zh-CN" sz="1799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zh-CN" altLang="en-US" sz="1799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1" name="Freeform 8"/>
          <p:cNvSpPr/>
          <p:nvPr/>
        </p:nvSpPr>
        <p:spPr>
          <a:xfrm>
            <a:off x="3606979" y="3448043"/>
            <a:ext cx="271356" cy="312616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74" h="317">
                <a:moveTo>
                  <a:pt x="274" y="158"/>
                </a:moveTo>
                <a:lnTo>
                  <a:pt x="137" y="238"/>
                </a:lnTo>
                <a:lnTo>
                  <a:pt x="0" y="317"/>
                </a:lnTo>
                <a:lnTo>
                  <a:pt x="0" y="158"/>
                </a:lnTo>
                <a:lnTo>
                  <a:pt x="0" y="0"/>
                </a:lnTo>
                <a:lnTo>
                  <a:pt x="137" y="79"/>
                </a:lnTo>
                <a:lnTo>
                  <a:pt x="274" y="158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52" name="Oval 6"/>
          <p:cNvSpPr/>
          <p:nvPr/>
        </p:nvSpPr>
        <p:spPr>
          <a:xfrm>
            <a:off x="1180639" y="1307342"/>
            <a:ext cx="1075905" cy="1075905"/>
          </a:xfrm>
          <a:prstGeom prst="ellipse">
            <a:avLst/>
          </a:prstGeom>
          <a:solidFill>
            <a:srgbClr val="DFDFE1"/>
          </a:solidFill>
          <a:ln w="9525">
            <a:noFill/>
          </a:ln>
        </p:spPr>
        <p:txBody>
          <a:bodyPr anchor="t"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 dirty="0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53" name="Oval 7"/>
          <p:cNvSpPr/>
          <p:nvPr/>
        </p:nvSpPr>
        <p:spPr>
          <a:xfrm>
            <a:off x="1271092" y="1397794"/>
            <a:ext cx="896587" cy="895000"/>
          </a:xfrm>
          <a:prstGeom prst="ellipse">
            <a:avLst/>
          </a:prstGeom>
          <a:solidFill>
            <a:srgbClr val="113E6A"/>
          </a:solidFill>
          <a:ln w="9525">
            <a:noFill/>
          </a:ln>
        </p:spPr>
        <p:txBody>
          <a:bodyPr anchor="t"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 dirty="0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54" name="TextBox 19"/>
          <p:cNvSpPr txBox="1"/>
          <p:nvPr/>
        </p:nvSpPr>
        <p:spPr>
          <a:xfrm>
            <a:off x="1271092" y="1521570"/>
            <a:ext cx="901348" cy="64586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599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14355" name="Oval 6"/>
          <p:cNvSpPr/>
          <p:nvPr/>
        </p:nvSpPr>
        <p:spPr>
          <a:xfrm>
            <a:off x="1180639" y="4907973"/>
            <a:ext cx="1075905" cy="1075905"/>
          </a:xfrm>
          <a:prstGeom prst="ellipse">
            <a:avLst/>
          </a:prstGeom>
          <a:solidFill>
            <a:srgbClr val="DFDFE1"/>
          </a:solidFill>
          <a:ln w="9525">
            <a:noFill/>
          </a:ln>
        </p:spPr>
        <p:txBody>
          <a:bodyPr anchor="t"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 dirty="0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56" name="Oval 7"/>
          <p:cNvSpPr/>
          <p:nvPr/>
        </p:nvSpPr>
        <p:spPr>
          <a:xfrm>
            <a:off x="1271092" y="4998425"/>
            <a:ext cx="896587" cy="895000"/>
          </a:xfrm>
          <a:prstGeom prst="ellipse">
            <a:avLst/>
          </a:prstGeom>
          <a:solidFill>
            <a:srgbClr val="113E6A"/>
          </a:solidFill>
          <a:ln w="9525">
            <a:noFill/>
          </a:ln>
        </p:spPr>
        <p:txBody>
          <a:bodyPr anchor="t"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 dirty="0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57" name="Oval 6"/>
          <p:cNvSpPr/>
          <p:nvPr/>
        </p:nvSpPr>
        <p:spPr>
          <a:xfrm>
            <a:off x="2419993" y="3067192"/>
            <a:ext cx="1075905" cy="1075905"/>
          </a:xfrm>
          <a:prstGeom prst="ellipse">
            <a:avLst/>
          </a:prstGeom>
          <a:solidFill>
            <a:srgbClr val="DFDFE1"/>
          </a:solidFill>
          <a:ln w="9525">
            <a:noFill/>
          </a:ln>
        </p:spPr>
        <p:txBody>
          <a:bodyPr anchor="t"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 dirty="0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58" name="Oval 7"/>
          <p:cNvSpPr/>
          <p:nvPr/>
        </p:nvSpPr>
        <p:spPr>
          <a:xfrm>
            <a:off x="2510445" y="3157644"/>
            <a:ext cx="895000" cy="895000"/>
          </a:xfrm>
          <a:prstGeom prst="ellipse">
            <a:avLst/>
          </a:prstGeom>
          <a:solidFill>
            <a:srgbClr val="113E6A"/>
          </a:solidFill>
          <a:ln w="9525">
            <a:noFill/>
          </a:ln>
        </p:spPr>
        <p:txBody>
          <a:bodyPr anchor="t"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 dirty="0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59" name="TextBox 24"/>
          <p:cNvSpPr txBox="1"/>
          <p:nvPr/>
        </p:nvSpPr>
        <p:spPr>
          <a:xfrm>
            <a:off x="2502511" y="3314745"/>
            <a:ext cx="901348" cy="64586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599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14360" name="TextBox 25"/>
          <p:cNvSpPr txBox="1"/>
          <p:nvPr/>
        </p:nvSpPr>
        <p:spPr>
          <a:xfrm>
            <a:off x="1258397" y="5130136"/>
            <a:ext cx="901348" cy="64586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defTabSz="91403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599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20"/>
                            </p:stCondLst>
                            <p:childTnLst>
                              <p:par>
                                <p:cTn id="2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2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7715E-6 -1.3876E-6 L -0.07456 -1.3876E-6 " pathEditMode="relative" rAng="0" ptsTypes="AA">
                                      <p:cBhvr>
                                        <p:cTn id="36" dur="500" spd="-999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82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32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820"/>
                            </p:stCondLst>
                            <p:childTnLst>
                              <p:par>
                                <p:cTn id="4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32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7715E-6 -1.3876E-6 L -0.07456 -1.3876E-6 " pathEditMode="relative" rAng="0" ptsTypes="AA">
                                      <p:cBhvr>
                                        <p:cTn id="61" dur="500" spd="-999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0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82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32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20"/>
                            </p:stCondLst>
                            <p:childTnLst>
                              <p:par>
                                <p:cTn id="78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32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7715E-6 -1.3876E-6 L -0.07456 -1.3876E-6 " pathEditMode="relative" rAng="0" ptsTypes="AA">
                                      <p:cBhvr>
                                        <p:cTn id="90" dur="500" spd="-999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0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82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32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41" grpId="0"/>
      <p:bldP spid="14342" grpId="0"/>
      <p:bldP spid="14345" grpId="0"/>
      <p:bldP spid="14346" grpId="0"/>
      <p:bldP spid="14349" grpId="0"/>
      <p:bldP spid="14350" grpId="0"/>
      <p:bldP spid="14352" grpId="0" animBg="1"/>
      <p:bldP spid="14353" grpId="0" animBg="1"/>
      <p:bldP spid="14354" grpId="0"/>
      <p:bldP spid="14355" grpId="0" animBg="1"/>
      <p:bldP spid="14356" grpId="0" animBg="1"/>
      <p:bldP spid="14357" grpId="0" animBg="1"/>
      <p:bldP spid="14358" grpId="0" animBg="1"/>
      <p:bldP spid="14359" grpId="0"/>
      <p:bldP spid="1436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7"/>
          <p:cNvSpPr txBox="1"/>
          <p:nvPr/>
        </p:nvSpPr>
        <p:spPr>
          <a:xfrm>
            <a:off x="1012430" y="177483"/>
            <a:ext cx="1723549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999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</a:p>
        </p:txBody>
      </p:sp>
      <p:sp>
        <p:nvSpPr>
          <p:cNvPr id="31747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45F6CE-72AA-42D9-8A2F-7CA1FA31B058}"/>
              </a:ext>
            </a:extLst>
          </p:cNvPr>
          <p:cNvSpPr txBox="1"/>
          <p:nvPr/>
        </p:nvSpPr>
        <p:spPr>
          <a:xfrm>
            <a:off x="4899488" y="2535905"/>
            <a:ext cx="239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混淆矩阵及准确率等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D4084B-E290-4F12-8842-8B36A8891430}"/>
              </a:ext>
            </a:extLst>
          </p:cNvPr>
          <p:cNvSpPr txBox="1"/>
          <p:nvPr/>
        </p:nvSpPr>
        <p:spPr>
          <a:xfrm>
            <a:off x="5497741" y="6220224"/>
            <a:ext cx="119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ROC</a:t>
            </a:r>
            <a:r>
              <a:rPr lang="zh-CN" altLang="en-US" dirty="0"/>
              <a:t>曲线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1F6B5B-0D03-4BD4-8794-7C5707927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574" y="2935719"/>
            <a:ext cx="4442845" cy="32540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661F92A-AFED-4D80-A5C3-86CE27E3F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32" y="659256"/>
            <a:ext cx="2659576" cy="184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60350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 txBox="1"/>
          <p:nvPr/>
        </p:nvSpPr>
        <p:spPr>
          <a:xfrm>
            <a:off x="733932" y="3020378"/>
            <a:ext cx="10724136" cy="817244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ctr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谢谢</a:t>
            </a:r>
          </a:p>
        </p:txBody>
      </p:sp>
      <p:sp>
        <p:nvSpPr>
          <p:cNvPr id="7181" name="Rectangle 5"/>
          <p:cNvSpPr/>
          <p:nvPr/>
        </p:nvSpPr>
        <p:spPr>
          <a:xfrm>
            <a:off x="34912" y="6743994"/>
            <a:ext cx="12192000" cy="4125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867" y="944825"/>
            <a:ext cx="4218357" cy="80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47120"/>
      </p:ext>
    </p:extLst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8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27"/>
          <p:cNvSpPr txBox="1"/>
          <p:nvPr/>
        </p:nvSpPr>
        <p:spPr>
          <a:xfrm>
            <a:off x="1012430" y="177483"/>
            <a:ext cx="3647152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999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分类效果的评价指标</a:t>
            </a:r>
          </a:p>
        </p:txBody>
      </p:sp>
      <p:sp>
        <p:nvSpPr>
          <p:cNvPr id="14339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Freeform 9">
            <a:extLst>
              <a:ext uri="{FF2B5EF4-FFF2-40B4-BE49-F238E27FC236}">
                <a16:creationId xmlns:a16="http://schemas.microsoft.com/office/drawing/2014/main" id="{AAC0A313-AE2E-4D35-B676-F112157FE1E5}"/>
              </a:ext>
            </a:extLst>
          </p:cNvPr>
          <p:cNvSpPr/>
          <p:nvPr/>
        </p:nvSpPr>
        <p:spPr>
          <a:xfrm>
            <a:off x="1066448" y="1040069"/>
            <a:ext cx="2119313" cy="509588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0" t="0" r="0" b="0"/>
            <a:pathLst>
              <a:path w="2601" h="627">
                <a:moveTo>
                  <a:pt x="0" y="118"/>
                </a:moveTo>
                <a:lnTo>
                  <a:pt x="2601" y="0"/>
                </a:lnTo>
                <a:lnTo>
                  <a:pt x="2601" y="517"/>
                </a:lnTo>
                <a:lnTo>
                  <a:pt x="189" y="627"/>
                </a:lnTo>
                <a:lnTo>
                  <a:pt x="0" y="11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10">
            <a:extLst>
              <a:ext uri="{FF2B5EF4-FFF2-40B4-BE49-F238E27FC236}">
                <a16:creationId xmlns:a16="http://schemas.microsoft.com/office/drawing/2014/main" id="{2D3CCF02-EA82-4620-BBE9-6D548C08A804}"/>
              </a:ext>
            </a:extLst>
          </p:cNvPr>
          <p:cNvSpPr/>
          <p:nvPr/>
        </p:nvSpPr>
        <p:spPr>
          <a:xfrm>
            <a:off x="901348" y="1040069"/>
            <a:ext cx="2284413" cy="420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</a:cxnLst>
            <a:rect l="0" t="0" r="0" b="0"/>
            <a:pathLst>
              <a:path w="2805" h="517">
                <a:moveTo>
                  <a:pt x="0" y="0"/>
                </a:moveTo>
                <a:lnTo>
                  <a:pt x="2805" y="0"/>
                </a:lnTo>
                <a:lnTo>
                  <a:pt x="2805" y="517"/>
                </a:lnTo>
                <a:lnTo>
                  <a:pt x="204" y="517"/>
                </a:lnTo>
                <a:lnTo>
                  <a:pt x="0" y="0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Box 17">
            <a:extLst>
              <a:ext uri="{FF2B5EF4-FFF2-40B4-BE49-F238E27FC236}">
                <a16:creationId xmlns:a16="http://schemas.microsoft.com/office/drawing/2014/main" id="{EF089FD6-5FEC-4D84-960A-7E14C7D3FF41}"/>
              </a:ext>
            </a:extLst>
          </p:cNvPr>
          <p:cNvSpPr txBox="1"/>
          <p:nvPr/>
        </p:nvSpPr>
        <p:spPr>
          <a:xfrm>
            <a:off x="1293990" y="996081"/>
            <a:ext cx="1499128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混淆矩阵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2E5DA996-1A38-4C20-813E-ADF167E707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801919"/>
                  </p:ext>
                </p:extLst>
              </p:nvPr>
            </p:nvGraphicFramePr>
            <p:xfrm>
              <a:off x="2032778" y="1925276"/>
              <a:ext cx="8126444" cy="14964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34064">
                      <a:extLst>
                        <a:ext uri="{9D8B030D-6E8A-4147-A177-3AD203B41FA5}">
                          <a16:colId xmlns:a16="http://schemas.microsoft.com/office/drawing/2014/main" val="3171843516"/>
                        </a:ext>
                      </a:extLst>
                    </a:gridCol>
                    <a:gridCol w="2094271">
                      <a:extLst>
                        <a:ext uri="{9D8B030D-6E8A-4147-A177-3AD203B41FA5}">
                          <a16:colId xmlns:a16="http://schemas.microsoft.com/office/drawing/2014/main" val="865602140"/>
                        </a:ext>
                      </a:extLst>
                    </a:gridCol>
                    <a:gridCol w="2595716">
                      <a:extLst>
                        <a:ext uri="{9D8B030D-6E8A-4147-A177-3AD203B41FA5}">
                          <a16:colId xmlns:a16="http://schemas.microsoft.com/office/drawing/2014/main" val="3583284475"/>
                        </a:ext>
                      </a:extLst>
                    </a:gridCol>
                    <a:gridCol w="2502393">
                      <a:extLst>
                        <a:ext uri="{9D8B030D-6E8A-4147-A177-3AD203B41FA5}">
                          <a16:colId xmlns:a16="http://schemas.microsoft.com/office/drawing/2014/main" val="4126503964"/>
                        </a:ext>
                      </a:extLst>
                    </a:gridCol>
                  </a:tblGrid>
                  <a:tr h="370840">
                    <a:tc rowSpan="2" gridSpan="2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预测值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734832"/>
                      </a:ext>
                    </a:extLst>
                  </a:tr>
                  <a:tr h="0">
                    <a:tc gridSpan="2"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𝑔𝑎𝑡𝑖𝑣𝑒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0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𝑃𝑜𝑠𝑖𝑡𝑖𝑣𝑒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4763998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r>
                            <a:rPr lang="zh-CN" altLang="en-US" dirty="0"/>
                            <a:t>真实值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0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𝑔𝑎𝑡𝑖𝑣𝑒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𝑇𝑁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𝐹𝑃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02775988"/>
                      </a:ext>
                    </a:extLst>
                  </a:tr>
                  <a:tr h="389093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0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𝑃𝑜𝑠𝑖𝑡𝑖𝑣𝑒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𝐹𝑁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𝑇𝑃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1836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2E5DA996-1A38-4C20-813E-ADF167E707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801919"/>
                  </p:ext>
                </p:extLst>
              </p:nvPr>
            </p:nvGraphicFramePr>
            <p:xfrm>
              <a:off x="2032778" y="1925276"/>
              <a:ext cx="8126444" cy="14964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34064">
                      <a:extLst>
                        <a:ext uri="{9D8B030D-6E8A-4147-A177-3AD203B41FA5}">
                          <a16:colId xmlns:a16="http://schemas.microsoft.com/office/drawing/2014/main" val="3171843516"/>
                        </a:ext>
                      </a:extLst>
                    </a:gridCol>
                    <a:gridCol w="2094271">
                      <a:extLst>
                        <a:ext uri="{9D8B030D-6E8A-4147-A177-3AD203B41FA5}">
                          <a16:colId xmlns:a16="http://schemas.microsoft.com/office/drawing/2014/main" val="865602140"/>
                        </a:ext>
                      </a:extLst>
                    </a:gridCol>
                    <a:gridCol w="2595716">
                      <a:extLst>
                        <a:ext uri="{9D8B030D-6E8A-4147-A177-3AD203B41FA5}">
                          <a16:colId xmlns:a16="http://schemas.microsoft.com/office/drawing/2014/main" val="3583284475"/>
                        </a:ext>
                      </a:extLst>
                    </a:gridCol>
                    <a:gridCol w="2502393">
                      <a:extLst>
                        <a:ext uri="{9D8B030D-6E8A-4147-A177-3AD203B41FA5}">
                          <a16:colId xmlns:a16="http://schemas.microsoft.com/office/drawing/2014/main" val="4126503964"/>
                        </a:ext>
                      </a:extLst>
                    </a:gridCol>
                  </a:tblGrid>
                  <a:tr h="370840">
                    <a:tc rowSpan="2" gridSpan="2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预测值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734832"/>
                      </a:ext>
                    </a:extLst>
                  </a:tr>
                  <a:tr h="365633">
                    <a:tc gridSpan="2"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6901" t="-103279" r="-96948" b="-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4818" t="-103279" r="-487" b="-2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4763998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r>
                            <a:rPr lang="zh-CN" altLang="en-US" dirty="0"/>
                            <a:t>真实值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767" t="-203279" r="-243895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6901" t="-203279" r="-96948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4818" t="-203279" r="-487" b="-1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2775988"/>
                      </a:ext>
                    </a:extLst>
                  </a:tr>
                  <a:tr h="389093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767" t="-289063" r="-243895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6901" t="-289063" r="-96948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4818" t="-289063" r="-487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18364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F975AD9C-280F-40E6-8CDA-6FC1D4B2783D}"/>
              </a:ext>
            </a:extLst>
          </p:cNvPr>
          <p:cNvSpPr txBox="1"/>
          <p:nvPr/>
        </p:nvSpPr>
        <p:spPr>
          <a:xfrm>
            <a:off x="2032778" y="3886200"/>
            <a:ext cx="81264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混淆矩阵保存以下四部分的信息：</a:t>
            </a:r>
            <a:endParaRPr lang="en-US" altLang="zh-CN" dirty="0"/>
          </a:p>
          <a:p>
            <a:r>
              <a:rPr lang="en-US" altLang="zh-CN" dirty="0"/>
              <a:t>1. TN(True negative)</a:t>
            </a:r>
            <a:r>
              <a:rPr lang="zh-CN" altLang="en-US" dirty="0"/>
              <a:t>，称为真阴率，表明实际是负样本预测成负样本的样本数</a:t>
            </a:r>
          </a:p>
          <a:p>
            <a:r>
              <a:rPr lang="en-US" altLang="zh-CN" dirty="0"/>
              <a:t>2. FP(False positive)</a:t>
            </a:r>
            <a:r>
              <a:rPr lang="zh-CN" altLang="en-US" dirty="0"/>
              <a:t>，称为假阳率，表明实际是负样本预测成正样本的样本数</a:t>
            </a:r>
          </a:p>
          <a:p>
            <a:r>
              <a:rPr lang="en-US" altLang="zh-CN" dirty="0"/>
              <a:t>3. FN(False negative)</a:t>
            </a:r>
            <a:r>
              <a:rPr lang="zh-CN" altLang="en-US" dirty="0"/>
              <a:t>，称为假阴率，表明实际是正样本预测成负样本的样本数</a:t>
            </a:r>
          </a:p>
          <a:p>
            <a:r>
              <a:rPr lang="en-US" altLang="zh-CN" dirty="0"/>
              <a:t>4. TP(True positive)</a:t>
            </a:r>
            <a:r>
              <a:rPr lang="zh-CN" altLang="en-US" dirty="0"/>
              <a:t>，称为真阳率，表明实际是正样本预测成正样本的样本数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使用上述四个信息可以计算分类效果的准确率、精准率、召回率等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845602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2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2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2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27"/>
          <p:cNvSpPr txBox="1"/>
          <p:nvPr/>
        </p:nvSpPr>
        <p:spPr>
          <a:xfrm>
            <a:off x="1012430" y="177483"/>
            <a:ext cx="3647152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999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分类效果的评价指标</a:t>
            </a:r>
          </a:p>
        </p:txBody>
      </p:sp>
      <p:sp>
        <p:nvSpPr>
          <p:cNvPr id="14339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Freeform 9">
            <a:extLst>
              <a:ext uri="{FF2B5EF4-FFF2-40B4-BE49-F238E27FC236}">
                <a16:creationId xmlns:a16="http://schemas.microsoft.com/office/drawing/2014/main" id="{AAC0A313-AE2E-4D35-B676-F112157FE1E5}"/>
              </a:ext>
            </a:extLst>
          </p:cNvPr>
          <p:cNvSpPr/>
          <p:nvPr/>
        </p:nvSpPr>
        <p:spPr>
          <a:xfrm>
            <a:off x="1066448" y="1040069"/>
            <a:ext cx="2119313" cy="509588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0" t="0" r="0" b="0"/>
            <a:pathLst>
              <a:path w="2601" h="627">
                <a:moveTo>
                  <a:pt x="0" y="118"/>
                </a:moveTo>
                <a:lnTo>
                  <a:pt x="2601" y="0"/>
                </a:lnTo>
                <a:lnTo>
                  <a:pt x="2601" y="517"/>
                </a:lnTo>
                <a:lnTo>
                  <a:pt x="189" y="627"/>
                </a:lnTo>
                <a:lnTo>
                  <a:pt x="0" y="11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10">
            <a:extLst>
              <a:ext uri="{FF2B5EF4-FFF2-40B4-BE49-F238E27FC236}">
                <a16:creationId xmlns:a16="http://schemas.microsoft.com/office/drawing/2014/main" id="{2D3CCF02-EA82-4620-BBE9-6D548C08A804}"/>
              </a:ext>
            </a:extLst>
          </p:cNvPr>
          <p:cNvSpPr/>
          <p:nvPr/>
        </p:nvSpPr>
        <p:spPr>
          <a:xfrm>
            <a:off x="901348" y="1040069"/>
            <a:ext cx="2284413" cy="420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</a:cxnLst>
            <a:rect l="0" t="0" r="0" b="0"/>
            <a:pathLst>
              <a:path w="2805" h="517">
                <a:moveTo>
                  <a:pt x="0" y="0"/>
                </a:moveTo>
                <a:lnTo>
                  <a:pt x="2805" y="0"/>
                </a:lnTo>
                <a:lnTo>
                  <a:pt x="2805" y="517"/>
                </a:lnTo>
                <a:lnTo>
                  <a:pt x="204" y="517"/>
                </a:lnTo>
                <a:lnTo>
                  <a:pt x="0" y="0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Box 17">
            <a:extLst>
              <a:ext uri="{FF2B5EF4-FFF2-40B4-BE49-F238E27FC236}">
                <a16:creationId xmlns:a16="http://schemas.microsoft.com/office/drawing/2014/main" id="{EF089FD6-5FEC-4D84-960A-7E14C7D3FF41}"/>
              </a:ext>
            </a:extLst>
          </p:cNvPr>
          <p:cNvSpPr txBox="1"/>
          <p:nvPr/>
        </p:nvSpPr>
        <p:spPr>
          <a:xfrm>
            <a:off x="1293990" y="996081"/>
            <a:ext cx="1242648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准确率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5BA5344-68E1-4602-95AD-060EA2945E38}"/>
                  </a:ext>
                </a:extLst>
              </p:cNvPr>
              <p:cNvSpPr txBox="1"/>
              <p:nvPr/>
            </p:nvSpPr>
            <p:spPr>
              <a:xfrm>
                <a:off x="2032778" y="2076482"/>
                <a:ext cx="8126444" cy="2705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准确率是指预测正确的结果占总样本的百分比，其公式如下：</a:t>
                </a:r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altLang="zh-CN" sz="2000" dirty="0"/>
              </a:p>
              <a:p>
                <a:endParaRPr lang="en-US" altLang="zh-CN" sz="2400" dirty="0"/>
              </a:p>
              <a:p>
                <a:r>
                  <a:rPr lang="zh-CN" altLang="en-US" dirty="0"/>
                  <a:t>准确率用于判断总的正确率，但其在样本分布不平衡的情况下可能并不能反映真正的分类效果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例如在所有样本中正样本占</a:t>
                </a:r>
                <a:r>
                  <a:rPr lang="en-US" altLang="zh-CN" dirty="0"/>
                  <a:t>90%</a:t>
                </a:r>
                <a:r>
                  <a:rPr lang="zh-CN" altLang="en-US" dirty="0"/>
                  <a:t>而负样本仅占</a:t>
                </a:r>
                <a:r>
                  <a:rPr lang="en-US" altLang="zh-CN" dirty="0"/>
                  <a:t>10%</a:t>
                </a:r>
                <a:r>
                  <a:rPr lang="zh-CN" altLang="en-US" dirty="0"/>
                  <a:t>，此时模型将所有样本都预测为正样本则可得到</a:t>
                </a:r>
                <a:r>
                  <a:rPr lang="en-US" altLang="zh-CN" dirty="0"/>
                  <a:t>90%</a:t>
                </a:r>
                <a:r>
                  <a:rPr lang="zh-CN" altLang="en-US" dirty="0"/>
                  <a:t>的准确率，而事实上该模型毫无用处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为解决这一问题，引入了精准率和召回率的概念</a:t>
                </a:r>
                <a:r>
                  <a:rPr lang="en-US" altLang="zh-CN" dirty="0"/>
                  <a:t>.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5BA5344-68E1-4602-95AD-060EA2945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778" y="2076482"/>
                <a:ext cx="8126444" cy="2705036"/>
              </a:xfrm>
              <a:prstGeom prst="rect">
                <a:avLst/>
              </a:prstGeom>
              <a:blipFill>
                <a:blip r:embed="rId3"/>
                <a:stretch>
                  <a:fillRect l="-600" t="-1354" r="-300" b="-2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314802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2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2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2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27"/>
          <p:cNvSpPr txBox="1"/>
          <p:nvPr/>
        </p:nvSpPr>
        <p:spPr>
          <a:xfrm>
            <a:off x="1012430" y="177483"/>
            <a:ext cx="3647152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999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分类效果的评价指标</a:t>
            </a:r>
          </a:p>
        </p:txBody>
      </p:sp>
      <p:sp>
        <p:nvSpPr>
          <p:cNvPr id="14339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Freeform 9">
            <a:extLst>
              <a:ext uri="{FF2B5EF4-FFF2-40B4-BE49-F238E27FC236}">
                <a16:creationId xmlns:a16="http://schemas.microsoft.com/office/drawing/2014/main" id="{AAC0A313-AE2E-4D35-B676-F112157FE1E5}"/>
              </a:ext>
            </a:extLst>
          </p:cNvPr>
          <p:cNvSpPr/>
          <p:nvPr/>
        </p:nvSpPr>
        <p:spPr>
          <a:xfrm>
            <a:off x="1066448" y="1040069"/>
            <a:ext cx="2119313" cy="509588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0" t="0" r="0" b="0"/>
            <a:pathLst>
              <a:path w="2601" h="627">
                <a:moveTo>
                  <a:pt x="0" y="118"/>
                </a:moveTo>
                <a:lnTo>
                  <a:pt x="2601" y="0"/>
                </a:lnTo>
                <a:lnTo>
                  <a:pt x="2601" y="517"/>
                </a:lnTo>
                <a:lnTo>
                  <a:pt x="189" y="627"/>
                </a:lnTo>
                <a:lnTo>
                  <a:pt x="0" y="11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10">
            <a:extLst>
              <a:ext uri="{FF2B5EF4-FFF2-40B4-BE49-F238E27FC236}">
                <a16:creationId xmlns:a16="http://schemas.microsoft.com/office/drawing/2014/main" id="{2D3CCF02-EA82-4620-BBE9-6D548C08A804}"/>
              </a:ext>
            </a:extLst>
          </p:cNvPr>
          <p:cNvSpPr/>
          <p:nvPr/>
        </p:nvSpPr>
        <p:spPr>
          <a:xfrm>
            <a:off x="901348" y="1040069"/>
            <a:ext cx="2284413" cy="420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</a:cxnLst>
            <a:rect l="0" t="0" r="0" b="0"/>
            <a:pathLst>
              <a:path w="2805" h="517">
                <a:moveTo>
                  <a:pt x="0" y="0"/>
                </a:moveTo>
                <a:lnTo>
                  <a:pt x="2805" y="0"/>
                </a:lnTo>
                <a:lnTo>
                  <a:pt x="2805" y="517"/>
                </a:lnTo>
                <a:lnTo>
                  <a:pt x="204" y="517"/>
                </a:lnTo>
                <a:lnTo>
                  <a:pt x="0" y="0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Box 17">
            <a:extLst>
              <a:ext uri="{FF2B5EF4-FFF2-40B4-BE49-F238E27FC236}">
                <a16:creationId xmlns:a16="http://schemas.microsoft.com/office/drawing/2014/main" id="{EF089FD6-5FEC-4D84-960A-7E14C7D3FF41}"/>
              </a:ext>
            </a:extLst>
          </p:cNvPr>
          <p:cNvSpPr txBox="1"/>
          <p:nvPr/>
        </p:nvSpPr>
        <p:spPr>
          <a:xfrm>
            <a:off x="1293990" y="996081"/>
            <a:ext cx="1242648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精准率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5BA5344-68E1-4602-95AD-060EA2945E38}"/>
                  </a:ext>
                </a:extLst>
              </p:cNvPr>
              <p:cNvSpPr txBox="1"/>
              <p:nvPr/>
            </p:nvSpPr>
            <p:spPr>
              <a:xfrm>
                <a:off x="2032778" y="1924293"/>
                <a:ext cx="8126444" cy="1504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精准率又叫查准率，它是针对预测结果而言的，它的含义是在所有被预测为正的样本中实际为正的样本的概率，意思就是在预测为正样本的结果中，有多少把握可以预测正确，其公式如下：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5BA5344-68E1-4602-95AD-060EA2945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778" y="1924293"/>
                <a:ext cx="8126444" cy="1504707"/>
              </a:xfrm>
              <a:prstGeom prst="rect">
                <a:avLst/>
              </a:prstGeom>
              <a:blipFill>
                <a:blip r:embed="rId3"/>
                <a:stretch>
                  <a:fillRect l="-600" t="-2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9">
            <a:extLst>
              <a:ext uri="{FF2B5EF4-FFF2-40B4-BE49-F238E27FC236}">
                <a16:creationId xmlns:a16="http://schemas.microsoft.com/office/drawing/2014/main" id="{5CBC1378-573D-4E1F-91A4-BB0493CF58BA}"/>
              </a:ext>
            </a:extLst>
          </p:cNvPr>
          <p:cNvSpPr/>
          <p:nvPr/>
        </p:nvSpPr>
        <p:spPr>
          <a:xfrm>
            <a:off x="1177530" y="3682192"/>
            <a:ext cx="2119313" cy="509588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0" t="0" r="0" b="0"/>
            <a:pathLst>
              <a:path w="2601" h="627">
                <a:moveTo>
                  <a:pt x="0" y="118"/>
                </a:moveTo>
                <a:lnTo>
                  <a:pt x="2601" y="0"/>
                </a:lnTo>
                <a:lnTo>
                  <a:pt x="2601" y="517"/>
                </a:lnTo>
                <a:lnTo>
                  <a:pt x="189" y="627"/>
                </a:lnTo>
                <a:lnTo>
                  <a:pt x="0" y="11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A2030F64-66D0-4545-A45E-105CB2A054C9}"/>
              </a:ext>
            </a:extLst>
          </p:cNvPr>
          <p:cNvSpPr/>
          <p:nvPr/>
        </p:nvSpPr>
        <p:spPr>
          <a:xfrm>
            <a:off x="1012430" y="3682192"/>
            <a:ext cx="2284413" cy="420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</a:cxnLst>
            <a:rect l="0" t="0" r="0" b="0"/>
            <a:pathLst>
              <a:path w="2805" h="517">
                <a:moveTo>
                  <a:pt x="0" y="0"/>
                </a:moveTo>
                <a:lnTo>
                  <a:pt x="2805" y="0"/>
                </a:lnTo>
                <a:lnTo>
                  <a:pt x="2805" y="517"/>
                </a:lnTo>
                <a:lnTo>
                  <a:pt x="204" y="517"/>
                </a:lnTo>
                <a:lnTo>
                  <a:pt x="0" y="0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E7CD5CC2-AE60-41BF-84A5-5DD3FD7836F7}"/>
              </a:ext>
            </a:extLst>
          </p:cNvPr>
          <p:cNvSpPr txBox="1"/>
          <p:nvPr/>
        </p:nvSpPr>
        <p:spPr>
          <a:xfrm>
            <a:off x="1405072" y="3638204"/>
            <a:ext cx="1242648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召回率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01537F6-74E0-4E2C-B396-6990A1D27546}"/>
                  </a:ext>
                </a:extLst>
              </p:cNvPr>
              <p:cNvSpPr txBox="1"/>
              <p:nvPr/>
            </p:nvSpPr>
            <p:spPr>
              <a:xfrm>
                <a:off x="2032778" y="4621940"/>
                <a:ext cx="8126444" cy="1227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召回率又叫查全率，它是针对原样本而言的，它的含义是在实际为正的样本中被预测为正样本的概率，其公式如下：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01537F6-74E0-4E2C-B396-6990A1D27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778" y="4621940"/>
                <a:ext cx="8126444" cy="1227708"/>
              </a:xfrm>
              <a:prstGeom prst="rect">
                <a:avLst/>
              </a:prstGeom>
              <a:blipFill>
                <a:blip r:embed="rId4"/>
                <a:stretch>
                  <a:fillRect l="-600" t="-2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2996362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2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2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2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2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2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20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2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27"/>
          <p:cNvSpPr txBox="1"/>
          <p:nvPr/>
        </p:nvSpPr>
        <p:spPr>
          <a:xfrm>
            <a:off x="1012430" y="177483"/>
            <a:ext cx="3647152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999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分类效果的评价指标</a:t>
            </a:r>
          </a:p>
        </p:txBody>
      </p:sp>
      <p:sp>
        <p:nvSpPr>
          <p:cNvPr id="14339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Freeform 9">
            <a:extLst>
              <a:ext uri="{FF2B5EF4-FFF2-40B4-BE49-F238E27FC236}">
                <a16:creationId xmlns:a16="http://schemas.microsoft.com/office/drawing/2014/main" id="{AAC0A313-AE2E-4D35-B676-F112157FE1E5}"/>
              </a:ext>
            </a:extLst>
          </p:cNvPr>
          <p:cNvSpPr/>
          <p:nvPr/>
        </p:nvSpPr>
        <p:spPr>
          <a:xfrm>
            <a:off x="1066448" y="1040069"/>
            <a:ext cx="2119313" cy="509588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0" t="0" r="0" b="0"/>
            <a:pathLst>
              <a:path w="2601" h="627">
                <a:moveTo>
                  <a:pt x="0" y="118"/>
                </a:moveTo>
                <a:lnTo>
                  <a:pt x="2601" y="0"/>
                </a:lnTo>
                <a:lnTo>
                  <a:pt x="2601" y="517"/>
                </a:lnTo>
                <a:lnTo>
                  <a:pt x="189" y="627"/>
                </a:lnTo>
                <a:lnTo>
                  <a:pt x="0" y="11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10">
            <a:extLst>
              <a:ext uri="{FF2B5EF4-FFF2-40B4-BE49-F238E27FC236}">
                <a16:creationId xmlns:a16="http://schemas.microsoft.com/office/drawing/2014/main" id="{2D3CCF02-EA82-4620-BBE9-6D548C08A804}"/>
              </a:ext>
            </a:extLst>
          </p:cNvPr>
          <p:cNvSpPr/>
          <p:nvPr/>
        </p:nvSpPr>
        <p:spPr>
          <a:xfrm>
            <a:off x="901348" y="1040069"/>
            <a:ext cx="2284413" cy="420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</a:cxnLst>
            <a:rect l="0" t="0" r="0" b="0"/>
            <a:pathLst>
              <a:path w="2805" h="517">
                <a:moveTo>
                  <a:pt x="0" y="0"/>
                </a:moveTo>
                <a:lnTo>
                  <a:pt x="2805" y="0"/>
                </a:lnTo>
                <a:lnTo>
                  <a:pt x="2805" y="517"/>
                </a:lnTo>
                <a:lnTo>
                  <a:pt x="204" y="517"/>
                </a:lnTo>
                <a:lnTo>
                  <a:pt x="0" y="0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Box 17">
            <a:extLst>
              <a:ext uri="{FF2B5EF4-FFF2-40B4-BE49-F238E27FC236}">
                <a16:creationId xmlns:a16="http://schemas.microsoft.com/office/drawing/2014/main" id="{EF089FD6-5FEC-4D84-960A-7E14C7D3FF41}"/>
              </a:ext>
            </a:extLst>
          </p:cNvPr>
          <p:cNvSpPr txBox="1"/>
          <p:nvPr/>
        </p:nvSpPr>
        <p:spPr>
          <a:xfrm>
            <a:off x="1293990" y="996081"/>
            <a:ext cx="1298753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PR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曲线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CA13E1-60BF-4EE1-9458-C13E5AF85CBC}"/>
              </a:ext>
            </a:extLst>
          </p:cNvPr>
          <p:cNvSpPr txBox="1"/>
          <p:nvPr/>
        </p:nvSpPr>
        <p:spPr>
          <a:xfrm>
            <a:off x="2032778" y="1747170"/>
            <a:ext cx="8126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</a:t>
            </a:r>
            <a:r>
              <a:rPr lang="zh-CN" altLang="en-US" dirty="0"/>
              <a:t>曲线以召回率为横坐标、精准率为纵坐标，在绘制一条</a:t>
            </a:r>
            <a:r>
              <a:rPr lang="en-US" altLang="zh-CN" dirty="0"/>
              <a:t>PR</a:t>
            </a:r>
            <a:r>
              <a:rPr lang="zh-CN" altLang="en-US" dirty="0"/>
              <a:t>曲线时会有许多不同的点，每一个点都对应一个阈值，通过使用不同的阈值将预测结果分为正反样例，再计算相应的精准率与召回率，许多个不同的阈值可以计算出不同的精确率与召回率的点对，最后将这些点对连接起来就得到了一条</a:t>
            </a:r>
            <a:r>
              <a:rPr lang="en-US" altLang="zh-CN" dirty="0"/>
              <a:t>PR</a:t>
            </a:r>
            <a:r>
              <a:rPr lang="zh-CN" altLang="en-US" dirty="0"/>
              <a:t>曲线</a:t>
            </a:r>
            <a:r>
              <a:rPr lang="en-US" altLang="zh-CN" dirty="0"/>
              <a:t>.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D15E65-328B-4E29-A7A1-31CB068B2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156" y="2947499"/>
            <a:ext cx="3143688" cy="32056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3610F9E-38E2-42D3-8174-F7737DA0DC87}"/>
              </a:ext>
            </a:extLst>
          </p:cNvPr>
          <p:cNvSpPr txBox="1"/>
          <p:nvPr/>
        </p:nvSpPr>
        <p:spPr>
          <a:xfrm>
            <a:off x="5299587" y="6153108"/>
            <a:ext cx="1592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PR</a:t>
            </a:r>
            <a:r>
              <a:rPr lang="zh-CN" altLang="en-US" sz="1600" dirty="0"/>
              <a:t>曲线示意图</a:t>
            </a:r>
          </a:p>
        </p:txBody>
      </p:sp>
    </p:spTree>
    <p:extLst>
      <p:ext uri="{BB962C8B-B14F-4D97-AF65-F5344CB8AC3E}">
        <p14:creationId xmlns:p14="http://schemas.microsoft.com/office/powerpoint/2010/main" val="4279334727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2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2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2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27"/>
          <p:cNvSpPr txBox="1"/>
          <p:nvPr/>
        </p:nvSpPr>
        <p:spPr>
          <a:xfrm>
            <a:off x="1012430" y="177483"/>
            <a:ext cx="3647152" cy="553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999" b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分类效果的评价指标</a:t>
            </a:r>
          </a:p>
        </p:txBody>
      </p:sp>
      <p:sp>
        <p:nvSpPr>
          <p:cNvPr id="14339" name="Freeform 5"/>
          <p:cNvSpPr/>
          <p:nvPr/>
        </p:nvSpPr>
        <p:spPr>
          <a:xfrm>
            <a:off x="426871" y="221916"/>
            <a:ext cx="474477" cy="56016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004C5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Freeform 9">
            <a:extLst>
              <a:ext uri="{FF2B5EF4-FFF2-40B4-BE49-F238E27FC236}">
                <a16:creationId xmlns:a16="http://schemas.microsoft.com/office/drawing/2014/main" id="{AAC0A313-AE2E-4D35-B676-F112157FE1E5}"/>
              </a:ext>
            </a:extLst>
          </p:cNvPr>
          <p:cNvSpPr/>
          <p:nvPr/>
        </p:nvSpPr>
        <p:spPr>
          <a:xfrm>
            <a:off x="1066448" y="1040069"/>
            <a:ext cx="2119313" cy="509588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0" t="0" r="0" b="0"/>
            <a:pathLst>
              <a:path w="2601" h="627">
                <a:moveTo>
                  <a:pt x="0" y="118"/>
                </a:moveTo>
                <a:lnTo>
                  <a:pt x="2601" y="0"/>
                </a:lnTo>
                <a:lnTo>
                  <a:pt x="2601" y="517"/>
                </a:lnTo>
                <a:lnTo>
                  <a:pt x="189" y="627"/>
                </a:lnTo>
                <a:lnTo>
                  <a:pt x="0" y="11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10">
            <a:extLst>
              <a:ext uri="{FF2B5EF4-FFF2-40B4-BE49-F238E27FC236}">
                <a16:creationId xmlns:a16="http://schemas.microsoft.com/office/drawing/2014/main" id="{2D3CCF02-EA82-4620-BBE9-6D548C08A804}"/>
              </a:ext>
            </a:extLst>
          </p:cNvPr>
          <p:cNvSpPr/>
          <p:nvPr/>
        </p:nvSpPr>
        <p:spPr>
          <a:xfrm>
            <a:off x="901348" y="1040069"/>
            <a:ext cx="2284413" cy="420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</a:cxnLst>
            <a:rect l="0" t="0" r="0" b="0"/>
            <a:pathLst>
              <a:path w="2805" h="517">
                <a:moveTo>
                  <a:pt x="0" y="0"/>
                </a:moveTo>
                <a:lnTo>
                  <a:pt x="2805" y="0"/>
                </a:lnTo>
                <a:lnTo>
                  <a:pt x="2805" y="517"/>
                </a:lnTo>
                <a:lnTo>
                  <a:pt x="204" y="517"/>
                </a:lnTo>
                <a:lnTo>
                  <a:pt x="0" y="0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Box 17">
            <a:extLst>
              <a:ext uri="{FF2B5EF4-FFF2-40B4-BE49-F238E27FC236}">
                <a16:creationId xmlns:a16="http://schemas.microsoft.com/office/drawing/2014/main" id="{EF089FD6-5FEC-4D84-960A-7E14C7D3FF41}"/>
              </a:ext>
            </a:extLst>
          </p:cNvPr>
          <p:cNvSpPr txBox="1"/>
          <p:nvPr/>
        </p:nvSpPr>
        <p:spPr>
          <a:xfrm>
            <a:off x="962965" y="1004214"/>
            <a:ext cx="2326278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ROC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曲线和</a:t>
            </a: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AUC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1CA13E1-60BF-4EE1-9458-C13E5AF85CBC}"/>
                  </a:ext>
                </a:extLst>
              </p:cNvPr>
              <p:cNvSpPr txBox="1"/>
              <p:nvPr/>
            </p:nvSpPr>
            <p:spPr>
              <a:xfrm>
                <a:off x="2032778" y="1807642"/>
                <a:ext cx="8126444" cy="3908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ROC</a:t>
                </a:r>
                <a:r>
                  <a:rPr lang="zh-CN" altLang="en-US" dirty="0"/>
                  <a:t>全称为“受试者工作特征曲线”，它可以反映分类器的分类能力和鲁棒能力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该曲线以假阳率 </a:t>
                </a:r>
                <a:r>
                  <a:rPr lang="en-US" altLang="zh-CN" dirty="0"/>
                  <a:t>FPR </a:t>
                </a:r>
                <a:r>
                  <a:rPr lang="zh-CN" altLang="en-US" dirty="0"/>
                  <a:t>为横轴、以真阳率</a:t>
                </a:r>
                <a:r>
                  <a:rPr lang="en-US" altLang="zh-CN" dirty="0"/>
                  <a:t>TPR</a:t>
                </a:r>
                <a:r>
                  <a:rPr lang="zh-CN" altLang="en-US" dirty="0"/>
                  <a:t>为纵轴，两者的计算公式如下：</a:t>
                </a:r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通常使用 </a:t>
                </a:r>
                <a:r>
                  <a:rPr lang="en-US" altLang="zh-CN" dirty="0"/>
                  <a:t>AUC </a:t>
                </a:r>
                <a:r>
                  <a:rPr lang="zh-CN" altLang="en-US" dirty="0"/>
                  <a:t>来评价分类效果的好坏</a:t>
                </a:r>
                <a:r>
                  <a:rPr lang="en-US" altLang="zh-CN" dirty="0"/>
                  <a:t>. AUC </a:t>
                </a:r>
                <a:r>
                  <a:rPr lang="zh-CN" altLang="en-US" dirty="0"/>
                  <a:t>表示 </a:t>
                </a:r>
                <a:r>
                  <a:rPr lang="en-US" altLang="zh-CN" dirty="0"/>
                  <a:t>ROC </a:t>
                </a:r>
                <a:r>
                  <a:rPr lang="zh-CN" altLang="en-US" dirty="0"/>
                  <a:t>曲线与坐标轴围成的面积，它表示正例排在负例前面的概率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当 </a:t>
                </a:r>
                <a:r>
                  <a:rPr lang="en-US" altLang="zh-CN" dirty="0"/>
                  <a:t>AUC = 1</a:t>
                </a:r>
                <a:r>
                  <a:rPr lang="zh-CN" altLang="en-US" dirty="0"/>
                  <a:t>时表示分类器是完美分类器，即至少存在一个分类阈值能使得该分类器作出完全正确的预测；当 </a:t>
                </a:r>
                <a:r>
                  <a:rPr lang="en-US" altLang="zh-CN" dirty="0"/>
                  <a:t>0.5 &lt; AUC &lt; 1</a:t>
                </a:r>
                <a:r>
                  <a:rPr lang="zh-CN" altLang="en-US" dirty="0"/>
                  <a:t>时说明分类优于随机猜测，如果妥善设置分类阈值则该分类器能有预测价值；当 </a:t>
                </a:r>
                <a:r>
                  <a:rPr lang="en-US" altLang="zh-CN" dirty="0"/>
                  <a:t>AUC </a:t>
                </a:r>
                <a:r>
                  <a:rPr lang="zh-CN" altLang="en-US" dirty="0"/>
                  <a:t>≤ </a:t>
                </a:r>
                <a:r>
                  <a:rPr lang="en-US" altLang="zh-CN" dirty="0"/>
                  <a:t>0.5 </a:t>
                </a:r>
                <a:r>
                  <a:rPr lang="zh-CN" altLang="en-US" dirty="0"/>
                  <a:t>时说明分类器不优于随机猜测，一般没有预测价值</a:t>
                </a:r>
                <a:r>
                  <a:rPr lang="en-US" altLang="zh-CN" dirty="0"/>
                  <a:t>.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1CA13E1-60BF-4EE1-9458-C13E5AF85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778" y="1807642"/>
                <a:ext cx="8126444" cy="3908634"/>
              </a:xfrm>
              <a:prstGeom prst="rect">
                <a:avLst/>
              </a:prstGeom>
              <a:blipFill>
                <a:blip r:embed="rId3"/>
                <a:stretch>
                  <a:fillRect l="-600" t="-936" r="-1649" b="-1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345959"/>
      </p:ext>
    </p:extLst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2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2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2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27" grpId="0"/>
    </p:bldLst>
  </p:timing>
</p:sld>
</file>

<file path=ppt/theme/theme1.xml><?xml version="1.0" encoding="utf-8"?>
<a:theme xmlns:a="http://schemas.openxmlformats.org/drawingml/2006/main" name="1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2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3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3873</Words>
  <Application>Microsoft Office PowerPoint</Application>
  <PresentationFormat>宽屏</PresentationFormat>
  <Paragraphs>277</Paragraphs>
  <Slides>41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47" baseType="lpstr">
      <vt:lpstr>等线</vt:lpstr>
      <vt:lpstr>微软雅黑</vt:lpstr>
      <vt:lpstr>Arial</vt:lpstr>
      <vt:lpstr>Cambria Math</vt:lpstr>
      <vt:lpstr>1</vt:lpstr>
      <vt:lpstr>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1372453329@qq.com</dc:creator>
  <cp:lastModifiedBy>wsc18377430@outlook.com</cp:lastModifiedBy>
  <cp:revision>107</cp:revision>
  <dcterms:created xsi:type="dcterms:W3CDTF">2020-10-30T16:44:59Z</dcterms:created>
  <dcterms:modified xsi:type="dcterms:W3CDTF">2020-11-08T13:32:55Z</dcterms:modified>
</cp:coreProperties>
</file>