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4660"/>
  </p:normalViewPr>
  <p:slideViewPr>
    <p:cSldViewPr>
      <p:cViewPr varScale="1">
        <p:scale>
          <a:sx n="110" d="100"/>
          <a:sy n="110" d="100"/>
        </p:scale>
        <p:origin x="-76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/>
              <a:t>基于多层感知机模型和随机森林模型的波士顿房价预测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主讲人：姜昆鹏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波士顿房价预测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评价标准</a:t>
            </a:r>
            <a:endParaRPr lang="en-US" altLang="zh-CN" dirty="0" smtClean="0"/>
          </a:p>
          <a:p>
            <a:pPr lvl="1" algn="just"/>
            <a:r>
              <a:rPr lang="en-US" altLang="zh-CN" sz="1600" dirty="0" smtClean="0"/>
              <a:t>MSE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Mean Squared Error</a:t>
            </a:r>
            <a:r>
              <a:rPr lang="zh-CN" altLang="zh-CN" sz="1600" dirty="0" smtClean="0"/>
              <a:t>）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均方误差</a:t>
            </a:r>
            <a:endParaRPr lang="en-US" altLang="zh-CN" sz="1600" dirty="0" smtClean="0"/>
          </a:p>
          <a:p>
            <a:pPr lvl="1" algn="just"/>
            <a:endParaRPr lang="en-US" altLang="zh-CN" sz="1600" dirty="0" smtClean="0"/>
          </a:p>
          <a:p>
            <a:pPr lvl="1" algn="just"/>
            <a:endParaRPr lang="en-US" altLang="zh-CN" sz="1600" dirty="0" smtClean="0"/>
          </a:p>
          <a:p>
            <a:pPr lvl="1" algn="just"/>
            <a:r>
              <a:rPr lang="en-US" altLang="zh-CN" sz="1600" dirty="0" smtClean="0"/>
              <a:t>MAE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Mean Absolute Error</a:t>
            </a:r>
            <a:r>
              <a:rPr lang="zh-CN" altLang="en-US" sz="1600" dirty="0" smtClean="0"/>
              <a:t>）为平均绝对误差，是绝对误差的平均值，能更好地反映预测值误差的实际情况</a:t>
            </a:r>
            <a:endParaRPr lang="en-US" altLang="zh-CN" sz="1600" dirty="0" smtClean="0"/>
          </a:p>
          <a:p>
            <a:pPr lvl="1" algn="just"/>
            <a:endParaRPr lang="en-US" altLang="zh-CN" sz="1600" dirty="0" smtClean="0"/>
          </a:p>
          <a:p>
            <a:pPr lvl="1" algn="just"/>
            <a:endParaRPr lang="en-US" altLang="zh-CN" sz="1600" dirty="0" smtClean="0"/>
          </a:p>
          <a:p>
            <a:pPr lvl="1" algn="just"/>
            <a:r>
              <a:rPr lang="en-US" altLang="zh-CN" sz="1600" dirty="0" smtClean="0"/>
              <a:t>RMSE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Root Mean Square Error</a:t>
            </a:r>
            <a:r>
              <a:rPr lang="zh-CN" altLang="en-US" sz="1600" dirty="0" smtClean="0"/>
              <a:t>）为均方根误差，是用来衡量观测值同真值之间的偏差</a:t>
            </a:r>
            <a:endParaRPr lang="en-US" altLang="zh-CN" sz="1600" dirty="0" smtClean="0"/>
          </a:p>
          <a:p>
            <a:pPr lvl="1" algn="just"/>
            <a:endParaRPr lang="en-US" altLang="zh-CN" sz="1600" dirty="0" smtClean="0"/>
          </a:p>
          <a:p>
            <a:pPr lvl="1" algn="just"/>
            <a:endParaRPr lang="zh-CN" altLang="en-US" sz="1600" dirty="0" smtClean="0"/>
          </a:p>
          <a:p>
            <a:pPr lvl="1" algn="just"/>
            <a:r>
              <a:rPr lang="zh-CN" altLang="zh-CN" sz="1600" dirty="0" smtClean="0"/>
              <a:t>以上三项指标的值越小，则表示在测试集上预测的结果与真实结果之间的偏差越小，模型拟合效果越好。</a:t>
            </a:r>
            <a:endParaRPr lang="zh-CN" altLang="en-US" sz="1600" dirty="0"/>
          </a:p>
        </p:txBody>
      </p:sp>
      <p:pic>
        <p:nvPicPr>
          <p:cNvPr id="7" name="图片 6" descr="微信截图_202101091714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1923678"/>
            <a:ext cx="1455546" cy="518205"/>
          </a:xfrm>
          <a:prstGeom prst="rect">
            <a:avLst/>
          </a:prstGeom>
        </p:spPr>
      </p:pic>
      <p:pic>
        <p:nvPicPr>
          <p:cNvPr id="8" name="图片 7" descr="微信截图_2021010917142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787774"/>
            <a:ext cx="1368152" cy="444818"/>
          </a:xfrm>
          <a:prstGeom prst="rect">
            <a:avLst/>
          </a:prstGeom>
        </p:spPr>
      </p:pic>
      <p:pic>
        <p:nvPicPr>
          <p:cNvPr id="9" name="图片 8" descr="微信截图_2021010917142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3651870"/>
            <a:ext cx="1440160" cy="4966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波士顿房价预测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多层感知机模型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59632" y="2067694"/>
          <a:ext cx="6552728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/>
                <a:gridCol w="1638182"/>
                <a:gridCol w="1638182"/>
                <a:gridCol w="1638182"/>
              </a:tblGrid>
              <a:tr h="4752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等线"/>
                          <a:cs typeface="Times New Roman"/>
                        </a:rPr>
                        <a:t>神经元个数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等线"/>
                          <a:ea typeface="宋体"/>
                          <a:cs typeface="Times New Roman"/>
                        </a:rPr>
                        <a:t>MSE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等线"/>
                          <a:ea typeface="宋体"/>
                          <a:cs typeface="Times New Roman"/>
                        </a:rPr>
                        <a:t>MAE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等线"/>
                          <a:ea typeface="宋体"/>
                          <a:cs typeface="Times New Roman"/>
                        </a:rPr>
                        <a:t>RMSE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52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等线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0.04025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等线"/>
                          <a:ea typeface="宋体"/>
                          <a:cs typeface="Times New Roman"/>
                        </a:rPr>
                        <a:t>0.15732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等线"/>
                          <a:ea typeface="宋体"/>
                          <a:cs typeface="Times New Roman"/>
                        </a:rPr>
                        <a:t>0.20063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52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等线"/>
                          <a:ea typeface="宋体"/>
                          <a:cs typeface="Times New Roman"/>
                        </a:rPr>
                        <a:t>15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0.04150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等线"/>
                          <a:ea typeface="宋体"/>
                          <a:cs typeface="Times New Roman"/>
                        </a:rPr>
                        <a:t>0.15878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等线"/>
                          <a:ea typeface="宋体"/>
                          <a:cs typeface="Times New Roman"/>
                        </a:rPr>
                        <a:t>0.20371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52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等线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0.03984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0.14432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0.19962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52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等线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等线"/>
                          <a:ea typeface="宋体"/>
                          <a:cs typeface="Times New Roman"/>
                        </a:rPr>
                        <a:t>0.04587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等线"/>
                          <a:ea typeface="宋体"/>
                          <a:cs typeface="Times New Roman"/>
                        </a:rPr>
                        <a:t>0.15112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0.21417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波士顿房价预测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随机森林模型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624" y="2211710"/>
          <a:ext cx="6408712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468052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决策树数目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MSE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RMSE</a:t>
                      </a:r>
                      <a:endParaRPr lang="zh-CN" altLang="en-US" sz="1600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等线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等线"/>
                          <a:ea typeface="宋体"/>
                          <a:cs typeface="Times New Roman"/>
                        </a:rPr>
                        <a:t>0.00625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等线"/>
                          <a:ea typeface="宋体"/>
                          <a:cs typeface="Times New Roman"/>
                        </a:rPr>
                        <a:t>0.05663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等线"/>
                          <a:ea typeface="宋体"/>
                          <a:cs typeface="Times New Roman"/>
                        </a:rPr>
                        <a:t>0.07907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等线"/>
                          <a:ea typeface="宋体"/>
                          <a:cs typeface="Times New Roman"/>
                        </a:rPr>
                        <a:t>100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0.00650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0.04885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等线"/>
                          <a:ea typeface="宋体"/>
                          <a:cs typeface="Times New Roman"/>
                        </a:rPr>
                        <a:t>0.08063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等线"/>
                          <a:ea typeface="宋体"/>
                          <a:cs typeface="Times New Roman"/>
                        </a:rPr>
                        <a:t>1000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等线"/>
                          <a:ea typeface="宋体"/>
                          <a:cs typeface="Times New Roman"/>
                        </a:rPr>
                        <a:t>0.00405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0.04583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等线"/>
                          <a:ea typeface="宋体"/>
                          <a:cs typeface="Times New Roman"/>
                        </a:rPr>
                        <a:t>0.06371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回归问题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8837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7209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回归问题</a:t>
                      </a:r>
                      <a:endParaRPr lang="zh-CN" altLang="en-US" dirty="0"/>
                    </a:p>
                  </a:txBody>
                  <a:tcPr/>
                </a:tc>
              </a:tr>
              <a:tr h="7209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离散值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连续值</a:t>
                      </a:r>
                      <a:endParaRPr lang="zh-CN" altLang="en-US" dirty="0"/>
                    </a:p>
                  </a:txBody>
                  <a:tcPr/>
                </a:tc>
              </a:tr>
              <a:tr h="7209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寻找最优决策边界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寻找最优拟合</a:t>
                      </a:r>
                      <a:endParaRPr lang="zh-CN" altLang="en-US" dirty="0"/>
                    </a:p>
                  </a:txBody>
                  <a:tcPr/>
                </a:tc>
              </a:tr>
              <a:tr h="7209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精准度、查全率、</a:t>
                      </a:r>
                      <a:r>
                        <a:rPr lang="en-US" altLang="zh-CN" dirty="0" smtClean="0"/>
                        <a:t>F-score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MSE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RMSE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波士顿房价预测</a:t>
            </a:r>
            <a:r>
              <a:rPr lang="zh-CN" altLang="en-US" sz="2400" dirty="0"/>
              <a:t>数据集</a:t>
            </a:r>
            <a:endParaRPr lang="en-US" altLang="zh-CN" sz="2400" dirty="0" smtClean="0"/>
          </a:p>
        </p:txBody>
      </p:sp>
      <p:pic>
        <p:nvPicPr>
          <p:cNvPr id="6" name="图片 5" descr="1131167-20170515230147025-3774364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635646"/>
            <a:ext cx="5814060" cy="2994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0192" y="473199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图片来源于网络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MLP</a:t>
            </a:r>
            <a:r>
              <a:rPr lang="zh-CN" altLang="en-US" dirty="0" smtClean="0"/>
              <a:t>多层感知机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 algn="just"/>
            <a:r>
              <a:rPr lang="zh-CN" altLang="en-US" sz="2000" dirty="0" smtClean="0"/>
              <a:t>多层感知机（</a:t>
            </a:r>
            <a:r>
              <a:rPr lang="en-US" altLang="zh-CN" sz="2000" dirty="0" smtClean="0"/>
              <a:t>MLP, Multilayer </a:t>
            </a:r>
            <a:r>
              <a:rPr lang="en-US" altLang="zh-CN" sz="2000" dirty="0" err="1" smtClean="0"/>
              <a:t>Perceptron</a:t>
            </a:r>
            <a:r>
              <a:rPr lang="zh-CN" altLang="en-US" sz="2000" dirty="0" smtClean="0"/>
              <a:t>）也叫人工神经网络（</a:t>
            </a:r>
            <a:r>
              <a:rPr lang="en-US" altLang="zh-CN" sz="2000" dirty="0" smtClean="0"/>
              <a:t>ANN, Artificial Neural Network</a:t>
            </a:r>
            <a:r>
              <a:rPr lang="zh-CN" altLang="en-US" sz="2000" dirty="0" smtClean="0"/>
              <a:t>），除了输入输出层，它中间可以有多个隐层，最简单的</a:t>
            </a:r>
            <a:r>
              <a:rPr lang="en-US" altLang="zh-CN" sz="2000" dirty="0" smtClean="0"/>
              <a:t>MLP</a:t>
            </a:r>
            <a:r>
              <a:rPr lang="zh-CN" altLang="en-US" sz="2000" dirty="0" smtClean="0"/>
              <a:t>只含一个隐层</a:t>
            </a:r>
            <a:endParaRPr lang="zh-CN" altLang="en-US" sz="2000" dirty="0"/>
          </a:p>
        </p:txBody>
      </p:sp>
      <p:pic>
        <p:nvPicPr>
          <p:cNvPr id="6" name="图片 5" descr="52385335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787774"/>
            <a:ext cx="3619048" cy="1650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168" y="458797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图片来源于网络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MLP</a:t>
            </a:r>
            <a:r>
              <a:rPr lang="zh-CN" altLang="en-US" dirty="0" smtClean="0"/>
              <a:t>多层感知机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8782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层与层之间全连接，最底层是输入层，中间是隐藏层，最后是输出层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输入层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隐藏层</a:t>
            </a:r>
            <a:endParaRPr lang="en-US" altLang="zh-CN" dirty="0" smtClean="0"/>
          </a:p>
          <a:p>
            <a:pPr lvl="2" algn="just">
              <a:lnSpc>
                <a:spcPct val="120000"/>
              </a:lnSpc>
            </a:pPr>
            <a:r>
              <a:rPr lang="zh-CN" altLang="en-US" dirty="0" smtClean="0"/>
              <a:t>假设输入层用向量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表示，则隐藏层输出为</a:t>
            </a:r>
            <a:r>
              <a:rPr lang="en-US" altLang="zh-CN" dirty="0" smtClean="0"/>
              <a:t>f(W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X+b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是权重，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是偏置，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输出层</a:t>
            </a:r>
            <a:endParaRPr lang="en-US" altLang="zh-CN" dirty="0" smtClean="0"/>
          </a:p>
          <a:p>
            <a:pPr lvl="2" algn="just">
              <a:lnSpc>
                <a:spcPct val="120000"/>
              </a:lnSpc>
            </a:pPr>
            <a:r>
              <a:rPr lang="zh-CN" altLang="en-US" dirty="0" smtClean="0"/>
              <a:t>隐藏层到输出层是一个多类别的逻辑回归，即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回归，所以输出层输出为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(W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是隐藏层的输出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三层</a:t>
            </a:r>
            <a:r>
              <a:rPr lang="en-US" altLang="zh-CN" dirty="0" smtClean="0"/>
              <a:t>MLP</a:t>
            </a:r>
          </a:p>
        </p:txBody>
      </p:sp>
      <p:pic>
        <p:nvPicPr>
          <p:cNvPr id="6" name="图片 5" descr="微信截图_2021010913255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075806"/>
            <a:ext cx="3749365" cy="259102"/>
          </a:xfrm>
          <a:prstGeom prst="rect">
            <a:avLst/>
          </a:prstGeom>
        </p:spPr>
      </p:pic>
      <p:pic>
        <p:nvPicPr>
          <p:cNvPr id="7" name="图片 6" descr="微信截图_2021010913260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4371950"/>
            <a:ext cx="2339543" cy="327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随机森林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随机森林就是通过集成学习的思想将多棵树集成的一种算法，它的基本单元是决策树，而它的本质属于机器学习的一大分支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集成学习（</a:t>
            </a:r>
            <a:r>
              <a:rPr lang="en-US" altLang="zh-CN" dirty="0" smtClean="0"/>
              <a:t>Ensemble Learning</a:t>
            </a:r>
            <a:r>
              <a:rPr lang="zh-CN" altLang="en-US" dirty="0" smtClean="0"/>
              <a:t>）方法。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从直观角度来解释，每棵决策树都是一个分类器，那么对于一个输入样本，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棵树会有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个分类结果。而随机森林集成了所有的分类投票结果，将投票次数最多的类别指定为最终的输出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随机森林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训练过程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如果训练集大小为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，对于每棵树而言，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随机且有放回地</a:t>
            </a:r>
            <a:r>
              <a:rPr lang="zh-CN" altLang="en-US" dirty="0" smtClean="0"/>
              <a:t>从训练集中的抽取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个训练样本（这种采样方式称为</a:t>
            </a:r>
            <a:r>
              <a:rPr lang="en-US" altLang="zh-CN" dirty="0" smtClean="0"/>
              <a:t>bootstrap sample</a:t>
            </a:r>
            <a:r>
              <a:rPr lang="zh-CN" altLang="en-US" dirty="0" smtClean="0"/>
              <a:t>方法），作为该树的训练集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如果每个样本的特征维度为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，指定一个常数</a:t>
            </a:r>
            <a:r>
              <a:rPr lang="en-US" altLang="zh-CN" dirty="0" smtClean="0"/>
              <a:t>m&lt;&lt;M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随机地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个特征中选取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个特征子集，每次树进行分裂时，从这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个特征中选择最优的</a:t>
            </a:r>
            <a:endParaRPr lang="en-US" altLang="zh-CN" dirty="0" smtClean="0"/>
          </a:p>
          <a:p>
            <a:pPr lvl="2" algn="just">
              <a:lnSpc>
                <a:spcPct val="120000"/>
              </a:lnSpc>
            </a:pPr>
            <a:r>
              <a:rPr lang="zh-CN" altLang="en-US" dirty="0" smtClean="0"/>
              <a:t>分裂：在决策树的训练过程中，需要一次次的将训练数据集分裂成两个子数据集，这个过程就叫做分裂。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每棵树都尽最大程度的生长，并且没有剪枝过程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随机森林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Bagging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Bagging(</a:t>
            </a:r>
            <a:r>
              <a:rPr lang="en-US" altLang="zh-CN" dirty="0" err="1" smtClean="0"/>
              <a:t>Boostrap</a:t>
            </a:r>
            <a:r>
              <a:rPr lang="en-US" altLang="zh-CN" dirty="0" smtClean="0"/>
              <a:t> aggregating)</a:t>
            </a:r>
          </a:p>
          <a:p>
            <a:pPr lvl="2" algn="just"/>
            <a:r>
              <a:rPr lang="zh-CN" altLang="en-US" dirty="0" smtClean="0"/>
              <a:t>有放回的随机取样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对多个基学习器进行平均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不仅对样本随机，对特征也随机，将多棵决策树融合，降低方差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随机森林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集成学习</a:t>
            </a:r>
            <a:endParaRPr lang="en-US" altLang="zh-CN" dirty="0" smtClean="0"/>
          </a:p>
          <a:p>
            <a:pPr lvl="1" algn="just"/>
            <a:r>
              <a:rPr lang="zh-CN" altLang="en-US" sz="1800" dirty="0" smtClean="0"/>
              <a:t>建立几个模型组合的来解决单一预测问题。生成多个分类器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模型，各自独立地学习和作出预测。这些预测最后结合成单预测，因此优于任何一个单分类的做出预测</a:t>
            </a:r>
            <a:endParaRPr lang="zh-CN" altLang="en-US" sz="1800" dirty="0"/>
          </a:p>
        </p:txBody>
      </p:sp>
      <p:pic>
        <p:nvPicPr>
          <p:cNvPr id="8" name="图片 7" descr="src=http_%2F%2Faliyunzixunbucket.oss-cn-beijing.aliyuncs.com%2Fjpg%2F29cb51664423c700eb4bffc21993b1e7.jpg_x-oss-process=image%2Fresize,p_100%2Fauto-orient,1%2Fquality,q_90%2Fformat,jpg%2Fwatermark,image_eX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2643758"/>
            <a:ext cx="4536504" cy="2217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47741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图片来源于网络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672</Words>
  <Application>Microsoft Office PowerPoint</Application>
  <PresentationFormat>全屏显示(16:9)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基于多层感知机模型和随机森林模型的波士顿房价预测</vt:lpstr>
      <vt:lpstr>回归问题</vt:lpstr>
      <vt:lpstr>案例分析</vt:lpstr>
      <vt:lpstr>MLP多层感知机</vt:lpstr>
      <vt:lpstr>MLP多层感知机</vt:lpstr>
      <vt:lpstr>RF随机森林</vt:lpstr>
      <vt:lpstr>RF随机森林</vt:lpstr>
      <vt:lpstr>RF随机森林</vt:lpstr>
      <vt:lpstr>RF随机森林</vt:lpstr>
      <vt:lpstr>波士顿房价预测</vt:lpstr>
      <vt:lpstr>波士顿房价预测</vt:lpstr>
      <vt:lpstr>波士顿房价预测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基于多层感知机模型和随机森林模型的波士顿房价预测</dc:title>
  <dc:creator>lenovo</dc:creator>
  <cp:lastModifiedBy>Windows 用户</cp:lastModifiedBy>
  <cp:revision>23</cp:revision>
  <dcterms:created xsi:type="dcterms:W3CDTF">2021-01-08T12:29:14Z</dcterms:created>
  <dcterms:modified xsi:type="dcterms:W3CDTF">2021-01-09T13:59:02Z</dcterms:modified>
</cp:coreProperties>
</file>