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3">
  <p:sldMasterIdLst>
    <p:sldMasterId id="2147483723" r:id="rId1"/>
  </p:sldMasterIdLst>
  <p:notesMasterIdLst>
    <p:notesMasterId r:id="rId41"/>
  </p:notesMasterIdLst>
  <p:handoutMasterIdLst>
    <p:handoutMasterId r:id="rId42"/>
  </p:handoutMasterIdLst>
  <p:sldIdLst>
    <p:sldId id="338" r:id="rId2"/>
    <p:sldId id="298" r:id="rId3"/>
    <p:sldId id="297" r:id="rId4"/>
    <p:sldId id="301" r:id="rId5"/>
    <p:sldId id="300" r:id="rId6"/>
    <p:sldId id="302" r:id="rId7"/>
    <p:sldId id="303" r:id="rId8"/>
    <p:sldId id="304" r:id="rId9"/>
    <p:sldId id="308" r:id="rId10"/>
    <p:sldId id="309" r:id="rId11"/>
    <p:sldId id="306" r:id="rId12"/>
    <p:sldId id="310" r:id="rId13"/>
    <p:sldId id="311" r:id="rId14"/>
    <p:sldId id="312" r:id="rId15"/>
    <p:sldId id="313" r:id="rId16"/>
    <p:sldId id="314" r:id="rId17"/>
    <p:sldId id="315" r:id="rId18"/>
    <p:sldId id="316" r:id="rId19"/>
    <p:sldId id="317" r:id="rId20"/>
    <p:sldId id="318" r:id="rId21"/>
    <p:sldId id="319" r:id="rId22"/>
    <p:sldId id="320" r:id="rId23"/>
    <p:sldId id="321" r:id="rId24"/>
    <p:sldId id="322" r:id="rId25"/>
    <p:sldId id="323" r:id="rId26"/>
    <p:sldId id="324" r:id="rId27"/>
    <p:sldId id="325" r:id="rId28"/>
    <p:sldId id="326" r:id="rId29"/>
    <p:sldId id="327" r:id="rId30"/>
    <p:sldId id="328" r:id="rId31"/>
    <p:sldId id="329" r:id="rId32"/>
    <p:sldId id="330" r:id="rId33"/>
    <p:sldId id="331" r:id="rId34"/>
    <p:sldId id="332" r:id="rId35"/>
    <p:sldId id="333" r:id="rId36"/>
    <p:sldId id="334" r:id="rId37"/>
    <p:sldId id="335" r:id="rId38"/>
    <p:sldId id="336" r:id="rId39"/>
    <p:sldId id="337" r:id="rId40"/>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92C48"/>
    <a:srgbClr val="2C2D39"/>
    <a:srgbClr val="242630"/>
    <a:srgbClr val="2A1F43"/>
    <a:srgbClr val="0C1B43"/>
    <a:srgbClr val="000000"/>
    <a:srgbClr val="1D2225"/>
    <a:srgbClr val="F8F8F8"/>
    <a:srgbClr val="363C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0" autoAdjust="0"/>
    <p:restoredTop sz="90551" autoAdjust="0"/>
  </p:normalViewPr>
  <p:slideViewPr>
    <p:cSldViewPr snapToGrid="0" snapToObjects="1">
      <p:cViewPr varScale="1">
        <p:scale>
          <a:sx n="78" d="100"/>
          <a:sy n="78" d="100"/>
        </p:scale>
        <p:origin x="77" y="245"/>
      </p:cViewPr>
      <p:guideLst/>
    </p:cSldViewPr>
  </p:slideViewPr>
  <p:notesTextViewPr>
    <p:cViewPr>
      <p:scale>
        <a:sx n="1" d="1"/>
        <a:sy n="1" d="1"/>
      </p:scale>
      <p:origin x="0" y="0"/>
    </p:cViewPr>
  </p:notesTextViewPr>
  <p:notesViewPr>
    <p:cSldViewPr snapToGrid="0" snapToObjects="1">
      <p:cViewPr varScale="1">
        <p:scale>
          <a:sx n="120" d="100"/>
          <a:sy n="120" d="100"/>
        </p:scale>
        <p:origin x="504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8D5A2E05-2C6E-484E-9BB1-366C90717B9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dirty="0">
              <a:latin typeface="Microsoft YaHei UI" panose="020B0503020204020204" pitchFamily="34" charset="-122"/>
              <a:ea typeface="Microsoft YaHei UI" panose="020B0503020204020204" pitchFamily="34" charset="-122"/>
            </a:endParaRPr>
          </a:p>
        </p:txBody>
      </p:sp>
      <p:sp>
        <p:nvSpPr>
          <p:cNvPr id="3" name="日期占位符 2">
            <a:extLst>
              <a:ext uri="{FF2B5EF4-FFF2-40B4-BE49-F238E27FC236}">
                <a16:creationId xmlns:a16="http://schemas.microsoft.com/office/drawing/2014/main" id="{D2043844-B7FE-EC43-89AA-8831B859F94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26BC8917-4DE7-484A-ABF8-7E8519114FB2}" type="datetime1">
              <a:rPr lang="zh-CN" altLang="en-US" smtClean="0">
                <a:latin typeface="Microsoft YaHei UI" panose="020B0503020204020204" pitchFamily="34" charset="-122"/>
                <a:ea typeface="Microsoft YaHei UI" panose="020B0503020204020204" pitchFamily="34" charset="-122"/>
              </a:rPr>
              <a:t>2020/12/20</a:t>
            </a:fld>
            <a:endParaRPr lang="en-US" dirty="0">
              <a:latin typeface="Microsoft YaHei UI" panose="020B0503020204020204" pitchFamily="34" charset="-122"/>
              <a:ea typeface="Microsoft YaHei UI" panose="020B0503020204020204" pitchFamily="34" charset="-122"/>
            </a:endParaRPr>
          </a:p>
        </p:txBody>
      </p:sp>
      <p:sp>
        <p:nvSpPr>
          <p:cNvPr id="4" name="页脚占位符 3">
            <a:extLst>
              <a:ext uri="{FF2B5EF4-FFF2-40B4-BE49-F238E27FC236}">
                <a16:creationId xmlns:a16="http://schemas.microsoft.com/office/drawing/2014/main" id="{BFAC2EDC-03FB-D147-9BAA-37FCFF988C7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dirty="0">
              <a:latin typeface="Microsoft YaHei UI" panose="020B0503020204020204" pitchFamily="34" charset="-122"/>
              <a:ea typeface="Microsoft YaHei UI" panose="020B0503020204020204" pitchFamily="34" charset="-122"/>
            </a:endParaRPr>
          </a:p>
        </p:txBody>
      </p:sp>
      <p:sp>
        <p:nvSpPr>
          <p:cNvPr id="5" name="灯片编号占位符 4">
            <a:extLst>
              <a:ext uri="{FF2B5EF4-FFF2-40B4-BE49-F238E27FC236}">
                <a16:creationId xmlns:a16="http://schemas.microsoft.com/office/drawing/2014/main" id="{398E195D-E935-D746-A5D1-61E2EBF7EF6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F57D167-9BB5-2048-9DDA-7DF8E5D94DC9}" type="slidenum">
              <a:rPr lang="en-US" smtClean="0">
                <a:latin typeface="Microsoft YaHei UI" panose="020B0503020204020204" pitchFamily="34" charset="-122"/>
                <a:ea typeface="Microsoft YaHei UI" panose="020B0503020204020204" pitchFamily="34" charset="-122"/>
              </a:rPr>
              <a:t>‹#›</a:t>
            </a:fld>
            <a:endParaRPr 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97751213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5B7E3164-8BDD-403D-B76E-4E076A869ED7}" type="datetime1">
              <a:rPr lang="zh-CN" altLang="en-US" smtClean="0"/>
              <a:t>2020/12/20</a:t>
            </a:fld>
            <a:endParaRPr 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noProof="0"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noProof="0" dirty="0"/>
              <a:t>单击此处编辑母版文本样式</a:t>
            </a:r>
          </a:p>
          <a:p>
            <a:pPr lvl="1" rtl="0"/>
            <a:r>
              <a:rPr lang="zh-cn" noProof="0" dirty="0"/>
              <a:t>第二级</a:t>
            </a:r>
          </a:p>
          <a:p>
            <a:pPr lvl="2" rtl="0"/>
            <a:r>
              <a:rPr lang="zh-cn" noProof="0" dirty="0"/>
              <a:t>第三级</a:t>
            </a:r>
          </a:p>
          <a:p>
            <a:pPr lvl="3" rtl="0"/>
            <a:r>
              <a:rPr lang="zh-cn" noProof="0" dirty="0"/>
              <a:t>第四级</a:t>
            </a:r>
          </a:p>
          <a:p>
            <a:pPr lvl="4" rtl="0"/>
            <a:r>
              <a:rPr lang="zh-cn"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DB303FA8-A3F3-7640-B13D-36C73B3E5587}" type="slidenum">
              <a:rPr lang="en-US" smtClean="0"/>
              <a:pPr/>
              <a:t>‹#›</a:t>
            </a:fld>
            <a:endParaRPr lang="en-US" dirty="0"/>
          </a:p>
        </p:txBody>
      </p:sp>
    </p:spTree>
    <p:extLst>
      <p:ext uri="{BB962C8B-B14F-4D97-AF65-F5344CB8AC3E}">
        <p14:creationId xmlns:p14="http://schemas.microsoft.com/office/powerpoint/2010/main" val="3220178569"/>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7" name="长方形 6">
            <a:extLst>
              <a:ext uri="{FF2B5EF4-FFF2-40B4-BE49-F238E27FC236}">
                <a16:creationId xmlns:a16="http://schemas.microsoft.com/office/drawing/2014/main" id="{4CC33A90-B87E-634E-AF2A-F4C3C8923FED}"/>
              </a:ext>
            </a:extLst>
          </p:cNvPr>
          <p:cNvSpPr/>
          <p:nvPr userDrawn="1"/>
        </p:nvSpPr>
        <p:spPr>
          <a:xfrm>
            <a:off x="0" y="914400"/>
            <a:ext cx="12192000" cy="5029200"/>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icrosoft YaHei UI" panose="020B0503020204020204" pitchFamily="34" charset="-122"/>
              <a:ea typeface="Microsoft YaHei UI" panose="020B0503020204020204" pitchFamily="34" charset="-122"/>
            </a:endParaRPr>
          </a:p>
        </p:txBody>
      </p:sp>
      <p:sp>
        <p:nvSpPr>
          <p:cNvPr id="13" name="长方形 12">
            <a:extLst>
              <a:ext uri="{FF2B5EF4-FFF2-40B4-BE49-F238E27FC236}">
                <a16:creationId xmlns:a16="http://schemas.microsoft.com/office/drawing/2014/main" id="{41147E0E-4AE4-D149-A315-F2528623D5EA}"/>
              </a:ext>
            </a:extLst>
          </p:cNvPr>
          <p:cNvSpPr/>
          <p:nvPr userDrawn="1"/>
        </p:nvSpPr>
        <p:spPr>
          <a:xfrm>
            <a:off x="763425" y="2818150"/>
            <a:ext cx="6207001" cy="257181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icrosoft YaHei UI" panose="020B0503020204020204" pitchFamily="34" charset="-122"/>
              <a:ea typeface="Microsoft YaHei UI" panose="020B0503020204020204" pitchFamily="34" charset="-122"/>
            </a:endParaRPr>
          </a:p>
        </p:txBody>
      </p:sp>
      <p:sp>
        <p:nvSpPr>
          <p:cNvPr id="16" name="长方形 2">
            <a:extLst>
              <a:ext uri="{FF2B5EF4-FFF2-40B4-BE49-F238E27FC236}">
                <a16:creationId xmlns:a16="http://schemas.microsoft.com/office/drawing/2014/main" id="{AA222472-5BC8-7B4F-AB2F-B6A10019B606}"/>
              </a:ext>
            </a:extLst>
          </p:cNvPr>
          <p:cNvSpPr>
            <a:spLocks noChangeArrowheads="1"/>
          </p:cNvSpPr>
          <p:nvPr userDrawn="1"/>
        </p:nvSpPr>
        <p:spPr bwMode="auto">
          <a:xfrm>
            <a:off x="3105150" y="3237598"/>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noProof="0" dirty="0">
                <a:ln>
                  <a:noFill/>
                </a:ln>
                <a:solidFill>
                  <a:schemeClr val="tx1"/>
                </a:solidFill>
                <a:effectLst/>
                <a:latin typeface="Microsoft YaHei UI" panose="020B0503020204020204" pitchFamily="34" charset="-122"/>
                <a:ea typeface="Microsoft YaHei UI" panose="020B0503020204020204" pitchFamily="34" charset="-122"/>
              </a:rPr>
            </a:br>
            <a:endParaRPr kumimoji="0" lang="en-US" altLang="en-US" sz="1800" b="0" i="0" u="none" strike="noStrike" cap="none" normalizeH="0" baseline="0" noProof="0" dirty="0">
              <a:ln>
                <a:noFill/>
              </a:ln>
              <a:solidFill>
                <a:schemeClr val="tx1"/>
              </a:solidFill>
              <a:effectLst/>
              <a:latin typeface="Microsoft YaHei UI" panose="020B0503020204020204" pitchFamily="34" charset="-122"/>
              <a:ea typeface="Microsoft YaHei UI" panose="020B0503020204020204" pitchFamily="34" charset="-122"/>
            </a:endParaRPr>
          </a:p>
        </p:txBody>
      </p:sp>
      <p:sp>
        <p:nvSpPr>
          <p:cNvPr id="18" name="标题 1">
            <a:extLst>
              <a:ext uri="{FF2B5EF4-FFF2-40B4-BE49-F238E27FC236}">
                <a16:creationId xmlns:a16="http://schemas.microsoft.com/office/drawing/2014/main" id="{E3ED0903-C4AC-F843-878E-D66CB7BFB0E9}"/>
              </a:ext>
            </a:extLst>
          </p:cNvPr>
          <p:cNvSpPr>
            <a:spLocks noGrp="1"/>
          </p:cNvSpPr>
          <p:nvPr>
            <p:ph type="title" hasCustomPrompt="1"/>
          </p:nvPr>
        </p:nvSpPr>
        <p:spPr>
          <a:xfrm>
            <a:off x="1108430" y="3267744"/>
            <a:ext cx="5651293" cy="1086304"/>
          </a:xfrm>
          <a:prstGeom prst="rect">
            <a:avLst/>
          </a:prstGeom>
        </p:spPr>
        <p:txBody>
          <a:bodyPr lIns="91440" rIns="91440" rtlCol="0" anchor="ctr" anchorCtr="0">
            <a:noAutofit/>
          </a:bodyPr>
          <a:lstStyle>
            <a:lvl1pPr algn="l">
              <a:defRPr sz="8800" b="1" i="0" spc="150" baseline="0">
                <a:solidFill>
                  <a:schemeClr val="tx1"/>
                </a:solidFill>
                <a:latin typeface="Microsoft YaHei UI" panose="020B0503020204020204" pitchFamily="34" charset="-122"/>
                <a:ea typeface="Microsoft YaHei UI" panose="020B0503020204020204" pitchFamily="34" charset="-122"/>
              </a:defRPr>
            </a:lvl1pPr>
          </a:lstStyle>
          <a:p>
            <a:pPr rtl="0"/>
            <a:r>
              <a:rPr lang="zh-cn" noProof="0"/>
              <a:t>标题</a:t>
            </a:r>
          </a:p>
        </p:txBody>
      </p:sp>
      <p:sp>
        <p:nvSpPr>
          <p:cNvPr id="11" name="图片占位符 10">
            <a:extLst>
              <a:ext uri="{FF2B5EF4-FFF2-40B4-BE49-F238E27FC236}">
                <a16:creationId xmlns:a16="http://schemas.microsoft.com/office/drawing/2014/main" id="{C8F278E7-697F-D34E-BB55-5D254AF87F94}"/>
              </a:ext>
            </a:extLst>
          </p:cNvPr>
          <p:cNvSpPr>
            <a:spLocks noGrp="1"/>
          </p:cNvSpPr>
          <p:nvPr>
            <p:ph type="pic" sz="quarter" idx="14"/>
          </p:nvPr>
        </p:nvSpPr>
        <p:spPr>
          <a:xfrm>
            <a:off x="5923125" y="0"/>
            <a:ext cx="6268875" cy="6858000"/>
          </a:xfrm>
          <a:custGeom>
            <a:avLst/>
            <a:gdLst>
              <a:gd name="connsiteX0" fmla="*/ 0 w 6268875"/>
              <a:gd name="connsiteY0" fmla="*/ 0 h 6858000"/>
              <a:gd name="connsiteX1" fmla="*/ 6268875 w 6268875"/>
              <a:gd name="connsiteY1" fmla="*/ 0 h 6858000"/>
              <a:gd name="connsiteX2" fmla="*/ 6268875 w 6268875"/>
              <a:gd name="connsiteY2" fmla="*/ 6858000 h 6858000"/>
              <a:gd name="connsiteX3" fmla="*/ 0 w 6268875"/>
              <a:gd name="connsiteY3" fmla="*/ 6858000 h 6858000"/>
              <a:gd name="connsiteX4" fmla="*/ 0 w 6268875"/>
              <a:gd name="connsiteY4" fmla="*/ 5389964 h 6858000"/>
              <a:gd name="connsiteX5" fmla="*/ 1047301 w 6268875"/>
              <a:gd name="connsiteY5" fmla="*/ 5389964 h 6858000"/>
              <a:gd name="connsiteX6" fmla="*/ 1047301 w 6268875"/>
              <a:gd name="connsiteY6" fmla="*/ 2814404 h 6858000"/>
              <a:gd name="connsiteX7" fmla="*/ 0 w 6268875"/>
              <a:gd name="connsiteY7" fmla="*/ 28144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68875" h="6858000">
                <a:moveTo>
                  <a:pt x="0" y="0"/>
                </a:moveTo>
                <a:lnTo>
                  <a:pt x="6268875" y="0"/>
                </a:lnTo>
                <a:lnTo>
                  <a:pt x="6268875" y="6858000"/>
                </a:lnTo>
                <a:lnTo>
                  <a:pt x="0" y="6858000"/>
                </a:lnTo>
                <a:lnTo>
                  <a:pt x="0" y="5389964"/>
                </a:lnTo>
                <a:lnTo>
                  <a:pt x="1047301" y="5389964"/>
                </a:lnTo>
                <a:lnTo>
                  <a:pt x="1047301" y="2814404"/>
                </a:lnTo>
                <a:lnTo>
                  <a:pt x="0" y="2814404"/>
                </a:lnTo>
                <a:close/>
              </a:path>
            </a:pathLst>
          </a:custGeom>
          <a:solidFill>
            <a:schemeClr val="tx1"/>
          </a:solidFill>
        </p:spPr>
        <p:txBody>
          <a:bodyPr wrap="square" rtlCol="0">
            <a:noAutofit/>
          </a:bodyPr>
          <a:lstStyle>
            <a:lvl1pPr marL="0" indent="0">
              <a:buNone/>
              <a:defRPr>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zh-cn" noProof="0"/>
          </a:p>
        </p:txBody>
      </p:sp>
      <p:sp>
        <p:nvSpPr>
          <p:cNvPr id="3" name="文本占位符 2">
            <a:extLst>
              <a:ext uri="{FF2B5EF4-FFF2-40B4-BE49-F238E27FC236}">
                <a16:creationId xmlns:a16="http://schemas.microsoft.com/office/drawing/2014/main" id="{762719C4-9998-4B9C-8E34-87A64F6BCDAE}"/>
              </a:ext>
            </a:extLst>
          </p:cNvPr>
          <p:cNvSpPr>
            <a:spLocks noGrp="1"/>
          </p:cNvSpPr>
          <p:nvPr>
            <p:ph type="body" sz="quarter" idx="15" hasCustomPrompt="1"/>
          </p:nvPr>
        </p:nvSpPr>
        <p:spPr>
          <a:xfrm>
            <a:off x="1124261" y="4354048"/>
            <a:ext cx="5651500" cy="704088"/>
          </a:xfrm>
        </p:spPr>
        <p:txBody>
          <a:bodyPr rtlCol="0" anchor="ctr">
            <a:normAutofit/>
          </a:bodyPr>
          <a:lstStyle>
            <a:lvl1pPr marL="0" indent="0">
              <a:buNone/>
              <a:defRPr sz="2400" b="1" i="0" cap="all" spc="600" baseline="0">
                <a:latin typeface="Microsoft YaHei UI" panose="020B0503020204020204" pitchFamily="34" charset="-122"/>
                <a:ea typeface="Microsoft YaHei UI" panose="020B0503020204020204" pitchFamily="34" charset="-122"/>
              </a:defRPr>
            </a:lvl1pPr>
          </a:lstStyle>
          <a:p>
            <a:pPr lvl="0" rtl="0"/>
            <a:r>
              <a:rPr lang="zh-cn" noProof="0"/>
              <a:t>副标题</a:t>
            </a:r>
          </a:p>
        </p:txBody>
      </p:sp>
    </p:spTree>
    <p:extLst>
      <p:ext uri="{BB962C8B-B14F-4D97-AF65-F5344CB8AC3E}">
        <p14:creationId xmlns:p14="http://schemas.microsoft.com/office/powerpoint/2010/main" val="147982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标题和内容 ">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07827B82-FD68-4ADE-8128-760B1DCBAB73}" type="datetime1">
              <a:rPr lang="zh-CN" altLang="en-US" smtClean="0"/>
              <a:t>2020/12/20</a:t>
            </a:fld>
            <a:endParaRPr lang="en-US" dirty="0"/>
          </a:p>
        </p:txBody>
      </p:sp>
      <p:sp>
        <p:nvSpPr>
          <p:cNvPr id="3" name="页脚占位符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en-US" dirty="0"/>
          </a:p>
        </p:txBody>
      </p:sp>
      <p:sp>
        <p:nvSpPr>
          <p:cNvPr id="4" name="灯片编号占位符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6F705D35-D126-3B47-A82C-2A13EA9E0A67}" type="slidenum">
              <a:rPr lang="en-US" smtClean="0"/>
              <a:pPr/>
              <a:t>‹#›</a:t>
            </a:fld>
            <a:endParaRPr lang="en-US" dirty="0"/>
          </a:p>
        </p:txBody>
      </p:sp>
      <p:sp>
        <p:nvSpPr>
          <p:cNvPr id="5" name="长方形 4">
            <a:extLst>
              <a:ext uri="{FF2B5EF4-FFF2-40B4-BE49-F238E27FC236}">
                <a16:creationId xmlns:a16="http://schemas.microsoft.com/office/drawing/2014/main" id="{F9B59AC0-ACCA-0548-A037-BC61068B8FE2}"/>
              </a:ext>
            </a:extLst>
          </p:cNvPr>
          <p:cNvSpPr/>
          <p:nvPr userDrawn="1"/>
        </p:nvSpPr>
        <p:spPr>
          <a:xfrm>
            <a:off x="0" y="0"/>
            <a:ext cx="12192000" cy="986306"/>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icrosoft YaHei UI" panose="020B0503020204020204" pitchFamily="34" charset="-122"/>
              <a:ea typeface="Microsoft YaHei UI" panose="020B0503020204020204" pitchFamily="34" charset="-122"/>
            </a:endParaRPr>
          </a:p>
        </p:txBody>
      </p:sp>
      <p:sp>
        <p:nvSpPr>
          <p:cNvPr id="6" name="长方形 5">
            <a:extLst>
              <a:ext uri="{FF2B5EF4-FFF2-40B4-BE49-F238E27FC236}">
                <a16:creationId xmlns:a16="http://schemas.microsoft.com/office/drawing/2014/main" id="{2A57C152-0331-B74F-81FE-04A927A72C7B}"/>
              </a:ext>
            </a:extLst>
          </p:cNvPr>
          <p:cNvSpPr/>
          <p:nvPr userDrawn="1"/>
        </p:nvSpPr>
        <p:spPr>
          <a:xfrm>
            <a:off x="350520" y="279792"/>
            <a:ext cx="11475720" cy="98630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rtlCol="0" anchor="ctr"/>
          <a:lstStyle/>
          <a:p>
            <a:pPr rtl="0"/>
            <a:endParaRPr lang="en-US" sz="2400" b="1" noProof="0" dirty="0">
              <a:latin typeface="Microsoft YaHei UI" panose="020B0503020204020204" pitchFamily="34" charset="-122"/>
              <a:ea typeface="Microsoft YaHei UI" panose="020B0503020204020204" pitchFamily="34" charset="-122"/>
            </a:endParaRPr>
          </a:p>
        </p:txBody>
      </p:sp>
      <p:sp>
        <p:nvSpPr>
          <p:cNvPr id="8" name="标题 1">
            <a:extLst>
              <a:ext uri="{FF2B5EF4-FFF2-40B4-BE49-F238E27FC236}">
                <a16:creationId xmlns:a16="http://schemas.microsoft.com/office/drawing/2014/main" id="{5FDDD9A4-1691-5D47-9605-21650E2212D3}"/>
              </a:ext>
            </a:extLst>
          </p:cNvPr>
          <p:cNvSpPr>
            <a:spLocks noGrp="1"/>
          </p:cNvSpPr>
          <p:nvPr>
            <p:ph type="title"/>
          </p:nvPr>
        </p:nvSpPr>
        <p:spPr>
          <a:xfrm>
            <a:off x="639413" y="483440"/>
            <a:ext cx="10904438" cy="583800"/>
          </a:xfrm>
          <a:prstGeom prst="rect">
            <a:avLst/>
          </a:prstGeom>
        </p:spPr>
        <p:txBody>
          <a:bodyPr lIns="91440" rIns="91440" rtlCol="0">
            <a:noAutofit/>
          </a:bodyPr>
          <a:lstStyle>
            <a:lvl1pPr>
              <a:defRPr sz="2400" b="1" i="0" spc="150" baseline="0">
                <a:solidFill>
                  <a:schemeClr val="tx1"/>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noProof="0"/>
          </a:p>
        </p:txBody>
      </p:sp>
      <p:sp>
        <p:nvSpPr>
          <p:cNvPr id="10" name="内容占位符 9">
            <a:extLst>
              <a:ext uri="{FF2B5EF4-FFF2-40B4-BE49-F238E27FC236}">
                <a16:creationId xmlns:a16="http://schemas.microsoft.com/office/drawing/2014/main" id="{A6B69B4E-3A48-4F14-8C09-ECC8E58C7321}"/>
              </a:ext>
            </a:extLst>
          </p:cNvPr>
          <p:cNvSpPr>
            <a:spLocks noGrp="1"/>
          </p:cNvSpPr>
          <p:nvPr>
            <p:ph sz="quarter" idx="13"/>
          </p:nvPr>
        </p:nvSpPr>
        <p:spPr>
          <a:xfrm>
            <a:off x="639763" y="1470025"/>
            <a:ext cx="10904088" cy="4706938"/>
          </a:xfrm>
        </p:spPr>
        <p:txBody>
          <a:bodyPr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noProof="0"/>
          </a:p>
        </p:txBody>
      </p:sp>
    </p:spTree>
    <p:extLst>
      <p:ext uri="{BB962C8B-B14F-4D97-AF65-F5344CB8AC3E}">
        <p14:creationId xmlns:p14="http://schemas.microsoft.com/office/powerpoint/2010/main" val="649630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2 项内容 ">
    <p:spTree>
      <p:nvGrpSpPr>
        <p:cNvPr id="1" name=""/>
        <p:cNvGrpSpPr/>
        <p:nvPr/>
      </p:nvGrpSpPr>
      <p:grpSpPr>
        <a:xfrm>
          <a:off x="0" y="0"/>
          <a:ext cx="0" cy="0"/>
          <a:chOff x="0" y="0"/>
          <a:chExt cx="0" cy="0"/>
        </a:xfrm>
      </p:grpSpPr>
      <p:sp>
        <p:nvSpPr>
          <p:cNvPr id="6" name="长方形 5">
            <a:extLst>
              <a:ext uri="{FF2B5EF4-FFF2-40B4-BE49-F238E27FC236}">
                <a16:creationId xmlns:a16="http://schemas.microsoft.com/office/drawing/2014/main" id="{987C56A2-F952-8343-A875-78793BA51A34}"/>
              </a:ext>
            </a:extLst>
          </p:cNvPr>
          <p:cNvSpPr/>
          <p:nvPr userDrawn="1"/>
        </p:nvSpPr>
        <p:spPr>
          <a:xfrm>
            <a:off x="0" y="5871694"/>
            <a:ext cx="12192000" cy="986306"/>
          </a:xfrm>
          <a:prstGeom prst="rect">
            <a:avLst/>
          </a:prstGeom>
          <a:pattFill prst="lgGrid">
            <a:fgClr>
              <a:schemeClr val="tx1">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icrosoft YaHei UI" panose="020B0503020204020204" pitchFamily="34" charset="-122"/>
              <a:ea typeface="Microsoft YaHei UI" panose="020B0503020204020204" pitchFamily="34" charset="-122"/>
            </a:endParaRPr>
          </a:p>
        </p:txBody>
      </p:sp>
      <p:sp>
        <p:nvSpPr>
          <p:cNvPr id="7" name="长方形 6">
            <a:extLst>
              <a:ext uri="{FF2B5EF4-FFF2-40B4-BE49-F238E27FC236}">
                <a16:creationId xmlns:a16="http://schemas.microsoft.com/office/drawing/2014/main" id="{81BB3689-72F8-2345-BF30-38C81BDD487E}"/>
              </a:ext>
            </a:extLst>
          </p:cNvPr>
          <p:cNvSpPr/>
          <p:nvPr userDrawn="1"/>
        </p:nvSpPr>
        <p:spPr>
          <a:xfrm>
            <a:off x="5002306" y="0"/>
            <a:ext cx="7189694" cy="685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icrosoft YaHei UI" panose="020B0503020204020204" pitchFamily="34" charset="-122"/>
              <a:ea typeface="Microsoft YaHei UI" panose="020B0503020204020204" pitchFamily="34" charset="-122"/>
            </a:endParaRPr>
          </a:p>
        </p:txBody>
      </p:sp>
      <p:sp>
        <p:nvSpPr>
          <p:cNvPr id="2" name="日期占位符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B279A881-543A-48E0-916F-6600FAAECBE4}" type="datetime1">
              <a:rPr lang="zh-CN" altLang="en-US" smtClean="0"/>
              <a:t>2020/12/20</a:t>
            </a:fld>
            <a:endParaRPr lang="en-US" dirty="0"/>
          </a:p>
        </p:txBody>
      </p:sp>
      <p:sp>
        <p:nvSpPr>
          <p:cNvPr id="3" name="页脚占位符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en-US" dirty="0"/>
          </a:p>
        </p:txBody>
      </p:sp>
      <p:sp>
        <p:nvSpPr>
          <p:cNvPr id="4" name="灯片编号占位符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6F705D35-D126-3B47-A82C-2A13EA9E0A67}" type="slidenum">
              <a:rPr lang="en-US" smtClean="0"/>
              <a:pPr/>
              <a:t>‹#›</a:t>
            </a:fld>
            <a:endParaRPr lang="en-US" dirty="0"/>
          </a:p>
        </p:txBody>
      </p:sp>
      <p:sp>
        <p:nvSpPr>
          <p:cNvPr id="9" name="标题 1">
            <a:extLst>
              <a:ext uri="{FF2B5EF4-FFF2-40B4-BE49-F238E27FC236}">
                <a16:creationId xmlns:a16="http://schemas.microsoft.com/office/drawing/2014/main" id="{656FB1BA-653F-254C-9C39-2A5BDD763EE8}"/>
              </a:ext>
            </a:extLst>
          </p:cNvPr>
          <p:cNvSpPr>
            <a:spLocks noGrp="1"/>
          </p:cNvSpPr>
          <p:nvPr>
            <p:ph type="title"/>
          </p:nvPr>
        </p:nvSpPr>
        <p:spPr>
          <a:xfrm>
            <a:off x="6761117" y="681037"/>
            <a:ext cx="4791637" cy="583800"/>
          </a:xfrm>
          <a:prstGeom prst="rect">
            <a:avLst/>
          </a:prstGeom>
        </p:spPr>
        <p:txBody>
          <a:bodyPr lIns="91440" rIns="91440" rtlCol="0">
            <a:noAutofit/>
          </a:bodyPr>
          <a:lstStyle>
            <a:lvl1pPr>
              <a:defRPr sz="2400" b="1" i="0" spc="150" baseline="0">
                <a:solidFill>
                  <a:schemeClr val="tx1"/>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noProof="0"/>
          </a:p>
        </p:txBody>
      </p:sp>
      <p:sp>
        <p:nvSpPr>
          <p:cNvPr id="12" name="图片占位符 10">
            <a:extLst>
              <a:ext uri="{FF2B5EF4-FFF2-40B4-BE49-F238E27FC236}">
                <a16:creationId xmlns:a16="http://schemas.microsoft.com/office/drawing/2014/main" id="{CB2BF900-EE78-604F-A9A8-83394228A684}"/>
              </a:ext>
            </a:extLst>
          </p:cNvPr>
          <p:cNvSpPr>
            <a:spLocks noGrp="1"/>
          </p:cNvSpPr>
          <p:nvPr>
            <p:ph type="pic" sz="quarter" idx="14"/>
          </p:nvPr>
        </p:nvSpPr>
        <p:spPr>
          <a:xfrm>
            <a:off x="542925" y="571500"/>
            <a:ext cx="5553075" cy="5715000"/>
          </a:xfrm>
          <a:prstGeom prst="rect">
            <a:avLst/>
          </a:prstGeom>
          <a:solidFill>
            <a:schemeClr val="tx1"/>
          </a:solidFill>
        </p:spPr>
        <p:txBody>
          <a:bodyPr rtlCol="0"/>
          <a:lstStyle>
            <a:lvl1pPr marL="0" indent="0">
              <a:buNone/>
              <a:defRPr>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zh-cn" noProof="0"/>
          </a:p>
        </p:txBody>
      </p:sp>
      <p:sp>
        <p:nvSpPr>
          <p:cNvPr id="10" name="内容占位符 9">
            <a:extLst>
              <a:ext uri="{FF2B5EF4-FFF2-40B4-BE49-F238E27FC236}">
                <a16:creationId xmlns:a16="http://schemas.microsoft.com/office/drawing/2014/main" id="{C4C04996-C3BC-4E03-A361-2BA33F3CA305}"/>
              </a:ext>
            </a:extLst>
          </p:cNvPr>
          <p:cNvSpPr>
            <a:spLocks noGrp="1"/>
          </p:cNvSpPr>
          <p:nvPr>
            <p:ph sz="quarter" idx="15"/>
          </p:nvPr>
        </p:nvSpPr>
        <p:spPr>
          <a:xfrm>
            <a:off x="6761163" y="1265238"/>
            <a:ext cx="4791591" cy="4911725"/>
          </a:xfrm>
        </p:spPr>
        <p:txBody>
          <a:bodyPr rtlCol="0"/>
          <a:lstStyle>
            <a:lvl1pPr>
              <a:lnSpc>
                <a:spcPct val="200000"/>
              </a:lnSpc>
              <a:spcBef>
                <a:spcPts val="1000"/>
              </a:spcBef>
              <a:buClrTx/>
              <a:defRPr>
                <a:latin typeface="Microsoft YaHei UI" panose="020B0503020204020204" pitchFamily="34" charset="-122"/>
                <a:ea typeface="Microsoft YaHei UI" panose="020B0503020204020204" pitchFamily="34" charset="-122"/>
              </a:defRPr>
            </a:lvl1pPr>
            <a:lvl2pPr>
              <a:lnSpc>
                <a:spcPct val="200000"/>
              </a:lnSpc>
              <a:spcBef>
                <a:spcPts val="1000"/>
              </a:spcBef>
              <a:buClrTx/>
              <a:defRPr/>
            </a:lvl2pPr>
            <a:lvl3pPr>
              <a:lnSpc>
                <a:spcPct val="200000"/>
              </a:lnSpc>
              <a:spcBef>
                <a:spcPts val="1000"/>
              </a:spcBef>
              <a:buClrTx/>
              <a:defRPr/>
            </a:lvl3pPr>
            <a:lvl4pPr>
              <a:lnSpc>
                <a:spcPct val="200000"/>
              </a:lnSpc>
              <a:spcBef>
                <a:spcPts val="1000"/>
              </a:spcBef>
              <a:buClrTx/>
              <a:defRPr/>
            </a:lvl4pPr>
            <a:lvl5pPr>
              <a:lnSpc>
                <a:spcPct val="200000"/>
              </a:lnSpc>
              <a:spcBef>
                <a:spcPts val="1000"/>
              </a:spcBef>
              <a:buClrTx/>
              <a:defRPr/>
            </a:lvl5pPr>
          </a:lstStyle>
          <a:p>
            <a:pPr lvl="0" rtl="0"/>
            <a:r>
              <a:rPr lang="zh-CN" altLang="en-US" noProof="0"/>
              <a:t>单击此处编辑母版文本样式</a:t>
            </a:r>
          </a:p>
        </p:txBody>
      </p:sp>
    </p:spTree>
    <p:extLst>
      <p:ext uri="{BB962C8B-B14F-4D97-AF65-F5344CB8AC3E}">
        <p14:creationId xmlns:p14="http://schemas.microsoft.com/office/powerpoint/2010/main" val="2859269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比较">
    <p:spTree>
      <p:nvGrpSpPr>
        <p:cNvPr id="1" name=""/>
        <p:cNvGrpSpPr/>
        <p:nvPr/>
      </p:nvGrpSpPr>
      <p:grpSpPr>
        <a:xfrm>
          <a:off x="0" y="0"/>
          <a:ext cx="0" cy="0"/>
          <a:chOff x="0" y="0"/>
          <a:chExt cx="0" cy="0"/>
        </a:xfrm>
      </p:grpSpPr>
      <p:sp>
        <p:nvSpPr>
          <p:cNvPr id="16" name="长方形 15">
            <a:extLst>
              <a:ext uri="{FF2B5EF4-FFF2-40B4-BE49-F238E27FC236}">
                <a16:creationId xmlns:a16="http://schemas.microsoft.com/office/drawing/2014/main" id="{F2F96941-79C9-A34B-8AB5-C167A4D72D51}"/>
              </a:ext>
            </a:extLst>
          </p:cNvPr>
          <p:cNvSpPr/>
          <p:nvPr userDrawn="1"/>
        </p:nvSpPr>
        <p:spPr>
          <a:xfrm>
            <a:off x="0" y="0"/>
            <a:ext cx="12192000" cy="986306"/>
          </a:xfrm>
          <a:prstGeom prst="rect">
            <a:avLst/>
          </a:prstGeom>
          <a:pattFill prst="lgGrid">
            <a:fgClr>
              <a:schemeClr val="tx1">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icrosoft YaHei UI" panose="020B0503020204020204" pitchFamily="34" charset="-122"/>
              <a:ea typeface="Microsoft YaHei UI" panose="020B0503020204020204" pitchFamily="34" charset="-122"/>
            </a:endParaRPr>
          </a:p>
        </p:txBody>
      </p:sp>
      <p:sp>
        <p:nvSpPr>
          <p:cNvPr id="2" name="日期占位符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52D3BB04-27DF-418D-A94F-CEF723DA0044}" type="datetime1">
              <a:rPr lang="zh-CN" altLang="en-US" smtClean="0"/>
              <a:t>2020/12/20</a:t>
            </a:fld>
            <a:endParaRPr lang="en-US" dirty="0"/>
          </a:p>
        </p:txBody>
      </p:sp>
      <p:sp>
        <p:nvSpPr>
          <p:cNvPr id="3" name="页脚占位符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en-US" dirty="0"/>
          </a:p>
        </p:txBody>
      </p:sp>
      <p:sp>
        <p:nvSpPr>
          <p:cNvPr id="4" name="灯片编号占位符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6F705D35-D126-3B47-A82C-2A13EA9E0A67}" type="slidenum">
              <a:rPr lang="en-US" smtClean="0"/>
              <a:pPr/>
              <a:t>‹#›</a:t>
            </a:fld>
            <a:endParaRPr lang="en-US" dirty="0"/>
          </a:p>
        </p:txBody>
      </p:sp>
      <p:sp>
        <p:nvSpPr>
          <p:cNvPr id="6" name="长方形 5">
            <a:extLst>
              <a:ext uri="{FF2B5EF4-FFF2-40B4-BE49-F238E27FC236}">
                <a16:creationId xmlns:a16="http://schemas.microsoft.com/office/drawing/2014/main" id="{2A57C152-0331-B74F-81FE-04A927A72C7B}"/>
              </a:ext>
            </a:extLst>
          </p:cNvPr>
          <p:cNvSpPr/>
          <p:nvPr userDrawn="1"/>
        </p:nvSpPr>
        <p:spPr>
          <a:xfrm>
            <a:off x="350520" y="279792"/>
            <a:ext cx="11475720" cy="98630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rtlCol="0" anchor="ctr"/>
          <a:lstStyle/>
          <a:p>
            <a:pPr rtl="0"/>
            <a:endParaRPr lang="en-US" sz="2400" b="1" noProof="0" dirty="0">
              <a:solidFill>
                <a:schemeClr val="bg1"/>
              </a:solidFill>
              <a:latin typeface="Microsoft YaHei UI" panose="020B0503020204020204" pitchFamily="34" charset="-122"/>
              <a:ea typeface="Microsoft YaHei UI" panose="020B0503020204020204" pitchFamily="34" charset="-122"/>
            </a:endParaRPr>
          </a:p>
        </p:txBody>
      </p:sp>
      <p:sp>
        <p:nvSpPr>
          <p:cNvPr id="8" name="标题 1">
            <a:extLst>
              <a:ext uri="{FF2B5EF4-FFF2-40B4-BE49-F238E27FC236}">
                <a16:creationId xmlns:a16="http://schemas.microsoft.com/office/drawing/2014/main" id="{5FDDD9A4-1691-5D47-9605-21650E2212D3}"/>
              </a:ext>
            </a:extLst>
          </p:cNvPr>
          <p:cNvSpPr>
            <a:spLocks noGrp="1"/>
          </p:cNvSpPr>
          <p:nvPr>
            <p:ph type="title"/>
          </p:nvPr>
        </p:nvSpPr>
        <p:spPr>
          <a:xfrm>
            <a:off x="639413" y="483440"/>
            <a:ext cx="10904438" cy="583800"/>
          </a:xfrm>
          <a:prstGeom prst="rect">
            <a:avLst/>
          </a:prstGeom>
        </p:spPr>
        <p:txBody>
          <a:bodyPr lIns="91440" rIns="91440" rtlCol="0">
            <a:noAutofit/>
          </a:bodyPr>
          <a:lstStyle>
            <a:lvl1pPr>
              <a:defRPr sz="2400" b="1" i="0" spc="150" baseline="0">
                <a:solidFill>
                  <a:schemeClr val="tx1"/>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noProof="0"/>
          </a:p>
        </p:txBody>
      </p:sp>
      <p:sp>
        <p:nvSpPr>
          <p:cNvPr id="10" name="文本占位符 2">
            <a:extLst>
              <a:ext uri="{FF2B5EF4-FFF2-40B4-BE49-F238E27FC236}">
                <a16:creationId xmlns:a16="http://schemas.microsoft.com/office/drawing/2014/main" id="{62F811A9-08B1-C746-B30D-69D7B4A6CD59}"/>
              </a:ext>
            </a:extLst>
          </p:cNvPr>
          <p:cNvSpPr>
            <a:spLocks noGrp="1"/>
          </p:cNvSpPr>
          <p:nvPr>
            <p:ph type="body" idx="1"/>
          </p:nvPr>
        </p:nvSpPr>
        <p:spPr>
          <a:xfrm>
            <a:off x="838201" y="2038570"/>
            <a:ext cx="5042646" cy="703135"/>
          </a:xfrm>
          <a:prstGeom prst="rect">
            <a:avLst/>
          </a:prstGeom>
        </p:spPr>
        <p:txBody>
          <a:bodyPr lIns="91440" rIns="91440" rtlCol="0" anchor="ctr">
            <a:normAutofit/>
          </a:bodyPr>
          <a:lstStyle>
            <a:lvl1pPr marL="0" indent="0" algn="l">
              <a:lnSpc>
                <a:spcPct val="150000"/>
              </a:lnSpc>
              <a:buNone/>
              <a:defRPr sz="1800" b="1" i="0" cap="all" spc="150" baseline="0">
                <a:solidFill>
                  <a:schemeClr val="tx2"/>
                </a:solidFill>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12" name="文本占位符 2">
            <a:extLst>
              <a:ext uri="{FF2B5EF4-FFF2-40B4-BE49-F238E27FC236}">
                <a16:creationId xmlns:a16="http://schemas.microsoft.com/office/drawing/2014/main" id="{54F0B191-C947-1640-8AD2-EEEAA1ED57C9}"/>
              </a:ext>
            </a:extLst>
          </p:cNvPr>
          <p:cNvSpPr>
            <a:spLocks noGrp="1"/>
          </p:cNvSpPr>
          <p:nvPr>
            <p:ph type="body" idx="14"/>
          </p:nvPr>
        </p:nvSpPr>
        <p:spPr>
          <a:xfrm>
            <a:off x="6501205" y="2038570"/>
            <a:ext cx="5042646" cy="703135"/>
          </a:xfrm>
          <a:prstGeom prst="rect">
            <a:avLst/>
          </a:prstGeom>
        </p:spPr>
        <p:txBody>
          <a:bodyPr lIns="91440" rIns="91440" rtlCol="0" anchor="ctr">
            <a:normAutofit/>
          </a:bodyPr>
          <a:lstStyle>
            <a:lvl1pPr marL="0" indent="0" algn="l">
              <a:lnSpc>
                <a:spcPct val="150000"/>
              </a:lnSpc>
              <a:buNone/>
              <a:defRPr sz="1800" b="1" i="0" cap="all" spc="150" baseline="0">
                <a:solidFill>
                  <a:schemeClr val="tx2"/>
                </a:solidFill>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cxnSp>
        <p:nvCxnSpPr>
          <p:cNvPr id="14" name="直接连接符​​(S) 13">
            <a:extLst>
              <a:ext uri="{FF2B5EF4-FFF2-40B4-BE49-F238E27FC236}">
                <a16:creationId xmlns:a16="http://schemas.microsoft.com/office/drawing/2014/main" id="{E8B92D52-6B55-2C4B-95E4-CE89611E590B}"/>
              </a:ext>
            </a:extLst>
          </p:cNvPr>
          <p:cNvCxnSpPr>
            <a:cxnSpLocks/>
          </p:cNvCxnSpPr>
          <p:nvPr userDrawn="1"/>
        </p:nvCxnSpPr>
        <p:spPr>
          <a:xfrm>
            <a:off x="6167716" y="1613647"/>
            <a:ext cx="0" cy="4904068"/>
          </a:xfrm>
          <a:prstGeom prst="line">
            <a:avLst/>
          </a:prstGeom>
          <a:ln>
            <a:solidFill>
              <a:schemeClr val="tx2">
                <a:lumMod val="10000"/>
                <a:lumOff val="90000"/>
              </a:schemeClr>
            </a:solidFill>
          </a:ln>
        </p:spPr>
        <p:style>
          <a:lnRef idx="1">
            <a:schemeClr val="accent1"/>
          </a:lnRef>
          <a:fillRef idx="0">
            <a:schemeClr val="accent1"/>
          </a:fillRef>
          <a:effectRef idx="0">
            <a:schemeClr val="accent1"/>
          </a:effectRef>
          <a:fontRef idx="minor">
            <a:schemeClr val="tx1"/>
          </a:fontRef>
        </p:style>
      </p:cxnSp>
      <p:sp>
        <p:nvSpPr>
          <p:cNvPr id="7" name="内容占位符 6">
            <a:extLst>
              <a:ext uri="{FF2B5EF4-FFF2-40B4-BE49-F238E27FC236}">
                <a16:creationId xmlns:a16="http://schemas.microsoft.com/office/drawing/2014/main" id="{F0F9EB4B-EC9F-404E-A98B-1EA3F6FF116A}"/>
              </a:ext>
            </a:extLst>
          </p:cNvPr>
          <p:cNvSpPr>
            <a:spLocks noGrp="1"/>
          </p:cNvSpPr>
          <p:nvPr>
            <p:ph sz="quarter" idx="15"/>
          </p:nvPr>
        </p:nvSpPr>
        <p:spPr>
          <a:xfrm>
            <a:off x="838199" y="2894013"/>
            <a:ext cx="5042647" cy="3094037"/>
          </a:xfrm>
        </p:spPr>
        <p:txBody>
          <a:bodyPr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noProof="0"/>
          </a:p>
        </p:txBody>
      </p:sp>
      <p:sp>
        <p:nvSpPr>
          <p:cNvPr id="15" name="内容占位符 6">
            <a:extLst>
              <a:ext uri="{FF2B5EF4-FFF2-40B4-BE49-F238E27FC236}">
                <a16:creationId xmlns:a16="http://schemas.microsoft.com/office/drawing/2014/main" id="{7A648C0A-27FE-4582-8D3C-7FF280E14591}"/>
              </a:ext>
            </a:extLst>
          </p:cNvPr>
          <p:cNvSpPr>
            <a:spLocks noGrp="1"/>
          </p:cNvSpPr>
          <p:nvPr>
            <p:ph sz="quarter" idx="16"/>
          </p:nvPr>
        </p:nvSpPr>
        <p:spPr>
          <a:xfrm>
            <a:off x="6501205" y="2894013"/>
            <a:ext cx="5042647" cy="3094037"/>
          </a:xfrm>
        </p:spPr>
        <p:txBody>
          <a:bodyPr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noProof="0"/>
          </a:p>
        </p:txBody>
      </p:sp>
    </p:spTree>
    <p:extLst>
      <p:ext uri="{BB962C8B-B14F-4D97-AF65-F5344CB8AC3E}">
        <p14:creationId xmlns:p14="http://schemas.microsoft.com/office/powerpoint/2010/main" val="3315996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图片和字幕">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14A22209-F6F4-814A-9719-87CDCD23C55F}"/>
              </a:ext>
            </a:extLst>
          </p:cNvPr>
          <p:cNvSpPr/>
          <p:nvPr userDrawn="1"/>
        </p:nvSpPr>
        <p:spPr>
          <a:xfrm>
            <a:off x="0" y="914400"/>
            <a:ext cx="12192000" cy="5029200"/>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icrosoft YaHei UI" panose="020B0503020204020204" pitchFamily="34" charset="-122"/>
              <a:ea typeface="Microsoft YaHei UI" panose="020B0503020204020204" pitchFamily="34" charset="-122"/>
            </a:endParaRPr>
          </a:p>
        </p:txBody>
      </p:sp>
      <p:sp>
        <p:nvSpPr>
          <p:cNvPr id="11" name="矩形 10">
            <a:extLst>
              <a:ext uri="{FF2B5EF4-FFF2-40B4-BE49-F238E27FC236}">
                <a16:creationId xmlns:a16="http://schemas.microsoft.com/office/drawing/2014/main" id="{51817374-D7A2-2F4D-91C6-E24955F0018B}"/>
              </a:ext>
            </a:extLst>
          </p:cNvPr>
          <p:cNvSpPr/>
          <p:nvPr userDrawn="1"/>
        </p:nvSpPr>
        <p:spPr>
          <a:xfrm>
            <a:off x="5951621" y="1803214"/>
            <a:ext cx="6240379" cy="325288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icrosoft YaHei UI" panose="020B0503020204020204" pitchFamily="34" charset="-122"/>
              <a:ea typeface="Microsoft YaHei UI" panose="020B0503020204020204" pitchFamily="34" charset="-122"/>
            </a:endParaRPr>
          </a:p>
        </p:txBody>
      </p:sp>
      <p:sp>
        <p:nvSpPr>
          <p:cNvPr id="2" name="日期占位符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269909EB-DF0E-4C79-A2EF-9AE47FAE29FD}" type="datetime1">
              <a:rPr lang="zh-CN" altLang="en-US" smtClean="0"/>
              <a:t>2020/12/20</a:t>
            </a:fld>
            <a:endParaRPr lang="en-US" dirty="0"/>
          </a:p>
        </p:txBody>
      </p:sp>
      <p:sp>
        <p:nvSpPr>
          <p:cNvPr id="3" name="页脚占位符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en-US" dirty="0"/>
          </a:p>
        </p:txBody>
      </p:sp>
      <p:sp>
        <p:nvSpPr>
          <p:cNvPr id="4" name="灯片编号占位符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6F705D35-D126-3B47-A82C-2A13EA9E0A67}" type="slidenum">
              <a:rPr lang="en-US" smtClean="0"/>
              <a:pPr/>
              <a:t>‹#›</a:t>
            </a:fld>
            <a:endParaRPr lang="en-US" dirty="0"/>
          </a:p>
        </p:txBody>
      </p:sp>
      <p:sp>
        <p:nvSpPr>
          <p:cNvPr id="9" name="标题 1">
            <a:extLst>
              <a:ext uri="{FF2B5EF4-FFF2-40B4-BE49-F238E27FC236}">
                <a16:creationId xmlns:a16="http://schemas.microsoft.com/office/drawing/2014/main" id="{656FB1BA-653F-254C-9C39-2A5BDD763EE8}"/>
              </a:ext>
            </a:extLst>
          </p:cNvPr>
          <p:cNvSpPr>
            <a:spLocks noGrp="1"/>
          </p:cNvSpPr>
          <p:nvPr>
            <p:ph type="title"/>
          </p:nvPr>
        </p:nvSpPr>
        <p:spPr>
          <a:xfrm>
            <a:off x="6494545" y="2028031"/>
            <a:ext cx="5058209" cy="583800"/>
          </a:xfrm>
          <a:prstGeom prst="rect">
            <a:avLst/>
          </a:prstGeom>
        </p:spPr>
        <p:txBody>
          <a:bodyPr lIns="91440" rIns="91440" rtlCol="0">
            <a:noAutofit/>
          </a:bodyPr>
          <a:lstStyle>
            <a:lvl1pPr>
              <a:defRPr sz="2400" b="1" i="0" spc="150" baseline="0">
                <a:solidFill>
                  <a:schemeClr val="tx1"/>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noProof="0"/>
          </a:p>
        </p:txBody>
      </p:sp>
      <p:sp>
        <p:nvSpPr>
          <p:cNvPr id="13" name="图片占位符 10">
            <a:extLst>
              <a:ext uri="{FF2B5EF4-FFF2-40B4-BE49-F238E27FC236}">
                <a16:creationId xmlns:a16="http://schemas.microsoft.com/office/drawing/2014/main" id="{AD5E91DA-7D30-8C45-9BE7-5F82AA824B11}"/>
              </a:ext>
            </a:extLst>
          </p:cNvPr>
          <p:cNvSpPr>
            <a:spLocks noGrp="1"/>
          </p:cNvSpPr>
          <p:nvPr>
            <p:ph type="pic" sz="quarter" idx="14"/>
          </p:nvPr>
        </p:nvSpPr>
        <p:spPr>
          <a:xfrm>
            <a:off x="542925" y="0"/>
            <a:ext cx="5408696" cy="6858000"/>
          </a:xfrm>
          <a:prstGeom prst="rect">
            <a:avLst/>
          </a:prstGeom>
          <a:solidFill>
            <a:schemeClr val="tx1"/>
          </a:solidFill>
        </p:spPr>
        <p:txBody>
          <a:bodyPr rtlCol="0"/>
          <a:lstStyle>
            <a:lvl1pPr marL="0" indent="0">
              <a:buNone/>
              <a:defRPr>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zh-cn" noProof="0"/>
          </a:p>
        </p:txBody>
      </p:sp>
      <p:sp>
        <p:nvSpPr>
          <p:cNvPr id="6" name="内容占位符 5">
            <a:extLst>
              <a:ext uri="{FF2B5EF4-FFF2-40B4-BE49-F238E27FC236}">
                <a16:creationId xmlns:a16="http://schemas.microsoft.com/office/drawing/2014/main" id="{A94B5840-E92F-4CFE-B3C0-0873B2740891}"/>
              </a:ext>
            </a:extLst>
          </p:cNvPr>
          <p:cNvSpPr>
            <a:spLocks noGrp="1"/>
          </p:cNvSpPr>
          <p:nvPr>
            <p:ph sz="quarter" idx="15"/>
          </p:nvPr>
        </p:nvSpPr>
        <p:spPr>
          <a:xfrm>
            <a:off x="6494463" y="2611438"/>
            <a:ext cx="5058291" cy="2165350"/>
          </a:xfrm>
        </p:spPr>
        <p:txBody>
          <a:bodyPr rtlCol="0"/>
          <a:lstStyle>
            <a:lvl1pPr marL="0" indent="0">
              <a:lnSpc>
                <a:spcPct val="200000"/>
              </a:lnSpc>
              <a:spcBef>
                <a:spcPts val="1900"/>
              </a:spcBef>
              <a:buNone/>
              <a:defRPr>
                <a:latin typeface="Microsoft YaHei UI" panose="020B0503020204020204" pitchFamily="34" charset="-122"/>
                <a:ea typeface="Microsoft YaHei UI" panose="020B0503020204020204" pitchFamily="34" charset="-122"/>
              </a:defRPr>
            </a:lvl1pPr>
          </a:lstStyle>
          <a:p>
            <a:pPr lvl="0" rtl="0"/>
            <a:r>
              <a:rPr lang="zh-CN" altLang="en-US" noProof="0"/>
              <a:t>单击此处编辑母版文本样式</a:t>
            </a:r>
          </a:p>
        </p:txBody>
      </p:sp>
    </p:spTree>
    <p:extLst>
      <p:ext uri="{BB962C8B-B14F-4D97-AF65-F5344CB8AC3E}">
        <p14:creationId xmlns:p14="http://schemas.microsoft.com/office/powerpoint/2010/main" val="202084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4956335B-2858-4BDB-9C2A-BA1EF7309CEC}" type="datetime1">
              <a:rPr lang="zh-CN" altLang="en-US" smtClean="0"/>
              <a:t>2020/12/20</a:t>
            </a:fld>
            <a:endParaRPr lang="en-US" dirty="0"/>
          </a:p>
        </p:txBody>
      </p:sp>
      <p:sp>
        <p:nvSpPr>
          <p:cNvPr id="3" name="页脚占位符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en-US" dirty="0"/>
          </a:p>
        </p:txBody>
      </p:sp>
      <p:sp>
        <p:nvSpPr>
          <p:cNvPr id="4" name="灯片编号占位符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6F705D35-D126-3B47-A82C-2A13EA9E0A67}" type="slidenum">
              <a:rPr lang="en-US" smtClean="0"/>
              <a:pPr/>
              <a:t>‹#›</a:t>
            </a:fld>
            <a:endParaRPr lang="en-US" dirty="0"/>
          </a:p>
        </p:txBody>
      </p:sp>
    </p:spTree>
    <p:extLst>
      <p:ext uri="{BB962C8B-B14F-4D97-AF65-F5344CB8AC3E}">
        <p14:creationId xmlns:p14="http://schemas.microsoft.com/office/powerpoint/2010/main" val="2107717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cSld name="1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659467" y="4991100"/>
            <a:ext cx="10363200" cy="762000"/>
          </a:xfrm>
        </p:spPr>
        <p:txBody>
          <a:bodyPr anchor="b">
            <a:normAutofit/>
          </a:bodyPr>
          <a:lstStyle>
            <a:lvl1pPr algn="ctr">
              <a:defRPr sz="4000"/>
            </a:lvl1pPr>
          </a:lstStyle>
          <a:p>
            <a:r>
              <a:rPr lang="zh-CN" altLang="en-US"/>
              <a:t>单击此处编辑母版标题样式</a:t>
            </a:r>
            <a:endParaRPr lang="en-US" dirty="0"/>
          </a:p>
        </p:txBody>
      </p:sp>
      <p:sp>
        <p:nvSpPr>
          <p:cNvPr id="4" name="Date Placeholder 3"/>
          <p:cNvSpPr>
            <a:spLocks noGrp="1"/>
          </p:cNvSpPr>
          <p:nvPr>
            <p:ph type="dt" sz="half" idx="10"/>
          </p:nvPr>
        </p:nvSpPr>
        <p:spPr>
          <a:xfrm>
            <a:off x="1917843" y="6356352"/>
            <a:ext cx="1663556" cy="365125"/>
          </a:xfrm>
        </p:spPr>
        <p:txBody>
          <a:bodyPr/>
          <a:lstStyle/>
          <a:p>
            <a:fld id="{CEBA35BA-D686-4C5B-8934-1BF98F74796D}" type="datetimeFigureOut">
              <a:rPr lang="zh-CN" altLang="en-US" smtClean="0"/>
              <a:t>2020/12/20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2DACDF0-C2BD-4492-A170-FFA0B0A5720C}" type="slidenum">
              <a:rPr lang="zh-CN" altLang="en-US" smtClean="0"/>
              <a:t>‹#›</a:t>
            </a:fld>
            <a:endParaRPr lang="zh-CN" altLang="en-US"/>
          </a:p>
        </p:txBody>
      </p:sp>
      <p:pic>
        <p:nvPicPr>
          <p:cNvPr id="8" name="图片 7"/>
          <p:cNvPicPr>
            <a:picLocks noChangeAspect="1"/>
          </p:cNvPicPr>
          <p:nvPr/>
        </p:nvPicPr>
        <p:blipFill>
          <a:blip r:embed="rId2"/>
          <a:stretch>
            <a:fillRect/>
          </a:stretch>
        </p:blipFill>
        <p:spPr>
          <a:xfrm>
            <a:off x="3888" y="0"/>
            <a:ext cx="12188113" cy="4781320"/>
          </a:xfrm>
          <a:prstGeom prst="rect">
            <a:avLst/>
          </a:prstGeom>
        </p:spPr>
      </p:pic>
    </p:spTree>
    <p:extLst>
      <p:ext uri="{BB962C8B-B14F-4D97-AF65-F5344CB8AC3E}">
        <p14:creationId xmlns:p14="http://schemas.microsoft.com/office/powerpoint/2010/main" val="4105954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B9EAC25-66D1-1245-97FD-3B58401328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zh-cn" noProof="0"/>
              <a:t>单击此处编辑母版标题样式</a:t>
            </a:r>
          </a:p>
        </p:txBody>
      </p:sp>
      <p:sp>
        <p:nvSpPr>
          <p:cNvPr id="3" name="文本占位符 2">
            <a:extLst>
              <a:ext uri="{FF2B5EF4-FFF2-40B4-BE49-F238E27FC236}">
                <a16:creationId xmlns:a16="http://schemas.microsoft.com/office/drawing/2014/main" id="{FE2069B3-0468-584A-914E-91C8C91C7F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zh-cn" noProof="0"/>
              <a:t>单击此处编辑母版文本样式</a:t>
            </a:r>
          </a:p>
          <a:p>
            <a:pPr lvl="1" rtl="0"/>
            <a:r>
              <a:rPr lang="zh-cn" noProof="0"/>
              <a:t>第二级</a:t>
            </a:r>
          </a:p>
          <a:p>
            <a:pPr lvl="2" rtl="0"/>
            <a:r>
              <a:rPr lang="zh-cn" noProof="0"/>
              <a:t>第三级</a:t>
            </a:r>
          </a:p>
          <a:p>
            <a:pPr lvl="3" rtl="0"/>
            <a:r>
              <a:rPr lang="zh-cn" noProof="0"/>
              <a:t>第四级</a:t>
            </a:r>
          </a:p>
          <a:p>
            <a:pPr lvl="4" rtl="0"/>
            <a:r>
              <a:rPr lang="zh-cn" noProof="0"/>
              <a:t>第五级</a:t>
            </a:r>
          </a:p>
        </p:txBody>
      </p:sp>
      <p:sp>
        <p:nvSpPr>
          <p:cNvPr id="4" name="日期占位符 3">
            <a:extLst>
              <a:ext uri="{FF2B5EF4-FFF2-40B4-BE49-F238E27FC236}">
                <a16:creationId xmlns:a16="http://schemas.microsoft.com/office/drawing/2014/main" id="{EDBDB421-E3C9-A140-878A-F3A967799A02}"/>
              </a:ext>
            </a:extLst>
          </p:cNvPr>
          <p:cNvSpPr>
            <a:spLocks noGrp="1"/>
          </p:cNvSpPr>
          <p:nvPr>
            <p:ph type="dt" sz="half" idx="2"/>
          </p:nvPr>
        </p:nvSpPr>
        <p:spPr>
          <a:xfrm>
            <a:off x="838200" y="6492875"/>
            <a:ext cx="2743200" cy="228600"/>
          </a:xfrm>
          <a:prstGeom prst="rect">
            <a:avLst/>
          </a:prstGeom>
        </p:spPr>
        <p:txBody>
          <a:bodyPr vert="horz" lIns="91440" tIns="45720" rIns="91440" bIns="45720" rtlCol="0" anchor="ctr"/>
          <a:lstStyle>
            <a:lvl1pPr algn="l">
              <a:defRPr sz="700">
                <a:solidFill>
                  <a:schemeClr val="tx1">
                    <a:tint val="75000"/>
                  </a:schemeClr>
                </a:solidFill>
                <a:latin typeface="Microsoft YaHei UI" panose="020B0503020204020204" pitchFamily="34" charset="-122"/>
                <a:ea typeface="Microsoft YaHei UI" panose="020B0503020204020204" pitchFamily="34" charset="-122"/>
              </a:defRPr>
            </a:lvl1pPr>
          </a:lstStyle>
          <a:p>
            <a:fld id="{E008C39E-34E9-45A5-BBAA-5E944035EE60}" type="datetime1">
              <a:rPr lang="zh-CN" altLang="en-US" smtClean="0"/>
              <a:t>2020/12/20</a:t>
            </a:fld>
            <a:endParaRPr lang="en-US" dirty="0"/>
          </a:p>
        </p:txBody>
      </p:sp>
      <p:sp>
        <p:nvSpPr>
          <p:cNvPr id="5" name="页脚占位符 4">
            <a:extLst>
              <a:ext uri="{FF2B5EF4-FFF2-40B4-BE49-F238E27FC236}">
                <a16:creationId xmlns:a16="http://schemas.microsoft.com/office/drawing/2014/main" id="{147A988C-554B-E64F-A698-DE3EF9CA0774}"/>
              </a:ext>
            </a:extLst>
          </p:cNvPr>
          <p:cNvSpPr>
            <a:spLocks noGrp="1"/>
          </p:cNvSpPr>
          <p:nvPr>
            <p:ph type="ftr" sz="quarter" idx="3"/>
          </p:nvPr>
        </p:nvSpPr>
        <p:spPr>
          <a:xfrm>
            <a:off x="4038600" y="6492875"/>
            <a:ext cx="4114800" cy="228600"/>
          </a:xfrm>
          <a:prstGeom prst="rect">
            <a:avLst/>
          </a:prstGeom>
        </p:spPr>
        <p:txBody>
          <a:bodyPr vert="horz" lIns="91440" tIns="45720" rIns="91440" bIns="45720" rtlCol="0" anchor="ctr"/>
          <a:lstStyle>
            <a:lvl1pPr algn="ctr">
              <a:defRPr sz="700">
                <a:solidFill>
                  <a:schemeClr val="tx1">
                    <a:tint val="75000"/>
                  </a:schemeClr>
                </a:solidFill>
                <a:latin typeface="Microsoft YaHei UI" panose="020B0503020204020204" pitchFamily="34" charset="-122"/>
                <a:ea typeface="Microsoft YaHei UI" panose="020B0503020204020204" pitchFamily="34" charset="-122"/>
              </a:defRPr>
            </a:lvl1pPr>
          </a:lstStyle>
          <a:p>
            <a:endParaRPr lang="en-US" dirty="0"/>
          </a:p>
        </p:txBody>
      </p:sp>
      <p:sp>
        <p:nvSpPr>
          <p:cNvPr id="6" name="灯片编号占位符 5">
            <a:extLst>
              <a:ext uri="{FF2B5EF4-FFF2-40B4-BE49-F238E27FC236}">
                <a16:creationId xmlns:a16="http://schemas.microsoft.com/office/drawing/2014/main" id="{098157E6-BBF7-AB4A-B5DD-B39A65C17B0B}"/>
              </a:ext>
            </a:extLst>
          </p:cNvPr>
          <p:cNvSpPr>
            <a:spLocks noGrp="1"/>
          </p:cNvSpPr>
          <p:nvPr>
            <p:ph type="sldNum" sz="quarter" idx="4"/>
          </p:nvPr>
        </p:nvSpPr>
        <p:spPr>
          <a:xfrm>
            <a:off x="8610600" y="6492875"/>
            <a:ext cx="2743200" cy="228600"/>
          </a:xfrm>
          <a:prstGeom prst="rect">
            <a:avLst/>
          </a:prstGeom>
        </p:spPr>
        <p:txBody>
          <a:bodyPr vert="horz" lIns="91440" tIns="45720" rIns="91440" bIns="45720" rtlCol="0" anchor="ctr"/>
          <a:lstStyle>
            <a:lvl1pPr algn="r">
              <a:defRPr sz="700">
                <a:solidFill>
                  <a:schemeClr val="tx1">
                    <a:tint val="75000"/>
                  </a:schemeClr>
                </a:solidFill>
                <a:latin typeface="Microsoft YaHei UI" panose="020B0503020204020204" pitchFamily="34" charset="-122"/>
                <a:ea typeface="Microsoft YaHei UI" panose="020B0503020204020204" pitchFamily="34" charset="-122"/>
              </a:defRPr>
            </a:lvl1pPr>
          </a:lstStyle>
          <a:p>
            <a:fld id="{6F705D35-D126-3B47-A82C-2A13EA9E0A67}" type="slidenum">
              <a:rPr lang="en-US" smtClean="0"/>
              <a:pPr/>
              <a:t>‹#›</a:t>
            </a:fld>
            <a:endParaRPr lang="en-US" dirty="0"/>
          </a:p>
        </p:txBody>
      </p:sp>
    </p:spTree>
    <p:extLst>
      <p:ext uri="{BB962C8B-B14F-4D97-AF65-F5344CB8AC3E}">
        <p14:creationId xmlns:p14="http://schemas.microsoft.com/office/powerpoint/2010/main" val="2796308779"/>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30" r:id="rId5"/>
    <p:sldLayoutId id="2147483729" r:id="rId6"/>
    <p:sldLayoutId id="2147483731" r:id="rId7"/>
  </p:sldLayoutIdLst>
  <p:hf sldNum="0" hdr="0" ftr="0"/>
  <p:txStyles>
    <p:titleStyle>
      <a:lvl1pPr algn="l" defTabSz="914400" rtl="0" eaLnBrk="1" latinLnBrk="0" hangingPunct="1">
        <a:lnSpc>
          <a:spcPct val="90000"/>
        </a:lnSpc>
        <a:spcBef>
          <a:spcPct val="0"/>
        </a:spcBef>
        <a:buNone/>
        <a:defRPr sz="44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8.bin"/><Relationship Id="rId13" Type="http://schemas.openxmlformats.org/officeDocument/2006/relationships/image" Target="../media/image16.wmf"/><Relationship Id="rId3" Type="http://schemas.openxmlformats.org/officeDocument/2006/relationships/image" Target="../media/image9.wmf"/><Relationship Id="rId7" Type="http://schemas.openxmlformats.org/officeDocument/2006/relationships/image" Target="../media/image13.wmf"/><Relationship Id="rId12" Type="http://schemas.openxmlformats.org/officeDocument/2006/relationships/oleObject" Target="../embeddings/oleObject10.bin"/><Relationship Id="rId2" Type="http://schemas.openxmlformats.org/officeDocument/2006/relationships/oleObject" Target="../embeddings/oleObject5.bin"/><Relationship Id="rId1" Type="http://schemas.openxmlformats.org/officeDocument/2006/relationships/slideLayout" Target="../slideLayouts/slideLayout2.xml"/><Relationship Id="rId6" Type="http://schemas.openxmlformats.org/officeDocument/2006/relationships/oleObject" Target="../embeddings/oleObject7.bin"/><Relationship Id="rId11" Type="http://schemas.openxmlformats.org/officeDocument/2006/relationships/image" Target="../media/image15.wmf"/><Relationship Id="rId5" Type="http://schemas.openxmlformats.org/officeDocument/2006/relationships/image" Target="../media/image12.wmf"/><Relationship Id="rId15" Type="http://schemas.openxmlformats.org/officeDocument/2006/relationships/image" Target="../media/image17.wmf"/><Relationship Id="rId10" Type="http://schemas.openxmlformats.org/officeDocument/2006/relationships/oleObject" Target="../embeddings/oleObject9.bin"/><Relationship Id="rId4" Type="http://schemas.openxmlformats.org/officeDocument/2006/relationships/oleObject" Target="../embeddings/oleObject6.bin"/><Relationship Id="rId9" Type="http://schemas.openxmlformats.org/officeDocument/2006/relationships/image" Target="../media/image14.wmf"/><Relationship Id="rId14" Type="http://schemas.openxmlformats.org/officeDocument/2006/relationships/oleObject" Target="../embeddings/oleObject11.bin"/></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15.bin"/><Relationship Id="rId13" Type="http://schemas.openxmlformats.org/officeDocument/2006/relationships/oleObject" Target="../embeddings/oleObject18.bin"/><Relationship Id="rId3" Type="http://schemas.openxmlformats.org/officeDocument/2006/relationships/image" Target="../media/image18.wmf"/><Relationship Id="rId7" Type="http://schemas.openxmlformats.org/officeDocument/2006/relationships/image" Target="../media/image20.wmf"/><Relationship Id="rId12" Type="http://schemas.openxmlformats.org/officeDocument/2006/relationships/oleObject" Target="../embeddings/oleObject17.bin"/><Relationship Id="rId2" Type="http://schemas.openxmlformats.org/officeDocument/2006/relationships/oleObject" Target="../embeddings/oleObject12.bin"/><Relationship Id="rId1" Type="http://schemas.openxmlformats.org/officeDocument/2006/relationships/slideLayout" Target="../slideLayouts/slideLayout2.xml"/><Relationship Id="rId6" Type="http://schemas.openxmlformats.org/officeDocument/2006/relationships/oleObject" Target="../embeddings/oleObject14.bin"/><Relationship Id="rId11" Type="http://schemas.openxmlformats.org/officeDocument/2006/relationships/image" Target="../media/image22.wmf"/><Relationship Id="rId5" Type="http://schemas.openxmlformats.org/officeDocument/2006/relationships/image" Target="../media/image19.wmf"/><Relationship Id="rId10" Type="http://schemas.openxmlformats.org/officeDocument/2006/relationships/oleObject" Target="../embeddings/oleObject16.bin"/><Relationship Id="rId4" Type="http://schemas.openxmlformats.org/officeDocument/2006/relationships/oleObject" Target="../embeddings/oleObject13.bin"/><Relationship Id="rId9" Type="http://schemas.openxmlformats.org/officeDocument/2006/relationships/image" Target="../media/image21.wmf"/><Relationship Id="rId14" Type="http://schemas.openxmlformats.org/officeDocument/2006/relationships/image" Target="../media/image23.wmf"/></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22.bin"/><Relationship Id="rId13" Type="http://schemas.openxmlformats.org/officeDocument/2006/relationships/oleObject" Target="../embeddings/oleObject25.bin"/><Relationship Id="rId18" Type="http://schemas.openxmlformats.org/officeDocument/2006/relationships/image" Target="../media/image31.wmf"/><Relationship Id="rId26" Type="http://schemas.openxmlformats.org/officeDocument/2006/relationships/image" Target="../media/image35.wmf"/><Relationship Id="rId3" Type="http://schemas.openxmlformats.org/officeDocument/2006/relationships/image" Target="../media/image24.wmf"/><Relationship Id="rId21" Type="http://schemas.openxmlformats.org/officeDocument/2006/relationships/oleObject" Target="../embeddings/oleObject29.bin"/><Relationship Id="rId7" Type="http://schemas.openxmlformats.org/officeDocument/2006/relationships/image" Target="../media/image26.wmf"/><Relationship Id="rId12" Type="http://schemas.openxmlformats.org/officeDocument/2006/relationships/image" Target="../media/image28.wmf"/><Relationship Id="rId17" Type="http://schemas.openxmlformats.org/officeDocument/2006/relationships/oleObject" Target="../embeddings/oleObject27.bin"/><Relationship Id="rId25" Type="http://schemas.openxmlformats.org/officeDocument/2006/relationships/oleObject" Target="../embeddings/oleObject31.bin"/><Relationship Id="rId2" Type="http://schemas.openxmlformats.org/officeDocument/2006/relationships/oleObject" Target="../embeddings/oleObject19.bin"/><Relationship Id="rId16" Type="http://schemas.openxmlformats.org/officeDocument/2006/relationships/image" Target="../media/image30.wmf"/><Relationship Id="rId20" Type="http://schemas.openxmlformats.org/officeDocument/2006/relationships/image" Target="../media/image32.wmf"/><Relationship Id="rId1" Type="http://schemas.openxmlformats.org/officeDocument/2006/relationships/slideLayout" Target="../slideLayouts/slideLayout2.xml"/><Relationship Id="rId6" Type="http://schemas.openxmlformats.org/officeDocument/2006/relationships/oleObject" Target="../embeddings/oleObject21.bin"/><Relationship Id="rId11" Type="http://schemas.openxmlformats.org/officeDocument/2006/relationships/oleObject" Target="../embeddings/oleObject24.bin"/><Relationship Id="rId24" Type="http://schemas.openxmlformats.org/officeDocument/2006/relationships/image" Target="../media/image34.wmf"/><Relationship Id="rId5" Type="http://schemas.openxmlformats.org/officeDocument/2006/relationships/image" Target="../media/image25.wmf"/><Relationship Id="rId15" Type="http://schemas.openxmlformats.org/officeDocument/2006/relationships/oleObject" Target="../embeddings/oleObject26.bin"/><Relationship Id="rId23" Type="http://schemas.openxmlformats.org/officeDocument/2006/relationships/oleObject" Target="../embeddings/oleObject30.bin"/><Relationship Id="rId10" Type="http://schemas.openxmlformats.org/officeDocument/2006/relationships/oleObject" Target="../embeddings/oleObject23.bin"/><Relationship Id="rId19" Type="http://schemas.openxmlformats.org/officeDocument/2006/relationships/oleObject" Target="../embeddings/oleObject28.bin"/><Relationship Id="rId4" Type="http://schemas.openxmlformats.org/officeDocument/2006/relationships/oleObject" Target="../embeddings/oleObject20.bin"/><Relationship Id="rId9" Type="http://schemas.openxmlformats.org/officeDocument/2006/relationships/image" Target="../media/image27.wmf"/><Relationship Id="rId14" Type="http://schemas.openxmlformats.org/officeDocument/2006/relationships/image" Target="../media/image29.wmf"/><Relationship Id="rId22" Type="http://schemas.openxmlformats.org/officeDocument/2006/relationships/image" Target="../media/image33.wmf"/></Relationships>
</file>

<file path=ppt/slides/_rels/slide14.xml.rels><?xml version="1.0" encoding="UTF-8" standalone="yes"?>
<Relationships xmlns="http://schemas.openxmlformats.org/package/2006/relationships"><Relationship Id="rId8" Type="http://schemas.openxmlformats.org/officeDocument/2006/relationships/image" Target="../media/image37.wmf"/><Relationship Id="rId13" Type="http://schemas.openxmlformats.org/officeDocument/2006/relationships/image" Target="../media/image39.wmf"/><Relationship Id="rId3" Type="http://schemas.openxmlformats.org/officeDocument/2006/relationships/oleObject" Target="../embeddings/oleObject32.bin"/><Relationship Id="rId7" Type="http://schemas.openxmlformats.org/officeDocument/2006/relationships/oleObject" Target="../embeddings/oleObject34.bin"/><Relationship Id="rId12" Type="http://schemas.openxmlformats.org/officeDocument/2006/relationships/oleObject" Target="../embeddings/oleObject37.bin"/><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34.wmf"/><Relationship Id="rId11" Type="http://schemas.openxmlformats.org/officeDocument/2006/relationships/oleObject" Target="../embeddings/oleObject36.bin"/><Relationship Id="rId5" Type="http://schemas.openxmlformats.org/officeDocument/2006/relationships/oleObject" Target="../embeddings/oleObject33.bin"/><Relationship Id="rId10" Type="http://schemas.openxmlformats.org/officeDocument/2006/relationships/image" Target="../media/image38.wmf"/><Relationship Id="rId4" Type="http://schemas.openxmlformats.org/officeDocument/2006/relationships/image" Target="../media/image29.wmf"/><Relationship Id="rId9" Type="http://schemas.openxmlformats.org/officeDocument/2006/relationships/oleObject" Target="../embeddings/oleObject35.bin"/></Relationships>
</file>

<file path=ppt/slides/_rels/slide1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2.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45.wmf"/><Relationship Id="rId5" Type="http://schemas.openxmlformats.org/officeDocument/2006/relationships/oleObject" Target="../embeddings/oleObject40.bin"/><Relationship Id="rId4" Type="http://schemas.openxmlformats.org/officeDocument/2006/relationships/image" Target="../media/image44.wmf"/></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44.bin"/><Relationship Id="rId3" Type="http://schemas.openxmlformats.org/officeDocument/2006/relationships/image" Target="../media/image46.wmf"/><Relationship Id="rId7" Type="http://schemas.openxmlformats.org/officeDocument/2006/relationships/image" Target="../media/image48.wmf"/><Relationship Id="rId2" Type="http://schemas.openxmlformats.org/officeDocument/2006/relationships/oleObject" Target="../embeddings/oleObject41.bin"/><Relationship Id="rId1" Type="http://schemas.openxmlformats.org/officeDocument/2006/relationships/slideLayout" Target="../slideLayouts/slideLayout2.xml"/><Relationship Id="rId6" Type="http://schemas.openxmlformats.org/officeDocument/2006/relationships/oleObject" Target="../embeddings/oleObject43.bin"/><Relationship Id="rId11" Type="http://schemas.openxmlformats.org/officeDocument/2006/relationships/image" Target="../media/image50.wmf"/><Relationship Id="rId5" Type="http://schemas.openxmlformats.org/officeDocument/2006/relationships/image" Target="../media/image47.wmf"/><Relationship Id="rId10" Type="http://schemas.openxmlformats.org/officeDocument/2006/relationships/oleObject" Target="../embeddings/oleObject45.bin"/><Relationship Id="rId4" Type="http://schemas.openxmlformats.org/officeDocument/2006/relationships/oleObject" Target="../embeddings/oleObject42.bin"/><Relationship Id="rId9" Type="http://schemas.openxmlformats.org/officeDocument/2006/relationships/image" Target="../media/image49.wmf"/></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49.bin"/><Relationship Id="rId3" Type="http://schemas.openxmlformats.org/officeDocument/2006/relationships/image" Target="../media/image51.wmf"/><Relationship Id="rId7" Type="http://schemas.openxmlformats.org/officeDocument/2006/relationships/image" Target="../media/image53.wmf"/><Relationship Id="rId12" Type="http://schemas.openxmlformats.org/officeDocument/2006/relationships/image" Target="../media/image55.wmf"/><Relationship Id="rId2" Type="http://schemas.openxmlformats.org/officeDocument/2006/relationships/oleObject" Target="../embeddings/oleObject46.bin"/><Relationship Id="rId1" Type="http://schemas.openxmlformats.org/officeDocument/2006/relationships/slideLayout" Target="../slideLayouts/slideLayout2.xml"/><Relationship Id="rId6" Type="http://schemas.openxmlformats.org/officeDocument/2006/relationships/oleObject" Target="../embeddings/oleObject48.bin"/><Relationship Id="rId11" Type="http://schemas.openxmlformats.org/officeDocument/2006/relationships/oleObject" Target="../embeddings/oleObject51.bin"/><Relationship Id="rId5" Type="http://schemas.openxmlformats.org/officeDocument/2006/relationships/image" Target="../media/image52.wmf"/><Relationship Id="rId10" Type="http://schemas.openxmlformats.org/officeDocument/2006/relationships/oleObject" Target="../embeddings/oleObject50.bin"/><Relationship Id="rId4" Type="http://schemas.openxmlformats.org/officeDocument/2006/relationships/oleObject" Target="../embeddings/oleObject47.bin"/><Relationship Id="rId9" Type="http://schemas.openxmlformats.org/officeDocument/2006/relationships/image" Target="../media/image54.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image" Target="../media/image56.png"/><Relationship Id="rId1" Type="http://schemas.openxmlformats.org/officeDocument/2006/relationships/slideLayout" Target="../slideLayouts/slideLayout4.xml"/><Relationship Id="rId6" Type="http://schemas.openxmlformats.org/officeDocument/2006/relationships/image" Target="../media/image23.wmf"/><Relationship Id="rId5" Type="http://schemas.openxmlformats.org/officeDocument/2006/relationships/oleObject" Target="../embeddings/oleObject53.bin"/><Relationship Id="rId4" Type="http://schemas.openxmlformats.org/officeDocument/2006/relationships/image" Target="../media/image55.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image" Target="../media/image57.png"/><Relationship Id="rId1" Type="http://schemas.openxmlformats.org/officeDocument/2006/relationships/slideLayout" Target="../slideLayouts/slideLayout2.xml"/><Relationship Id="rId4" Type="http://schemas.openxmlformats.org/officeDocument/2006/relationships/image" Target="../media/image58.wmf"/></Relationships>
</file>

<file path=ppt/slides/_rels/slide22.xml.rels><?xml version="1.0" encoding="UTF-8" standalone="yes"?>
<Relationships xmlns="http://schemas.openxmlformats.org/package/2006/relationships"><Relationship Id="rId3" Type="http://schemas.openxmlformats.org/officeDocument/2006/relationships/image" Target="../media/image59.wmf"/><Relationship Id="rId7" Type="http://schemas.openxmlformats.org/officeDocument/2006/relationships/image" Target="../media/image61.wmf"/><Relationship Id="rId2" Type="http://schemas.openxmlformats.org/officeDocument/2006/relationships/oleObject" Target="../embeddings/oleObject55.bin"/><Relationship Id="rId1" Type="http://schemas.openxmlformats.org/officeDocument/2006/relationships/slideLayout" Target="../slideLayouts/slideLayout2.xml"/><Relationship Id="rId6" Type="http://schemas.openxmlformats.org/officeDocument/2006/relationships/oleObject" Target="../embeddings/oleObject57.bin"/><Relationship Id="rId5" Type="http://schemas.openxmlformats.org/officeDocument/2006/relationships/image" Target="../media/image60.wmf"/><Relationship Id="rId4" Type="http://schemas.openxmlformats.org/officeDocument/2006/relationships/oleObject" Target="../embeddings/oleObject56.bin"/></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image" Target="../media/image62.png"/><Relationship Id="rId1" Type="http://schemas.openxmlformats.org/officeDocument/2006/relationships/slideLayout" Target="../slideLayouts/slideLayout2.xml"/><Relationship Id="rId6" Type="http://schemas.openxmlformats.org/officeDocument/2006/relationships/image" Target="../media/image59.wmf"/><Relationship Id="rId5" Type="http://schemas.openxmlformats.org/officeDocument/2006/relationships/oleObject" Target="../embeddings/oleObject59.bin"/><Relationship Id="rId4" Type="http://schemas.openxmlformats.org/officeDocument/2006/relationships/image" Target="../media/image60.wmf"/></Relationships>
</file>

<file path=ppt/slides/_rels/slide2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5" Type="http://schemas.openxmlformats.org/officeDocument/2006/relationships/image" Target="../media/image65.wmf"/><Relationship Id="rId4" Type="http://schemas.openxmlformats.org/officeDocument/2006/relationships/oleObject" Target="../embeddings/oleObject60.bin"/></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64.bin"/><Relationship Id="rId3" Type="http://schemas.openxmlformats.org/officeDocument/2006/relationships/image" Target="../media/image66.wmf"/><Relationship Id="rId7" Type="http://schemas.openxmlformats.org/officeDocument/2006/relationships/image" Target="../media/image67.wmf"/><Relationship Id="rId2" Type="http://schemas.openxmlformats.org/officeDocument/2006/relationships/oleObject" Target="../embeddings/oleObject61.bin"/><Relationship Id="rId1" Type="http://schemas.openxmlformats.org/officeDocument/2006/relationships/slideLayout" Target="../slideLayouts/slideLayout2.xml"/><Relationship Id="rId6" Type="http://schemas.openxmlformats.org/officeDocument/2006/relationships/oleObject" Target="../embeddings/oleObject63.bin"/><Relationship Id="rId5" Type="http://schemas.openxmlformats.org/officeDocument/2006/relationships/image" Target="../media/image45.wmf"/><Relationship Id="rId4" Type="http://schemas.openxmlformats.org/officeDocument/2006/relationships/oleObject" Target="../embeddings/oleObject62.bin"/><Relationship Id="rId9" Type="http://schemas.openxmlformats.org/officeDocument/2006/relationships/image" Target="../media/image68.wmf"/></Relationships>
</file>

<file path=ppt/slides/_rels/slide26.xml.rels><?xml version="1.0" encoding="UTF-8" standalone="yes"?>
<Relationships xmlns="http://schemas.openxmlformats.org/package/2006/relationships"><Relationship Id="rId8" Type="http://schemas.openxmlformats.org/officeDocument/2006/relationships/image" Target="../media/image71.wmf"/><Relationship Id="rId13" Type="http://schemas.openxmlformats.org/officeDocument/2006/relationships/oleObject" Target="../embeddings/oleObject69.bin"/><Relationship Id="rId3" Type="http://schemas.openxmlformats.org/officeDocument/2006/relationships/image" Target="../media/image68.wmf"/><Relationship Id="rId7" Type="http://schemas.openxmlformats.org/officeDocument/2006/relationships/oleObject" Target="../embeddings/oleObject67.bin"/><Relationship Id="rId12" Type="http://schemas.openxmlformats.org/officeDocument/2006/relationships/image" Target="../media/image72.wmf"/><Relationship Id="rId2" Type="http://schemas.openxmlformats.org/officeDocument/2006/relationships/oleObject" Target="../embeddings/oleObject65.bin"/><Relationship Id="rId16" Type="http://schemas.openxmlformats.org/officeDocument/2006/relationships/image" Target="../media/image45.wmf"/><Relationship Id="rId1" Type="http://schemas.openxmlformats.org/officeDocument/2006/relationships/slideLayout" Target="../slideLayouts/slideLayout2.xml"/><Relationship Id="rId6" Type="http://schemas.openxmlformats.org/officeDocument/2006/relationships/image" Target="../media/image70.wmf"/><Relationship Id="rId11" Type="http://schemas.openxmlformats.org/officeDocument/2006/relationships/oleObject" Target="../embeddings/oleObject68.bin"/><Relationship Id="rId5" Type="http://schemas.openxmlformats.org/officeDocument/2006/relationships/oleObject" Target="../embeddings/oleObject66.bin"/><Relationship Id="rId15" Type="http://schemas.openxmlformats.org/officeDocument/2006/relationships/oleObject" Target="../embeddings/oleObject62.bin"/><Relationship Id="rId10" Type="http://schemas.openxmlformats.org/officeDocument/2006/relationships/image" Target="../media/image67.wmf"/><Relationship Id="rId4" Type="http://schemas.openxmlformats.org/officeDocument/2006/relationships/image" Target="../media/image69.png"/><Relationship Id="rId9" Type="http://schemas.openxmlformats.org/officeDocument/2006/relationships/oleObject" Target="../embeddings/oleObject63.bin"/><Relationship Id="rId14" Type="http://schemas.openxmlformats.org/officeDocument/2006/relationships/image" Target="../media/image73.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 Id="rId4" Type="http://schemas.openxmlformats.org/officeDocument/2006/relationships/image" Target="../media/image76.png"/></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70.bin"/><Relationship Id="rId2" Type="http://schemas.openxmlformats.org/officeDocument/2006/relationships/image" Target="../media/image77.png"/><Relationship Id="rId1" Type="http://schemas.openxmlformats.org/officeDocument/2006/relationships/slideLayout" Target="../slideLayouts/slideLayout2.xml"/><Relationship Id="rId6" Type="http://schemas.openxmlformats.org/officeDocument/2006/relationships/image" Target="../media/image79.wmf"/><Relationship Id="rId5" Type="http://schemas.openxmlformats.org/officeDocument/2006/relationships/oleObject" Target="../embeddings/oleObject71.bin"/><Relationship Id="rId4" Type="http://schemas.openxmlformats.org/officeDocument/2006/relationships/image" Target="../media/image78.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72.bin"/><Relationship Id="rId2" Type="http://schemas.openxmlformats.org/officeDocument/2006/relationships/image" Target="../media/image80.png"/><Relationship Id="rId1" Type="http://schemas.openxmlformats.org/officeDocument/2006/relationships/slideLayout" Target="../slideLayouts/slideLayout2.xml"/><Relationship Id="rId4" Type="http://schemas.openxmlformats.org/officeDocument/2006/relationships/image" Target="../media/image81.wmf"/></Relationships>
</file>

<file path=ppt/slides/_rels/slide31.xml.rels><?xml version="1.0" encoding="UTF-8" standalone="yes"?>
<Relationships xmlns="http://schemas.openxmlformats.org/package/2006/relationships"><Relationship Id="rId3" Type="http://schemas.openxmlformats.org/officeDocument/2006/relationships/image" Target="../media/image82.wmf"/><Relationship Id="rId2" Type="http://schemas.openxmlformats.org/officeDocument/2006/relationships/oleObject" Target="../embeddings/oleObject73.bin"/><Relationship Id="rId1" Type="http://schemas.openxmlformats.org/officeDocument/2006/relationships/slideLayout" Target="../slideLayouts/slideLayout2.xml"/><Relationship Id="rId4" Type="http://schemas.openxmlformats.org/officeDocument/2006/relationships/image" Target="../media/image83.png"/></Relationships>
</file>

<file path=ppt/slides/_rels/slide32.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6.wmf"/><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9.wmf"/><Relationship Id="rId5" Type="http://schemas.openxmlformats.org/officeDocument/2006/relationships/oleObject" Target="../embeddings/oleObject4.bin"/><Relationship Id="rId4" Type="http://schemas.openxmlformats.org/officeDocument/2006/relationships/image" Target="../media/image8.wmf"/></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pPr algn="r"/>
            <a:r>
              <a:rPr lang="zh-CN" altLang="en-US" dirty="0">
                <a:latin typeface="等线" panose="02010600030101010101" pitchFamily="2" charset="-122"/>
                <a:ea typeface="等线" panose="02010600030101010101" pitchFamily="2" charset="-122"/>
              </a:rPr>
              <a:t>第</a:t>
            </a:r>
            <a:r>
              <a:rPr lang="en-US" altLang="zh-CN" dirty="0">
                <a:latin typeface="等线" panose="02010600030101010101" pitchFamily="2" charset="-122"/>
                <a:ea typeface="等线" panose="02010600030101010101" pitchFamily="2" charset="-122"/>
              </a:rPr>
              <a:t>6</a:t>
            </a:r>
            <a:r>
              <a:rPr lang="zh-CN" altLang="en-US" dirty="0">
                <a:latin typeface="等线" panose="02010600030101010101" pitchFamily="2" charset="-122"/>
                <a:ea typeface="等线" panose="02010600030101010101" pitchFamily="2" charset="-122"/>
              </a:rPr>
              <a:t>章 支持向量机</a:t>
            </a:r>
          </a:p>
        </p:txBody>
      </p:sp>
    </p:spTree>
    <p:extLst>
      <p:ext uri="{BB962C8B-B14F-4D97-AF65-F5344CB8AC3E}">
        <p14:creationId xmlns:p14="http://schemas.microsoft.com/office/powerpoint/2010/main" val="23511168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DF9494D8-C53C-4AEA-B9E0-1FC2B2A2B44F}"/>
              </a:ext>
            </a:extLst>
          </p:cNvPr>
          <p:cNvSpPr>
            <a:spLocks noGrp="1"/>
          </p:cNvSpPr>
          <p:nvPr>
            <p:ph sz="quarter" idx="15"/>
          </p:nvPr>
        </p:nvSpPr>
        <p:spPr>
          <a:xfrm>
            <a:off x="6610469" y="1156348"/>
            <a:ext cx="4791591" cy="5519738"/>
          </a:xfrm>
        </p:spPr>
        <p:txBody>
          <a:bodyPr>
            <a:noAutofit/>
          </a:bodyPr>
          <a:lstStyle/>
          <a:p>
            <a:pPr marL="0" indent="0">
              <a:lnSpc>
                <a:spcPct val="150000"/>
              </a:lnSpc>
              <a:buNone/>
            </a:pPr>
            <a:r>
              <a:rPr lang="en-US" altLang="zh-CN" sz="2000" dirty="0">
                <a:latin typeface="等线" panose="02010600030101010101" pitchFamily="2" charset="-122"/>
                <a:ea typeface="等线" panose="02010600030101010101" pitchFamily="2" charset="-122"/>
              </a:rPr>
              <a:t>	</a:t>
            </a:r>
            <a:r>
              <a:rPr lang="zh-CN" altLang="zh-CN" sz="2000" dirty="0">
                <a:latin typeface="等线" panose="02010600030101010101" pitchFamily="2" charset="-122"/>
                <a:ea typeface="等线" panose="02010600030101010101" pitchFamily="2" charset="-122"/>
              </a:rPr>
              <a:t>在感知机模型中，优化的目标是：在满足模型能够正确分类的约束条件下，使得样本集合中的所有点到分割超平面的距离最小，这样的超平面可能存在无数个。一个简单的例子，假如二维空间中样本集合中正负样本个数点均为一个，那么垂直于两者所连直线，且位于两者之间的所有直线都将是符合条件的解。由于优化目标不同，造成解的个数不同，这是支持向量机与感知机模型很大的一个不同。</a:t>
            </a:r>
          </a:p>
          <a:p>
            <a:pPr marL="0" indent="0">
              <a:lnSpc>
                <a:spcPct val="150000"/>
              </a:lnSpc>
              <a:buNone/>
            </a:pPr>
            <a:endParaRPr lang="en-US" altLang="zh-CN" sz="2000" dirty="0">
              <a:latin typeface="等线" panose="02010600030101010101" pitchFamily="2" charset="-122"/>
              <a:ea typeface="等线" panose="02010600030101010101" pitchFamily="2" charset="-122"/>
            </a:endParaRPr>
          </a:p>
        </p:txBody>
      </p:sp>
      <p:sp>
        <p:nvSpPr>
          <p:cNvPr id="10" name="标题 2">
            <a:extLst>
              <a:ext uri="{FF2B5EF4-FFF2-40B4-BE49-F238E27FC236}">
                <a16:creationId xmlns:a16="http://schemas.microsoft.com/office/drawing/2014/main" id="{E7CFAEB6-B0EA-4CC9-98B0-02A0399190B8}"/>
              </a:ext>
            </a:extLst>
          </p:cNvPr>
          <p:cNvSpPr>
            <a:spLocks noGrp="1"/>
          </p:cNvSpPr>
          <p:nvPr>
            <p:ph type="title"/>
          </p:nvPr>
        </p:nvSpPr>
        <p:spPr>
          <a:xfrm>
            <a:off x="639763" y="423863"/>
            <a:ext cx="10904537" cy="582612"/>
          </a:xfrm>
        </p:spPr>
        <p:txBody>
          <a:bodyPr/>
          <a:lstStyle/>
          <a:p>
            <a:r>
              <a:rPr lang="en-US" altLang="zh-CN" sz="3600" dirty="0">
                <a:latin typeface="等线" panose="02010600030101010101" pitchFamily="2" charset="-122"/>
                <a:ea typeface="等线" panose="02010600030101010101" pitchFamily="2" charset="-122"/>
              </a:rPr>
              <a:t>6.2 </a:t>
            </a:r>
            <a:r>
              <a:rPr lang="zh-CN" altLang="en-US" sz="3600" dirty="0">
                <a:latin typeface="等线" panose="02010600030101010101" pitchFamily="2" charset="-122"/>
                <a:ea typeface="等线" panose="02010600030101010101" pitchFamily="2" charset="-122"/>
              </a:rPr>
              <a:t>线性可分支持向量机</a:t>
            </a:r>
          </a:p>
        </p:txBody>
      </p:sp>
      <p:pic>
        <p:nvPicPr>
          <p:cNvPr id="8" name="图片占位符 8">
            <a:extLst>
              <a:ext uri="{FF2B5EF4-FFF2-40B4-BE49-F238E27FC236}">
                <a16:creationId xmlns:a16="http://schemas.microsoft.com/office/drawing/2014/main" id="{C9F29AAA-DFBB-4763-9E65-6878405D0B58}"/>
              </a:ext>
            </a:extLst>
          </p:cNvPr>
          <p:cNvPicPr>
            <a:picLocks noChangeAspect="1"/>
          </p:cNvPicPr>
          <p:nvPr/>
        </p:nvPicPr>
        <p:blipFill>
          <a:blip r:embed="rId2"/>
          <a:srcRect l="1330" r="1330"/>
          <a:stretch>
            <a:fillRect/>
          </a:stretch>
        </p:blipFill>
        <p:spPr>
          <a:xfrm>
            <a:off x="881622" y="1205881"/>
            <a:ext cx="5034466" cy="5129546"/>
          </a:xfrm>
          <a:prstGeom prst="rect">
            <a:avLst/>
          </a:prstGeom>
          <a:solidFill>
            <a:schemeClr val="tx1"/>
          </a:solidFill>
        </p:spPr>
      </p:pic>
      <p:sp>
        <p:nvSpPr>
          <p:cNvPr id="11" name="文本框 10">
            <a:extLst>
              <a:ext uri="{FF2B5EF4-FFF2-40B4-BE49-F238E27FC236}">
                <a16:creationId xmlns:a16="http://schemas.microsoft.com/office/drawing/2014/main" id="{D1F06C84-D8FE-45AD-86BD-41276A7CBAAB}"/>
              </a:ext>
            </a:extLst>
          </p:cNvPr>
          <p:cNvSpPr txBox="1"/>
          <p:nvPr/>
        </p:nvSpPr>
        <p:spPr>
          <a:xfrm>
            <a:off x="1789569" y="6410855"/>
            <a:ext cx="2998838" cy="923330"/>
          </a:xfrm>
          <a:prstGeom prst="rect">
            <a:avLst/>
          </a:prstGeom>
          <a:noFill/>
        </p:spPr>
        <p:txBody>
          <a:bodyPr wrap="square" rtlCol="0">
            <a:spAutoFit/>
          </a:bodyPr>
          <a:lstStyle/>
          <a:p>
            <a:r>
              <a:rPr lang="zh-CN" altLang="zh-CN" sz="1800" kern="100" dirty="0">
                <a:effectLst/>
                <a:latin typeface="等线" panose="02010600030101010101" pitchFamily="2" charset="-122"/>
                <a:ea typeface="等线" panose="02010600030101010101" pitchFamily="2" charset="-122"/>
              </a:rPr>
              <a:t>图 </a:t>
            </a:r>
            <a:r>
              <a:rPr lang="en-US" altLang="zh-CN" sz="1800" kern="100" dirty="0">
                <a:effectLst/>
                <a:latin typeface="等线" panose="02010600030101010101" pitchFamily="2" charset="-122"/>
                <a:ea typeface="等线" panose="02010600030101010101" pitchFamily="2" charset="-122"/>
              </a:rPr>
              <a:t>6‑1  </a:t>
            </a:r>
            <a:r>
              <a:rPr lang="zh-CN" altLang="zh-CN" sz="1800" kern="100" dirty="0">
                <a:effectLst/>
                <a:latin typeface="等线" panose="02010600030101010101" pitchFamily="2" charset="-122"/>
                <a:ea typeface="等线" panose="02010600030101010101" pitchFamily="2" charset="-122"/>
              </a:rPr>
              <a:t>线性可分支持向量机</a:t>
            </a:r>
          </a:p>
          <a:p>
            <a:endParaRPr lang="zh-CN" altLang="en-US"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4289371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E4A69BE7-3AE6-494C-A424-61737806D762}"/>
              </a:ext>
            </a:extLst>
          </p:cNvPr>
          <p:cNvSpPr>
            <a:spLocks noGrp="1"/>
          </p:cNvSpPr>
          <p:nvPr>
            <p:ph sz="quarter" idx="13"/>
          </p:nvPr>
        </p:nvSpPr>
        <p:spPr>
          <a:xfrm>
            <a:off x="639763" y="1099185"/>
            <a:ext cx="10904088" cy="5491263"/>
          </a:xfrm>
        </p:spPr>
        <p:txBody>
          <a:bodyPr/>
          <a:lstStyle/>
          <a:p>
            <a:pPr marL="0" indent="0">
              <a:buNone/>
            </a:pPr>
            <a:endParaRPr lang="en-US" altLang="zh-CN" dirty="0">
              <a:latin typeface="等线" panose="02010600030101010101" pitchFamily="2" charset="-122"/>
              <a:ea typeface="等线" panose="02010600030101010101" pitchFamily="2" charset="-122"/>
            </a:endParaRPr>
          </a:p>
          <a:p>
            <a:pPr marL="0" indent="0">
              <a:buNone/>
            </a:pPr>
            <a:endParaRPr lang="en-US" altLang="zh-CN" dirty="0">
              <a:latin typeface="等线" panose="02010600030101010101" pitchFamily="2" charset="-122"/>
              <a:ea typeface="等线" panose="02010600030101010101" pitchFamily="2" charset="-122"/>
            </a:endParaRPr>
          </a:p>
          <a:p>
            <a:pPr marL="0" indent="0">
              <a:buNone/>
            </a:pPr>
            <a:endParaRPr lang="en-US" altLang="zh-CN" sz="2000" dirty="0">
              <a:latin typeface="等线" panose="02010600030101010101" pitchFamily="2" charset="-122"/>
              <a:ea typeface="等线" panose="02010600030101010101" pitchFamily="2" charset="-122"/>
            </a:endParaRPr>
          </a:p>
          <a:p>
            <a:pPr marL="0" indent="0">
              <a:buNone/>
            </a:pPr>
            <a:r>
              <a:rPr lang="zh-CN" altLang="en-US" sz="2000" dirty="0">
                <a:latin typeface="等线" panose="02010600030101010101" pitchFamily="2" charset="-122"/>
                <a:ea typeface="等线" panose="02010600030101010101" pitchFamily="2" charset="-122"/>
              </a:rPr>
              <a:t>对于以上提到的优化问题（上式），可使用拉格朗日乘子法进行求解，拉格朗日函数为：</a:t>
            </a:r>
            <a:endParaRPr lang="en-US" altLang="zh-CN" sz="2000" dirty="0">
              <a:latin typeface="等线" panose="02010600030101010101" pitchFamily="2" charset="-122"/>
              <a:ea typeface="等线" panose="02010600030101010101" pitchFamily="2" charset="-122"/>
            </a:endParaRPr>
          </a:p>
          <a:p>
            <a:pPr marL="0" indent="0">
              <a:buNone/>
            </a:pPr>
            <a:endParaRPr lang="en-US" altLang="zh-CN" sz="2000" dirty="0">
              <a:latin typeface="等线" panose="02010600030101010101" pitchFamily="2" charset="-122"/>
              <a:ea typeface="等线" panose="02010600030101010101" pitchFamily="2" charset="-122"/>
            </a:endParaRPr>
          </a:p>
          <a:p>
            <a:pPr marL="0" indent="0">
              <a:buNone/>
            </a:pPr>
            <a:r>
              <a:rPr lang="zh-CN" altLang="en-US" sz="2000" dirty="0">
                <a:latin typeface="等线" panose="02010600030101010101" pitchFamily="2" charset="-122"/>
                <a:ea typeface="等线" panose="02010600030101010101" pitchFamily="2" charset="-122"/>
              </a:rPr>
              <a:t>其中，                              ，表示拉格朗日乘子。令       对    和   的偏导为</a:t>
            </a:r>
            <a:r>
              <a:rPr lang="en-US" altLang="zh-CN" sz="2000" dirty="0">
                <a:latin typeface="等线" panose="02010600030101010101" pitchFamily="2" charset="-122"/>
                <a:ea typeface="等线" panose="02010600030101010101" pitchFamily="2" charset="-122"/>
              </a:rPr>
              <a:t>0</a:t>
            </a:r>
          </a:p>
          <a:p>
            <a:pPr marL="0" indent="0">
              <a:buNone/>
            </a:pPr>
            <a:endParaRPr lang="en-US" altLang="zh-CN" sz="2000" dirty="0">
              <a:latin typeface="等线" panose="02010600030101010101" pitchFamily="2" charset="-122"/>
              <a:ea typeface="等线" panose="02010600030101010101" pitchFamily="2" charset="-122"/>
            </a:endParaRPr>
          </a:p>
          <a:p>
            <a:pPr marL="0" indent="0">
              <a:buNone/>
            </a:pPr>
            <a:endParaRPr lang="en-US" altLang="zh-CN" sz="2000" dirty="0">
              <a:latin typeface="等线" panose="02010600030101010101" pitchFamily="2" charset="-122"/>
              <a:ea typeface="等线" panose="02010600030101010101" pitchFamily="2" charset="-122"/>
            </a:endParaRPr>
          </a:p>
        </p:txBody>
      </p:sp>
      <p:sp>
        <p:nvSpPr>
          <p:cNvPr id="5" name="标题 2">
            <a:extLst>
              <a:ext uri="{FF2B5EF4-FFF2-40B4-BE49-F238E27FC236}">
                <a16:creationId xmlns:a16="http://schemas.microsoft.com/office/drawing/2014/main" id="{3ED6650E-4B10-4554-88CA-18902CB3D934}"/>
              </a:ext>
            </a:extLst>
          </p:cNvPr>
          <p:cNvSpPr>
            <a:spLocks noGrp="1"/>
          </p:cNvSpPr>
          <p:nvPr>
            <p:ph type="title"/>
          </p:nvPr>
        </p:nvSpPr>
        <p:spPr>
          <a:xfrm>
            <a:off x="639763" y="484188"/>
            <a:ext cx="10904537" cy="582612"/>
          </a:xfrm>
        </p:spPr>
        <p:txBody>
          <a:bodyPr/>
          <a:lstStyle/>
          <a:p>
            <a:r>
              <a:rPr lang="en-US" altLang="zh-CN" sz="3600" dirty="0">
                <a:latin typeface="等线" panose="02010600030101010101" pitchFamily="2" charset="-122"/>
                <a:ea typeface="等线" panose="02010600030101010101" pitchFamily="2" charset="-122"/>
              </a:rPr>
              <a:t>6.2 </a:t>
            </a:r>
            <a:r>
              <a:rPr lang="zh-CN" altLang="en-US" sz="3600" dirty="0">
                <a:latin typeface="等线" panose="02010600030101010101" pitchFamily="2" charset="-122"/>
                <a:ea typeface="等线" panose="02010600030101010101" pitchFamily="2" charset="-122"/>
              </a:rPr>
              <a:t>线性可分支持向量机</a:t>
            </a:r>
          </a:p>
        </p:txBody>
      </p:sp>
      <p:sp>
        <p:nvSpPr>
          <p:cNvPr id="7" name="Rectangle 3">
            <a:extLst>
              <a:ext uri="{FF2B5EF4-FFF2-40B4-BE49-F238E27FC236}">
                <a16:creationId xmlns:a16="http://schemas.microsoft.com/office/drawing/2014/main" id="{599AA042-1C8E-49F3-9E50-3C667F972C0D}"/>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等线" panose="02010600030101010101" pitchFamily="2" charset="-122"/>
              <a:ea typeface="等线" panose="02010600030101010101" pitchFamily="2" charset="-122"/>
            </a:endParaRPr>
          </a:p>
        </p:txBody>
      </p:sp>
      <p:sp>
        <p:nvSpPr>
          <p:cNvPr id="9" name="Rectangle 5">
            <a:extLst>
              <a:ext uri="{FF2B5EF4-FFF2-40B4-BE49-F238E27FC236}">
                <a16:creationId xmlns:a16="http://schemas.microsoft.com/office/drawing/2014/main" id="{22859C3D-90C2-4FA2-80A4-39CC73C4FDC5}"/>
              </a:ext>
            </a:extLst>
          </p:cNvPr>
          <p:cNvSpPr>
            <a:spLocks noChangeArrowheads="1"/>
          </p:cNvSpPr>
          <p:nvPr/>
        </p:nvSpPr>
        <p:spPr bwMode="auto">
          <a:xfrm>
            <a:off x="2479040" y="186765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等线" panose="02010600030101010101" pitchFamily="2" charset="-122"/>
              <a:ea typeface="等线" panose="02010600030101010101" pitchFamily="2" charset="-122"/>
            </a:endParaRPr>
          </a:p>
        </p:txBody>
      </p:sp>
      <p:sp>
        <p:nvSpPr>
          <p:cNvPr id="11" name="Rectangle 7">
            <a:extLst>
              <a:ext uri="{FF2B5EF4-FFF2-40B4-BE49-F238E27FC236}">
                <a16:creationId xmlns:a16="http://schemas.microsoft.com/office/drawing/2014/main" id="{31C9912D-7FB7-4F84-AB1A-442703240CC8}"/>
              </a:ext>
            </a:extLst>
          </p:cNvPr>
          <p:cNvSpPr>
            <a:spLocks noChangeArrowheads="1"/>
          </p:cNvSpPr>
          <p:nvPr/>
        </p:nvSpPr>
        <p:spPr bwMode="auto">
          <a:xfrm>
            <a:off x="1253067" y="155015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等线" panose="02010600030101010101" pitchFamily="2" charset="-122"/>
              <a:ea typeface="等线" panose="02010600030101010101" pitchFamily="2" charset="-122"/>
            </a:endParaRPr>
          </a:p>
        </p:txBody>
      </p:sp>
      <p:graphicFrame>
        <p:nvGraphicFramePr>
          <p:cNvPr id="12" name="对象 11">
            <a:extLst>
              <a:ext uri="{FF2B5EF4-FFF2-40B4-BE49-F238E27FC236}">
                <a16:creationId xmlns:a16="http://schemas.microsoft.com/office/drawing/2014/main" id="{27C9EB99-74B1-4DA5-978A-66C0C98678A4}"/>
              </a:ext>
            </a:extLst>
          </p:cNvPr>
          <p:cNvGraphicFramePr>
            <a:graphicFrameLocks noChangeAspect="1"/>
          </p:cNvGraphicFramePr>
          <p:nvPr>
            <p:extLst>
              <p:ext uri="{D42A27DB-BD31-4B8C-83A1-F6EECF244321}">
                <p14:modId xmlns:p14="http://schemas.microsoft.com/office/powerpoint/2010/main" val="1754068245"/>
              </p:ext>
            </p:extLst>
          </p:nvPr>
        </p:nvGraphicFramePr>
        <p:xfrm>
          <a:off x="3440770" y="1391784"/>
          <a:ext cx="5302522" cy="1236019"/>
        </p:xfrm>
        <a:graphic>
          <a:graphicData uri="http://schemas.openxmlformats.org/presentationml/2006/ole">
            <mc:AlternateContent xmlns:mc="http://schemas.openxmlformats.org/markup-compatibility/2006">
              <mc:Choice xmlns:v="urn:schemas-microsoft-com:vml" Requires="v">
                <p:oleObj r:id="rId2" imgW="2717800" imgH="635000" progId="Equation.DSMT4">
                  <p:embed/>
                </p:oleObj>
              </mc:Choice>
              <mc:Fallback>
                <p:oleObj r:id="rId2" imgW="2717800" imgH="635000" progId="Equation.DSMT4">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0770" y="1391784"/>
                        <a:ext cx="5302522" cy="1236019"/>
                      </a:xfrm>
                      <a:prstGeom prst="rect">
                        <a:avLst/>
                      </a:prstGeom>
                      <a:noFill/>
                    </p:spPr>
                  </p:pic>
                </p:oleObj>
              </mc:Fallback>
            </mc:AlternateContent>
          </a:graphicData>
        </a:graphic>
      </p:graphicFrame>
      <p:sp>
        <p:nvSpPr>
          <p:cNvPr id="13" name="Rectangle 9">
            <a:extLst>
              <a:ext uri="{FF2B5EF4-FFF2-40B4-BE49-F238E27FC236}">
                <a16:creationId xmlns:a16="http://schemas.microsoft.com/office/drawing/2014/main" id="{94DF15D0-6BD8-4F3C-9929-F5911710DD11}"/>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等线" panose="02010600030101010101" pitchFamily="2" charset="-122"/>
              <a:ea typeface="等线" panose="02010600030101010101" pitchFamily="2" charset="-122"/>
            </a:endParaRPr>
          </a:p>
        </p:txBody>
      </p:sp>
      <p:graphicFrame>
        <p:nvGraphicFramePr>
          <p:cNvPr id="14" name="对象 13">
            <a:extLst>
              <a:ext uri="{FF2B5EF4-FFF2-40B4-BE49-F238E27FC236}">
                <a16:creationId xmlns:a16="http://schemas.microsoft.com/office/drawing/2014/main" id="{4483A078-60CE-4086-8326-019368DBB1A8}"/>
              </a:ext>
            </a:extLst>
          </p:cNvPr>
          <p:cNvGraphicFramePr>
            <a:graphicFrameLocks noChangeAspect="1"/>
          </p:cNvGraphicFramePr>
          <p:nvPr>
            <p:extLst>
              <p:ext uri="{D42A27DB-BD31-4B8C-83A1-F6EECF244321}">
                <p14:modId xmlns:p14="http://schemas.microsoft.com/office/powerpoint/2010/main" val="2326897292"/>
              </p:ext>
            </p:extLst>
          </p:nvPr>
        </p:nvGraphicFramePr>
        <p:xfrm>
          <a:off x="3120535" y="3339269"/>
          <a:ext cx="5942543" cy="897233"/>
        </p:xfrm>
        <a:graphic>
          <a:graphicData uri="http://schemas.openxmlformats.org/presentationml/2006/ole">
            <mc:AlternateContent xmlns:mc="http://schemas.openxmlformats.org/markup-compatibility/2006">
              <mc:Choice xmlns:v="urn:schemas-microsoft-com:vml" Requires="v">
                <p:oleObj r:id="rId4" imgW="2933700" imgH="431800" progId="Equation.DSMT4">
                  <p:embed/>
                </p:oleObj>
              </mc:Choice>
              <mc:Fallback>
                <p:oleObj r:id="rId4" imgW="2933700" imgH="431800" progId="Equation.DSMT4">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0535" y="3339269"/>
                        <a:ext cx="5942543" cy="897233"/>
                      </a:xfrm>
                      <a:prstGeom prst="rect">
                        <a:avLst/>
                      </a:prstGeom>
                      <a:noFill/>
                    </p:spPr>
                  </p:pic>
                </p:oleObj>
              </mc:Fallback>
            </mc:AlternateContent>
          </a:graphicData>
        </a:graphic>
      </p:graphicFrame>
      <p:sp>
        <p:nvSpPr>
          <p:cNvPr id="24" name="Rectangle 20">
            <a:extLst>
              <a:ext uri="{FF2B5EF4-FFF2-40B4-BE49-F238E27FC236}">
                <a16:creationId xmlns:a16="http://schemas.microsoft.com/office/drawing/2014/main" id="{3BAEE4EE-A02D-478C-87DD-078F69101167}"/>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等线" panose="02010600030101010101" pitchFamily="2" charset="-122"/>
              <a:ea typeface="等线" panose="02010600030101010101" pitchFamily="2" charset="-122"/>
            </a:endParaRPr>
          </a:p>
        </p:txBody>
      </p:sp>
      <p:graphicFrame>
        <p:nvGraphicFramePr>
          <p:cNvPr id="25" name="对象 24">
            <a:extLst>
              <a:ext uri="{FF2B5EF4-FFF2-40B4-BE49-F238E27FC236}">
                <a16:creationId xmlns:a16="http://schemas.microsoft.com/office/drawing/2014/main" id="{ED4E3668-F876-41CF-B5A3-C4CCB501592D}"/>
              </a:ext>
            </a:extLst>
          </p:cNvPr>
          <p:cNvGraphicFramePr>
            <a:graphicFrameLocks noChangeAspect="1"/>
          </p:cNvGraphicFramePr>
          <p:nvPr>
            <p:extLst>
              <p:ext uri="{D42A27DB-BD31-4B8C-83A1-F6EECF244321}">
                <p14:modId xmlns:p14="http://schemas.microsoft.com/office/powerpoint/2010/main" val="2191813079"/>
              </p:ext>
            </p:extLst>
          </p:nvPr>
        </p:nvGraphicFramePr>
        <p:xfrm>
          <a:off x="1466849" y="4268887"/>
          <a:ext cx="2791505" cy="397331"/>
        </p:xfrm>
        <a:graphic>
          <a:graphicData uri="http://schemas.openxmlformats.org/presentationml/2006/ole">
            <mc:AlternateContent xmlns:mc="http://schemas.openxmlformats.org/markup-compatibility/2006">
              <mc:Choice xmlns:v="urn:schemas-microsoft-com:vml" Requires="v">
                <p:oleObj r:id="rId6" imgW="1727200" imgH="228600" progId="Equation.DSMT4">
                  <p:embed/>
                </p:oleObj>
              </mc:Choice>
              <mc:Fallback>
                <p:oleObj r:id="rId6" imgW="1727200" imgH="228600" progId="Equation.DSMT4">
                  <p:embed/>
                  <p:pic>
                    <p:nvPicPr>
                      <p:cNvPr id="0" name="Object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66849" y="4268887"/>
                        <a:ext cx="2791505" cy="397331"/>
                      </a:xfrm>
                      <a:prstGeom prst="rect">
                        <a:avLst/>
                      </a:prstGeom>
                      <a:noFill/>
                    </p:spPr>
                  </p:pic>
                </p:oleObj>
              </mc:Fallback>
            </mc:AlternateContent>
          </a:graphicData>
        </a:graphic>
      </p:graphicFrame>
      <p:sp>
        <p:nvSpPr>
          <p:cNvPr id="26" name="Rectangle 22">
            <a:extLst>
              <a:ext uri="{FF2B5EF4-FFF2-40B4-BE49-F238E27FC236}">
                <a16:creationId xmlns:a16="http://schemas.microsoft.com/office/drawing/2014/main" id="{0D2B0253-2E44-487B-931B-CA0462A058C8}"/>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等线" panose="02010600030101010101" pitchFamily="2" charset="-122"/>
              <a:ea typeface="等线" panose="02010600030101010101" pitchFamily="2" charset="-122"/>
            </a:endParaRPr>
          </a:p>
        </p:txBody>
      </p:sp>
      <p:graphicFrame>
        <p:nvGraphicFramePr>
          <p:cNvPr id="27" name="对象 26">
            <a:extLst>
              <a:ext uri="{FF2B5EF4-FFF2-40B4-BE49-F238E27FC236}">
                <a16:creationId xmlns:a16="http://schemas.microsoft.com/office/drawing/2014/main" id="{66E78A91-03C0-445C-A129-79DF3E7ECF1B}"/>
              </a:ext>
            </a:extLst>
          </p:cNvPr>
          <p:cNvGraphicFramePr>
            <a:graphicFrameLocks noChangeAspect="1"/>
          </p:cNvGraphicFramePr>
          <p:nvPr>
            <p:extLst>
              <p:ext uri="{D42A27DB-BD31-4B8C-83A1-F6EECF244321}">
                <p14:modId xmlns:p14="http://schemas.microsoft.com/office/powerpoint/2010/main" val="668848631"/>
              </p:ext>
            </p:extLst>
          </p:nvPr>
        </p:nvGraphicFramePr>
        <p:xfrm>
          <a:off x="7153333" y="4199298"/>
          <a:ext cx="673714" cy="435107"/>
        </p:xfrm>
        <a:graphic>
          <a:graphicData uri="http://schemas.openxmlformats.org/presentationml/2006/ole">
            <mc:AlternateContent xmlns:mc="http://schemas.openxmlformats.org/markup-compatibility/2006">
              <mc:Choice xmlns:v="urn:schemas-microsoft-com:vml" Requires="v">
                <p:oleObj r:id="rId8" imgW="304536" imgH="203024" progId="Equation.DSMT4">
                  <p:embed/>
                </p:oleObj>
              </mc:Choice>
              <mc:Fallback>
                <p:oleObj r:id="rId8" imgW="304536" imgH="203024" progId="Equation.DSMT4">
                  <p:embed/>
                  <p:pic>
                    <p:nvPicPr>
                      <p:cNvPr id="0" name="Object 2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153333" y="4199298"/>
                        <a:ext cx="673714" cy="435107"/>
                      </a:xfrm>
                      <a:prstGeom prst="rect">
                        <a:avLst/>
                      </a:prstGeom>
                      <a:noFill/>
                    </p:spPr>
                  </p:pic>
                </p:oleObj>
              </mc:Fallback>
            </mc:AlternateContent>
          </a:graphicData>
        </a:graphic>
      </p:graphicFrame>
      <p:graphicFrame>
        <p:nvGraphicFramePr>
          <p:cNvPr id="29" name="对象 28">
            <a:extLst>
              <a:ext uri="{FF2B5EF4-FFF2-40B4-BE49-F238E27FC236}">
                <a16:creationId xmlns:a16="http://schemas.microsoft.com/office/drawing/2014/main" id="{260DA120-A47E-4CB6-87DE-6CBA1DF9613E}"/>
              </a:ext>
            </a:extLst>
          </p:cNvPr>
          <p:cNvGraphicFramePr>
            <a:graphicFrameLocks noChangeAspect="1"/>
          </p:cNvGraphicFramePr>
          <p:nvPr>
            <p:extLst>
              <p:ext uri="{D42A27DB-BD31-4B8C-83A1-F6EECF244321}">
                <p14:modId xmlns:p14="http://schemas.microsoft.com/office/powerpoint/2010/main" val="1096339275"/>
              </p:ext>
            </p:extLst>
          </p:nvPr>
        </p:nvGraphicFramePr>
        <p:xfrm>
          <a:off x="8070203" y="4225985"/>
          <a:ext cx="343559" cy="381732"/>
        </p:xfrm>
        <a:graphic>
          <a:graphicData uri="http://schemas.openxmlformats.org/presentationml/2006/ole">
            <mc:AlternateContent xmlns:mc="http://schemas.openxmlformats.org/markup-compatibility/2006">
              <mc:Choice xmlns:v="urn:schemas-microsoft-com:vml" Requires="v">
                <p:oleObj r:id="rId10" imgW="152202" imgH="177569" progId="Equation.DSMT4">
                  <p:embed/>
                </p:oleObj>
              </mc:Choice>
              <mc:Fallback>
                <p:oleObj r:id="rId10" imgW="152202" imgH="177569" progId="Equation.DSMT4">
                  <p:embed/>
                  <p:pic>
                    <p:nvPicPr>
                      <p:cNvPr id="0" name="Object 2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070203" y="4225985"/>
                        <a:ext cx="343559" cy="381732"/>
                      </a:xfrm>
                      <a:prstGeom prst="rect">
                        <a:avLst/>
                      </a:prstGeom>
                      <a:noFill/>
                    </p:spPr>
                  </p:pic>
                </p:oleObj>
              </mc:Fallback>
            </mc:AlternateContent>
          </a:graphicData>
        </a:graphic>
      </p:graphicFrame>
      <p:sp>
        <p:nvSpPr>
          <p:cNvPr id="30" name="Rectangle 26">
            <a:extLst>
              <a:ext uri="{FF2B5EF4-FFF2-40B4-BE49-F238E27FC236}">
                <a16:creationId xmlns:a16="http://schemas.microsoft.com/office/drawing/2014/main" id="{828D6D31-29D8-4BDB-AA84-E8A058C77704}"/>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等线" panose="02010600030101010101" pitchFamily="2" charset="-122"/>
              <a:ea typeface="等线" panose="02010600030101010101" pitchFamily="2" charset="-122"/>
            </a:endParaRPr>
          </a:p>
        </p:txBody>
      </p:sp>
      <p:graphicFrame>
        <p:nvGraphicFramePr>
          <p:cNvPr id="31" name="对象 30">
            <a:extLst>
              <a:ext uri="{FF2B5EF4-FFF2-40B4-BE49-F238E27FC236}">
                <a16:creationId xmlns:a16="http://schemas.microsoft.com/office/drawing/2014/main" id="{A023A7A0-AFD7-433E-9BF6-8B5CBDB9EB0A}"/>
              </a:ext>
            </a:extLst>
          </p:cNvPr>
          <p:cNvGraphicFramePr>
            <a:graphicFrameLocks noChangeAspect="1"/>
          </p:cNvGraphicFramePr>
          <p:nvPr>
            <p:extLst>
              <p:ext uri="{D42A27DB-BD31-4B8C-83A1-F6EECF244321}">
                <p14:modId xmlns:p14="http://schemas.microsoft.com/office/powerpoint/2010/main" val="3536368841"/>
              </p:ext>
            </p:extLst>
          </p:nvPr>
        </p:nvGraphicFramePr>
        <p:xfrm>
          <a:off x="8736281" y="4213334"/>
          <a:ext cx="331910" cy="414888"/>
        </p:xfrm>
        <a:graphic>
          <a:graphicData uri="http://schemas.openxmlformats.org/presentationml/2006/ole">
            <mc:AlternateContent xmlns:mc="http://schemas.openxmlformats.org/markup-compatibility/2006">
              <mc:Choice xmlns:v="urn:schemas-microsoft-com:vml" Requires="v">
                <p:oleObj r:id="rId12" imgW="126725" imgH="177415" progId="Equation.DSMT4">
                  <p:embed/>
                </p:oleObj>
              </mc:Choice>
              <mc:Fallback>
                <p:oleObj r:id="rId12" imgW="126725" imgH="177415" progId="Equation.DSMT4">
                  <p:embed/>
                  <p:pic>
                    <p:nvPicPr>
                      <p:cNvPr id="0" name="Object 2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736281" y="4213334"/>
                        <a:ext cx="331910" cy="414888"/>
                      </a:xfrm>
                      <a:prstGeom prst="rect">
                        <a:avLst/>
                      </a:prstGeom>
                      <a:noFill/>
                    </p:spPr>
                  </p:pic>
                </p:oleObj>
              </mc:Fallback>
            </mc:AlternateContent>
          </a:graphicData>
        </a:graphic>
      </p:graphicFrame>
      <p:sp>
        <p:nvSpPr>
          <p:cNvPr id="32" name="Rectangle 28">
            <a:extLst>
              <a:ext uri="{FF2B5EF4-FFF2-40B4-BE49-F238E27FC236}">
                <a16:creationId xmlns:a16="http://schemas.microsoft.com/office/drawing/2014/main" id="{12527ABF-343B-41AD-8BC6-63895B0B1823}"/>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等线" panose="02010600030101010101" pitchFamily="2" charset="-122"/>
              <a:ea typeface="等线" panose="02010600030101010101" pitchFamily="2" charset="-122"/>
            </a:endParaRPr>
          </a:p>
        </p:txBody>
      </p:sp>
      <p:graphicFrame>
        <p:nvGraphicFramePr>
          <p:cNvPr id="33" name="对象 32">
            <a:extLst>
              <a:ext uri="{FF2B5EF4-FFF2-40B4-BE49-F238E27FC236}">
                <a16:creationId xmlns:a16="http://schemas.microsoft.com/office/drawing/2014/main" id="{5C237E3B-9E1E-4004-91A2-C823E1F82704}"/>
              </a:ext>
            </a:extLst>
          </p:cNvPr>
          <p:cNvGraphicFramePr>
            <a:graphicFrameLocks noChangeAspect="1"/>
          </p:cNvGraphicFramePr>
          <p:nvPr>
            <p:extLst>
              <p:ext uri="{D42A27DB-BD31-4B8C-83A1-F6EECF244321}">
                <p14:modId xmlns:p14="http://schemas.microsoft.com/office/powerpoint/2010/main" val="4114313527"/>
              </p:ext>
            </p:extLst>
          </p:nvPr>
        </p:nvGraphicFramePr>
        <p:xfrm>
          <a:off x="4178110" y="4734996"/>
          <a:ext cx="3835779" cy="1638816"/>
        </p:xfrm>
        <a:graphic>
          <a:graphicData uri="http://schemas.openxmlformats.org/presentationml/2006/ole">
            <mc:AlternateContent xmlns:mc="http://schemas.openxmlformats.org/markup-compatibility/2006">
              <mc:Choice xmlns:v="urn:schemas-microsoft-com:vml" Requires="v">
                <p:oleObj r:id="rId14" imgW="2044700" imgH="863600" progId="Equation.DSMT4">
                  <p:embed/>
                </p:oleObj>
              </mc:Choice>
              <mc:Fallback>
                <p:oleObj r:id="rId14" imgW="2044700" imgH="863600" progId="Equation.DSMT4">
                  <p:embed/>
                  <p:pic>
                    <p:nvPicPr>
                      <p:cNvPr id="0" name="Object 2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178110" y="4734996"/>
                        <a:ext cx="3835779" cy="1638816"/>
                      </a:xfrm>
                      <a:prstGeom prst="rect">
                        <a:avLst/>
                      </a:prstGeom>
                      <a:noFill/>
                    </p:spPr>
                  </p:pic>
                </p:oleObj>
              </mc:Fallback>
            </mc:AlternateContent>
          </a:graphicData>
        </a:graphic>
      </p:graphicFrame>
    </p:spTree>
    <p:extLst>
      <p:ext uri="{BB962C8B-B14F-4D97-AF65-F5344CB8AC3E}">
        <p14:creationId xmlns:p14="http://schemas.microsoft.com/office/powerpoint/2010/main" val="582512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E4C6EC23-F0F9-4B13-9160-DA221E2E1605}"/>
              </a:ext>
            </a:extLst>
          </p:cNvPr>
          <p:cNvSpPr>
            <a:spLocks noGrp="1"/>
          </p:cNvSpPr>
          <p:nvPr>
            <p:ph sz="quarter" idx="13"/>
          </p:nvPr>
        </p:nvSpPr>
        <p:spPr>
          <a:xfrm>
            <a:off x="787179" y="1325797"/>
            <a:ext cx="10904088" cy="4706938"/>
          </a:xfrm>
        </p:spPr>
        <p:txBody>
          <a:bodyPr>
            <a:normAutofit/>
          </a:bodyPr>
          <a:lstStyle/>
          <a:p>
            <a:pPr marL="0" indent="0">
              <a:buNone/>
            </a:pPr>
            <a:r>
              <a:rPr lang="zh-CN" altLang="en-US" sz="2000" dirty="0">
                <a:latin typeface="等线" panose="02010600030101010101" pitchFamily="2" charset="-122"/>
                <a:ea typeface="等线" panose="02010600030101010101" pitchFamily="2" charset="-122"/>
              </a:rPr>
              <a:t>解得：</a:t>
            </a:r>
            <a:endParaRPr lang="en-US" altLang="zh-CN" sz="2000" dirty="0">
              <a:latin typeface="等线" panose="02010600030101010101" pitchFamily="2" charset="-122"/>
              <a:ea typeface="等线" panose="02010600030101010101" pitchFamily="2" charset="-122"/>
            </a:endParaRPr>
          </a:p>
          <a:p>
            <a:pPr marL="0" indent="0">
              <a:buNone/>
            </a:pPr>
            <a:endParaRPr lang="en-US" altLang="zh-CN" sz="2000" dirty="0">
              <a:latin typeface="等线" panose="02010600030101010101" pitchFamily="2" charset="-122"/>
              <a:ea typeface="等线" panose="02010600030101010101" pitchFamily="2" charset="-122"/>
            </a:endParaRPr>
          </a:p>
          <a:p>
            <a:pPr marL="0" indent="0">
              <a:buNone/>
            </a:pPr>
            <a:r>
              <a:rPr lang="zh-CN" altLang="en-US" sz="2000" dirty="0">
                <a:latin typeface="等线" panose="02010600030101010101" pitchFamily="2" charset="-122"/>
                <a:ea typeface="等线" panose="02010600030101010101" pitchFamily="2" charset="-122"/>
              </a:rPr>
              <a:t>代入得到：</a:t>
            </a:r>
            <a:endParaRPr lang="en-US" altLang="zh-CN" sz="2000" dirty="0">
              <a:latin typeface="等线" panose="02010600030101010101" pitchFamily="2" charset="-122"/>
              <a:ea typeface="等线" panose="02010600030101010101" pitchFamily="2" charset="-122"/>
            </a:endParaRPr>
          </a:p>
          <a:p>
            <a:pPr marL="0" indent="0">
              <a:buNone/>
            </a:pPr>
            <a:endParaRPr lang="en-US" altLang="zh-CN" sz="2000" dirty="0">
              <a:latin typeface="等线" panose="02010600030101010101" pitchFamily="2" charset="-122"/>
              <a:ea typeface="等线" panose="02010600030101010101" pitchFamily="2" charset="-122"/>
            </a:endParaRPr>
          </a:p>
          <a:p>
            <a:pPr marL="0" indent="0">
              <a:buNone/>
            </a:pPr>
            <a:r>
              <a:rPr lang="zh-CN" altLang="en-US" sz="2000" dirty="0">
                <a:latin typeface="等线" panose="02010600030101010101" pitchFamily="2" charset="-122"/>
                <a:ea typeface="等线" panose="02010600030101010101" pitchFamily="2" charset="-122"/>
              </a:rPr>
              <a:t>求                 对    的极大，等价于求                  对   的极小，因此原式的对偶问题为</a:t>
            </a:r>
            <a:endParaRPr lang="en-US" altLang="zh-CN" sz="2000" dirty="0">
              <a:latin typeface="等线" panose="02010600030101010101" pitchFamily="2" charset="-122"/>
              <a:ea typeface="等线" panose="02010600030101010101" pitchFamily="2" charset="-122"/>
            </a:endParaRPr>
          </a:p>
          <a:p>
            <a:pPr marL="0" indent="0">
              <a:buNone/>
            </a:pPr>
            <a:endParaRPr lang="en-US" altLang="zh-CN" sz="2000" dirty="0">
              <a:latin typeface="等线" panose="02010600030101010101" pitchFamily="2" charset="-122"/>
              <a:ea typeface="等线" panose="02010600030101010101" pitchFamily="2" charset="-122"/>
            </a:endParaRPr>
          </a:p>
        </p:txBody>
      </p:sp>
      <p:sp>
        <p:nvSpPr>
          <p:cNvPr id="5" name="标题 2">
            <a:extLst>
              <a:ext uri="{FF2B5EF4-FFF2-40B4-BE49-F238E27FC236}">
                <a16:creationId xmlns:a16="http://schemas.microsoft.com/office/drawing/2014/main" id="{2E831D8C-5247-4EA6-AFBC-628F06B25BA2}"/>
              </a:ext>
            </a:extLst>
          </p:cNvPr>
          <p:cNvSpPr>
            <a:spLocks noGrp="1"/>
          </p:cNvSpPr>
          <p:nvPr>
            <p:ph type="title"/>
          </p:nvPr>
        </p:nvSpPr>
        <p:spPr>
          <a:xfrm>
            <a:off x="639763" y="484188"/>
            <a:ext cx="10904537" cy="582612"/>
          </a:xfrm>
        </p:spPr>
        <p:txBody>
          <a:bodyPr/>
          <a:lstStyle/>
          <a:p>
            <a:r>
              <a:rPr lang="en-US" altLang="zh-CN" sz="3600" dirty="0">
                <a:latin typeface="等线" panose="02010600030101010101" pitchFamily="2" charset="-122"/>
                <a:ea typeface="等线" panose="02010600030101010101" pitchFamily="2" charset="-122"/>
              </a:rPr>
              <a:t>6.2 </a:t>
            </a:r>
            <a:r>
              <a:rPr lang="zh-CN" altLang="en-US" sz="3600" dirty="0">
                <a:latin typeface="等线" panose="02010600030101010101" pitchFamily="2" charset="-122"/>
                <a:ea typeface="等线" panose="02010600030101010101" pitchFamily="2" charset="-122"/>
              </a:rPr>
              <a:t>线性可分支持向量机</a:t>
            </a:r>
          </a:p>
        </p:txBody>
      </p:sp>
      <p:graphicFrame>
        <p:nvGraphicFramePr>
          <p:cNvPr id="7" name="对象 6">
            <a:extLst>
              <a:ext uri="{FF2B5EF4-FFF2-40B4-BE49-F238E27FC236}">
                <a16:creationId xmlns:a16="http://schemas.microsoft.com/office/drawing/2014/main" id="{C5EDF249-8E68-4E19-864B-A30784F9BEEE}"/>
              </a:ext>
            </a:extLst>
          </p:cNvPr>
          <p:cNvGraphicFramePr>
            <a:graphicFrameLocks noChangeAspect="1"/>
          </p:cNvGraphicFramePr>
          <p:nvPr>
            <p:extLst>
              <p:ext uri="{D42A27DB-BD31-4B8C-83A1-F6EECF244321}">
                <p14:modId xmlns:p14="http://schemas.microsoft.com/office/powerpoint/2010/main" val="3059137115"/>
              </p:ext>
            </p:extLst>
          </p:nvPr>
        </p:nvGraphicFramePr>
        <p:xfrm>
          <a:off x="5458945" y="1371969"/>
          <a:ext cx="1266172" cy="1365091"/>
        </p:xfrm>
        <a:graphic>
          <a:graphicData uri="http://schemas.openxmlformats.org/presentationml/2006/ole">
            <mc:AlternateContent xmlns:mc="http://schemas.openxmlformats.org/markup-compatibility/2006">
              <mc:Choice xmlns:v="urn:schemas-microsoft-com:vml" Requires="v">
                <p:oleObj r:id="rId2" imgW="825500" imgH="863600" progId="Equation.DSMT4">
                  <p:embed/>
                </p:oleObj>
              </mc:Choice>
              <mc:Fallback>
                <p:oleObj r:id="rId2" imgW="825500" imgH="863600" progId="Equation.DSMT4">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8945" y="1371969"/>
                        <a:ext cx="1266172" cy="1365091"/>
                      </a:xfrm>
                      <a:prstGeom prst="rect">
                        <a:avLst/>
                      </a:prstGeom>
                      <a:noFill/>
                    </p:spPr>
                  </p:pic>
                </p:oleObj>
              </mc:Fallback>
            </mc:AlternateContent>
          </a:graphicData>
        </a:graphic>
      </p:graphicFrame>
      <p:sp>
        <p:nvSpPr>
          <p:cNvPr id="8" name="Rectangle 4">
            <a:extLst>
              <a:ext uri="{FF2B5EF4-FFF2-40B4-BE49-F238E27FC236}">
                <a16:creationId xmlns:a16="http://schemas.microsoft.com/office/drawing/2014/main" id="{4E03FA7A-8E3F-46DA-A4C3-9CBC07809351}"/>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等线" panose="02010600030101010101" pitchFamily="2" charset="-122"/>
              <a:ea typeface="等线" panose="02010600030101010101" pitchFamily="2" charset="-122"/>
            </a:endParaRPr>
          </a:p>
        </p:txBody>
      </p:sp>
      <p:graphicFrame>
        <p:nvGraphicFramePr>
          <p:cNvPr id="9" name="对象 8">
            <a:extLst>
              <a:ext uri="{FF2B5EF4-FFF2-40B4-BE49-F238E27FC236}">
                <a16:creationId xmlns:a16="http://schemas.microsoft.com/office/drawing/2014/main" id="{03663080-76DA-4198-A368-6EC72DAFBC4F}"/>
              </a:ext>
            </a:extLst>
          </p:cNvPr>
          <p:cNvGraphicFramePr>
            <a:graphicFrameLocks noChangeAspect="1"/>
          </p:cNvGraphicFramePr>
          <p:nvPr>
            <p:extLst>
              <p:ext uri="{D42A27DB-BD31-4B8C-83A1-F6EECF244321}">
                <p14:modId xmlns:p14="http://schemas.microsoft.com/office/powerpoint/2010/main" val="1859018381"/>
              </p:ext>
            </p:extLst>
          </p:nvPr>
        </p:nvGraphicFramePr>
        <p:xfrm>
          <a:off x="3446978" y="3003210"/>
          <a:ext cx="5298043" cy="822110"/>
        </p:xfrm>
        <a:graphic>
          <a:graphicData uri="http://schemas.openxmlformats.org/presentationml/2006/ole">
            <mc:AlternateContent xmlns:mc="http://schemas.openxmlformats.org/markup-compatibility/2006">
              <mc:Choice xmlns:v="urn:schemas-microsoft-com:vml" Requires="v">
                <p:oleObj r:id="rId4" imgW="2946400" imgH="444500" progId="Equation.DSMT4">
                  <p:embed/>
                </p:oleObj>
              </mc:Choice>
              <mc:Fallback>
                <p:oleObj r:id="rId4" imgW="2946400" imgH="44450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46978" y="3003210"/>
                        <a:ext cx="5298043" cy="822110"/>
                      </a:xfrm>
                      <a:prstGeom prst="rect">
                        <a:avLst/>
                      </a:prstGeom>
                      <a:noFill/>
                    </p:spPr>
                  </p:pic>
                </p:oleObj>
              </mc:Fallback>
            </mc:AlternateContent>
          </a:graphicData>
        </a:graphic>
      </p:graphicFrame>
      <p:sp>
        <p:nvSpPr>
          <p:cNvPr id="3" name="Rectangle 2">
            <a:extLst>
              <a:ext uri="{FF2B5EF4-FFF2-40B4-BE49-F238E27FC236}">
                <a16:creationId xmlns:a16="http://schemas.microsoft.com/office/drawing/2014/main" id="{4EEE3CDE-222D-4E9E-83FE-6A6AC8D98DD4}"/>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等线" panose="02010600030101010101" pitchFamily="2" charset="-122"/>
              <a:ea typeface="等线" panose="02010600030101010101" pitchFamily="2" charset="-122"/>
            </a:endParaRPr>
          </a:p>
        </p:txBody>
      </p:sp>
      <p:graphicFrame>
        <p:nvGraphicFramePr>
          <p:cNvPr id="10" name="对象 9">
            <a:extLst>
              <a:ext uri="{FF2B5EF4-FFF2-40B4-BE49-F238E27FC236}">
                <a16:creationId xmlns:a16="http://schemas.microsoft.com/office/drawing/2014/main" id="{D5ABF782-F9A6-49CA-82A1-299B25E660DD}"/>
              </a:ext>
            </a:extLst>
          </p:cNvPr>
          <p:cNvGraphicFramePr>
            <a:graphicFrameLocks noChangeAspect="1"/>
          </p:cNvGraphicFramePr>
          <p:nvPr>
            <p:extLst>
              <p:ext uri="{D42A27DB-BD31-4B8C-83A1-F6EECF244321}">
                <p14:modId xmlns:p14="http://schemas.microsoft.com/office/powerpoint/2010/main" val="905673617"/>
              </p:ext>
            </p:extLst>
          </p:nvPr>
        </p:nvGraphicFramePr>
        <p:xfrm>
          <a:off x="1201201" y="4070910"/>
          <a:ext cx="1463037" cy="410677"/>
        </p:xfrm>
        <a:graphic>
          <a:graphicData uri="http://schemas.openxmlformats.org/presentationml/2006/ole">
            <mc:AlternateContent xmlns:mc="http://schemas.openxmlformats.org/markup-compatibility/2006">
              <mc:Choice xmlns:v="urn:schemas-microsoft-com:vml" Requires="v">
                <p:oleObj r:id="rId6" imgW="1066800" imgH="292100" progId="Equation.DSMT4">
                  <p:embed/>
                </p:oleObj>
              </mc:Choice>
              <mc:Fallback>
                <p:oleObj r:id="rId6" imgW="1066800" imgH="292100" progId="Equation.DSMT4">
                  <p:embed/>
                  <p:pic>
                    <p:nvPicPr>
                      <p:cNvPr id="0"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01201" y="4070910"/>
                        <a:ext cx="1463037" cy="410677"/>
                      </a:xfrm>
                      <a:prstGeom prst="rect">
                        <a:avLst/>
                      </a:prstGeom>
                      <a:noFill/>
                    </p:spPr>
                  </p:pic>
                </p:oleObj>
              </mc:Fallback>
            </mc:AlternateContent>
          </a:graphicData>
        </a:graphic>
      </p:graphicFrame>
      <p:sp>
        <p:nvSpPr>
          <p:cNvPr id="11" name="Rectangle 4">
            <a:extLst>
              <a:ext uri="{FF2B5EF4-FFF2-40B4-BE49-F238E27FC236}">
                <a16:creationId xmlns:a16="http://schemas.microsoft.com/office/drawing/2014/main" id="{CECE11DA-D307-4705-9F10-1D26A012B833}"/>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等线" panose="02010600030101010101" pitchFamily="2" charset="-122"/>
              <a:ea typeface="等线" panose="02010600030101010101" pitchFamily="2" charset="-122"/>
            </a:endParaRPr>
          </a:p>
        </p:txBody>
      </p:sp>
      <p:graphicFrame>
        <p:nvGraphicFramePr>
          <p:cNvPr id="12" name="对象 11">
            <a:extLst>
              <a:ext uri="{FF2B5EF4-FFF2-40B4-BE49-F238E27FC236}">
                <a16:creationId xmlns:a16="http://schemas.microsoft.com/office/drawing/2014/main" id="{A05C78A7-CEBA-4384-98C5-9AE2550B271F}"/>
              </a:ext>
            </a:extLst>
          </p:cNvPr>
          <p:cNvGraphicFramePr>
            <a:graphicFrameLocks noChangeAspect="1"/>
          </p:cNvGraphicFramePr>
          <p:nvPr>
            <p:extLst>
              <p:ext uri="{D42A27DB-BD31-4B8C-83A1-F6EECF244321}">
                <p14:modId xmlns:p14="http://schemas.microsoft.com/office/powerpoint/2010/main" val="4043592632"/>
              </p:ext>
            </p:extLst>
          </p:nvPr>
        </p:nvGraphicFramePr>
        <p:xfrm>
          <a:off x="3043973" y="4039296"/>
          <a:ext cx="266169" cy="295743"/>
        </p:xfrm>
        <a:graphic>
          <a:graphicData uri="http://schemas.openxmlformats.org/presentationml/2006/ole">
            <mc:AlternateContent xmlns:mc="http://schemas.openxmlformats.org/markup-compatibility/2006">
              <mc:Choice xmlns:v="urn:schemas-microsoft-com:vml" Requires="v">
                <p:oleObj r:id="rId8" imgW="152202" imgH="177569" progId="Equation.DSMT4">
                  <p:embed/>
                </p:oleObj>
              </mc:Choice>
              <mc:Fallback>
                <p:oleObj r:id="rId8" imgW="152202" imgH="177569" progId="Equation.DSMT4">
                  <p:embed/>
                  <p:pic>
                    <p:nvPicPr>
                      <p:cNvPr id="0" name="Object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43973" y="4039296"/>
                        <a:ext cx="266169" cy="295743"/>
                      </a:xfrm>
                      <a:prstGeom prst="rect">
                        <a:avLst/>
                      </a:prstGeom>
                      <a:noFill/>
                    </p:spPr>
                  </p:pic>
                </p:oleObj>
              </mc:Fallback>
            </mc:AlternateContent>
          </a:graphicData>
        </a:graphic>
      </p:graphicFrame>
      <p:sp>
        <p:nvSpPr>
          <p:cNvPr id="13" name="Rectangle 6">
            <a:extLst>
              <a:ext uri="{FF2B5EF4-FFF2-40B4-BE49-F238E27FC236}">
                <a16:creationId xmlns:a16="http://schemas.microsoft.com/office/drawing/2014/main" id="{9B5C1616-D7F6-40BF-B0DB-E8667AEC4222}"/>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等线" panose="02010600030101010101" pitchFamily="2" charset="-122"/>
              <a:ea typeface="等线" panose="02010600030101010101" pitchFamily="2" charset="-122"/>
            </a:endParaRPr>
          </a:p>
        </p:txBody>
      </p:sp>
      <p:graphicFrame>
        <p:nvGraphicFramePr>
          <p:cNvPr id="14" name="对象 13">
            <a:extLst>
              <a:ext uri="{FF2B5EF4-FFF2-40B4-BE49-F238E27FC236}">
                <a16:creationId xmlns:a16="http://schemas.microsoft.com/office/drawing/2014/main" id="{5C3FD4EE-6EB6-4401-A8F1-4B024D7390F8}"/>
              </a:ext>
            </a:extLst>
          </p:cNvPr>
          <p:cNvGraphicFramePr>
            <a:graphicFrameLocks noChangeAspect="1"/>
          </p:cNvGraphicFramePr>
          <p:nvPr>
            <p:extLst>
              <p:ext uri="{D42A27DB-BD31-4B8C-83A1-F6EECF244321}">
                <p14:modId xmlns:p14="http://schemas.microsoft.com/office/powerpoint/2010/main" val="2056973565"/>
              </p:ext>
            </p:extLst>
          </p:nvPr>
        </p:nvGraphicFramePr>
        <p:xfrm>
          <a:off x="5531681" y="4049180"/>
          <a:ext cx="1591373" cy="410677"/>
        </p:xfrm>
        <a:graphic>
          <a:graphicData uri="http://schemas.openxmlformats.org/presentationml/2006/ole">
            <mc:AlternateContent xmlns:mc="http://schemas.openxmlformats.org/markup-compatibility/2006">
              <mc:Choice xmlns:v="urn:schemas-microsoft-com:vml" Requires="v">
                <p:oleObj r:id="rId10" imgW="1167893" imgH="291973" progId="Equation.DSMT4">
                  <p:embed/>
                </p:oleObj>
              </mc:Choice>
              <mc:Fallback>
                <p:oleObj r:id="rId10" imgW="1167893" imgH="291973" progId="Equation.DSMT4">
                  <p:embed/>
                  <p:pic>
                    <p:nvPicPr>
                      <p:cNvPr id="0"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531681" y="4049180"/>
                        <a:ext cx="1591373" cy="410677"/>
                      </a:xfrm>
                      <a:prstGeom prst="rect">
                        <a:avLst/>
                      </a:prstGeom>
                      <a:noFill/>
                    </p:spPr>
                  </p:pic>
                </p:oleObj>
              </mc:Fallback>
            </mc:AlternateContent>
          </a:graphicData>
        </a:graphic>
      </p:graphicFrame>
      <p:graphicFrame>
        <p:nvGraphicFramePr>
          <p:cNvPr id="15" name="对象 14">
            <a:extLst>
              <a:ext uri="{FF2B5EF4-FFF2-40B4-BE49-F238E27FC236}">
                <a16:creationId xmlns:a16="http://schemas.microsoft.com/office/drawing/2014/main" id="{B84ABA99-ACD0-49AB-A8BA-5237017B9435}"/>
              </a:ext>
            </a:extLst>
          </p:cNvPr>
          <p:cNvGraphicFramePr>
            <a:graphicFrameLocks noChangeAspect="1"/>
          </p:cNvGraphicFramePr>
          <p:nvPr>
            <p:extLst>
              <p:ext uri="{D42A27DB-BD31-4B8C-83A1-F6EECF244321}">
                <p14:modId xmlns:p14="http://schemas.microsoft.com/office/powerpoint/2010/main" val="2951683249"/>
              </p:ext>
            </p:extLst>
          </p:nvPr>
        </p:nvGraphicFramePr>
        <p:xfrm>
          <a:off x="7368226" y="4029513"/>
          <a:ext cx="266169" cy="295743"/>
        </p:xfrm>
        <a:graphic>
          <a:graphicData uri="http://schemas.openxmlformats.org/presentationml/2006/ole">
            <mc:AlternateContent xmlns:mc="http://schemas.openxmlformats.org/markup-compatibility/2006">
              <mc:Choice xmlns:v="urn:schemas-microsoft-com:vml" Requires="v">
                <p:oleObj r:id="rId12" imgW="152202" imgH="177569" progId="Equation.DSMT4">
                  <p:embed/>
                </p:oleObj>
              </mc:Choice>
              <mc:Fallback>
                <p:oleObj r:id="rId12" imgW="152202" imgH="177569" progId="Equation.DSMT4">
                  <p:embed/>
                  <p:pic>
                    <p:nvPicPr>
                      <p:cNvPr id="12" name="对象 11">
                        <a:extLst>
                          <a:ext uri="{FF2B5EF4-FFF2-40B4-BE49-F238E27FC236}">
                            <a16:creationId xmlns:a16="http://schemas.microsoft.com/office/drawing/2014/main" id="{A05C78A7-CEBA-4384-98C5-9AE2550B271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68226" y="4029513"/>
                        <a:ext cx="266169" cy="295743"/>
                      </a:xfrm>
                      <a:prstGeom prst="rect">
                        <a:avLst/>
                      </a:prstGeom>
                      <a:noFill/>
                    </p:spPr>
                  </p:pic>
                </p:oleObj>
              </mc:Fallback>
            </mc:AlternateContent>
          </a:graphicData>
        </a:graphic>
      </p:graphicFrame>
      <p:graphicFrame>
        <p:nvGraphicFramePr>
          <p:cNvPr id="17" name="对象 16">
            <a:extLst>
              <a:ext uri="{FF2B5EF4-FFF2-40B4-BE49-F238E27FC236}">
                <a16:creationId xmlns:a16="http://schemas.microsoft.com/office/drawing/2014/main" id="{13447E39-BB3D-41AD-B254-B9636DF04DE0}"/>
              </a:ext>
            </a:extLst>
          </p:cNvPr>
          <p:cNvGraphicFramePr>
            <a:graphicFrameLocks noChangeAspect="1"/>
          </p:cNvGraphicFramePr>
          <p:nvPr>
            <p:extLst>
              <p:ext uri="{D42A27DB-BD31-4B8C-83A1-F6EECF244321}">
                <p14:modId xmlns:p14="http://schemas.microsoft.com/office/powerpoint/2010/main" val="2709317265"/>
              </p:ext>
            </p:extLst>
          </p:nvPr>
        </p:nvGraphicFramePr>
        <p:xfrm>
          <a:off x="4504053" y="4726007"/>
          <a:ext cx="3183894" cy="1647805"/>
        </p:xfrm>
        <a:graphic>
          <a:graphicData uri="http://schemas.openxmlformats.org/presentationml/2006/ole">
            <mc:AlternateContent xmlns:mc="http://schemas.openxmlformats.org/markup-compatibility/2006">
              <mc:Choice xmlns:v="urn:schemas-microsoft-com:vml" Requires="v">
                <p:oleObj r:id="rId13" imgW="2171700" imgH="1117600" progId="Equation.DSMT4">
                  <p:embed/>
                </p:oleObj>
              </mc:Choice>
              <mc:Fallback>
                <p:oleObj r:id="rId13" imgW="2171700" imgH="1117600" progId="Equation.DSMT4">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04053" y="4726007"/>
                        <a:ext cx="3183894" cy="1647805"/>
                      </a:xfrm>
                      <a:prstGeom prst="rect">
                        <a:avLst/>
                      </a:prstGeom>
                      <a:noFill/>
                    </p:spPr>
                  </p:pic>
                </p:oleObj>
              </mc:Fallback>
            </mc:AlternateContent>
          </a:graphicData>
        </a:graphic>
      </p:graphicFrame>
    </p:spTree>
    <p:extLst>
      <p:ext uri="{BB962C8B-B14F-4D97-AF65-F5344CB8AC3E}">
        <p14:creationId xmlns:p14="http://schemas.microsoft.com/office/powerpoint/2010/main" val="38704666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CF5B788B-010F-4293-B702-8518CFFABF09}"/>
              </a:ext>
            </a:extLst>
          </p:cNvPr>
          <p:cNvSpPr>
            <a:spLocks noGrp="1"/>
          </p:cNvSpPr>
          <p:nvPr>
            <p:ph sz="quarter" idx="13"/>
          </p:nvPr>
        </p:nvSpPr>
        <p:spPr/>
        <p:txBody>
          <a:bodyPr>
            <a:normAutofit/>
          </a:bodyPr>
          <a:lstStyle/>
          <a:p>
            <a:pPr marL="0" indent="0">
              <a:buNone/>
            </a:pPr>
            <a:r>
              <a:rPr lang="en-US" altLang="zh-CN" sz="2000" dirty="0">
                <a:latin typeface="等线" panose="02010600030101010101" pitchFamily="2" charset="-122"/>
                <a:ea typeface="等线" panose="02010600030101010101" pitchFamily="2" charset="-122"/>
              </a:rPr>
              <a:t>	</a:t>
            </a:r>
            <a:r>
              <a:rPr lang="zh-CN" altLang="en-US" sz="2000" dirty="0">
                <a:latin typeface="等线" panose="02010600030101010101" pitchFamily="2" charset="-122"/>
                <a:ea typeface="等线" panose="02010600030101010101" pitchFamily="2" charset="-122"/>
              </a:rPr>
              <a:t>求解上式（对偶问题）的优化问题，即可得到：                     ，根据</a:t>
            </a:r>
            <a:r>
              <a:rPr lang="en-US" altLang="zh-CN" sz="2000" dirty="0">
                <a:latin typeface="等线" panose="02010600030101010101" pitchFamily="2" charset="-122"/>
                <a:ea typeface="等线" panose="02010600030101010101" pitchFamily="2" charset="-122"/>
              </a:rPr>
              <a:t>KKT(</a:t>
            </a:r>
            <a:r>
              <a:rPr lang="en-US" altLang="zh-CN" sz="2000" dirty="0" err="1">
                <a:latin typeface="等线" panose="02010600030101010101" pitchFamily="2" charset="-122"/>
                <a:ea typeface="等线" panose="02010600030101010101" pitchFamily="2" charset="-122"/>
              </a:rPr>
              <a:t>Karush</a:t>
            </a:r>
            <a:r>
              <a:rPr lang="en-US" altLang="zh-CN" sz="2000" dirty="0">
                <a:latin typeface="等线" panose="02010600030101010101" pitchFamily="2" charset="-122"/>
                <a:ea typeface="等线" panose="02010600030101010101" pitchFamily="2" charset="-122"/>
              </a:rPr>
              <a:t>-Kuhn-Tucker)</a:t>
            </a:r>
            <a:r>
              <a:rPr lang="zh-CN" altLang="en-US" sz="2000" dirty="0">
                <a:latin typeface="等线" panose="02010600030101010101" pitchFamily="2" charset="-122"/>
                <a:ea typeface="等线" panose="02010600030101010101" pitchFamily="2" charset="-122"/>
              </a:rPr>
              <a:t>条件，         是原始问题的最优解，且   是对偶问题的最优解的充要条件是：         ，  满足</a:t>
            </a:r>
            <a:r>
              <a:rPr lang="en-US" altLang="zh-CN" sz="2000" dirty="0">
                <a:latin typeface="等线" panose="02010600030101010101" pitchFamily="2" charset="-122"/>
                <a:ea typeface="等线" panose="02010600030101010101" pitchFamily="2" charset="-122"/>
              </a:rPr>
              <a:t>KKT</a:t>
            </a:r>
            <a:r>
              <a:rPr lang="zh-CN" altLang="en-US" sz="2000" dirty="0">
                <a:latin typeface="等线" panose="02010600030101010101" pitchFamily="2" charset="-122"/>
                <a:ea typeface="等线" panose="02010600030101010101" pitchFamily="2" charset="-122"/>
              </a:rPr>
              <a:t>条件，即：</a:t>
            </a:r>
            <a:endParaRPr lang="en-US" altLang="zh-CN" sz="2000" dirty="0">
              <a:latin typeface="等线" panose="02010600030101010101" pitchFamily="2" charset="-122"/>
              <a:ea typeface="等线" panose="02010600030101010101" pitchFamily="2" charset="-122"/>
            </a:endParaRPr>
          </a:p>
          <a:p>
            <a:pPr marL="0" indent="0">
              <a:buNone/>
            </a:pPr>
            <a:endParaRPr lang="en-US" altLang="zh-CN" sz="2000" dirty="0">
              <a:latin typeface="等线" panose="02010600030101010101" pitchFamily="2" charset="-122"/>
              <a:ea typeface="等线" panose="02010600030101010101" pitchFamily="2" charset="-122"/>
            </a:endParaRPr>
          </a:p>
          <a:p>
            <a:pPr marL="0" indent="0">
              <a:buNone/>
            </a:pPr>
            <a:endParaRPr lang="en-US" altLang="zh-CN" sz="2000" dirty="0">
              <a:latin typeface="等线" panose="02010600030101010101" pitchFamily="2" charset="-122"/>
              <a:ea typeface="等线" panose="02010600030101010101" pitchFamily="2" charset="-122"/>
            </a:endParaRPr>
          </a:p>
          <a:p>
            <a:pPr marL="0" indent="0">
              <a:buNone/>
            </a:pPr>
            <a:r>
              <a:rPr lang="zh-CN" altLang="en-US" sz="2000" dirty="0">
                <a:latin typeface="等线" panose="02010600030101010101" pitchFamily="2" charset="-122"/>
                <a:ea typeface="等线" panose="02010600030101010101" pitchFamily="2" charset="-122"/>
              </a:rPr>
              <a:t>由                      考察</a:t>
            </a:r>
            <a:r>
              <a:rPr lang="en-US" altLang="zh-CN" sz="2000" dirty="0">
                <a:latin typeface="等线" panose="02010600030101010101" pitchFamily="2" charset="-122"/>
                <a:ea typeface="等线" panose="02010600030101010101" pitchFamily="2" charset="-122"/>
              </a:rPr>
              <a:t>KKT</a:t>
            </a:r>
            <a:r>
              <a:rPr lang="zh-CN" altLang="en-US" sz="2000" dirty="0">
                <a:latin typeface="等线" panose="02010600030101010101" pitchFamily="2" charset="-122"/>
                <a:ea typeface="等线" panose="02010600030101010101" pitchFamily="2" charset="-122"/>
              </a:rPr>
              <a:t>条件的第三条，可以发现            或</a:t>
            </a:r>
            <a:r>
              <a:rPr lang="en-US" altLang="zh-CN" sz="2000" dirty="0">
                <a:latin typeface="等线" panose="02010600030101010101" pitchFamily="2" charset="-122"/>
                <a:ea typeface="等线" panose="02010600030101010101" pitchFamily="2" charset="-122"/>
              </a:rPr>
              <a:t>		  </a:t>
            </a:r>
          </a:p>
          <a:p>
            <a:pPr marL="0" indent="0">
              <a:buNone/>
            </a:pPr>
            <a:r>
              <a:rPr lang="zh-CN" altLang="en-US" sz="2000" dirty="0">
                <a:latin typeface="等线" panose="02010600030101010101" pitchFamily="2" charset="-122"/>
                <a:ea typeface="等线" panose="02010600030101010101" pitchFamily="2" charset="-122"/>
              </a:rPr>
              <a:t>因此假设        ，则必有                        </a:t>
            </a:r>
            <a:r>
              <a:rPr lang="en-US" altLang="zh-CN" sz="2000" dirty="0">
                <a:latin typeface="等线" panose="02010600030101010101" pitchFamily="2" charset="-122"/>
                <a:ea typeface="等线" panose="02010600030101010101" pitchFamily="2" charset="-122"/>
              </a:rPr>
              <a:t>,</a:t>
            </a:r>
            <a:r>
              <a:rPr lang="zh-CN" altLang="en-US" sz="2000" dirty="0">
                <a:latin typeface="等线" panose="02010600030101010101" pitchFamily="2" charset="-122"/>
                <a:ea typeface="等线" panose="02010600030101010101" pitchFamily="2" charset="-122"/>
              </a:rPr>
              <a:t>于是                       </a:t>
            </a:r>
            <a:r>
              <a:rPr lang="en-US" altLang="zh-CN" sz="2000" dirty="0">
                <a:latin typeface="等线" panose="02010600030101010101" pitchFamily="2" charset="-122"/>
                <a:ea typeface="等线" panose="02010600030101010101" pitchFamily="2" charset="-122"/>
              </a:rPr>
              <a:t>,</a:t>
            </a:r>
            <a:r>
              <a:rPr lang="zh-CN" altLang="en-US" sz="2000" dirty="0">
                <a:latin typeface="等线" panose="02010600030101010101" pitchFamily="2" charset="-122"/>
                <a:ea typeface="等线" panose="02010600030101010101" pitchFamily="2" charset="-122"/>
              </a:rPr>
              <a:t>由此得到分割超平面</a:t>
            </a:r>
            <a:endParaRPr lang="en-US" altLang="zh-CN" sz="2000" dirty="0">
              <a:latin typeface="等线" panose="02010600030101010101" pitchFamily="2" charset="-122"/>
              <a:ea typeface="等线" panose="02010600030101010101" pitchFamily="2" charset="-122"/>
            </a:endParaRPr>
          </a:p>
        </p:txBody>
      </p:sp>
      <p:sp>
        <p:nvSpPr>
          <p:cNvPr id="5" name="标题 2">
            <a:extLst>
              <a:ext uri="{FF2B5EF4-FFF2-40B4-BE49-F238E27FC236}">
                <a16:creationId xmlns:a16="http://schemas.microsoft.com/office/drawing/2014/main" id="{F0C07F5B-84BD-4EAD-8893-907BA69AF5C9}"/>
              </a:ext>
            </a:extLst>
          </p:cNvPr>
          <p:cNvSpPr>
            <a:spLocks noGrp="1"/>
          </p:cNvSpPr>
          <p:nvPr>
            <p:ph type="title"/>
          </p:nvPr>
        </p:nvSpPr>
        <p:spPr>
          <a:xfrm>
            <a:off x="639763" y="484188"/>
            <a:ext cx="10904537" cy="582612"/>
          </a:xfrm>
        </p:spPr>
        <p:txBody>
          <a:bodyPr/>
          <a:lstStyle/>
          <a:p>
            <a:r>
              <a:rPr lang="en-US" altLang="zh-CN" sz="3600" dirty="0">
                <a:latin typeface="等线" panose="02010600030101010101" pitchFamily="2" charset="-122"/>
                <a:ea typeface="等线" panose="02010600030101010101" pitchFamily="2" charset="-122"/>
              </a:rPr>
              <a:t>6.2 </a:t>
            </a:r>
            <a:r>
              <a:rPr lang="zh-CN" altLang="en-US" sz="3600" dirty="0">
                <a:latin typeface="等线" panose="02010600030101010101" pitchFamily="2" charset="-122"/>
                <a:ea typeface="等线" panose="02010600030101010101" pitchFamily="2" charset="-122"/>
              </a:rPr>
              <a:t>线性可分支持向量机</a:t>
            </a:r>
          </a:p>
        </p:txBody>
      </p:sp>
      <p:graphicFrame>
        <p:nvGraphicFramePr>
          <p:cNvPr id="7" name="对象 6">
            <a:extLst>
              <a:ext uri="{FF2B5EF4-FFF2-40B4-BE49-F238E27FC236}">
                <a16:creationId xmlns:a16="http://schemas.microsoft.com/office/drawing/2014/main" id="{3125E1CD-5FD4-4437-A149-A3B9D3BD86AA}"/>
              </a:ext>
            </a:extLst>
          </p:cNvPr>
          <p:cNvGraphicFramePr>
            <a:graphicFrameLocks noChangeAspect="1"/>
          </p:cNvGraphicFramePr>
          <p:nvPr>
            <p:extLst>
              <p:ext uri="{D42A27DB-BD31-4B8C-83A1-F6EECF244321}">
                <p14:modId xmlns:p14="http://schemas.microsoft.com/office/powerpoint/2010/main" val="548991241"/>
              </p:ext>
            </p:extLst>
          </p:nvPr>
        </p:nvGraphicFramePr>
        <p:xfrm>
          <a:off x="7270136" y="1538849"/>
          <a:ext cx="2064776" cy="442452"/>
        </p:xfrm>
        <a:graphic>
          <a:graphicData uri="http://schemas.openxmlformats.org/presentationml/2006/ole">
            <mc:AlternateContent xmlns:mc="http://schemas.openxmlformats.org/markup-compatibility/2006">
              <mc:Choice xmlns:v="urn:schemas-microsoft-com:vml" Requires="v">
                <p:oleObj r:id="rId2" imgW="1257300" imgH="241300" progId="Equation.DSMT4">
                  <p:embed/>
                </p:oleObj>
              </mc:Choice>
              <mc:Fallback>
                <p:oleObj r:id="rId2" imgW="1257300" imgH="241300" progId="Equation.DSMT4">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136" y="1538849"/>
                        <a:ext cx="2064776" cy="442452"/>
                      </a:xfrm>
                      <a:prstGeom prst="rect">
                        <a:avLst/>
                      </a:prstGeom>
                      <a:noFill/>
                    </p:spPr>
                  </p:pic>
                </p:oleObj>
              </mc:Fallback>
            </mc:AlternateContent>
          </a:graphicData>
        </a:graphic>
      </p:graphicFrame>
      <p:graphicFrame>
        <p:nvGraphicFramePr>
          <p:cNvPr id="9" name="对象 8">
            <a:extLst>
              <a:ext uri="{FF2B5EF4-FFF2-40B4-BE49-F238E27FC236}">
                <a16:creationId xmlns:a16="http://schemas.microsoft.com/office/drawing/2014/main" id="{C6B218C5-5B19-4DE0-9603-ED9E491F535B}"/>
              </a:ext>
            </a:extLst>
          </p:cNvPr>
          <p:cNvGraphicFramePr>
            <a:graphicFrameLocks noChangeAspect="1"/>
          </p:cNvGraphicFramePr>
          <p:nvPr>
            <p:extLst>
              <p:ext uri="{D42A27DB-BD31-4B8C-83A1-F6EECF244321}">
                <p14:modId xmlns:p14="http://schemas.microsoft.com/office/powerpoint/2010/main" val="2363372264"/>
              </p:ext>
            </p:extLst>
          </p:nvPr>
        </p:nvGraphicFramePr>
        <p:xfrm>
          <a:off x="4754787" y="1981301"/>
          <a:ext cx="896249" cy="442452"/>
        </p:xfrm>
        <a:graphic>
          <a:graphicData uri="http://schemas.openxmlformats.org/presentationml/2006/ole">
            <mc:AlternateContent xmlns:mc="http://schemas.openxmlformats.org/markup-compatibility/2006">
              <mc:Choice xmlns:v="urn:schemas-microsoft-com:vml" Requires="v">
                <p:oleObj r:id="rId4" imgW="495085" imgH="228501" progId="Equation.DSMT4">
                  <p:embed/>
                </p:oleObj>
              </mc:Choice>
              <mc:Fallback>
                <p:oleObj r:id="rId4" imgW="495085" imgH="228501"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54787" y="1981301"/>
                        <a:ext cx="896249" cy="442452"/>
                      </a:xfrm>
                      <a:prstGeom prst="rect">
                        <a:avLst/>
                      </a:prstGeom>
                      <a:noFill/>
                    </p:spPr>
                  </p:pic>
                </p:oleObj>
              </mc:Fallback>
            </mc:AlternateContent>
          </a:graphicData>
        </a:graphic>
      </p:graphicFrame>
      <p:graphicFrame>
        <p:nvGraphicFramePr>
          <p:cNvPr id="11" name="对象 10">
            <a:extLst>
              <a:ext uri="{FF2B5EF4-FFF2-40B4-BE49-F238E27FC236}">
                <a16:creationId xmlns:a16="http://schemas.microsoft.com/office/drawing/2014/main" id="{E36416AA-98BB-439B-85DF-A34DE32483C1}"/>
              </a:ext>
            </a:extLst>
          </p:cNvPr>
          <p:cNvGraphicFramePr>
            <a:graphicFrameLocks noChangeAspect="1"/>
          </p:cNvGraphicFramePr>
          <p:nvPr>
            <p:extLst>
              <p:ext uri="{D42A27DB-BD31-4B8C-83A1-F6EECF244321}">
                <p14:modId xmlns:p14="http://schemas.microsoft.com/office/powerpoint/2010/main" val="1339310902"/>
              </p:ext>
            </p:extLst>
          </p:nvPr>
        </p:nvGraphicFramePr>
        <p:xfrm>
          <a:off x="8608146" y="2018637"/>
          <a:ext cx="314221" cy="345643"/>
        </p:xfrm>
        <a:graphic>
          <a:graphicData uri="http://schemas.openxmlformats.org/presentationml/2006/ole">
            <mc:AlternateContent xmlns:mc="http://schemas.openxmlformats.org/markup-compatibility/2006">
              <mc:Choice xmlns:v="urn:schemas-microsoft-com:vml" Requires="v">
                <p:oleObj r:id="rId6" imgW="190417" imgH="203112" progId="Equation.DSMT4">
                  <p:embed/>
                </p:oleObj>
              </mc:Choice>
              <mc:Fallback>
                <p:oleObj r:id="rId6" imgW="190417" imgH="203112" progId="Equation.DSMT4">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08146" y="2018637"/>
                        <a:ext cx="314221" cy="345643"/>
                      </a:xfrm>
                      <a:prstGeom prst="rect">
                        <a:avLst/>
                      </a:prstGeom>
                      <a:noFill/>
                    </p:spPr>
                  </p:pic>
                </p:oleObj>
              </mc:Fallback>
            </mc:AlternateContent>
          </a:graphicData>
        </a:graphic>
      </p:graphicFrame>
      <p:graphicFrame>
        <p:nvGraphicFramePr>
          <p:cNvPr id="19" name="对象 18">
            <a:extLst>
              <a:ext uri="{FF2B5EF4-FFF2-40B4-BE49-F238E27FC236}">
                <a16:creationId xmlns:a16="http://schemas.microsoft.com/office/drawing/2014/main" id="{38E42271-BFF6-4645-958A-98F68C6787A9}"/>
              </a:ext>
            </a:extLst>
          </p:cNvPr>
          <p:cNvGraphicFramePr>
            <a:graphicFrameLocks noChangeAspect="1"/>
          </p:cNvGraphicFramePr>
          <p:nvPr>
            <p:extLst>
              <p:ext uri="{D42A27DB-BD31-4B8C-83A1-F6EECF244321}">
                <p14:modId xmlns:p14="http://schemas.microsoft.com/office/powerpoint/2010/main" val="2136339182"/>
              </p:ext>
            </p:extLst>
          </p:nvPr>
        </p:nvGraphicFramePr>
        <p:xfrm>
          <a:off x="2530542" y="2507796"/>
          <a:ext cx="961796" cy="344129"/>
        </p:xfrm>
        <a:graphic>
          <a:graphicData uri="http://schemas.openxmlformats.org/presentationml/2006/ole">
            <mc:AlternateContent xmlns:mc="http://schemas.openxmlformats.org/markup-compatibility/2006">
              <mc:Choice xmlns:v="urn:schemas-microsoft-com:vml" Requires="v">
                <p:oleObj r:id="rId8" imgW="698500" imgH="228600" progId="Equation.DSMT4">
                  <p:embed/>
                </p:oleObj>
              </mc:Choice>
              <mc:Fallback>
                <p:oleObj r:id="rId8" imgW="698500" imgH="228600" progId="Equation.DSMT4">
                  <p:embed/>
                  <p:pic>
                    <p:nvPicPr>
                      <p:cNvPr id="0"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30542" y="2507796"/>
                        <a:ext cx="961796" cy="344129"/>
                      </a:xfrm>
                      <a:prstGeom prst="rect">
                        <a:avLst/>
                      </a:prstGeom>
                      <a:noFill/>
                    </p:spPr>
                  </p:pic>
                </p:oleObj>
              </mc:Fallback>
            </mc:AlternateContent>
          </a:graphicData>
        </a:graphic>
      </p:graphicFrame>
      <p:graphicFrame>
        <p:nvGraphicFramePr>
          <p:cNvPr id="20" name="对象 19">
            <a:extLst>
              <a:ext uri="{FF2B5EF4-FFF2-40B4-BE49-F238E27FC236}">
                <a16:creationId xmlns:a16="http://schemas.microsoft.com/office/drawing/2014/main" id="{A7637CFB-41FC-457E-8B64-3712BBEF5EE3}"/>
              </a:ext>
            </a:extLst>
          </p:cNvPr>
          <p:cNvGraphicFramePr>
            <a:graphicFrameLocks noChangeAspect="1"/>
          </p:cNvGraphicFramePr>
          <p:nvPr>
            <p:extLst>
              <p:ext uri="{D42A27DB-BD31-4B8C-83A1-F6EECF244321}">
                <p14:modId xmlns:p14="http://schemas.microsoft.com/office/powerpoint/2010/main" val="1192974669"/>
              </p:ext>
            </p:extLst>
          </p:nvPr>
        </p:nvGraphicFramePr>
        <p:xfrm>
          <a:off x="3676863" y="2463082"/>
          <a:ext cx="314221" cy="345643"/>
        </p:xfrm>
        <a:graphic>
          <a:graphicData uri="http://schemas.openxmlformats.org/presentationml/2006/ole">
            <mc:AlternateContent xmlns:mc="http://schemas.openxmlformats.org/markup-compatibility/2006">
              <mc:Choice xmlns:v="urn:schemas-microsoft-com:vml" Requires="v">
                <p:oleObj r:id="rId10" imgW="190417" imgH="203112" progId="Equation.DSMT4">
                  <p:embed/>
                </p:oleObj>
              </mc:Choice>
              <mc:Fallback>
                <p:oleObj r:id="rId10" imgW="190417" imgH="203112" progId="Equation.DSMT4">
                  <p:embed/>
                  <p:pic>
                    <p:nvPicPr>
                      <p:cNvPr id="11" name="对象 10">
                        <a:extLst>
                          <a:ext uri="{FF2B5EF4-FFF2-40B4-BE49-F238E27FC236}">
                            <a16:creationId xmlns:a16="http://schemas.microsoft.com/office/drawing/2014/main" id="{E36416AA-98BB-439B-85DF-A34DE32483C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76863" y="2463082"/>
                        <a:ext cx="314221" cy="345643"/>
                      </a:xfrm>
                      <a:prstGeom prst="rect">
                        <a:avLst/>
                      </a:prstGeom>
                      <a:noFill/>
                    </p:spPr>
                  </p:pic>
                </p:oleObj>
              </mc:Fallback>
            </mc:AlternateContent>
          </a:graphicData>
        </a:graphic>
      </p:graphicFrame>
      <p:graphicFrame>
        <p:nvGraphicFramePr>
          <p:cNvPr id="22" name="对象 21">
            <a:extLst>
              <a:ext uri="{FF2B5EF4-FFF2-40B4-BE49-F238E27FC236}">
                <a16:creationId xmlns:a16="http://schemas.microsoft.com/office/drawing/2014/main" id="{A0C2C8F4-B9AD-4E35-8DE7-059598DF959F}"/>
              </a:ext>
            </a:extLst>
          </p:cNvPr>
          <p:cNvGraphicFramePr>
            <a:graphicFrameLocks noChangeAspect="1"/>
          </p:cNvGraphicFramePr>
          <p:nvPr>
            <p:extLst>
              <p:ext uri="{D42A27DB-BD31-4B8C-83A1-F6EECF244321}">
                <p14:modId xmlns:p14="http://schemas.microsoft.com/office/powerpoint/2010/main" val="1750065459"/>
              </p:ext>
            </p:extLst>
          </p:nvPr>
        </p:nvGraphicFramePr>
        <p:xfrm>
          <a:off x="4007357" y="2913529"/>
          <a:ext cx="4177285" cy="1505051"/>
        </p:xfrm>
        <a:graphic>
          <a:graphicData uri="http://schemas.openxmlformats.org/presentationml/2006/ole">
            <mc:AlternateContent xmlns:mc="http://schemas.openxmlformats.org/markup-compatibility/2006">
              <mc:Choice xmlns:v="urn:schemas-microsoft-com:vml" Requires="v">
                <p:oleObj r:id="rId11" imgW="2590800" imgH="939800" progId="Equation.DSMT4">
                  <p:embed/>
                </p:oleObj>
              </mc:Choice>
              <mc:Fallback>
                <p:oleObj r:id="rId11" imgW="2590800" imgH="939800" progId="Equation.DSMT4">
                  <p:embed/>
                  <p:pic>
                    <p:nvPicPr>
                      <p:cNvPr id="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07357" y="2913529"/>
                        <a:ext cx="4177285" cy="1505051"/>
                      </a:xfrm>
                      <a:prstGeom prst="rect">
                        <a:avLst/>
                      </a:prstGeom>
                      <a:noFill/>
                    </p:spPr>
                  </p:pic>
                </p:oleObj>
              </mc:Fallback>
            </mc:AlternateContent>
          </a:graphicData>
        </a:graphic>
      </p:graphicFrame>
      <p:graphicFrame>
        <p:nvGraphicFramePr>
          <p:cNvPr id="24" name="对象 23">
            <a:extLst>
              <a:ext uri="{FF2B5EF4-FFF2-40B4-BE49-F238E27FC236}">
                <a16:creationId xmlns:a16="http://schemas.microsoft.com/office/drawing/2014/main" id="{7AE71DA0-8137-410F-8369-3D3E7ED79F97}"/>
              </a:ext>
            </a:extLst>
          </p:cNvPr>
          <p:cNvGraphicFramePr>
            <a:graphicFrameLocks noChangeAspect="1"/>
          </p:cNvGraphicFramePr>
          <p:nvPr>
            <p:extLst>
              <p:ext uri="{D42A27DB-BD31-4B8C-83A1-F6EECF244321}">
                <p14:modId xmlns:p14="http://schemas.microsoft.com/office/powerpoint/2010/main" val="765316979"/>
              </p:ext>
            </p:extLst>
          </p:nvPr>
        </p:nvGraphicFramePr>
        <p:xfrm>
          <a:off x="1182040" y="4233826"/>
          <a:ext cx="1617817" cy="780625"/>
        </p:xfrm>
        <a:graphic>
          <a:graphicData uri="http://schemas.openxmlformats.org/presentationml/2006/ole">
            <mc:AlternateContent xmlns:mc="http://schemas.openxmlformats.org/markup-compatibility/2006">
              <mc:Choice xmlns:v="urn:schemas-microsoft-com:vml" Requires="v">
                <p:oleObj r:id="rId13" imgW="901309" imgH="431613" progId="Equation.DSMT4">
                  <p:embed/>
                </p:oleObj>
              </mc:Choice>
              <mc:Fallback>
                <p:oleObj r:id="rId13" imgW="901309" imgH="431613" progId="Equation.DSMT4">
                  <p:embed/>
                  <p:pic>
                    <p:nvPicPr>
                      <p:cNvPr id="0" name="Object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82040" y="4233826"/>
                        <a:ext cx="1617817" cy="780625"/>
                      </a:xfrm>
                      <a:prstGeom prst="rect">
                        <a:avLst/>
                      </a:prstGeom>
                      <a:noFill/>
                    </p:spPr>
                  </p:pic>
                </p:oleObj>
              </mc:Fallback>
            </mc:AlternateContent>
          </a:graphicData>
        </a:graphic>
      </p:graphicFrame>
      <p:graphicFrame>
        <p:nvGraphicFramePr>
          <p:cNvPr id="26" name="对象 25">
            <a:extLst>
              <a:ext uri="{FF2B5EF4-FFF2-40B4-BE49-F238E27FC236}">
                <a16:creationId xmlns:a16="http://schemas.microsoft.com/office/drawing/2014/main" id="{F14A16A0-DB58-4683-8071-1D3A9EF2E98C}"/>
              </a:ext>
            </a:extLst>
          </p:cNvPr>
          <p:cNvGraphicFramePr>
            <a:graphicFrameLocks noChangeAspect="1"/>
          </p:cNvGraphicFramePr>
          <p:nvPr>
            <p:extLst>
              <p:ext uri="{D42A27DB-BD31-4B8C-83A1-F6EECF244321}">
                <p14:modId xmlns:p14="http://schemas.microsoft.com/office/powerpoint/2010/main" val="3582534136"/>
              </p:ext>
            </p:extLst>
          </p:nvPr>
        </p:nvGraphicFramePr>
        <p:xfrm>
          <a:off x="7171812" y="4404237"/>
          <a:ext cx="686005" cy="417568"/>
        </p:xfrm>
        <a:graphic>
          <a:graphicData uri="http://schemas.openxmlformats.org/presentationml/2006/ole">
            <mc:AlternateContent xmlns:mc="http://schemas.openxmlformats.org/markup-compatibility/2006">
              <mc:Choice xmlns:v="urn:schemas-microsoft-com:vml" Requires="v">
                <p:oleObj r:id="rId15" imgW="431613" imgH="241195" progId="Equation.DSMT4">
                  <p:embed/>
                </p:oleObj>
              </mc:Choice>
              <mc:Fallback>
                <p:oleObj r:id="rId15" imgW="431613" imgH="241195" progId="Equation.DSMT4">
                  <p:embed/>
                  <p:pic>
                    <p:nvPicPr>
                      <p:cNvPr id="0" name="Object 1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171812" y="4404237"/>
                        <a:ext cx="686005" cy="417568"/>
                      </a:xfrm>
                      <a:prstGeom prst="rect">
                        <a:avLst/>
                      </a:prstGeom>
                      <a:noFill/>
                    </p:spPr>
                  </p:pic>
                </p:oleObj>
              </mc:Fallback>
            </mc:AlternateContent>
          </a:graphicData>
        </a:graphic>
      </p:graphicFrame>
      <p:graphicFrame>
        <p:nvGraphicFramePr>
          <p:cNvPr id="28" name="对象 27">
            <a:extLst>
              <a:ext uri="{FF2B5EF4-FFF2-40B4-BE49-F238E27FC236}">
                <a16:creationId xmlns:a16="http://schemas.microsoft.com/office/drawing/2014/main" id="{EAFD2645-567B-4D1E-A810-2100B9B052E5}"/>
              </a:ext>
            </a:extLst>
          </p:cNvPr>
          <p:cNvGraphicFramePr>
            <a:graphicFrameLocks noChangeAspect="1"/>
          </p:cNvGraphicFramePr>
          <p:nvPr>
            <p:extLst>
              <p:ext uri="{D42A27DB-BD31-4B8C-83A1-F6EECF244321}">
                <p14:modId xmlns:p14="http://schemas.microsoft.com/office/powerpoint/2010/main" val="2534174041"/>
              </p:ext>
            </p:extLst>
          </p:nvPr>
        </p:nvGraphicFramePr>
        <p:xfrm>
          <a:off x="8468161" y="4404237"/>
          <a:ext cx="1847961" cy="417568"/>
        </p:xfrm>
        <a:graphic>
          <a:graphicData uri="http://schemas.openxmlformats.org/presentationml/2006/ole">
            <mc:AlternateContent xmlns:mc="http://schemas.openxmlformats.org/markup-compatibility/2006">
              <mc:Choice xmlns:v="urn:schemas-microsoft-com:vml" Requires="v">
                <p:oleObj r:id="rId17" imgW="1308100" imgH="279400" progId="Equation.DSMT4">
                  <p:embed/>
                </p:oleObj>
              </mc:Choice>
              <mc:Fallback>
                <p:oleObj r:id="rId17" imgW="1308100" imgH="279400" progId="Equation.DSMT4">
                  <p:embed/>
                  <p:pic>
                    <p:nvPicPr>
                      <p:cNvPr id="0" name="Object 2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468161" y="4404237"/>
                        <a:ext cx="1847961" cy="417568"/>
                      </a:xfrm>
                      <a:prstGeom prst="rect">
                        <a:avLst/>
                      </a:prstGeom>
                      <a:noFill/>
                    </p:spPr>
                  </p:pic>
                </p:oleObj>
              </mc:Fallback>
            </mc:AlternateContent>
          </a:graphicData>
        </a:graphic>
      </p:graphicFrame>
      <p:graphicFrame>
        <p:nvGraphicFramePr>
          <p:cNvPr id="30" name="对象 29">
            <a:extLst>
              <a:ext uri="{FF2B5EF4-FFF2-40B4-BE49-F238E27FC236}">
                <a16:creationId xmlns:a16="http://schemas.microsoft.com/office/drawing/2014/main" id="{566849B5-1349-442F-A40D-7400A9B551B6}"/>
              </a:ext>
            </a:extLst>
          </p:cNvPr>
          <p:cNvGraphicFramePr>
            <a:graphicFrameLocks noChangeAspect="1"/>
          </p:cNvGraphicFramePr>
          <p:nvPr>
            <p:extLst>
              <p:ext uri="{D42A27DB-BD31-4B8C-83A1-F6EECF244321}">
                <p14:modId xmlns:p14="http://schemas.microsoft.com/office/powerpoint/2010/main" val="1919665306"/>
              </p:ext>
            </p:extLst>
          </p:nvPr>
        </p:nvGraphicFramePr>
        <p:xfrm>
          <a:off x="1882570" y="5093824"/>
          <a:ext cx="647972" cy="394418"/>
        </p:xfrm>
        <a:graphic>
          <a:graphicData uri="http://schemas.openxmlformats.org/presentationml/2006/ole">
            <mc:AlternateContent xmlns:mc="http://schemas.openxmlformats.org/markup-compatibility/2006">
              <mc:Choice xmlns:v="urn:schemas-microsoft-com:vml" Requires="v">
                <p:oleObj r:id="rId19" imgW="431613" imgH="241195" progId="Equation.DSMT4">
                  <p:embed/>
                </p:oleObj>
              </mc:Choice>
              <mc:Fallback>
                <p:oleObj r:id="rId19" imgW="431613" imgH="241195" progId="Equation.DSMT4">
                  <p:embed/>
                  <p:pic>
                    <p:nvPicPr>
                      <p:cNvPr id="0" name="Object 2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882570" y="5093824"/>
                        <a:ext cx="647972" cy="394418"/>
                      </a:xfrm>
                      <a:prstGeom prst="rect">
                        <a:avLst/>
                      </a:prstGeom>
                      <a:noFill/>
                    </p:spPr>
                  </p:pic>
                </p:oleObj>
              </mc:Fallback>
            </mc:AlternateContent>
          </a:graphicData>
        </a:graphic>
      </p:graphicFrame>
      <p:graphicFrame>
        <p:nvGraphicFramePr>
          <p:cNvPr id="32" name="对象 31">
            <a:extLst>
              <a:ext uri="{FF2B5EF4-FFF2-40B4-BE49-F238E27FC236}">
                <a16:creationId xmlns:a16="http://schemas.microsoft.com/office/drawing/2014/main" id="{D34E5FFE-B02A-4D74-A933-CD734F052093}"/>
              </a:ext>
            </a:extLst>
          </p:cNvPr>
          <p:cNvGraphicFramePr>
            <a:graphicFrameLocks noChangeAspect="1"/>
          </p:cNvGraphicFramePr>
          <p:nvPr>
            <p:extLst>
              <p:ext uri="{D42A27DB-BD31-4B8C-83A1-F6EECF244321}">
                <p14:modId xmlns:p14="http://schemas.microsoft.com/office/powerpoint/2010/main" val="2039587988"/>
              </p:ext>
            </p:extLst>
          </p:nvPr>
        </p:nvGraphicFramePr>
        <p:xfrm>
          <a:off x="3742890" y="5090137"/>
          <a:ext cx="2046693" cy="422791"/>
        </p:xfrm>
        <a:graphic>
          <a:graphicData uri="http://schemas.openxmlformats.org/presentationml/2006/ole">
            <mc:AlternateContent xmlns:mc="http://schemas.openxmlformats.org/markup-compatibility/2006">
              <mc:Choice xmlns:v="urn:schemas-microsoft-com:vml" Requires="v">
                <p:oleObj r:id="rId21" imgW="1346200" imgH="279400" progId="Equation.DSMT4">
                  <p:embed/>
                </p:oleObj>
              </mc:Choice>
              <mc:Fallback>
                <p:oleObj r:id="rId21" imgW="1346200" imgH="279400" progId="Equation.DSMT4">
                  <p:embed/>
                  <p:pic>
                    <p:nvPicPr>
                      <p:cNvPr id="0" name="Object 2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742890" y="5090137"/>
                        <a:ext cx="2046693" cy="422791"/>
                      </a:xfrm>
                      <a:prstGeom prst="rect">
                        <a:avLst/>
                      </a:prstGeom>
                      <a:noFill/>
                    </p:spPr>
                  </p:pic>
                </p:oleObj>
              </mc:Fallback>
            </mc:AlternateContent>
          </a:graphicData>
        </a:graphic>
      </p:graphicFrame>
      <p:graphicFrame>
        <p:nvGraphicFramePr>
          <p:cNvPr id="34" name="对象 33">
            <a:extLst>
              <a:ext uri="{FF2B5EF4-FFF2-40B4-BE49-F238E27FC236}">
                <a16:creationId xmlns:a16="http://schemas.microsoft.com/office/drawing/2014/main" id="{2FFFF48A-B8FC-4423-BE26-A20F3DA653EA}"/>
              </a:ext>
            </a:extLst>
          </p:cNvPr>
          <p:cNvGraphicFramePr>
            <a:graphicFrameLocks noChangeAspect="1"/>
          </p:cNvGraphicFramePr>
          <p:nvPr>
            <p:extLst>
              <p:ext uri="{D42A27DB-BD31-4B8C-83A1-F6EECF244321}">
                <p14:modId xmlns:p14="http://schemas.microsoft.com/office/powerpoint/2010/main" val="1097093799"/>
              </p:ext>
            </p:extLst>
          </p:nvPr>
        </p:nvGraphicFramePr>
        <p:xfrm>
          <a:off x="6402419" y="4989148"/>
          <a:ext cx="1999151" cy="660006"/>
        </p:xfrm>
        <a:graphic>
          <a:graphicData uri="http://schemas.openxmlformats.org/presentationml/2006/ole">
            <mc:AlternateContent xmlns:mc="http://schemas.openxmlformats.org/markup-compatibility/2006">
              <mc:Choice xmlns:v="urn:schemas-microsoft-com:vml" Requires="v">
                <p:oleObj r:id="rId23" imgW="1320227" imgH="431613" progId="Equation.DSMT4">
                  <p:embed/>
                </p:oleObj>
              </mc:Choice>
              <mc:Fallback>
                <p:oleObj r:id="rId23" imgW="1320227" imgH="431613" progId="Equation.DSMT4">
                  <p:embed/>
                  <p:pic>
                    <p:nvPicPr>
                      <p:cNvPr id="0" name="Object 26"/>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402419" y="4989148"/>
                        <a:ext cx="1999151" cy="660006"/>
                      </a:xfrm>
                      <a:prstGeom prst="rect">
                        <a:avLst/>
                      </a:prstGeom>
                      <a:noFill/>
                    </p:spPr>
                  </p:pic>
                </p:oleObj>
              </mc:Fallback>
            </mc:AlternateContent>
          </a:graphicData>
        </a:graphic>
      </p:graphicFrame>
      <p:graphicFrame>
        <p:nvGraphicFramePr>
          <p:cNvPr id="36" name="对象 35">
            <a:extLst>
              <a:ext uri="{FF2B5EF4-FFF2-40B4-BE49-F238E27FC236}">
                <a16:creationId xmlns:a16="http://schemas.microsoft.com/office/drawing/2014/main" id="{E82B24B2-B43E-4342-B97A-5627DE304C8C}"/>
              </a:ext>
            </a:extLst>
          </p:cNvPr>
          <p:cNvGraphicFramePr>
            <a:graphicFrameLocks noChangeAspect="1"/>
          </p:cNvGraphicFramePr>
          <p:nvPr>
            <p:extLst>
              <p:ext uri="{D42A27DB-BD31-4B8C-83A1-F6EECF244321}">
                <p14:modId xmlns:p14="http://schemas.microsoft.com/office/powerpoint/2010/main" val="263072312"/>
              </p:ext>
            </p:extLst>
          </p:nvPr>
        </p:nvGraphicFramePr>
        <p:xfrm>
          <a:off x="4915888" y="5606277"/>
          <a:ext cx="1747390" cy="492854"/>
        </p:xfrm>
        <a:graphic>
          <a:graphicData uri="http://schemas.openxmlformats.org/presentationml/2006/ole">
            <mc:AlternateContent xmlns:mc="http://schemas.openxmlformats.org/markup-compatibility/2006">
              <mc:Choice xmlns:v="urn:schemas-microsoft-com:vml" Requires="v">
                <p:oleObj r:id="rId25" imgW="774364" imgH="203112" progId="Equation.DSMT4">
                  <p:embed/>
                </p:oleObj>
              </mc:Choice>
              <mc:Fallback>
                <p:oleObj r:id="rId25" imgW="774364" imgH="203112" progId="Equation.DSMT4">
                  <p:embed/>
                  <p:pic>
                    <p:nvPicPr>
                      <p:cNvPr id="0" name="Object 28"/>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915888" y="5606277"/>
                        <a:ext cx="1747390" cy="492854"/>
                      </a:xfrm>
                      <a:prstGeom prst="rect">
                        <a:avLst/>
                      </a:prstGeom>
                      <a:noFill/>
                    </p:spPr>
                  </p:pic>
                </p:oleObj>
              </mc:Fallback>
            </mc:AlternateContent>
          </a:graphicData>
        </a:graphic>
      </p:graphicFrame>
    </p:spTree>
    <p:extLst>
      <p:ext uri="{BB962C8B-B14F-4D97-AF65-F5344CB8AC3E}">
        <p14:creationId xmlns:p14="http://schemas.microsoft.com/office/powerpoint/2010/main" val="40027715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内容占位符 3">
                <a:extLst>
                  <a:ext uri="{FF2B5EF4-FFF2-40B4-BE49-F238E27FC236}">
                    <a16:creationId xmlns:a16="http://schemas.microsoft.com/office/drawing/2014/main" id="{7355D4E5-E18E-40D9-BD11-6D4B43A96539}"/>
                  </a:ext>
                </a:extLst>
              </p:cNvPr>
              <p:cNvSpPr>
                <a:spLocks noGrp="1"/>
              </p:cNvSpPr>
              <p:nvPr>
                <p:ph sz="quarter" idx="13"/>
              </p:nvPr>
            </p:nvSpPr>
            <p:spPr>
              <a:xfrm>
                <a:off x="511943" y="1470025"/>
                <a:ext cx="10904088" cy="4706938"/>
              </a:xfrm>
            </p:spPr>
            <p:txBody>
              <a:bodyPr>
                <a:normAutofit/>
              </a:bodyPr>
              <a:lstStyle/>
              <a:p>
                <a:pPr marL="0" indent="0">
                  <a:buNone/>
                </a:pP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当</a:t>
                </a:r>
                <a14:m>
                  <m:oMath xmlns:m="http://schemas.openxmlformats.org/officeDocument/2006/math">
                    <m:sSubSup>
                      <m:sSubSupPr>
                        <m:ctrlPr>
                          <a:rPr lang="zh-CN" altLang="zh-CN" sz="2400" i="1">
                            <a:effectLst/>
                            <a:latin typeface="Cambria Math" panose="02040503050406030204" pitchFamily="18" charset="0"/>
                            <a:ea typeface="Cambria Math" panose="02040503050406030204" pitchFamily="18" charset="0"/>
                          </a:rPr>
                        </m:ctrlPr>
                      </m:sSubSup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𝛼</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𝑖</m:t>
                        </m:r>
                      </m:sub>
                      <m:sup>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sup>
                    </m:sSubSup>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=0</m:t>
                    </m:r>
                  </m:oMath>
                </a14:m>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时，</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en-US" sz="2400" kern="100" dirty="0">
                    <a:effectLst/>
                    <a:latin typeface="等线" panose="02010600030101010101" pitchFamily="2" charset="-122"/>
                    <a:ea typeface="等线" panose="02010600030101010101" pitchFamily="2" charset="-122"/>
                    <a:cs typeface="Times New Roman" panose="02020603050405020304" pitchFamily="18" charset="0"/>
                  </a:rPr>
                  <a:t>以及</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en-US" sz="2400" kern="100" dirty="0">
                    <a:latin typeface="等线" panose="02010600030101010101" pitchFamily="2" charset="-122"/>
                    <a:ea typeface="等线" panose="02010600030101010101" pitchFamily="2" charset="-122"/>
                    <a:cs typeface="Times New Roman" panose="02020603050405020304" pitchFamily="18" charset="0"/>
                  </a:rPr>
                  <a:t>               均与样本          无关，也就是说，只有         时。样本        才对最终的结果产生影响，此时样本的输入即为支持向量。求得支持向量机的参数后，可根据下式判断任意样本的类型</a:t>
                </a:r>
                <a:endParaRPr lang="zh-CN" altLang="en-US" sz="2400" dirty="0">
                  <a:latin typeface="等线" panose="02010600030101010101" pitchFamily="2" charset="-122"/>
                  <a:ea typeface="等线" panose="02010600030101010101" pitchFamily="2" charset="-122"/>
                </a:endParaRPr>
              </a:p>
            </p:txBody>
          </p:sp>
        </mc:Choice>
        <mc:Fallback>
          <p:sp>
            <p:nvSpPr>
              <p:cNvPr id="4" name="内容占位符 3">
                <a:extLst>
                  <a:ext uri="{FF2B5EF4-FFF2-40B4-BE49-F238E27FC236}">
                    <a16:creationId xmlns:a16="http://schemas.microsoft.com/office/drawing/2014/main" id="{7355D4E5-E18E-40D9-BD11-6D4B43A96539}"/>
                  </a:ext>
                </a:extLst>
              </p:cNvPr>
              <p:cNvSpPr>
                <a:spLocks noGrp="1" noRot="1" noChangeAspect="1" noMove="1" noResize="1" noEditPoints="1" noAdjustHandles="1" noChangeArrowheads="1" noChangeShapeType="1" noTextEdit="1"/>
              </p:cNvSpPr>
              <p:nvPr>
                <p:ph sz="quarter" idx="13"/>
              </p:nvPr>
            </p:nvSpPr>
            <p:spPr>
              <a:xfrm>
                <a:off x="511943" y="1470025"/>
                <a:ext cx="10904088" cy="4706938"/>
              </a:xfrm>
              <a:blipFill>
                <a:blip r:embed="rId2"/>
                <a:stretch>
                  <a:fillRect l="-894" r="-279"/>
                </a:stretch>
              </a:blipFill>
            </p:spPr>
            <p:txBody>
              <a:bodyPr/>
              <a:lstStyle/>
              <a:p>
                <a:r>
                  <a:rPr lang="zh-CN" altLang="en-US">
                    <a:noFill/>
                  </a:rPr>
                  <a:t> </a:t>
                </a:r>
              </a:p>
            </p:txBody>
          </p:sp>
        </mc:Fallback>
      </mc:AlternateContent>
      <p:sp>
        <p:nvSpPr>
          <p:cNvPr id="5" name="标题 2">
            <a:extLst>
              <a:ext uri="{FF2B5EF4-FFF2-40B4-BE49-F238E27FC236}">
                <a16:creationId xmlns:a16="http://schemas.microsoft.com/office/drawing/2014/main" id="{996D34CD-2BE7-41C2-A7B0-B88341D1E25B}"/>
              </a:ext>
            </a:extLst>
          </p:cNvPr>
          <p:cNvSpPr>
            <a:spLocks noGrp="1"/>
          </p:cNvSpPr>
          <p:nvPr>
            <p:ph type="title"/>
          </p:nvPr>
        </p:nvSpPr>
        <p:spPr>
          <a:xfrm>
            <a:off x="511943" y="484188"/>
            <a:ext cx="10904537" cy="582612"/>
          </a:xfrm>
        </p:spPr>
        <p:txBody>
          <a:bodyPr/>
          <a:lstStyle/>
          <a:p>
            <a:r>
              <a:rPr lang="en-US" altLang="zh-CN" sz="3600" dirty="0">
                <a:latin typeface="等线" panose="02010600030101010101" pitchFamily="2" charset="-122"/>
                <a:ea typeface="等线" panose="02010600030101010101" pitchFamily="2" charset="-122"/>
              </a:rPr>
              <a:t>6.2 </a:t>
            </a:r>
            <a:r>
              <a:rPr lang="zh-CN" altLang="en-US" sz="3600" dirty="0">
                <a:latin typeface="等线" panose="02010600030101010101" pitchFamily="2" charset="-122"/>
                <a:ea typeface="等线" panose="02010600030101010101" pitchFamily="2" charset="-122"/>
              </a:rPr>
              <a:t>线性可分支持向量机</a:t>
            </a:r>
          </a:p>
        </p:txBody>
      </p:sp>
      <p:graphicFrame>
        <p:nvGraphicFramePr>
          <p:cNvPr id="15" name="对象 14">
            <a:extLst>
              <a:ext uri="{FF2B5EF4-FFF2-40B4-BE49-F238E27FC236}">
                <a16:creationId xmlns:a16="http://schemas.microsoft.com/office/drawing/2014/main" id="{2C9E9927-893C-496F-879B-5A854BAF7DE5}"/>
              </a:ext>
            </a:extLst>
          </p:cNvPr>
          <p:cNvGraphicFramePr>
            <a:graphicFrameLocks noChangeAspect="1"/>
          </p:cNvGraphicFramePr>
          <p:nvPr>
            <p:extLst>
              <p:ext uri="{D42A27DB-BD31-4B8C-83A1-F6EECF244321}">
                <p14:modId xmlns:p14="http://schemas.microsoft.com/office/powerpoint/2010/main" val="1039765987"/>
              </p:ext>
            </p:extLst>
          </p:nvPr>
        </p:nvGraphicFramePr>
        <p:xfrm>
          <a:off x="3384466" y="1420864"/>
          <a:ext cx="1617817" cy="780625"/>
        </p:xfrm>
        <a:graphic>
          <a:graphicData uri="http://schemas.openxmlformats.org/presentationml/2006/ole">
            <mc:AlternateContent xmlns:mc="http://schemas.openxmlformats.org/markup-compatibility/2006">
              <mc:Choice xmlns:v="urn:schemas-microsoft-com:vml" Requires="v">
                <p:oleObj r:id="rId3" imgW="901309" imgH="431613" progId="Equation.DSMT4">
                  <p:embed/>
                </p:oleObj>
              </mc:Choice>
              <mc:Fallback>
                <p:oleObj r:id="rId3" imgW="901309" imgH="431613" progId="Equation.DSMT4">
                  <p:embed/>
                  <p:pic>
                    <p:nvPicPr>
                      <p:cNvPr id="24" name="对象 23">
                        <a:extLst>
                          <a:ext uri="{FF2B5EF4-FFF2-40B4-BE49-F238E27FC236}">
                            <a16:creationId xmlns:a16="http://schemas.microsoft.com/office/drawing/2014/main" id="{7AE71DA0-8137-410F-8369-3D3E7ED79F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84466" y="1420864"/>
                        <a:ext cx="1617817" cy="780625"/>
                      </a:xfrm>
                      <a:prstGeom prst="rect">
                        <a:avLst/>
                      </a:prstGeom>
                      <a:noFill/>
                    </p:spPr>
                  </p:pic>
                </p:oleObj>
              </mc:Fallback>
            </mc:AlternateContent>
          </a:graphicData>
        </a:graphic>
      </p:graphicFrame>
      <p:graphicFrame>
        <p:nvGraphicFramePr>
          <p:cNvPr id="17" name="对象 16">
            <a:extLst>
              <a:ext uri="{FF2B5EF4-FFF2-40B4-BE49-F238E27FC236}">
                <a16:creationId xmlns:a16="http://schemas.microsoft.com/office/drawing/2014/main" id="{E99A556A-A028-4CAC-A01E-2EC90B43768D}"/>
              </a:ext>
            </a:extLst>
          </p:cNvPr>
          <p:cNvGraphicFramePr>
            <a:graphicFrameLocks noChangeAspect="1"/>
          </p:cNvGraphicFramePr>
          <p:nvPr>
            <p:extLst>
              <p:ext uri="{D42A27DB-BD31-4B8C-83A1-F6EECF244321}">
                <p14:modId xmlns:p14="http://schemas.microsoft.com/office/powerpoint/2010/main" val="691771576"/>
              </p:ext>
            </p:extLst>
          </p:nvPr>
        </p:nvGraphicFramePr>
        <p:xfrm>
          <a:off x="5787450" y="1432860"/>
          <a:ext cx="2549525" cy="842962"/>
        </p:xfrm>
        <a:graphic>
          <a:graphicData uri="http://schemas.openxmlformats.org/presentationml/2006/ole">
            <mc:AlternateContent xmlns:mc="http://schemas.openxmlformats.org/markup-compatibility/2006">
              <mc:Choice xmlns:v="urn:schemas-microsoft-com:vml" Requires="v">
                <p:oleObj r:id="rId5" imgW="1320227" imgH="431613" progId="Equation.DSMT4">
                  <p:embed/>
                </p:oleObj>
              </mc:Choice>
              <mc:Fallback>
                <p:oleObj r:id="rId5" imgW="1320227" imgH="431613" progId="Equation.DSMT4">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87450" y="1432860"/>
                        <a:ext cx="2549525" cy="842962"/>
                      </a:xfrm>
                      <a:prstGeom prst="rect">
                        <a:avLst/>
                      </a:prstGeom>
                      <a:noFill/>
                    </p:spPr>
                  </p:pic>
                </p:oleObj>
              </mc:Fallback>
            </mc:AlternateContent>
          </a:graphicData>
        </a:graphic>
      </p:graphicFrame>
      <p:graphicFrame>
        <p:nvGraphicFramePr>
          <p:cNvPr id="19" name="对象 18">
            <a:extLst>
              <a:ext uri="{FF2B5EF4-FFF2-40B4-BE49-F238E27FC236}">
                <a16:creationId xmlns:a16="http://schemas.microsoft.com/office/drawing/2014/main" id="{5B589606-422E-4E36-A01A-AC7EB083C311}"/>
              </a:ext>
            </a:extLst>
          </p:cNvPr>
          <p:cNvGraphicFramePr>
            <a:graphicFrameLocks noChangeAspect="1"/>
          </p:cNvGraphicFramePr>
          <p:nvPr>
            <p:extLst>
              <p:ext uri="{D42A27DB-BD31-4B8C-83A1-F6EECF244321}">
                <p14:modId xmlns:p14="http://schemas.microsoft.com/office/powerpoint/2010/main" val="1776133242"/>
              </p:ext>
            </p:extLst>
          </p:nvPr>
        </p:nvGraphicFramePr>
        <p:xfrm>
          <a:off x="9760033" y="1519870"/>
          <a:ext cx="953365" cy="582612"/>
        </p:xfrm>
        <a:graphic>
          <a:graphicData uri="http://schemas.openxmlformats.org/presentationml/2006/ole">
            <mc:AlternateContent xmlns:mc="http://schemas.openxmlformats.org/markup-compatibility/2006">
              <mc:Choice xmlns:v="urn:schemas-microsoft-com:vml" Requires="v">
                <p:oleObj r:id="rId7" imgW="457002" imgH="253890" progId="Equation.DSMT4">
                  <p:embed/>
                </p:oleObj>
              </mc:Choice>
              <mc:Fallback>
                <p:oleObj r:id="rId7" imgW="457002" imgH="253890" progId="Equation.DSMT4">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60033" y="1519870"/>
                        <a:ext cx="953365" cy="582612"/>
                      </a:xfrm>
                      <a:prstGeom prst="rect">
                        <a:avLst/>
                      </a:prstGeom>
                      <a:noFill/>
                    </p:spPr>
                  </p:pic>
                </p:oleObj>
              </mc:Fallback>
            </mc:AlternateContent>
          </a:graphicData>
        </a:graphic>
      </p:graphicFrame>
      <p:graphicFrame>
        <p:nvGraphicFramePr>
          <p:cNvPr id="21" name="对象 20">
            <a:extLst>
              <a:ext uri="{FF2B5EF4-FFF2-40B4-BE49-F238E27FC236}">
                <a16:creationId xmlns:a16="http://schemas.microsoft.com/office/drawing/2014/main" id="{FFE5D6EC-6433-4BEE-9B37-E08D1EC31C16}"/>
              </a:ext>
            </a:extLst>
          </p:cNvPr>
          <p:cNvGraphicFramePr>
            <a:graphicFrameLocks noChangeAspect="1"/>
          </p:cNvGraphicFramePr>
          <p:nvPr>
            <p:extLst>
              <p:ext uri="{D42A27DB-BD31-4B8C-83A1-F6EECF244321}">
                <p14:modId xmlns:p14="http://schemas.microsoft.com/office/powerpoint/2010/main" val="2259035367"/>
              </p:ext>
            </p:extLst>
          </p:nvPr>
        </p:nvGraphicFramePr>
        <p:xfrm>
          <a:off x="3577908" y="2149908"/>
          <a:ext cx="851650" cy="518396"/>
        </p:xfrm>
        <a:graphic>
          <a:graphicData uri="http://schemas.openxmlformats.org/presentationml/2006/ole">
            <mc:AlternateContent xmlns:mc="http://schemas.openxmlformats.org/markup-compatibility/2006">
              <mc:Choice xmlns:v="urn:schemas-microsoft-com:vml" Requires="v">
                <p:oleObj r:id="rId9" imgW="431613" imgH="241195" progId="Equation.DSMT4">
                  <p:embed/>
                </p:oleObj>
              </mc:Choice>
              <mc:Fallback>
                <p:oleObj r:id="rId9" imgW="431613" imgH="241195" progId="Equation.DSMT4">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77908" y="2149908"/>
                        <a:ext cx="851650" cy="518396"/>
                      </a:xfrm>
                      <a:prstGeom prst="rect">
                        <a:avLst/>
                      </a:prstGeom>
                      <a:noFill/>
                    </p:spPr>
                  </p:pic>
                </p:oleObj>
              </mc:Fallback>
            </mc:AlternateContent>
          </a:graphicData>
        </a:graphic>
      </p:graphicFrame>
      <p:graphicFrame>
        <p:nvGraphicFramePr>
          <p:cNvPr id="23" name="对象 22">
            <a:extLst>
              <a:ext uri="{FF2B5EF4-FFF2-40B4-BE49-F238E27FC236}">
                <a16:creationId xmlns:a16="http://schemas.microsoft.com/office/drawing/2014/main" id="{639A3BD4-59A6-4433-A070-7BD3E3785302}"/>
              </a:ext>
            </a:extLst>
          </p:cNvPr>
          <p:cNvGraphicFramePr>
            <a:graphicFrameLocks noChangeAspect="1"/>
          </p:cNvGraphicFramePr>
          <p:nvPr>
            <p:extLst>
              <p:ext uri="{D42A27DB-BD31-4B8C-83A1-F6EECF244321}">
                <p14:modId xmlns:p14="http://schemas.microsoft.com/office/powerpoint/2010/main" val="2916102491"/>
              </p:ext>
            </p:extLst>
          </p:nvPr>
        </p:nvGraphicFramePr>
        <p:xfrm>
          <a:off x="5787450" y="2156744"/>
          <a:ext cx="825910" cy="504723"/>
        </p:xfrm>
        <a:graphic>
          <a:graphicData uri="http://schemas.openxmlformats.org/presentationml/2006/ole">
            <mc:AlternateContent xmlns:mc="http://schemas.openxmlformats.org/markup-compatibility/2006">
              <mc:Choice xmlns:v="urn:schemas-microsoft-com:vml" Requires="v">
                <p:oleObj r:id="rId11" imgW="457002" imgH="253890" progId="Equation.DSMT4">
                  <p:embed/>
                </p:oleObj>
              </mc:Choice>
              <mc:Fallback>
                <p:oleObj r:id="rId11" imgW="457002" imgH="253890" progId="Equation.DSMT4">
                  <p:embed/>
                  <p:pic>
                    <p:nvPicPr>
                      <p:cNvPr id="0"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87450" y="2156744"/>
                        <a:ext cx="825910" cy="504723"/>
                      </a:xfrm>
                      <a:prstGeom prst="rect">
                        <a:avLst/>
                      </a:prstGeom>
                      <a:noFill/>
                    </p:spPr>
                  </p:pic>
                </p:oleObj>
              </mc:Fallback>
            </mc:AlternateContent>
          </a:graphicData>
        </a:graphic>
      </p:graphicFrame>
      <p:graphicFrame>
        <p:nvGraphicFramePr>
          <p:cNvPr id="25" name="对象 24">
            <a:extLst>
              <a:ext uri="{FF2B5EF4-FFF2-40B4-BE49-F238E27FC236}">
                <a16:creationId xmlns:a16="http://schemas.microsoft.com/office/drawing/2014/main" id="{F882DFD0-98C0-49CD-A8AC-503DE31A7549}"/>
              </a:ext>
            </a:extLst>
          </p:cNvPr>
          <p:cNvGraphicFramePr>
            <a:graphicFrameLocks noChangeAspect="1"/>
          </p:cNvGraphicFramePr>
          <p:nvPr>
            <p:extLst>
              <p:ext uri="{D42A27DB-BD31-4B8C-83A1-F6EECF244321}">
                <p14:modId xmlns:p14="http://schemas.microsoft.com/office/powerpoint/2010/main" val="956678009"/>
              </p:ext>
            </p:extLst>
          </p:nvPr>
        </p:nvGraphicFramePr>
        <p:xfrm>
          <a:off x="4398418" y="4066763"/>
          <a:ext cx="3139523" cy="658174"/>
        </p:xfrm>
        <a:graphic>
          <a:graphicData uri="http://schemas.openxmlformats.org/presentationml/2006/ole">
            <mc:AlternateContent xmlns:mc="http://schemas.openxmlformats.org/markup-compatibility/2006">
              <mc:Choice xmlns:v="urn:schemas-microsoft-com:vml" Requires="v">
                <p:oleObj r:id="rId12" imgW="1409700" imgH="279400" progId="Equation.DSMT4">
                  <p:embed/>
                </p:oleObj>
              </mc:Choice>
              <mc:Fallback>
                <p:oleObj r:id="rId12" imgW="1409700" imgH="279400" progId="Equation.DSMT4">
                  <p:embed/>
                  <p:pic>
                    <p:nvPicPr>
                      <p:cNvPr id="0" name="Object 1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398418" y="4066763"/>
                        <a:ext cx="3139523" cy="658174"/>
                      </a:xfrm>
                      <a:prstGeom prst="rect">
                        <a:avLst/>
                      </a:prstGeom>
                      <a:noFill/>
                    </p:spPr>
                  </p:pic>
                </p:oleObj>
              </mc:Fallback>
            </mc:AlternateContent>
          </a:graphicData>
        </a:graphic>
      </p:graphicFrame>
    </p:spTree>
    <p:extLst>
      <p:ext uri="{BB962C8B-B14F-4D97-AF65-F5344CB8AC3E}">
        <p14:creationId xmlns:p14="http://schemas.microsoft.com/office/powerpoint/2010/main" val="869177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内容占位符 3">
                <a:extLst>
                  <a:ext uri="{FF2B5EF4-FFF2-40B4-BE49-F238E27FC236}">
                    <a16:creationId xmlns:a16="http://schemas.microsoft.com/office/drawing/2014/main" id="{4F294A11-94B5-4CF5-A382-7444D2CDD158}"/>
                  </a:ext>
                </a:extLst>
              </p:cNvPr>
              <p:cNvSpPr>
                <a:spLocks noGrp="1"/>
              </p:cNvSpPr>
              <p:nvPr>
                <p:ph sz="quarter" idx="13"/>
              </p:nvPr>
            </p:nvSpPr>
            <p:spPr/>
            <p:txBody>
              <a:bodyPr>
                <a:normAutofit/>
              </a:bodyPr>
              <a:lstStyle/>
              <a:p>
                <a:pPr indent="266700" algn="just">
                  <a:lnSpc>
                    <a:spcPct val="150000"/>
                  </a:lnSpc>
                </a:pP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线性可分支持向量机假设样本空间中的样本能够通过一个超平面分隔开来。但是生产环境中，我们获取到的数据往往存在噪声（正类中混入少量的负类样本，负类中混入少量的正类样本），从而使得数据变得线性不可分。这种情况就需要使用线性支持向量机求解了。</a:t>
                </a:r>
              </a:p>
              <a:p>
                <a:pPr indent="266700" algn="just">
                  <a:lnSpc>
                    <a:spcPct val="150000"/>
                  </a:lnSpc>
                </a:pP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另一方面，即使样本集合线性可分，线性可分支持向量机给出的</a:t>
                </a:r>
                <a14:m>
                  <m:oMath xmlns:m="http://schemas.openxmlformats.org/officeDocument/2006/math">
                    <m:sSub>
                      <m:sSub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𝐻</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1</m:t>
                        </m:r>
                      </m:sub>
                    </m:sSub>
                  </m:oMath>
                </a14:m>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和</a:t>
                </a:r>
                <a14:m>
                  <m:oMath xmlns:m="http://schemas.openxmlformats.org/officeDocument/2006/math">
                    <m:sSub>
                      <m:sSub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𝐻</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2</m:t>
                        </m:r>
                      </m:sub>
                    </m:sSub>
                  </m:oMath>
                </a14:m>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之间的距离可能非常小。这种情况一般意味着模型的泛化能力降低，也就是产生了过拟合。因此我们希望</a:t>
                </a:r>
                <a14:m>
                  <m:oMath xmlns:m="http://schemas.openxmlformats.org/officeDocument/2006/math">
                    <m:sSub>
                      <m:sSub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𝐻</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1</m:t>
                        </m:r>
                      </m:sub>
                    </m:sSub>
                  </m:oMath>
                </a14:m>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和</a:t>
                </a:r>
                <a14:m>
                  <m:oMath xmlns:m="http://schemas.openxmlformats.org/officeDocument/2006/math">
                    <m:sSub>
                      <m:sSub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𝐻</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2</m:t>
                        </m:r>
                      </m:sub>
                    </m:sSub>
                  </m:oMath>
                </a14:m>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之间的距离尽可能大，这时同样可以使用线性支持向量机来允许部分样本点越过</a:t>
                </a:r>
                <a14:m>
                  <m:oMath xmlns:m="http://schemas.openxmlformats.org/officeDocument/2006/math">
                    <m:sSub>
                      <m:sSub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𝐻</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1</m:t>
                        </m:r>
                      </m:sub>
                    </m:sSub>
                  </m:oMath>
                </a14:m>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和</a:t>
                </a:r>
                <a14:m>
                  <m:oMath xmlns:m="http://schemas.openxmlformats.org/officeDocument/2006/math">
                    <m:sSub>
                      <m:sSub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𝐻</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2</m:t>
                        </m:r>
                      </m:sub>
                    </m:sSub>
                  </m:oMath>
                </a14:m>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a:t>
                </a:r>
              </a:p>
            </p:txBody>
          </p:sp>
        </mc:Choice>
        <mc:Fallback>
          <p:sp>
            <p:nvSpPr>
              <p:cNvPr id="4" name="内容占位符 3">
                <a:extLst>
                  <a:ext uri="{FF2B5EF4-FFF2-40B4-BE49-F238E27FC236}">
                    <a16:creationId xmlns:a16="http://schemas.microsoft.com/office/drawing/2014/main" id="{4F294A11-94B5-4CF5-A382-7444D2CDD158}"/>
                  </a:ext>
                </a:extLst>
              </p:cNvPr>
              <p:cNvSpPr>
                <a:spLocks noGrp="1" noRot="1" noChangeAspect="1" noMove="1" noResize="1" noEditPoints="1" noAdjustHandles="1" noChangeArrowheads="1" noChangeShapeType="1" noTextEdit="1"/>
              </p:cNvSpPr>
              <p:nvPr>
                <p:ph sz="quarter" idx="13"/>
              </p:nvPr>
            </p:nvSpPr>
            <p:spPr>
              <a:blipFill>
                <a:blip r:embed="rId2"/>
                <a:stretch>
                  <a:fillRect r="-838" b="-1166"/>
                </a:stretch>
              </a:blipFill>
            </p:spPr>
            <p:txBody>
              <a:bodyPr/>
              <a:lstStyle/>
              <a:p>
                <a:r>
                  <a:rPr lang="zh-CN" altLang="en-US">
                    <a:noFill/>
                  </a:rPr>
                  <a:t> </a:t>
                </a:r>
              </a:p>
            </p:txBody>
          </p:sp>
        </mc:Fallback>
      </mc:AlternateContent>
      <p:sp>
        <p:nvSpPr>
          <p:cNvPr id="5" name="标题 2">
            <a:extLst>
              <a:ext uri="{FF2B5EF4-FFF2-40B4-BE49-F238E27FC236}">
                <a16:creationId xmlns:a16="http://schemas.microsoft.com/office/drawing/2014/main" id="{DEF1689A-5961-4360-869B-4DCD015FB7BF}"/>
              </a:ext>
            </a:extLst>
          </p:cNvPr>
          <p:cNvSpPr>
            <a:spLocks noGrp="1"/>
          </p:cNvSpPr>
          <p:nvPr>
            <p:ph type="title"/>
          </p:nvPr>
        </p:nvSpPr>
        <p:spPr>
          <a:xfrm>
            <a:off x="639763" y="484188"/>
            <a:ext cx="10904537" cy="582612"/>
          </a:xfrm>
        </p:spPr>
        <p:txBody>
          <a:bodyPr/>
          <a:lstStyle/>
          <a:p>
            <a:r>
              <a:rPr lang="en-US" altLang="zh-CN" sz="3600" dirty="0">
                <a:latin typeface="等线" panose="02010600030101010101" pitchFamily="2" charset="-122"/>
                <a:ea typeface="等线" panose="02010600030101010101" pitchFamily="2" charset="-122"/>
              </a:rPr>
              <a:t>6.3 </a:t>
            </a:r>
            <a:r>
              <a:rPr lang="zh-CN" altLang="en-US" sz="3600" dirty="0">
                <a:latin typeface="等线" panose="02010600030101010101" pitchFamily="2" charset="-122"/>
                <a:ea typeface="等线" panose="02010600030101010101" pitchFamily="2" charset="-122"/>
              </a:rPr>
              <a:t>线性支持向量机</a:t>
            </a:r>
          </a:p>
        </p:txBody>
      </p:sp>
    </p:spTree>
    <p:extLst>
      <p:ext uri="{BB962C8B-B14F-4D97-AF65-F5344CB8AC3E}">
        <p14:creationId xmlns:p14="http://schemas.microsoft.com/office/powerpoint/2010/main" val="18338351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内容占位符 3">
                <a:extLst>
                  <a:ext uri="{FF2B5EF4-FFF2-40B4-BE49-F238E27FC236}">
                    <a16:creationId xmlns:a16="http://schemas.microsoft.com/office/drawing/2014/main" id="{89FE13FD-54CC-43EB-85F7-4D2136F7C090}"/>
                  </a:ext>
                </a:extLst>
              </p:cNvPr>
              <p:cNvSpPr>
                <a:spLocks noGrp="1"/>
              </p:cNvSpPr>
              <p:nvPr>
                <p:ph sz="quarter" idx="13"/>
              </p:nvPr>
            </p:nvSpPr>
            <p:spPr/>
            <p:txBody>
              <a:bodyPr>
                <a:noAutofit/>
              </a:bodyPr>
              <a:lstStyle/>
              <a:p>
                <a:pPr indent="266700" algn="just">
                  <a:lnSpc>
                    <a:spcPct val="150000"/>
                  </a:lnSpc>
                </a:pPr>
                <a:r>
                  <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rPr>
                  <a:t>线性支持向量机在线性可分向量机的基础上引入了松弛变量</a:t>
                </a:r>
                <a14:m>
                  <m:oMath xmlns:m="http://schemas.openxmlformats.org/officeDocument/2006/math">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𝜉</m:t>
                        </m:r>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≥0</m:t>
                    </m:r>
                  </m:oMath>
                </a14:m>
                <a:r>
                  <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rPr>
                  <a:t>。对于样本点</a:t>
                </a:r>
                <a14:m>
                  <m:oMath xmlns:m="http://schemas.openxmlformats.org/officeDocument/2006/math">
                    <m:d>
                      <m:d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𝑥</m:t>
                                </m:r>
                              </m:e>
                            </m:acc>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e>
                    </m:d>
                  </m:oMath>
                </a14:m>
                <a:r>
                  <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rPr>
                  <a:t>，线性支持向量机允许部分样本落入越过超平面</a:t>
                </a:r>
                <a14:m>
                  <m:oMath xmlns:m="http://schemas.openxmlformats.org/officeDocument/2006/math">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𝐻</m:t>
                        </m:r>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1</m:t>
                        </m:r>
                      </m:sub>
                    </m:sSub>
                  </m:oMath>
                </a14:m>
                <a:r>
                  <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rPr>
                  <a:t>或</a:t>
                </a:r>
                <a14:m>
                  <m:oMath xmlns:m="http://schemas.openxmlformats.org/officeDocument/2006/math">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𝐻</m:t>
                        </m:r>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2</m:t>
                        </m:r>
                      </m:sub>
                    </m:sSub>
                  </m:oMath>
                </a14:m>
                <a:endParaRPr lang="en-US" altLang="zh-CN" sz="2000" kern="100" dirty="0">
                  <a:latin typeface="等线" panose="02010600030101010101" pitchFamily="2" charset="-122"/>
                  <a:ea typeface="等线" panose="02010600030101010101" pitchFamily="2" charset="-122"/>
                  <a:cs typeface="Times New Roman" panose="02020603050405020304" pitchFamily="18" charset="0"/>
                </a:endParaRPr>
              </a:p>
              <a:p>
                <a:pPr indent="0" algn="just">
                  <a:lnSpc>
                    <a:spcPct val="150000"/>
                  </a:lnSpc>
                  <a:buNone/>
                </a:pP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127000" algn="just">
                  <a:lnSpc>
                    <a:spcPct val="150000"/>
                  </a:lnSpc>
                </a:pPr>
                <a:r>
                  <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rPr>
                  <a:t>线性可分支持向量机中，要求所有样本都满足</a:t>
                </a:r>
                <a14:m>
                  <m:oMath xmlns:m="http://schemas.openxmlformats.org/officeDocument/2006/math">
                    <m:d>
                      <m:d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Sup>
                          <m:sSubSup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SupPr>
                          <m:e>
                            <m:acc>
                              <m:accPr>
                                <m:chr m:val="⃗"/>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𝜔</m:t>
                                </m:r>
                              </m:e>
                            </m:acc>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𝑖</m:t>
                            </m:r>
                          </m:sub>
                          <m:sup>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𝑇</m:t>
                            </m:r>
                          </m:sup>
                        </m:sSubSup>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𝑥</m:t>
                                </m:r>
                              </m:e>
                            </m:acc>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𝑏</m:t>
                        </m:r>
                      </m:e>
                    </m:d>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≥1</m:t>
                    </m:r>
                  </m:oMath>
                </a14:m>
                <a:r>
                  <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rPr>
                  <a:t>，此时</a:t>
                </a:r>
                <a14:m>
                  <m:oMath xmlns:m="http://schemas.openxmlformats.org/officeDocument/2006/math">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𝐻</m:t>
                        </m:r>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1</m:t>
                        </m:r>
                      </m:sub>
                    </m:sSub>
                  </m:oMath>
                </a14:m>
                <a:r>
                  <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rPr>
                  <a:t>和</a:t>
                </a:r>
                <a14:m>
                  <m:oMath xmlns:m="http://schemas.openxmlformats.org/officeDocument/2006/math">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𝐻</m:t>
                        </m:r>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2</m:t>
                        </m:r>
                      </m:sub>
                    </m:sSub>
                  </m:oMath>
                </a14:m>
                <a:r>
                  <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rPr>
                  <a:t>之间的距离</a:t>
                </a:r>
                <a14:m>
                  <m:oMath xmlns:m="http://schemas.openxmlformats.org/officeDocument/2006/math">
                    <m:f>
                      <m:f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2</m:t>
                        </m:r>
                      </m:num>
                      <m:den>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m:t>
                        </m:r>
                        <m:acc>
                          <m:accPr>
                            <m:chr m:val="⃗"/>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𝜔</m:t>
                            </m:r>
                          </m:e>
                        </m:acc>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m:t>
                        </m:r>
                      </m:den>
                    </m:f>
                  </m:oMath>
                </a14:m>
                <a:r>
                  <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rPr>
                  <a:t>称为“硬间隔”。线性支持向量机中，</a:t>
                </a:r>
                <a14:m>
                  <m:oMath xmlns:m="http://schemas.openxmlformats.org/officeDocument/2006/math">
                    <m:d>
                      <m:d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acc>
                              <m:accPr>
                                <m:chr m:val="⃗"/>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𝜔</m:t>
                                </m:r>
                              </m:e>
                            </m:acc>
                          </m:e>
                          <m:sup>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𝑇</m:t>
                            </m:r>
                          </m:sup>
                        </m:sSup>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𝑥</m:t>
                                </m:r>
                              </m:e>
                            </m:acc>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𝑏</m:t>
                        </m:r>
                      </m:e>
                    </m:d>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≥1−</m:t>
                    </m:r>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𝜉</m:t>
                        </m:r>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oMath>
                </a14:m>
                <a:r>
                  <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rPr>
                  <a:t>允许部分样本越过超平面</a:t>
                </a:r>
                <a14:m>
                  <m:oMath xmlns:m="http://schemas.openxmlformats.org/officeDocument/2006/math">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𝐻</m:t>
                        </m:r>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1</m:t>
                        </m:r>
                      </m:sub>
                    </m:sSub>
                  </m:oMath>
                </a14:m>
                <a:r>
                  <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rPr>
                  <a:t>或</a:t>
                </a:r>
                <a14:m>
                  <m:oMath xmlns:m="http://schemas.openxmlformats.org/officeDocument/2006/math">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𝐻</m:t>
                        </m:r>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2</m:t>
                        </m:r>
                      </m:sub>
                    </m:sSub>
                  </m:oMath>
                </a14:m>
                <a:r>
                  <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rPr>
                  <a:t>，此时</a:t>
                </a:r>
                <a14:m>
                  <m:oMath xmlns:m="http://schemas.openxmlformats.org/officeDocument/2006/math">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𝐻</m:t>
                        </m:r>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1</m:t>
                        </m:r>
                      </m:sub>
                    </m:sSub>
                  </m:oMath>
                </a14:m>
                <a:r>
                  <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rPr>
                  <a:t>和</a:t>
                </a:r>
                <a14:m>
                  <m:oMath xmlns:m="http://schemas.openxmlformats.org/officeDocument/2006/math">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𝐻</m:t>
                        </m:r>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2</m:t>
                        </m:r>
                      </m:sub>
                    </m:sSub>
                  </m:oMath>
                </a14:m>
                <a:r>
                  <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rPr>
                  <a:t>之间的距离</a:t>
                </a:r>
                <a14:m>
                  <m:oMath xmlns:m="http://schemas.openxmlformats.org/officeDocument/2006/math">
                    <m:f>
                      <m:f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2</m:t>
                        </m:r>
                      </m:num>
                      <m:den>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m:t>
                        </m:r>
                        <m:acc>
                          <m:accPr>
                            <m:chr m:val="⃗"/>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𝜔</m:t>
                            </m:r>
                          </m:e>
                        </m:acc>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m:t>
                        </m:r>
                      </m:den>
                    </m:f>
                  </m:oMath>
                </a14:m>
                <a:r>
                  <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rPr>
                  <a:t>称为“软间隔”。需要注意的是，此时的支持向量不再仅仅包含位于</a:t>
                </a:r>
                <a14:m>
                  <m:oMath xmlns:m="http://schemas.openxmlformats.org/officeDocument/2006/math">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𝐻</m:t>
                        </m:r>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1</m:t>
                        </m:r>
                      </m:sub>
                    </m:sSub>
                  </m:oMath>
                </a14:m>
                <a:r>
                  <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rPr>
                  <a:t>和</a:t>
                </a:r>
                <a14:m>
                  <m:oMath xmlns:m="http://schemas.openxmlformats.org/officeDocument/2006/math">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𝐻</m:t>
                        </m:r>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2</m:t>
                        </m:r>
                      </m:sub>
                    </m:sSub>
                  </m:oMath>
                </a14:m>
                <a:r>
                  <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rPr>
                  <a:t>超平面上的点，还可能包含其他点。</a:t>
                </a:r>
              </a:p>
            </p:txBody>
          </p:sp>
        </mc:Choice>
        <mc:Fallback>
          <p:sp>
            <p:nvSpPr>
              <p:cNvPr id="4" name="内容占位符 3">
                <a:extLst>
                  <a:ext uri="{FF2B5EF4-FFF2-40B4-BE49-F238E27FC236}">
                    <a16:creationId xmlns:a16="http://schemas.microsoft.com/office/drawing/2014/main" id="{89FE13FD-54CC-43EB-85F7-4D2136F7C090}"/>
                  </a:ext>
                </a:extLst>
              </p:cNvPr>
              <p:cNvSpPr>
                <a:spLocks noGrp="1" noRot="1" noChangeAspect="1" noMove="1" noResize="1" noEditPoints="1" noAdjustHandles="1" noChangeArrowheads="1" noChangeShapeType="1" noTextEdit="1"/>
              </p:cNvSpPr>
              <p:nvPr>
                <p:ph sz="quarter" idx="13"/>
              </p:nvPr>
            </p:nvSpPr>
            <p:spPr>
              <a:blipFill>
                <a:blip r:embed="rId2"/>
                <a:stretch>
                  <a:fillRect r="-559"/>
                </a:stretch>
              </a:blipFill>
            </p:spPr>
            <p:txBody>
              <a:bodyPr/>
              <a:lstStyle/>
              <a:p>
                <a:r>
                  <a:rPr lang="zh-CN" altLang="en-US">
                    <a:noFill/>
                  </a:rPr>
                  <a:t> </a:t>
                </a:r>
              </a:p>
            </p:txBody>
          </p:sp>
        </mc:Fallback>
      </mc:AlternateContent>
      <p:sp>
        <p:nvSpPr>
          <p:cNvPr id="5" name="标题 2">
            <a:extLst>
              <a:ext uri="{FF2B5EF4-FFF2-40B4-BE49-F238E27FC236}">
                <a16:creationId xmlns:a16="http://schemas.microsoft.com/office/drawing/2014/main" id="{B23C9546-C3BF-4B0E-9325-2E7D200B627C}"/>
              </a:ext>
            </a:extLst>
          </p:cNvPr>
          <p:cNvSpPr>
            <a:spLocks noGrp="1"/>
          </p:cNvSpPr>
          <p:nvPr>
            <p:ph type="title"/>
          </p:nvPr>
        </p:nvSpPr>
        <p:spPr>
          <a:xfrm>
            <a:off x="639763" y="484188"/>
            <a:ext cx="10904537" cy="582612"/>
          </a:xfrm>
        </p:spPr>
        <p:txBody>
          <a:bodyPr/>
          <a:lstStyle/>
          <a:p>
            <a:r>
              <a:rPr lang="en-US" altLang="zh-CN" sz="3600" dirty="0">
                <a:latin typeface="等线" panose="02010600030101010101" pitchFamily="2" charset="-122"/>
                <a:ea typeface="等线" panose="02010600030101010101" pitchFamily="2" charset="-122"/>
              </a:rPr>
              <a:t>6.3 </a:t>
            </a:r>
            <a:r>
              <a:rPr lang="zh-CN" altLang="en-US" sz="3600" dirty="0">
                <a:latin typeface="等线" panose="02010600030101010101" pitchFamily="2" charset="-122"/>
                <a:ea typeface="等线" panose="02010600030101010101" pitchFamily="2" charset="-122"/>
              </a:rPr>
              <a:t>线性支持向量机</a:t>
            </a:r>
          </a:p>
        </p:txBody>
      </p:sp>
      <p:graphicFrame>
        <p:nvGraphicFramePr>
          <p:cNvPr id="7" name="对象 6">
            <a:extLst>
              <a:ext uri="{FF2B5EF4-FFF2-40B4-BE49-F238E27FC236}">
                <a16:creationId xmlns:a16="http://schemas.microsoft.com/office/drawing/2014/main" id="{7BAEE3BE-5535-49C3-B686-8C2E9E6E43D4}"/>
              </a:ext>
            </a:extLst>
          </p:cNvPr>
          <p:cNvGraphicFramePr>
            <a:graphicFrameLocks noChangeAspect="1"/>
          </p:cNvGraphicFramePr>
          <p:nvPr>
            <p:extLst>
              <p:ext uri="{D42A27DB-BD31-4B8C-83A1-F6EECF244321}">
                <p14:modId xmlns:p14="http://schemas.microsoft.com/office/powerpoint/2010/main" val="1231671031"/>
              </p:ext>
            </p:extLst>
          </p:nvPr>
        </p:nvGraphicFramePr>
        <p:xfrm>
          <a:off x="4538926" y="2479040"/>
          <a:ext cx="3114148" cy="746760"/>
        </p:xfrm>
        <a:graphic>
          <a:graphicData uri="http://schemas.openxmlformats.org/presentationml/2006/ole">
            <mc:AlternateContent xmlns:mc="http://schemas.openxmlformats.org/markup-compatibility/2006">
              <mc:Choice xmlns:v="urn:schemas-microsoft-com:vml" Requires="v">
                <p:oleObj r:id="rId3" imgW="1231366" imgH="279279" progId="Equation.DSMT4">
                  <p:embed/>
                </p:oleObj>
              </mc:Choice>
              <mc:Fallback>
                <p:oleObj r:id="rId3" imgW="1231366" imgH="279279"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38926" y="2479040"/>
                        <a:ext cx="3114148" cy="746760"/>
                      </a:xfrm>
                      <a:prstGeom prst="rect">
                        <a:avLst/>
                      </a:prstGeom>
                      <a:noFill/>
                    </p:spPr>
                  </p:pic>
                </p:oleObj>
              </mc:Fallback>
            </mc:AlternateContent>
          </a:graphicData>
        </a:graphic>
      </p:graphicFrame>
    </p:spTree>
    <p:extLst>
      <p:ext uri="{BB962C8B-B14F-4D97-AF65-F5344CB8AC3E}">
        <p14:creationId xmlns:p14="http://schemas.microsoft.com/office/powerpoint/2010/main" val="18948117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内容占位符 3">
                <a:extLst>
                  <a:ext uri="{FF2B5EF4-FFF2-40B4-BE49-F238E27FC236}">
                    <a16:creationId xmlns:a16="http://schemas.microsoft.com/office/drawing/2014/main" id="{78630339-148F-4E57-8B25-CD06866179AE}"/>
                  </a:ext>
                </a:extLst>
              </p:cNvPr>
              <p:cNvSpPr>
                <a:spLocks noGrp="1"/>
              </p:cNvSpPr>
              <p:nvPr>
                <p:ph sz="quarter" idx="13"/>
              </p:nvPr>
            </p:nvSpPr>
            <p:spPr/>
            <p:txBody>
              <a:bodyPr>
                <a:normAutofit/>
              </a:bodyPr>
              <a:lstStyle/>
              <a:p>
                <a:pPr indent="0" algn="just">
                  <a:lnSpc>
                    <a:spcPct val="150000"/>
                  </a:lnSpc>
                  <a:buNone/>
                </a:pP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rPr>
                  <a:t>对线性支持向量机进行优化时，我们希望“软间隔”尽量大，同时希望越过超平面</a:t>
                </a:r>
                <a14:m>
                  <m:oMath xmlns:m="http://schemas.openxmlformats.org/officeDocument/2006/math">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𝐻</m:t>
                        </m:r>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1</m:t>
                        </m:r>
                      </m:sub>
                    </m:sSub>
                  </m:oMath>
                </a14:m>
                <a:r>
                  <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rPr>
                  <a:t>和</a:t>
                </a:r>
                <a14:m>
                  <m:oMath xmlns:m="http://schemas.openxmlformats.org/officeDocument/2006/math">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𝐻</m:t>
                        </m:r>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2</m:t>
                        </m:r>
                      </m:sub>
                    </m:sSub>
                  </m:oMath>
                </a14:m>
                <a:r>
                  <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rPr>
                  <a:t>的样本尽可能不要远离这两个超平面，则优化的目标函数可写为</a:t>
                </a:r>
                <a:endPar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0" algn="just">
                  <a:lnSpc>
                    <a:spcPct val="150000"/>
                  </a:lnSpc>
                  <a:buNone/>
                </a:pP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0" algn="just">
                  <a:lnSpc>
                    <a:spcPct val="150000"/>
                  </a:lnSpc>
                  <a:buNone/>
                </a:pP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rPr>
                  <a:t>其中</a:t>
                </a:r>
                <a14:m>
                  <m:oMath xmlns:m="http://schemas.openxmlformats.org/officeDocument/2006/math">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𝐶</m:t>
                    </m:r>
                  </m:oMath>
                </a14:m>
                <a:r>
                  <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rPr>
                  <a:t>为惩罚系数。</a:t>
                </a:r>
                <a14:m>
                  <m:oMath xmlns:m="http://schemas.openxmlformats.org/officeDocument/2006/math">
                    <m:f>
                      <m:f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2</m:t>
                        </m:r>
                      </m:den>
                    </m:f>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m:t>
                    </m:r>
                    <m:acc>
                      <m:accPr>
                        <m:chr m:val="⃗"/>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𝜔</m:t>
                        </m:r>
                      </m:e>
                    </m:acc>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m:t>
                        </m:r>
                      </m:e>
                      <m:sup>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2</m:t>
                        </m:r>
                      </m:sup>
                    </m:sSup>
                  </m:oMath>
                </a14:m>
                <a:r>
                  <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rPr>
                  <a:t>控制最小间隔尽可能的大，而</a:t>
                </a:r>
                <a14:m>
                  <m:oMath xmlns:m="http://schemas.openxmlformats.org/officeDocument/2006/math">
                    <m:nary>
                      <m:naryPr>
                        <m:chr m:val="∑"/>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𝑚</m:t>
                        </m:r>
                      </m:sup>
                      <m:e>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𝜉</m:t>
                            </m:r>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e>
                    </m:nary>
                  </m:oMath>
                </a14:m>
                <a:r>
                  <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rPr>
                  <a:t>则控制越过超平面</a:t>
                </a:r>
                <a14:m>
                  <m:oMath xmlns:m="http://schemas.openxmlformats.org/officeDocument/2006/math">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𝐻</m:t>
                        </m:r>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1</m:t>
                        </m:r>
                      </m:sub>
                    </m:sSub>
                  </m:oMath>
                </a14:m>
                <a:r>
                  <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rPr>
                  <a:t>或</a:t>
                </a:r>
                <a14:m>
                  <m:oMath xmlns:m="http://schemas.openxmlformats.org/officeDocument/2006/math">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𝐻</m:t>
                        </m:r>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2</m:t>
                        </m:r>
                      </m:sub>
                    </m:sSub>
                  </m:oMath>
                </a14:m>
                <a:r>
                  <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rPr>
                  <a:t>的样本点离超平面尽量近，</a:t>
                </a:r>
                <a14:m>
                  <m:oMath xmlns:m="http://schemas.openxmlformats.org/officeDocument/2006/math">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𝐶</m:t>
                    </m:r>
                  </m:oMath>
                </a14:m>
                <a:r>
                  <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rPr>
                  <a:t>是对两者关系的权衡。线性支持向量机的优化问题可写为</a:t>
                </a:r>
              </a:p>
            </p:txBody>
          </p:sp>
        </mc:Choice>
        <mc:Fallback>
          <p:sp>
            <p:nvSpPr>
              <p:cNvPr id="4" name="内容占位符 3">
                <a:extLst>
                  <a:ext uri="{FF2B5EF4-FFF2-40B4-BE49-F238E27FC236}">
                    <a16:creationId xmlns:a16="http://schemas.microsoft.com/office/drawing/2014/main" id="{78630339-148F-4E57-8B25-CD06866179AE}"/>
                  </a:ext>
                </a:extLst>
              </p:cNvPr>
              <p:cNvSpPr>
                <a:spLocks noGrp="1" noRot="1" noChangeAspect="1" noMove="1" noResize="1" noEditPoints="1" noAdjustHandles="1" noChangeArrowheads="1" noChangeShapeType="1" noTextEdit="1"/>
              </p:cNvSpPr>
              <p:nvPr>
                <p:ph sz="quarter" idx="13"/>
              </p:nvPr>
            </p:nvSpPr>
            <p:spPr>
              <a:blipFill>
                <a:blip r:embed="rId2"/>
                <a:stretch>
                  <a:fillRect r="-559"/>
                </a:stretch>
              </a:blipFill>
            </p:spPr>
            <p:txBody>
              <a:bodyPr/>
              <a:lstStyle/>
              <a:p>
                <a:r>
                  <a:rPr lang="zh-CN" altLang="en-US">
                    <a:noFill/>
                  </a:rPr>
                  <a:t> </a:t>
                </a:r>
              </a:p>
            </p:txBody>
          </p:sp>
        </mc:Fallback>
      </mc:AlternateContent>
      <p:sp>
        <p:nvSpPr>
          <p:cNvPr id="5" name="标题 2">
            <a:extLst>
              <a:ext uri="{FF2B5EF4-FFF2-40B4-BE49-F238E27FC236}">
                <a16:creationId xmlns:a16="http://schemas.microsoft.com/office/drawing/2014/main" id="{B28E92D6-E73B-4C08-8EB1-9E866077A7DE}"/>
              </a:ext>
            </a:extLst>
          </p:cNvPr>
          <p:cNvSpPr>
            <a:spLocks noGrp="1"/>
          </p:cNvSpPr>
          <p:nvPr>
            <p:ph type="title"/>
          </p:nvPr>
        </p:nvSpPr>
        <p:spPr>
          <a:xfrm>
            <a:off x="639763" y="484188"/>
            <a:ext cx="10904537" cy="582612"/>
          </a:xfrm>
        </p:spPr>
        <p:txBody>
          <a:bodyPr/>
          <a:lstStyle/>
          <a:p>
            <a:r>
              <a:rPr lang="en-US" altLang="zh-CN" sz="3600" dirty="0">
                <a:latin typeface="等线" panose="02010600030101010101" pitchFamily="2" charset="-122"/>
                <a:ea typeface="等线" panose="02010600030101010101" pitchFamily="2" charset="-122"/>
              </a:rPr>
              <a:t>6.3 </a:t>
            </a:r>
            <a:r>
              <a:rPr lang="zh-CN" altLang="en-US" sz="3600" dirty="0">
                <a:latin typeface="等线" panose="02010600030101010101" pitchFamily="2" charset="-122"/>
                <a:ea typeface="等线" panose="02010600030101010101" pitchFamily="2" charset="-122"/>
              </a:rPr>
              <a:t>线性支持向量机</a:t>
            </a:r>
          </a:p>
        </p:txBody>
      </p:sp>
      <p:sp>
        <p:nvSpPr>
          <p:cNvPr id="6" name="Rectangle 2">
            <a:extLst>
              <a:ext uri="{FF2B5EF4-FFF2-40B4-BE49-F238E27FC236}">
                <a16:creationId xmlns:a16="http://schemas.microsoft.com/office/drawing/2014/main" id="{667EAD73-157C-4B37-B282-61B97C534118}"/>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等线" panose="02010600030101010101" pitchFamily="2" charset="-122"/>
              <a:ea typeface="等线" panose="02010600030101010101" pitchFamily="2" charset="-122"/>
            </a:endParaRPr>
          </a:p>
        </p:txBody>
      </p:sp>
      <p:graphicFrame>
        <p:nvGraphicFramePr>
          <p:cNvPr id="7" name="对象 6">
            <a:extLst>
              <a:ext uri="{FF2B5EF4-FFF2-40B4-BE49-F238E27FC236}">
                <a16:creationId xmlns:a16="http://schemas.microsoft.com/office/drawing/2014/main" id="{B3DFF38C-1870-49BB-AED0-66E76BA53832}"/>
              </a:ext>
            </a:extLst>
          </p:cNvPr>
          <p:cNvGraphicFramePr>
            <a:graphicFrameLocks noChangeAspect="1"/>
          </p:cNvGraphicFramePr>
          <p:nvPr>
            <p:extLst>
              <p:ext uri="{D42A27DB-BD31-4B8C-83A1-F6EECF244321}">
                <p14:modId xmlns:p14="http://schemas.microsoft.com/office/powerpoint/2010/main" val="1305915407"/>
              </p:ext>
            </p:extLst>
          </p:nvPr>
        </p:nvGraphicFramePr>
        <p:xfrm>
          <a:off x="5086773" y="2464626"/>
          <a:ext cx="2018454" cy="849227"/>
        </p:xfrm>
        <a:graphic>
          <a:graphicData uri="http://schemas.openxmlformats.org/presentationml/2006/ole">
            <mc:AlternateContent xmlns:mc="http://schemas.openxmlformats.org/markup-compatibility/2006">
              <mc:Choice xmlns:v="urn:schemas-microsoft-com:vml" Requires="v">
                <p:oleObj r:id="rId3" imgW="1040948" imgH="431613" progId="Equation.DSMT4">
                  <p:embed/>
                </p:oleObj>
              </mc:Choice>
              <mc:Fallback>
                <p:oleObj r:id="rId3" imgW="1040948" imgH="431613"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6773" y="2464626"/>
                        <a:ext cx="2018454" cy="849227"/>
                      </a:xfrm>
                      <a:prstGeom prst="rect">
                        <a:avLst/>
                      </a:prstGeom>
                      <a:noFill/>
                    </p:spPr>
                  </p:pic>
                </p:oleObj>
              </mc:Fallback>
            </mc:AlternateContent>
          </a:graphicData>
        </a:graphic>
      </p:graphicFrame>
      <p:sp>
        <p:nvSpPr>
          <p:cNvPr id="8" name="Rectangle 4">
            <a:extLst>
              <a:ext uri="{FF2B5EF4-FFF2-40B4-BE49-F238E27FC236}">
                <a16:creationId xmlns:a16="http://schemas.microsoft.com/office/drawing/2014/main" id="{E9821783-789D-41C0-B939-9AC8A7CCDD47}"/>
              </a:ext>
            </a:extLst>
          </p:cNvPr>
          <p:cNvSpPr>
            <a:spLocks noChangeArrowheads="1"/>
          </p:cNvSpPr>
          <p:nvPr/>
        </p:nvSpPr>
        <p:spPr bwMode="auto">
          <a:xfrm>
            <a:off x="2295525" y="192861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等线" panose="02010600030101010101" pitchFamily="2" charset="-122"/>
              <a:ea typeface="等线" panose="02010600030101010101" pitchFamily="2" charset="-122"/>
            </a:endParaRPr>
          </a:p>
        </p:txBody>
      </p:sp>
      <p:graphicFrame>
        <p:nvGraphicFramePr>
          <p:cNvPr id="9" name="对象 8">
            <a:extLst>
              <a:ext uri="{FF2B5EF4-FFF2-40B4-BE49-F238E27FC236}">
                <a16:creationId xmlns:a16="http://schemas.microsoft.com/office/drawing/2014/main" id="{D04A4E23-4745-4C12-B6FE-25E464C91E2D}"/>
              </a:ext>
            </a:extLst>
          </p:cNvPr>
          <p:cNvGraphicFramePr>
            <a:graphicFrameLocks noChangeAspect="1"/>
          </p:cNvGraphicFramePr>
          <p:nvPr>
            <p:extLst>
              <p:ext uri="{D42A27DB-BD31-4B8C-83A1-F6EECF244321}">
                <p14:modId xmlns:p14="http://schemas.microsoft.com/office/powerpoint/2010/main" val="410026038"/>
              </p:ext>
            </p:extLst>
          </p:nvPr>
        </p:nvGraphicFramePr>
        <p:xfrm>
          <a:off x="3917101" y="4720264"/>
          <a:ext cx="4349411" cy="1632371"/>
        </p:xfrm>
        <a:graphic>
          <a:graphicData uri="http://schemas.openxmlformats.org/presentationml/2006/ole">
            <mc:AlternateContent xmlns:mc="http://schemas.openxmlformats.org/markup-compatibility/2006">
              <mc:Choice xmlns:v="urn:schemas-microsoft-com:vml" Requires="v">
                <p:oleObj r:id="rId5" imgW="2552700" imgH="952500" progId="Equation.DSMT4">
                  <p:embed/>
                </p:oleObj>
              </mc:Choice>
              <mc:Fallback>
                <p:oleObj r:id="rId5" imgW="2552700" imgH="9525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17101" y="4720264"/>
                        <a:ext cx="4349411" cy="1632371"/>
                      </a:xfrm>
                      <a:prstGeom prst="rect">
                        <a:avLst/>
                      </a:prstGeom>
                      <a:noFill/>
                    </p:spPr>
                  </p:pic>
                </p:oleObj>
              </mc:Fallback>
            </mc:AlternateContent>
          </a:graphicData>
        </a:graphic>
      </p:graphicFrame>
    </p:spTree>
    <p:extLst>
      <p:ext uri="{BB962C8B-B14F-4D97-AF65-F5344CB8AC3E}">
        <p14:creationId xmlns:p14="http://schemas.microsoft.com/office/powerpoint/2010/main" val="17187053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F2D19BE8-5997-4B42-8036-9E751653DD7E}"/>
              </a:ext>
            </a:extLst>
          </p:cNvPr>
          <p:cNvSpPr>
            <a:spLocks noGrp="1"/>
          </p:cNvSpPr>
          <p:nvPr>
            <p:ph sz="quarter" idx="13"/>
          </p:nvPr>
        </p:nvSpPr>
        <p:spPr/>
        <p:txBody>
          <a:bodyPr>
            <a:normAutofit/>
          </a:bodyPr>
          <a:lstStyle/>
          <a:p>
            <a:pPr marL="0" indent="0">
              <a:buNone/>
            </a:pPr>
            <a:r>
              <a:rPr lang="zh-CN" altLang="en-US" sz="2400" dirty="0">
                <a:latin typeface="等线" panose="02010600030101010101" pitchFamily="2" charset="-122"/>
                <a:ea typeface="等线" panose="02010600030101010101" pitchFamily="2" charset="-122"/>
              </a:rPr>
              <a:t>类似于线性可分支持向量机中的求解过程，上式的拉格朗日函数可写作</a:t>
            </a:r>
            <a:endParaRPr lang="en-US" altLang="zh-CN" sz="2400" dirty="0">
              <a:latin typeface="等线" panose="02010600030101010101" pitchFamily="2" charset="-122"/>
              <a:ea typeface="等线" panose="02010600030101010101" pitchFamily="2" charset="-122"/>
            </a:endParaRPr>
          </a:p>
          <a:p>
            <a:pPr marL="0" indent="0">
              <a:buNone/>
            </a:pPr>
            <a:endParaRPr lang="en-US" altLang="zh-CN" sz="2400" dirty="0">
              <a:latin typeface="等线" panose="02010600030101010101" pitchFamily="2" charset="-122"/>
              <a:ea typeface="等线" panose="02010600030101010101" pitchFamily="2" charset="-122"/>
            </a:endParaRPr>
          </a:p>
          <a:p>
            <a:pPr marL="0" indent="0">
              <a:buNone/>
            </a:pPr>
            <a:endParaRPr lang="en-US" altLang="zh-CN" sz="2400" dirty="0">
              <a:latin typeface="等线" panose="02010600030101010101" pitchFamily="2" charset="-122"/>
              <a:ea typeface="等线" panose="02010600030101010101" pitchFamily="2" charset="-122"/>
            </a:endParaRPr>
          </a:p>
          <a:p>
            <a:pPr marL="0" indent="0">
              <a:buNone/>
            </a:pPr>
            <a:endParaRPr lang="en-US" altLang="zh-CN" sz="2400" dirty="0">
              <a:latin typeface="等线" panose="02010600030101010101" pitchFamily="2" charset="-122"/>
              <a:ea typeface="等线" panose="02010600030101010101" pitchFamily="2" charset="-122"/>
            </a:endParaRPr>
          </a:p>
          <a:p>
            <a:pPr marL="0" indent="0">
              <a:buNone/>
            </a:pPr>
            <a:r>
              <a:rPr lang="zh-CN" altLang="en-US" sz="2400" dirty="0">
                <a:latin typeface="等线" panose="02010600030101010101" pitchFamily="2" charset="-122"/>
                <a:ea typeface="等线" panose="02010600030101010101" pitchFamily="2" charset="-122"/>
              </a:rPr>
              <a:t>是拉格朗日乘子</a:t>
            </a:r>
            <a:r>
              <a:rPr lang="en-US" altLang="zh-CN" sz="2400" dirty="0">
                <a:latin typeface="等线" panose="02010600030101010101" pitchFamily="2" charset="-122"/>
                <a:ea typeface="等线" panose="02010600030101010101" pitchFamily="2" charset="-122"/>
              </a:rPr>
              <a:t>.</a:t>
            </a:r>
            <a:r>
              <a:rPr lang="zh-CN" altLang="en-US" sz="2400" dirty="0">
                <a:latin typeface="等线" panose="02010600030101010101" pitchFamily="2" charset="-122"/>
                <a:ea typeface="等线" panose="02010600030101010101" pitchFamily="2" charset="-122"/>
              </a:rPr>
              <a:t>令     对        的导数为</a:t>
            </a:r>
            <a:r>
              <a:rPr lang="en-US" altLang="zh-CN" sz="2400" dirty="0">
                <a:latin typeface="等线" panose="02010600030101010101" pitchFamily="2" charset="-122"/>
                <a:ea typeface="等线" panose="02010600030101010101" pitchFamily="2" charset="-122"/>
              </a:rPr>
              <a:t>0,</a:t>
            </a:r>
            <a:r>
              <a:rPr lang="zh-CN" altLang="en-US" sz="2400" dirty="0">
                <a:latin typeface="等线" panose="02010600030101010101" pitchFamily="2" charset="-122"/>
                <a:ea typeface="等线" panose="02010600030101010101" pitchFamily="2" charset="-122"/>
              </a:rPr>
              <a:t>可解得</a:t>
            </a:r>
            <a:endParaRPr lang="en-US" altLang="zh-CN" sz="2400" dirty="0">
              <a:latin typeface="等线" panose="02010600030101010101" pitchFamily="2" charset="-122"/>
              <a:ea typeface="等线" panose="02010600030101010101" pitchFamily="2" charset="-122"/>
            </a:endParaRPr>
          </a:p>
          <a:p>
            <a:pPr marL="0" indent="0">
              <a:buNone/>
            </a:pPr>
            <a:endParaRPr lang="en-US" altLang="zh-CN" sz="2400" dirty="0">
              <a:latin typeface="等线" panose="02010600030101010101" pitchFamily="2" charset="-122"/>
              <a:ea typeface="等线" panose="02010600030101010101" pitchFamily="2" charset="-122"/>
            </a:endParaRPr>
          </a:p>
        </p:txBody>
      </p:sp>
      <p:sp>
        <p:nvSpPr>
          <p:cNvPr id="5" name="标题 2">
            <a:extLst>
              <a:ext uri="{FF2B5EF4-FFF2-40B4-BE49-F238E27FC236}">
                <a16:creationId xmlns:a16="http://schemas.microsoft.com/office/drawing/2014/main" id="{C59152AA-E882-4D83-A403-18B886FEF8BB}"/>
              </a:ext>
            </a:extLst>
          </p:cNvPr>
          <p:cNvSpPr>
            <a:spLocks noGrp="1"/>
          </p:cNvSpPr>
          <p:nvPr>
            <p:ph type="title"/>
          </p:nvPr>
        </p:nvSpPr>
        <p:spPr>
          <a:xfrm>
            <a:off x="639763" y="484188"/>
            <a:ext cx="10904537" cy="582612"/>
          </a:xfrm>
        </p:spPr>
        <p:txBody>
          <a:bodyPr/>
          <a:lstStyle/>
          <a:p>
            <a:r>
              <a:rPr lang="en-US" altLang="zh-CN" sz="3600" dirty="0">
                <a:latin typeface="等线" panose="02010600030101010101" pitchFamily="2" charset="-122"/>
                <a:ea typeface="等线" panose="02010600030101010101" pitchFamily="2" charset="-122"/>
              </a:rPr>
              <a:t>6.3 </a:t>
            </a:r>
            <a:r>
              <a:rPr lang="zh-CN" altLang="en-US" sz="3600" dirty="0">
                <a:latin typeface="等线" panose="02010600030101010101" pitchFamily="2" charset="-122"/>
                <a:ea typeface="等线" panose="02010600030101010101" pitchFamily="2" charset="-122"/>
              </a:rPr>
              <a:t>线性支持向量机</a:t>
            </a:r>
          </a:p>
        </p:txBody>
      </p:sp>
      <p:graphicFrame>
        <p:nvGraphicFramePr>
          <p:cNvPr id="12" name="对象 11">
            <a:extLst>
              <a:ext uri="{FF2B5EF4-FFF2-40B4-BE49-F238E27FC236}">
                <a16:creationId xmlns:a16="http://schemas.microsoft.com/office/drawing/2014/main" id="{3CC57B15-6745-42C7-80E5-6A22410BC203}"/>
              </a:ext>
            </a:extLst>
          </p:cNvPr>
          <p:cNvGraphicFramePr>
            <a:graphicFrameLocks noChangeAspect="1"/>
          </p:cNvGraphicFramePr>
          <p:nvPr>
            <p:extLst>
              <p:ext uri="{D42A27DB-BD31-4B8C-83A1-F6EECF244321}">
                <p14:modId xmlns:p14="http://schemas.microsoft.com/office/powerpoint/2010/main" val="136972563"/>
              </p:ext>
            </p:extLst>
          </p:nvPr>
        </p:nvGraphicFramePr>
        <p:xfrm>
          <a:off x="3469469" y="2238888"/>
          <a:ext cx="5244675" cy="1050846"/>
        </p:xfrm>
        <a:graphic>
          <a:graphicData uri="http://schemas.openxmlformats.org/presentationml/2006/ole">
            <mc:AlternateContent xmlns:mc="http://schemas.openxmlformats.org/markup-compatibility/2006">
              <mc:Choice xmlns:v="urn:schemas-microsoft-com:vml" Requires="v">
                <p:oleObj r:id="rId2" imgW="3492500" imgH="685800" progId="Equation.DSMT4">
                  <p:embed/>
                </p:oleObj>
              </mc:Choice>
              <mc:Fallback>
                <p:oleObj r:id="rId2" imgW="3492500" imgH="685800" progId="Equation.DSMT4">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9469" y="2238888"/>
                        <a:ext cx="5244675" cy="1050846"/>
                      </a:xfrm>
                      <a:prstGeom prst="rect">
                        <a:avLst/>
                      </a:prstGeom>
                      <a:noFill/>
                    </p:spPr>
                  </p:pic>
                </p:oleObj>
              </mc:Fallback>
            </mc:AlternateContent>
          </a:graphicData>
        </a:graphic>
      </p:graphicFrame>
      <p:graphicFrame>
        <p:nvGraphicFramePr>
          <p:cNvPr id="14" name="对象 13">
            <a:extLst>
              <a:ext uri="{FF2B5EF4-FFF2-40B4-BE49-F238E27FC236}">
                <a16:creationId xmlns:a16="http://schemas.microsoft.com/office/drawing/2014/main" id="{3E9AFE5B-B2CB-4AF3-BE3A-FCF6B86B3E08}"/>
              </a:ext>
            </a:extLst>
          </p:cNvPr>
          <p:cNvGraphicFramePr>
            <a:graphicFrameLocks noChangeAspect="1"/>
          </p:cNvGraphicFramePr>
          <p:nvPr>
            <p:extLst>
              <p:ext uri="{D42A27DB-BD31-4B8C-83A1-F6EECF244321}">
                <p14:modId xmlns:p14="http://schemas.microsoft.com/office/powerpoint/2010/main" val="3615914074"/>
              </p:ext>
            </p:extLst>
          </p:nvPr>
        </p:nvGraphicFramePr>
        <p:xfrm>
          <a:off x="4544777" y="3289734"/>
          <a:ext cx="3094058" cy="869498"/>
        </p:xfrm>
        <a:graphic>
          <a:graphicData uri="http://schemas.openxmlformats.org/presentationml/2006/ole">
            <mc:AlternateContent xmlns:mc="http://schemas.openxmlformats.org/markup-compatibility/2006">
              <mc:Choice xmlns:v="urn:schemas-microsoft-com:vml" Requires="v">
                <p:oleObj r:id="rId4" imgW="1727200" imgH="457200" progId="Equation.DSMT4">
                  <p:embed/>
                </p:oleObj>
              </mc:Choice>
              <mc:Fallback>
                <p:oleObj r:id="rId4" imgW="1727200" imgH="457200" progId="Equation.DSMT4">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44777" y="3289734"/>
                        <a:ext cx="3094058" cy="869498"/>
                      </a:xfrm>
                      <a:prstGeom prst="rect">
                        <a:avLst/>
                      </a:prstGeom>
                      <a:noFill/>
                    </p:spPr>
                  </p:pic>
                </p:oleObj>
              </mc:Fallback>
            </mc:AlternateContent>
          </a:graphicData>
        </a:graphic>
      </p:graphicFrame>
      <p:graphicFrame>
        <p:nvGraphicFramePr>
          <p:cNvPr id="16" name="对象 15">
            <a:extLst>
              <a:ext uri="{FF2B5EF4-FFF2-40B4-BE49-F238E27FC236}">
                <a16:creationId xmlns:a16="http://schemas.microsoft.com/office/drawing/2014/main" id="{D92BBDDE-299E-4BA5-B797-EE3028A7EEA6}"/>
              </a:ext>
            </a:extLst>
          </p:cNvPr>
          <p:cNvGraphicFramePr>
            <a:graphicFrameLocks noChangeAspect="1"/>
          </p:cNvGraphicFramePr>
          <p:nvPr>
            <p:extLst>
              <p:ext uri="{D42A27DB-BD31-4B8C-83A1-F6EECF244321}">
                <p14:modId xmlns:p14="http://schemas.microsoft.com/office/powerpoint/2010/main" val="3482251256"/>
              </p:ext>
            </p:extLst>
          </p:nvPr>
        </p:nvGraphicFramePr>
        <p:xfrm>
          <a:off x="3372484" y="4566085"/>
          <a:ext cx="589633" cy="417657"/>
        </p:xfrm>
        <a:graphic>
          <a:graphicData uri="http://schemas.openxmlformats.org/presentationml/2006/ole">
            <mc:AlternateContent xmlns:mc="http://schemas.openxmlformats.org/markup-compatibility/2006">
              <mc:Choice xmlns:v="urn:schemas-microsoft-com:vml" Requires="v">
                <p:oleObj r:id="rId6" imgW="304536" imgH="203024" progId="Equation.DSMT4">
                  <p:embed/>
                </p:oleObj>
              </mc:Choice>
              <mc:Fallback>
                <p:oleObj r:id="rId6" imgW="304536" imgH="203024" progId="Equation.DSMT4">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72484" y="4566085"/>
                        <a:ext cx="589633" cy="417657"/>
                      </a:xfrm>
                      <a:prstGeom prst="rect">
                        <a:avLst/>
                      </a:prstGeom>
                      <a:noFill/>
                    </p:spPr>
                  </p:pic>
                </p:oleObj>
              </mc:Fallback>
            </mc:AlternateContent>
          </a:graphicData>
        </a:graphic>
      </p:graphicFrame>
      <p:graphicFrame>
        <p:nvGraphicFramePr>
          <p:cNvPr id="18" name="对象 17">
            <a:extLst>
              <a:ext uri="{FF2B5EF4-FFF2-40B4-BE49-F238E27FC236}">
                <a16:creationId xmlns:a16="http://schemas.microsoft.com/office/drawing/2014/main" id="{B2540C48-16FC-4937-B594-9E55DF974596}"/>
              </a:ext>
            </a:extLst>
          </p:cNvPr>
          <p:cNvGraphicFramePr>
            <a:graphicFrameLocks noChangeAspect="1"/>
          </p:cNvGraphicFramePr>
          <p:nvPr>
            <p:extLst>
              <p:ext uri="{D42A27DB-BD31-4B8C-83A1-F6EECF244321}">
                <p14:modId xmlns:p14="http://schemas.microsoft.com/office/powerpoint/2010/main" val="590962582"/>
              </p:ext>
            </p:extLst>
          </p:nvPr>
        </p:nvGraphicFramePr>
        <p:xfrm>
          <a:off x="4291173" y="4486682"/>
          <a:ext cx="866632" cy="527515"/>
        </p:xfrm>
        <a:graphic>
          <a:graphicData uri="http://schemas.openxmlformats.org/presentationml/2006/ole">
            <mc:AlternateContent xmlns:mc="http://schemas.openxmlformats.org/markup-compatibility/2006">
              <mc:Choice xmlns:v="urn:schemas-microsoft-com:vml" Requires="v">
                <p:oleObj r:id="rId8" imgW="431613" imgH="241195" progId="Equation.DSMT4">
                  <p:embed/>
                </p:oleObj>
              </mc:Choice>
              <mc:Fallback>
                <p:oleObj r:id="rId8" imgW="431613" imgH="241195" progId="Equation.DSMT4">
                  <p:embed/>
                  <p:pic>
                    <p:nvPicPr>
                      <p:cNvPr id="0"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91173" y="4486682"/>
                        <a:ext cx="866632" cy="527515"/>
                      </a:xfrm>
                      <a:prstGeom prst="rect">
                        <a:avLst/>
                      </a:prstGeom>
                      <a:noFill/>
                    </p:spPr>
                  </p:pic>
                </p:oleObj>
              </mc:Fallback>
            </mc:AlternateContent>
          </a:graphicData>
        </a:graphic>
      </p:graphicFrame>
      <p:graphicFrame>
        <p:nvGraphicFramePr>
          <p:cNvPr id="20" name="对象 19">
            <a:extLst>
              <a:ext uri="{FF2B5EF4-FFF2-40B4-BE49-F238E27FC236}">
                <a16:creationId xmlns:a16="http://schemas.microsoft.com/office/drawing/2014/main" id="{9244228C-3E97-42B0-A415-C5ACFCAFD374}"/>
              </a:ext>
            </a:extLst>
          </p:cNvPr>
          <p:cNvGraphicFramePr>
            <a:graphicFrameLocks noChangeAspect="1"/>
          </p:cNvGraphicFramePr>
          <p:nvPr>
            <p:extLst>
              <p:ext uri="{D42A27DB-BD31-4B8C-83A1-F6EECF244321}">
                <p14:modId xmlns:p14="http://schemas.microsoft.com/office/powerpoint/2010/main" val="684644059"/>
              </p:ext>
            </p:extLst>
          </p:nvPr>
        </p:nvGraphicFramePr>
        <p:xfrm>
          <a:off x="5378527" y="5031532"/>
          <a:ext cx="1426557" cy="1669169"/>
        </p:xfrm>
        <a:graphic>
          <a:graphicData uri="http://schemas.openxmlformats.org/presentationml/2006/ole">
            <mc:AlternateContent xmlns:mc="http://schemas.openxmlformats.org/markup-compatibility/2006">
              <mc:Choice xmlns:v="urn:schemas-microsoft-com:vml" Requires="v">
                <p:oleObj r:id="rId10" imgW="939800" imgH="1104900" progId="Equation.DSMT4">
                  <p:embed/>
                </p:oleObj>
              </mc:Choice>
              <mc:Fallback>
                <p:oleObj r:id="rId10" imgW="939800" imgH="1104900" progId="Equation.DSMT4">
                  <p:embed/>
                  <p:pic>
                    <p:nvPicPr>
                      <p:cNvPr id="0" name="Object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78527" y="5031532"/>
                        <a:ext cx="1426557" cy="1669169"/>
                      </a:xfrm>
                      <a:prstGeom prst="rect">
                        <a:avLst/>
                      </a:prstGeom>
                      <a:noFill/>
                    </p:spPr>
                  </p:pic>
                </p:oleObj>
              </mc:Fallback>
            </mc:AlternateContent>
          </a:graphicData>
        </a:graphic>
      </p:graphicFrame>
    </p:spTree>
    <p:extLst>
      <p:ext uri="{BB962C8B-B14F-4D97-AF65-F5344CB8AC3E}">
        <p14:creationId xmlns:p14="http://schemas.microsoft.com/office/powerpoint/2010/main" val="36399484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EBD7DA3E-212C-488F-A4BD-0ABF06096588}"/>
              </a:ext>
            </a:extLst>
          </p:cNvPr>
          <p:cNvSpPr>
            <a:spLocks noGrp="1"/>
          </p:cNvSpPr>
          <p:nvPr>
            <p:ph sz="quarter" idx="13"/>
          </p:nvPr>
        </p:nvSpPr>
        <p:spPr>
          <a:xfrm>
            <a:off x="639763" y="1445565"/>
            <a:ext cx="10904088" cy="4706938"/>
          </a:xfrm>
        </p:spPr>
        <p:txBody>
          <a:bodyPr>
            <a:normAutofit/>
          </a:bodyPr>
          <a:lstStyle/>
          <a:p>
            <a:pPr marL="0" indent="0">
              <a:buNone/>
            </a:pPr>
            <a:r>
              <a:rPr lang="zh-CN" altLang="en-US" sz="2400" dirty="0">
                <a:latin typeface="等线" panose="02010600030101010101" pitchFamily="2" charset="-122"/>
                <a:ea typeface="等线" panose="02010600030101010101" pitchFamily="2" charset="-122"/>
              </a:rPr>
              <a:t>代入：</a:t>
            </a:r>
            <a:endParaRPr lang="en-US" altLang="zh-CN" sz="2400" dirty="0">
              <a:latin typeface="等线" panose="02010600030101010101" pitchFamily="2" charset="-122"/>
              <a:ea typeface="等线" panose="02010600030101010101" pitchFamily="2" charset="-122"/>
            </a:endParaRPr>
          </a:p>
          <a:p>
            <a:pPr marL="0" indent="0">
              <a:buNone/>
            </a:pPr>
            <a:endParaRPr lang="en-US" altLang="zh-CN" sz="2400" dirty="0">
              <a:latin typeface="等线" panose="02010600030101010101" pitchFamily="2" charset="-122"/>
              <a:ea typeface="等线" panose="02010600030101010101" pitchFamily="2" charset="-122"/>
            </a:endParaRPr>
          </a:p>
          <a:p>
            <a:pPr marL="0" indent="0">
              <a:buNone/>
            </a:pPr>
            <a:r>
              <a:rPr lang="zh-CN" altLang="en-US" sz="2400" dirty="0">
                <a:latin typeface="等线" panose="02010600030101010101" pitchFamily="2" charset="-122"/>
                <a:ea typeface="等线" panose="02010600030101010101" pitchFamily="2" charset="-122"/>
              </a:rPr>
              <a:t>求                     对       的极大，等价于求                    对       的极小</a:t>
            </a:r>
            <a:r>
              <a:rPr lang="en-US" altLang="zh-CN" sz="2400" dirty="0">
                <a:latin typeface="等线" panose="02010600030101010101" pitchFamily="2" charset="-122"/>
                <a:ea typeface="等线" panose="02010600030101010101" pitchFamily="2" charset="-122"/>
              </a:rPr>
              <a:t>.</a:t>
            </a:r>
            <a:r>
              <a:rPr lang="zh-CN" altLang="en-US" sz="2400" dirty="0">
                <a:latin typeface="等线" panose="02010600030101010101" pitchFamily="2" charset="-122"/>
                <a:ea typeface="等线" panose="02010600030101010101" pitchFamily="2" charset="-122"/>
              </a:rPr>
              <a:t>因此，此问题的对偶问题为</a:t>
            </a:r>
          </a:p>
        </p:txBody>
      </p:sp>
      <p:sp>
        <p:nvSpPr>
          <p:cNvPr id="5" name="标题 2">
            <a:extLst>
              <a:ext uri="{FF2B5EF4-FFF2-40B4-BE49-F238E27FC236}">
                <a16:creationId xmlns:a16="http://schemas.microsoft.com/office/drawing/2014/main" id="{22431B2A-C0FF-49A1-AF09-01F5BD56DBD0}"/>
              </a:ext>
            </a:extLst>
          </p:cNvPr>
          <p:cNvSpPr>
            <a:spLocks noGrp="1"/>
          </p:cNvSpPr>
          <p:nvPr>
            <p:ph type="title"/>
          </p:nvPr>
        </p:nvSpPr>
        <p:spPr>
          <a:xfrm>
            <a:off x="639763" y="484188"/>
            <a:ext cx="10904537" cy="582612"/>
          </a:xfrm>
        </p:spPr>
        <p:txBody>
          <a:bodyPr/>
          <a:lstStyle/>
          <a:p>
            <a:r>
              <a:rPr lang="en-US" altLang="zh-CN" sz="3600" dirty="0">
                <a:latin typeface="等线" panose="02010600030101010101" pitchFamily="2" charset="-122"/>
                <a:ea typeface="等线" panose="02010600030101010101" pitchFamily="2" charset="-122"/>
              </a:rPr>
              <a:t>6.3 </a:t>
            </a:r>
            <a:r>
              <a:rPr lang="zh-CN" altLang="en-US" sz="3600" dirty="0">
                <a:latin typeface="等线" panose="02010600030101010101" pitchFamily="2" charset="-122"/>
                <a:ea typeface="等线" panose="02010600030101010101" pitchFamily="2" charset="-122"/>
              </a:rPr>
              <a:t>线性支持向量机</a:t>
            </a:r>
          </a:p>
        </p:txBody>
      </p:sp>
      <p:graphicFrame>
        <p:nvGraphicFramePr>
          <p:cNvPr id="7" name="对象 6">
            <a:extLst>
              <a:ext uri="{FF2B5EF4-FFF2-40B4-BE49-F238E27FC236}">
                <a16:creationId xmlns:a16="http://schemas.microsoft.com/office/drawing/2014/main" id="{02218720-B517-4EB8-B9DD-CB69365EF1A5}"/>
              </a:ext>
            </a:extLst>
          </p:cNvPr>
          <p:cNvGraphicFramePr>
            <a:graphicFrameLocks noChangeAspect="1"/>
          </p:cNvGraphicFramePr>
          <p:nvPr>
            <p:extLst>
              <p:ext uri="{D42A27DB-BD31-4B8C-83A1-F6EECF244321}">
                <p14:modId xmlns:p14="http://schemas.microsoft.com/office/powerpoint/2010/main" val="1882065323"/>
              </p:ext>
            </p:extLst>
          </p:nvPr>
        </p:nvGraphicFramePr>
        <p:xfrm>
          <a:off x="2521527" y="1957871"/>
          <a:ext cx="7148945" cy="979307"/>
        </p:xfrm>
        <a:graphic>
          <a:graphicData uri="http://schemas.openxmlformats.org/presentationml/2006/ole">
            <mc:AlternateContent xmlns:mc="http://schemas.openxmlformats.org/markup-compatibility/2006">
              <mc:Choice xmlns:v="urn:schemas-microsoft-com:vml" Requires="v">
                <p:oleObj r:id="rId2" imgW="3251200" imgH="444500" progId="Equation.DSMT4">
                  <p:embed/>
                </p:oleObj>
              </mc:Choice>
              <mc:Fallback>
                <p:oleObj r:id="rId2" imgW="3251200" imgH="444500" progId="Equation.DSMT4">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1527" y="1957871"/>
                        <a:ext cx="7148945" cy="979307"/>
                      </a:xfrm>
                      <a:prstGeom prst="rect">
                        <a:avLst/>
                      </a:prstGeom>
                      <a:noFill/>
                    </p:spPr>
                  </p:pic>
                </p:oleObj>
              </mc:Fallback>
            </mc:AlternateContent>
          </a:graphicData>
        </a:graphic>
      </p:graphicFrame>
      <p:graphicFrame>
        <p:nvGraphicFramePr>
          <p:cNvPr id="9" name="对象 8">
            <a:extLst>
              <a:ext uri="{FF2B5EF4-FFF2-40B4-BE49-F238E27FC236}">
                <a16:creationId xmlns:a16="http://schemas.microsoft.com/office/drawing/2014/main" id="{263D18FE-055A-4A12-9FC1-3A5E46AF8379}"/>
              </a:ext>
            </a:extLst>
          </p:cNvPr>
          <p:cNvGraphicFramePr>
            <a:graphicFrameLocks noChangeAspect="1"/>
          </p:cNvGraphicFramePr>
          <p:nvPr>
            <p:extLst>
              <p:ext uri="{D42A27DB-BD31-4B8C-83A1-F6EECF244321}">
                <p14:modId xmlns:p14="http://schemas.microsoft.com/office/powerpoint/2010/main" val="1121388724"/>
              </p:ext>
            </p:extLst>
          </p:nvPr>
        </p:nvGraphicFramePr>
        <p:xfrm>
          <a:off x="1038110" y="3014327"/>
          <a:ext cx="2234816" cy="596731"/>
        </p:xfrm>
        <a:graphic>
          <a:graphicData uri="http://schemas.openxmlformats.org/presentationml/2006/ole">
            <mc:AlternateContent xmlns:mc="http://schemas.openxmlformats.org/markup-compatibility/2006">
              <mc:Choice xmlns:v="urn:schemas-microsoft-com:vml" Requires="v">
                <p:oleObj r:id="rId4" imgW="1205977" imgH="317362" progId="Equation.DSMT4">
                  <p:embed/>
                </p:oleObj>
              </mc:Choice>
              <mc:Fallback>
                <p:oleObj r:id="rId4" imgW="1205977" imgH="317362"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8110" y="3014327"/>
                        <a:ext cx="2234816" cy="596731"/>
                      </a:xfrm>
                      <a:prstGeom prst="rect">
                        <a:avLst/>
                      </a:prstGeom>
                      <a:noFill/>
                    </p:spPr>
                  </p:pic>
                </p:oleObj>
              </mc:Fallback>
            </mc:AlternateContent>
          </a:graphicData>
        </a:graphic>
      </p:graphicFrame>
      <p:graphicFrame>
        <p:nvGraphicFramePr>
          <p:cNvPr id="11" name="对象 10">
            <a:extLst>
              <a:ext uri="{FF2B5EF4-FFF2-40B4-BE49-F238E27FC236}">
                <a16:creationId xmlns:a16="http://schemas.microsoft.com/office/drawing/2014/main" id="{AED4020D-9725-4E74-B70B-D87E43C2E4DD}"/>
              </a:ext>
            </a:extLst>
          </p:cNvPr>
          <p:cNvGraphicFramePr>
            <a:graphicFrameLocks noChangeAspect="1"/>
          </p:cNvGraphicFramePr>
          <p:nvPr>
            <p:extLst>
              <p:ext uri="{D42A27DB-BD31-4B8C-83A1-F6EECF244321}">
                <p14:modId xmlns:p14="http://schemas.microsoft.com/office/powerpoint/2010/main" val="3998667003"/>
              </p:ext>
            </p:extLst>
          </p:nvPr>
        </p:nvGraphicFramePr>
        <p:xfrm>
          <a:off x="3601745" y="3103501"/>
          <a:ext cx="671946" cy="418381"/>
        </p:xfrm>
        <a:graphic>
          <a:graphicData uri="http://schemas.openxmlformats.org/presentationml/2006/ole">
            <mc:AlternateContent xmlns:mc="http://schemas.openxmlformats.org/markup-compatibility/2006">
              <mc:Choice xmlns:v="urn:schemas-microsoft-com:vml" Requires="v">
                <p:oleObj r:id="rId6" imgW="304536" imgH="203024" progId="Equation.DSMT4">
                  <p:embed/>
                </p:oleObj>
              </mc:Choice>
              <mc:Fallback>
                <p:oleObj r:id="rId6" imgW="304536" imgH="203024" progId="Equation.DSMT4">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01745" y="3103501"/>
                        <a:ext cx="671946" cy="418381"/>
                      </a:xfrm>
                      <a:prstGeom prst="rect">
                        <a:avLst/>
                      </a:prstGeom>
                      <a:noFill/>
                    </p:spPr>
                  </p:pic>
                </p:oleObj>
              </mc:Fallback>
            </mc:AlternateContent>
          </a:graphicData>
        </a:graphic>
      </p:graphicFrame>
      <p:graphicFrame>
        <p:nvGraphicFramePr>
          <p:cNvPr id="13" name="对象 12">
            <a:extLst>
              <a:ext uri="{FF2B5EF4-FFF2-40B4-BE49-F238E27FC236}">
                <a16:creationId xmlns:a16="http://schemas.microsoft.com/office/drawing/2014/main" id="{1ADD1C79-6D38-4C9F-95CB-EDD2C8BFD408}"/>
              </a:ext>
            </a:extLst>
          </p:cNvPr>
          <p:cNvGraphicFramePr>
            <a:graphicFrameLocks noChangeAspect="1"/>
          </p:cNvGraphicFramePr>
          <p:nvPr>
            <p:extLst>
              <p:ext uri="{D42A27DB-BD31-4B8C-83A1-F6EECF244321}">
                <p14:modId xmlns:p14="http://schemas.microsoft.com/office/powerpoint/2010/main" val="1578409304"/>
              </p:ext>
            </p:extLst>
          </p:nvPr>
        </p:nvGraphicFramePr>
        <p:xfrm>
          <a:off x="6813760" y="3053342"/>
          <a:ext cx="2105316" cy="518701"/>
        </p:xfrm>
        <a:graphic>
          <a:graphicData uri="http://schemas.openxmlformats.org/presentationml/2006/ole">
            <mc:AlternateContent xmlns:mc="http://schemas.openxmlformats.org/markup-compatibility/2006">
              <mc:Choice xmlns:v="urn:schemas-microsoft-com:vml" Requires="v">
                <p:oleObj r:id="rId8" imgW="1307532" imgH="317362" progId="Equation.DSMT4">
                  <p:embed/>
                </p:oleObj>
              </mc:Choice>
              <mc:Fallback>
                <p:oleObj r:id="rId8" imgW="1307532" imgH="317362" progId="Equation.DSMT4">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13760" y="3053342"/>
                        <a:ext cx="2105316" cy="518701"/>
                      </a:xfrm>
                      <a:prstGeom prst="rect">
                        <a:avLst/>
                      </a:prstGeom>
                      <a:noFill/>
                    </p:spPr>
                  </p:pic>
                </p:oleObj>
              </mc:Fallback>
            </mc:AlternateContent>
          </a:graphicData>
        </a:graphic>
      </p:graphicFrame>
      <p:graphicFrame>
        <p:nvGraphicFramePr>
          <p:cNvPr id="14" name="对象 13">
            <a:extLst>
              <a:ext uri="{FF2B5EF4-FFF2-40B4-BE49-F238E27FC236}">
                <a16:creationId xmlns:a16="http://schemas.microsoft.com/office/drawing/2014/main" id="{4F6246CC-B600-4D26-8A74-6AB1C50D078C}"/>
              </a:ext>
            </a:extLst>
          </p:cNvPr>
          <p:cNvGraphicFramePr>
            <a:graphicFrameLocks noChangeAspect="1"/>
          </p:cNvGraphicFramePr>
          <p:nvPr>
            <p:extLst>
              <p:ext uri="{D42A27DB-BD31-4B8C-83A1-F6EECF244321}">
                <p14:modId xmlns:p14="http://schemas.microsoft.com/office/powerpoint/2010/main" val="1871634619"/>
              </p:ext>
            </p:extLst>
          </p:nvPr>
        </p:nvGraphicFramePr>
        <p:xfrm>
          <a:off x="9334499" y="3096888"/>
          <a:ext cx="671946" cy="418381"/>
        </p:xfrm>
        <a:graphic>
          <a:graphicData uri="http://schemas.openxmlformats.org/presentationml/2006/ole">
            <mc:AlternateContent xmlns:mc="http://schemas.openxmlformats.org/markup-compatibility/2006">
              <mc:Choice xmlns:v="urn:schemas-microsoft-com:vml" Requires="v">
                <p:oleObj r:id="rId10" imgW="304536" imgH="203024" progId="Equation.DSMT4">
                  <p:embed/>
                </p:oleObj>
              </mc:Choice>
              <mc:Fallback>
                <p:oleObj r:id="rId10" imgW="304536" imgH="203024" progId="Equation.DSMT4">
                  <p:embed/>
                  <p:pic>
                    <p:nvPicPr>
                      <p:cNvPr id="11" name="对象 10">
                        <a:extLst>
                          <a:ext uri="{FF2B5EF4-FFF2-40B4-BE49-F238E27FC236}">
                            <a16:creationId xmlns:a16="http://schemas.microsoft.com/office/drawing/2014/main" id="{AED4020D-9725-4E74-B70B-D87E43C2E4D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34499" y="3096888"/>
                        <a:ext cx="671946" cy="418381"/>
                      </a:xfrm>
                      <a:prstGeom prst="rect">
                        <a:avLst/>
                      </a:prstGeom>
                      <a:noFill/>
                    </p:spPr>
                  </p:pic>
                </p:oleObj>
              </mc:Fallback>
            </mc:AlternateContent>
          </a:graphicData>
        </a:graphic>
      </p:graphicFrame>
      <p:graphicFrame>
        <p:nvGraphicFramePr>
          <p:cNvPr id="18" name="对象 17">
            <a:extLst>
              <a:ext uri="{FF2B5EF4-FFF2-40B4-BE49-F238E27FC236}">
                <a16:creationId xmlns:a16="http://schemas.microsoft.com/office/drawing/2014/main" id="{BE0F1C10-05B7-44F5-8D00-AFF3B2093F14}"/>
              </a:ext>
            </a:extLst>
          </p:cNvPr>
          <p:cNvGraphicFramePr>
            <a:graphicFrameLocks noChangeAspect="1"/>
          </p:cNvGraphicFramePr>
          <p:nvPr>
            <p:extLst>
              <p:ext uri="{D42A27DB-BD31-4B8C-83A1-F6EECF244321}">
                <p14:modId xmlns:p14="http://schemas.microsoft.com/office/powerpoint/2010/main" val="2423617125"/>
              </p:ext>
            </p:extLst>
          </p:nvPr>
        </p:nvGraphicFramePr>
        <p:xfrm>
          <a:off x="4362655" y="4184059"/>
          <a:ext cx="3458304" cy="1769600"/>
        </p:xfrm>
        <a:graphic>
          <a:graphicData uri="http://schemas.openxmlformats.org/presentationml/2006/ole">
            <mc:AlternateContent xmlns:mc="http://schemas.openxmlformats.org/markup-compatibility/2006">
              <mc:Choice xmlns:v="urn:schemas-microsoft-com:vml" Requires="v">
                <p:oleObj r:id="rId11" imgW="2171700" imgH="1117600" progId="Equation.DSMT4">
                  <p:embed/>
                </p:oleObj>
              </mc:Choice>
              <mc:Fallback>
                <p:oleObj r:id="rId11" imgW="2171700" imgH="1117600" progId="Equation.DSMT4">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62655" y="4184059"/>
                        <a:ext cx="3458304" cy="1769600"/>
                      </a:xfrm>
                      <a:prstGeom prst="rect">
                        <a:avLst/>
                      </a:prstGeom>
                      <a:noFill/>
                    </p:spPr>
                  </p:pic>
                </p:oleObj>
              </mc:Fallback>
            </mc:AlternateContent>
          </a:graphicData>
        </a:graphic>
      </p:graphicFrame>
    </p:spTree>
    <p:extLst>
      <p:ext uri="{BB962C8B-B14F-4D97-AF65-F5344CB8AC3E}">
        <p14:creationId xmlns:p14="http://schemas.microsoft.com/office/powerpoint/2010/main" val="3239944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F432C556-9D70-4459-9075-841ACCD2D391}"/>
              </a:ext>
            </a:extLst>
          </p:cNvPr>
          <p:cNvSpPr>
            <a:spLocks noGrp="1"/>
          </p:cNvSpPr>
          <p:nvPr>
            <p:ph type="title"/>
          </p:nvPr>
        </p:nvSpPr>
        <p:spPr/>
        <p:txBody>
          <a:bodyPr/>
          <a:lstStyle/>
          <a:p>
            <a:r>
              <a:rPr lang="zh-CN" altLang="en-US" sz="4000" dirty="0">
                <a:latin typeface="等线" panose="02010600030101010101" pitchFamily="2" charset="-122"/>
                <a:ea typeface="等线" panose="02010600030101010101" pitchFamily="2" charset="-122"/>
              </a:rPr>
              <a:t>简介</a:t>
            </a:r>
          </a:p>
        </p:txBody>
      </p:sp>
      <p:sp>
        <p:nvSpPr>
          <p:cNvPr id="4" name="内容占位符 3">
            <a:extLst>
              <a:ext uri="{FF2B5EF4-FFF2-40B4-BE49-F238E27FC236}">
                <a16:creationId xmlns:a16="http://schemas.microsoft.com/office/drawing/2014/main" id="{E8B29BAD-2BEC-49DC-8C4D-BB4F1CFAFA6F}"/>
              </a:ext>
            </a:extLst>
          </p:cNvPr>
          <p:cNvSpPr>
            <a:spLocks noGrp="1"/>
          </p:cNvSpPr>
          <p:nvPr>
            <p:ph sz="quarter" idx="13"/>
          </p:nvPr>
        </p:nvSpPr>
        <p:spPr/>
        <p:txBody>
          <a:bodyPr>
            <a:normAutofit/>
          </a:bodyPr>
          <a:lstStyle/>
          <a:p>
            <a:pPr marL="0" indent="0">
              <a:buNone/>
            </a:pPr>
            <a:r>
              <a:rPr lang="en-US" altLang="zh-CN" sz="2800" dirty="0">
                <a:solidFill>
                  <a:schemeClr val="accent1">
                    <a:lumMod val="50000"/>
                  </a:schemeClr>
                </a:solidFill>
                <a:latin typeface="等线" panose="02010600030101010101" pitchFamily="2" charset="-122"/>
                <a:ea typeface="等线" panose="02010600030101010101" pitchFamily="2" charset="-122"/>
              </a:rPr>
              <a:t>	</a:t>
            </a:r>
            <a:r>
              <a:rPr lang="zh-CN" altLang="en-US" sz="2800" dirty="0">
                <a:solidFill>
                  <a:schemeClr val="bg1">
                    <a:lumMod val="25000"/>
                  </a:schemeClr>
                </a:solidFill>
                <a:latin typeface="等线" panose="02010600030101010101" pitchFamily="2" charset="-122"/>
                <a:ea typeface="等线" panose="02010600030101010101" pitchFamily="2" charset="-122"/>
              </a:rPr>
              <a:t>支持向量机</a:t>
            </a:r>
            <a:r>
              <a:rPr lang="zh-CN" altLang="en-US" sz="2800" dirty="0">
                <a:latin typeface="等线" panose="02010600030101010101" pitchFamily="2" charset="-122"/>
                <a:ea typeface="等线" panose="02010600030101010101" pitchFamily="2" charset="-122"/>
              </a:rPr>
              <a:t>是一种功能强大的机器学习算法。典型的支持向量机是一种二分类算法，其基本思想是：对于空间中的样本点集合，可用一个超平面将样本点分成两部分，一部分属于正类，一部分属于负类。支持向量机的优化目标就是找到这样一个超平面，使得空间中距离超平面最近的点到超平面的几何间隔尽可能大，这些点称为支持向量。</a:t>
            </a:r>
          </a:p>
        </p:txBody>
      </p:sp>
    </p:spTree>
    <p:extLst>
      <p:ext uri="{BB962C8B-B14F-4D97-AF65-F5344CB8AC3E}">
        <p14:creationId xmlns:p14="http://schemas.microsoft.com/office/powerpoint/2010/main" val="10326565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文本占位符 3">
                <a:extLst>
                  <a:ext uri="{FF2B5EF4-FFF2-40B4-BE49-F238E27FC236}">
                    <a16:creationId xmlns:a16="http://schemas.microsoft.com/office/drawing/2014/main" id="{1CCAA990-B1B8-4555-8B08-0A69989D14C6}"/>
                  </a:ext>
                </a:extLst>
              </p:cNvPr>
              <p:cNvSpPr>
                <a:spLocks noGrp="1"/>
              </p:cNvSpPr>
              <p:nvPr>
                <p:ph type="body" idx="1"/>
              </p:nvPr>
            </p:nvSpPr>
            <p:spPr>
              <a:xfrm>
                <a:off x="1500690" y="1712344"/>
                <a:ext cx="9182682" cy="703135"/>
              </a:xfrm>
            </p:spPr>
            <p:txBody>
              <a:bodyPr>
                <a:noAutofit/>
              </a:bodyPr>
              <a:lstStyle/>
              <a:p>
                <a:r>
                  <a:rPr lang="en-US" altLang="zh-CN" sz="2000" b="0" dirty="0">
                    <a:latin typeface="等线" panose="02010600030101010101" pitchFamily="2" charset="-122"/>
                    <a:ea typeface="等线" panose="02010600030101010101" pitchFamily="2" charset="-122"/>
                  </a:rPr>
                  <a:t>	</a:t>
                </a:r>
                <a:r>
                  <a:rPr lang="zh-CN" altLang="en-US" sz="2000" b="0" dirty="0">
                    <a:latin typeface="等线" panose="02010600030101010101" pitchFamily="2" charset="-122"/>
                    <a:ea typeface="等线" panose="02010600030101010101" pitchFamily="2" charset="-122"/>
                  </a:rPr>
                  <a:t>观察一下两式，可以发现，两者唯一的区别在于对</a:t>
                </a:r>
                <a14:m>
                  <m:oMath xmlns:m="http://schemas.openxmlformats.org/officeDocument/2006/math">
                    <m:sSub>
                      <m:sSubPr>
                        <m:ctrlPr>
                          <a:rPr lang="zh-CN" altLang="zh-CN" sz="2000" b="0" i="1">
                            <a:effectLst/>
                            <a:latin typeface="Cambria Math" panose="02040503050406030204" pitchFamily="18" charset="0"/>
                            <a:ea typeface="Cambria Math" panose="02040503050406030204" pitchFamily="18" charset="0"/>
                          </a:rPr>
                        </m:ctrlPr>
                      </m:sSubPr>
                      <m:e>
                        <m:r>
                          <a:rPr lang="en-US" altLang="zh-CN" sz="2000" b="0" i="1" kern="100">
                            <a:effectLst/>
                            <a:latin typeface="Cambria Math" panose="02040503050406030204" pitchFamily="18" charset="0"/>
                            <a:ea typeface="宋体" panose="02010600030101010101" pitchFamily="2" charset="-122"/>
                            <a:cs typeface="Times New Roman" panose="02020603050405020304" pitchFamily="18" charset="0"/>
                          </a:rPr>
                          <m:t>𝛼</m:t>
                        </m:r>
                      </m:e>
                      <m:sub>
                        <m:r>
                          <a:rPr lang="en-US" altLang="zh-CN" sz="2000" b="0" i="1" kern="100">
                            <a:effectLst/>
                            <a:latin typeface="Cambria Math" panose="02040503050406030204" pitchFamily="18" charset="0"/>
                            <a:ea typeface="宋体" panose="02010600030101010101" pitchFamily="2" charset="-122"/>
                            <a:cs typeface="Times New Roman" panose="02020603050405020304" pitchFamily="18" charset="0"/>
                          </a:rPr>
                          <m:t>𝑖</m:t>
                        </m:r>
                      </m:sub>
                    </m:sSub>
                  </m:oMath>
                </a14:m>
                <a:r>
                  <a:rPr lang="zh-CN" altLang="zh-CN" sz="2000" b="0" kern="100" dirty="0">
                    <a:effectLst/>
                    <a:latin typeface="等线" panose="02010600030101010101" pitchFamily="2" charset="-122"/>
                    <a:ea typeface="等线" panose="02010600030101010101" pitchFamily="2" charset="-122"/>
                    <a:cs typeface="Times New Roman" panose="02020603050405020304" pitchFamily="18" charset="0"/>
                  </a:rPr>
                  <a:t>的约束条件的不同。线性支持向量机中是</a:t>
                </a:r>
                <a14:m>
                  <m:oMath xmlns:m="http://schemas.openxmlformats.org/officeDocument/2006/math">
                    <m:r>
                      <a:rPr lang="en-US" altLang="zh-CN" sz="2000" b="0" i="1" kern="100">
                        <a:effectLst/>
                        <a:latin typeface="Cambria Math" panose="02040503050406030204" pitchFamily="18" charset="0"/>
                        <a:ea typeface="宋体" panose="02010600030101010101" pitchFamily="2" charset="-122"/>
                        <a:cs typeface="Times New Roman" panose="02020603050405020304" pitchFamily="18" charset="0"/>
                      </a:rPr>
                      <m:t>0</m:t>
                    </m:r>
                    <m:r>
                      <a:rPr lang="en-US" altLang="zh-CN" sz="2000" b="0" i="1" kern="100">
                        <a:effectLst/>
                        <a:latin typeface="Cambria Math" panose="02040503050406030204" pitchFamily="18" charset="0"/>
                        <a:ea typeface="宋体" panose="02010600030101010101" pitchFamily="2" charset="-122"/>
                      </a:rPr>
                      <m:t>≤</m:t>
                    </m:r>
                    <m:sSub>
                      <m:sSubPr>
                        <m:ctrlPr>
                          <a:rPr lang="zh-CN" altLang="zh-CN" sz="2000" b="0" i="1">
                            <a:effectLst/>
                            <a:latin typeface="Cambria Math" panose="02040503050406030204" pitchFamily="18" charset="0"/>
                            <a:ea typeface="Cambria Math" panose="02040503050406030204" pitchFamily="18" charset="0"/>
                          </a:rPr>
                        </m:ctrlPr>
                      </m:sSubPr>
                      <m:e>
                        <m:r>
                          <a:rPr lang="en-US" altLang="zh-CN" sz="2000" b="0" i="1" kern="100">
                            <a:effectLst/>
                            <a:latin typeface="Cambria Math" panose="02040503050406030204" pitchFamily="18" charset="0"/>
                            <a:ea typeface="宋体" panose="02010600030101010101" pitchFamily="2" charset="-122"/>
                            <a:cs typeface="Times New Roman" panose="02020603050405020304" pitchFamily="18" charset="0"/>
                          </a:rPr>
                          <m:t>𝛼</m:t>
                        </m:r>
                      </m:e>
                      <m:sub>
                        <m:r>
                          <a:rPr lang="en-US" altLang="zh-CN" sz="2000" b="0" i="1" kern="100">
                            <a:effectLst/>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2000" b="0" i="1" kern="100">
                        <a:effectLst/>
                        <a:latin typeface="Cambria Math" panose="02040503050406030204" pitchFamily="18" charset="0"/>
                        <a:ea typeface="宋体" panose="02010600030101010101" pitchFamily="2" charset="-122"/>
                      </a:rPr>
                      <m:t>≤</m:t>
                    </m:r>
                    <m:r>
                      <a:rPr lang="en-US" altLang="zh-CN" sz="2000" b="0" i="1" kern="100">
                        <a:effectLst/>
                        <a:latin typeface="Cambria Math" panose="02040503050406030204" pitchFamily="18" charset="0"/>
                        <a:ea typeface="宋体" panose="02010600030101010101" pitchFamily="2" charset="-122"/>
                        <a:cs typeface="Times New Roman" panose="02020603050405020304" pitchFamily="18" charset="0"/>
                      </a:rPr>
                      <m:t>𝐶</m:t>
                    </m:r>
                  </m:oMath>
                </a14:m>
                <a:r>
                  <a:rPr lang="zh-CN" altLang="zh-CN" sz="2000" b="0" kern="100" dirty="0">
                    <a:effectLst/>
                    <a:latin typeface="等线" panose="02010600030101010101" pitchFamily="2" charset="-122"/>
                    <a:ea typeface="等线" panose="02010600030101010101" pitchFamily="2" charset="-122"/>
                    <a:cs typeface="Times New Roman" panose="02020603050405020304" pitchFamily="18" charset="0"/>
                  </a:rPr>
                  <a:t>，而线性可分支持向量机中是</a:t>
                </a:r>
                <a14:m>
                  <m:oMath xmlns:m="http://schemas.openxmlformats.org/officeDocument/2006/math">
                    <m:r>
                      <a:rPr lang="en-US" altLang="zh-CN" sz="2000" b="0" i="1" kern="100">
                        <a:effectLst/>
                        <a:latin typeface="Cambria Math" panose="02040503050406030204" pitchFamily="18" charset="0"/>
                        <a:ea typeface="宋体" panose="02010600030101010101" pitchFamily="2" charset="-122"/>
                        <a:cs typeface="Times New Roman" panose="02020603050405020304" pitchFamily="18" charset="0"/>
                      </a:rPr>
                      <m:t>0</m:t>
                    </m:r>
                    <m:r>
                      <a:rPr lang="en-US" altLang="zh-CN" sz="2000" b="0" i="1" kern="100">
                        <a:effectLst/>
                        <a:latin typeface="Cambria Math" panose="02040503050406030204" pitchFamily="18" charset="0"/>
                        <a:ea typeface="宋体" panose="02010600030101010101" pitchFamily="2" charset="-122"/>
                      </a:rPr>
                      <m:t>≤</m:t>
                    </m:r>
                    <m:sSub>
                      <m:sSubPr>
                        <m:ctrlPr>
                          <a:rPr lang="zh-CN" altLang="zh-CN" sz="2000" b="0" i="1">
                            <a:effectLst/>
                            <a:latin typeface="Cambria Math" panose="02040503050406030204" pitchFamily="18" charset="0"/>
                            <a:ea typeface="Cambria Math" panose="02040503050406030204" pitchFamily="18" charset="0"/>
                          </a:rPr>
                        </m:ctrlPr>
                      </m:sSubPr>
                      <m:e>
                        <m:r>
                          <a:rPr lang="en-US" altLang="zh-CN" sz="2000" b="0" i="1" kern="100">
                            <a:effectLst/>
                            <a:latin typeface="Cambria Math" panose="02040503050406030204" pitchFamily="18" charset="0"/>
                            <a:ea typeface="宋体" panose="02010600030101010101" pitchFamily="2" charset="-122"/>
                            <a:cs typeface="Times New Roman" panose="02020603050405020304" pitchFamily="18" charset="0"/>
                          </a:rPr>
                          <m:t>𝛼</m:t>
                        </m:r>
                      </m:e>
                      <m:sub>
                        <m:r>
                          <a:rPr lang="en-US" altLang="zh-CN" sz="2000" b="0" i="1" kern="100">
                            <a:effectLst/>
                            <a:latin typeface="Cambria Math" panose="02040503050406030204" pitchFamily="18" charset="0"/>
                            <a:ea typeface="宋体" panose="02010600030101010101" pitchFamily="2" charset="-122"/>
                            <a:cs typeface="Times New Roman" panose="02020603050405020304" pitchFamily="18" charset="0"/>
                          </a:rPr>
                          <m:t>𝑖</m:t>
                        </m:r>
                      </m:sub>
                    </m:sSub>
                  </m:oMath>
                </a14:m>
                <a:endParaRPr lang="zh-CN" altLang="en-US" sz="2000" b="0" dirty="0">
                  <a:latin typeface="等线" panose="02010600030101010101" pitchFamily="2" charset="-122"/>
                  <a:ea typeface="等线" panose="02010600030101010101" pitchFamily="2" charset="-122"/>
                </a:endParaRPr>
              </a:p>
            </p:txBody>
          </p:sp>
        </mc:Choice>
        <mc:Fallback>
          <p:sp>
            <p:nvSpPr>
              <p:cNvPr id="4" name="文本占位符 3">
                <a:extLst>
                  <a:ext uri="{FF2B5EF4-FFF2-40B4-BE49-F238E27FC236}">
                    <a16:creationId xmlns:a16="http://schemas.microsoft.com/office/drawing/2014/main" id="{1CCAA990-B1B8-4555-8B08-0A69989D14C6}"/>
                  </a:ext>
                </a:extLst>
              </p:cNvPr>
              <p:cNvSpPr>
                <a:spLocks noGrp="1" noRot="1" noChangeAspect="1" noMove="1" noResize="1" noEditPoints="1" noAdjustHandles="1" noChangeArrowheads="1" noChangeShapeType="1" noTextEdit="1"/>
              </p:cNvSpPr>
              <p:nvPr>
                <p:ph type="body" idx="1"/>
              </p:nvPr>
            </p:nvSpPr>
            <p:spPr>
              <a:xfrm>
                <a:off x="1500690" y="1712344"/>
                <a:ext cx="9182682" cy="703135"/>
              </a:xfrm>
              <a:blipFill>
                <a:blip r:embed="rId2"/>
                <a:stretch>
                  <a:fillRect l="-664" t="-8696" b="-33913"/>
                </a:stretch>
              </a:blipFill>
            </p:spPr>
            <p:txBody>
              <a:bodyPr/>
              <a:lstStyle/>
              <a:p>
                <a:r>
                  <a:rPr lang="zh-CN" altLang="en-US">
                    <a:noFill/>
                  </a:rPr>
                  <a:t> </a:t>
                </a:r>
              </a:p>
            </p:txBody>
          </p:sp>
        </mc:Fallback>
      </mc:AlternateContent>
      <p:sp>
        <p:nvSpPr>
          <p:cNvPr id="8" name="标题 2">
            <a:extLst>
              <a:ext uri="{FF2B5EF4-FFF2-40B4-BE49-F238E27FC236}">
                <a16:creationId xmlns:a16="http://schemas.microsoft.com/office/drawing/2014/main" id="{52D22016-B103-4AC5-81B7-DBF5C525A573}"/>
              </a:ext>
            </a:extLst>
          </p:cNvPr>
          <p:cNvSpPr>
            <a:spLocks noGrp="1"/>
          </p:cNvSpPr>
          <p:nvPr>
            <p:ph type="title"/>
          </p:nvPr>
        </p:nvSpPr>
        <p:spPr>
          <a:xfrm>
            <a:off x="639763" y="484188"/>
            <a:ext cx="10904537" cy="582612"/>
          </a:xfrm>
        </p:spPr>
        <p:txBody>
          <a:bodyPr/>
          <a:lstStyle/>
          <a:p>
            <a:r>
              <a:rPr lang="en-US" altLang="zh-CN" sz="3600" dirty="0">
                <a:latin typeface="等线" panose="02010600030101010101" pitchFamily="2" charset="-122"/>
                <a:ea typeface="等线" panose="02010600030101010101" pitchFamily="2" charset="-122"/>
              </a:rPr>
              <a:t>6.3 </a:t>
            </a:r>
            <a:r>
              <a:rPr lang="zh-CN" altLang="en-US" sz="3600" dirty="0">
                <a:latin typeface="等线" panose="02010600030101010101" pitchFamily="2" charset="-122"/>
                <a:ea typeface="等线" panose="02010600030101010101" pitchFamily="2" charset="-122"/>
              </a:rPr>
              <a:t>线性支持向量机</a:t>
            </a:r>
          </a:p>
        </p:txBody>
      </p:sp>
      <p:graphicFrame>
        <p:nvGraphicFramePr>
          <p:cNvPr id="10" name="对象 9">
            <a:extLst>
              <a:ext uri="{FF2B5EF4-FFF2-40B4-BE49-F238E27FC236}">
                <a16:creationId xmlns:a16="http://schemas.microsoft.com/office/drawing/2014/main" id="{BB79EA3F-1664-410E-AEF0-575251F5C9D6}"/>
              </a:ext>
            </a:extLst>
          </p:cNvPr>
          <p:cNvGraphicFramePr>
            <a:graphicFrameLocks noChangeAspect="1"/>
          </p:cNvGraphicFramePr>
          <p:nvPr>
            <p:extLst>
              <p:ext uri="{D42A27DB-BD31-4B8C-83A1-F6EECF244321}">
                <p14:modId xmlns:p14="http://schemas.microsoft.com/office/powerpoint/2010/main" val="1619030376"/>
              </p:ext>
            </p:extLst>
          </p:nvPr>
        </p:nvGraphicFramePr>
        <p:xfrm>
          <a:off x="6712372" y="3429000"/>
          <a:ext cx="4272250" cy="2186093"/>
        </p:xfrm>
        <a:graphic>
          <a:graphicData uri="http://schemas.openxmlformats.org/presentationml/2006/ole">
            <mc:AlternateContent xmlns:mc="http://schemas.openxmlformats.org/markup-compatibility/2006">
              <mc:Choice xmlns:v="urn:schemas-microsoft-com:vml" Requires="v">
                <p:oleObj r:id="rId3" imgW="2171700" imgH="1117600" progId="Equation.DSMT4">
                  <p:embed/>
                </p:oleObj>
              </mc:Choice>
              <mc:Fallback>
                <p:oleObj r:id="rId3" imgW="2171700" imgH="11176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12372" y="3429000"/>
                        <a:ext cx="4272250" cy="2186093"/>
                      </a:xfrm>
                      <a:prstGeom prst="rect">
                        <a:avLst/>
                      </a:prstGeom>
                      <a:noFill/>
                    </p:spPr>
                  </p:pic>
                </p:oleObj>
              </mc:Fallback>
            </mc:AlternateContent>
          </a:graphicData>
        </a:graphic>
      </p:graphicFrame>
      <p:graphicFrame>
        <p:nvGraphicFramePr>
          <p:cNvPr id="12" name="对象 11">
            <a:extLst>
              <a:ext uri="{FF2B5EF4-FFF2-40B4-BE49-F238E27FC236}">
                <a16:creationId xmlns:a16="http://schemas.microsoft.com/office/drawing/2014/main" id="{15013870-700D-49DB-ADE6-355E5CC4186E}"/>
              </a:ext>
            </a:extLst>
          </p:cNvPr>
          <p:cNvGraphicFramePr>
            <a:graphicFrameLocks noChangeAspect="1"/>
          </p:cNvGraphicFramePr>
          <p:nvPr>
            <p:extLst>
              <p:ext uri="{D42A27DB-BD31-4B8C-83A1-F6EECF244321}">
                <p14:modId xmlns:p14="http://schemas.microsoft.com/office/powerpoint/2010/main" val="1914737224"/>
              </p:ext>
            </p:extLst>
          </p:nvPr>
        </p:nvGraphicFramePr>
        <p:xfrm>
          <a:off x="1445275" y="3416507"/>
          <a:ext cx="4272250" cy="2211077"/>
        </p:xfrm>
        <a:graphic>
          <a:graphicData uri="http://schemas.openxmlformats.org/presentationml/2006/ole">
            <mc:AlternateContent xmlns:mc="http://schemas.openxmlformats.org/markup-compatibility/2006">
              <mc:Choice xmlns:v="urn:schemas-microsoft-com:vml" Requires="v">
                <p:oleObj r:id="rId5" imgW="2171700" imgH="1117600" progId="Equation.DSMT4">
                  <p:embed/>
                </p:oleObj>
              </mc:Choice>
              <mc:Fallback>
                <p:oleObj r:id="rId5" imgW="2171700" imgH="11176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5275" y="3416507"/>
                        <a:ext cx="4272250" cy="2211077"/>
                      </a:xfrm>
                      <a:prstGeom prst="rect">
                        <a:avLst/>
                      </a:prstGeom>
                      <a:noFill/>
                    </p:spPr>
                  </p:pic>
                </p:oleObj>
              </mc:Fallback>
            </mc:AlternateContent>
          </a:graphicData>
        </a:graphic>
      </p:graphicFrame>
      <p:sp>
        <p:nvSpPr>
          <p:cNvPr id="13" name="文本框 12">
            <a:extLst>
              <a:ext uri="{FF2B5EF4-FFF2-40B4-BE49-F238E27FC236}">
                <a16:creationId xmlns:a16="http://schemas.microsoft.com/office/drawing/2014/main" id="{6A237777-E925-4BF1-B19D-D35D4EE8F7CA}"/>
              </a:ext>
            </a:extLst>
          </p:cNvPr>
          <p:cNvSpPr txBox="1"/>
          <p:nvPr/>
        </p:nvSpPr>
        <p:spPr>
          <a:xfrm>
            <a:off x="2086187" y="5926667"/>
            <a:ext cx="2377440" cy="369332"/>
          </a:xfrm>
          <a:prstGeom prst="rect">
            <a:avLst/>
          </a:prstGeom>
          <a:noFill/>
        </p:spPr>
        <p:txBody>
          <a:bodyPr wrap="square" rtlCol="0">
            <a:spAutoFit/>
          </a:bodyPr>
          <a:lstStyle/>
          <a:p>
            <a:r>
              <a:rPr lang="zh-CN" altLang="en-US" dirty="0">
                <a:latin typeface="等线" panose="02010600030101010101" pitchFamily="2" charset="-122"/>
                <a:ea typeface="等线" panose="02010600030101010101" pitchFamily="2" charset="-122"/>
              </a:rPr>
              <a:t>线性可分支持向量机</a:t>
            </a:r>
          </a:p>
        </p:txBody>
      </p:sp>
      <p:sp>
        <p:nvSpPr>
          <p:cNvPr id="14" name="文本框 13">
            <a:extLst>
              <a:ext uri="{FF2B5EF4-FFF2-40B4-BE49-F238E27FC236}">
                <a16:creationId xmlns:a16="http://schemas.microsoft.com/office/drawing/2014/main" id="{157E876C-9CBC-42A6-865D-A3545C4ABA1F}"/>
              </a:ext>
            </a:extLst>
          </p:cNvPr>
          <p:cNvSpPr txBox="1"/>
          <p:nvPr/>
        </p:nvSpPr>
        <p:spPr>
          <a:xfrm>
            <a:off x="7728373" y="5926667"/>
            <a:ext cx="2377440" cy="369332"/>
          </a:xfrm>
          <a:prstGeom prst="rect">
            <a:avLst/>
          </a:prstGeom>
          <a:noFill/>
        </p:spPr>
        <p:txBody>
          <a:bodyPr wrap="square" rtlCol="0">
            <a:spAutoFit/>
          </a:bodyPr>
          <a:lstStyle/>
          <a:p>
            <a:r>
              <a:rPr lang="zh-CN" altLang="en-US" dirty="0">
                <a:latin typeface="等线" panose="02010600030101010101" pitchFamily="2" charset="-122"/>
                <a:ea typeface="等线" panose="02010600030101010101" pitchFamily="2" charset="-122"/>
              </a:rPr>
              <a:t>线性支持向量机</a:t>
            </a:r>
          </a:p>
        </p:txBody>
      </p:sp>
    </p:spTree>
    <p:extLst>
      <p:ext uri="{BB962C8B-B14F-4D97-AF65-F5344CB8AC3E}">
        <p14:creationId xmlns:p14="http://schemas.microsoft.com/office/powerpoint/2010/main" val="10161345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内容占位符 3">
                <a:extLst>
                  <a:ext uri="{FF2B5EF4-FFF2-40B4-BE49-F238E27FC236}">
                    <a16:creationId xmlns:a16="http://schemas.microsoft.com/office/drawing/2014/main" id="{C30E0501-3307-4E1D-9153-E394EE522B0C}"/>
                  </a:ext>
                </a:extLst>
              </p:cNvPr>
              <p:cNvSpPr>
                <a:spLocks noGrp="1"/>
              </p:cNvSpPr>
              <p:nvPr>
                <p:ph sz="quarter" idx="13"/>
              </p:nvPr>
            </p:nvSpPr>
            <p:spPr/>
            <p:txBody>
              <a:bodyPr>
                <a:normAutofit/>
              </a:bodyPr>
              <a:lstStyle/>
              <a:p>
                <a:pPr marL="0" indent="0">
                  <a:buNone/>
                </a:pP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求解</a:t>
                </a:r>
                <a:r>
                  <a:rPr lang="zh-CN" altLang="en-US" sz="2400" kern="100" dirty="0">
                    <a:latin typeface="等线" panose="02010600030101010101" pitchFamily="2" charset="-122"/>
                    <a:ea typeface="等线" panose="02010600030101010101" pitchFamily="2" charset="-122"/>
                    <a:cs typeface="Times New Roman" panose="02020603050405020304" pitchFamily="18" charset="0"/>
                  </a:rPr>
                  <a:t>上式</a:t>
                </a: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中</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en-US" sz="2400" kern="100" dirty="0">
                    <a:effectLst/>
                    <a:latin typeface="等线" panose="02010600030101010101" pitchFamily="2" charset="-122"/>
                    <a:ea typeface="等线" panose="02010600030101010101" pitchFamily="2" charset="-122"/>
                    <a:cs typeface="Times New Roman" panose="02020603050405020304" pitchFamily="18" charset="0"/>
                  </a:rPr>
                  <a:t>对偶问题</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的优化问题，即可得到</a:t>
                </a:r>
                <a14:m>
                  <m:oMath xmlns:m="http://schemas.openxmlformats.org/officeDocument/2006/math">
                    <m:sSup>
                      <m:sSup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acc>
                          <m:accPr>
                            <m:chr m:val="⃗"/>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𝛼</m:t>
                            </m:r>
                          </m:e>
                        </m:acc>
                      </m:e>
                      <m:sup>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sup>
                    </m:sSup>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𝛼</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sup>
                    </m:sSubSup>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𝛼</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2</m:t>
                        </m:r>
                      </m:sub>
                      <m:sup>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sup>
                    </m:sSubSup>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𝛼</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𝑚</m:t>
                        </m:r>
                      </m:sub>
                      <m:sup>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sup>
                    </m:sSubSup>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oMath>
                </a14:m>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。根据</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KKT</a:t>
                </a: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条件，</a:t>
                </a:r>
                <a14:m>
                  <m:oMath xmlns:m="http://schemas.openxmlformats.org/officeDocument/2006/math">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acc>
                          <m:accPr>
                            <m:chr m:val="⃗"/>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𝜔</m:t>
                            </m:r>
                          </m:e>
                        </m:acc>
                      </m:e>
                      <m:sup>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sup>
                    </m:sSup>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𝑏</m:t>
                        </m:r>
                      </m:e>
                      <m:sup>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sup>
                    </m:sSup>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acc>
                          <m:accPr>
                            <m:chr m:val="⃗"/>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𝜉</m:t>
                            </m:r>
                          </m:e>
                        </m:acc>
                      </m:e>
                      <m:sup>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sup>
                    </m:sSup>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oMath>
                </a14:m>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是原始问题式的最优解且</a:t>
                </a:r>
                <a14:m>
                  <m:oMath xmlns:m="http://schemas.openxmlformats.org/officeDocument/2006/math">
                    <m:sSup>
                      <m:sSup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acc>
                          <m:accPr>
                            <m:chr m:val="⃗"/>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𝛼</m:t>
                            </m:r>
                          </m:e>
                        </m:acc>
                      </m:e>
                      <m:sup>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sup>
                    </m:sSup>
                  </m:oMath>
                </a14:m>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是对偶问题式的最优解的充要条件是：</a:t>
                </a:r>
                <a14:m>
                  <m:oMath xmlns:m="http://schemas.openxmlformats.org/officeDocument/2006/math">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acc>
                          <m:accPr>
                            <m:chr m:val="⃗"/>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𝜔</m:t>
                            </m:r>
                          </m:e>
                        </m:acc>
                      </m:e>
                      <m:sup>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sup>
                    </m:sSup>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𝑏</m:t>
                        </m:r>
                      </m:e>
                      <m:sup>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sup>
                    </m:sSup>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acc>
                          <m:accPr>
                            <m:chr m:val="⃗"/>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𝛼</m:t>
                            </m:r>
                          </m:e>
                        </m:acc>
                      </m:e>
                      <m:sup>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sup>
                    </m:sSup>
                  </m:oMath>
                </a14:m>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满足</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KKT</a:t>
                </a: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条件，即</a:t>
                </a:r>
                <a:endPar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buNone/>
                </a:pPr>
                <a:endParaRPr lang="en-US"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0" indent="0">
                  <a:buNone/>
                </a:pPr>
                <a:endPar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buNone/>
                </a:pPr>
                <a:endParaRPr lang="en-US"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0" indent="0">
                  <a:buNone/>
                </a:pP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buNone/>
                </a:pPr>
                <a:endParaRPr lang="zh-CN" altLang="en-US" dirty="0">
                  <a:latin typeface="等线" panose="02010600030101010101" pitchFamily="2" charset="-122"/>
                  <a:ea typeface="等线" panose="02010600030101010101" pitchFamily="2" charset="-122"/>
                </a:endParaRPr>
              </a:p>
            </p:txBody>
          </p:sp>
        </mc:Choice>
        <mc:Fallback>
          <p:sp>
            <p:nvSpPr>
              <p:cNvPr id="4" name="内容占位符 3">
                <a:extLst>
                  <a:ext uri="{FF2B5EF4-FFF2-40B4-BE49-F238E27FC236}">
                    <a16:creationId xmlns:a16="http://schemas.microsoft.com/office/drawing/2014/main" id="{C30E0501-3307-4E1D-9153-E394EE522B0C}"/>
                  </a:ext>
                </a:extLst>
              </p:cNvPr>
              <p:cNvSpPr>
                <a:spLocks noGrp="1" noRot="1" noChangeAspect="1" noMove="1" noResize="1" noEditPoints="1" noAdjustHandles="1" noChangeArrowheads="1" noChangeShapeType="1" noTextEdit="1"/>
              </p:cNvSpPr>
              <p:nvPr>
                <p:ph sz="quarter" idx="13"/>
              </p:nvPr>
            </p:nvSpPr>
            <p:spPr>
              <a:blipFill>
                <a:blip r:embed="rId2"/>
                <a:stretch>
                  <a:fillRect l="-894"/>
                </a:stretch>
              </a:blipFill>
            </p:spPr>
            <p:txBody>
              <a:bodyPr/>
              <a:lstStyle/>
              <a:p>
                <a:r>
                  <a:rPr lang="zh-CN" altLang="en-US">
                    <a:noFill/>
                  </a:rPr>
                  <a:t> </a:t>
                </a:r>
              </a:p>
            </p:txBody>
          </p:sp>
        </mc:Fallback>
      </mc:AlternateContent>
      <p:sp>
        <p:nvSpPr>
          <p:cNvPr id="5" name="标题 2">
            <a:extLst>
              <a:ext uri="{FF2B5EF4-FFF2-40B4-BE49-F238E27FC236}">
                <a16:creationId xmlns:a16="http://schemas.microsoft.com/office/drawing/2014/main" id="{94262B20-4BAE-407C-8A2A-B598DD9E5A0F}"/>
              </a:ext>
            </a:extLst>
          </p:cNvPr>
          <p:cNvSpPr>
            <a:spLocks noGrp="1"/>
          </p:cNvSpPr>
          <p:nvPr>
            <p:ph type="title"/>
          </p:nvPr>
        </p:nvSpPr>
        <p:spPr>
          <a:xfrm>
            <a:off x="639763" y="484188"/>
            <a:ext cx="10904537" cy="582612"/>
          </a:xfrm>
        </p:spPr>
        <p:txBody>
          <a:bodyPr/>
          <a:lstStyle/>
          <a:p>
            <a:r>
              <a:rPr lang="en-US" altLang="zh-CN" sz="3600" dirty="0">
                <a:latin typeface="等线" panose="02010600030101010101" pitchFamily="2" charset="-122"/>
                <a:ea typeface="等线" panose="02010600030101010101" pitchFamily="2" charset="-122"/>
              </a:rPr>
              <a:t>6.3 </a:t>
            </a:r>
            <a:r>
              <a:rPr lang="zh-CN" altLang="en-US" sz="3600" dirty="0">
                <a:latin typeface="等线" panose="02010600030101010101" pitchFamily="2" charset="-122"/>
                <a:ea typeface="等线" panose="02010600030101010101" pitchFamily="2" charset="-122"/>
              </a:rPr>
              <a:t>线性支持向量机</a:t>
            </a:r>
          </a:p>
        </p:txBody>
      </p:sp>
      <p:graphicFrame>
        <p:nvGraphicFramePr>
          <p:cNvPr id="9" name="对象 8">
            <a:extLst>
              <a:ext uri="{FF2B5EF4-FFF2-40B4-BE49-F238E27FC236}">
                <a16:creationId xmlns:a16="http://schemas.microsoft.com/office/drawing/2014/main" id="{1DACFE2C-C037-4B78-8A04-8C7F14C80434}"/>
              </a:ext>
            </a:extLst>
          </p:cNvPr>
          <p:cNvGraphicFramePr>
            <a:graphicFrameLocks noChangeAspect="1"/>
          </p:cNvGraphicFramePr>
          <p:nvPr>
            <p:extLst>
              <p:ext uri="{D42A27DB-BD31-4B8C-83A1-F6EECF244321}">
                <p14:modId xmlns:p14="http://schemas.microsoft.com/office/powerpoint/2010/main" val="2268992218"/>
              </p:ext>
            </p:extLst>
          </p:nvPr>
        </p:nvGraphicFramePr>
        <p:xfrm>
          <a:off x="3439756" y="3557323"/>
          <a:ext cx="5304102" cy="2694147"/>
        </p:xfrm>
        <a:graphic>
          <a:graphicData uri="http://schemas.openxmlformats.org/presentationml/2006/ole">
            <mc:AlternateContent xmlns:mc="http://schemas.openxmlformats.org/markup-compatibility/2006">
              <mc:Choice xmlns:v="urn:schemas-microsoft-com:vml" Requires="v">
                <p:oleObj r:id="rId3" imgW="2794000" imgH="1397000" progId="Equation.DSMT4">
                  <p:embed/>
                </p:oleObj>
              </mc:Choice>
              <mc:Fallback>
                <p:oleObj r:id="rId3" imgW="2794000" imgH="13970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39756" y="3557323"/>
                        <a:ext cx="5304102" cy="2694147"/>
                      </a:xfrm>
                      <a:prstGeom prst="rect">
                        <a:avLst/>
                      </a:prstGeom>
                      <a:noFill/>
                    </p:spPr>
                  </p:pic>
                </p:oleObj>
              </mc:Fallback>
            </mc:AlternateContent>
          </a:graphicData>
        </a:graphic>
      </p:graphicFrame>
    </p:spTree>
    <p:extLst>
      <p:ext uri="{BB962C8B-B14F-4D97-AF65-F5344CB8AC3E}">
        <p14:creationId xmlns:p14="http://schemas.microsoft.com/office/powerpoint/2010/main" val="12589106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8137A353-7EAC-4C1E-A9D1-ABE33A7C08ED}"/>
              </a:ext>
            </a:extLst>
          </p:cNvPr>
          <p:cNvSpPr>
            <a:spLocks noGrp="1"/>
          </p:cNvSpPr>
          <p:nvPr>
            <p:ph sz="quarter" idx="13"/>
          </p:nvPr>
        </p:nvSpPr>
        <p:spPr/>
        <p:txBody>
          <a:bodyPr/>
          <a:lstStyle/>
          <a:p>
            <a:pPr marL="0" indent="0">
              <a:buNone/>
            </a:pP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类似线性可分支持向量机，可得</a:t>
            </a:r>
          </a:p>
          <a:p>
            <a:pPr marL="0" indent="0">
              <a:buNone/>
            </a:pPr>
            <a:endParaRPr lang="en-US" altLang="zh-CN" sz="2400" dirty="0">
              <a:latin typeface="等线" panose="02010600030101010101" pitchFamily="2" charset="-122"/>
              <a:ea typeface="等线" panose="02010600030101010101" pitchFamily="2" charset="-122"/>
            </a:endParaRPr>
          </a:p>
          <a:p>
            <a:pPr marL="0" indent="0">
              <a:buNone/>
            </a:pPr>
            <a:endParaRPr lang="en-US" altLang="zh-CN" sz="2400" dirty="0">
              <a:latin typeface="等线" panose="02010600030101010101" pitchFamily="2" charset="-122"/>
              <a:ea typeface="等线" panose="02010600030101010101" pitchFamily="2" charset="-122"/>
            </a:endParaRPr>
          </a:p>
          <a:p>
            <a:pPr marL="0" indent="0">
              <a:buNone/>
            </a:pP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由此得到分割超平面</a:t>
            </a:r>
            <a:endPar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buNone/>
            </a:pPr>
            <a:endPar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buNone/>
            </a:pP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通过分析</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的值，可以确定样本相对分割超平面的位置</a:t>
            </a:r>
          </a:p>
        </p:txBody>
      </p:sp>
      <p:sp>
        <p:nvSpPr>
          <p:cNvPr id="5" name="标题 2">
            <a:extLst>
              <a:ext uri="{FF2B5EF4-FFF2-40B4-BE49-F238E27FC236}">
                <a16:creationId xmlns:a16="http://schemas.microsoft.com/office/drawing/2014/main" id="{1929AC4B-3984-4083-AEB4-CC92F2CC58A9}"/>
              </a:ext>
            </a:extLst>
          </p:cNvPr>
          <p:cNvSpPr>
            <a:spLocks noGrp="1"/>
          </p:cNvSpPr>
          <p:nvPr>
            <p:ph type="title"/>
          </p:nvPr>
        </p:nvSpPr>
        <p:spPr>
          <a:xfrm>
            <a:off x="639763" y="484188"/>
            <a:ext cx="10904537" cy="582612"/>
          </a:xfrm>
        </p:spPr>
        <p:txBody>
          <a:bodyPr/>
          <a:lstStyle/>
          <a:p>
            <a:r>
              <a:rPr lang="en-US" altLang="zh-CN" sz="3600" dirty="0">
                <a:latin typeface="等线" panose="02010600030101010101" pitchFamily="2" charset="-122"/>
                <a:ea typeface="等线" panose="02010600030101010101" pitchFamily="2" charset="-122"/>
              </a:rPr>
              <a:t>6.3 </a:t>
            </a:r>
            <a:r>
              <a:rPr lang="zh-CN" altLang="en-US" sz="3600" dirty="0">
                <a:latin typeface="等线" panose="02010600030101010101" pitchFamily="2" charset="-122"/>
                <a:ea typeface="等线" panose="02010600030101010101" pitchFamily="2" charset="-122"/>
              </a:rPr>
              <a:t>线性支持向量机</a:t>
            </a:r>
          </a:p>
        </p:txBody>
      </p:sp>
      <p:sp>
        <p:nvSpPr>
          <p:cNvPr id="8" name="Rectangle 4">
            <a:extLst>
              <a:ext uri="{FF2B5EF4-FFF2-40B4-BE49-F238E27FC236}">
                <a16:creationId xmlns:a16="http://schemas.microsoft.com/office/drawing/2014/main" id="{3A468C27-073F-4C5B-8EC2-E544E4F202EF}"/>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等线" panose="02010600030101010101" pitchFamily="2" charset="-122"/>
              <a:ea typeface="等线" panose="02010600030101010101" pitchFamily="2" charset="-122"/>
            </a:endParaRPr>
          </a:p>
        </p:txBody>
      </p:sp>
      <p:graphicFrame>
        <p:nvGraphicFramePr>
          <p:cNvPr id="9" name="对象 8">
            <a:extLst>
              <a:ext uri="{FF2B5EF4-FFF2-40B4-BE49-F238E27FC236}">
                <a16:creationId xmlns:a16="http://schemas.microsoft.com/office/drawing/2014/main" id="{976CFC55-54E0-4595-88C6-5773DF992CF5}"/>
              </a:ext>
            </a:extLst>
          </p:cNvPr>
          <p:cNvGraphicFramePr>
            <a:graphicFrameLocks noChangeAspect="1"/>
          </p:cNvGraphicFramePr>
          <p:nvPr>
            <p:extLst>
              <p:ext uri="{D42A27DB-BD31-4B8C-83A1-F6EECF244321}">
                <p14:modId xmlns:p14="http://schemas.microsoft.com/office/powerpoint/2010/main" val="1299457639"/>
              </p:ext>
            </p:extLst>
          </p:nvPr>
        </p:nvGraphicFramePr>
        <p:xfrm>
          <a:off x="4856883" y="2069226"/>
          <a:ext cx="2478233" cy="1540210"/>
        </p:xfrm>
        <a:graphic>
          <a:graphicData uri="http://schemas.openxmlformats.org/presentationml/2006/ole">
            <mc:AlternateContent xmlns:mc="http://schemas.openxmlformats.org/markup-compatibility/2006">
              <mc:Choice xmlns:v="urn:schemas-microsoft-com:vml" Requires="v">
                <p:oleObj r:id="rId2" imgW="1358310" imgH="863225" progId="Equation.DSMT4">
                  <p:embed/>
                </p:oleObj>
              </mc:Choice>
              <mc:Fallback>
                <p:oleObj r:id="rId2" imgW="1358310" imgH="863225" progId="Equation.DSMT4">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6883" y="2069226"/>
                        <a:ext cx="2478233" cy="1540210"/>
                      </a:xfrm>
                      <a:prstGeom prst="rect">
                        <a:avLst/>
                      </a:prstGeom>
                      <a:noFill/>
                    </p:spPr>
                  </p:pic>
                </p:oleObj>
              </mc:Fallback>
            </mc:AlternateContent>
          </a:graphicData>
        </a:graphic>
      </p:graphicFrame>
      <p:graphicFrame>
        <p:nvGraphicFramePr>
          <p:cNvPr id="11" name="对象 10">
            <a:extLst>
              <a:ext uri="{FF2B5EF4-FFF2-40B4-BE49-F238E27FC236}">
                <a16:creationId xmlns:a16="http://schemas.microsoft.com/office/drawing/2014/main" id="{9B4499C5-59CD-4ABF-856E-EEA7CFE6D190}"/>
              </a:ext>
            </a:extLst>
          </p:cNvPr>
          <p:cNvGraphicFramePr>
            <a:graphicFrameLocks noChangeAspect="1"/>
          </p:cNvGraphicFramePr>
          <p:nvPr>
            <p:extLst>
              <p:ext uri="{D42A27DB-BD31-4B8C-83A1-F6EECF244321}">
                <p14:modId xmlns:p14="http://schemas.microsoft.com/office/powerpoint/2010/main" val="1841410142"/>
              </p:ext>
            </p:extLst>
          </p:nvPr>
        </p:nvGraphicFramePr>
        <p:xfrm>
          <a:off x="4694403" y="4306225"/>
          <a:ext cx="2794807" cy="720536"/>
        </p:xfrm>
        <a:graphic>
          <a:graphicData uri="http://schemas.openxmlformats.org/presentationml/2006/ole">
            <mc:AlternateContent xmlns:mc="http://schemas.openxmlformats.org/markup-compatibility/2006">
              <mc:Choice xmlns:v="urn:schemas-microsoft-com:vml" Requires="v">
                <p:oleObj r:id="rId4" imgW="837836" imgH="203112" progId="Equation.DSMT4">
                  <p:embed/>
                </p:oleObj>
              </mc:Choice>
              <mc:Fallback>
                <p:oleObj r:id="rId4" imgW="837836" imgH="203112"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94403" y="4306225"/>
                        <a:ext cx="2794807" cy="720536"/>
                      </a:xfrm>
                      <a:prstGeom prst="rect">
                        <a:avLst/>
                      </a:prstGeom>
                      <a:noFill/>
                    </p:spPr>
                  </p:pic>
                </p:oleObj>
              </mc:Fallback>
            </mc:AlternateContent>
          </a:graphicData>
        </a:graphic>
      </p:graphicFrame>
      <p:graphicFrame>
        <p:nvGraphicFramePr>
          <p:cNvPr id="19" name="对象 18">
            <a:extLst>
              <a:ext uri="{FF2B5EF4-FFF2-40B4-BE49-F238E27FC236}">
                <a16:creationId xmlns:a16="http://schemas.microsoft.com/office/drawing/2014/main" id="{9EE75ABB-7CB3-40BF-B65C-C1D907C62C91}"/>
              </a:ext>
            </a:extLst>
          </p:cNvPr>
          <p:cNvGraphicFramePr>
            <a:graphicFrameLocks noChangeAspect="1"/>
          </p:cNvGraphicFramePr>
          <p:nvPr>
            <p:extLst>
              <p:ext uri="{D42A27DB-BD31-4B8C-83A1-F6EECF244321}">
                <p14:modId xmlns:p14="http://schemas.microsoft.com/office/powerpoint/2010/main" val="1804260950"/>
              </p:ext>
            </p:extLst>
          </p:nvPr>
        </p:nvGraphicFramePr>
        <p:xfrm>
          <a:off x="2012526" y="5273776"/>
          <a:ext cx="361547" cy="470011"/>
        </p:xfrm>
        <a:graphic>
          <a:graphicData uri="http://schemas.openxmlformats.org/presentationml/2006/ole">
            <mc:AlternateContent xmlns:mc="http://schemas.openxmlformats.org/markup-compatibility/2006">
              <mc:Choice xmlns:v="urn:schemas-microsoft-com:vml" Requires="v">
                <p:oleObj r:id="rId6" imgW="190417" imgH="241195" progId="Equation.DSMT4">
                  <p:embed/>
                </p:oleObj>
              </mc:Choice>
              <mc:Fallback>
                <p:oleObj r:id="rId6" imgW="190417" imgH="241195" progId="Equation.DSMT4">
                  <p:embed/>
                  <p:pic>
                    <p:nvPicPr>
                      <p:cNvPr id="0"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12526" y="5273776"/>
                        <a:ext cx="361547" cy="470011"/>
                      </a:xfrm>
                      <a:prstGeom prst="rect">
                        <a:avLst/>
                      </a:prstGeom>
                      <a:noFill/>
                    </p:spPr>
                  </p:pic>
                </p:oleObj>
              </mc:Fallback>
            </mc:AlternateContent>
          </a:graphicData>
        </a:graphic>
      </p:graphicFrame>
    </p:spTree>
    <p:extLst>
      <p:ext uri="{BB962C8B-B14F-4D97-AF65-F5344CB8AC3E}">
        <p14:creationId xmlns:p14="http://schemas.microsoft.com/office/powerpoint/2010/main" val="12067821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内容占位符 3">
                <a:extLst>
                  <a:ext uri="{FF2B5EF4-FFF2-40B4-BE49-F238E27FC236}">
                    <a16:creationId xmlns:a16="http://schemas.microsoft.com/office/drawing/2014/main" id="{0A1B6250-5771-4106-A75D-C63FEF191810}"/>
                  </a:ext>
                </a:extLst>
              </p:cNvPr>
              <p:cNvSpPr>
                <a:spLocks noGrp="1"/>
              </p:cNvSpPr>
              <p:nvPr>
                <p:ph sz="quarter" idx="13"/>
              </p:nvPr>
            </p:nvSpPr>
            <p:spPr>
              <a:xfrm>
                <a:off x="639762" y="2275839"/>
                <a:ext cx="10904088" cy="4280596"/>
              </a:xfrm>
            </p:spPr>
            <p:txBody>
              <a:bodyPr>
                <a:noAutofit/>
              </a:bodyPr>
              <a:lstStyle/>
              <a:p>
                <a:pPr algn="just"/>
                <a:r>
                  <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rPr>
                  <a:t>当</a:t>
                </a:r>
                <a14:m>
                  <m:oMath xmlns:m="http://schemas.openxmlformats.org/officeDocument/2006/math">
                    <m:sSup>
                      <m:sSup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𝛼</m:t>
                            </m:r>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e>
                      <m:sup>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m:t>
                        </m:r>
                      </m:sup>
                    </m:sSup>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=0</m:t>
                    </m:r>
                  </m:oMath>
                </a14:m>
                <a:r>
                  <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rPr>
                  <a:t>时，式与样本</a:t>
                </a:r>
                <a14:m>
                  <m:oMath xmlns:m="http://schemas.openxmlformats.org/officeDocument/2006/math">
                    <m:d>
                      <m:d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𝑥</m:t>
                                </m:r>
                              </m:e>
                            </m:acc>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e>
                    </m:d>
                  </m:oMath>
                </a14:m>
                <a:r>
                  <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rPr>
                  <a:t>无关。说明该样本对最终的结果不产生影响，位于软间隔外的正确区域。</a:t>
                </a:r>
              </a:p>
              <a:p>
                <a:pPr algn="just"/>
                <a:r>
                  <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rPr>
                  <a:t>当</a:t>
                </a:r>
                <a14:m>
                  <m:oMath xmlns:m="http://schemas.openxmlformats.org/officeDocument/2006/math">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0&lt;</m:t>
                    </m:r>
                    <m:sSubSup>
                      <m:sSubSup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𝛼</m:t>
                        </m:r>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𝑖</m:t>
                        </m:r>
                      </m:sub>
                      <m:sup>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m:t>
                        </m:r>
                      </m:sup>
                    </m:sSubSup>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&lt;</m:t>
                    </m:r>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𝐶</m:t>
                    </m:r>
                  </m:oMath>
                </a14:m>
                <a:r>
                  <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rPr>
                  <a:t>时，根据式有</a:t>
                </a:r>
                <a14:m>
                  <m:oMath xmlns:m="http://schemas.openxmlformats.org/officeDocument/2006/math">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&gt;0</m:t>
                    </m:r>
                  </m:oMath>
                </a14:m>
                <a:r>
                  <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rPr>
                  <a:t>。根据</a:t>
                </a: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KKT</a:t>
                </a:r>
                <a:r>
                  <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rPr>
                  <a:t>条件中</a:t>
                </a:r>
                <a14:m>
                  <m:oMath xmlns:m="http://schemas.openxmlformats.org/officeDocument/2006/math">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𝜉</m:t>
                        </m:r>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=0</m:t>
                    </m:r>
                  </m:oMath>
                </a14:m>
                <a:r>
                  <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rPr>
                  <a:t>的约束，此时必有</a:t>
                </a:r>
                <a14:m>
                  <m:oMath xmlns:m="http://schemas.openxmlformats.org/officeDocument/2006/math">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𝜉</m:t>
                        </m:r>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=0</m:t>
                    </m:r>
                  </m:oMath>
                </a14:m>
                <a:r>
                  <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rPr>
                  <a:t>，则</a:t>
                </a:r>
                <a14:m>
                  <m:oMath xmlns:m="http://schemas.openxmlformats.org/officeDocument/2006/math">
                    <m:d>
                      <m:d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acc>
                              <m:accPr>
                                <m:chr m:val="⃗"/>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𝜔</m:t>
                                </m:r>
                              </m:e>
                            </m:acc>
                          </m:e>
                          <m:sup>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𝑇</m:t>
                            </m:r>
                          </m:sup>
                        </m:sSup>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𝑥</m:t>
                                </m:r>
                              </m:e>
                            </m:acc>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𝑏</m:t>
                            </m:r>
                          </m:e>
                          <m:sup>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m:t>
                            </m:r>
                          </m:sup>
                        </m:sSup>
                      </m:e>
                    </m:d>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=1</m:t>
                    </m:r>
                  </m:oMath>
                </a14:m>
                <a:r>
                  <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rPr>
                  <a:t>，所以支持向量</a:t>
                </a:r>
                <a14:m>
                  <m:oMath xmlns:m="http://schemas.openxmlformats.org/officeDocument/2006/math">
                    <m:d>
                      <m:d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𝑥</m:t>
                                </m:r>
                              </m:e>
                            </m:acc>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e>
                    </m:d>
                  </m:oMath>
                </a14:m>
                <a:r>
                  <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rPr>
                  <a:t>在软间隔的边界上。</a:t>
                </a:r>
              </a:p>
              <a:p>
                <a:pPr algn="just"/>
                <a:r>
                  <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rPr>
                  <a:t>当</a:t>
                </a:r>
                <a14:m>
                  <m:oMath xmlns:m="http://schemas.openxmlformats.org/officeDocument/2006/math">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𝛼</m:t>
                        </m:r>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𝐶</m:t>
                    </m:r>
                  </m:oMath>
                </a14:m>
                <a:r>
                  <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rPr>
                  <a:t>时，通过类似的分析可以得到</a:t>
                </a:r>
                <a14:m>
                  <m:oMath xmlns:m="http://schemas.openxmlformats.org/officeDocument/2006/math">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=0</m:t>
                    </m:r>
                  </m:oMath>
                </a14:m>
                <a:r>
                  <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rPr>
                  <a:t>及</a:t>
                </a:r>
                <a14:m>
                  <m:oMath xmlns:m="http://schemas.openxmlformats.org/officeDocument/2006/math">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𝜉</m:t>
                        </m:r>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≥0</m:t>
                    </m:r>
                  </m:oMath>
                </a14:m>
                <a:r>
                  <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rPr>
                  <a:t>。此时如果</a:t>
                </a:r>
                <a14:m>
                  <m:oMath xmlns:m="http://schemas.openxmlformats.org/officeDocument/2006/math">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𝜉</m:t>
                        </m:r>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≤1</m:t>
                    </m:r>
                  </m:oMath>
                </a14:m>
                <a:r>
                  <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rPr>
                  <a:t>，则</a:t>
                </a:r>
                <a14:m>
                  <m:oMath xmlns:m="http://schemas.openxmlformats.org/officeDocument/2006/math">
                    <m:d>
                      <m:d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acc>
                              <m:accPr>
                                <m:chr m:val="⃗"/>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𝜔</m:t>
                                </m:r>
                              </m:e>
                            </m:acc>
                          </m:e>
                          <m:sup>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𝑇</m:t>
                            </m:r>
                          </m:sup>
                        </m:sSup>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𝑥</m:t>
                                </m:r>
                              </m:e>
                            </m:acc>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𝑏</m:t>
                            </m:r>
                          </m:e>
                          <m:sup>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m:t>
                            </m:r>
                          </m:sup>
                        </m:sSup>
                      </m:e>
                    </m:d>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=1−</m:t>
                    </m:r>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𝜉</m:t>
                        </m:r>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≥0</m:t>
                    </m:r>
                  </m:oMath>
                </a14:m>
                <a:r>
                  <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rPr>
                  <a:t>，支持向量</a:t>
                </a:r>
                <a14:m>
                  <m:oMath xmlns:m="http://schemas.openxmlformats.org/officeDocument/2006/math">
                    <m:d>
                      <m:d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𝑥</m:t>
                                </m:r>
                              </m:e>
                            </m:acc>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e>
                    </m:d>
                  </m:oMath>
                </a14:m>
                <a:r>
                  <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rPr>
                  <a:t>能够被正确分类，位于分割超平面正确分类的一侧；如果</a:t>
                </a:r>
                <a14:m>
                  <m:oMath xmlns:m="http://schemas.openxmlformats.org/officeDocument/2006/math">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𝜉</m:t>
                    </m:r>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&gt;1</m:t>
                    </m:r>
                  </m:oMath>
                </a14:m>
                <a:r>
                  <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rPr>
                  <a:t>，则</a:t>
                </a:r>
                <a14:m>
                  <m:oMath xmlns:m="http://schemas.openxmlformats.org/officeDocument/2006/math">
                    <m:d>
                      <m:d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acc>
                              <m:accPr>
                                <m:chr m:val="⃗"/>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𝜔</m:t>
                                </m:r>
                              </m:e>
                            </m:acc>
                          </m:e>
                          <m:sup>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𝑇</m:t>
                            </m:r>
                          </m:sup>
                        </m:sSup>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𝑥</m:t>
                                </m:r>
                              </m:e>
                            </m:acc>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𝑏</m:t>
                            </m:r>
                          </m:e>
                          <m:sup>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m:t>
                            </m:r>
                          </m:sup>
                        </m:sSup>
                      </m:e>
                    </m:d>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=1−</m:t>
                    </m:r>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𝜉</m:t>
                        </m:r>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&lt;0</m:t>
                    </m:r>
                  </m:oMath>
                </a14:m>
                <a:r>
                  <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rPr>
                  <a:t>，支持向量</a:t>
                </a:r>
                <a14:m>
                  <m:oMath xmlns:m="http://schemas.openxmlformats.org/officeDocument/2006/math">
                    <m:d>
                      <m:d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𝑥</m:t>
                                </m:r>
                              </m:e>
                            </m:acc>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e>
                    </m:d>
                  </m:oMath>
                </a14:m>
                <a:r>
                  <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rPr>
                  <a:t>被错误分类，位于分割超平面错误分类的一侧。</a:t>
                </a:r>
              </a:p>
              <a:p>
                <a:pPr marL="0" indent="0">
                  <a:buNone/>
                </a:pPr>
                <a:endParaRPr lang="zh-CN" altLang="en-US" sz="2000" dirty="0">
                  <a:latin typeface="等线" panose="02010600030101010101" pitchFamily="2" charset="-122"/>
                  <a:ea typeface="等线" panose="02010600030101010101" pitchFamily="2" charset="-122"/>
                </a:endParaRPr>
              </a:p>
            </p:txBody>
          </p:sp>
        </mc:Choice>
        <mc:Fallback>
          <p:sp>
            <p:nvSpPr>
              <p:cNvPr id="4" name="内容占位符 3">
                <a:extLst>
                  <a:ext uri="{FF2B5EF4-FFF2-40B4-BE49-F238E27FC236}">
                    <a16:creationId xmlns:a16="http://schemas.microsoft.com/office/drawing/2014/main" id="{0A1B6250-5771-4106-A75D-C63FEF191810}"/>
                  </a:ext>
                </a:extLst>
              </p:cNvPr>
              <p:cNvSpPr>
                <a:spLocks noGrp="1" noRot="1" noChangeAspect="1" noMove="1" noResize="1" noEditPoints="1" noAdjustHandles="1" noChangeArrowheads="1" noChangeShapeType="1" noTextEdit="1"/>
              </p:cNvSpPr>
              <p:nvPr>
                <p:ph sz="quarter" idx="13"/>
              </p:nvPr>
            </p:nvSpPr>
            <p:spPr>
              <a:xfrm>
                <a:off x="639762" y="2275839"/>
                <a:ext cx="10904088" cy="4280596"/>
              </a:xfrm>
              <a:blipFill>
                <a:blip r:embed="rId2"/>
                <a:stretch>
                  <a:fillRect l="-503" r="-3018"/>
                </a:stretch>
              </a:blipFill>
            </p:spPr>
            <p:txBody>
              <a:bodyPr/>
              <a:lstStyle/>
              <a:p>
                <a:r>
                  <a:rPr lang="zh-CN" altLang="en-US">
                    <a:noFill/>
                  </a:rPr>
                  <a:t> </a:t>
                </a:r>
              </a:p>
            </p:txBody>
          </p:sp>
        </mc:Fallback>
      </mc:AlternateContent>
      <p:sp>
        <p:nvSpPr>
          <p:cNvPr id="5" name="标题 2">
            <a:extLst>
              <a:ext uri="{FF2B5EF4-FFF2-40B4-BE49-F238E27FC236}">
                <a16:creationId xmlns:a16="http://schemas.microsoft.com/office/drawing/2014/main" id="{BDFE6D2E-5FA2-471E-AF9B-1E005FBE2B51}"/>
              </a:ext>
            </a:extLst>
          </p:cNvPr>
          <p:cNvSpPr>
            <a:spLocks noGrp="1"/>
          </p:cNvSpPr>
          <p:nvPr>
            <p:ph type="title"/>
          </p:nvPr>
        </p:nvSpPr>
        <p:spPr>
          <a:xfrm>
            <a:off x="639763" y="484188"/>
            <a:ext cx="10904537" cy="582612"/>
          </a:xfrm>
        </p:spPr>
        <p:txBody>
          <a:bodyPr/>
          <a:lstStyle/>
          <a:p>
            <a:r>
              <a:rPr lang="en-US" altLang="zh-CN" sz="3600" dirty="0">
                <a:latin typeface="等线" panose="02010600030101010101" pitchFamily="2" charset="-122"/>
                <a:ea typeface="等线" panose="02010600030101010101" pitchFamily="2" charset="-122"/>
              </a:rPr>
              <a:t>6.3 </a:t>
            </a:r>
            <a:r>
              <a:rPr lang="zh-CN" altLang="en-US" sz="3600" dirty="0">
                <a:latin typeface="等线" panose="02010600030101010101" pitchFamily="2" charset="-122"/>
                <a:ea typeface="等线" panose="02010600030101010101" pitchFamily="2" charset="-122"/>
              </a:rPr>
              <a:t>线性支持向量机</a:t>
            </a:r>
          </a:p>
        </p:txBody>
      </p:sp>
      <p:graphicFrame>
        <p:nvGraphicFramePr>
          <p:cNvPr id="7" name="对象 6">
            <a:extLst>
              <a:ext uri="{FF2B5EF4-FFF2-40B4-BE49-F238E27FC236}">
                <a16:creationId xmlns:a16="http://schemas.microsoft.com/office/drawing/2014/main" id="{3F341E95-C804-4D26-9583-A8D1AD612A1B}"/>
              </a:ext>
            </a:extLst>
          </p:cNvPr>
          <p:cNvGraphicFramePr>
            <a:graphicFrameLocks noChangeAspect="1"/>
          </p:cNvGraphicFramePr>
          <p:nvPr>
            <p:extLst>
              <p:ext uri="{D42A27DB-BD31-4B8C-83A1-F6EECF244321}">
                <p14:modId xmlns:p14="http://schemas.microsoft.com/office/powerpoint/2010/main" val="2270156778"/>
              </p:ext>
            </p:extLst>
          </p:nvPr>
        </p:nvGraphicFramePr>
        <p:xfrm>
          <a:off x="4837893" y="1398845"/>
          <a:ext cx="2507827" cy="646549"/>
        </p:xfrm>
        <a:graphic>
          <a:graphicData uri="http://schemas.openxmlformats.org/presentationml/2006/ole">
            <mc:AlternateContent xmlns:mc="http://schemas.openxmlformats.org/markup-compatibility/2006">
              <mc:Choice xmlns:v="urn:schemas-microsoft-com:vml" Requires="v">
                <p:oleObj r:id="rId3" imgW="837836" imgH="203112" progId="Equation.DSMT4">
                  <p:embed/>
                </p:oleObj>
              </mc:Choice>
              <mc:Fallback>
                <p:oleObj r:id="rId3" imgW="837836" imgH="203112"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7893" y="1398845"/>
                        <a:ext cx="2507827" cy="646549"/>
                      </a:xfrm>
                      <a:prstGeom prst="rect">
                        <a:avLst/>
                      </a:prstGeom>
                      <a:noFill/>
                    </p:spPr>
                  </p:pic>
                </p:oleObj>
              </mc:Fallback>
            </mc:AlternateContent>
          </a:graphicData>
        </a:graphic>
      </p:graphicFrame>
      <p:sp>
        <p:nvSpPr>
          <p:cNvPr id="2" name="矩形: 圆角 1">
            <a:extLst>
              <a:ext uri="{FF2B5EF4-FFF2-40B4-BE49-F238E27FC236}">
                <a16:creationId xmlns:a16="http://schemas.microsoft.com/office/drawing/2014/main" id="{D86331FC-E7A5-4AFA-A65A-6E772CC0432F}"/>
              </a:ext>
            </a:extLst>
          </p:cNvPr>
          <p:cNvSpPr/>
          <p:nvPr/>
        </p:nvSpPr>
        <p:spPr>
          <a:xfrm>
            <a:off x="8327923" y="301565"/>
            <a:ext cx="3215927" cy="185905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latin typeface="等线" panose="02010600030101010101" pitchFamily="2" charset="-122"/>
              <a:ea typeface="等线" panose="02010600030101010101" pitchFamily="2" charset="-122"/>
            </a:endParaRPr>
          </a:p>
        </p:txBody>
      </p:sp>
      <p:graphicFrame>
        <p:nvGraphicFramePr>
          <p:cNvPr id="8" name="对象 7">
            <a:extLst>
              <a:ext uri="{FF2B5EF4-FFF2-40B4-BE49-F238E27FC236}">
                <a16:creationId xmlns:a16="http://schemas.microsoft.com/office/drawing/2014/main" id="{E09C361C-316A-415E-9A94-6249B3F1650C}"/>
              </a:ext>
            </a:extLst>
          </p:cNvPr>
          <p:cNvGraphicFramePr>
            <a:graphicFrameLocks noChangeAspect="1"/>
          </p:cNvGraphicFramePr>
          <p:nvPr>
            <p:extLst>
              <p:ext uri="{D42A27DB-BD31-4B8C-83A1-F6EECF244321}">
                <p14:modId xmlns:p14="http://schemas.microsoft.com/office/powerpoint/2010/main" val="489525086"/>
              </p:ext>
            </p:extLst>
          </p:nvPr>
        </p:nvGraphicFramePr>
        <p:xfrm>
          <a:off x="8515222" y="348154"/>
          <a:ext cx="2841327" cy="1765871"/>
        </p:xfrm>
        <a:graphic>
          <a:graphicData uri="http://schemas.openxmlformats.org/presentationml/2006/ole">
            <mc:AlternateContent xmlns:mc="http://schemas.openxmlformats.org/markup-compatibility/2006">
              <mc:Choice xmlns:v="urn:schemas-microsoft-com:vml" Requires="v">
                <p:oleObj r:id="rId5" imgW="1358310" imgH="863225" progId="Equation.DSMT4">
                  <p:embed/>
                </p:oleObj>
              </mc:Choice>
              <mc:Fallback>
                <p:oleObj r:id="rId5" imgW="1358310" imgH="863225" progId="Equation.DSMT4">
                  <p:embed/>
                  <p:pic>
                    <p:nvPicPr>
                      <p:cNvPr id="9" name="对象 8">
                        <a:extLst>
                          <a:ext uri="{FF2B5EF4-FFF2-40B4-BE49-F238E27FC236}">
                            <a16:creationId xmlns:a16="http://schemas.microsoft.com/office/drawing/2014/main" id="{976CFC55-54E0-4595-88C6-5773DF992CF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15222" y="348154"/>
                        <a:ext cx="2841327" cy="1765871"/>
                      </a:xfrm>
                      <a:prstGeom prst="rect">
                        <a:avLst/>
                      </a:prstGeom>
                      <a:noFill/>
                    </p:spPr>
                  </p:pic>
                </p:oleObj>
              </mc:Fallback>
            </mc:AlternateContent>
          </a:graphicData>
        </a:graphic>
      </p:graphicFrame>
    </p:spTree>
    <p:extLst>
      <p:ext uri="{BB962C8B-B14F-4D97-AF65-F5344CB8AC3E}">
        <p14:creationId xmlns:p14="http://schemas.microsoft.com/office/powerpoint/2010/main" val="31089106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内容占位符 3">
                <a:extLst>
                  <a:ext uri="{FF2B5EF4-FFF2-40B4-BE49-F238E27FC236}">
                    <a16:creationId xmlns:a16="http://schemas.microsoft.com/office/drawing/2014/main" id="{91992D37-6DEE-4F7B-95CA-3EA5275B1C9C}"/>
                  </a:ext>
                </a:extLst>
              </p:cNvPr>
              <p:cNvSpPr>
                <a:spLocks noGrp="1"/>
              </p:cNvSpPr>
              <p:nvPr>
                <p:ph sz="quarter" idx="13"/>
              </p:nvPr>
            </p:nvSpPr>
            <p:spPr>
              <a:xfrm>
                <a:off x="788775" y="1659678"/>
                <a:ext cx="5015972" cy="3664162"/>
              </a:xfrm>
            </p:spPr>
            <p:txBody>
              <a:bodyPr>
                <a:noAutofit/>
              </a:bodyPr>
              <a:lstStyle/>
              <a:p>
                <a:pPr marL="0" indent="0">
                  <a:buNone/>
                </a:pP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与线性可分支持向量机不同，线性支持向量机的支持向量不一定在</a:t>
                </a:r>
                <a14:m>
                  <m:oMath xmlns:m="http://schemas.openxmlformats.org/officeDocument/2006/math">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𝐻</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1</m:t>
                        </m:r>
                      </m:sub>
                    </m:sSub>
                  </m:oMath>
                </a14:m>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或者</a:t>
                </a:r>
                <a14:m>
                  <m:oMath xmlns:m="http://schemas.openxmlformats.org/officeDocument/2006/math">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𝐻</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2</m:t>
                        </m:r>
                      </m:sub>
                    </m:sSub>
                  </m:oMath>
                </a14:m>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上</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en-US" sz="2400" kern="100" dirty="0">
                    <a:effectLst/>
                    <a:latin typeface="等线" panose="02010600030101010101" pitchFamily="2" charset="-122"/>
                    <a:ea typeface="等线" panose="02010600030101010101" pitchFamily="2" charset="-122"/>
                    <a:cs typeface="Times New Roman" panose="02020603050405020304" pitchFamily="18" charset="0"/>
                  </a:rPr>
                  <a:t>如图所示</a:t>
                </a:r>
                <a:endPar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buNone/>
                </a:pPr>
                <a:r>
                  <a:rPr lang="en-US" altLang="zh-CN" sz="2400" dirty="0">
                    <a:latin typeface="等线" panose="02010600030101010101" pitchFamily="2" charset="-122"/>
                    <a:ea typeface="等线" panose="02010600030101010101" pitchFamily="2" charset="-122"/>
                  </a:rPr>
                  <a:t>	</a:t>
                </a:r>
                <a:r>
                  <a:rPr lang="zh-CN" altLang="zh-CN" sz="2400" dirty="0">
                    <a:latin typeface="等线" panose="02010600030101010101" pitchFamily="2" charset="-122"/>
                    <a:ea typeface="等线" panose="02010600030101010101" pitchFamily="2" charset="-122"/>
                  </a:rPr>
                  <a:t>求得支持向量基的参数后，即可根据</a:t>
                </a:r>
                <a:r>
                  <a:rPr lang="zh-CN" altLang="en-US" sz="2400" dirty="0">
                    <a:latin typeface="等线" panose="02010600030101010101" pitchFamily="2" charset="-122"/>
                    <a:ea typeface="等线" panose="02010600030101010101" pitchFamily="2" charset="-122"/>
                  </a:rPr>
                  <a:t>下</a:t>
                </a:r>
                <a:r>
                  <a:rPr lang="zh-CN" altLang="zh-CN" sz="2400" dirty="0">
                    <a:latin typeface="等线" panose="02010600030101010101" pitchFamily="2" charset="-122"/>
                    <a:ea typeface="等线" panose="02010600030101010101" pitchFamily="2" charset="-122"/>
                  </a:rPr>
                  <a:t>式判断任意样本的类别</a:t>
                </a:r>
                <a:r>
                  <a:rPr lang="en-US" altLang="zh-CN" sz="2400" dirty="0">
                    <a:latin typeface="等线" panose="02010600030101010101" pitchFamily="2" charset="-122"/>
                    <a:ea typeface="等线" panose="02010600030101010101" pitchFamily="2" charset="-122"/>
                  </a:rPr>
                  <a:t>:</a:t>
                </a:r>
                <a:endParaRPr lang="zh-CN" altLang="zh-CN" sz="2400" dirty="0">
                  <a:latin typeface="等线" panose="02010600030101010101" pitchFamily="2" charset="-122"/>
                  <a:ea typeface="等线" panose="02010600030101010101" pitchFamily="2" charset="-122"/>
                </a:endParaRPr>
              </a:p>
              <a:p>
                <a:pPr marL="0" indent="0">
                  <a:buNone/>
                </a:pPr>
                <a:endParaRPr lang="zh-CN" altLang="en-US" sz="2400" dirty="0">
                  <a:latin typeface="等线" panose="02010600030101010101" pitchFamily="2" charset="-122"/>
                  <a:ea typeface="等线" panose="02010600030101010101" pitchFamily="2" charset="-122"/>
                </a:endParaRPr>
              </a:p>
            </p:txBody>
          </p:sp>
        </mc:Choice>
        <mc:Fallback>
          <p:sp>
            <p:nvSpPr>
              <p:cNvPr id="4" name="内容占位符 3">
                <a:extLst>
                  <a:ext uri="{FF2B5EF4-FFF2-40B4-BE49-F238E27FC236}">
                    <a16:creationId xmlns:a16="http://schemas.microsoft.com/office/drawing/2014/main" id="{91992D37-6DEE-4F7B-95CA-3EA5275B1C9C}"/>
                  </a:ext>
                </a:extLst>
              </p:cNvPr>
              <p:cNvSpPr>
                <a:spLocks noGrp="1" noRot="1" noChangeAspect="1" noMove="1" noResize="1" noEditPoints="1" noAdjustHandles="1" noChangeArrowheads="1" noChangeShapeType="1" noTextEdit="1"/>
              </p:cNvSpPr>
              <p:nvPr>
                <p:ph sz="quarter" idx="13"/>
              </p:nvPr>
            </p:nvSpPr>
            <p:spPr>
              <a:xfrm>
                <a:off x="788775" y="1659678"/>
                <a:ext cx="5015972" cy="3664162"/>
              </a:xfrm>
              <a:blipFill>
                <a:blip r:embed="rId2"/>
                <a:stretch>
                  <a:fillRect l="-1823" r="-1944"/>
                </a:stretch>
              </a:blipFill>
            </p:spPr>
            <p:txBody>
              <a:bodyPr/>
              <a:lstStyle/>
              <a:p>
                <a:r>
                  <a:rPr lang="zh-CN" altLang="en-US">
                    <a:noFill/>
                  </a:rPr>
                  <a:t> </a:t>
                </a:r>
              </a:p>
            </p:txBody>
          </p:sp>
        </mc:Fallback>
      </mc:AlternateContent>
      <p:sp>
        <p:nvSpPr>
          <p:cNvPr id="5" name="标题 2">
            <a:extLst>
              <a:ext uri="{FF2B5EF4-FFF2-40B4-BE49-F238E27FC236}">
                <a16:creationId xmlns:a16="http://schemas.microsoft.com/office/drawing/2014/main" id="{6F135746-E24C-4B1B-ABEB-4ED2C92686F4}"/>
              </a:ext>
            </a:extLst>
          </p:cNvPr>
          <p:cNvSpPr>
            <a:spLocks noGrp="1"/>
          </p:cNvSpPr>
          <p:nvPr>
            <p:ph type="title"/>
          </p:nvPr>
        </p:nvSpPr>
        <p:spPr>
          <a:xfrm>
            <a:off x="639763" y="484188"/>
            <a:ext cx="10904537" cy="582612"/>
          </a:xfrm>
        </p:spPr>
        <p:txBody>
          <a:bodyPr/>
          <a:lstStyle/>
          <a:p>
            <a:r>
              <a:rPr lang="en-US" altLang="zh-CN" sz="3600" dirty="0">
                <a:latin typeface="等线" panose="02010600030101010101" pitchFamily="2" charset="-122"/>
                <a:ea typeface="等线" panose="02010600030101010101" pitchFamily="2" charset="-122"/>
              </a:rPr>
              <a:t>6.3 </a:t>
            </a:r>
            <a:r>
              <a:rPr lang="zh-CN" altLang="en-US" sz="3600" dirty="0">
                <a:latin typeface="等线" panose="02010600030101010101" pitchFamily="2" charset="-122"/>
                <a:ea typeface="等线" panose="02010600030101010101" pitchFamily="2" charset="-122"/>
              </a:rPr>
              <a:t>线性支持向量机</a:t>
            </a:r>
          </a:p>
        </p:txBody>
      </p:sp>
      <p:pic>
        <p:nvPicPr>
          <p:cNvPr id="7" name="图片 6">
            <a:extLst>
              <a:ext uri="{FF2B5EF4-FFF2-40B4-BE49-F238E27FC236}">
                <a16:creationId xmlns:a16="http://schemas.microsoft.com/office/drawing/2014/main" id="{217B07DD-AA1F-4ECF-A5B7-296622708F7E}"/>
              </a:ext>
            </a:extLst>
          </p:cNvPr>
          <p:cNvPicPr/>
          <p:nvPr/>
        </p:nvPicPr>
        <p:blipFill>
          <a:blip r:embed="rId3">
            <a:extLst>
              <a:ext uri="{28A0092B-C50C-407E-A947-70E740481C1C}">
                <a14:useLocalDpi xmlns:a14="http://schemas.microsoft.com/office/drawing/2010/main" val="0"/>
              </a:ext>
            </a:extLst>
          </a:blip>
          <a:stretch>
            <a:fillRect/>
          </a:stretch>
        </p:blipFill>
        <p:spPr>
          <a:xfrm>
            <a:off x="6177280" y="1525217"/>
            <a:ext cx="4605867" cy="4610417"/>
          </a:xfrm>
          <a:prstGeom prst="rect">
            <a:avLst/>
          </a:prstGeom>
        </p:spPr>
      </p:pic>
      <p:graphicFrame>
        <p:nvGraphicFramePr>
          <p:cNvPr id="9" name="对象 8">
            <a:extLst>
              <a:ext uri="{FF2B5EF4-FFF2-40B4-BE49-F238E27FC236}">
                <a16:creationId xmlns:a16="http://schemas.microsoft.com/office/drawing/2014/main" id="{AF7C5A7D-D161-4E29-AC6A-8BE1B9EB7A29}"/>
              </a:ext>
            </a:extLst>
          </p:cNvPr>
          <p:cNvGraphicFramePr>
            <a:graphicFrameLocks noChangeAspect="1"/>
          </p:cNvGraphicFramePr>
          <p:nvPr>
            <p:extLst>
              <p:ext uri="{D42A27DB-BD31-4B8C-83A1-F6EECF244321}">
                <p14:modId xmlns:p14="http://schemas.microsoft.com/office/powerpoint/2010/main" val="2283410760"/>
              </p:ext>
            </p:extLst>
          </p:nvPr>
        </p:nvGraphicFramePr>
        <p:xfrm>
          <a:off x="1755827" y="5323840"/>
          <a:ext cx="3081867" cy="646642"/>
        </p:xfrm>
        <a:graphic>
          <a:graphicData uri="http://schemas.openxmlformats.org/presentationml/2006/ole">
            <mc:AlternateContent xmlns:mc="http://schemas.openxmlformats.org/markup-compatibility/2006">
              <mc:Choice xmlns:v="urn:schemas-microsoft-com:vml" Requires="v">
                <p:oleObj r:id="rId4" imgW="1409700" imgH="279400" progId="Equation.DSMT4">
                  <p:embed/>
                </p:oleObj>
              </mc:Choice>
              <mc:Fallback>
                <p:oleObj r:id="rId4" imgW="1409700" imgH="279400" progId="Equation.DSMT4">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5827" y="5323840"/>
                        <a:ext cx="3081867" cy="646642"/>
                      </a:xfrm>
                      <a:prstGeom prst="rect">
                        <a:avLst/>
                      </a:prstGeom>
                      <a:noFill/>
                    </p:spPr>
                  </p:pic>
                </p:oleObj>
              </mc:Fallback>
            </mc:AlternateContent>
          </a:graphicData>
        </a:graphic>
      </p:graphicFrame>
      <p:sp>
        <p:nvSpPr>
          <p:cNvPr id="3" name="文本框 2">
            <a:extLst>
              <a:ext uri="{FF2B5EF4-FFF2-40B4-BE49-F238E27FC236}">
                <a16:creationId xmlns:a16="http://schemas.microsoft.com/office/drawing/2014/main" id="{609BF5E0-4324-4A76-9774-045DF462957C}"/>
              </a:ext>
            </a:extLst>
          </p:cNvPr>
          <p:cNvSpPr txBox="1"/>
          <p:nvPr/>
        </p:nvSpPr>
        <p:spPr>
          <a:xfrm>
            <a:off x="7002315" y="6270885"/>
            <a:ext cx="2955795" cy="923330"/>
          </a:xfrm>
          <a:prstGeom prst="rect">
            <a:avLst/>
          </a:prstGeom>
          <a:noFill/>
        </p:spPr>
        <p:txBody>
          <a:bodyPr wrap="square" rtlCol="0">
            <a:spAutoFit/>
          </a:bodyPr>
          <a:lstStyle/>
          <a:p>
            <a:r>
              <a:rPr lang="zh-CN" altLang="zh-CN" sz="1800" kern="100" dirty="0">
                <a:effectLst/>
                <a:latin typeface="等线" panose="02010600030101010101" pitchFamily="2" charset="-122"/>
                <a:ea typeface="等线" panose="02010600030101010101" pitchFamily="2" charset="-122"/>
              </a:rPr>
              <a:t>图 </a:t>
            </a:r>
            <a:r>
              <a:rPr lang="en-US" altLang="zh-CN" sz="1800" kern="100" dirty="0">
                <a:effectLst/>
                <a:latin typeface="等线" panose="02010600030101010101" pitchFamily="2" charset="-122"/>
                <a:ea typeface="等线" panose="02010600030101010101" pitchFamily="2" charset="-122"/>
              </a:rPr>
              <a:t>6‑2  </a:t>
            </a:r>
            <a:r>
              <a:rPr lang="zh-CN" altLang="zh-CN" sz="1800" kern="100" dirty="0">
                <a:effectLst/>
                <a:latin typeface="等线" panose="02010600030101010101" pitchFamily="2" charset="-122"/>
                <a:ea typeface="等线" panose="02010600030101010101" pitchFamily="2" charset="-122"/>
              </a:rPr>
              <a:t>线性可分支持向量机</a:t>
            </a:r>
          </a:p>
          <a:p>
            <a:endParaRPr lang="zh-CN" altLang="en-US"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685683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29BC2DF0-684A-4499-9A14-11627FB9820E}"/>
              </a:ext>
            </a:extLst>
          </p:cNvPr>
          <p:cNvSpPr>
            <a:spLocks noGrp="1"/>
          </p:cNvSpPr>
          <p:nvPr>
            <p:ph sz="quarter" idx="13"/>
          </p:nvPr>
        </p:nvSpPr>
        <p:spPr>
          <a:xfrm>
            <a:off x="639763" y="1470025"/>
            <a:ext cx="10904088" cy="5255239"/>
          </a:xfrm>
        </p:spPr>
        <p:txBody>
          <a:bodyPr>
            <a:normAutofit/>
          </a:bodyPr>
          <a:lstStyle/>
          <a:p>
            <a:pPr marL="0" indent="0">
              <a:buNone/>
            </a:pPr>
            <a:r>
              <a:rPr lang="zh-CN" altLang="en-US" sz="2400" dirty="0">
                <a:latin typeface="等线" panose="02010600030101010101" pitchFamily="2" charset="-122"/>
                <a:ea typeface="等线" panose="02010600030101010101" pitchFamily="2" charset="-122"/>
              </a:rPr>
              <a:t>对于变量</a:t>
            </a:r>
            <a:r>
              <a:rPr lang="en-US" altLang="zh-CN" sz="2400" dirty="0">
                <a:latin typeface="等线" panose="02010600030101010101" pitchFamily="2" charset="-122"/>
                <a:ea typeface="等线" panose="02010600030101010101" pitchFamily="2" charset="-122"/>
              </a:rPr>
              <a:t>x</a:t>
            </a:r>
            <a:r>
              <a:rPr lang="zh-CN" altLang="en-US" sz="2400" dirty="0">
                <a:latin typeface="等线" panose="02010600030101010101" pitchFamily="2" charset="-122"/>
                <a:ea typeface="等线" panose="02010600030101010101" pitchFamily="2" charset="-122"/>
              </a:rPr>
              <a:t>，合页损失函数的定义为：</a:t>
            </a:r>
            <a:endParaRPr lang="en-US" altLang="zh-CN" sz="2400" dirty="0">
              <a:latin typeface="等线" panose="02010600030101010101" pitchFamily="2" charset="-122"/>
              <a:ea typeface="等线" panose="02010600030101010101" pitchFamily="2" charset="-122"/>
            </a:endParaRPr>
          </a:p>
          <a:p>
            <a:pPr marL="0" indent="0">
              <a:buNone/>
            </a:pPr>
            <a:endParaRPr lang="en-US" altLang="zh-CN" sz="2400" dirty="0">
              <a:latin typeface="等线" panose="02010600030101010101" pitchFamily="2" charset="-122"/>
              <a:ea typeface="等线" panose="02010600030101010101" pitchFamily="2" charset="-122"/>
            </a:endParaRPr>
          </a:p>
          <a:p>
            <a:pPr marL="0" indent="0">
              <a:buNone/>
            </a:pP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对于线性支持向量机，</a:t>
            </a:r>
            <a:r>
              <a:rPr lang="zh-CN" altLang="en-US" sz="2400" kern="100" dirty="0">
                <a:effectLst/>
                <a:latin typeface="等线" panose="02010600030101010101" pitchFamily="2" charset="-122"/>
                <a:ea typeface="等线" panose="02010600030101010101" pitchFamily="2" charset="-122"/>
                <a:cs typeface="Times New Roman" panose="02020603050405020304" pitchFamily="18" charset="0"/>
              </a:rPr>
              <a:t>以下左侧的</a:t>
            </a: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最优化问题，等价于</a:t>
            </a:r>
            <a:r>
              <a:rPr lang="zh-CN" altLang="en-US" sz="2400" kern="100" dirty="0">
                <a:effectLst/>
                <a:latin typeface="等线" panose="02010600030101010101" pitchFamily="2" charset="-122"/>
                <a:ea typeface="等线" panose="02010600030101010101" pitchFamily="2" charset="-122"/>
                <a:cs typeface="Times New Roman" panose="02020603050405020304" pitchFamily="18" charset="0"/>
              </a:rPr>
              <a:t>以下右侧</a:t>
            </a: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优化式中的问题</a:t>
            </a:r>
            <a:endPar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buNone/>
            </a:pPr>
            <a:endParaRPr lang="en-US"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0" indent="0">
              <a:buNone/>
            </a:pPr>
            <a:endPar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buNone/>
            </a:pPr>
            <a:r>
              <a:rPr lang="zh-CN" altLang="en-US" sz="2400" kern="100" dirty="0">
                <a:latin typeface="等线" panose="02010600030101010101" pitchFamily="2" charset="-122"/>
                <a:ea typeface="等线" panose="02010600030101010101" pitchFamily="2" charset="-122"/>
                <a:cs typeface="Times New Roman" panose="02020603050405020304" pitchFamily="18" charset="0"/>
              </a:rPr>
              <a:t>其中                 是合页损失的形式</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buNone/>
            </a:pPr>
            <a:endParaRPr lang="en-US" altLang="zh-CN" sz="2400" dirty="0">
              <a:latin typeface="等线" panose="02010600030101010101" pitchFamily="2" charset="-122"/>
              <a:ea typeface="等线" panose="02010600030101010101" pitchFamily="2" charset="-122"/>
            </a:endParaRPr>
          </a:p>
          <a:p>
            <a:pPr marL="0" indent="0">
              <a:buNone/>
            </a:pPr>
            <a:endParaRPr lang="en-US" altLang="zh-CN" sz="2400" dirty="0">
              <a:latin typeface="等线" panose="02010600030101010101" pitchFamily="2" charset="-122"/>
              <a:ea typeface="等线" panose="02010600030101010101" pitchFamily="2" charset="-122"/>
            </a:endParaRPr>
          </a:p>
          <a:p>
            <a:pPr marL="0" indent="0">
              <a:buNone/>
            </a:pPr>
            <a:endParaRPr lang="en-US" altLang="zh-CN" sz="2400" dirty="0">
              <a:latin typeface="等线" panose="02010600030101010101" pitchFamily="2" charset="-122"/>
              <a:ea typeface="等线" panose="02010600030101010101" pitchFamily="2" charset="-122"/>
            </a:endParaRPr>
          </a:p>
        </p:txBody>
      </p:sp>
      <p:sp>
        <p:nvSpPr>
          <p:cNvPr id="5" name="标题 2">
            <a:extLst>
              <a:ext uri="{FF2B5EF4-FFF2-40B4-BE49-F238E27FC236}">
                <a16:creationId xmlns:a16="http://schemas.microsoft.com/office/drawing/2014/main" id="{D1C4115F-93C4-43A1-BACB-7885007BBFD4}"/>
              </a:ext>
            </a:extLst>
          </p:cNvPr>
          <p:cNvSpPr>
            <a:spLocks noGrp="1"/>
          </p:cNvSpPr>
          <p:nvPr>
            <p:ph type="title"/>
          </p:nvPr>
        </p:nvSpPr>
        <p:spPr>
          <a:xfrm>
            <a:off x="639763" y="484188"/>
            <a:ext cx="10904537" cy="582612"/>
          </a:xfrm>
        </p:spPr>
        <p:txBody>
          <a:bodyPr/>
          <a:lstStyle/>
          <a:p>
            <a:r>
              <a:rPr lang="en-US" altLang="zh-CN" sz="3600" dirty="0">
                <a:latin typeface="等线" panose="02010600030101010101" pitchFamily="2" charset="-122"/>
                <a:ea typeface="等线" panose="02010600030101010101" pitchFamily="2" charset="-122"/>
              </a:rPr>
              <a:t>6.4 </a:t>
            </a:r>
            <a:r>
              <a:rPr lang="zh-CN" altLang="en-US" sz="3600" dirty="0">
                <a:latin typeface="等线" panose="02010600030101010101" pitchFamily="2" charset="-122"/>
                <a:ea typeface="等线" panose="02010600030101010101" pitchFamily="2" charset="-122"/>
              </a:rPr>
              <a:t>合页损失函数</a:t>
            </a:r>
          </a:p>
        </p:txBody>
      </p:sp>
      <p:graphicFrame>
        <p:nvGraphicFramePr>
          <p:cNvPr id="7" name="对象 6">
            <a:extLst>
              <a:ext uri="{FF2B5EF4-FFF2-40B4-BE49-F238E27FC236}">
                <a16:creationId xmlns:a16="http://schemas.microsoft.com/office/drawing/2014/main" id="{AF82ADD0-E461-4B56-AC10-3F6CA9258D24}"/>
              </a:ext>
            </a:extLst>
          </p:cNvPr>
          <p:cNvGraphicFramePr>
            <a:graphicFrameLocks noChangeAspect="1"/>
          </p:cNvGraphicFramePr>
          <p:nvPr>
            <p:extLst>
              <p:ext uri="{D42A27DB-BD31-4B8C-83A1-F6EECF244321}">
                <p14:modId xmlns:p14="http://schemas.microsoft.com/office/powerpoint/2010/main" val="1184964508"/>
              </p:ext>
            </p:extLst>
          </p:nvPr>
        </p:nvGraphicFramePr>
        <p:xfrm>
          <a:off x="4983480" y="2079867"/>
          <a:ext cx="2225040" cy="1003981"/>
        </p:xfrm>
        <a:graphic>
          <a:graphicData uri="http://schemas.openxmlformats.org/presentationml/2006/ole">
            <mc:AlternateContent xmlns:mc="http://schemas.openxmlformats.org/markup-compatibility/2006">
              <mc:Choice xmlns:v="urn:schemas-microsoft-com:vml" Requires="v">
                <p:oleObj r:id="rId2" imgW="1041400" imgH="457200" progId="Equation.DSMT4">
                  <p:embed/>
                </p:oleObj>
              </mc:Choice>
              <mc:Fallback>
                <p:oleObj r:id="rId2" imgW="1041400" imgH="457200" progId="Equation.DSMT4">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3480" y="2079867"/>
                        <a:ext cx="2225040" cy="1003981"/>
                      </a:xfrm>
                      <a:prstGeom prst="rect">
                        <a:avLst/>
                      </a:prstGeom>
                      <a:noFill/>
                    </p:spPr>
                  </p:pic>
                </p:oleObj>
              </mc:Fallback>
            </mc:AlternateContent>
          </a:graphicData>
        </a:graphic>
      </p:graphicFrame>
      <p:graphicFrame>
        <p:nvGraphicFramePr>
          <p:cNvPr id="9" name="对象 8">
            <a:extLst>
              <a:ext uri="{FF2B5EF4-FFF2-40B4-BE49-F238E27FC236}">
                <a16:creationId xmlns:a16="http://schemas.microsoft.com/office/drawing/2014/main" id="{AFB0743E-EEBF-4B7D-B352-81001C7FD053}"/>
              </a:ext>
            </a:extLst>
          </p:cNvPr>
          <p:cNvGraphicFramePr>
            <a:graphicFrameLocks noChangeAspect="1"/>
          </p:cNvGraphicFramePr>
          <p:nvPr>
            <p:extLst>
              <p:ext uri="{D42A27DB-BD31-4B8C-83A1-F6EECF244321}">
                <p14:modId xmlns:p14="http://schemas.microsoft.com/office/powerpoint/2010/main" val="1102432516"/>
              </p:ext>
            </p:extLst>
          </p:nvPr>
        </p:nvGraphicFramePr>
        <p:xfrm>
          <a:off x="1091547" y="3969725"/>
          <a:ext cx="4495961" cy="1687373"/>
        </p:xfrm>
        <a:graphic>
          <a:graphicData uri="http://schemas.openxmlformats.org/presentationml/2006/ole">
            <mc:AlternateContent xmlns:mc="http://schemas.openxmlformats.org/markup-compatibility/2006">
              <mc:Choice xmlns:v="urn:schemas-microsoft-com:vml" Requires="v">
                <p:oleObj r:id="rId4" imgW="2552700" imgH="952500" progId="Equation.DSMT4">
                  <p:embed/>
                </p:oleObj>
              </mc:Choice>
              <mc:Fallback>
                <p:oleObj r:id="rId4" imgW="2552700" imgH="95250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1547" y="3969725"/>
                        <a:ext cx="4495961" cy="1687373"/>
                      </a:xfrm>
                      <a:prstGeom prst="rect">
                        <a:avLst/>
                      </a:prstGeom>
                      <a:noFill/>
                    </p:spPr>
                  </p:pic>
                </p:oleObj>
              </mc:Fallback>
            </mc:AlternateContent>
          </a:graphicData>
        </a:graphic>
      </p:graphicFrame>
      <p:graphicFrame>
        <p:nvGraphicFramePr>
          <p:cNvPr id="11" name="对象 10">
            <a:extLst>
              <a:ext uri="{FF2B5EF4-FFF2-40B4-BE49-F238E27FC236}">
                <a16:creationId xmlns:a16="http://schemas.microsoft.com/office/drawing/2014/main" id="{91F2D500-7509-4FF5-81D1-8F9F38D05547}"/>
              </a:ext>
            </a:extLst>
          </p:cNvPr>
          <p:cNvGraphicFramePr>
            <a:graphicFrameLocks noChangeAspect="1"/>
          </p:cNvGraphicFramePr>
          <p:nvPr>
            <p:extLst>
              <p:ext uri="{D42A27DB-BD31-4B8C-83A1-F6EECF244321}">
                <p14:modId xmlns:p14="http://schemas.microsoft.com/office/powerpoint/2010/main" val="4230859176"/>
              </p:ext>
            </p:extLst>
          </p:nvPr>
        </p:nvGraphicFramePr>
        <p:xfrm>
          <a:off x="6853050" y="4465058"/>
          <a:ext cx="4827674" cy="968342"/>
        </p:xfrm>
        <a:graphic>
          <a:graphicData uri="http://schemas.openxmlformats.org/presentationml/2006/ole">
            <mc:AlternateContent xmlns:mc="http://schemas.openxmlformats.org/markup-compatibility/2006">
              <mc:Choice xmlns:v="urn:schemas-microsoft-com:vml" Requires="v">
                <p:oleObj r:id="rId6" imgW="2184400" imgH="431800" progId="Equation.DSMT4">
                  <p:embed/>
                </p:oleObj>
              </mc:Choice>
              <mc:Fallback>
                <p:oleObj r:id="rId6" imgW="2184400" imgH="431800" progId="Equation.DSMT4">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3050" y="4465058"/>
                        <a:ext cx="4827674" cy="968342"/>
                      </a:xfrm>
                      <a:prstGeom prst="rect">
                        <a:avLst/>
                      </a:prstGeom>
                      <a:noFill/>
                    </p:spPr>
                  </p:pic>
                </p:oleObj>
              </mc:Fallback>
            </mc:AlternateContent>
          </a:graphicData>
        </a:graphic>
      </p:graphicFrame>
      <p:sp>
        <p:nvSpPr>
          <p:cNvPr id="12" name="箭头: 左右 11">
            <a:extLst>
              <a:ext uri="{FF2B5EF4-FFF2-40B4-BE49-F238E27FC236}">
                <a16:creationId xmlns:a16="http://schemas.microsoft.com/office/drawing/2014/main" id="{7EF91677-2D43-4AA2-A330-CA7BB72817FD}"/>
              </a:ext>
            </a:extLst>
          </p:cNvPr>
          <p:cNvSpPr/>
          <p:nvPr/>
        </p:nvSpPr>
        <p:spPr>
          <a:xfrm>
            <a:off x="5986254" y="4844463"/>
            <a:ext cx="611034" cy="191998"/>
          </a:xfrm>
          <a:prstGeom prst="lef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等线" panose="02010600030101010101" pitchFamily="2" charset="-122"/>
              <a:ea typeface="等线" panose="02010600030101010101" pitchFamily="2" charset="-122"/>
            </a:endParaRPr>
          </a:p>
        </p:txBody>
      </p:sp>
      <p:graphicFrame>
        <p:nvGraphicFramePr>
          <p:cNvPr id="6" name="对象 5">
            <a:extLst>
              <a:ext uri="{FF2B5EF4-FFF2-40B4-BE49-F238E27FC236}">
                <a16:creationId xmlns:a16="http://schemas.microsoft.com/office/drawing/2014/main" id="{BA16A8E4-B148-493A-9786-D0C28C7D0033}"/>
              </a:ext>
            </a:extLst>
          </p:cNvPr>
          <p:cNvGraphicFramePr>
            <a:graphicFrameLocks noChangeAspect="1"/>
          </p:cNvGraphicFramePr>
          <p:nvPr>
            <p:extLst>
              <p:ext uri="{D42A27DB-BD31-4B8C-83A1-F6EECF244321}">
                <p14:modId xmlns:p14="http://schemas.microsoft.com/office/powerpoint/2010/main" val="3516410341"/>
              </p:ext>
            </p:extLst>
          </p:nvPr>
        </p:nvGraphicFramePr>
        <p:xfrm>
          <a:off x="1455173" y="5858784"/>
          <a:ext cx="1741111" cy="461731"/>
        </p:xfrm>
        <a:graphic>
          <a:graphicData uri="http://schemas.openxmlformats.org/presentationml/2006/ole">
            <mc:AlternateContent xmlns:mc="http://schemas.openxmlformats.org/markup-compatibility/2006">
              <mc:Choice xmlns:v="urn:schemas-microsoft-com:vml" Requires="v">
                <p:oleObj r:id="rId8" imgW="1155700" imgH="292100" progId="Equation.DSMT4">
                  <p:embed/>
                </p:oleObj>
              </mc:Choice>
              <mc:Fallback>
                <p:oleObj r:id="rId8" imgW="1155700" imgH="292100" progId="Equation.DSMT4">
                  <p:embed/>
                  <p:pic>
                    <p:nvPicPr>
                      <p:cNvPr id="0" name="Object 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55173" y="5858784"/>
                        <a:ext cx="1741111" cy="461731"/>
                      </a:xfrm>
                      <a:prstGeom prst="rect">
                        <a:avLst/>
                      </a:prstGeom>
                      <a:noFill/>
                    </p:spPr>
                  </p:pic>
                </p:oleObj>
              </mc:Fallback>
            </mc:AlternateContent>
          </a:graphicData>
        </a:graphic>
      </p:graphicFrame>
    </p:spTree>
    <p:extLst>
      <p:ext uri="{BB962C8B-B14F-4D97-AF65-F5344CB8AC3E}">
        <p14:creationId xmlns:p14="http://schemas.microsoft.com/office/powerpoint/2010/main" val="13104282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 name="矩形 24">
            <a:extLst>
              <a:ext uri="{FF2B5EF4-FFF2-40B4-BE49-F238E27FC236}">
                <a16:creationId xmlns:a16="http://schemas.microsoft.com/office/drawing/2014/main" id="{3AD394CD-B1C6-4FE8-ACF4-9EA4B1BAB25C}"/>
              </a:ext>
            </a:extLst>
          </p:cNvPr>
          <p:cNvSpPr/>
          <p:nvPr/>
        </p:nvSpPr>
        <p:spPr>
          <a:xfrm>
            <a:off x="9238032" y="5580276"/>
            <a:ext cx="2933666" cy="52806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latin typeface="等线" panose="02010600030101010101" pitchFamily="2" charset="-122"/>
              <a:ea typeface="等线" panose="02010600030101010101" pitchFamily="2" charset="-122"/>
            </a:endParaRPr>
          </a:p>
        </p:txBody>
      </p:sp>
      <p:sp>
        <p:nvSpPr>
          <p:cNvPr id="23" name="矩形 22">
            <a:extLst>
              <a:ext uri="{FF2B5EF4-FFF2-40B4-BE49-F238E27FC236}">
                <a16:creationId xmlns:a16="http://schemas.microsoft.com/office/drawing/2014/main" id="{87885E28-5022-4171-85D9-BFFA31D7A567}"/>
              </a:ext>
            </a:extLst>
          </p:cNvPr>
          <p:cNvSpPr/>
          <p:nvPr/>
        </p:nvSpPr>
        <p:spPr>
          <a:xfrm>
            <a:off x="5047816" y="4979804"/>
            <a:ext cx="4223469" cy="153681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latin typeface="等线" panose="02010600030101010101" pitchFamily="2" charset="-122"/>
              <a:ea typeface="等线" panose="02010600030101010101" pitchFamily="2" charset="-122"/>
            </a:endParaRPr>
          </a:p>
        </p:txBody>
      </p:sp>
      <p:sp>
        <p:nvSpPr>
          <p:cNvPr id="4" name="内容占位符 3">
            <a:extLst>
              <a:ext uri="{FF2B5EF4-FFF2-40B4-BE49-F238E27FC236}">
                <a16:creationId xmlns:a16="http://schemas.microsoft.com/office/drawing/2014/main" id="{B1DB9EF0-82D3-4F34-968E-5182F90F4D88}"/>
              </a:ext>
            </a:extLst>
          </p:cNvPr>
          <p:cNvSpPr>
            <a:spLocks noGrp="1"/>
          </p:cNvSpPr>
          <p:nvPr>
            <p:ph sz="quarter" idx="13"/>
          </p:nvPr>
        </p:nvSpPr>
        <p:spPr>
          <a:xfrm>
            <a:off x="639762" y="1470024"/>
            <a:ext cx="11697769" cy="5387975"/>
          </a:xfrm>
        </p:spPr>
        <p:txBody>
          <a:bodyPr>
            <a:normAutofit/>
          </a:bodyPr>
          <a:lstStyle/>
          <a:p>
            <a:pPr marL="0" indent="0">
              <a:buNone/>
            </a:pPr>
            <a:r>
              <a:rPr lang="zh-CN" altLang="en-US" sz="2400" dirty="0">
                <a:latin typeface="等线" panose="02010600030101010101" pitchFamily="2" charset="-122"/>
                <a:ea typeface="等线" panose="02010600030101010101" pitchFamily="2" charset="-122"/>
              </a:rPr>
              <a:t>合页损失形式：</a:t>
            </a:r>
            <a:endParaRPr lang="en-US" altLang="zh-CN" sz="2400" dirty="0">
              <a:latin typeface="等线" panose="02010600030101010101" pitchFamily="2" charset="-122"/>
              <a:ea typeface="等线" panose="02010600030101010101" pitchFamily="2" charset="-122"/>
            </a:endParaRPr>
          </a:p>
          <a:p>
            <a:pPr marL="0" indent="0">
              <a:buNone/>
            </a:pPr>
            <a:endParaRPr lang="en-US" altLang="zh-CN" sz="2400" dirty="0">
              <a:latin typeface="等线" panose="02010600030101010101" pitchFamily="2" charset="-122"/>
              <a:ea typeface="等线" panose="02010600030101010101" pitchFamily="2" charset="-122"/>
            </a:endParaRPr>
          </a:p>
          <a:p>
            <a:pPr marL="0" indent="0">
              <a:buNone/>
            </a:pPr>
            <a:endParaRPr lang="en-US" altLang="zh-CN" sz="2400" dirty="0">
              <a:latin typeface="等线" panose="02010600030101010101" pitchFamily="2" charset="-122"/>
              <a:ea typeface="等线" panose="02010600030101010101" pitchFamily="2" charset="-122"/>
            </a:endParaRPr>
          </a:p>
          <a:p>
            <a:pPr marL="0" indent="0">
              <a:buNone/>
            </a:pPr>
            <a:endParaRPr lang="en-US" altLang="zh-CN" sz="2400" dirty="0">
              <a:latin typeface="等线" panose="02010600030101010101" pitchFamily="2" charset="-122"/>
              <a:ea typeface="等线" panose="02010600030101010101" pitchFamily="2" charset="-122"/>
            </a:endParaRPr>
          </a:p>
          <a:p>
            <a:pPr marL="0" indent="0">
              <a:buNone/>
            </a:pPr>
            <a:endParaRPr lang="en-US" altLang="zh-CN" sz="2400" dirty="0">
              <a:latin typeface="等线" panose="02010600030101010101" pitchFamily="2" charset="-122"/>
              <a:ea typeface="等线" panose="02010600030101010101" pitchFamily="2" charset="-122"/>
            </a:endParaRPr>
          </a:p>
          <a:p>
            <a:pPr marL="0" indent="0">
              <a:buNone/>
            </a:pPr>
            <a:r>
              <a:rPr lang="zh-CN" altLang="en-US" sz="2400" dirty="0">
                <a:latin typeface="等线" panose="02010600030101010101" pitchFamily="2" charset="-122"/>
                <a:ea typeface="等线" panose="02010600030101010101" pitchFamily="2" charset="-122"/>
              </a:rPr>
              <a:t>令                         ，则</a:t>
            </a:r>
            <a:endParaRPr lang="en-US" altLang="zh-CN" sz="2400" dirty="0">
              <a:latin typeface="等线" panose="02010600030101010101" pitchFamily="2" charset="-122"/>
              <a:ea typeface="等线" panose="02010600030101010101" pitchFamily="2" charset="-122"/>
            </a:endParaRPr>
          </a:p>
        </p:txBody>
      </p:sp>
      <p:sp>
        <p:nvSpPr>
          <p:cNvPr id="5" name="标题 2">
            <a:extLst>
              <a:ext uri="{FF2B5EF4-FFF2-40B4-BE49-F238E27FC236}">
                <a16:creationId xmlns:a16="http://schemas.microsoft.com/office/drawing/2014/main" id="{83D6AF41-D6C8-49CA-BC24-A342D572ADD8}"/>
              </a:ext>
            </a:extLst>
          </p:cNvPr>
          <p:cNvSpPr>
            <a:spLocks noGrp="1"/>
          </p:cNvSpPr>
          <p:nvPr>
            <p:ph type="title"/>
          </p:nvPr>
        </p:nvSpPr>
        <p:spPr>
          <a:xfrm>
            <a:off x="639763" y="484188"/>
            <a:ext cx="11698251" cy="582612"/>
          </a:xfrm>
        </p:spPr>
        <p:txBody>
          <a:bodyPr/>
          <a:lstStyle/>
          <a:p>
            <a:r>
              <a:rPr lang="en-US" altLang="zh-CN" sz="3600" dirty="0">
                <a:latin typeface="等线" panose="02010600030101010101" pitchFamily="2" charset="-122"/>
                <a:ea typeface="等线" panose="02010600030101010101" pitchFamily="2" charset="-122"/>
              </a:rPr>
              <a:t>6.4 </a:t>
            </a:r>
            <a:r>
              <a:rPr lang="zh-CN" altLang="en-US" sz="3600" dirty="0">
                <a:latin typeface="等线" panose="02010600030101010101" pitchFamily="2" charset="-122"/>
                <a:ea typeface="等线" panose="02010600030101010101" pitchFamily="2" charset="-122"/>
              </a:rPr>
              <a:t>合页损失函数</a:t>
            </a:r>
          </a:p>
        </p:txBody>
      </p:sp>
      <p:graphicFrame>
        <p:nvGraphicFramePr>
          <p:cNvPr id="6" name="对象 5">
            <a:extLst>
              <a:ext uri="{FF2B5EF4-FFF2-40B4-BE49-F238E27FC236}">
                <a16:creationId xmlns:a16="http://schemas.microsoft.com/office/drawing/2014/main" id="{B256948A-3B61-4864-AB5C-29BEDF80B608}"/>
              </a:ext>
            </a:extLst>
          </p:cNvPr>
          <p:cNvGraphicFramePr>
            <a:graphicFrameLocks noChangeAspect="1"/>
          </p:cNvGraphicFramePr>
          <p:nvPr>
            <p:extLst>
              <p:ext uri="{D42A27DB-BD31-4B8C-83A1-F6EECF244321}">
                <p14:modId xmlns:p14="http://schemas.microsoft.com/office/powerpoint/2010/main" val="1598924515"/>
              </p:ext>
            </p:extLst>
          </p:nvPr>
        </p:nvGraphicFramePr>
        <p:xfrm>
          <a:off x="2915264" y="1576836"/>
          <a:ext cx="2212506" cy="546932"/>
        </p:xfrm>
        <a:graphic>
          <a:graphicData uri="http://schemas.openxmlformats.org/presentationml/2006/ole">
            <mc:AlternateContent xmlns:mc="http://schemas.openxmlformats.org/markup-compatibility/2006">
              <mc:Choice xmlns:v="urn:schemas-microsoft-com:vml" Requires="v">
                <p:oleObj r:id="rId2" imgW="1155700" imgH="292100" progId="Equation.DSMT4">
                  <p:embed/>
                </p:oleObj>
              </mc:Choice>
              <mc:Fallback>
                <p:oleObj r:id="rId2" imgW="1155700" imgH="292100" progId="Equation.DSMT4">
                  <p:embed/>
                  <p:pic>
                    <p:nvPicPr>
                      <p:cNvPr id="13" name="对象 12">
                        <a:extLst>
                          <a:ext uri="{FF2B5EF4-FFF2-40B4-BE49-F238E27FC236}">
                            <a16:creationId xmlns:a16="http://schemas.microsoft.com/office/drawing/2014/main" id="{BE5C5315-5123-43A5-99E3-3CFFEB235A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5264" y="1576836"/>
                        <a:ext cx="2212506" cy="546932"/>
                      </a:xfrm>
                      <a:prstGeom prst="rect">
                        <a:avLst/>
                      </a:prstGeom>
                      <a:noFill/>
                    </p:spPr>
                  </p:pic>
                </p:oleObj>
              </mc:Fallback>
            </mc:AlternateContent>
          </a:graphicData>
        </a:graphic>
      </p:graphicFrame>
      <p:pic>
        <p:nvPicPr>
          <p:cNvPr id="7" name="图片 6">
            <a:extLst>
              <a:ext uri="{FF2B5EF4-FFF2-40B4-BE49-F238E27FC236}">
                <a16:creationId xmlns:a16="http://schemas.microsoft.com/office/drawing/2014/main" id="{81C525EB-7EA6-45AE-857A-6B928A034ADB}"/>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880932" y="2281723"/>
            <a:ext cx="4454648" cy="2294553"/>
          </a:xfrm>
          <a:prstGeom prst="rect">
            <a:avLst/>
          </a:prstGeom>
        </p:spPr>
      </p:pic>
      <p:graphicFrame>
        <p:nvGraphicFramePr>
          <p:cNvPr id="9" name="对象 8">
            <a:extLst>
              <a:ext uri="{FF2B5EF4-FFF2-40B4-BE49-F238E27FC236}">
                <a16:creationId xmlns:a16="http://schemas.microsoft.com/office/drawing/2014/main" id="{C4B48C72-3E2B-4255-A42E-6561D227EFBB}"/>
              </a:ext>
            </a:extLst>
          </p:cNvPr>
          <p:cNvGraphicFramePr>
            <a:graphicFrameLocks noChangeAspect="1"/>
          </p:cNvGraphicFramePr>
          <p:nvPr>
            <p:extLst>
              <p:ext uri="{D42A27DB-BD31-4B8C-83A1-F6EECF244321}">
                <p14:modId xmlns:p14="http://schemas.microsoft.com/office/powerpoint/2010/main" val="1897635222"/>
              </p:ext>
            </p:extLst>
          </p:nvPr>
        </p:nvGraphicFramePr>
        <p:xfrm>
          <a:off x="1111046" y="5264457"/>
          <a:ext cx="2768798" cy="497245"/>
        </p:xfrm>
        <a:graphic>
          <a:graphicData uri="http://schemas.openxmlformats.org/presentationml/2006/ole">
            <mc:AlternateContent xmlns:mc="http://schemas.openxmlformats.org/markup-compatibility/2006">
              <mc:Choice xmlns:v="urn:schemas-microsoft-com:vml" Requires="v">
                <p:oleObj r:id="rId5" imgW="1371600" imgH="241300" progId="Equation.DSMT4">
                  <p:embed/>
                </p:oleObj>
              </mc:Choice>
              <mc:Fallback>
                <p:oleObj r:id="rId5" imgW="1371600" imgH="241300" progId="Equation.DSMT4">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1046" y="5264457"/>
                        <a:ext cx="2768798" cy="497245"/>
                      </a:xfrm>
                      <a:prstGeom prst="rect">
                        <a:avLst/>
                      </a:prstGeom>
                      <a:noFill/>
                    </p:spPr>
                  </p:pic>
                </p:oleObj>
              </mc:Fallback>
            </mc:AlternateContent>
          </a:graphicData>
        </a:graphic>
      </p:graphicFrame>
      <p:graphicFrame>
        <p:nvGraphicFramePr>
          <p:cNvPr id="11" name="对象 10">
            <a:extLst>
              <a:ext uri="{FF2B5EF4-FFF2-40B4-BE49-F238E27FC236}">
                <a16:creationId xmlns:a16="http://schemas.microsoft.com/office/drawing/2014/main" id="{A2F36D9E-B8F6-4E90-B342-9E6D83EE0342}"/>
              </a:ext>
            </a:extLst>
          </p:cNvPr>
          <p:cNvGraphicFramePr>
            <a:graphicFrameLocks noChangeAspect="1"/>
          </p:cNvGraphicFramePr>
          <p:nvPr>
            <p:extLst>
              <p:ext uri="{D42A27DB-BD31-4B8C-83A1-F6EECF244321}">
                <p14:modId xmlns:p14="http://schemas.microsoft.com/office/powerpoint/2010/main" val="3189269308"/>
              </p:ext>
            </p:extLst>
          </p:nvPr>
        </p:nvGraphicFramePr>
        <p:xfrm>
          <a:off x="7777317" y="1397163"/>
          <a:ext cx="2468214" cy="848939"/>
        </p:xfrm>
        <a:graphic>
          <a:graphicData uri="http://schemas.openxmlformats.org/presentationml/2006/ole">
            <mc:AlternateContent xmlns:mc="http://schemas.openxmlformats.org/markup-compatibility/2006">
              <mc:Choice xmlns:v="urn:schemas-microsoft-com:vml" Requires="v">
                <p:oleObj r:id="rId7" imgW="1180588" imgH="431613" progId="Equation.DSMT4">
                  <p:embed/>
                </p:oleObj>
              </mc:Choice>
              <mc:Fallback>
                <p:oleObj r:id="rId7" imgW="1180588" imgH="431613" progId="Equation.DSMT4">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77317" y="1397163"/>
                        <a:ext cx="2468214" cy="848939"/>
                      </a:xfrm>
                      <a:prstGeom prst="rect">
                        <a:avLst/>
                      </a:prstGeom>
                      <a:noFill/>
                    </p:spPr>
                  </p:pic>
                </p:oleObj>
              </mc:Fallback>
            </mc:AlternateContent>
          </a:graphicData>
        </a:graphic>
      </p:graphicFrame>
      <p:graphicFrame>
        <p:nvGraphicFramePr>
          <p:cNvPr id="12" name="对象 11">
            <a:extLst>
              <a:ext uri="{FF2B5EF4-FFF2-40B4-BE49-F238E27FC236}">
                <a16:creationId xmlns:a16="http://schemas.microsoft.com/office/drawing/2014/main" id="{20554F7E-7874-45CF-B7F8-C76AD11235E2}"/>
              </a:ext>
            </a:extLst>
          </p:cNvPr>
          <p:cNvGraphicFramePr>
            <a:graphicFrameLocks noChangeAspect="1"/>
          </p:cNvGraphicFramePr>
          <p:nvPr>
            <p:extLst>
              <p:ext uri="{D42A27DB-BD31-4B8C-83A1-F6EECF244321}">
                <p14:modId xmlns:p14="http://schemas.microsoft.com/office/powerpoint/2010/main" val="2742105785"/>
              </p:ext>
            </p:extLst>
          </p:nvPr>
        </p:nvGraphicFramePr>
        <p:xfrm>
          <a:off x="639762" y="5783258"/>
          <a:ext cx="4351913" cy="813687"/>
        </p:xfrm>
        <a:graphic>
          <a:graphicData uri="http://schemas.openxmlformats.org/presentationml/2006/ole">
            <mc:AlternateContent xmlns:mc="http://schemas.openxmlformats.org/markup-compatibility/2006">
              <mc:Choice xmlns:v="urn:schemas-microsoft-com:vml" Requires="v">
                <p:oleObj r:id="rId9" imgW="2184400" imgH="431800" progId="Equation.DSMT4">
                  <p:embed/>
                </p:oleObj>
              </mc:Choice>
              <mc:Fallback>
                <p:oleObj r:id="rId9" imgW="2184400" imgH="431800" progId="Equation.DSMT4">
                  <p:embed/>
                  <p:pic>
                    <p:nvPicPr>
                      <p:cNvPr id="11" name="对象 10">
                        <a:extLst>
                          <a:ext uri="{FF2B5EF4-FFF2-40B4-BE49-F238E27FC236}">
                            <a16:creationId xmlns:a16="http://schemas.microsoft.com/office/drawing/2014/main" id="{91F2D500-7509-4FF5-81D1-8F9F38D0554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9762" y="5783258"/>
                        <a:ext cx="4351913" cy="813687"/>
                      </a:xfrm>
                      <a:prstGeom prst="rect">
                        <a:avLst/>
                      </a:prstGeom>
                      <a:noFill/>
                    </p:spPr>
                  </p:pic>
                </p:oleObj>
              </mc:Fallback>
            </mc:AlternateContent>
          </a:graphicData>
        </a:graphic>
      </p:graphicFrame>
      <p:sp>
        <p:nvSpPr>
          <p:cNvPr id="13" name="文本框 12">
            <a:extLst>
              <a:ext uri="{FF2B5EF4-FFF2-40B4-BE49-F238E27FC236}">
                <a16:creationId xmlns:a16="http://schemas.microsoft.com/office/drawing/2014/main" id="{2EFEBAA6-E685-40ED-8B0B-8BC796129563}"/>
              </a:ext>
            </a:extLst>
          </p:cNvPr>
          <p:cNvSpPr txBox="1"/>
          <p:nvPr/>
        </p:nvSpPr>
        <p:spPr>
          <a:xfrm>
            <a:off x="6499123" y="1579638"/>
            <a:ext cx="4745260" cy="461665"/>
          </a:xfrm>
          <a:prstGeom prst="rect">
            <a:avLst/>
          </a:prstGeom>
          <a:noFill/>
        </p:spPr>
        <p:txBody>
          <a:bodyPr wrap="square" rtlCol="0">
            <a:spAutoFit/>
          </a:bodyPr>
          <a:lstStyle/>
          <a:p>
            <a:r>
              <a:rPr lang="zh-CN" altLang="en-US" sz="2400" dirty="0">
                <a:latin typeface="等线" panose="02010600030101010101" pitchFamily="2" charset="-122"/>
                <a:ea typeface="等线" panose="02010600030101010101" pitchFamily="2" charset="-122"/>
              </a:rPr>
              <a:t>可写作：</a:t>
            </a:r>
          </a:p>
        </p:txBody>
      </p:sp>
      <p:sp>
        <p:nvSpPr>
          <p:cNvPr id="14" name="文本框 13">
            <a:extLst>
              <a:ext uri="{FF2B5EF4-FFF2-40B4-BE49-F238E27FC236}">
                <a16:creationId xmlns:a16="http://schemas.microsoft.com/office/drawing/2014/main" id="{A1AC9B89-43E1-440A-9020-9FBCDA3EF674}"/>
              </a:ext>
            </a:extLst>
          </p:cNvPr>
          <p:cNvSpPr txBox="1"/>
          <p:nvPr/>
        </p:nvSpPr>
        <p:spPr>
          <a:xfrm>
            <a:off x="6499123" y="2500056"/>
            <a:ext cx="3839444" cy="461665"/>
          </a:xfrm>
          <a:prstGeom prst="rect">
            <a:avLst/>
          </a:prstGeom>
          <a:noFill/>
        </p:spPr>
        <p:txBody>
          <a:bodyPr wrap="square" rtlCol="0">
            <a:spAutoFit/>
          </a:bodyPr>
          <a:lstStyle/>
          <a:p>
            <a:r>
              <a:rPr lang="zh-CN" altLang="en-US" sz="2400" dirty="0">
                <a:latin typeface="等线" panose="02010600030101010101" pitchFamily="2" charset="-122"/>
                <a:ea typeface="等线" panose="02010600030101010101" pitchFamily="2" charset="-122"/>
              </a:rPr>
              <a:t>令             则有</a:t>
            </a:r>
          </a:p>
        </p:txBody>
      </p:sp>
      <p:graphicFrame>
        <p:nvGraphicFramePr>
          <p:cNvPr id="16" name="对象 15">
            <a:extLst>
              <a:ext uri="{FF2B5EF4-FFF2-40B4-BE49-F238E27FC236}">
                <a16:creationId xmlns:a16="http://schemas.microsoft.com/office/drawing/2014/main" id="{BB919C4D-7C8A-4DDB-AC26-4FDE67A82668}"/>
              </a:ext>
            </a:extLst>
          </p:cNvPr>
          <p:cNvGraphicFramePr>
            <a:graphicFrameLocks noChangeAspect="1"/>
          </p:cNvGraphicFramePr>
          <p:nvPr>
            <p:extLst>
              <p:ext uri="{D42A27DB-BD31-4B8C-83A1-F6EECF244321}">
                <p14:modId xmlns:p14="http://schemas.microsoft.com/office/powerpoint/2010/main" val="2032970845"/>
              </p:ext>
            </p:extLst>
          </p:nvPr>
        </p:nvGraphicFramePr>
        <p:xfrm>
          <a:off x="6961241" y="2338071"/>
          <a:ext cx="1119997" cy="773339"/>
        </p:xfrm>
        <a:graphic>
          <a:graphicData uri="http://schemas.openxmlformats.org/presentationml/2006/ole">
            <mc:AlternateContent xmlns:mc="http://schemas.openxmlformats.org/markup-compatibility/2006">
              <mc:Choice xmlns:v="urn:schemas-microsoft-com:vml" Requires="v">
                <p:oleObj r:id="rId11" imgW="507780" imgH="393529" progId="Equation.DSMT4">
                  <p:embed/>
                </p:oleObj>
              </mc:Choice>
              <mc:Fallback>
                <p:oleObj r:id="rId11" imgW="507780" imgH="393529" progId="Equation.DSMT4">
                  <p:embed/>
                  <p:pic>
                    <p:nvPicPr>
                      <p:cNvPr id="0" name="Object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961241" y="2338071"/>
                        <a:ext cx="1119997" cy="773339"/>
                      </a:xfrm>
                      <a:prstGeom prst="rect">
                        <a:avLst/>
                      </a:prstGeom>
                      <a:noFill/>
                    </p:spPr>
                  </p:pic>
                </p:oleObj>
              </mc:Fallback>
            </mc:AlternateContent>
          </a:graphicData>
        </a:graphic>
      </p:graphicFrame>
      <p:graphicFrame>
        <p:nvGraphicFramePr>
          <p:cNvPr id="18" name="对象 17">
            <a:extLst>
              <a:ext uri="{FF2B5EF4-FFF2-40B4-BE49-F238E27FC236}">
                <a16:creationId xmlns:a16="http://schemas.microsoft.com/office/drawing/2014/main" id="{CC28CBF0-87F4-413B-82A2-2929A1F40820}"/>
              </a:ext>
            </a:extLst>
          </p:cNvPr>
          <p:cNvGraphicFramePr>
            <a:graphicFrameLocks noChangeAspect="1"/>
          </p:cNvGraphicFramePr>
          <p:nvPr>
            <p:extLst>
              <p:ext uri="{D42A27DB-BD31-4B8C-83A1-F6EECF244321}">
                <p14:modId xmlns:p14="http://schemas.microsoft.com/office/powerpoint/2010/main" val="4177857212"/>
              </p:ext>
            </p:extLst>
          </p:nvPr>
        </p:nvGraphicFramePr>
        <p:xfrm>
          <a:off x="7258000" y="3340385"/>
          <a:ext cx="2993687" cy="791027"/>
        </p:xfrm>
        <a:graphic>
          <a:graphicData uri="http://schemas.openxmlformats.org/presentationml/2006/ole">
            <mc:AlternateContent xmlns:mc="http://schemas.openxmlformats.org/markup-compatibility/2006">
              <mc:Choice xmlns:v="urn:schemas-microsoft-com:vml" Requires="v">
                <p:oleObj r:id="rId13" imgW="1600200" imgH="457200" progId="Equation.DSMT4">
                  <p:embed/>
                </p:oleObj>
              </mc:Choice>
              <mc:Fallback>
                <p:oleObj r:id="rId13" imgW="1600200" imgH="457200" progId="Equation.DSMT4">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258000" y="3340385"/>
                        <a:ext cx="2993687" cy="791027"/>
                      </a:xfrm>
                      <a:prstGeom prst="rect">
                        <a:avLst/>
                      </a:prstGeom>
                      <a:noFill/>
                    </p:spPr>
                  </p:pic>
                </p:oleObj>
              </mc:Fallback>
            </mc:AlternateContent>
          </a:graphicData>
        </a:graphic>
      </p:graphicFrame>
      <p:sp>
        <p:nvSpPr>
          <p:cNvPr id="19" name="文本框 18">
            <a:extLst>
              <a:ext uri="{FF2B5EF4-FFF2-40B4-BE49-F238E27FC236}">
                <a16:creationId xmlns:a16="http://schemas.microsoft.com/office/drawing/2014/main" id="{DDED6B53-E540-49C7-BA11-F6CE259E0810}"/>
              </a:ext>
            </a:extLst>
          </p:cNvPr>
          <p:cNvSpPr txBox="1"/>
          <p:nvPr/>
        </p:nvSpPr>
        <p:spPr>
          <a:xfrm>
            <a:off x="6086400" y="4362836"/>
            <a:ext cx="6360272" cy="830997"/>
          </a:xfrm>
          <a:prstGeom prst="rect">
            <a:avLst/>
          </a:prstGeom>
          <a:noFill/>
        </p:spPr>
        <p:txBody>
          <a:bodyPr wrap="square" rtlCol="0">
            <a:spAutoFit/>
          </a:bodyPr>
          <a:lstStyle/>
          <a:p>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可见在线性支持向量机中，</a:t>
            </a:r>
            <a:r>
              <a:rPr lang="zh-CN" altLang="en-US" sz="2400" kern="100" dirty="0">
                <a:latin typeface="等线" panose="02010600030101010101" pitchFamily="2" charset="-122"/>
                <a:ea typeface="等线" panose="02010600030101010101" pitchFamily="2" charset="-122"/>
                <a:cs typeface="Times New Roman" panose="02020603050405020304" pitchFamily="18" charset="0"/>
              </a:rPr>
              <a:t>以下两式等价：</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sz="2400" dirty="0">
              <a:latin typeface="等线" panose="02010600030101010101" pitchFamily="2" charset="-122"/>
              <a:ea typeface="等线" panose="02010600030101010101" pitchFamily="2" charset="-122"/>
            </a:endParaRPr>
          </a:p>
        </p:txBody>
      </p:sp>
      <p:graphicFrame>
        <p:nvGraphicFramePr>
          <p:cNvPr id="20" name="对象 19">
            <a:extLst>
              <a:ext uri="{FF2B5EF4-FFF2-40B4-BE49-F238E27FC236}">
                <a16:creationId xmlns:a16="http://schemas.microsoft.com/office/drawing/2014/main" id="{B8BB10A3-DA8D-4A15-8005-0A9DB53B094E}"/>
              </a:ext>
            </a:extLst>
          </p:cNvPr>
          <p:cNvGraphicFramePr>
            <a:graphicFrameLocks noChangeAspect="1"/>
          </p:cNvGraphicFramePr>
          <p:nvPr>
            <p:extLst>
              <p:ext uri="{D42A27DB-BD31-4B8C-83A1-F6EECF244321}">
                <p14:modId xmlns:p14="http://schemas.microsoft.com/office/powerpoint/2010/main" val="2160406611"/>
              </p:ext>
            </p:extLst>
          </p:nvPr>
        </p:nvGraphicFramePr>
        <p:xfrm>
          <a:off x="5043067" y="5003619"/>
          <a:ext cx="4223469" cy="1477557"/>
        </p:xfrm>
        <a:graphic>
          <a:graphicData uri="http://schemas.openxmlformats.org/presentationml/2006/ole">
            <mc:AlternateContent xmlns:mc="http://schemas.openxmlformats.org/markup-compatibility/2006">
              <mc:Choice xmlns:v="urn:schemas-microsoft-com:vml" Requires="v">
                <p:oleObj r:id="rId15" imgW="2552700" imgH="952500" progId="Equation.DSMT4">
                  <p:embed/>
                </p:oleObj>
              </mc:Choice>
              <mc:Fallback>
                <p:oleObj r:id="rId15" imgW="2552700" imgH="952500" progId="Equation.DSMT4">
                  <p:embed/>
                  <p:pic>
                    <p:nvPicPr>
                      <p:cNvPr id="9" name="对象 8">
                        <a:extLst>
                          <a:ext uri="{FF2B5EF4-FFF2-40B4-BE49-F238E27FC236}">
                            <a16:creationId xmlns:a16="http://schemas.microsoft.com/office/drawing/2014/main" id="{AFB0743E-EEBF-4B7D-B352-81001C7FD053}"/>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043067" y="5003619"/>
                        <a:ext cx="4223469" cy="1477557"/>
                      </a:xfrm>
                      <a:prstGeom prst="rect">
                        <a:avLst/>
                      </a:prstGeom>
                      <a:noFill/>
                    </p:spPr>
                  </p:pic>
                </p:oleObj>
              </mc:Fallback>
            </mc:AlternateContent>
          </a:graphicData>
        </a:graphic>
      </p:graphicFrame>
      <p:graphicFrame>
        <p:nvGraphicFramePr>
          <p:cNvPr id="21" name="对象 20">
            <a:extLst>
              <a:ext uri="{FF2B5EF4-FFF2-40B4-BE49-F238E27FC236}">
                <a16:creationId xmlns:a16="http://schemas.microsoft.com/office/drawing/2014/main" id="{F7DF2C61-C3F6-4BE1-8CF4-F7E4E36DD675}"/>
              </a:ext>
            </a:extLst>
          </p:cNvPr>
          <p:cNvGraphicFramePr>
            <a:graphicFrameLocks noChangeAspect="1"/>
          </p:cNvGraphicFramePr>
          <p:nvPr>
            <p:extLst>
              <p:ext uri="{D42A27DB-BD31-4B8C-83A1-F6EECF244321}">
                <p14:modId xmlns:p14="http://schemas.microsoft.com/office/powerpoint/2010/main" val="3489985862"/>
              </p:ext>
            </p:extLst>
          </p:nvPr>
        </p:nvGraphicFramePr>
        <p:xfrm>
          <a:off x="9238032" y="5580276"/>
          <a:ext cx="2933666" cy="548514"/>
        </p:xfrm>
        <a:graphic>
          <a:graphicData uri="http://schemas.openxmlformats.org/presentationml/2006/ole">
            <mc:AlternateContent xmlns:mc="http://schemas.openxmlformats.org/markup-compatibility/2006">
              <mc:Choice xmlns:v="urn:schemas-microsoft-com:vml" Requires="v">
                <p:oleObj r:id="rId9" imgW="2184400" imgH="431800" progId="Equation.DSMT4">
                  <p:embed/>
                </p:oleObj>
              </mc:Choice>
              <mc:Fallback>
                <p:oleObj r:id="rId9" imgW="2184400" imgH="431800" progId="Equation.DSMT4">
                  <p:embed/>
                  <p:pic>
                    <p:nvPicPr>
                      <p:cNvPr id="11" name="对象 10">
                        <a:extLst>
                          <a:ext uri="{FF2B5EF4-FFF2-40B4-BE49-F238E27FC236}">
                            <a16:creationId xmlns:a16="http://schemas.microsoft.com/office/drawing/2014/main" id="{91F2D500-7509-4FF5-81D1-8F9F38D0554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238032" y="5580276"/>
                        <a:ext cx="2933666" cy="548514"/>
                      </a:xfrm>
                      <a:prstGeom prst="rect">
                        <a:avLst/>
                      </a:prstGeom>
                      <a:noFill/>
                    </p:spPr>
                  </p:pic>
                </p:oleObj>
              </mc:Fallback>
            </mc:AlternateContent>
          </a:graphicData>
        </a:graphic>
      </p:graphicFrame>
      <p:sp>
        <p:nvSpPr>
          <p:cNvPr id="26" name="文本框 25">
            <a:extLst>
              <a:ext uri="{FF2B5EF4-FFF2-40B4-BE49-F238E27FC236}">
                <a16:creationId xmlns:a16="http://schemas.microsoft.com/office/drawing/2014/main" id="{59958CEF-F868-4E60-B6E7-9F43ADACE871}"/>
              </a:ext>
            </a:extLst>
          </p:cNvPr>
          <p:cNvSpPr txBox="1"/>
          <p:nvPr/>
        </p:nvSpPr>
        <p:spPr>
          <a:xfrm>
            <a:off x="1475237" y="4677024"/>
            <a:ext cx="2457666" cy="646331"/>
          </a:xfrm>
          <a:prstGeom prst="rect">
            <a:avLst/>
          </a:prstGeom>
          <a:noFill/>
        </p:spPr>
        <p:txBody>
          <a:bodyPr wrap="square" rtlCol="0">
            <a:spAutoFit/>
          </a:bodyPr>
          <a:lstStyle/>
          <a:p>
            <a:r>
              <a:rPr lang="zh-CN" altLang="zh-CN" sz="1800" kern="100" dirty="0">
                <a:effectLst/>
                <a:latin typeface="等线" panose="02010600030101010101" pitchFamily="2" charset="-122"/>
                <a:ea typeface="等线" panose="02010600030101010101" pitchFamily="2" charset="-122"/>
              </a:rPr>
              <a:t>图 </a:t>
            </a:r>
            <a:r>
              <a:rPr lang="en-US" altLang="zh-CN" sz="1800" kern="100" dirty="0">
                <a:effectLst/>
                <a:latin typeface="等线" panose="02010600030101010101" pitchFamily="2" charset="-122"/>
                <a:ea typeface="等线" panose="02010600030101010101" pitchFamily="2" charset="-122"/>
              </a:rPr>
              <a:t>6‑3  </a:t>
            </a:r>
            <a:r>
              <a:rPr lang="zh-CN" altLang="zh-CN" sz="1800" kern="100" dirty="0">
                <a:effectLst/>
                <a:latin typeface="等线" panose="02010600030101010101" pitchFamily="2" charset="-122"/>
                <a:ea typeface="等线" panose="02010600030101010101" pitchFamily="2" charset="-122"/>
              </a:rPr>
              <a:t>合页损失函数</a:t>
            </a:r>
          </a:p>
          <a:p>
            <a:endParaRPr lang="zh-CN" altLang="en-US"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2267021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E5DC54B1-5715-422A-8632-157E120C8613}"/>
              </a:ext>
            </a:extLst>
          </p:cNvPr>
          <p:cNvSpPr>
            <a:spLocks noGrp="1"/>
          </p:cNvSpPr>
          <p:nvPr>
            <p:ph sz="quarter" idx="13"/>
          </p:nvPr>
        </p:nvSpPr>
        <p:spPr>
          <a:xfrm>
            <a:off x="640212" y="2059960"/>
            <a:ext cx="10904088" cy="2944659"/>
          </a:xfrm>
        </p:spPr>
        <p:txBody>
          <a:bodyPr/>
          <a:lstStyle/>
          <a:p>
            <a:pPr marL="0" indent="0">
              <a:buNone/>
            </a:pP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上面讨论的</a:t>
            </a:r>
            <a:r>
              <a:rPr lang="zh-CN" altLang="zh-CN" sz="2400" kern="100" dirty="0">
                <a:solidFill>
                  <a:schemeClr val="bg1">
                    <a:lumMod val="25000"/>
                  </a:schemeClr>
                </a:solidFill>
                <a:effectLst/>
                <a:latin typeface="等线" panose="02010600030101010101" pitchFamily="2" charset="-122"/>
                <a:ea typeface="等线" panose="02010600030101010101" pitchFamily="2" charset="-122"/>
                <a:cs typeface="Times New Roman" panose="02020603050405020304" pitchFamily="18" charset="0"/>
              </a:rPr>
              <a:t>线性可分支持向量机</a:t>
            </a: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和</a:t>
            </a:r>
            <a:r>
              <a:rPr lang="zh-CN" altLang="zh-CN" sz="2400" kern="100" dirty="0">
                <a:solidFill>
                  <a:schemeClr val="bg1">
                    <a:lumMod val="25000"/>
                  </a:schemeClr>
                </a:solidFill>
                <a:effectLst/>
                <a:latin typeface="等线" panose="02010600030101010101" pitchFamily="2" charset="-122"/>
                <a:ea typeface="等线" panose="02010600030101010101" pitchFamily="2" charset="-122"/>
                <a:cs typeface="Times New Roman" panose="02020603050405020304" pitchFamily="18" charset="0"/>
              </a:rPr>
              <a:t>线性支持向量机</a:t>
            </a: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都假设</a:t>
            </a:r>
            <a:r>
              <a:rPr lang="zh-CN" altLang="zh-CN" sz="2400" kern="100" dirty="0">
                <a:solidFill>
                  <a:schemeClr val="bg1">
                    <a:lumMod val="25000"/>
                  </a:schemeClr>
                </a:solidFill>
                <a:effectLst/>
                <a:latin typeface="等线" panose="02010600030101010101" pitchFamily="2" charset="-122"/>
                <a:ea typeface="等线" panose="02010600030101010101" pitchFamily="2" charset="-122"/>
                <a:cs typeface="Times New Roman" panose="02020603050405020304" pitchFamily="18" charset="0"/>
              </a:rPr>
              <a:t>数据是线性可分</a:t>
            </a: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的（线性支持向量机可以认为是为了解决线性可分样本集合中的噪声问题）。而实际场景中我们经常会遇到数据线性不可分的情况。此时，就可以通过本节介绍的</a:t>
            </a:r>
            <a:r>
              <a:rPr lang="zh-CN" altLang="zh-CN" sz="2400" kern="100" dirty="0">
                <a:solidFill>
                  <a:schemeClr val="bg1">
                    <a:lumMod val="25000"/>
                  </a:schemeClr>
                </a:solidFill>
                <a:effectLst/>
                <a:latin typeface="等线" panose="02010600030101010101" pitchFamily="2" charset="-122"/>
                <a:ea typeface="等线" panose="02010600030101010101" pitchFamily="2" charset="-122"/>
                <a:cs typeface="Times New Roman" panose="02020603050405020304" pitchFamily="18" charset="0"/>
              </a:rPr>
              <a:t>核方法将输入空间线性不可分的数据转化为特征空间线性可分的数据</a:t>
            </a: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，在特征空间求解支持向量机的超平面。</a:t>
            </a:r>
          </a:p>
          <a:p>
            <a:pPr marL="0" indent="0">
              <a:buNone/>
            </a:pPr>
            <a:endParaRPr lang="zh-CN" altLang="en-US" dirty="0">
              <a:latin typeface="等线" panose="02010600030101010101" pitchFamily="2" charset="-122"/>
              <a:ea typeface="等线" panose="02010600030101010101" pitchFamily="2" charset="-122"/>
            </a:endParaRPr>
          </a:p>
        </p:txBody>
      </p:sp>
      <p:sp>
        <p:nvSpPr>
          <p:cNvPr id="5" name="标题 2">
            <a:extLst>
              <a:ext uri="{FF2B5EF4-FFF2-40B4-BE49-F238E27FC236}">
                <a16:creationId xmlns:a16="http://schemas.microsoft.com/office/drawing/2014/main" id="{6D3456AE-0ED1-4B29-B912-C7C00BB3B126}"/>
              </a:ext>
            </a:extLst>
          </p:cNvPr>
          <p:cNvSpPr>
            <a:spLocks noGrp="1"/>
          </p:cNvSpPr>
          <p:nvPr>
            <p:ph type="title"/>
          </p:nvPr>
        </p:nvSpPr>
        <p:spPr>
          <a:xfrm>
            <a:off x="639763" y="484188"/>
            <a:ext cx="10904537" cy="582612"/>
          </a:xfrm>
        </p:spPr>
        <p:txBody>
          <a:bodyPr/>
          <a:lstStyle/>
          <a:p>
            <a:r>
              <a:rPr lang="en-US" altLang="zh-CN" sz="3600" dirty="0">
                <a:latin typeface="等线" panose="02010600030101010101" pitchFamily="2" charset="-122"/>
                <a:ea typeface="等线" panose="02010600030101010101" pitchFamily="2" charset="-122"/>
              </a:rPr>
              <a:t>6.5 </a:t>
            </a:r>
            <a:r>
              <a:rPr lang="zh-CN" altLang="en-US" sz="3600" dirty="0">
                <a:latin typeface="等线" panose="02010600030101010101" pitchFamily="2" charset="-122"/>
                <a:ea typeface="等线" panose="02010600030101010101" pitchFamily="2" charset="-122"/>
              </a:rPr>
              <a:t>核技巧</a:t>
            </a:r>
          </a:p>
        </p:txBody>
      </p:sp>
    </p:spTree>
    <p:extLst>
      <p:ext uri="{BB962C8B-B14F-4D97-AF65-F5344CB8AC3E}">
        <p14:creationId xmlns:p14="http://schemas.microsoft.com/office/powerpoint/2010/main" val="36049914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内容占位符 3">
                <a:extLst>
                  <a:ext uri="{FF2B5EF4-FFF2-40B4-BE49-F238E27FC236}">
                    <a16:creationId xmlns:a16="http://schemas.microsoft.com/office/drawing/2014/main" id="{E86D4D2C-7951-456D-BB92-F09235D17868}"/>
                  </a:ext>
                </a:extLst>
              </p:cNvPr>
              <p:cNvSpPr>
                <a:spLocks noGrp="1"/>
              </p:cNvSpPr>
              <p:nvPr>
                <p:ph sz="quarter" idx="13"/>
              </p:nvPr>
            </p:nvSpPr>
            <p:spPr>
              <a:xfrm>
                <a:off x="5478488" y="1422041"/>
                <a:ext cx="6065811" cy="4880436"/>
              </a:xfrm>
            </p:spPr>
            <p:txBody>
              <a:bodyPr>
                <a:normAutofit fontScale="85000" lnSpcReduction="10000"/>
              </a:bodyPr>
              <a:lstStyle/>
              <a:p>
                <a:pPr marL="0" indent="0">
                  <a:buNone/>
                </a:pPr>
                <a:r>
                  <a:rPr lang="en-US" altLang="zh-CN" sz="2400" dirty="0">
                    <a:latin typeface="等线" panose="02010600030101010101" pitchFamily="2" charset="-122"/>
                    <a:ea typeface="等线" panose="02010600030101010101" pitchFamily="2" charset="-122"/>
                  </a:rPr>
                  <a:t>	</a:t>
                </a:r>
                <a:r>
                  <a:rPr lang="zh-CN" altLang="en-US" sz="2400" dirty="0">
                    <a:latin typeface="等线" panose="02010600030101010101" pitchFamily="2" charset="-122"/>
                    <a:ea typeface="等线" panose="02010600030101010101" pitchFamily="2" charset="-122"/>
                  </a:rPr>
                  <a:t>如图</a:t>
                </a:r>
                <a:r>
                  <a:rPr lang="en-US" altLang="zh-CN" sz="2400" dirty="0">
                    <a:latin typeface="等线" panose="02010600030101010101" pitchFamily="2" charset="-122"/>
                    <a:ea typeface="等线" panose="02010600030101010101" pitchFamily="2" charset="-122"/>
                  </a:rPr>
                  <a:t>6-4-1</a:t>
                </a:r>
                <a:r>
                  <a:rPr lang="zh-CN" altLang="en-US" sz="2400" dirty="0">
                    <a:latin typeface="等线" panose="02010600030101010101" pitchFamily="2" charset="-122"/>
                    <a:ea typeface="等线" panose="02010600030101010101" pitchFamily="2" charset="-122"/>
                  </a:rPr>
                  <a:t>所示，假设样本集合能够被方程</a:t>
                </a:r>
                <a14:m>
                  <m:oMath xmlns:m="http://schemas.openxmlformats.org/officeDocument/2006/math">
                    <m:sSubSup>
                      <m:sSubSupPr>
                        <m:ctrlPr>
                          <a:rPr lang="zh-CN" altLang="zh-CN" sz="2400" i="1" smtClean="0">
                            <a:effectLst/>
                            <a:latin typeface="Cambria Math" panose="02040503050406030204" pitchFamily="18" charset="0"/>
                            <a:ea typeface="Cambria Math" panose="02040503050406030204" pitchFamily="18" charset="0"/>
                          </a:rPr>
                        </m:ctrlPr>
                      </m:sSubSup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2</m:t>
                        </m:r>
                      </m:sup>
                    </m:sSubSup>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zh-CN" altLang="zh-CN" sz="2400" i="1">
                            <a:effectLst/>
                            <a:latin typeface="Cambria Math" panose="02040503050406030204" pitchFamily="18" charset="0"/>
                            <a:ea typeface="Cambria Math" panose="02040503050406030204" pitchFamily="18" charset="0"/>
                          </a:rPr>
                        </m:ctrlPr>
                      </m:sSubSup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2</m:t>
                        </m:r>
                      </m:sub>
                      <m:sup>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2</m:t>
                        </m:r>
                      </m:sup>
                    </m:sSubSup>
                    <m:r>
                      <a:rPr lang="en-US" altLang="zh-CN" sz="2400" i="1" kern="100">
                        <a:effectLst/>
                        <a:latin typeface="Cambria Math" panose="02040503050406030204" pitchFamily="18" charset="0"/>
                        <a:ea typeface="宋体" panose="02010600030101010101" pitchFamily="2" charset="-122"/>
                      </a:rPr>
                      <m:t>−</m:t>
                    </m:r>
                    <m:sSup>
                      <m:sSupPr>
                        <m:ctrlPr>
                          <a:rPr lang="zh-CN" altLang="zh-CN" sz="2400" i="1">
                            <a:effectLst/>
                            <a:latin typeface="Cambria Math" panose="02040503050406030204" pitchFamily="18" charset="0"/>
                            <a:ea typeface="Cambria Math" panose="02040503050406030204" pitchFamily="18" charset="0"/>
                          </a:rPr>
                        </m:ctrlPr>
                      </m:sSup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𝑟</m:t>
                        </m:r>
                      </m:e>
                      <m:sup>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=0</m:t>
                    </m:r>
                  </m:oMath>
                </a14:m>
                <a:r>
                  <a:rPr lang="zh-CN" altLang="en-US" sz="2400" dirty="0">
                    <a:latin typeface="等线" panose="02010600030101010101" pitchFamily="2" charset="-122"/>
                    <a:ea typeface="等线" panose="02010600030101010101" pitchFamily="2" charset="-122"/>
                  </a:rPr>
                  <a:t>分为圆内和圆外两个部分，则可以通过一个映射函数</a:t>
                </a:r>
                <a:endParaRPr lang="en-US" altLang="zh-CN" sz="2400" dirty="0">
                  <a:latin typeface="等线" panose="02010600030101010101" pitchFamily="2" charset="-122"/>
                  <a:ea typeface="等线" panose="02010600030101010101" pitchFamily="2" charset="-122"/>
                </a:endParaRPr>
              </a:p>
              <a:p>
                <a:pPr marL="0" indent="0">
                  <a:buNone/>
                </a:pPr>
                <a14:m>
                  <m:oMathPara xmlns:m="http://schemas.openxmlformats.org/officeDocument/2006/math">
                    <m:oMathParaPr>
                      <m:jc m:val="centerGroup"/>
                    </m:oMathParaPr>
                    <m:oMath xmlns:m="http://schemas.openxmlformats.org/officeDocument/2006/math">
                      <m:r>
                        <a:rPr lang="en-US" altLang="zh-CN" sz="2400" i="1" kern="100" smtClean="0">
                          <a:effectLst/>
                          <a:latin typeface="Cambria Math" panose="02040503050406030204" pitchFamily="18" charset="0"/>
                          <a:ea typeface="宋体" panose="02010600030101010101" pitchFamily="2" charset="-122"/>
                          <a:cs typeface="Times New Roman" panose="02020603050405020304" pitchFamily="18" charset="0"/>
                        </a:rPr>
                        <m:t>𝜙</m:t>
                      </m:r>
                      <m:r>
                        <a:rPr lang="en-US" altLang="zh-CN" sz="2400" i="1" kern="100" smtClean="0">
                          <a:effectLst/>
                          <a:latin typeface="Cambria Math" panose="02040503050406030204" pitchFamily="18" charset="0"/>
                          <a:ea typeface="宋体" panose="02010600030101010101" pitchFamily="2" charset="-122"/>
                          <a:cs typeface="Times New Roman" panose="02020603050405020304" pitchFamily="18" charset="0"/>
                        </a:rPr>
                        <m:t>(</m:t>
                      </m:r>
                      <m:acc>
                        <m:accPr>
                          <m:chr m:val="⃗"/>
                          <m:ctrlPr>
                            <a:rPr lang="zh-CN" altLang="zh-CN" sz="2400" i="1">
                              <a:effectLst/>
                              <a:latin typeface="Cambria Math" panose="02040503050406030204" pitchFamily="18" charset="0"/>
                              <a:ea typeface="Cambria Math" panose="02040503050406030204" pitchFamily="18" charset="0"/>
                            </a:rPr>
                          </m:ctrlPr>
                        </m:acc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𝑥</m:t>
                          </m:r>
                        </m:e>
                      </m:acc>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zh-CN" altLang="zh-CN" sz="2400" i="1">
                              <a:effectLst/>
                              <a:latin typeface="Cambria Math" panose="02040503050406030204" pitchFamily="18" charset="0"/>
                              <a:ea typeface="Cambria Math" panose="02040503050406030204" pitchFamily="18" charset="0"/>
                            </a:rPr>
                          </m:ctrlPr>
                        </m:sSubSup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2</m:t>
                          </m:r>
                        </m:sup>
                      </m:sSubSup>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rad>
                        <m:radPr>
                          <m:degHide m:val="on"/>
                          <m:ctrlPr>
                            <a:rPr lang="zh-CN" altLang="zh-CN" sz="2400" i="1">
                              <a:effectLst/>
                              <a:latin typeface="Cambria Math" panose="02040503050406030204" pitchFamily="18" charset="0"/>
                              <a:ea typeface="Cambria Math" panose="02040503050406030204" pitchFamily="18" charset="0"/>
                            </a:rPr>
                          </m:ctrlPr>
                        </m:radPr>
                        <m:deg/>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2</m:t>
                          </m:r>
                        </m:e>
                      </m:rad>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1</m:t>
                          </m:r>
                        </m:sub>
                      </m:sSub>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zh-CN" altLang="zh-CN" sz="2400" i="1">
                              <a:effectLst/>
                              <a:latin typeface="Cambria Math" panose="02040503050406030204" pitchFamily="18" charset="0"/>
                              <a:ea typeface="Cambria Math" panose="02040503050406030204" pitchFamily="18" charset="0"/>
                            </a:rPr>
                          </m:ctrlPr>
                        </m:sSubSup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2</m:t>
                          </m:r>
                        </m:sub>
                        <m:sup>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2</m:t>
                          </m:r>
                        </m:sup>
                      </m:sSubSup>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𝑧</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𝑧</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𝑧</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3</m:t>
                          </m:r>
                        </m:sub>
                      </m:s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oMath>
                  </m:oMathPara>
                </a14:m>
                <a:endParaRPr lang="zh-CN" altLang="en-US" sz="2400" dirty="0">
                  <a:latin typeface="等线" panose="02010600030101010101" pitchFamily="2" charset="-122"/>
                  <a:ea typeface="等线" panose="02010600030101010101" pitchFamily="2" charset="-122"/>
                </a:endParaRPr>
              </a:p>
              <a:p>
                <a:pPr marL="0" indent="0">
                  <a:buNone/>
                </a:pPr>
                <a:r>
                  <a:rPr lang="en-US" altLang="zh-CN" sz="2400" dirty="0">
                    <a:latin typeface="等线" panose="02010600030101010101" pitchFamily="2" charset="-122"/>
                    <a:ea typeface="等线" panose="02010600030101010101" pitchFamily="2" charset="-122"/>
                  </a:rPr>
                  <a:t>	</a:t>
                </a:r>
                <a:r>
                  <a:rPr lang="zh-CN" altLang="en-US" sz="2400" dirty="0">
                    <a:latin typeface="等线" panose="02010600030101010101" pitchFamily="2" charset="-122"/>
                    <a:ea typeface="等线" panose="02010600030101010101" pitchFamily="2" charset="-122"/>
                  </a:rPr>
                  <a:t>将二维空间中的点</a:t>
                </a:r>
                <a14:m>
                  <m:oMath xmlns:m="http://schemas.openxmlformats.org/officeDocument/2006/math">
                    <m:acc>
                      <m:accPr>
                        <m:chr m:val="⃗"/>
                        <m:ctrlPr>
                          <a:rPr lang="zh-CN" altLang="zh-CN" sz="2400" i="1" smtClean="0">
                            <a:effectLst/>
                            <a:latin typeface="Cambria Math" panose="02040503050406030204" pitchFamily="18" charset="0"/>
                            <a:ea typeface="Cambria Math" panose="02040503050406030204" pitchFamily="18" charset="0"/>
                          </a:rPr>
                        </m:ctrlPr>
                      </m:acc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𝑥</m:t>
                        </m:r>
                      </m:e>
                    </m:acc>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oMath>
                </a14:m>
                <a:r>
                  <a:rPr lang="zh-CN" altLang="en-US" sz="2400" dirty="0">
                    <a:latin typeface="等线" panose="02010600030101010101" pitchFamily="2" charset="-122"/>
                    <a:ea typeface="等线" panose="02010600030101010101" pitchFamily="2" charset="-122"/>
                  </a:rPr>
                  <a:t>映射为另一种表示</a:t>
                </a:r>
                <a14:m>
                  <m:oMath xmlns:m="http://schemas.openxmlformats.org/officeDocument/2006/math">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𝑧</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𝑧</m:t>
                        </m:r>
                      </m:e>
                      <m:sub>
                        <m:r>
                          <a:rPr lang="en-US" altLang="zh-CN" sz="2400" i="1">
                            <a:latin typeface="Cambria Math" panose="02040503050406030204" pitchFamily="18" charset="0"/>
                          </a:rPr>
                          <m:t>2</m:t>
                        </m:r>
                      </m:sub>
                    </m:sSub>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𝑧</m:t>
                        </m:r>
                      </m:e>
                      <m:sub>
                        <m:r>
                          <a:rPr lang="en-US" altLang="zh-CN" sz="2400" i="1">
                            <a:latin typeface="Cambria Math" panose="02040503050406030204" pitchFamily="18" charset="0"/>
                          </a:rPr>
                          <m:t>3</m:t>
                        </m:r>
                      </m:sub>
                    </m:sSub>
                    <m:r>
                      <a:rPr lang="en-US" altLang="zh-CN" sz="2400" i="1">
                        <a:latin typeface="Cambria Math" panose="02040503050406030204" pitchFamily="18" charset="0"/>
                      </a:rPr>
                      <m:t>)</m:t>
                    </m:r>
                  </m:oMath>
                </a14:m>
                <a:r>
                  <a:rPr lang="zh-CN" altLang="en-US" sz="2400" dirty="0">
                    <a:latin typeface="等线" panose="02010600030101010101" pitchFamily="2" charset="-122"/>
                    <a:ea typeface="等线" panose="02010600030101010101" pitchFamily="2" charset="-122"/>
                  </a:rPr>
                  <a:t>，如图</a:t>
                </a:r>
                <a:r>
                  <a:rPr lang="en-US" altLang="zh-CN" sz="2400" dirty="0">
                    <a:latin typeface="等线" panose="02010600030101010101" pitchFamily="2" charset="-122"/>
                    <a:ea typeface="等线" panose="02010600030101010101" pitchFamily="2" charset="-122"/>
                  </a:rPr>
                  <a:t>6-4-2</a:t>
                </a:r>
                <a:r>
                  <a:rPr lang="zh-CN" altLang="en-US" sz="2400" dirty="0">
                    <a:latin typeface="等线" panose="02010600030101010101" pitchFamily="2" charset="-122"/>
                    <a:ea typeface="等线" panose="02010600030101010101" pitchFamily="2" charset="-122"/>
                  </a:rPr>
                  <a:t>所示。原来二维空间中的点线性不可分，但在三维空间新的表示下，样本集合中的点可以通过平面</a:t>
                </a:r>
                <a14:m>
                  <m:oMath xmlns:m="http://schemas.openxmlformats.org/officeDocument/2006/math">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𝑧</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𝑧</m:t>
                        </m:r>
                      </m:e>
                      <m:sub>
                        <m:r>
                          <a:rPr lang="en-US" altLang="zh-CN" sz="2400" i="1">
                            <a:latin typeface="Cambria Math" panose="02040503050406030204" pitchFamily="18" charset="0"/>
                          </a:rPr>
                          <m:t>3</m:t>
                        </m:r>
                      </m:sub>
                    </m:sSub>
                    <m:r>
                      <a:rPr lang="en-US" altLang="zh-CN" sz="2400" i="1">
                        <a:latin typeface="Cambria Math" panose="02040503050406030204" pitchFamily="18" charset="0"/>
                      </a:rPr>
                      <m:t>−</m:t>
                    </m:r>
                    <m:sSup>
                      <m:sSupPr>
                        <m:ctrlPr>
                          <a:rPr lang="zh-CN" altLang="zh-CN" sz="2400" i="1">
                            <a:latin typeface="Cambria Math" panose="02040503050406030204" pitchFamily="18" charset="0"/>
                          </a:rPr>
                        </m:ctrlPr>
                      </m:sSupPr>
                      <m:e>
                        <m:r>
                          <a:rPr lang="en-US" altLang="zh-CN" sz="2400" i="1">
                            <a:latin typeface="Cambria Math" panose="02040503050406030204" pitchFamily="18" charset="0"/>
                          </a:rPr>
                          <m:t>𝑟</m:t>
                        </m:r>
                      </m:e>
                      <m:sup>
                        <m:r>
                          <a:rPr lang="en-US" altLang="zh-CN" sz="2400" i="1">
                            <a:latin typeface="Cambria Math" panose="02040503050406030204" pitchFamily="18" charset="0"/>
                          </a:rPr>
                          <m:t>2</m:t>
                        </m:r>
                      </m:sup>
                    </m:sSup>
                    <m:r>
                      <a:rPr lang="en-US" altLang="zh-CN" sz="2400" i="1">
                        <a:latin typeface="Cambria Math" panose="02040503050406030204" pitchFamily="18" charset="0"/>
                      </a:rPr>
                      <m:t>=0</m:t>
                    </m:r>
                  </m:oMath>
                </a14:m>
                <a:r>
                  <a:rPr lang="zh-CN" altLang="en-US" sz="2400" dirty="0">
                    <a:latin typeface="等线" panose="02010600030101010101" pitchFamily="2" charset="-122"/>
                    <a:ea typeface="等线" panose="02010600030101010101" pitchFamily="2" charset="-122"/>
                  </a:rPr>
                  <a:t>区分开来，即样本点在特征空间线性可分。</a:t>
                </a:r>
                <a14:m>
                  <m:oMath xmlns:m="http://schemas.openxmlformats.org/officeDocument/2006/math">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𝑧</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𝑧</m:t>
                        </m:r>
                      </m:e>
                      <m:sub>
                        <m:r>
                          <a:rPr lang="en-US" altLang="zh-CN" sz="2400" i="1">
                            <a:latin typeface="Cambria Math" panose="02040503050406030204" pitchFamily="18" charset="0"/>
                          </a:rPr>
                          <m:t>2</m:t>
                        </m:r>
                      </m:sub>
                    </m:sSub>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𝑧</m:t>
                        </m:r>
                      </m:e>
                      <m:sub>
                        <m:r>
                          <a:rPr lang="en-US" altLang="zh-CN" sz="2400" i="1">
                            <a:latin typeface="Cambria Math" panose="02040503050406030204" pitchFamily="18" charset="0"/>
                          </a:rPr>
                          <m:t>3</m:t>
                        </m:r>
                      </m:sub>
                    </m:sSub>
                    <m:r>
                      <a:rPr lang="en-US" altLang="zh-CN" sz="2400" i="1">
                        <a:latin typeface="Cambria Math" panose="02040503050406030204" pitchFamily="18" charset="0"/>
                      </a:rPr>
                      <m:t>)</m:t>
                    </m:r>
                  </m:oMath>
                </a14:m>
                <a:r>
                  <a:rPr lang="zh-CN" altLang="en-US" sz="2400" dirty="0">
                    <a:latin typeface="等线" panose="02010600030101010101" pitchFamily="2" charset="-122"/>
                    <a:ea typeface="等线" panose="02010600030101010101" pitchFamily="2" charset="-122"/>
                  </a:rPr>
                  <a:t>所在的空间即为样本的特征空间。</a:t>
                </a:r>
              </a:p>
              <a:p>
                <a:pPr marL="0" indent="0">
                  <a:buNone/>
                </a:pPr>
                <a:endParaRPr lang="zh-CN" altLang="en-US" dirty="0">
                  <a:latin typeface="等线" panose="02010600030101010101" pitchFamily="2" charset="-122"/>
                  <a:ea typeface="等线" panose="02010600030101010101" pitchFamily="2" charset="-122"/>
                </a:endParaRPr>
              </a:p>
            </p:txBody>
          </p:sp>
        </mc:Choice>
        <mc:Fallback>
          <p:sp>
            <p:nvSpPr>
              <p:cNvPr id="4" name="内容占位符 3">
                <a:extLst>
                  <a:ext uri="{FF2B5EF4-FFF2-40B4-BE49-F238E27FC236}">
                    <a16:creationId xmlns:a16="http://schemas.microsoft.com/office/drawing/2014/main" id="{E86D4D2C-7951-456D-BB92-F09235D17868}"/>
                  </a:ext>
                </a:extLst>
              </p:cNvPr>
              <p:cNvSpPr>
                <a:spLocks noGrp="1" noRot="1" noChangeAspect="1" noMove="1" noResize="1" noEditPoints="1" noAdjustHandles="1" noChangeArrowheads="1" noChangeShapeType="1" noTextEdit="1"/>
              </p:cNvSpPr>
              <p:nvPr>
                <p:ph sz="quarter" idx="13"/>
              </p:nvPr>
            </p:nvSpPr>
            <p:spPr>
              <a:xfrm>
                <a:off x="5478488" y="1422041"/>
                <a:ext cx="6065811" cy="4880436"/>
              </a:xfrm>
              <a:blipFill>
                <a:blip r:embed="rId2"/>
                <a:stretch>
                  <a:fillRect l="-1106" r="-1005"/>
                </a:stretch>
              </a:blipFill>
            </p:spPr>
            <p:txBody>
              <a:bodyPr/>
              <a:lstStyle/>
              <a:p>
                <a:r>
                  <a:rPr lang="zh-CN" altLang="en-US">
                    <a:noFill/>
                  </a:rPr>
                  <a:t> </a:t>
                </a:r>
              </a:p>
            </p:txBody>
          </p:sp>
        </mc:Fallback>
      </mc:AlternateContent>
      <p:sp>
        <p:nvSpPr>
          <p:cNvPr id="5" name="标题 2">
            <a:extLst>
              <a:ext uri="{FF2B5EF4-FFF2-40B4-BE49-F238E27FC236}">
                <a16:creationId xmlns:a16="http://schemas.microsoft.com/office/drawing/2014/main" id="{E48939DC-BB4A-4DA2-A863-A133ECFABD6E}"/>
              </a:ext>
            </a:extLst>
          </p:cNvPr>
          <p:cNvSpPr>
            <a:spLocks noGrp="1"/>
          </p:cNvSpPr>
          <p:nvPr>
            <p:ph type="title"/>
          </p:nvPr>
        </p:nvSpPr>
        <p:spPr>
          <a:xfrm>
            <a:off x="639763" y="484188"/>
            <a:ext cx="10904537" cy="582612"/>
          </a:xfrm>
        </p:spPr>
        <p:txBody>
          <a:bodyPr/>
          <a:lstStyle/>
          <a:p>
            <a:r>
              <a:rPr lang="en-US" altLang="zh-CN" sz="3600" dirty="0">
                <a:latin typeface="等线" panose="02010600030101010101" pitchFamily="2" charset="-122"/>
                <a:ea typeface="等线" panose="02010600030101010101" pitchFamily="2" charset="-122"/>
              </a:rPr>
              <a:t>6.5 </a:t>
            </a:r>
            <a:r>
              <a:rPr lang="zh-CN" altLang="en-US" sz="3600" dirty="0">
                <a:latin typeface="等线" panose="02010600030101010101" pitchFamily="2" charset="-122"/>
                <a:ea typeface="等线" panose="02010600030101010101" pitchFamily="2" charset="-122"/>
              </a:rPr>
              <a:t>核技巧</a:t>
            </a:r>
          </a:p>
        </p:txBody>
      </p:sp>
      <p:pic>
        <p:nvPicPr>
          <p:cNvPr id="6" name="图片 5">
            <a:extLst>
              <a:ext uri="{FF2B5EF4-FFF2-40B4-BE49-F238E27FC236}">
                <a16:creationId xmlns:a16="http://schemas.microsoft.com/office/drawing/2014/main" id="{0D5C6E39-48A8-473D-83C5-83CC0D6D233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9429" y="1371873"/>
            <a:ext cx="3156932" cy="2285725"/>
          </a:xfrm>
          <a:prstGeom prst="rect">
            <a:avLst/>
          </a:prstGeom>
          <a:noFill/>
          <a:ln>
            <a:noFill/>
          </a:ln>
        </p:spPr>
      </p:pic>
      <p:pic>
        <p:nvPicPr>
          <p:cNvPr id="7" name="图片 6">
            <a:extLst>
              <a:ext uri="{FF2B5EF4-FFF2-40B4-BE49-F238E27FC236}">
                <a16:creationId xmlns:a16="http://schemas.microsoft.com/office/drawing/2014/main" id="{97D0F367-A1DB-4FE1-8159-BCAAA817EDB2}"/>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59429" y="4098723"/>
            <a:ext cx="3156932" cy="2471735"/>
          </a:xfrm>
          <a:prstGeom prst="rect">
            <a:avLst/>
          </a:prstGeom>
          <a:noFill/>
          <a:ln>
            <a:noFill/>
          </a:ln>
        </p:spPr>
      </p:pic>
      <p:sp>
        <p:nvSpPr>
          <p:cNvPr id="8" name="文本框 7">
            <a:extLst>
              <a:ext uri="{FF2B5EF4-FFF2-40B4-BE49-F238E27FC236}">
                <a16:creationId xmlns:a16="http://schemas.microsoft.com/office/drawing/2014/main" id="{EF77BC78-58FA-4164-ADB9-67CDB00E8F14}"/>
              </a:ext>
            </a:extLst>
          </p:cNvPr>
          <p:cNvSpPr txBox="1"/>
          <p:nvPr/>
        </p:nvSpPr>
        <p:spPr>
          <a:xfrm>
            <a:off x="1471797" y="3689124"/>
            <a:ext cx="2532196" cy="338554"/>
          </a:xfrm>
          <a:prstGeom prst="rect">
            <a:avLst/>
          </a:prstGeom>
          <a:noFill/>
        </p:spPr>
        <p:txBody>
          <a:bodyPr wrap="square" rtlCol="0">
            <a:spAutoFit/>
          </a:bodyPr>
          <a:lstStyle/>
          <a:p>
            <a:pPr algn="ctr"/>
            <a:r>
              <a:rPr lang="zh-CN" altLang="zh-CN" sz="1600" kern="100" dirty="0">
                <a:effectLst/>
                <a:latin typeface="等线" panose="02010600030101010101" pitchFamily="2" charset="-122"/>
                <a:ea typeface="等线" panose="02010600030101010101" pitchFamily="2" charset="-122"/>
              </a:rPr>
              <a:t>图 </a:t>
            </a:r>
            <a:r>
              <a:rPr lang="en-US" altLang="zh-CN" sz="1600" kern="100" dirty="0">
                <a:effectLst/>
                <a:latin typeface="等线" panose="02010600030101010101" pitchFamily="2" charset="-122"/>
                <a:ea typeface="等线" panose="02010600030101010101" pitchFamily="2" charset="-122"/>
              </a:rPr>
              <a:t>6‑4-1  </a:t>
            </a:r>
            <a:r>
              <a:rPr lang="zh-CN" altLang="zh-CN" sz="1600" kern="100" dirty="0">
                <a:effectLst/>
                <a:latin typeface="等线" panose="02010600030101010101" pitchFamily="2" charset="-122"/>
                <a:ea typeface="等线" panose="02010600030101010101" pitchFamily="2" charset="-122"/>
              </a:rPr>
              <a:t>原始数据</a:t>
            </a:r>
            <a:endParaRPr lang="zh-CN" altLang="en-US" sz="1600" dirty="0">
              <a:latin typeface="等线" panose="02010600030101010101" pitchFamily="2" charset="-122"/>
              <a:ea typeface="等线" panose="02010600030101010101" pitchFamily="2" charset="-122"/>
            </a:endParaRPr>
          </a:p>
        </p:txBody>
      </p:sp>
      <p:sp>
        <p:nvSpPr>
          <p:cNvPr id="9" name="文本框 8">
            <a:extLst>
              <a:ext uri="{FF2B5EF4-FFF2-40B4-BE49-F238E27FC236}">
                <a16:creationId xmlns:a16="http://schemas.microsoft.com/office/drawing/2014/main" id="{E9CD041B-015A-47FE-9CF0-FCB8D25F13A7}"/>
              </a:ext>
            </a:extLst>
          </p:cNvPr>
          <p:cNvSpPr txBox="1"/>
          <p:nvPr/>
        </p:nvSpPr>
        <p:spPr>
          <a:xfrm>
            <a:off x="1471797" y="6519446"/>
            <a:ext cx="2532196" cy="338554"/>
          </a:xfrm>
          <a:prstGeom prst="rect">
            <a:avLst/>
          </a:prstGeom>
          <a:noFill/>
        </p:spPr>
        <p:txBody>
          <a:bodyPr wrap="square" rtlCol="0">
            <a:spAutoFit/>
          </a:bodyPr>
          <a:lstStyle/>
          <a:p>
            <a:pPr algn="ctr"/>
            <a:r>
              <a:rPr lang="zh-CN" altLang="zh-CN" sz="1600" kern="100" dirty="0">
                <a:effectLst/>
                <a:latin typeface="等线" panose="02010600030101010101" pitchFamily="2" charset="-122"/>
                <a:ea typeface="等线" panose="02010600030101010101" pitchFamily="2" charset="-122"/>
              </a:rPr>
              <a:t>图 </a:t>
            </a:r>
            <a:r>
              <a:rPr lang="en-US" altLang="zh-CN" sz="1600" kern="100" dirty="0">
                <a:effectLst/>
                <a:latin typeface="等线" panose="02010600030101010101" pitchFamily="2" charset="-122"/>
                <a:ea typeface="等线" panose="02010600030101010101" pitchFamily="2" charset="-122"/>
              </a:rPr>
              <a:t>6‑4-2  </a:t>
            </a:r>
            <a:r>
              <a:rPr lang="zh-CN" altLang="en-US" sz="1600" kern="100" dirty="0">
                <a:latin typeface="等线" panose="02010600030101010101" pitchFamily="2" charset="-122"/>
                <a:ea typeface="等线" panose="02010600030101010101" pitchFamily="2" charset="-122"/>
              </a:rPr>
              <a:t>多项式核函数</a:t>
            </a:r>
            <a:endParaRPr lang="zh-CN" altLang="en-US" sz="1600"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0213791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内容占位符 3">
                <a:extLst>
                  <a:ext uri="{FF2B5EF4-FFF2-40B4-BE49-F238E27FC236}">
                    <a16:creationId xmlns:a16="http://schemas.microsoft.com/office/drawing/2014/main" id="{0506FDC6-6894-491D-9DAD-3A212ECE1096}"/>
                  </a:ext>
                </a:extLst>
              </p:cNvPr>
              <p:cNvSpPr>
                <a:spLocks noGrp="1"/>
              </p:cNvSpPr>
              <p:nvPr>
                <p:ph sz="quarter" idx="13"/>
              </p:nvPr>
            </p:nvSpPr>
            <p:spPr>
              <a:xfrm>
                <a:off x="639762" y="1341307"/>
                <a:ext cx="10904088" cy="2394052"/>
              </a:xfrm>
            </p:spPr>
            <p:txBody>
              <a:bodyPr>
                <a:noAutofit/>
              </a:bodyPr>
              <a:lstStyle/>
              <a:p>
                <a:pPr marL="0" indent="0">
                  <a:buNone/>
                </a:pPr>
                <a:r>
                  <a:rPr lang="en-US" altLang="zh-CN" sz="22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2200" kern="100" dirty="0">
                    <a:effectLst/>
                    <a:latin typeface="等线" panose="02010600030101010101" pitchFamily="2" charset="-122"/>
                    <a:ea typeface="等线" panose="02010600030101010101" pitchFamily="2" charset="-122"/>
                    <a:cs typeface="Times New Roman" panose="02020603050405020304" pitchFamily="18" charset="0"/>
                  </a:rPr>
                  <a:t>所以对于输入空间</a:t>
                </a:r>
                <a14:m>
                  <m:oMath xmlns:m="http://schemas.openxmlformats.org/officeDocument/2006/math">
                    <m:r>
                      <a:rPr lang="en-US" altLang="zh-CN" sz="2200" i="1" kern="100">
                        <a:effectLst/>
                        <a:latin typeface="Cambria Math" panose="02040503050406030204" pitchFamily="18" charset="0"/>
                        <a:ea typeface="宋体" panose="02010600030101010101" pitchFamily="2" charset="-122"/>
                        <a:cs typeface="Times New Roman" panose="02020603050405020304" pitchFamily="18" charset="0"/>
                      </a:rPr>
                      <m:t>𝒳</m:t>
                    </m:r>
                  </m:oMath>
                </a14:m>
                <a:r>
                  <a:rPr lang="zh-CN" altLang="zh-CN" sz="2200" kern="100" dirty="0">
                    <a:effectLst/>
                    <a:latin typeface="等线" panose="02010600030101010101" pitchFamily="2" charset="-122"/>
                    <a:ea typeface="等线" panose="02010600030101010101" pitchFamily="2" charset="-122"/>
                    <a:cs typeface="Times New Roman" panose="02020603050405020304" pitchFamily="18" charset="0"/>
                  </a:rPr>
                  <a:t>中的样本点线性不可分的问题，可以通过一个映射函数</a:t>
                </a:r>
                <a14:m>
                  <m:oMath xmlns:m="http://schemas.openxmlformats.org/officeDocument/2006/math">
                    <m:acc>
                      <m:accPr>
                        <m:chr m:val="⃗"/>
                        <m:ctrlPr>
                          <a:rPr lang="zh-CN" altLang="zh-CN" sz="22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200" i="1" kern="100">
                            <a:effectLst/>
                            <a:latin typeface="Cambria Math" panose="02040503050406030204" pitchFamily="18" charset="0"/>
                            <a:ea typeface="宋体" panose="02010600030101010101" pitchFamily="2" charset="-122"/>
                            <a:cs typeface="Times New Roman" panose="02020603050405020304" pitchFamily="18" charset="0"/>
                          </a:rPr>
                          <m:t>𝑧</m:t>
                        </m:r>
                      </m:e>
                    </m:acc>
                    <m:r>
                      <a:rPr lang="en-US" altLang="zh-CN" sz="22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200" i="1" kern="100">
                        <a:effectLst/>
                        <a:latin typeface="Cambria Math" panose="02040503050406030204" pitchFamily="18" charset="0"/>
                        <a:ea typeface="宋体" panose="02010600030101010101" pitchFamily="2" charset="-122"/>
                        <a:cs typeface="Times New Roman" panose="02020603050405020304" pitchFamily="18" charset="0"/>
                      </a:rPr>
                      <m:t>𝜙</m:t>
                    </m:r>
                    <m:r>
                      <a:rPr lang="en-US" altLang="zh-CN" sz="2200" i="1" kern="100">
                        <a:effectLst/>
                        <a:latin typeface="Cambria Math" panose="02040503050406030204" pitchFamily="18" charset="0"/>
                        <a:ea typeface="宋体" panose="02010600030101010101" pitchFamily="2" charset="-122"/>
                        <a:cs typeface="Times New Roman" panose="02020603050405020304" pitchFamily="18" charset="0"/>
                      </a:rPr>
                      <m:t>(</m:t>
                    </m:r>
                    <m:acc>
                      <m:accPr>
                        <m:chr m:val="⃗"/>
                        <m:ctrlPr>
                          <a:rPr lang="zh-CN" altLang="zh-CN" sz="22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200" i="1" kern="100">
                            <a:effectLst/>
                            <a:latin typeface="Cambria Math" panose="02040503050406030204" pitchFamily="18" charset="0"/>
                            <a:ea typeface="宋体" panose="02010600030101010101" pitchFamily="2" charset="-122"/>
                            <a:cs typeface="Times New Roman" panose="02020603050405020304" pitchFamily="18" charset="0"/>
                          </a:rPr>
                          <m:t>𝑥</m:t>
                        </m:r>
                      </m:e>
                    </m:acc>
                    <m:r>
                      <a:rPr lang="en-US" altLang="zh-CN" sz="22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200" i="1" kern="100">
                        <a:effectLst/>
                        <a:latin typeface="Cambria Math" panose="02040503050406030204" pitchFamily="18" charset="0"/>
                        <a:ea typeface="宋体" panose="02010600030101010101" pitchFamily="2" charset="-122"/>
                        <a:cs typeface="Times New Roman" panose="02020603050405020304" pitchFamily="18" charset="0"/>
                      </a:rPr>
                      <m:t>𝒳</m:t>
                    </m:r>
                    <m:r>
                      <a:rPr lang="en-US" altLang="zh-CN" sz="22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200" i="1" kern="100">
                        <a:effectLst/>
                        <a:latin typeface="Cambria Math" panose="02040503050406030204" pitchFamily="18" charset="0"/>
                        <a:ea typeface="宋体" panose="02010600030101010101" pitchFamily="2" charset="-122"/>
                        <a:cs typeface="Times New Roman" panose="02020603050405020304" pitchFamily="18" charset="0"/>
                      </a:rPr>
                      <m:t>ℋ</m:t>
                    </m:r>
                  </m:oMath>
                </a14:m>
                <a:r>
                  <a:rPr lang="zh-CN" altLang="zh-CN" sz="2200" kern="100" dirty="0">
                    <a:effectLst/>
                    <a:latin typeface="等线" panose="02010600030101010101" pitchFamily="2" charset="-122"/>
                    <a:ea typeface="等线" panose="02010600030101010101" pitchFamily="2" charset="-122"/>
                    <a:cs typeface="Times New Roman" panose="02020603050405020304" pitchFamily="18" charset="0"/>
                  </a:rPr>
                  <a:t>，将样本集合映射到特征空间</a:t>
                </a:r>
                <a14:m>
                  <m:oMath xmlns:m="http://schemas.openxmlformats.org/officeDocument/2006/math">
                    <m:r>
                      <a:rPr lang="en-US" altLang="zh-CN" sz="2200" i="1" kern="100">
                        <a:effectLst/>
                        <a:latin typeface="Cambria Math" panose="02040503050406030204" pitchFamily="18" charset="0"/>
                        <a:ea typeface="宋体" panose="02010600030101010101" pitchFamily="2" charset="-122"/>
                        <a:cs typeface="Times New Roman" panose="02020603050405020304" pitchFamily="18" charset="0"/>
                      </a:rPr>
                      <m:t>ℋ</m:t>
                    </m:r>
                  </m:oMath>
                </a14:m>
                <a:r>
                  <a:rPr lang="zh-CN" altLang="zh-CN" sz="2200" kern="100" dirty="0">
                    <a:effectLst/>
                    <a:latin typeface="等线" panose="02010600030101010101" pitchFamily="2" charset="-122"/>
                    <a:ea typeface="等线" panose="02010600030101010101" pitchFamily="2" charset="-122"/>
                    <a:cs typeface="Times New Roman" panose="02020603050405020304" pitchFamily="18" charset="0"/>
                  </a:rPr>
                  <a:t>（也称为希尔伯特空间），使其线性可分。这样就可以在特征空间运行支持向量机算法，得到特征空间的一个分隔超平面</a:t>
                </a:r>
                <a14:m>
                  <m:oMath xmlns:m="http://schemas.openxmlformats.org/officeDocument/2006/math">
                    <m:sSup>
                      <m:sSupPr>
                        <m:ctrlPr>
                          <a:rPr lang="zh-CN" altLang="zh-CN" sz="22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acc>
                          <m:accPr>
                            <m:chr m:val="⃗"/>
                            <m:ctrlPr>
                              <a:rPr lang="zh-CN" altLang="zh-CN" sz="22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200" i="1" kern="100">
                                <a:effectLst/>
                                <a:latin typeface="Cambria Math" panose="02040503050406030204" pitchFamily="18" charset="0"/>
                                <a:ea typeface="宋体" panose="02010600030101010101" pitchFamily="2" charset="-122"/>
                                <a:cs typeface="Times New Roman" panose="02020603050405020304" pitchFamily="18" charset="0"/>
                              </a:rPr>
                              <m:t>𝜔</m:t>
                            </m:r>
                          </m:e>
                        </m:acc>
                      </m:e>
                      <m:sup>
                        <m:r>
                          <a:rPr lang="en-US" altLang="zh-CN" sz="22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200" i="1" kern="100">
                            <a:effectLst/>
                            <a:latin typeface="Cambria Math" panose="02040503050406030204" pitchFamily="18" charset="0"/>
                            <a:ea typeface="宋体" panose="02010600030101010101" pitchFamily="2" charset="-122"/>
                            <a:cs typeface="Times New Roman" panose="02020603050405020304" pitchFamily="18" charset="0"/>
                          </a:rPr>
                          <m:t>𝑇</m:t>
                        </m:r>
                      </m:sup>
                    </m:sSup>
                    <m:acc>
                      <m:accPr>
                        <m:chr m:val="⃗"/>
                        <m:ctrlPr>
                          <a:rPr lang="zh-CN" altLang="zh-CN" sz="22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200" i="1" kern="100">
                            <a:effectLst/>
                            <a:latin typeface="Cambria Math" panose="02040503050406030204" pitchFamily="18" charset="0"/>
                            <a:ea typeface="宋体" panose="02010600030101010101" pitchFamily="2" charset="-122"/>
                            <a:cs typeface="Times New Roman" panose="02020603050405020304" pitchFamily="18" charset="0"/>
                          </a:rPr>
                          <m:t>𝑧</m:t>
                        </m:r>
                      </m:e>
                    </m:acc>
                    <m:r>
                      <a:rPr lang="en-US" altLang="zh-CN" sz="2200" i="1" kern="100">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22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200" i="1" kern="100">
                            <a:effectLst/>
                            <a:latin typeface="Cambria Math" panose="02040503050406030204" pitchFamily="18" charset="0"/>
                            <a:ea typeface="宋体" panose="02010600030101010101" pitchFamily="2" charset="-122"/>
                            <a:cs typeface="Times New Roman" panose="02020603050405020304" pitchFamily="18" charset="0"/>
                          </a:rPr>
                          <m:t>𝑏</m:t>
                        </m:r>
                      </m:e>
                      <m:sup>
                        <m:r>
                          <a:rPr lang="en-US" altLang="zh-CN" sz="2200" i="1" kern="100">
                            <a:effectLst/>
                            <a:latin typeface="Cambria Math" panose="02040503050406030204" pitchFamily="18" charset="0"/>
                            <a:ea typeface="宋体" panose="02010600030101010101" pitchFamily="2" charset="-122"/>
                            <a:cs typeface="Times New Roman" panose="02020603050405020304" pitchFamily="18" charset="0"/>
                          </a:rPr>
                          <m:t>∗</m:t>
                        </m:r>
                      </m:sup>
                    </m:sSup>
                    <m:r>
                      <a:rPr lang="en-US" altLang="zh-CN" sz="2200" i="1" kern="100">
                        <a:effectLst/>
                        <a:latin typeface="Cambria Math" panose="02040503050406030204" pitchFamily="18" charset="0"/>
                        <a:ea typeface="宋体" panose="02010600030101010101" pitchFamily="2" charset="-122"/>
                        <a:cs typeface="Times New Roman" panose="02020603050405020304" pitchFamily="18" charset="0"/>
                      </a:rPr>
                      <m:t>=0</m:t>
                    </m:r>
                  </m:oMath>
                </a14:m>
                <a:r>
                  <a:rPr lang="zh-CN" altLang="zh-CN" sz="2200" kern="100" dirty="0">
                    <a:effectLst/>
                    <a:latin typeface="等线" panose="02010600030101010101" pitchFamily="2" charset="-122"/>
                    <a:ea typeface="等线" panose="02010600030101010101" pitchFamily="2" charset="-122"/>
                    <a:cs typeface="Times New Roman" panose="02020603050405020304" pitchFamily="18" charset="0"/>
                  </a:rPr>
                  <a:t>，其中</a:t>
                </a:r>
                <a14:m>
                  <m:oMath xmlns:m="http://schemas.openxmlformats.org/officeDocument/2006/math">
                    <m:r>
                      <a:rPr lang="en-US" altLang="zh-CN" sz="2200" i="1" kern="100">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22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acc>
                          <m:accPr>
                            <m:chr m:val="⃗"/>
                            <m:ctrlPr>
                              <a:rPr lang="zh-CN" altLang="zh-CN" sz="22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200" i="1" kern="100">
                                <a:effectLst/>
                                <a:latin typeface="Cambria Math" panose="02040503050406030204" pitchFamily="18" charset="0"/>
                                <a:ea typeface="宋体" panose="02010600030101010101" pitchFamily="2" charset="-122"/>
                                <a:cs typeface="Times New Roman" panose="02020603050405020304" pitchFamily="18" charset="0"/>
                              </a:rPr>
                              <m:t>𝜔</m:t>
                            </m:r>
                          </m:e>
                        </m:acc>
                      </m:e>
                      <m:sup>
                        <m:r>
                          <a:rPr lang="en-US" altLang="zh-CN" sz="2200" i="1" kern="100">
                            <a:effectLst/>
                            <a:latin typeface="Cambria Math" panose="02040503050406030204" pitchFamily="18" charset="0"/>
                            <a:ea typeface="宋体" panose="02010600030101010101" pitchFamily="2" charset="-122"/>
                            <a:cs typeface="Times New Roman" panose="02020603050405020304" pitchFamily="18" charset="0"/>
                          </a:rPr>
                          <m:t>∗</m:t>
                        </m:r>
                      </m:sup>
                    </m:sSup>
                    <m:r>
                      <a:rPr lang="en-US" altLang="zh-CN" sz="2200" i="1" kern="100">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22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200" i="1" kern="100">
                            <a:effectLst/>
                            <a:latin typeface="Cambria Math" panose="02040503050406030204" pitchFamily="18" charset="0"/>
                            <a:ea typeface="宋体" panose="02010600030101010101" pitchFamily="2" charset="-122"/>
                            <a:cs typeface="Times New Roman" panose="02020603050405020304" pitchFamily="18" charset="0"/>
                          </a:rPr>
                          <m:t>𝑏</m:t>
                        </m:r>
                      </m:e>
                      <m:sup>
                        <m:r>
                          <a:rPr lang="en-US" altLang="zh-CN" sz="2200" i="1" kern="100">
                            <a:effectLst/>
                            <a:latin typeface="Cambria Math" panose="02040503050406030204" pitchFamily="18" charset="0"/>
                            <a:ea typeface="宋体" panose="02010600030101010101" pitchFamily="2" charset="-122"/>
                            <a:cs typeface="Times New Roman" panose="02020603050405020304" pitchFamily="18" charset="0"/>
                          </a:rPr>
                          <m:t>∗</m:t>
                        </m:r>
                      </m:sup>
                    </m:sSup>
                    <m:r>
                      <a:rPr lang="en-US" altLang="zh-CN" sz="2200" i="1" kern="100">
                        <a:effectLst/>
                        <a:latin typeface="Cambria Math" panose="02040503050406030204" pitchFamily="18" charset="0"/>
                        <a:ea typeface="宋体" panose="02010600030101010101" pitchFamily="2" charset="-122"/>
                        <a:cs typeface="Times New Roman" panose="02020603050405020304" pitchFamily="18" charset="0"/>
                      </a:rPr>
                      <m:t>)</m:t>
                    </m:r>
                  </m:oMath>
                </a14:m>
                <a:r>
                  <a:rPr lang="zh-CN" altLang="zh-CN" sz="2200" kern="100" dirty="0">
                    <a:effectLst/>
                    <a:latin typeface="等线" panose="02010600030101010101" pitchFamily="2" charset="-122"/>
                    <a:ea typeface="等线" panose="02010600030101010101" pitchFamily="2" charset="-122"/>
                    <a:cs typeface="Times New Roman" panose="02020603050405020304" pitchFamily="18" charset="0"/>
                  </a:rPr>
                  <a:t>为特征空间分隔超平面的法向量和偏置。不失一般性，以线性支持向量机为例，优化问题对应变为</a:t>
                </a:r>
              </a:p>
              <a:p>
                <a:pPr marL="0" indent="0">
                  <a:buNone/>
                </a:pPr>
                <a:endParaRPr lang="zh-CN" altLang="en-US" sz="2000" dirty="0">
                  <a:latin typeface="等线" panose="02010600030101010101" pitchFamily="2" charset="-122"/>
                  <a:ea typeface="等线" panose="02010600030101010101" pitchFamily="2" charset="-122"/>
                </a:endParaRPr>
              </a:p>
            </p:txBody>
          </p:sp>
        </mc:Choice>
        <mc:Fallback>
          <p:sp>
            <p:nvSpPr>
              <p:cNvPr id="4" name="内容占位符 3">
                <a:extLst>
                  <a:ext uri="{FF2B5EF4-FFF2-40B4-BE49-F238E27FC236}">
                    <a16:creationId xmlns:a16="http://schemas.microsoft.com/office/drawing/2014/main" id="{0506FDC6-6894-491D-9DAD-3A212ECE1096}"/>
                  </a:ext>
                </a:extLst>
              </p:cNvPr>
              <p:cNvSpPr>
                <a:spLocks noGrp="1" noRot="1" noChangeAspect="1" noMove="1" noResize="1" noEditPoints="1" noAdjustHandles="1" noChangeArrowheads="1" noChangeShapeType="1" noTextEdit="1"/>
              </p:cNvSpPr>
              <p:nvPr>
                <p:ph sz="quarter" idx="13"/>
              </p:nvPr>
            </p:nvSpPr>
            <p:spPr>
              <a:xfrm>
                <a:off x="639762" y="1341307"/>
                <a:ext cx="10904088" cy="2394052"/>
              </a:xfrm>
              <a:blipFill>
                <a:blip r:embed="rId2"/>
                <a:stretch>
                  <a:fillRect l="-727" r="-335" b="-12214"/>
                </a:stretch>
              </a:blipFill>
            </p:spPr>
            <p:txBody>
              <a:bodyPr/>
              <a:lstStyle/>
              <a:p>
                <a:r>
                  <a:rPr lang="zh-CN" altLang="en-US">
                    <a:noFill/>
                  </a:rPr>
                  <a:t> </a:t>
                </a:r>
              </a:p>
            </p:txBody>
          </p:sp>
        </mc:Fallback>
      </mc:AlternateContent>
      <p:sp>
        <p:nvSpPr>
          <p:cNvPr id="5" name="标题 2">
            <a:extLst>
              <a:ext uri="{FF2B5EF4-FFF2-40B4-BE49-F238E27FC236}">
                <a16:creationId xmlns:a16="http://schemas.microsoft.com/office/drawing/2014/main" id="{D73CE8E4-82A9-46F5-BEA2-4C5DA4385331}"/>
              </a:ext>
            </a:extLst>
          </p:cNvPr>
          <p:cNvSpPr>
            <a:spLocks noGrp="1"/>
          </p:cNvSpPr>
          <p:nvPr>
            <p:ph type="title"/>
          </p:nvPr>
        </p:nvSpPr>
        <p:spPr>
          <a:xfrm>
            <a:off x="639763" y="484188"/>
            <a:ext cx="10904537" cy="582612"/>
          </a:xfrm>
        </p:spPr>
        <p:txBody>
          <a:bodyPr/>
          <a:lstStyle/>
          <a:p>
            <a:r>
              <a:rPr lang="en-US" altLang="zh-CN" sz="3600" dirty="0">
                <a:latin typeface="等线" panose="02010600030101010101" pitchFamily="2" charset="-122"/>
                <a:ea typeface="等线" panose="02010600030101010101" pitchFamily="2" charset="-122"/>
              </a:rPr>
              <a:t>6.5 </a:t>
            </a:r>
            <a:r>
              <a:rPr lang="zh-CN" altLang="en-US" sz="3600" dirty="0">
                <a:latin typeface="等线" panose="02010600030101010101" pitchFamily="2" charset="-122"/>
                <a:ea typeface="等线" panose="02010600030101010101" pitchFamily="2" charset="-122"/>
              </a:rPr>
              <a:t>核技巧</a:t>
            </a:r>
          </a:p>
        </p:txBody>
      </p:sp>
      <p:graphicFrame>
        <p:nvGraphicFramePr>
          <p:cNvPr id="7" name="对象 6">
            <a:extLst>
              <a:ext uri="{FF2B5EF4-FFF2-40B4-BE49-F238E27FC236}">
                <a16:creationId xmlns:a16="http://schemas.microsoft.com/office/drawing/2014/main" id="{120AA41B-1E41-44DC-9BB1-B6126BBDE666}"/>
              </a:ext>
            </a:extLst>
          </p:cNvPr>
          <p:cNvGraphicFramePr>
            <a:graphicFrameLocks noChangeAspect="1"/>
          </p:cNvGraphicFramePr>
          <p:nvPr>
            <p:extLst>
              <p:ext uri="{D42A27DB-BD31-4B8C-83A1-F6EECF244321}">
                <p14:modId xmlns:p14="http://schemas.microsoft.com/office/powerpoint/2010/main" val="1269357650"/>
              </p:ext>
            </p:extLst>
          </p:nvPr>
        </p:nvGraphicFramePr>
        <p:xfrm>
          <a:off x="3741512" y="3950724"/>
          <a:ext cx="4700587" cy="2016125"/>
        </p:xfrm>
        <a:graphic>
          <a:graphicData uri="http://schemas.openxmlformats.org/presentationml/2006/ole">
            <mc:AlternateContent xmlns:mc="http://schemas.openxmlformats.org/markup-compatibility/2006">
              <mc:Choice xmlns:v="urn:schemas-microsoft-com:vml" Requires="v">
                <p:oleObj r:id="rId3" imgW="2590800" imgH="1117600" progId="Equation.DSMT4">
                  <p:embed/>
                </p:oleObj>
              </mc:Choice>
              <mc:Fallback>
                <p:oleObj r:id="rId3" imgW="2590800" imgH="11176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41512" y="3950724"/>
                        <a:ext cx="4700587" cy="2016125"/>
                      </a:xfrm>
                      <a:prstGeom prst="rect">
                        <a:avLst/>
                      </a:prstGeom>
                      <a:noFill/>
                    </p:spPr>
                  </p:pic>
                </p:oleObj>
              </mc:Fallback>
            </mc:AlternateContent>
          </a:graphicData>
        </a:graphic>
      </p:graphicFrame>
      <p:sp>
        <p:nvSpPr>
          <p:cNvPr id="8" name="文本框 7">
            <a:extLst>
              <a:ext uri="{FF2B5EF4-FFF2-40B4-BE49-F238E27FC236}">
                <a16:creationId xmlns:a16="http://schemas.microsoft.com/office/drawing/2014/main" id="{1DE0DAD4-77B0-4F46-97A7-D024C23AF6A0}"/>
              </a:ext>
            </a:extLst>
          </p:cNvPr>
          <p:cNvSpPr txBox="1"/>
          <p:nvPr/>
        </p:nvSpPr>
        <p:spPr>
          <a:xfrm>
            <a:off x="639763" y="6231558"/>
            <a:ext cx="6312310" cy="400110"/>
          </a:xfrm>
          <a:prstGeom prst="rect">
            <a:avLst/>
          </a:prstGeom>
          <a:noFill/>
        </p:spPr>
        <p:txBody>
          <a:bodyPr wrap="square" rtlCol="0">
            <a:spAutoFit/>
          </a:bodyPr>
          <a:lstStyle/>
          <a:p>
            <a:r>
              <a:rPr lang="zh-CN" altLang="en-US" sz="2000" dirty="0">
                <a:latin typeface="等线" panose="02010600030101010101" pitchFamily="2" charset="-122"/>
                <a:ea typeface="等线" panose="02010600030101010101" pitchFamily="2" charset="-122"/>
              </a:rPr>
              <a:t>此时向量机的决策函数为：</a:t>
            </a:r>
          </a:p>
        </p:txBody>
      </p:sp>
      <p:graphicFrame>
        <p:nvGraphicFramePr>
          <p:cNvPr id="10" name="对象 9">
            <a:extLst>
              <a:ext uri="{FF2B5EF4-FFF2-40B4-BE49-F238E27FC236}">
                <a16:creationId xmlns:a16="http://schemas.microsoft.com/office/drawing/2014/main" id="{A638DB97-C418-493F-A379-B7E772CEB9E7}"/>
              </a:ext>
            </a:extLst>
          </p:cNvPr>
          <p:cNvGraphicFramePr>
            <a:graphicFrameLocks noChangeAspect="1"/>
          </p:cNvGraphicFramePr>
          <p:nvPr>
            <p:extLst>
              <p:ext uri="{D42A27DB-BD31-4B8C-83A1-F6EECF244321}">
                <p14:modId xmlns:p14="http://schemas.microsoft.com/office/powerpoint/2010/main" val="1076399750"/>
              </p:ext>
            </p:extLst>
          </p:nvPr>
        </p:nvGraphicFramePr>
        <p:xfrm>
          <a:off x="3992563" y="6070455"/>
          <a:ext cx="5919020" cy="594734"/>
        </p:xfrm>
        <a:graphic>
          <a:graphicData uri="http://schemas.openxmlformats.org/presentationml/2006/ole">
            <mc:AlternateContent xmlns:mc="http://schemas.openxmlformats.org/markup-compatibility/2006">
              <mc:Choice xmlns:v="urn:schemas-microsoft-com:vml" Requires="v">
                <p:oleObj r:id="rId5" imgW="2654300" imgH="241300" progId="Equation.DSMT4">
                  <p:embed/>
                </p:oleObj>
              </mc:Choice>
              <mc:Fallback>
                <p:oleObj r:id="rId5" imgW="2654300" imgH="2413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92563" y="6070455"/>
                        <a:ext cx="5919020" cy="594734"/>
                      </a:xfrm>
                      <a:prstGeom prst="rect">
                        <a:avLst/>
                      </a:prstGeom>
                      <a:noFill/>
                    </p:spPr>
                  </p:pic>
                </p:oleObj>
              </mc:Fallback>
            </mc:AlternateContent>
          </a:graphicData>
        </a:graphic>
      </p:graphicFrame>
    </p:spTree>
    <p:extLst>
      <p:ext uri="{BB962C8B-B14F-4D97-AF65-F5344CB8AC3E}">
        <p14:creationId xmlns:p14="http://schemas.microsoft.com/office/powerpoint/2010/main" val="1301524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A729212-6353-487D-B825-8067F54219DA}"/>
              </a:ext>
            </a:extLst>
          </p:cNvPr>
          <p:cNvSpPr>
            <a:spLocks noGrp="1"/>
          </p:cNvSpPr>
          <p:nvPr>
            <p:ph type="title"/>
          </p:nvPr>
        </p:nvSpPr>
        <p:spPr/>
        <p:txBody>
          <a:bodyPr/>
          <a:lstStyle/>
          <a:p>
            <a:r>
              <a:rPr lang="zh-CN" altLang="en-US" sz="3600" dirty="0">
                <a:latin typeface="等线" panose="02010600030101010101" pitchFamily="2" charset="-122"/>
                <a:ea typeface="等线" panose="02010600030101010101" pitchFamily="2" charset="-122"/>
              </a:rPr>
              <a:t>本章要点</a:t>
            </a:r>
          </a:p>
        </p:txBody>
      </p:sp>
      <p:sp>
        <p:nvSpPr>
          <p:cNvPr id="4" name="内容占位符 3">
            <a:extLst>
              <a:ext uri="{FF2B5EF4-FFF2-40B4-BE49-F238E27FC236}">
                <a16:creationId xmlns:a16="http://schemas.microsoft.com/office/drawing/2014/main" id="{9351C579-90E2-4DBC-AD34-159CF310E233}"/>
              </a:ext>
            </a:extLst>
          </p:cNvPr>
          <p:cNvSpPr>
            <a:spLocks noGrp="1"/>
          </p:cNvSpPr>
          <p:nvPr>
            <p:ph sz="quarter" idx="13"/>
          </p:nvPr>
        </p:nvSpPr>
        <p:spPr>
          <a:xfrm>
            <a:off x="639413" y="1715768"/>
            <a:ext cx="7949174" cy="4259165"/>
          </a:xfrm>
        </p:spPr>
        <p:txBody>
          <a:bodyPr>
            <a:noAutofit/>
          </a:bodyPr>
          <a:lstStyle/>
          <a:p>
            <a:pPr>
              <a:lnSpc>
                <a:spcPct val="100000"/>
              </a:lnSpc>
            </a:pPr>
            <a:r>
              <a:rPr lang="en-US" altLang="zh-CN" sz="2800" spc="100" dirty="0">
                <a:latin typeface="等线" panose="02010600030101010101" pitchFamily="2" charset="-122"/>
                <a:ea typeface="等线" panose="02010600030101010101" pitchFamily="2" charset="-122"/>
              </a:rPr>
              <a:t>6.1 </a:t>
            </a:r>
            <a:r>
              <a:rPr lang="zh-CN" altLang="en-US" sz="2800" spc="100" dirty="0">
                <a:latin typeface="等线" panose="02010600030101010101" pitchFamily="2" charset="-122"/>
                <a:ea typeface="等线" panose="02010600030101010101" pitchFamily="2" charset="-122"/>
              </a:rPr>
              <a:t>最大间隔及超平面</a:t>
            </a:r>
            <a:endParaRPr lang="en-US" altLang="zh-CN" sz="2800" spc="100" dirty="0">
              <a:latin typeface="等线" panose="02010600030101010101" pitchFamily="2" charset="-122"/>
              <a:ea typeface="等线" panose="02010600030101010101" pitchFamily="2" charset="-122"/>
            </a:endParaRPr>
          </a:p>
          <a:p>
            <a:pPr>
              <a:lnSpc>
                <a:spcPct val="100000"/>
              </a:lnSpc>
            </a:pPr>
            <a:r>
              <a:rPr lang="en-US" altLang="zh-CN" sz="2800" spc="100" dirty="0">
                <a:latin typeface="等线" panose="02010600030101010101" pitchFamily="2" charset="-122"/>
                <a:ea typeface="等线" panose="02010600030101010101" pitchFamily="2" charset="-122"/>
              </a:rPr>
              <a:t>6.2 </a:t>
            </a:r>
            <a:r>
              <a:rPr lang="zh-CN" altLang="en-US" sz="2800" spc="100" dirty="0">
                <a:latin typeface="等线" panose="02010600030101010101" pitchFamily="2" charset="-122"/>
                <a:ea typeface="等线" panose="02010600030101010101" pitchFamily="2" charset="-122"/>
              </a:rPr>
              <a:t>线性可分支持向量机</a:t>
            </a:r>
            <a:endParaRPr lang="en-US" altLang="zh-CN" sz="2800" spc="100" dirty="0">
              <a:latin typeface="等线" panose="02010600030101010101" pitchFamily="2" charset="-122"/>
              <a:ea typeface="等线" panose="02010600030101010101" pitchFamily="2" charset="-122"/>
            </a:endParaRPr>
          </a:p>
          <a:p>
            <a:pPr>
              <a:lnSpc>
                <a:spcPct val="100000"/>
              </a:lnSpc>
            </a:pPr>
            <a:r>
              <a:rPr lang="en-US" altLang="zh-CN" sz="2800" spc="100" dirty="0">
                <a:latin typeface="等线" panose="02010600030101010101" pitchFamily="2" charset="-122"/>
                <a:ea typeface="等线" panose="02010600030101010101" pitchFamily="2" charset="-122"/>
              </a:rPr>
              <a:t>6.3 </a:t>
            </a:r>
            <a:r>
              <a:rPr lang="zh-CN" altLang="en-US" sz="2800" spc="100" dirty="0">
                <a:latin typeface="等线" panose="02010600030101010101" pitchFamily="2" charset="-122"/>
                <a:ea typeface="等线" panose="02010600030101010101" pitchFamily="2" charset="-122"/>
              </a:rPr>
              <a:t>线性支持向量机</a:t>
            </a:r>
            <a:endParaRPr lang="en-US" altLang="zh-CN" sz="2800" spc="100" dirty="0">
              <a:latin typeface="等线" panose="02010600030101010101" pitchFamily="2" charset="-122"/>
              <a:ea typeface="等线" panose="02010600030101010101" pitchFamily="2" charset="-122"/>
            </a:endParaRPr>
          </a:p>
          <a:p>
            <a:pPr>
              <a:lnSpc>
                <a:spcPct val="100000"/>
              </a:lnSpc>
            </a:pPr>
            <a:r>
              <a:rPr lang="en-US" altLang="zh-CN" sz="2800" spc="100" dirty="0">
                <a:latin typeface="等线" panose="02010600030101010101" pitchFamily="2" charset="-122"/>
                <a:ea typeface="等线" panose="02010600030101010101" pitchFamily="2" charset="-122"/>
              </a:rPr>
              <a:t>6.4 </a:t>
            </a:r>
            <a:r>
              <a:rPr lang="zh-CN" altLang="en-US" sz="2800" spc="100" dirty="0">
                <a:latin typeface="等线" panose="02010600030101010101" pitchFamily="2" charset="-122"/>
                <a:ea typeface="等线" panose="02010600030101010101" pitchFamily="2" charset="-122"/>
              </a:rPr>
              <a:t>合页损失函数</a:t>
            </a:r>
            <a:endParaRPr lang="en-US" altLang="zh-CN" sz="2800" spc="100" dirty="0">
              <a:latin typeface="等线" panose="02010600030101010101" pitchFamily="2" charset="-122"/>
              <a:ea typeface="等线" panose="02010600030101010101" pitchFamily="2" charset="-122"/>
            </a:endParaRPr>
          </a:p>
          <a:p>
            <a:pPr>
              <a:lnSpc>
                <a:spcPct val="100000"/>
              </a:lnSpc>
            </a:pPr>
            <a:r>
              <a:rPr lang="en-US" altLang="zh-CN" sz="2800" spc="100" dirty="0">
                <a:latin typeface="等线" panose="02010600030101010101" pitchFamily="2" charset="-122"/>
                <a:ea typeface="等线" panose="02010600030101010101" pitchFamily="2" charset="-122"/>
              </a:rPr>
              <a:t>6.5 </a:t>
            </a:r>
            <a:r>
              <a:rPr lang="zh-CN" altLang="en-US" sz="2800" spc="100" dirty="0">
                <a:latin typeface="等线" panose="02010600030101010101" pitchFamily="2" charset="-122"/>
                <a:ea typeface="等线" panose="02010600030101010101" pitchFamily="2" charset="-122"/>
              </a:rPr>
              <a:t>核技巧</a:t>
            </a:r>
            <a:endParaRPr lang="en-US" altLang="zh-CN" sz="2800" spc="100" dirty="0">
              <a:latin typeface="等线" panose="02010600030101010101" pitchFamily="2" charset="-122"/>
              <a:ea typeface="等线" panose="02010600030101010101" pitchFamily="2" charset="-122"/>
            </a:endParaRPr>
          </a:p>
          <a:p>
            <a:pPr>
              <a:lnSpc>
                <a:spcPct val="100000"/>
              </a:lnSpc>
            </a:pPr>
            <a:r>
              <a:rPr lang="en-US" altLang="zh-CN" sz="2800" spc="100" dirty="0">
                <a:latin typeface="等线" panose="02010600030101010101" pitchFamily="2" charset="-122"/>
                <a:ea typeface="等线" panose="02010600030101010101" pitchFamily="2" charset="-122"/>
              </a:rPr>
              <a:t>6.6 </a:t>
            </a:r>
            <a:r>
              <a:rPr lang="zh-CN" altLang="en-US" sz="2800" spc="100" dirty="0">
                <a:latin typeface="等线" panose="02010600030101010101" pitchFamily="2" charset="-122"/>
                <a:ea typeface="等线" panose="02010600030101010101" pitchFamily="2" charset="-122"/>
              </a:rPr>
              <a:t>二分类问题与多分类问题</a:t>
            </a:r>
            <a:endParaRPr lang="en-US" altLang="zh-CN" sz="2800" spc="100" dirty="0">
              <a:latin typeface="等线" panose="02010600030101010101" pitchFamily="2" charset="-122"/>
              <a:ea typeface="等线" panose="02010600030101010101" pitchFamily="2" charset="-122"/>
            </a:endParaRPr>
          </a:p>
          <a:p>
            <a:pPr>
              <a:lnSpc>
                <a:spcPct val="100000"/>
              </a:lnSpc>
            </a:pPr>
            <a:r>
              <a:rPr lang="en-US" altLang="zh-CN" sz="2800" spc="100" dirty="0">
                <a:latin typeface="等线" panose="02010600030101010101" pitchFamily="2" charset="-122"/>
                <a:ea typeface="等线" panose="02010600030101010101" pitchFamily="2" charset="-122"/>
              </a:rPr>
              <a:t>6.7 </a:t>
            </a:r>
            <a:r>
              <a:rPr lang="zh-CN" altLang="en-US" sz="2800" spc="100" dirty="0">
                <a:latin typeface="等线" panose="02010600030101010101" pitchFamily="2" charset="-122"/>
                <a:ea typeface="等线" panose="02010600030101010101" pitchFamily="2" charset="-122"/>
              </a:rPr>
              <a:t>实例：基于支持向量机实现葡萄酒分类</a:t>
            </a:r>
          </a:p>
        </p:txBody>
      </p:sp>
    </p:spTree>
    <p:extLst>
      <p:ext uri="{BB962C8B-B14F-4D97-AF65-F5344CB8AC3E}">
        <p14:creationId xmlns:p14="http://schemas.microsoft.com/office/powerpoint/2010/main" val="27835389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内容占位符 3">
                <a:extLst>
                  <a:ext uri="{FF2B5EF4-FFF2-40B4-BE49-F238E27FC236}">
                    <a16:creationId xmlns:a16="http://schemas.microsoft.com/office/drawing/2014/main" id="{BD96947C-C4A8-4EA5-9E94-644530B4353C}"/>
                  </a:ext>
                </a:extLst>
              </p:cNvPr>
              <p:cNvSpPr>
                <a:spLocks noGrp="1"/>
              </p:cNvSpPr>
              <p:nvPr>
                <p:ph sz="quarter" idx="13"/>
              </p:nvPr>
            </p:nvSpPr>
            <p:spPr>
              <a:xfrm>
                <a:off x="639763" y="1470025"/>
                <a:ext cx="10904088" cy="3200298"/>
              </a:xfrm>
            </p:spPr>
            <p:txBody>
              <a:bodyPr>
                <a:normAutofit/>
              </a:bodyPr>
              <a:lstStyle/>
              <a:p>
                <a:pPr indent="0" algn="just">
                  <a:lnSpc>
                    <a:spcPct val="150000"/>
                  </a:lnSpc>
                  <a:buNone/>
                </a:pPr>
                <a:r>
                  <a:rPr lang="en-US" altLang="zh-CN" sz="22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2200" kern="100" dirty="0">
                    <a:effectLst/>
                    <a:latin typeface="等线" panose="02010600030101010101" pitchFamily="2" charset="-122"/>
                    <a:ea typeface="等线" panose="02010600030101010101" pitchFamily="2" charset="-122"/>
                    <a:cs typeface="Times New Roman" panose="02020603050405020304" pitchFamily="18" charset="0"/>
                  </a:rPr>
                  <a:t>现实场景中，我们一般很难找到一个映射函数</a:t>
                </a:r>
                <a14:m>
                  <m:oMath xmlns:m="http://schemas.openxmlformats.org/officeDocument/2006/math">
                    <m:r>
                      <a:rPr lang="en-US" altLang="zh-CN" sz="2200" i="1" kern="100">
                        <a:effectLst/>
                        <a:latin typeface="Cambria Math" panose="02040503050406030204" pitchFamily="18" charset="0"/>
                        <a:ea typeface="宋体" panose="02010600030101010101" pitchFamily="2" charset="-122"/>
                        <a:cs typeface="Times New Roman" panose="02020603050405020304" pitchFamily="18" charset="0"/>
                      </a:rPr>
                      <m:t>𝜙</m:t>
                    </m:r>
                    <m:r>
                      <a:rPr lang="en-US" altLang="zh-CN" sz="2200" i="1" kern="100">
                        <a:effectLst/>
                        <a:latin typeface="Cambria Math" panose="02040503050406030204" pitchFamily="18" charset="0"/>
                        <a:ea typeface="宋体" panose="02010600030101010101" pitchFamily="2" charset="-122"/>
                        <a:cs typeface="Times New Roman" panose="02020603050405020304" pitchFamily="18" charset="0"/>
                      </a:rPr>
                      <m:t>(</m:t>
                    </m:r>
                    <m:acc>
                      <m:accPr>
                        <m:chr m:val="⃗"/>
                        <m:ctrlPr>
                          <a:rPr lang="zh-CN" altLang="zh-CN" sz="22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200" i="1" kern="100">
                            <a:effectLst/>
                            <a:latin typeface="Cambria Math" panose="02040503050406030204" pitchFamily="18" charset="0"/>
                            <a:ea typeface="宋体" panose="02010600030101010101" pitchFamily="2" charset="-122"/>
                            <a:cs typeface="Times New Roman" panose="02020603050405020304" pitchFamily="18" charset="0"/>
                          </a:rPr>
                          <m:t>𝑥</m:t>
                        </m:r>
                      </m:e>
                    </m:acc>
                    <m:r>
                      <a:rPr lang="en-US" altLang="zh-CN" sz="2200" i="1" kern="100">
                        <a:effectLst/>
                        <a:latin typeface="Cambria Math" panose="02040503050406030204" pitchFamily="18" charset="0"/>
                        <a:ea typeface="宋体" panose="02010600030101010101" pitchFamily="2" charset="-122"/>
                        <a:cs typeface="Times New Roman" panose="02020603050405020304" pitchFamily="18" charset="0"/>
                      </a:rPr>
                      <m:t>)</m:t>
                    </m:r>
                  </m:oMath>
                </a14:m>
                <a:r>
                  <a:rPr lang="zh-CN" altLang="zh-CN" sz="2200" kern="100" dirty="0">
                    <a:effectLst/>
                    <a:latin typeface="等线" panose="02010600030101010101" pitchFamily="2" charset="-122"/>
                    <a:ea typeface="等线" panose="02010600030101010101" pitchFamily="2" charset="-122"/>
                    <a:cs typeface="Times New Roman" panose="02020603050405020304" pitchFamily="18" charset="0"/>
                  </a:rPr>
                  <a:t>，将样本从输入空间映射到特征空间，并使其在特征空间线性可分。为了避免这个问题，可以使用这样一个函数</a:t>
                </a:r>
                <a14:m>
                  <m:oMath xmlns:m="http://schemas.openxmlformats.org/officeDocument/2006/math">
                    <m:r>
                      <a:rPr lang="en-US" altLang="zh-CN" sz="2200" i="1" kern="100">
                        <a:effectLst/>
                        <a:latin typeface="Cambria Math" panose="02040503050406030204" pitchFamily="18" charset="0"/>
                        <a:ea typeface="宋体" panose="02010600030101010101" pitchFamily="2" charset="-122"/>
                        <a:cs typeface="Times New Roman" panose="02020603050405020304" pitchFamily="18" charset="0"/>
                      </a:rPr>
                      <m:t>𝜅</m:t>
                    </m:r>
                    <m:r>
                      <a:rPr lang="en-US" altLang="zh-CN" sz="22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2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22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200" i="1" kern="100">
                                <a:effectLst/>
                                <a:latin typeface="Cambria Math" panose="02040503050406030204" pitchFamily="18" charset="0"/>
                                <a:ea typeface="宋体" panose="02010600030101010101" pitchFamily="2" charset="-122"/>
                                <a:cs typeface="Times New Roman" panose="02020603050405020304" pitchFamily="18" charset="0"/>
                              </a:rPr>
                              <m:t>𝑥</m:t>
                            </m:r>
                          </m:e>
                        </m:acc>
                      </m:e>
                      <m:sub>
                        <m:r>
                          <a:rPr lang="en-US" altLang="zh-CN" sz="2200" i="1" kern="100">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22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2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22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200" i="1" kern="100">
                                <a:effectLst/>
                                <a:latin typeface="Cambria Math" panose="02040503050406030204" pitchFamily="18" charset="0"/>
                                <a:ea typeface="宋体" panose="02010600030101010101" pitchFamily="2" charset="-122"/>
                                <a:cs typeface="Times New Roman" panose="02020603050405020304" pitchFamily="18" charset="0"/>
                              </a:rPr>
                              <m:t>𝑥</m:t>
                            </m:r>
                          </m:e>
                        </m:acc>
                      </m:e>
                      <m:sub>
                        <m:r>
                          <a:rPr lang="en-US" altLang="zh-CN" sz="2200" i="1" kern="100">
                            <a:effectLst/>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2200" i="1" kern="100">
                        <a:effectLst/>
                        <a:latin typeface="Cambria Math" panose="02040503050406030204" pitchFamily="18" charset="0"/>
                        <a:ea typeface="宋体" panose="02010600030101010101" pitchFamily="2" charset="-122"/>
                        <a:cs typeface="Times New Roman" panose="02020603050405020304" pitchFamily="18" charset="0"/>
                      </a:rPr>
                      <m:t>)</m:t>
                    </m:r>
                  </m:oMath>
                </a14:m>
                <a:r>
                  <a:rPr lang="zh-CN" altLang="zh-CN" sz="2200" kern="100" dirty="0">
                    <a:effectLst/>
                    <a:latin typeface="等线" panose="02010600030101010101" pitchFamily="2" charset="-122"/>
                    <a:ea typeface="等线" panose="02010600030101010101" pitchFamily="2" charset="-122"/>
                    <a:cs typeface="Times New Roman" panose="02020603050405020304" pitchFamily="18" charset="0"/>
                  </a:rPr>
                  <a:t>代替式中</a:t>
                </a:r>
                <a14:m>
                  <m:oMath xmlns:m="http://schemas.openxmlformats.org/officeDocument/2006/math">
                    <m:r>
                      <a:rPr lang="en-US" altLang="zh-CN" sz="2200" i="1" kern="100">
                        <a:effectLst/>
                        <a:latin typeface="Cambria Math" panose="02040503050406030204" pitchFamily="18" charset="0"/>
                        <a:ea typeface="宋体" panose="02010600030101010101" pitchFamily="2" charset="-122"/>
                        <a:cs typeface="Times New Roman" panose="02020603050405020304" pitchFamily="18" charset="0"/>
                      </a:rPr>
                      <m:t>𝜙</m:t>
                    </m:r>
                    <m:r>
                      <a:rPr lang="en-US" altLang="zh-CN" sz="22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2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22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200" i="1" kern="100">
                                <a:effectLst/>
                                <a:latin typeface="Cambria Math" panose="02040503050406030204" pitchFamily="18" charset="0"/>
                                <a:ea typeface="宋体" panose="02010600030101010101" pitchFamily="2" charset="-122"/>
                                <a:cs typeface="Times New Roman" panose="02020603050405020304" pitchFamily="18" charset="0"/>
                              </a:rPr>
                              <m:t>𝑥</m:t>
                            </m:r>
                          </m:e>
                        </m:acc>
                      </m:e>
                      <m:sub>
                        <m:r>
                          <a:rPr lang="en-US" altLang="zh-CN" sz="22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sSup>
                      <m:sSupPr>
                        <m:ctrlPr>
                          <a:rPr lang="zh-CN" altLang="zh-CN" sz="22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200" i="1" kern="100">
                            <a:effectLst/>
                            <a:latin typeface="Cambria Math" panose="02040503050406030204" pitchFamily="18" charset="0"/>
                            <a:ea typeface="宋体" panose="02010600030101010101" pitchFamily="2" charset="-122"/>
                            <a:cs typeface="Times New Roman" panose="02020603050405020304" pitchFamily="18" charset="0"/>
                          </a:rPr>
                          <m:t>)</m:t>
                        </m:r>
                      </m:e>
                      <m:sup>
                        <m:r>
                          <a:rPr lang="en-US" altLang="zh-CN" sz="2200" i="1" kern="100">
                            <a:effectLst/>
                            <a:latin typeface="Cambria Math" panose="02040503050406030204" pitchFamily="18" charset="0"/>
                            <a:ea typeface="宋体" panose="02010600030101010101" pitchFamily="2" charset="-122"/>
                            <a:cs typeface="Times New Roman" panose="02020603050405020304" pitchFamily="18" charset="0"/>
                          </a:rPr>
                          <m:t>𝑇</m:t>
                        </m:r>
                      </m:sup>
                    </m:sSup>
                    <m:r>
                      <a:rPr lang="en-US" altLang="zh-CN" sz="2200" i="1" kern="100">
                        <a:effectLst/>
                        <a:latin typeface="Cambria Math" panose="02040503050406030204" pitchFamily="18" charset="0"/>
                        <a:ea typeface="宋体" panose="02010600030101010101" pitchFamily="2" charset="-122"/>
                        <a:cs typeface="Times New Roman" panose="02020603050405020304" pitchFamily="18" charset="0"/>
                      </a:rPr>
                      <m:t>𝜙</m:t>
                    </m:r>
                    <m:r>
                      <a:rPr lang="en-US" altLang="zh-CN" sz="22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2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22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200" i="1" kern="100">
                                <a:effectLst/>
                                <a:latin typeface="Cambria Math" panose="02040503050406030204" pitchFamily="18" charset="0"/>
                                <a:ea typeface="宋体" panose="02010600030101010101" pitchFamily="2" charset="-122"/>
                                <a:cs typeface="Times New Roman" panose="02020603050405020304" pitchFamily="18" charset="0"/>
                              </a:rPr>
                              <m:t>𝑥</m:t>
                            </m:r>
                          </m:e>
                        </m:acc>
                      </m:e>
                      <m:sub>
                        <m:r>
                          <a:rPr lang="en-US" altLang="zh-CN" sz="2200" i="1" kern="100">
                            <a:effectLst/>
                            <a:latin typeface="Cambria Math" panose="02040503050406030204" pitchFamily="18" charset="0"/>
                            <a:ea typeface="宋体" panose="02010600030101010101" pitchFamily="2" charset="-122"/>
                            <a:cs typeface="Times New Roman" panose="02020603050405020304" pitchFamily="18" charset="0"/>
                          </a:rPr>
                          <m:t>𝑗</m:t>
                        </m:r>
                      </m:sub>
                    </m:sSub>
                    <m:r>
                      <a:rPr lang="en-US" altLang="zh-CN" sz="2200" i="1" kern="100">
                        <a:effectLst/>
                        <a:latin typeface="Cambria Math" panose="02040503050406030204" pitchFamily="18" charset="0"/>
                        <a:ea typeface="宋体" panose="02010600030101010101" pitchFamily="2" charset="-122"/>
                        <a:cs typeface="Times New Roman" panose="02020603050405020304" pitchFamily="18" charset="0"/>
                      </a:rPr>
                      <m:t>)</m:t>
                    </m:r>
                  </m:oMath>
                </a14:m>
                <a:r>
                  <a:rPr lang="zh-CN" altLang="zh-CN" sz="2200" kern="100" dirty="0">
                    <a:effectLst/>
                    <a:latin typeface="等线" panose="02010600030101010101" pitchFamily="2" charset="-122"/>
                    <a:ea typeface="等线" panose="02010600030101010101" pitchFamily="2" charset="-122"/>
                    <a:cs typeface="Times New Roman" panose="02020603050405020304" pitchFamily="18" charset="0"/>
                  </a:rPr>
                  <a:t>的计算</a:t>
                </a:r>
                <a:endParaRPr lang="en-US" altLang="zh-CN" sz="2200" kern="100" dirty="0">
                  <a:effectLst/>
                  <a:latin typeface="等线" panose="02010600030101010101" pitchFamily="2" charset="-122"/>
                  <a:ea typeface="等线" panose="02010600030101010101" pitchFamily="2" charset="-122"/>
                  <a:cs typeface="Times New Roman" panose="02020603050405020304" pitchFamily="18" charset="0"/>
                </a:endParaRPr>
              </a:p>
              <a:p>
                <a:pPr indent="0" algn="ctr">
                  <a:lnSpc>
                    <a:spcPct val="150000"/>
                  </a:lnSpc>
                  <a:buNone/>
                </a:pPr>
                <a14:m>
                  <m:oMath xmlns:m="http://schemas.openxmlformats.org/officeDocument/2006/math">
                    <m:r>
                      <a:rPr lang="en-US" altLang="zh-CN" sz="2200" i="1" kern="100">
                        <a:effectLst/>
                        <a:latin typeface="Cambria Math" panose="02040503050406030204" pitchFamily="18" charset="0"/>
                        <a:ea typeface="宋体" panose="02010600030101010101" pitchFamily="2" charset="-122"/>
                        <a:cs typeface="Times New Roman" panose="02020603050405020304" pitchFamily="18" charset="0"/>
                      </a:rPr>
                      <m:t>𝜅</m:t>
                    </m:r>
                    <m:r>
                      <a:rPr lang="en-US" altLang="zh-CN" sz="22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2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22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200" i="1" kern="100">
                                <a:effectLst/>
                                <a:latin typeface="Cambria Math" panose="02040503050406030204" pitchFamily="18" charset="0"/>
                                <a:ea typeface="宋体" panose="02010600030101010101" pitchFamily="2" charset="-122"/>
                                <a:cs typeface="Times New Roman" panose="02020603050405020304" pitchFamily="18" charset="0"/>
                              </a:rPr>
                              <m:t>𝑥</m:t>
                            </m:r>
                          </m:e>
                        </m:acc>
                      </m:e>
                      <m:sub>
                        <m:r>
                          <a:rPr lang="en-US" altLang="zh-CN" sz="2200" i="1" kern="100">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22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2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22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200" i="1" kern="100">
                                <a:effectLst/>
                                <a:latin typeface="Cambria Math" panose="02040503050406030204" pitchFamily="18" charset="0"/>
                                <a:ea typeface="宋体" panose="02010600030101010101" pitchFamily="2" charset="-122"/>
                                <a:cs typeface="Times New Roman" panose="02020603050405020304" pitchFamily="18" charset="0"/>
                              </a:rPr>
                              <m:t>𝑥</m:t>
                            </m:r>
                          </m:e>
                        </m:acc>
                      </m:e>
                      <m:sub>
                        <m:r>
                          <a:rPr lang="en-US" altLang="zh-CN" sz="2200" i="1" kern="100">
                            <a:effectLst/>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22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200" i="1" kern="100">
                        <a:effectLst/>
                        <a:latin typeface="Cambria Math" panose="02040503050406030204" pitchFamily="18" charset="0"/>
                        <a:ea typeface="宋体" panose="02010600030101010101" pitchFamily="2" charset="-122"/>
                        <a:cs typeface="Times New Roman" panose="02020603050405020304" pitchFamily="18" charset="0"/>
                      </a:rPr>
                      <m:t>𝜙</m:t>
                    </m:r>
                    <m:r>
                      <a:rPr lang="en-US" altLang="zh-CN" sz="22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2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22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200" i="1" kern="100">
                                <a:effectLst/>
                                <a:latin typeface="Cambria Math" panose="02040503050406030204" pitchFamily="18" charset="0"/>
                                <a:ea typeface="宋体" panose="02010600030101010101" pitchFamily="2" charset="-122"/>
                                <a:cs typeface="Times New Roman" panose="02020603050405020304" pitchFamily="18" charset="0"/>
                              </a:rPr>
                              <m:t>𝑥</m:t>
                            </m:r>
                          </m:e>
                        </m:acc>
                      </m:e>
                      <m:sub>
                        <m:r>
                          <a:rPr lang="en-US" altLang="zh-CN" sz="22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sSup>
                      <m:sSupPr>
                        <m:ctrlPr>
                          <a:rPr lang="zh-CN" altLang="zh-CN" sz="22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200" i="1" kern="100">
                            <a:effectLst/>
                            <a:latin typeface="Cambria Math" panose="02040503050406030204" pitchFamily="18" charset="0"/>
                            <a:ea typeface="宋体" panose="02010600030101010101" pitchFamily="2" charset="-122"/>
                            <a:cs typeface="Times New Roman" panose="02020603050405020304" pitchFamily="18" charset="0"/>
                          </a:rPr>
                          <m:t>)</m:t>
                        </m:r>
                      </m:e>
                      <m:sup>
                        <m:r>
                          <a:rPr lang="en-US" altLang="zh-CN" sz="2200" i="1" kern="100">
                            <a:effectLst/>
                            <a:latin typeface="Cambria Math" panose="02040503050406030204" pitchFamily="18" charset="0"/>
                            <a:ea typeface="宋体" panose="02010600030101010101" pitchFamily="2" charset="-122"/>
                            <a:cs typeface="Times New Roman" panose="02020603050405020304" pitchFamily="18" charset="0"/>
                          </a:rPr>
                          <m:t>𝑇</m:t>
                        </m:r>
                      </m:sup>
                    </m:sSup>
                    <m:r>
                      <a:rPr lang="en-US" altLang="zh-CN" sz="2200" i="1" kern="100">
                        <a:effectLst/>
                        <a:latin typeface="Cambria Math" panose="02040503050406030204" pitchFamily="18" charset="0"/>
                        <a:ea typeface="宋体" panose="02010600030101010101" pitchFamily="2" charset="-122"/>
                        <a:cs typeface="Times New Roman" panose="02020603050405020304" pitchFamily="18" charset="0"/>
                      </a:rPr>
                      <m:t>𝜙</m:t>
                    </m:r>
                    <m:r>
                      <a:rPr lang="en-US" altLang="zh-CN" sz="22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2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22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200" i="1" kern="100">
                                <a:effectLst/>
                                <a:latin typeface="Cambria Math" panose="02040503050406030204" pitchFamily="18" charset="0"/>
                                <a:ea typeface="宋体" panose="02010600030101010101" pitchFamily="2" charset="-122"/>
                                <a:cs typeface="Times New Roman" panose="02020603050405020304" pitchFamily="18" charset="0"/>
                              </a:rPr>
                              <m:t>𝑥</m:t>
                            </m:r>
                          </m:e>
                        </m:acc>
                      </m:e>
                      <m:sub>
                        <m:r>
                          <a:rPr lang="en-US" altLang="zh-CN" sz="2200" i="1" kern="100">
                            <a:effectLst/>
                            <a:latin typeface="Cambria Math" panose="02040503050406030204" pitchFamily="18" charset="0"/>
                            <a:ea typeface="宋体" panose="02010600030101010101" pitchFamily="2" charset="-122"/>
                            <a:cs typeface="Times New Roman" panose="02020603050405020304" pitchFamily="18" charset="0"/>
                          </a:rPr>
                          <m:t>𝑗</m:t>
                        </m:r>
                      </m:sub>
                    </m:sSub>
                    <m:r>
                      <a:rPr lang="en-US" altLang="zh-CN" sz="2200" i="1" kern="100">
                        <a:effectLst/>
                        <a:latin typeface="Cambria Math" panose="02040503050406030204" pitchFamily="18" charset="0"/>
                        <a:ea typeface="宋体" panose="02010600030101010101" pitchFamily="2" charset="-122"/>
                        <a:cs typeface="Times New Roman" panose="02020603050405020304" pitchFamily="18" charset="0"/>
                      </a:rPr>
                      <m:t>)</m:t>
                    </m:r>
                  </m:oMath>
                </a14:m>
                <a:r>
                  <a:rPr lang="en-US" altLang="zh-CN" sz="22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2200" kern="100" dirty="0">
                  <a:effectLst/>
                  <a:latin typeface="等线" panose="02010600030101010101" pitchFamily="2" charset="-122"/>
                  <a:ea typeface="等线" panose="02010600030101010101" pitchFamily="2" charset="-122"/>
                  <a:cs typeface="Times New Roman" panose="02020603050405020304" pitchFamily="18" charset="0"/>
                </a:endParaRPr>
              </a:p>
              <a:p>
                <a:pPr indent="0" algn="just">
                  <a:lnSpc>
                    <a:spcPct val="150000"/>
                  </a:lnSpc>
                  <a:buNone/>
                </a:pPr>
                <a:r>
                  <a:rPr lang="zh-CN" altLang="zh-CN" sz="2200" kern="100" dirty="0">
                    <a:effectLst/>
                    <a:latin typeface="等线" panose="02010600030101010101" pitchFamily="2" charset="-122"/>
                    <a:ea typeface="等线" panose="02010600030101010101" pitchFamily="2" charset="-122"/>
                    <a:cs typeface="Times New Roman" panose="02020603050405020304" pitchFamily="18" charset="0"/>
                  </a:rPr>
                  <a:t>其中</a:t>
                </a:r>
                <a14:m>
                  <m:oMath xmlns:m="http://schemas.openxmlformats.org/officeDocument/2006/math">
                    <m:r>
                      <a:rPr lang="en-US" altLang="zh-CN" sz="2200" i="1" kern="100">
                        <a:effectLst/>
                        <a:latin typeface="Cambria Math" panose="02040503050406030204" pitchFamily="18" charset="0"/>
                        <a:ea typeface="宋体" panose="02010600030101010101" pitchFamily="2" charset="-122"/>
                        <a:cs typeface="Times New Roman" panose="02020603050405020304" pitchFamily="18" charset="0"/>
                      </a:rPr>
                      <m:t>𝜅</m:t>
                    </m:r>
                  </m:oMath>
                </a14:m>
                <a:r>
                  <a:rPr lang="zh-CN" altLang="zh-CN" sz="2200" kern="100" dirty="0">
                    <a:effectLst/>
                    <a:latin typeface="等线" panose="02010600030101010101" pitchFamily="2" charset="-122"/>
                    <a:ea typeface="等线" panose="02010600030101010101" pitchFamily="2" charset="-122"/>
                    <a:cs typeface="Times New Roman" panose="02020603050405020304" pitchFamily="18" charset="0"/>
                  </a:rPr>
                  <a:t>为核函数。于是可以将</a:t>
                </a:r>
                <a:r>
                  <a:rPr lang="zh-CN" altLang="en-US" sz="2200" kern="100" dirty="0">
                    <a:effectLst/>
                    <a:latin typeface="等线" panose="02010600030101010101" pitchFamily="2" charset="-122"/>
                    <a:ea typeface="等线" panose="02010600030101010101" pitchFamily="2" charset="-122"/>
                    <a:cs typeface="Times New Roman" panose="02020603050405020304" pitchFamily="18" charset="0"/>
                  </a:rPr>
                  <a:t>上</a:t>
                </a:r>
                <a:r>
                  <a:rPr lang="zh-CN" altLang="zh-CN" sz="2200" kern="100" dirty="0">
                    <a:effectLst/>
                    <a:latin typeface="等线" panose="02010600030101010101" pitchFamily="2" charset="-122"/>
                    <a:ea typeface="等线" panose="02010600030101010101" pitchFamily="2" charset="-122"/>
                    <a:cs typeface="Times New Roman" panose="02020603050405020304" pitchFamily="18" charset="0"/>
                  </a:rPr>
                  <a:t>式中的优化问题重新写作</a:t>
                </a:r>
              </a:p>
              <a:p>
                <a:pPr marL="0" indent="0">
                  <a:buNone/>
                </a:pPr>
                <a:endParaRPr lang="zh-CN" altLang="en-US" sz="2200" dirty="0">
                  <a:latin typeface="等线" panose="02010600030101010101" pitchFamily="2" charset="-122"/>
                  <a:ea typeface="等线" panose="02010600030101010101" pitchFamily="2" charset="-122"/>
                </a:endParaRPr>
              </a:p>
            </p:txBody>
          </p:sp>
        </mc:Choice>
        <mc:Fallback>
          <p:sp>
            <p:nvSpPr>
              <p:cNvPr id="4" name="内容占位符 3">
                <a:extLst>
                  <a:ext uri="{FF2B5EF4-FFF2-40B4-BE49-F238E27FC236}">
                    <a16:creationId xmlns:a16="http://schemas.microsoft.com/office/drawing/2014/main" id="{BD96947C-C4A8-4EA5-9E94-644530B4353C}"/>
                  </a:ext>
                </a:extLst>
              </p:cNvPr>
              <p:cNvSpPr>
                <a:spLocks noGrp="1" noRot="1" noChangeAspect="1" noMove="1" noResize="1" noEditPoints="1" noAdjustHandles="1" noChangeArrowheads="1" noChangeShapeType="1" noTextEdit="1"/>
              </p:cNvSpPr>
              <p:nvPr>
                <p:ph sz="quarter" idx="13"/>
              </p:nvPr>
            </p:nvSpPr>
            <p:spPr>
              <a:xfrm>
                <a:off x="639763" y="1470025"/>
                <a:ext cx="10904088" cy="3200298"/>
              </a:xfrm>
              <a:blipFill>
                <a:blip r:embed="rId2"/>
                <a:stretch>
                  <a:fillRect r="-727"/>
                </a:stretch>
              </a:blipFill>
            </p:spPr>
            <p:txBody>
              <a:bodyPr/>
              <a:lstStyle/>
              <a:p>
                <a:r>
                  <a:rPr lang="zh-CN" altLang="en-US">
                    <a:noFill/>
                  </a:rPr>
                  <a:t> </a:t>
                </a:r>
              </a:p>
            </p:txBody>
          </p:sp>
        </mc:Fallback>
      </mc:AlternateContent>
      <p:sp>
        <p:nvSpPr>
          <p:cNvPr id="5" name="标题 2">
            <a:extLst>
              <a:ext uri="{FF2B5EF4-FFF2-40B4-BE49-F238E27FC236}">
                <a16:creationId xmlns:a16="http://schemas.microsoft.com/office/drawing/2014/main" id="{5FF0427A-6892-4DC8-A730-D85D3896CFF6}"/>
              </a:ext>
            </a:extLst>
          </p:cNvPr>
          <p:cNvSpPr>
            <a:spLocks noGrp="1"/>
          </p:cNvSpPr>
          <p:nvPr>
            <p:ph type="title"/>
          </p:nvPr>
        </p:nvSpPr>
        <p:spPr>
          <a:xfrm>
            <a:off x="639763" y="484188"/>
            <a:ext cx="10904537" cy="582612"/>
          </a:xfrm>
        </p:spPr>
        <p:txBody>
          <a:bodyPr/>
          <a:lstStyle/>
          <a:p>
            <a:r>
              <a:rPr lang="en-US" altLang="zh-CN" sz="3600" dirty="0">
                <a:latin typeface="等线" panose="02010600030101010101" pitchFamily="2" charset="-122"/>
                <a:ea typeface="等线" panose="02010600030101010101" pitchFamily="2" charset="-122"/>
              </a:rPr>
              <a:t>6.5 </a:t>
            </a:r>
            <a:r>
              <a:rPr lang="zh-CN" altLang="en-US" sz="3600" dirty="0">
                <a:latin typeface="等线" panose="02010600030101010101" pitchFamily="2" charset="-122"/>
                <a:ea typeface="等线" panose="02010600030101010101" pitchFamily="2" charset="-122"/>
              </a:rPr>
              <a:t>核技巧</a:t>
            </a:r>
          </a:p>
        </p:txBody>
      </p:sp>
      <p:graphicFrame>
        <p:nvGraphicFramePr>
          <p:cNvPr id="7" name="对象 6">
            <a:extLst>
              <a:ext uri="{FF2B5EF4-FFF2-40B4-BE49-F238E27FC236}">
                <a16:creationId xmlns:a16="http://schemas.microsoft.com/office/drawing/2014/main" id="{25292AD3-867A-4EC5-BB5F-FB92081F1477}"/>
              </a:ext>
            </a:extLst>
          </p:cNvPr>
          <p:cNvGraphicFramePr>
            <a:graphicFrameLocks noChangeAspect="1"/>
          </p:cNvGraphicFramePr>
          <p:nvPr>
            <p:extLst>
              <p:ext uri="{D42A27DB-BD31-4B8C-83A1-F6EECF244321}">
                <p14:modId xmlns:p14="http://schemas.microsoft.com/office/powerpoint/2010/main" val="2239085990"/>
              </p:ext>
            </p:extLst>
          </p:nvPr>
        </p:nvGraphicFramePr>
        <p:xfrm>
          <a:off x="4194180" y="4670322"/>
          <a:ext cx="4109996" cy="1887793"/>
        </p:xfrm>
        <a:graphic>
          <a:graphicData uri="http://schemas.openxmlformats.org/presentationml/2006/ole">
            <mc:AlternateContent xmlns:mc="http://schemas.openxmlformats.org/markup-compatibility/2006">
              <mc:Choice xmlns:v="urn:schemas-microsoft-com:vml" Requires="v">
                <p:oleObj r:id="rId3" imgW="2400300" imgH="1117600" progId="Equation.DSMT4">
                  <p:embed/>
                </p:oleObj>
              </mc:Choice>
              <mc:Fallback>
                <p:oleObj r:id="rId3" imgW="2400300" imgH="11176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4180" y="4670322"/>
                        <a:ext cx="4109996" cy="1887793"/>
                      </a:xfrm>
                      <a:prstGeom prst="rect">
                        <a:avLst/>
                      </a:prstGeom>
                      <a:noFill/>
                    </p:spPr>
                  </p:pic>
                </p:oleObj>
              </mc:Fallback>
            </mc:AlternateContent>
          </a:graphicData>
        </a:graphic>
      </p:graphicFrame>
    </p:spTree>
    <p:extLst>
      <p:ext uri="{BB962C8B-B14F-4D97-AF65-F5344CB8AC3E}">
        <p14:creationId xmlns:p14="http://schemas.microsoft.com/office/powerpoint/2010/main" val="38598221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06A05279-2E7E-40E0-A0DE-F6F4BF89F88C}"/>
              </a:ext>
            </a:extLst>
          </p:cNvPr>
          <p:cNvSpPr>
            <a:spLocks noGrp="1"/>
          </p:cNvSpPr>
          <p:nvPr>
            <p:ph sz="quarter" idx="13"/>
          </p:nvPr>
        </p:nvSpPr>
        <p:spPr>
          <a:xfrm>
            <a:off x="640212" y="1234280"/>
            <a:ext cx="10904088" cy="653743"/>
          </a:xfrm>
        </p:spPr>
        <p:txBody>
          <a:bodyPr>
            <a:normAutofit/>
          </a:bodyPr>
          <a:lstStyle/>
          <a:p>
            <a:pPr marL="0" indent="0">
              <a:buNone/>
            </a:pPr>
            <a:r>
              <a:rPr lang="zh-CN" altLang="zh-CN" sz="2200" kern="100" dirty="0">
                <a:effectLst/>
                <a:latin typeface="等线" panose="02010600030101010101" pitchFamily="2" charset="-122"/>
                <a:ea typeface="等线" panose="02010600030101010101" pitchFamily="2" charset="-122"/>
                <a:cs typeface="Times New Roman" panose="02020603050405020304" pitchFamily="18" charset="0"/>
              </a:rPr>
              <a:t>相应的决策函数为</a:t>
            </a:r>
            <a:r>
              <a:rPr lang="zh-CN" altLang="en-US" sz="22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2200"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buNone/>
            </a:pPr>
            <a:endParaRPr lang="zh-CN" altLang="en-US" sz="1800" dirty="0">
              <a:latin typeface="等线" panose="02010600030101010101" pitchFamily="2" charset="-122"/>
              <a:ea typeface="等线" panose="02010600030101010101" pitchFamily="2" charset="-122"/>
            </a:endParaRPr>
          </a:p>
        </p:txBody>
      </p:sp>
      <p:sp>
        <p:nvSpPr>
          <p:cNvPr id="5" name="标题 2">
            <a:extLst>
              <a:ext uri="{FF2B5EF4-FFF2-40B4-BE49-F238E27FC236}">
                <a16:creationId xmlns:a16="http://schemas.microsoft.com/office/drawing/2014/main" id="{8FB32653-BF35-4CEA-AEDD-19E5EF77B2BA}"/>
              </a:ext>
            </a:extLst>
          </p:cNvPr>
          <p:cNvSpPr>
            <a:spLocks noGrp="1"/>
          </p:cNvSpPr>
          <p:nvPr>
            <p:ph type="title"/>
          </p:nvPr>
        </p:nvSpPr>
        <p:spPr>
          <a:xfrm>
            <a:off x="639763" y="484188"/>
            <a:ext cx="10904537" cy="582612"/>
          </a:xfrm>
        </p:spPr>
        <p:txBody>
          <a:bodyPr/>
          <a:lstStyle/>
          <a:p>
            <a:r>
              <a:rPr lang="en-US" altLang="zh-CN" sz="3600" dirty="0">
                <a:latin typeface="等线" panose="02010600030101010101" pitchFamily="2" charset="-122"/>
                <a:ea typeface="等线" panose="02010600030101010101" pitchFamily="2" charset="-122"/>
              </a:rPr>
              <a:t>6.5 </a:t>
            </a:r>
            <a:r>
              <a:rPr lang="zh-CN" altLang="en-US" sz="3600" dirty="0">
                <a:latin typeface="等线" panose="02010600030101010101" pitchFamily="2" charset="-122"/>
                <a:ea typeface="等线" panose="02010600030101010101" pitchFamily="2" charset="-122"/>
              </a:rPr>
              <a:t>核技巧</a:t>
            </a:r>
          </a:p>
        </p:txBody>
      </p:sp>
      <p:graphicFrame>
        <p:nvGraphicFramePr>
          <p:cNvPr id="7" name="对象 6">
            <a:extLst>
              <a:ext uri="{FF2B5EF4-FFF2-40B4-BE49-F238E27FC236}">
                <a16:creationId xmlns:a16="http://schemas.microsoft.com/office/drawing/2014/main" id="{BBF0BB8D-3C2F-4273-BD08-83A7A378868A}"/>
              </a:ext>
            </a:extLst>
          </p:cNvPr>
          <p:cNvGraphicFramePr>
            <a:graphicFrameLocks noChangeAspect="1"/>
          </p:cNvGraphicFramePr>
          <p:nvPr>
            <p:extLst>
              <p:ext uri="{D42A27DB-BD31-4B8C-83A1-F6EECF244321}">
                <p14:modId xmlns:p14="http://schemas.microsoft.com/office/powerpoint/2010/main" val="2395101634"/>
              </p:ext>
            </p:extLst>
          </p:nvPr>
        </p:nvGraphicFramePr>
        <p:xfrm>
          <a:off x="3758380" y="1344198"/>
          <a:ext cx="3605981" cy="1861494"/>
        </p:xfrm>
        <a:graphic>
          <a:graphicData uri="http://schemas.openxmlformats.org/presentationml/2006/ole">
            <mc:AlternateContent xmlns:mc="http://schemas.openxmlformats.org/markup-compatibility/2006">
              <mc:Choice xmlns:v="urn:schemas-microsoft-com:vml" Requires="v">
                <p:oleObj r:id="rId2" imgW="2159000" imgH="1117600" progId="Equation.DSMT4">
                  <p:embed/>
                </p:oleObj>
              </mc:Choice>
              <mc:Fallback>
                <p:oleObj r:id="rId2" imgW="2159000" imgH="1117600" progId="Equation.DSMT4">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8380" y="1344198"/>
                        <a:ext cx="3605981" cy="1861494"/>
                      </a:xfrm>
                      <a:prstGeom prst="rect">
                        <a:avLst/>
                      </a:prstGeom>
                      <a:noFill/>
                    </p:spPr>
                  </p:pic>
                </p:oleObj>
              </mc:Fallback>
            </mc:AlternateContent>
          </a:graphicData>
        </a:graphic>
      </p:graphicFrame>
      <mc:AlternateContent xmlns:mc="http://schemas.openxmlformats.org/markup-compatibility/2006">
        <mc:Choice xmlns:a14="http://schemas.microsoft.com/office/drawing/2010/main" Requires="a14">
          <p:sp>
            <p:nvSpPr>
              <p:cNvPr id="21" name="文本框 20">
                <a:extLst>
                  <a:ext uri="{FF2B5EF4-FFF2-40B4-BE49-F238E27FC236}">
                    <a16:creationId xmlns:a16="http://schemas.microsoft.com/office/drawing/2014/main" id="{8DD4071E-F9A2-4B5A-9E95-437410E648AE}"/>
                  </a:ext>
                </a:extLst>
              </p:cNvPr>
              <p:cNvSpPr txBox="1"/>
              <p:nvPr/>
            </p:nvSpPr>
            <p:spPr>
              <a:xfrm>
                <a:off x="517754" y="3149275"/>
                <a:ext cx="11148553" cy="3224537"/>
              </a:xfrm>
              <a:prstGeom prst="rect">
                <a:avLst/>
              </a:prstGeom>
              <a:noFill/>
            </p:spPr>
            <p:txBody>
              <a:bodyPr wrap="square" rtlCol="0">
                <a:spAutoFit/>
              </a:bodyPr>
              <a:lstStyle/>
              <a:p>
                <a:pPr indent="266700" algn="just">
                  <a:lnSpc>
                    <a:spcPct val="150000"/>
                  </a:lnSpc>
                </a:pPr>
                <a:r>
                  <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rPr>
                  <a:t>实际应用中，我们并不关心</a:t>
                </a:r>
                <a14:m>
                  <m:oMath xmlns:m="http://schemas.openxmlformats.org/officeDocument/2006/math">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𝜙</m:t>
                    </m:r>
                  </m:oMath>
                </a14:m>
                <a:r>
                  <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rPr>
                  <a:t>是如何定义的，只要核函数</a:t>
                </a:r>
                <a14:m>
                  <m:oMath xmlns:m="http://schemas.openxmlformats.org/officeDocument/2006/math">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𝜅</m:t>
                    </m:r>
                  </m:oMath>
                </a14:m>
                <a:r>
                  <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rPr>
                  <a:t>在支持向量机模型中表现足够好即可。然而并不是任意函数</a:t>
                </a:r>
                <a14:m>
                  <m:oMath xmlns:m="http://schemas.openxmlformats.org/officeDocument/2006/math">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𝑓</m:t>
                    </m:r>
                  </m:oMath>
                </a14:m>
                <a:r>
                  <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rPr>
                  <a:t>都能用作核函数，因为不一定存在这样的隐式映射函数</a:t>
                </a:r>
                <a14:m>
                  <m:oMath xmlns:m="http://schemas.openxmlformats.org/officeDocument/2006/math">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𝜙</m:t>
                    </m:r>
                  </m:oMath>
                </a14:m>
                <a:r>
                  <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rPr>
                  <a:t>，满足</a:t>
                </a:r>
                <a:endPar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ctr">
                  <a:lnSpc>
                    <a:spcPct val="150000"/>
                  </a:lnSpc>
                </a:pPr>
                <a14:m>
                  <m:oMath xmlns:m="http://schemas.openxmlformats.org/officeDocument/2006/math">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𝑓</m:t>
                    </m:r>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𝑥</m:t>
                            </m:r>
                          </m:e>
                        </m:acc>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𝑥</m:t>
                            </m:r>
                          </m:e>
                        </m:acc>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𝜙</m:t>
                    </m:r>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𝑥</m:t>
                            </m:r>
                          </m:e>
                        </m:acc>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sSup>
                      <m:sSup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m:t>
                        </m:r>
                      </m:e>
                      <m:sup>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𝑇</m:t>
                        </m:r>
                      </m:sup>
                    </m:sSup>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𝜙</m:t>
                    </m:r>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𝑥</m:t>
                            </m:r>
                          </m:e>
                        </m:acc>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𝑗</m:t>
                        </m:r>
                      </m:sub>
                    </m:s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m:t>
                    </m:r>
                  </m:oMath>
                </a14:m>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127000" algn="just">
                  <a:lnSpc>
                    <a:spcPct val="150000"/>
                  </a:lnSpc>
                </a:pPr>
                <a:r>
                  <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rPr>
                  <a:t>为了考察函数</a:t>
                </a:r>
                <a14:m>
                  <m:oMath xmlns:m="http://schemas.openxmlformats.org/officeDocument/2006/math">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𝑓</m:t>
                    </m:r>
                  </m:oMath>
                </a14:m>
                <a:r>
                  <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rPr>
                  <a:t>是否可以用作核函数，定义核矩阵</a:t>
                </a:r>
              </a:p>
              <a:p>
                <a:pPr algn="ctr"/>
                <a14:m>
                  <m:oMath xmlns:m="http://schemas.openxmlformats.org/officeDocument/2006/math">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𝐾</m:t>
                    </m:r>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m:t>
                    </m:r>
                    <m:d>
                      <m:dPr>
                        <m:ctrlPr>
                          <a:rPr lang="zh-CN" altLang="zh-CN" sz="2000" i="1">
                            <a:effectLst/>
                            <a:latin typeface="Cambria Math" panose="02040503050406030204" pitchFamily="18" charset="0"/>
                            <a:ea typeface="Cambria Math" panose="02040503050406030204" pitchFamily="18" charset="0"/>
                          </a:rPr>
                        </m:ctrlPr>
                      </m:dPr>
                      <m:e>
                        <m:m>
                          <m:mPr>
                            <m:mcs>
                              <m:mc>
                                <m:mcPr>
                                  <m:count m:val="4"/>
                                  <m:mcJc m:val="center"/>
                                </m:mcPr>
                              </m:mc>
                            </m:mcs>
                            <m:ctrlPr>
                              <a:rPr lang="zh-CN" altLang="zh-CN" sz="2000" i="1">
                                <a:effectLst/>
                                <a:latin typeface="Cambria Math" panose="02040503050406030204" pitchFamily="18" charset="0"/>
                                <a:ea typeface="Cambria Math" panose="02040503050406030204" pitchFamily="18" charset="0"/>
                              </a:rPr>
                            </m:ctrlPr>
                          </m:mPr>
                          <m:m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𝑓</m:t>
                              </m:r>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a:effectLst/>
                                      <a:latin typeface="Cambria Math" panose="02040503050406030204" pitchFamily="18" charset="0"/>
                                      <a:ea typeface="Cambria Math" panose="02040503050406030204" pitchFamily="18" charset="0"/>
                                    </a:rPr>
                                  </m:ctrlPr>
                                </m:sSubPr>
                                <m:e>
                                  <m:acc>
                                    <m:accPr>
                                      <m:chr m:val="⃗"/>
                                      <m:ctrlPr>
                                        <a:rPr lang="zh-CN" altLang="zh-CN" sz="2000" i="1">
                                          <a:effectLst/>
                                          <a:latin typeface="Cambria Math" panose="02040503050406030204" pitchFamily="18" charset="0"/>
                                          <a:ea typeface="Cambria Math" panose="02040503050406030204" pitchFamily="18" charset="0"/>
                                        </a:rPr>
                                      </m:ctrlPr>
                                    </m:acc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𝑥</m:t>
                                      </m:r>
                                    </m:e>
                                  </m:acc>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a:effectLst/>
                                      <a:latin typeface="Cambria Math" panose="02040503050406030204" pitchFamily="18" charset="0"/>
                                      <a:ea typeface="Cambria Math" panose="02040503050406030204" pitchFamily="18" charset="0"/>
                                    </a:rPr>
                                  </m:ctrlPr>
                                </m:sSubPr>
                                <m:e>
                                  <m:acc>
                                    <m:accPr>
                                      <m:chr m:val="⃗"/>
                                      <m:ctrlPr>
                                        <a:rPr lang="zh-CN" altLang="zh-CN" sz="2000" i="1">
                                          <a:effectLst/>
                                          <a:latin typeface="Cambria Math" panose="02040503050406030204" pitchFamily="18" charset="0"/>
                                          <a:ea typeface="Cambria Math" panose="02040503050406030204" pitchFamily="18" charset="0"/>
                                        </a:rPr>
                                      </m:ctrlPr>
                                    </m:acc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𝑥</m:t>
                                      </m:r>
                                    </m:e>
                                  </m:acc>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m:t>
                              </m:r>
                            </m:e>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𝑓</m:t>
                              </m:r>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a:effectLst/>
                                      <a:latin typeface="Cambria Math" panose="02040503050406030204" pitchFamily="18" charset="0"/>
                                      <a:ea typeface="Cambria Math" panose="02040503050406030204" pitchFamily="18" charset="0"/>
                                    </a:rPr>
                                  </m:ctrlPr>
                                </m:sSubPr>
                                <m:e>
                                  <m:acc>
                                    <m:accPr>
                                      <m:chr m:val="⃗"/>
                                      <m:ctrlPr>
                                        <a:rPr lang="zh-CN" altLang="zh-CN" sz="2000" i="1">
                                          <a:effectLst/>
                                          <a:latin typeface="Cambria Math" panose="02040503050406030204" pitchFamily="18" charset="0"/>
                                          <a:ea typeface="Cambria Math" panose="02040503050406030204" pitchFamily="18" charset="0"/>
                                        </a:rPr>
                                      </m:ctrlPr>
                                    </m:acc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𝑥</m:t>
                                      </m:r>
                                    </m:e>
                                  </m:acc>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a:effectLst/>
                                      <a:latin typeface="Cambria Math" panose="02040503050406030204" pitchFamily="18" charset="0"/>
                                      <a:ea typeface="Cambria Math" panose="02040503050406030204" pitchFamily="18" charset="0"/>
                                    </a:rPr>
                                  </m:ctrlPr>
                                </m:sSubPr>
                                <m:e>
                                  <m:acc>
                                    <m:accPr>
                                      <m:chr m:val="⃗"/>
                                      <m:ctrlPr>
                                        <a:rPr lang="zh-CN" altLang="zh-CN" sz="2000" i="1">
                                          <a:effectLst/>
                                          <a:latin typeface="Cambria Math" panose="02040503050406030204" pitchFamily="18" charset="0"/>
                                          <a:ea typeface="Cambria Math" panose="02040503050406030204" pitchFamily="18" charset="0"/>
                                        </a:rPr>
                                      </m:ctrlPr>
                                    </m:acc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𝑥</m:t>
                                      </m:r>
                                    </m:e>
                                  </m:acc>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m:t>
                              </m:r>
                            </m:e>
                            <m:e>
                              <m:r>
                                <a:rPr lang="zh-CN" altLang="zh-CN" sz="2000" i="1" kern="100">
                                  <a:effectLst/>
                                  <a:latin typeface="Cambria Math" panose="02040503050406030204" pitchFamily="18" charset="0"/>
                                  <a:ea typeface="MS Gothic" panose="020B0609070205080204" pitchFamily="49" charset="-128"/>
                                  <a:cs typeface="MS Gothic" panose="020B0609070205080204" pitchFamily="49" charset="-128"/>
                                </a:rPr>
                                <m:t>⋯</m:t>
                              </m:r>
                            </m:e>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𝑓</m:t>
                              </m:r>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a:effectLst/>
                                      <a:latin typeface="Cambria Math" panose="02040503050406030204" pitchFamily="18" charset="0"/>
                                      <a:ea typeface="Cambria Math" panose="02040503050406030204" pitchFamily="18" charset="0"/>
                                    </a:rPr>
                                  </m:ctrlPr>
                                </m:sSubPr>
                                <m:e>
                                  <m:acc>
                                    <m:accPr>
                                      <m:chr m:val="⃗"/>
                                      <m:ctrlPr>
                                        <a:rPr lang="zh-CN" altLang="zh-CN" sz="2000" i="1">
                                          <a:effectLst/>
                                          <a:latin typeface="Cambria Math" panose="02040503050406030204" pitchFamily="18" charset="0"/>
                                          <a:ea typeface="Cambria Math" panose="02040503050406030204" pitchFamily="18" charset="0"/>
                                        </a:rPr>
                                      </m:ctrlPr>
                                    </m:acc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𝑥</m:t>
                                      </m:r>
                                    </m:e>
                                  </m:acc>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a:effectLst/>
                                      <a:latin typeface="Cambria Math" panose="02040503050406030204" pitchFamily="18" charset="0"/>
                                      <a:ea typeface="Cambria Math" panose="02040503050406030204" pitchFamily="18" charset="0"/>
                                    </a:rPr>
                                  </m:ctrlPr>
                                </m:sSubPr>
                                <m:e>
                                  <m:acc>
                                    <m:accPr>
                                      <m:chr m:val="⃗"/>
                                      <m:ctrlPr>
                                        <a:rPr lang="zh-CN" altLang="zh-CN" sz="2000" i="1">
                                          <a:effectLst/>
                                          <a:latin typeface="Cambria Math" panose="02040503050406030204" pitchFamily="18" charset="0"/>
                                          <a:ea typeface="Cambria Math" panose="02040503050406030204" pitchFamily="18" charset="0"/>
                                        </a:rPr>
                                      </m:ctrlPr>
                                    </m:acc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𝑥</m:t>
                                      </m:r>
                                    </m:e>
                                  </m:acc>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𝑚</m:t>
                                  </m:r>
                                </m:sub>
                              </m:s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m:t>
                              </m:r>
                            </m:e>
                          </m:mr>
                          <m:m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𝑓</m:t>
                              </m:r>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a:effectLst/>
                                      <a:latin typeface="Cambria Math" panose="02040503050406030204" pitchFamily="18" charset="0"/>
                                      <a:ea typeface="Cambria Math" panose="02040503050406030204" pitchFamily="18" charset="0"/>
                                    </a:rPr>
                                  </m:ctrlPr>
                                </m:sSubPr>
                                <m:e>
                                  <m:acc>
                                    <m:accPr>
                                      <m:chr m:val="⃗"/>
                                      <m:ctrlPr>
                                        <a:rPr lang="zh-CN" altLang="zh-CN" sz="2000" i="1">
                                          <a:effectLst/>
                                          <a:latin typeface="Cambria Math" panose="02040503050406030204" pitchFamily="18" charset="0"/>
                                          <a:ea typeface="Cambria Math" panose="02040503050406030204" pitchFamily="18" charset="0"/>
                                        </a:rPr>
                                      </m:ctrlPr>
                                    </m:acc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𝑥</m:t>
                                      </m:r>
                                    </m:e>
                                  </m:acc>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a:effectLst/>
                                      <a:latin typeface="Cambria Math" panose="02040503050406030204" pitchFamily="18" charset="0"/>
                                      <a:ea typeface="Cambria Math" panose="02040503050406030204" pitchFamily="18" charset="0"/>
                                    </a:rPr>
                                  </m:ctrlPr>
                                </m:sSubPr>
                                <m:e>
                                  <m:acc>
                                    <m:accPr>
                                      <m:chr m:val="⃗"/>
                                      <m:ctrlPr>
                                        <a:rPr lang="zh-CN" altLang="zh-CN" sz="2000" i="1">
                                          <a:effectLst/>
                                          <a:latin typeface="Cambria Math" panose="02040503050406030204" pitchFamily="18" charset="0"/>
                                          <a:ea typeface="Cambria Math" panose="02040503050406030204" pitchFamily="18" charset="0"/>
                                        </a:rPr>
                                      </m:ctrlPr>
                                    </m:acc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𝑥</m:t>
                                      </m:r>
                                    </m:e>
                                  </m:acc>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m:t>
                              </m:r>
                            </m:e>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𝑓</m:t>
                              </m:r>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a:effectLst/>
                                      <a:latin typeface="Cambria Math" panose="02040503050406030204" pitchFamily="18" charset="0"/>
                                      <a:ea typeface="Cambria Math" panose="02040503050406030204" pitchFamily="18" charset="0"/>
                                    </a:rPr>
                                  </m:ctrlPr>
                                </m:sSubPr>
                                <m:e>
                                  <m:acc>
                                    <m:accPr>
                                      <m:chr m:val="⃗"/>
                                      <m:ctrlPr>
                                        <a:rPr lang="zh-CN" altLang="zh-CN" sz="2000" i="1">
                                          <a:effectLst/>
                                          <a:latin typeface="Cambria Math" panose="02040503050406030204" pitchFamily="18" charset="0"/>
                                          <a:ea typeface="Cambria Math" panose="02040503050406030204" pitchFamily="18" charset="0"/>
                                        </a:rPr>
                                      </m:ctrlPr>
                                    </m:acc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𝑥</m:t>
                                      </m:r>
                                    </m:e>
                                  </m:acc>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a:effectLst/>
                                      <a:latin typeface="Cambria Math" panose="02040503050406030204" pitchFamily="18" charset="0"/>
                                      <a:ea typeface="Cambria Math" panose="02040503050406030204" pitchFamily="18" charset="0"/>
                                    </a:rPr>
                                  </m:ctrlPr>
                                </m:sSubPr>
                                <m:e>
                                  <m:acc>
                                    <m:accPr>
                                      <m:chr m:val="⃗"/>
                                      <m:ctrlPr>
                                        <a:rPr lang="zh-CN" altLang="zh-CN" sz="2000" i="1">
                                          <a:effectLst/>
                                          <a:latin typeface="Cambria Math" panose="02040503050406030204" pitchFamily="18" charset="0"/>
                                          <a:ea typeface="Cambria Math" panose="02040503050406030204" pitchFamily="18" charset="0"/>
                                        </a:rPr>
                                      </m:ctrlPr>
                                    </m:acc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𝑥</m:t>
                                      </m:r>
                                    </m:e>
                                  </m:acc>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m:t>
                              </m:r>
                            </m:e>
                            <m:e>
                              <m:r>
                                <a:rPr lang="zh-CN" altLang="zh-CN" sz="2000" i="1" kern="100">
                                  <a:effectLst/>
                                  <a:latin typeface="Cambria Math" panose="02040503050406030204" pitchFamily="18" charset="0"/>
                                  <a:ea typeface="MS Gothic" panose="020B0609070205080204" pitchFamily="49" charset="-128"/>
                                  <a:cs typeface="MS Gothic" panose="020B0609070205080204" pitchFamily="49" charset="-128"/>
                                </a:rPr>
                                <m:t>⋯</m:t>
                              </m:r>
                            </m:e>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𝑓</m:t>
                              </m:r>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a:effectLst/>
                                      <a:latin typeface="Cambria Math" panose="02040503050406030204" pitchFamily="18" charset="0"/>
                                      <a:ea typeface="Cambria Math" panose="02040503050406030204" pitchFamily="18" charset="0"/>
                                    </a:rPr>
                                  </m:ctrlPr>
                                </m:sSubPr>
                                <m:e>
                                  <m:acc>
                                    <m:accPr>
                                      <m:chr m:val="⃗"/>
                                      <m:ctrlPr>
                                        <a:rPr lang="zh-CN" altLang="zh-CN" sz="2000" i="1">
                                          <a:effectLst/>
                                          <a:latin typeface="Cambria Math" panose="02040503050406030204" pitchFamily="18" charset="0"/>
                                          <a:ea typeface="Cambria Math" panose="02040503050406030204" pitchFamily="18" charset="0"/>
                                        </a:rPr>
                                      </m:ctrlPr>
                                    </m:acc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𝑥</m:t>
                                      </m:r>
                                    </m:e>
                                  </m:acc>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a:effectLst/>
                                      <a:latin typeface="Cambria Math" panose="02040503050406030204" pitchFamily="18" charset="0"/>
                                      <a:ea typeface="Cambria Math" panose="02040503050406030204" pitchFamily="18" charset="0"/>
                                    </a:rPr>
                                  </m:ctrlPr>
                                </m:sSubPr>
                                <m:e>
                                  <m:acc>
                                    <m:accPr>
                                      <m:chr m:val="⃗"/>
                                      <m:ctrlPr>
                                        <a:rPr lang="zh-CN" altLang="zh-CN" sz="2000" i="1">
                                          <a:effectLst/>
                                          <a:latin typeface="Cambria Math" panose="02040503050406030204" pitchFamily="18" charset="0"/>
                                          <a:ea typeface="Cambria Math" panose="02040503050406030204" pitchFamily="18" charset="0"/>
                                        </a:rPr>
                                      </m:ctrlPr>
                                    </m:acc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𝑥</m:t>
                                      </m:r>
                                    </m:e>
                                  </m:acc>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𝑚</m:t>
                                  </m:r>
                                </m:sub>
                              </m:s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m:t>
                              </m:r>
                            </m:e>
                          </m:mr>
                          <m:mr>
                            <m:e>
                              <m:r>
                                <a:rPr lang="zh-CN" altLang="zh-CN" sz="2000" i="1" kern="100">
                                  <a:effectLst/>
                                  <a:latin typeface="Cambria Math" panose="02040503050406030204" pitchFamily="18" charset="0"/>
                                  <a:ea typeface="MS Gothic" panose="020B0609070205080204" pitchFamily="49" charset="-128"/>
                                  <a:cs typeface="MS Gothic" panose="020B0609070205080204" pitchFamily="49" charset="-128"/>
                                </a:rPr>
                                <m:t>⋮</m:t>
                              </m:r>
                            </m:e>
                            <m:e>
                              <m:r>
                                <a:rPr lang="zh-CN" altLang="zh-CN" sz="2000" i="1" kern="100">
                                  <a:effectLst/>
                                  <a:latin typeface="Cambria Math" panose="02040503050406030204" pitchFamily="18" charset="0"/>
                                  <a:ea typeface="MS Gothic" panose="020B0609070205080204" pitchFamily="49" charset="-128"/>
                                  <a:cs typeface="MS Gothic" panose="020B0609070205080204" pitchFamily="49" charset="-128"/>
                                </a:rPr>
                                <m:t>⋮</m:t>
                              </m:r>
                            </m:e>
                            <m:e>
                              <m:r>
                                <a:rPr lang="zh-CN" altLang="zh-CN" sz="2000" i="1" kern="100">
                                  <a:effectLst/>
                                  <a:latin typeface="Cambria Math" panose="02040503050406030204" pitchFamily="18" charset="0"/>
                                  <a:ea typeface="MS Gothic" panose="020B0609070205080204" pitchFamily="49" charset="-128"/>
                                  <a:cs typeface="MS Gothic" panose="020B0609070205080204" pitchFamily="49" charset="-128"/>
                                </a:rPr>
                                <m:t>⋱</m:t>
                              </m:r>
                            </m:e>
                            <m:e>
                              <m:r>
                                <a:rPr lang="zh-CN" altLang="zh-CN" sz="2000" i="1" kern="100">
                                  <a:effectLst/>
                                  <a:latin typeface="Cambria Math" panose="02040503050406030204" pitchFamily="18" charset="0"/>
                                  <a:ea typeface="MS Gothic" panose="020B0609070205080204" pitchFamily="49" charset="-128"/>
                                  <a:cs typeface="MS Gothic" panose="020B0609070205080204" pitchFamily="49" charset="-128"/>
                                </a:rPr>
                                <m:t>⋮</m:t>
                              </m:r>
                            </m:e>
                          </m:mr>
                          <m:m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𝑓</m:t>
                              </m:r>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a:effectLst/>
                                      <a:latin typeface="Cambria Math" panose="02040503050406030204" pitchFamily="18" charset="0"/>
                                      <a:ea typeface="Cambria Math" panose="02040503050406030204" pitchFamily="18" charset="0"/>
                                    </a:rPr>
                                  </m:ctrlPr>
                                </m:sSubPr>
                                <m:e>
                                  <m:acc>
                                    <m:accPr>
                                      <m:chr m:val="⃗"/>
                                      <m:ctrlPr>
                                        <a:rPr lang="zh-CN" altLang="zh-CN" sz="2000" i="1">
                                          <a:effectLst/>
                                          <a:latin typeface="Cambria Math" panose="02040503050406030204" pitchFamily="18" charset="0"/>
                                          <a:ea typeface="Cambria Math" panose="02040503050406030204" pitchFamily="18" charset="0"/>
                                        </a:rPr>
                                      </m:ctrlPr>
                                    </m:acc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𝑥</m:t>
                                      </m:r>
                                    </m:e>
                                  </m:acc>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𝑚</m:t>
                                  </m:r>
                                </m:sub>
                              </m:s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a:effectLst/>
                                      <a:latin typeface="Cambria Math" panose="02040503050406030204" pitchFamily="18" charset="0"/>
                                      <a:ea typeface="Cambria Math" panose="02040503050406030204" pitchFamily="18" charset="0"/>
                                    </a:rPr>
                                  </m:ctrlPr>
                                </m:sSubPr>
                                <m:e>
                                  <m:acc>
                                    <m:accPr>
                                      <m:chr m:val="⃗"/>
                                      <m:ctrlPr>
                                        <a:rPr lang="zh-CN" altLang="zh-CN" sz="2000" i="1">
                                          <a:effectLst/>
                                          <a:latin typeface="Cambria Math" panose="02040503050406030204" pitchFamily="18" charset="0"/>
                                          <a:ea typeface="Cambria Math" panose="02040503050406030204" pitchFamily="18" charset="0"/>
                                        </a:rPr>
                                      </m:ctrlPr>
                                    </m:acc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𝑥</m:t>
                                      </m:r>
                                    </m:e>
                                  </m:acc>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m:t>
                              </m:r>
                            </m:e>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𝑓</m:t>
                              </m:r>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a:effectLst/>
                                      <a:latin typeface="Cambria Math" panose="02040503050406030204" pitchFamily="18" charset="0"/>
                                      <a:ea typeface="Cambria Math" panose="02040503050406030204" pitchFamily="18" charset="0"/>
                                    </a:rPr>
                                  </m:ctrlPr>
                                </m:sSubPr>
                                <m:e>
                                  <m:acc>
                                    <m:accPr>
                                      <m:chr m:val="⃗"/>
                                      <m:ctrlPr>
                                        <a:rPr lang="zh-CN" altLang="zh-CN" sz="2000" i="1">
                                          <a:effectLst/>
                                          <a:latin typeface="Cambria Math" panose="02040503050406030204" pitchFamily="18" charset="0"/>
                                          <a:ea typeface="Cambria Math" panose="02040503050406030204" pitchFamily="18" charset="0"/>
                                        </a:rPr>
                                      </m:ctrlPr>
                                    </m:acc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𝑥</m:t>
                                      </m:r>
                                    </m:e>
                                  </m:acc>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𝑚</m:t>
                                  </m:r>
                                </m:sub>
                              </m:s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a:effectLst/>
                                      <a:latin typeface="Cambria Math" panose="02040503050406030204" pitchFamily="18" charset="0"/>
                                      <a:ea typeface="Cambria Math" panose="02040503050406030204" pitchFamily="18" charset="0"/>
                                    </a:rPr>
                                  </m:ctrlPr>
                                </m:sSubPr>
                                <m:e>
                                  <m:acc>
                                    <m:accPr>
                                      <m:chr m:val="⃗"/>
                                      <m:ctrlPr>
                                        <a:rPr lang="zh-CN" altLang="zh-CN" sz="2000" i="1">
                                          <a:effectLst/>
                                          <a:latin typeface="Cambria Math" panose="02040503050406030204" pitchFamily="18" charset="0"/>
                                          <a:ea typeface="Cambria Math" panose="02040503050406030204" pitchFamily="18" charset="0"/>
                                        </a:rPr>
                                      </m:ctrlPr>
                                    </m:acc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𝑥</m:t>
                                      </m:r>
                                    </m:e>
                                  </m:acc>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m:t>
                              </m:r>
                            </m:e>
                            <m:e>
                              <m:r>
                                <a:rPr lang="zh-CN" altLang="zh-CN" sz="2000" i="1" kern="100">
                                  <a:effectLst/>
                                  <a:latin typeface="Cambria Math" panose="02040503050406030204" pitchFamily="18" charset="0"/>
                                  <a:ea typeface="MS Gothic" panose="020B0609070205080204" pitchFamily="49" charset="-128"/>
                                  <a:cs typeface="MS Gothic" panose="020B0609070205080204" pitchFamily="49" charset="-128"/>
                                </a:rPr>
                                <m:t>⋯</m:t>
                              </m:r>
                            </m:e>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𝑓</m:t>
                              </m:r>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a:effectLst/>
                                      <a:latin typeface="Cambria Math" panose="02040503050406030204" pitchFamily="18" charset="0"/>
                                      <a:ea typeface="Cambria Math" panose="02040503050406030204" pitchFamily="18" charset="0"/>
                                    </a:rPr>
                                  </m:ctrlPr>
                                </m:sSubPr>
                                <m:e>
                                  <m:acc>
                                    <m:accPr>
                                      <m:chr m:val="⃗"/>
                                      <m:ctrlPr>
                                        <a:rPr lang="zh-CN" altLang="zh-CN" sz="2000" i="1">
                                          <a:effectLst/>
                                          <a:latin typeface="Cambria Math" panose="02040503050406030204" pitchFamily="18" charset="0"/>
                                          <a:ea typeface="Cambria Math" panose="02040503050406030204" pitchFamily="18" charset="0"/>
                                        </a:rPr>
                                      </m:ctrlPr>
                                    </m:acc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𝑥</m:t>
                                      </m:r>
                                    </m:e>
                                  </m:acc>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𝑚</m:t>
                                  </m:r>
                                </m:sub>
                              </m:s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a:effectLst/>
                                      <a:latin typeface="Cambria Math" panose="02040503050406030204" pitchFamily="18" charset="0"/>
                                      <a:ea typeface="Cambria Math" panose="02040503050406030204" pitchFamily="18" charset="0"/>
                                    </a:rPr>
                                  </m:ctrlPr>
                                </m:sSubPr>
                                <m:e>
                                  <m:acc>
                                    <m:accPr>
                                      <m:chr m:val="⃗"/>
                                      <m:ctrlPr>
                                        <a:rPr lang="zh-CN" altLang="zh-CN" sz="2000" i="1">
                                          <a:effectLst/>
                                          <a:latin typeface="Cambria Math" panose="02040503050406030204" pitchFamily="18" charset="0"/>
                                          <a:ea typeface="Cambria Math" panose="02040503050406030204" pitchFamily="18" charset="0"/>
                                        </a:rPr>
                                      </m:ctrlPr>
                                    </m:acc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𝑥</m:t>
                                      </m:r>
                                    </m:e>
                                  </m:acc>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𝑚</m:t>
                                  </m:r>
                                </m:sub>
                              </m:s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m:t>
                              </m:r>
                            </m:e>
                          </m:mr>
                        </m:m>
                      </m:e>
                    </m:d>
                  </m:oMath>
                </a14:m>
                <a:r>
                  <a:rPr lang="en-US" altLang="zh-CN" sz="2000" kern="100" dirty="0">
                    <a:effectLst/>
                    <a:latin typeface="等线" panose="02010600030101010101" pitchFamily="2" charset="-122"/>
                    <a:ea typeface="等线" panose="02010600030101010101" pitchFamily="2" charset="-122"/>
                  </a:rPr>
                  <a:t> </a:t>
                </a:r>
                <a:endParaRPr lang="zh-CN" altLang="en-US" sz="2000" dirty="0">
                  <a:latin typeface="等线" panose="02010600030101010101" pitchFamily="2" charset="-122"/>
                  <a:ea typeface="等线" panose="02010600030101010101" pitchFamily="2" charset="-122"/>
                </a:endParaRPr>
              </a:p>
            </p:txBody>
          </p:sp>
        </mc:Choice>
        <mc:Fallback>
          <p:sp>
            <p:nvSpPr>
              <p:cNvPr id="21" name="文本框 20">
                <a:extLst>
                  <a:ext uri="{FF2B5EF4-FFF2-40B4-BE49-F238E27FC236}">
                    <a16:creationId xmlns:a16="http://schemas.microsoft.com/office/drawing/2014/main" id="{8DD4071E-F9A2-4B5A-9E95-437410E648AE}"/>
                  </a:ext>
                </a:extLst>
              </p:cNvPr>
              <p:cNvSpPr txBox="1">
                <a:spLocks noRot="1" noChangeAspect="1" noMove="1" noResize="1" noEditPoints="1" noAdjustHandles="1" noChangeArrowheads="1" noChangeShapeType="1" noTextEdit="1"/>
              </p:cNvSpPr>
              <p:nvPr/>
            </p:nvSpPr>
            <p:spPr>
              <a:xfrm>
                <a:off x="517754" y="3149275"/>
                <a:ext cx="11148553" cy="3224537"/>
              </a:xfrm>
              <a:prstGeom prst="rect">
                <a:avLst/>
              </a:prstGeom>
              <a:blipFill>
                <a:blip r:embed="rId4"/>
                <a:stretch>
                  <a:fillRect l="-601" r="-278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760609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内容占位符 3">
                <a:extLst>
                  <a:ext uri="{FF2B5EF4-FFF2-40B4-BE49-F238E27FC236}">
                    <a16:creationId xmlns:a16="http://schemas.microsoft.com/office/drawing/2014/main" id="{845CD67F-D1AA-4F69-A623-188171FC27D6}"/>
                  </a:ext>
                </a:extLst>
              </p:cNvPr>
              <p:cNvSpPr>
                <a:spLocks noGrp="1"/>
              </p:cNvSpPr>
              <p:nvPr>
                <p:ph sz="quarter" idx="13"/>
              </p:nvPr>
            </p:nvSpPr>
            <p:spPr>
              <a:xfrm>
                <a:off x="409319" y="565458"/>
                <a:ext cx="11365424" cy="6312207"/>
              </a:xfrm>
            </p:spPr>
            <p:txBody>
              <a:bodyPr>
                <a:normAutofit fontScale="92500" lnSpcReduction="10000"/>
              </a:bodyPr>
              <a:lstStyle/>
              <a:p>
                <a:pPr marL="0" indent="0" algn="ctr">
                  <a:lnSpc>
                    <a:spcPct val="170000"/>
                  </a:lnSpc>
                  <a:buNone/>
                  <a:tabLst>
                    <a:tab pos="2641600" algn="ctr"/>
                    <a:tab pos="5270500" algn="r"/>
                  </a:tabLst>
                </a:pPr>
                <a14:m>
                  <m:oMath xmlns:m="http://schemas.openxmlformats.org/officeDocument/2006/math">
                    <m:r>
                      <a:rPr lang="en-US" altLang="zh-CN" sz="2000" i="1">
                        <a:latin typeface="Cambria Math" panose="02040503050406030204" pitchFamily="18" charset="0"/>
                      </a:rPr>
                      <m:t>𝐾</m:t>
                    </m:r>
                    <m:r>
                      <a:rPr lang="en-US" altLang="zh-CN" sz="2000" i="1">
                        <a:latin typeface="Cambria Math" panose="02040503050406030204" pitchFamily="18" charset="0"/>
                      </a:rPr>
                      <m:t>=</m:t>
                    </m:r>
                    <m:d>
                      <m:dPr>
                        <m:ctrlPr>
                          <a:rPr lang="zh-CN" altLang="zh-CN" sz="2000" i="1">
                            <a:latin typeface="Cambria Math" panose="02040503050406030204" pitchFamily="18" charset="0"/>
                          </a:rPr>
                        </m:ctrlPr>
                      </m:dPr>
                      <m:e>
                        <m:m>
                          <m:mPr>
                            <m:mcs>
                              <m:mc>
                                <m:mcPr>
                                  <m:count m:val="4"/>
                                  <m:mcJc m:val="center"/>
                                </m:mcPr>
                              </m:mc>
                            </m:mcs>
                            <m:ctrlPr>
                              <a:rPr lang="zh-CN" altLang="zh-CN" sz="2000" i="1">
                                <a:latin typeface="Cambria Math" panose="02040503050406030204" pitchFamily="18" charset="0"/>
                              </a:rPr>
                            </m:ctrlPr>
                          </m:mPr>
                          <m:mr>
                            <m:e>
                              <m:r>
                                <a:rPr lang="en-US" altLang="zh-CN" sz="2000" i="1">
                                  <a:latin typeface="Cambria Math" panose="02040503050406030204" pitchFamily="18" charset="0"/>
                                </a:rPr>
                                <m:t>𝑓</m:t>
                              </m:r>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acc>
                                    <m:accPr>
                                      <m:chr m:val="⃗"/>
                                      <m:ctrlPr>
                                        <a:rPr lang="zh-CN" altLang="zh-CN" sz="2000" i="1">
                                          <a:latin typeface="Cambria Math" panose="02040503050406030204" pitchFamily="18" charset="0"/>
                                        </a:rPr>
                                      </m:ctrlPr>
                                    </m:accPr>
                                    <m:e>
                                      <m:r>
                                        <a:rPr lang="en-US" altLang="zh-CN" sz="2000" i="1">
                                          <a:latin typeface="Cambria Math" panose="02040503050406030204" pitchFamily="18" charset="0"/>
                                        </a:rPr>
                                        <m:t>𝑥</m:t>
                                      </m:r>
                                    </m:e>
                                  </m:acc>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acc>
                                    <m:accPr>
                                      <m:chr m:val="⃗"/>
                                      <m:ctrlPr>
                                        <a:rPr lang="zh-CN" altLang="zh-CN" sz="2000" i="1">
                                          <a:latin typeface="Cambria Math" panose="02040503050406030204" pitchFamily="18" charset="0"/>
                                        </a:rPr>
                                      </m:ctrlPr>
                                    </m:accPr>
                                    <m:e>
                                      <m:r>
                                        <a:rPr lang="en-US" altLang="zh-CN" sz="2000" i="1">
                                          <a:latin typeface="Cambria Math" panose="02040503050406030204" pitchFamily="18" charset="0"/>
                                        </a:rPr>
                                        <m:t>𝑥</m:t>
                                      </m:r>
                                    </m:e>
                                  </m:acc>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e>
                            <m:e>
                              <m:r>
                                <a:rPr lang="en-US" altLang="zh-CN" sz="2000" i="1">
                                  <a:latin typeface="Cambria Math" panose="02040503050406030204" pitchFamily="18" charset="0"/>
                                </a:rPr>
                                <m:t>𝑓</m:t>
                              </m:r>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acc>
                                    <m:accPr>
                                      <m:chr m:val="⃗"/>
                                      <m:ctrlPr>
                                        <a:rPr lang="zh-CN" altLang="zh-CN" sz="2000" i="1">
                                          <a:latin typeface="Cambria Math" panose="02040503050406030204" pitchFamily="18" charset="0"/>
                                        </a:rPr>
                                      </m:ctrlPr>
                                    </m:accPr>
                                    <m:e>
                                      <m:r>
                                        <a:rPr lang="en-US" altLang="zh-CN" sz="2000" i="1">
                                          <a:latin typeface="Cambria Math" panose="02040503050406030204" pitchFamily="18" charset="0"/>
                                        </a:rPr>
                                        <m:t>𝑥</m:t>
                                      </m:r>
                                    </m:e>
                                  </m:acc>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acc>
                                    <m:accPr>
                                      <m:chr m:val="⃗"/>
                                      <m:ctrlPr>
                                        <a:rPr lang="zh-CN" altLang="zh-CN" sz="2000" i="1">
                                          <a:latin typeface="Cambria Math" panose="02040503050406030204" pitchFamily="18" charset="0"/>
                                        </a:rPr>
                                      </m:ctrlPr>
                                    </m:accPr>
                                    <m:e>
                                      <m:r>
                                        <a:rPr lang="en-US" altLang="zh-CN" sz="2000" i="1">
                                          <a:latin typeface="Cambria Math" panose="02040503050406030204" pitchFamily="18" charset="0"/>
                                        </a:rPr>
                                        <m:t>𝑥</m:t>
                                      </m:r>
                                    </m:e>
                                  </m:acc>
                                </m:e>
                                <m:sub>
                                  <m:r>
                                    <a:rPr lang="en-US" altLang="zh-CN" sz="2000" i="1">
                                      <a:latin typeface="Cambria Math" panose="02040503050406030204" pitchFamily="18" charset="0"/>
                                    </a:rPr>
                                    <m:t>2</m:t>
                                  </m:r>
                                </m:sub>
                              </m:sSub>
                              <m:r>
                                <a:rPr lang="en-US" altLang="zh-CN" sz="2000" i="1">
                                  <a:latin typeface="Cambria Math" panose="02040503050406030204" pitchFamily="18" charset="0"/>
                                </a:rPr>
                                <m:t>)</m:t>
                              </m:r>
                            </m:e>
                            <m:e>
                              <m:r>
                                <a:rPr lang="zh-CN" altLang="zh-CN" sz="2000" i="1">
                                  <a:latin typeface="Cambria Math" panose="02040503050406030204" pitchFamily="18" charset="0"/>
                                </a:rPr>
                                <m:t>⋯</m:t>
                              </m:r>
                            </m:e>
                            <m:e>
                              <m:r>
                                <a:rPr lang="en-US" altLang="zh-CN" sz="2000" i="1">
                                  <a:latin typeface="Cambria Math" panose="02040503050406030204" pitchFamily="18" charset="0"/>
                                </a:rPr>
                                <m:t>𝑓</m:t>
                              </m:r>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acc>
                                    <m:accPr>
                                      <m:chr m:val="⃗"/>
                                      <m:ctrlPr>
                                        <a:rPr lang="zh-CN" altLang="zh-CN" sz="2000" i="1">
                                          <a:latin typeface="Cambria Math" panose="02040503050406030204" pitchFamily="18" charset="0"/>
                                        </a:rPr>
                                      </m:ctrlPr>
                                    </m:accPr>
                                    <m:e>
                                      <m:r>
                                        <a:rPr lang="en-US" altLang="zh-CN" sz="2000" i="1">
                                          <a:latin typeface="Cambria Math" panose="02040503050406030204" pitchFamily="18" charset="0"/>
                                        </a:rPr>
                                        <m:t>𝑥</m:t>
                                      </m:r>
                                    </m:e>
                                  </m:acc>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acc>
                                    <m:accPr>
                                      <m:chr m:val="⃗"/>
                                      <m:ctrlPr>
                                        <a:rPr lang="zh-CN" altLang="zh-CN" sz="2000" i="1">
                                          <a:latin typeface="Cambria Math" panose="02040503050406030204" pitchFamily="18" charset="0"/>
                                        </a:rPr>
                                      </m:ctrlPr>
                                    </m:accPr>
                                    <m:e>
                                      <m:r>
                                        <a:rPr lang="en-US" altLang="zh-CN" sz="2000" i="1">
                                          <a:latin typeface="Cambria Math" panose="02040503050406030204" pitchFamily="18" charset="0"/>
                                        </a:rPr>
                                        <m:t>𝑥</m:t>
                                      </m:r>
                                    </m:e>
                                  </m:acc>
                                </m:e>
                                <m:sub>
                                  <m:r>
                                    <a:rPr lang="en-US" altLang="zh-CN" sz="2000" i="1">
                                      <a:latin typeface="Cambria Math" panose="02040503050406030204" pitchFamily="18" charset="0"/>
                                    </a:rPr>
                                    <m:t>𝑚</m:t>
                                  </m:r>
                                </m:sub>
                              </m:sSub>
                              <m:r>
                                <a:rPr lang="en-US" altLang="zh-CN" sz="2000" i="1">
                                  <a:latin typeface="Cambria Math" panose="02040503050406030204" pitchFamily="18" charset="0"/>
                                </a:rPr>
                                <m:t>)</m:t>
                              </m:r>
                            </m:e>
                          </m:mr>
                          <m:mr>
                            <m:e>
                              <m:r>
                                <a:rPr lang="en-US" altLang="zh-CN" sz="2000" i="1">
                                  <a:latin typeface="Cambria Math" panose="02040503050406030204" pitchFamily="18" charset="0"/>
                                </a:rPr>
                                <m:t>𝑓</m:t>
                              </m:r>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acc>
                                    <m:accPr>
                                      <m:chr m:val="⃗"/>
                                      <m:ctrlPr>
                                        <a:rPr lang="zh-CN" altLang="zh-CN" sz="2000" i="1">
                                          <a:latin typeface="Cambria Math" panose="02040503050406030204" pitchFamily="18" charset="0"/>
                                        </a:rPr>
                                      </m:ctrlPr>
                                    </m:accPr>
                                    <m:e>
                                      <m:r>
                                        <a:rPr lang="en-US" altLang="zh-CN" sz="2000" i="1">
                                          <a:latin typeface="Cambria Math" panose="02040503050406030204" pitchFamily="18" charset="0"/>
                                        </a:rPr>
                                        <m:t>𝑥</m:t>
                                      </m:r>
                                    </m:e>
                                  </m:acc>
                                </m:e>
                                <m:sub>
                                  <m:r>
                                    <a:rPr lang="en-US" altLang="zh-CN" sz="2000" i="1">
                                      <a:latin typeface="Cambria Math" panose="02040503050406030204" pitchFamily="18" charset="0"/>
                                    </a:rPr>
                                    <m:t>2</m:t>
                                  </m:r>
                                </m:sub>
                              </m:sSub>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acc>
                                    <m:accPr>
                                      <m:chr m:val="⃗"/>
                                      <m:ctrlPr>
                                        <a:rPr lang="zh-CN" altLang="zh-CN" sz="2000" i="1">
                                          <a:latin typeface="Cambria Math" panose="02040503050406030204" pitchFamily="18" charset="0"/>
                                        </a:rPr>
                                      </m:ctrlPr>
                                    </m:accPr>
                                    <m:e>
                                      <m:r>
                                        <a:rPr lang="en-US" altLang="zh-CN" sz="2000" i="1">
                                          <a:latin typeface="Cambria Math" panose="02040503050406030204" pitchFamily="18" charset="0"/>
                                        </a:rPr>
                                        <m:t>𝑥</m:t>
                                      </m:r>
                                    </m:e>
                                  </m:acc>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e>
                            <m:e>
                              <m:r>
                                <a:rPr lang="en-US" altLang="zh-CN" sz="2000" i="1">
                                  <a:latin typeface="Cambria Math" panose="02040503050406030204" pitchFamily="18" charset="0"/>
                                </a:rPr>
                                <m:t>𝑓</m:t>
                              </m:r>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acc>
                                    <m:accPr>
                                      <m:chr m:val="⃗"/>
                                      <m:ctrlPr>
                                        <a:rPr lang="zh-CN" altLang="zh-CN" sz="2000" i="1">
                                          <a:latin typeface="Cambria Math" panose="02040503050406030204" pitchFamily="18" charset="0"/>
                                        </a:rPr>
                                      </m:ctrlPr>
                                    </m:accPr>
                                    <m:e>
                                      <m:r>
                                        <a:rPr lang="en-US" altLang="zh-CN" sz="2000" i="1">
                                          <a:latin typeface="Cambria Math" panose="02040503050406030204" pitchFamily="18" charset="0"/>
                                        </a:rPr>
                                        <m:t>𝑥</m:t>
                                      </m:r>
                                    </m:e>
                                  </m:acc>
                                </m:e>
                                <m:sub>
                                  <m:r>
                                    <a:rPr lang="en-US" altLang="zh-CN" sz="2000" i="1">
                                      <a:latin typeface="Cambria Math" panose="02040503050406030204" pitchFamily="18" charset="0"/>
                                    </a:rPr>
                                    <m:t>2</m:t>
                                  </m:r>
                                </m:sub>
                              </m:sSub>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acc>
                                    <m:accPr>
                                      <m:chr m:val="⃗"/>
                                      <m:ctrlPr>
                                        <a:rPr lang="zh-CN" altLang="zh-CN" sz="2000" i="1">
                                          <a:latin typeface="Cambria Math" panose="02040503050406030204" pitchFamily="18" charset="0"/>
                                        </a:rPr>
                                      </m:ctrlPr>
                                    </m:accPr>
                                    <m:e>
                                      <m:r>
                                        <a:rPr lang="en-US" altLang="zh-CN" sz="2000" i="1">
                                          <a:latin typeface="Cambria Math" panose="02040503050406030204" pitchFamily="18" charset="0"/>
                                        </a:rPr>
                                        <m:t>𝑥</m:t>
                                      </m:r>
                                    </m:e>
                                  </m:acc>
                                </m:e>
                                <m:sub>
                                  <m:r>
                                    <a:rPr lang="en-US" altLang="zh-CN" sz="2000" i="1">
                                      <a:latin typeface="Cambria Math" panose="02040503050406030204" pitchFamily="18" charset="0"/>
                                    </a:rPr>
                                    <m:t>2</m:t>
                                  </m:r>
                                </m:sub>
                              </m:sSub>
                              <m:r>
                                <a:rPr lang="en-US" altLang="zh-CN" sz="2000" i="1">
                                  <a:latin typeface="Cambria Math" panose="02040503050406030204" pitchFamily="18" charset="0"/>
                                </a:rPr>
                                <m:t>)</m:t>
                              </m:r>
                            </m:e>
                            <m:e>
                              <m:r>
                                <a:rPr lang="zh-CN" altLang="zh-CN" sz="2000" i="1">
                                  <a:latin typeface="Cambria Math" panose="02040503050406030204" pitchFamily="18" charset="0"/>
                                </a:rPr>
                                <m:t>⋯</m:t>
                              </m:r>
                            </m:e>
                            <m:e>
                              <m:r>
                                <a:rPr lang="en-US" altLang="zh-CN" sz="2000" i="1">
                                  <a:latin typeface="Cambria Math" panose="02040503050406030204" pitchFamily="18" charset="0"/>
                                </a:rPr>
                                <m:t>𝑓</m:t>
                              </m:r>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acc>
                                    <m:accPr>
                                      <m:chr m:val="⃗"/>
                                      <m:ctrlPr>
                                        <a:rPr lang="zh-CN" altLang="zh-CN" sz="2000" i="1">
                                          <a:latin typeface="Cambria Math" panose="02040503050406030204" pitchFamily="18" charset="0"/>
                                        </a:rPr>
                                      </m:ctrlPr>
                                    </m:accPr>
                                    <m:e>
                                      <m:r>
                                        <a:rPr lang="en-US" altLang="zh-CN" sz="2000" i="1">
                                          <a:latin typeface="Cambria Math" panose="02040503050406030204" pitchFamily="18" charset="0"/>
                                        </a:rPr>
                                        <m:t>𝑥</m:t>
                                      </m:r>
                                    </m:e>
                                  </m:acc>
                                </m:e>
                                <m:sub>
                                  <m:r>
                                    <a:rPr lang="en-US" altLang="zh-CN" sz="2000" i="1">
                                      <a:latin typeface="Cambria Math" panose="02040503050406030204" pitchFamily="18" charset="0"/>
                                    </a:rPr>
                                    <m:t>2</m:t>
                                  </m:r>
                                </m:sub>
                              </m:sSub>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acc>
                                    <m:accPr>
                                      <m:chr m:val="⃗"/>
                                      <m:ctrlPr>
                                        <a:rPr lang="zh-CN" altLang="zh-CN" sz="2000" i="1">
                                          <a:latin typeface="Cambria Math" panose="02040503050406030204" pitchFamily="18" charset="0"/>
                                        </a:rPr>
                                      </m:ctrlPr>
                                    </m:accPr>
                                    <m:e>
                                      <m:r>
                                        <a:rPr lang="en-US" altLang="zh-CN" sz="2000" i="1">
                                          <a:latin typeface="Cambria Math" panose="02040503050406030204" pitchFamily="18" charset="0"/>
                                        </a:rPr>
                                        <m:t>𝑥</m:t>
                                      </m:r>
                                    </m:e>
                                  </m:acc>
                                </m:e>
                                <m:sub>
                                  <m:r>
                                    <a:rPr lang="en-US" altLang="zh-CN" sz="2000" i="1">
                                      <a:latin typeface="Cambria Math" panose="02040503050406030204" pitchFamily="18" charset="0"/>
                                    </a:rPr>
                                    <m:t>𝑚</m:t>
                                  </m:r>
                                </m:sub>
                              </m:sSub>
                              <m:r>
                                <a:rPr lang="en-US" altLang="zh-CN" sz="2000" i="1">
                                  <a:latin typeface="Cambria Math" panose="02040503050406030204" pitchFamily="18" charset="0"/>
                                </a:rPr>
                                <m:t>)</m:t>
                              </m:r>
                            </m:e>
                          </m:mr>
                          <m:mr>
                            <m:e>
                              <m:r>
                                <a:rPr lang="zh-CN" altLang="zh-CN" sz="2000" i="1">
                                  <a:latin typeface="Cambria Math" panose="02040503050406030204" pitchFamily="18" charset="0"/>
                                </a:rPr>
                                <m:t>⋮</m:t>
                              </m:r>
                            </m:e>
                            <m:e>
                              <m:r>
                                <a:rPr lang="zh-CN" altLang="zh-CN" sz="2000" i="1">
                                  <a:latin typeface="Cambria Math" panose="02040503050406030204" pitchFamily="18" charset="0"/>
                                </a:rPr>
                                <m:t>⋮</m:t>
                              </m:r>
                            </m:e>
                            <m:e>
                              <m:r>
                                <a:rPr lang="zh-CN" altLang="zh-CN" sz="2000" i="1">
                                  <a:latin typeface="Cambria Math" panose="02040503050406030204" pitchFamily="18" charset="0"/>
                                </a:rPr>
                                <m:t>⋱</m:t>
                              </m:r>
                            </m:e>
                            <m:e>
                              <m:r>
                                <a:rPr lang="zh-CN" altLang="zh-CN" sz="2000" i="1">
                                  <a:latin typeface="Cambria Math" panose="02040503050406030204" pitchFamily="18" charset="0"/>
                                </a:rPr>
                                <m:t>⋮</m:t>
                              </m:r>
                            </m:e>
                          </m:mr>
                          <m:mr>
                            <m:e>
                              <m:r>
                                <a:rPr lang="en-US" altLang="zh-CN" sz="2000" i="1">
                                  <a:latin typeface="Cambria Math" panose="02040503050406030204" pitchFamily="18" charset="0"/>
                                </a:rPr>
                                <m:t>𝑓</m:t>
                              </m:r>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acc>
                                    <m:accPr>
                                      <m:chr m:val="⃗"/>
                                      <m:ctrlPr>
                                        <a:rPr lang="zh-CN" altLang="zh-CN" sz="2000" i="1">
                                          <a:latin typeface="Cambria Math" panose="02040503050406030204" pitchFamily="18" charset="0"/>
                                        </a:rPr>
                                      </m:ctrlPr>
                                    </m:accPr>
                                    <m:e>
                                      <m:r>
                                        <a:rPr lang="en-US" altLang="zh-CN" sz="2000" i="1">
                                          <a:latin typeface="Cambria Math" panose="02040503050406030204" pitchFamily="18" charset="0"/>
                                        </a:rPr>
                                        <m:t>𝑥</m:t>
                                      </m:r>
                                    </m:e>
                                  </m:acc>
                                </m:e>
                                <m:sub>
                                  <m:r>
                                    <a:rPr lang="en-US" altLang="zh-CN" sz="2000" i="1">
                                      <a:latin typeface="Cambria Math" panose="02040503050406030204" pitchFamily="18" charset="0"/>
                                    </a:rPr>
                                    <m:t>𝑚</m:t>
                                  </m:r>
                                </m:sub>
                              </m:sSub>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acc>
                                    <m:accPr>
                                      <m:chr m:val="⃗"/>
                                      <m:ctrlPr>
                                        <a:rPr lang="zh-CN" altLang="zh-CN" sz="2000" i="1">
                                          <a:latin typeface="Cambria Math" panose="02040503050406030204" pitchFamily="18" charset="0"/>
                                        </a:rPr>
                                      </m:ctrlPr>
                                    </m:accPr>
                                    <m:e>
                                      <m:r>
                                        <a:rPr lang="en-US" altLang="zh-CN" sz="2000" i="1">
                                          <a:latin typeface="Cambria Math" panose="02040503050406030204" pitchFamily="18" charset="0"/>
                                        </a:rPr>
                                        <m:t>𝑥</m:t>
                                      </m:r>
                                    </m:e>
                                  </m:acc>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e>
                            <m:e>
                              <m:r>
                                <a:rPr lang="en-US" altLang="zh-CN" sz="2000" i="1">
                                  <a:latin typeface="Cambria Math" panose="02040503050406030204" pitchFamily="18" charset="0"/>
                                </a:rPr>
                                <m:t>𝑓</m:t>
                              </m:r>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acc>
                                    <m:accPr>
                                      <m:chr m:val="⃗"/>
                                      <m:ctrlPr>
                                        <a:rPr lang="zh-CN" altLang="zh-CN" sz="2000" i="1">
                                          <a:latin typeface="Cambria Math" panose="02040503050406030204" pitchFamily="18" charset="0"/>
                                        </a:rPr>
                                      </m:ctrlPr>
                                    </m:accPr>
                                    <m:e>
                                      <m:r>
                                        <a:rPr lang="en-US" altLang="zh-CN" sz="2000" i="1">
                                          <a:latin typeface="Cambria Math" panose="02040503050406030204" pitchFamily="18" charset="0"/>
                                        </a:rPr>
                                        <m:t>𝑥</m:t>
                                      </m:r>
                                    </m:e>
                                  </m:acc>
                                </m:e>
                                <m:sub>
                                  <m:r>
                                    <a:rPr lang="en-US" altLang="zh-CN" sz="2000" i="1">
                                      <a:latin typeface="Cambria Math" panose="02040503050406030204" pitchFamily="18" charset="0"/>
                                    </a:rPr>
                                    <m:t>𝑚</m:t>
                                  </m:r>
                                </m:sub>
                              </m:sSub>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acc>
                                    <m:accPr>
                                      <m:chr m:val="⃗"/>
                                      <m:ctrlPr>
                                        <a:rPr lang="zh-CN" altLang="zh-CN" sz="2000" i="1">
                                          <a:latin typeface="Cambria Math" panose="02040503050406030204" pitchFamily="18" charset="0"/>
                                        </a:rPr>
                                      </m:ctrlPr>
                                    </m:accPr>
                                    <m:e>
                                      <m:r>
                                        <a:rPr lang="en-US" altLang="zh-CN" sz="2000" i="1">
                                          <a:latin typeface="Cambria Math" panose="02040503050406030204" pitchFamily="18" charset="0"/>
                                        </a:rPr>
                                        <m:t>𝑥</m:t>
                                      </m:r>
                                    </m:e>
                                  </m:acc>
                                </m:e>
                                <m:sub>
                                  <m:r>
                                    <a:rPr lang="en-US" altLang="zh-CN" sz="2000" i="1">
                                      <a:latin typeface="Cambria Math" panose="02040503050406030204" pitchFamily="18" charset="0"/>
                                    </a:rPr>
                                    <m:t>2</m:t>
                                  </m:r>
                                </m:sub>
                              </m:sSub>
                              <m:r>
                                <a:rPr lang="en-US" altLang="zh-CN" sz="2000" i="1">
                                  <a:latin typeface="Cambria Math" panose="02040503050406030204" pitchFamily="18" charset="0"/>
                                </a:rPr>
                                <m:t>)</m:t>
                              </m:r>
                            </m:e>
                            <m:e>
                              <m:r>
                                <a:rPr lang="zh-CN" altLang="zh-CN" sz="2000" i="1">
                                  <a:latin typeface="Cambria Math" panose="02040503050406030204" pitchFamily="18" charset="0"/>
                                </a:rPr>
                                <m:t>⋯</m:t>
                              </m:r>
                            </m:e>
                            <m:e>
                              <m:r>
                                <a:rPr lang="en-US" altLang="zh-CN" sz="2000" i="1">
                                  <a:latin typeface="Cambria Math" panose="02040503050406030204" pitchFamily="18" charset="0"/>
                                </a:rPr>
                                <m:t>𝑓</m:t>
                              </m:r>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acc>
                                    <m:accPr>
                                      <m:chr m:val="⃗"/>
                                      <m:ctrlPr>
                                        <a:rPr lang="zh-CN" altLang="zh-CN" sz="2000" i="1">
                                          <a:latin typeface="Cambria Math" panose="02040503050406030204" pitchFamily="18" charset="0"/>
                                        </a:rPr>
                                      </m:ctrlPr>
                                    </m:accPr>
                                    <m:e>
                                      <m:r>
                                        <a:rPr lang="en-US" altLang="zh-CN" sz="2000" i="1">
                                          <a:latin typeface="Cambria Math" panose="02040503050406030204" pitchFamily="18" charset="0"/>
                                        </a:rPr>
                                        <m:t>𝑥</m:t>
                                      </m:r>
                                    </m:e>
                                  </m:acc>
                                </m:e>
                                <m:sub>
                                  <m:r>
                                    <a:rPr lang="en-US" altLang="zh-CN" sz="2000" i="1">
                                      <a:latin typeface="Cambria Math" panose="02040503050406030204" pitchFamily="18" charset="0"/>
                                    </a:rPr>
                                    <m:t>𝑚</m:t>
                                  </m:r>
                                </m:sub>
                              </m:sSub>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acc>
                                    <m:accPr>
                                      <m:chr m:val="⃗"/>
                                      <m:ctrlPr>
                                        <a:rPr lang="zh-CN" altLang="zh-CN" sz="2000" i="1">
                                          <a:latin typeface="Cambria Math" panose="02040503050406030204" pitchFamily="18" charset="0"/>
                                        </a:rPr>
                                      </m:ctrlPr>
                                    </m:accPr>
                                    <m:e>
                                      <m:r>
                                        <a:rPr lang="en-US" altLang="zh-CN" sz="2000" i="1">
                                          <a:latin typeface="Cambria Math" panose="02040503050406030204" pitchFamily="18" charset="0"/>
                                        </a:rPr>
                                        <m:t>𝑥</m:t>
                                      </m:r>
                                    </m:e>
                                  </m:acc>
                                </m:e>
                                <m:sub>
                                  <m:r>
                                    <a:rPr lang="en-US" altLang="zh-CN" sz="2000" i="1">
                                      <a:latin typeface="Cambria Math" panose="02040503050406030204" pitchFamily="18" charset="0"/>
                                    </a:rPr>
                                    <m:t>𝑚</m:t>
                                  </m:r>
                                </m:sub>
                              </m:sSub>
                              <m:r>
                                <a:rPr lang="en-US" altLang="zh-CN" sz="2000" i="1">
                                  <a:latin typeface="Cambria Math" panose="02040503050406030204" pitchFamily="18" charset="0"/>
                                </a:rPr>
                                <m:t>)</m:t>
                              </m:r>
                            </m:e>
                          </m:mr>
                        </m:m>
                      </m:e>
                    </m:d>
                  </m:oMath>
                </a14:m>
                <a:r>
                  <a:rPr lang="en-US" altLang="zh-CN" sz="23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2300" kern="100" dirty="0">
                  <a:effectLst/>
                  <a:latin typeface="等线" panose="02010600030101010101" pitchFamily="2" charset="-122"/>
                  <a:ea typeface="等线" panose="02010600030101010101" pitchFamily="2" charset="-122"/>
                  <a:cs typeface="Times New Roman" panose="02020603050405020304" pitchFamily="18" charset="0"/>
                </a:endParaRPr>
              </a:p>
              <a:p>
                <a:pPr indent="0" algn="just">
                  <a:lnSpc>
                    <a:spcPct val="170000"/>
                  </a:lnSpc>
                  <a:buNone/>
                </a:pPr>
                <a:r>
                  <a:rPr lang="en-US" altLang="zh-CN" sz="23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2300" kern="100" dirty="0">
                    <a:effectLst/>
                    <a:latin typeface="等线" panose="02010600030101010101" pitchFamily="2" charset="-122"/>
                    <a:ea typeface="等线" panose="02010600030101010101" pitchFamily="2" charset="-122"/>
                    <a:cs typeface="Times New Roman" panose="02020603050405020304" pitchFamily="18" charset="0"/>
                  </a:rPr>
                  <a:t>其中</a:t>
                </a:r>
                <a14:m>
                  <m:oMath xmlns:m="http://schemas.openxmlformats.org/officeDocument/2006/math">
                    <m:sSub>
                      <m:sSubPr>
                        <m:ctrlPr>
                          <a:rPr lang="zh-CN" altLang="zh-CN" sz="23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23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300" i="1" kern="100">
                                <a:effectLst/>
                                <a:latin typeface="Cambria Math" panose="02040503050406030204" pitchFamily="18" charset="0"/>
                                <a:ea typeface="宋体" panose="02010600030101010101" pitchFamily="2" charset="-122"/>
                                <a:cs typeface="Times New Roman" panose="02020603050405020304" pitchFamily="18" charset="0"/>
                              </a:rPr>
                              <m:t>𝑥</m:t>
                            </m:r>
                          </m:e>
                        </m:acc>
                      </m:e>
                      <m:sub>
                        <m:r>
                          <a:rPr lang="en-US" altLang="zh-CN" sz="2300" i="1" kern="100">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23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3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23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300" i="1" kern="100">
                                <a:effectLst/>
                                <a:latin typeface="Cambria Math" panose="02040503050406030204" pitchFamily="18" charset="0"/>
                                <a:ea typeface="宋体" panose="02010600030101010101" pitchFamily="2" charset="-122"/>
                                <a:cs typeface="Times New Roman" panose="02020603050405020304" pitchFamily="18" charset="0"/>
                              </a:rPr>
                              <m:t>𝑥</m:t>
                            </m:r>
                          </m:e>
                        </m:acc>
                      </m:e>
                      <m:sub>
                        <m:r>
                          <a:rPr lang="en-US" altLang="zh-CN" sz="2300" i="1" kern="100">
                            <a:effectLst/>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23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3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23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300" i="1" kern="100">
                                <a:effectLst/>
                                <a:latin typeface="Cambria Math" panose="02040503050406030204" pitchFamily="18" charset="0"/>
                                <a:ea typeface="宋体" panose="02010600030101010101" pitchFamily="2" charset="-122"/>
                                <a:cs typeface="Times New Roman" panose="02020603050405020304" pitchFamily="18" charset="0"/>
                              </a:rPr>
                              <m:t>𝑥</m:t>
                            </m:r>
                          </m:e>
                        </m:acc>
                      </m:e>
                      <m:sub>
                        <m:r>
                          <a:rPr lang="en-US" altLang="zh-CN" sz="2300" i="1" kern="100">
                            <a:effectLst/>
                            <a:latin typeface="Cambria Math" panose="02040503050406030204" pitchFamily="18" charset="0"/>
                            <a:ea typeface="宋体" panose="02010600030101010101" pitchFamily="2" charset="-122"/>
                            <a:cs typeface="Times New Roman" panose="02020603050405020304" pitchFamily="18" charset="0"/>
                          </a:rPr>
                          <m:t>𝑚</m:t>
                        </m:r>
                      </m:sub>
                    </m:sSub>
                  </m:oMath>
                </a14:m>
                <a:r>
                  <a:rPr lang="zh-CN" altLang="zh-CN" sz="2300" kern="100" dirty="0">
                    <a:effectLst/>
                    <a:latin typeface="等线" panose="02010600030101010101" pitchFamily="2" charset="-122"/>
                    <a:ea typeface="等线" panose="02010600030101010101" pitchFamily="2" charset="-122"/>
                    <a:cs typeface="Times New Roman" panose="02020603050405020304" pitchFamily="18" charset="0"/>
                  </a:rPr>
                  <a:t>表示输入空间中的样本点集合。可以证明，函数</a:t>
                </a:r>
                <a14:m>
                  <m:oMath xmlns:m="http://schemas.openxmlformats.org/officeDocument/2006/math">
                    <m:r>
                      <a:rPr lang="en-US" altLang="zh-CN" sz="2300" i="1" kern="100">
                        <a:effectLst/>
                        <a:latin typeface="Cambria Math" panose="02040503050406030204" pitchFamily="18" charset="0"/>
                        <a:ea typeface="宋体" panose="02010600030101010101" pitchFamily="2" charset="-122"/>
                        <a:cs typeface="Times New Roman" panose="02020603050405020304" pitchFamily="18" charset="0"/>
                      </a:rPr>
                      <m:t>𝑓</m:t>
                    </m:r>
                  </m:oMath>
                </a14:m>
                <a:r>
                  <a:rPr lang="zh-CN" altLang="zh-CN" sz="2300" kern="100" dirty="0">
                    <a:effectLst/>
                    <a:latin typeface="等线" panose="02010600030101010101" pitchFamily="2" charset="-122"/>
                    <a:ea typeface="等线" panose="02010600030101010101" pitchFamily="2" charset="-122"/>
                    <a:cs typeface="Times New Roman" panose="02020603050405020304" pitchFamily="18" charset="0"/>
                  </a:rPr>
                  <a:t>是核函数当且仅当核矩阵</a:t>
                </a:r>
                <a14:m>
                  <m:oMath xmlns:m="http://schemas.openxmlformats.org/officeDocument/2006/math">
                    <m:r>
                      <a:rPr lang="en-US" altLang="zh-CN" sz="2300" i="1" kern="100">
                        <a:effectLst/>
                        <a:latin typeface="Cambria Math" panose="02040503050406030204" pitchFamily="18" charset="0"/>
                        <a:ea typeface="宋体" panose="02010600030101010101" pitchFamily="2" charset="-122"/>
                        <a:cs typeface="Times New Roman" panose="02020603050405020304" pitchFamily="18" charset="0"/>
                      </a:rPr>
                      <m:t>𝐾</m:t>
                    </m:r>
                  </m:oMath>
                </a14:m>
                <a:r>
                  <a:rPr lang="zh-CN" altLang="zh-CN" sz="2300" kern="100" dirty="0">
                    <a:effectLst/>
                    <a:latin typeface="等线" panose="02010600030101010101" pitchFamily="2" charset="-122"/>
                    <a:ea typeface="等线" panose="02010600030101010101" pitchFamily="2" charset="-122"/>
                    <a:cs typeface="Times New Roman" panose="02020603050405020304" pitchFamily="18" charset="0"/>
                  </a:rPr>
                  <a:t>是对称半正定的。能够在特征空间使得样本线性可分的核函数有无数个，具体哪个核函数对样本分类的效果最好需要根据实际情况选择。常用的核函数有</a:t>
                </a:r>
                <a:r>
                  <a:rPr lang="zh-CN" altLang="en-US" sz="2300" kern="100" dirty="0">
                    <a:effectLst/>
                    <a:latin typeface="等线" panose="02010600030101010101" pitchFamily="2" charset="-122"/>
                    <a:ea typeface="等线" panose="02010600030101010101" pitchFamily="2" charset="-122"/>
                    <a:cs typeface="Times New Roman" panose="02020603050405020304" pitchFamily="18" charset="0"/>
                  </a:rPr>
                  <a:t>：</a:t>
                </a:r>
                <a:endParaRPr lang="en-US" altLang="zh-CN" sz="2300" kern="100" dirty="0">
                  <a:effectLst/>
                  <a:latin typeface="等线" panose="02010600030101010101" pitchFamily="2" charset="-122"/>
                  <a:ea typeface="等线" panose="02010600030101010101" pitchFamily="2" charset="-122"/>
                  <a:cs typeface="Times New Roman" panose="02020603050405020304" pitchFamily="18" charset="0"/>
                </a:endParaRPr>
              </a:p>
              <a:p>
                <a:pPr indent="0" algn="just">
                  <a:lnSpc>
                    <a:spcPct val="120000"/>
                  </a:lnSpc>
                  <a:buNone/>
                </a:pPr>
                <a:r>
                  <a:rPr lang="zh-CN" altLang="zh-CN" sz="2300" kern="100" dirty="0">
                    <a:effectLst/>
                    <a:latin typeface="等线" panose="02010600030101010101" pitchFamily="2" charset="-122"/>
                    <a:ea typeface="等线" panose="02010600030101010101" pitchFamily="2" charset="-122"/>
                    <a:cs typeface="Times New Roman" panose="02020603050405020304" pitchFamily="18" charset="0"/>
                  </a:rPr>
                  <a:t>线性核函数</a:t>
                </a:r>
                <a14:m>
                  <m:oMath xmlns:m="http://schemas.openxmlformats.org/officeDocument/2006/math">
                    <m:r>
                      <a:rPr lang="en-US" altLang="zh-CN" sz="2300" i="1" kern="100">
                        <a:effectLst/>
                        <a:latin typeface="Cambria Math" panose="02040503050406030204" pitchFamily="18" charset="0"/>
                        <a:ea typeface="宋体" panose="02010600030101010101" pitchFamily="2" charset="-122"/>
                        <a:cs typeface="Times New Roman" panose="02020603050405020304" pitchFamily="18" charset="0"/>
                      </a:rPr>
                      <m:t>𝜅</m:t>
                    </m:r>
                    <m:r>
                      <a:rPr lang="en-US" altLang="zh-CN" sz="23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3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23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300" i="1" kern="100">
                                <a:effectLst/>
                                <a:latin typeface="Cambria Math" panose="02040503050406030204" pitchFamily="18" charset="0"/>
                                <a:ea typeface="宋体" panose="02010600030101010101" pitchFamily="2" charset="-122"/>
                                <a:cs typeface="Times New Roman" panose="02020603050405020304" pitchFamily="18" charset="0"/>
                              </a:rPr>
                              <m:t>𝑥</m:t>
                            </m:r>
                          </m:e>
                        </m:acc>
                      </m:e>
                      <m:sub>
                        <m:r>
                          <a:rPr lang="en-US" altLang="zh-CN" sz="23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23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3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23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300" i="1" kern="100">
                                <a:effectLst/>
                                <a:latin typeface="Cambria Math" panose="02040503050406030204" pitchFamily="18" charset="0"/>
                                <a:ea typeface="宋体" panose="02010600030101010101" pitchFamily="2" charset="-122"/>
                                <a:cs typeface="Times New Roman" panose="02020603050405020304" pitchFamily="18" charset="0"/>
                              </a:rPr>
                              <m:t>𝑥</m:t>
                            </m:r>
                          </m:e>
                        </m:acc>
                      </m:e>
                      <m:sub>
                        <m:r>
                          <a:rPr lang="en-US" altLang="zh-CN" sz="2300" i="1" kern="100">
                            <a:effectLst/>
                            <a:latin typeface="Cambria Math" panose="02040503050406030204" pitchFamily="18" charset="0"/>
                            <a:ea typeface="宋体" panose="02010600030101010101" pitchFamily="2" charset="-122"/>
                            <a:cs typeface="Times New Roman" panose="02020603050405020304" pitchFamily="18" charset="0"/>
                          </a:rPr>
                          <m:t>𝑗</m:t>
                        </m:r>
                      </m:sub>
                    </m:sSub>
                    <m:r>
                      <a:rPr lang="en-US" altLang="zh-CN" sz="2300" i="1" kern="100">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zh-CN" altLang="zh-CN" sz="2300" i="1" kern="100">
                            <a:effectLst/>
                            <a:latin typeface="Cambria Math" panose="02040503050406030204" pitchFamily="18" charset="0"/>
                            <a:ea typeface="Cambria Math" panose="02040503050406030204" pitchFamily="18" charset="0"/>
                            <a:cs typeface="Times New Roman" panose="02020603050405020304" pitchFamily="18" charset="0"/>
                          </a:rPr>
                        </m:ctrlPr>
                      </m:sSubSupPr>
                      <m:e>
                        <m:acc>
                          <m:accPr>
                            <m:chr m:val="⃗"/>
                            <m:ctrlPr>
                              <a:rPr lang="zh-CN" altLang="zh-CN" sz="23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300" i="1" kern="100">
                                <a:effectLst/>
                                <a:latin typeface="Cambria Math" panose="02040503050406030204" pitchFamily="18" charset="0"/>
                                <a:ea typeface="宋体" panose="02010600030101010101" pitchFamily="2" charset="-122"/>
                                <a:cs typeface="Times New Roman" panose="02020603050405020304" pitchFamily="18" charset="0"/>
                              </a:rPr>
                              <m:t>𝑥</m:t>
                            </m:r>
                          </m:e>
                        </m:acc>
                      </m:e>
                      <m:sub>
                        <m:r>
                          <a:rPr lang="en-US" altLang="zh-CN" sz="2300" i="1" kern="100">
                            <a:effectLst/>
                            <a:latin typeface="Cambria Math" panose="02040503050406030204" pitchFamily="18" charset="0"/>
                            <a:ea typeface="宋体" panose="02010600030101010101" pitchFamily="2" charset="-122"/>
                            <a:cs typeface="Times New Roman" panose="02020603050405020304" pitchFamily="18" charset="0"/>
                          </a:rPr>
                          <m:t>𝑖</m:t>
                        </m:r>
                      </m:sub>
                      <m:sup>
                        <m:r>
                          <a:rPr lang="en-US" altLang="zh-CN" sz="2300" i="1" kern="100">
                            <a:effectLst/>
                            <a:latin typeface="Cambria Math" panose="02040503050406030204" pitchFamily="18" charset="0"/>
                            <a:ea typeface="宋体" panose="02010600030101010101" pitchFamily="2" charset="-122"/>
                            <a:cs typeface="Times New Roman" panose="02020603050405020304" pitchFamily="18" charset="0"/>
                          </a:rPr>
                          <m:t>𝑇</m:t>
                        </m:r>
                      </m:sup>
                    </m:sSubSup>
                    <m:sSub>
                      <m:sSubPr>
                        <m:ctrlPr>
                          <a:rPr lang="zh-CN" altLang="zh-CN" sz="23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23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300" i="1" kern="100">
                                <a:effectLst/>
                                <a:latin typeface="Cambria Math" panose="02040503050406030204" pitchFamily="18" charset="0"/>
                                <a:ea typeface="宋体" panose="02010600030101010101" pitchFamily="2" charset="-122"/>
                                <a:cs typeface="Times New Roman" panose="02020603050405020304" pitchFamily="18" charset="0"/>
                              </a:rPr>
                              <m:t>𝑥</m:t>
                            </m:r>
                          </m:e>
                        </m:acc>
                      </m:e>
                      <m:sub>
                        <m:r>
                          <a:rPr lang="en-US" altLang="zh-CN" sz="2300" i="1" kern="100">
                            <a:effectLst/>
                            <a:latin typeface="Cambria Math" panose="02040503050406030204" pitchFamily="18" charset="0"/>
                            <a:ea typeface="宋体" panose="02010600030101010101" pitchFamily="2" charset="-122"/>
                            <a:cs typeface="Times New Roman" panose="02020603050405020304" pitchFamily="18" charset="0"/>
                          </a:rPr>
                          <m:t>𝑗</m:t>
                        </m:r>
                      </m:sub>
                    </m:sSub>
                  </m:oMath>
                </a14:m>
                <a:r>
                  <a:rPr lang="zh-CN" altLang="zh-CN" sz="2300" kern="100" dirty="0">
                    <a:effectLst/>
                    <a:latin typeface="等线" panose="02010600030101010101" pitchFamily="2" charset="-122"/>
                    <a:ea typeface="等线" panose="02010600030101010101" pitchFamily="2" charset="-122"/>
                    <a:cs typeface="Times New Roman" panose="02020603050405020304" pitchFamily="18" charset="0"/>
                  </a:rPr>
                  <a:t>，即支持向量机中的形式</a:t>
                </a:r>
                <a:endParaRPr lang="en-US" altLang="zh-CN" sz="2300" kern="100" dirty="0">
                  <a:effectLst/>
                  <a:latin typeface="等线" panose="02010600030101010101" pitchFamily="2" charset="-122"/>
                  <a:ea typeface="等线" panose="02010600030101010101" pitchFamily="2" charset="-122"/>
                  <a:cs typeface="Times New Roman" panose="02020603050405020304" pitchFamily="18" charset="0"/>
                </a:endParaRPr>
              </a:p>
              <a:p>
                <a:pPr indent="0" algn="just">
                  <a:lnSpc>
                    <a:spcPct val="120000"/>
                  </a:lnSpc>
                  <a:buNone/>
                </a:pPr>
                <a:r>
                  <a:rPr lang="zh-CN" altLang="zh-CN" sz="2300" kern="100" dirty="0">
                    <a:effectLst/>
                    <a:latin typeface="等线" panose="02010600030101010101" pitchFamily="2" charset="-122"/>
                    <a:ea typeface="等线" panose="02010600030101010101" pitchFamily="2" charset="-122"/>
                    <a:cs typeface="Times New Roman" panose="02020603050405020304" pitchFamily="18" charset="0"/>
                  </a:rPr>
                  <a:t>多项式核函数</a:t>
                </a:r>
                <a14:m>
                  <m:oMath xmlns:m="http://schemas.openxmlformats.org/officeDocument/2006/math">
                    <m:r>
                      <a:rPr lang="en-US" altLang="zh-CN" sz="2300" i="1" kern="100">
                        <a:effectLst/>
                        <a:latin typeface="Cambria Math" panose="02040503050406030204" pitchFamily="18" charset="0"/>
                        <a:ea typeface="宋体" panose="02010600030101010101" pitchFamily="2" charset="-122"/>
                        <a:cs typeface="Times New Roman" panose="02020603050405020304" pitchFamily="18" charset="0"/>
                      </a:rPr>
                      <m:t>𝜅</m:t>
                    </m:r>
                    <m:r>
                      <a:rPr lang="en-US" altLang="zh-CN" sz="23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3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23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300" i="1" kern="100">
                                <a:effectLst/>
                                <a:latin typeface="Cambria Math" panose="02040503050406030204" pitchFamily="18" charset="0"/>
                                <a:ea typeface="宋体" panose="02010600030101010101" pitchFamily="2" charset="-122"/>
                                <a:cs typeface="Times New Roman" panose="02020603050405020304" pitchFamily="18" charset="0"/>
                              </a:rPr>
                              <m:t>𝑥</m:t>
                            </m:r>
                          </m:e>
                        </m:acc>
                      </m:e>
                      <m:sub>
                        <m:r>
                          <a:rPr lang="en-US" altLang="zh-CN" sz="23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23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3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23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300" i="1" kern="100">
                                <a:effectLst/>
                                <a:latin typeface="Cambria Math" panose="02040503050406030204" pitchFamily="18" charset="0"/>
                                <a:ea typeface="宋体" panose="02010600030101010101" pitchFamily="2" charset="-122"/>
                                <a:cs typeface="Times New Roman" panose="02020603050405020304" pitchFamily="18" charset="0"/>
                              </a:rPr>
                              <m:t>𝑥</m:t>
                            </m:r>
                          </m:e>
                        </m:acc>
                      </m:e>
                      <m:sub>
                        <m:r>
                          <a:rPr lang="en-US" altLang="zh-CN" sz="2300" i="1" kern="100">
                            <a:effectLst/>
                            <a:latin typeface="Cambria Math" panose="02040503050406030204" pitchFamily="18" charset="0"/>
                            <a:ea typeface="宋体" panose="02010600030101010101" pitchFamily="2" charset="-122"/>
                            <a:cs typeface="Times New Roman" panose="02020603050405020304" pitchFamily="18" charset="0"/>
                          </a:rPr>
                          <m:t>𝑗</m:t>
                        </m:r>
                      </m:sub>
                    </m:sSub>
                    <m:r>
                      <a:rPr lang="en-US" altLang="zh-CN" sz="2300" i="1" kern="100">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zh-CN" altLang="zh-CN" sz="2300" i="1" kern="100">
                            <a:effectLst/>
                            <a:latin typeface="Cambria Math" panose="02040503050406030204" pitchFamily="18" charset="0"/>
                            <a:ea typeface="Cambria Math" panose="02040503050406030204" pitchFamily="18" charset="0"/>
                            <a:cs typeface="Times New Roman" panose="02020603050405020304" pitchFamily="18" charset="0"/>
                          </a:rPr>
                        </m:ctrlPr>
                      </m:sSubSupPr>
                      <m:e>
                        <m:acc>
                          <m:accPr>
                            <m:chr m:val="⃗"/>
                            <m:ctrlPr>
                              <a:rPr lang="zh-CN" altLang="zh-CN" sz="23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300" i="1" kern="100">
                                <a:effectLst/>
                                <a:latin typeface="Cambria Math" panose="02040503050406030204" pitchFamily="18" charset="0"/>
                                <a:ea typeface="宋体" panose="02010600030101010101" pitchFamily="2" charset="-122"/>
                                <a:cs typeface="Times New Roman" panose="02020603050405020304" pitchFamily="18" charset="0"/>
                              </a:rPr>
                              <m:t>𝑥</m:t>
                            </m:r>
                          </m:e>
                        </m:acc>
                      </m:e>
                      <m:sub>
                        <m:r>
                          <a:rPr lang="en-US" altLang="zh-CN" sz="2300" i="1" kern="100">
                            <a:effectLst/>
                            <a:latin typeface="Cambria Math" panose="02040503050406030204" pitchFamily="18" charset="0"/>
                            <a:ea typeface="宋体" panose="02010600030101010101" pitchFamily="2" charset="-122"/>
                            <a:cs typeface="Times New Roman" panose="02020603050405020304" pitchFamily="18" charset="0"/>
                          </a:rPr>
                          <m:t>𝑖</m:t>
                        </m:r>
                      </m:sub>
                      <m:sup>
                        <m:r>
                          <a:rPr lang="en-US" altLang="zh-CN" sz="2300" i="1" kern="100">
                            <a:effectLst/>
                            <a:latin typeface="Cambria Math" panose="02040503050406030204" pitchFamily="18" charset="0"/>
                            <a:ea typeface="宋体" panose="02010600030101010101" pitchFamily="2" charset="-122"/>
                            <a:cs typeface="Times New Roman" panose="02020603050405020304" pitchFamily="18" charset="0"/>
                          </a:rPr>
                          <m:t>𝑇</m:t>
                        </m:r>
                      </m:sup>
                    </m:sSubSup>
                    <m:sSub>
                      <m:sSubPr>
                        <m:ctrlPr>
                          <a:rPr lang="zh-CN" altLang="zh-CN" sz="23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23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300" i="1" kern="100">
                                <a:effectLst/>
                                <a:latin typeface="Cambria Math" panose="02040503050406030204" pitchFamily="18" charset="0"/>
                                <a:ea typeface="宋体" panose="02010600030101010101" pitchFamily="2" charset="-122"/>
                                <a:cs typeface="Times New Roman" panose="02020603050405020304" pitchFamily="18" charset="0"/>
                              </a:rPr>
                              <m:t>𝑥</m:t>
                            </m:r>
                          </m:e>
                        </m:acc>
                      </m:e>
                      <m:sub>
                        <m:r>
                          <a:rPr lang="en-US" altLang="zh-CN" sz="2300" i="1" kern="100">
                            <a:effectLst/>
                            <a:latin typeface="Cambria Math" panose="02040503050406030204" pitchFamily="18" charset="0"/>
                            <a:ea typeface="宋体" panose="02010600030101010101" pitchFamily="2" charset="-122"/>
                            <a:cs typeface="Times New Roman" panose="02020603050405020304" pitchFamily="18" charset="0"/>
                          </a:rPr>
                          <m:t>𝑗</m:t>
                        </m:r>
                      </m:sub>
                    </m:sSub>
                    <m:sSup>
                      <m:sSupPr>
                        <m:ctrlPr>
                          <a:rPr lang="zh-CN" altLang="zh-CN" sz="23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300" i="1" kern="100">
                            <a:effectLst/>
                            <a:latin typeface="Cambria Math" panose="02040503050406030204" pitchFamily="18" charset="0"/>
                            <a:ea typeface="宋体" panose="02010600030101010101" pitchFamily="2" charset="-122"/>
                            <a:cs typeface="Times New Roman" panose="02020603050405020304" pitchFamily="18" charset="0"/>
                          </a:rPr>
                          <m:t>)</m:t>
                        </m:r>
                      </m:e>
                      <m:sup>
                        <m:r>
                          <a:rPr lang="en-US" altLang="zh-CN" sz="2300" i="1" kern="100">
                            <a:effectLst/>
                            <a:latin typeface="Cambria Math" panose="02040503050406030204" pitchFamily="18" charset="0"/>
                            <a:ea typeface="宋体" panose="02010600030101010101" pitchFamily="2" charset="-122"/>
                            <a:cs typeface="Times New Roman" panose="02020603050405020304" pitchFamily="18" charset="0"/>
                          </a:rPr>
                          <m:t>𝑝</m:t>
                        </m:r>
                      </m:sup>
                    </m:sSup>
                  </m:oMath>
                </a14:m>
                <a:r>
                  <a:rPr lang="zh-CN" altLang="zh-CN" sz="2300" kern="100" dirty="0">
                    <a:effectLst/>
                    <a:latin typeface="等线" panose="02010600030101010101" pitchFamily="2" charset="-122"/>
                    <a:ea typeface="等线" panose="02010600030101010101" pitchFamily="2" charset="-122"/>
                    <a:cs typeface="Times New Roman" panose="02020603050405020304" pitchFamily="18" charset="0"/>
                  </a:rPr>
                  <a:t>，</a:t>
                </a:r>
                <a14:m>
                  <m:oMath xmlns:m="http://schemas.openxmlformats.org/officeDocument/2006/math">
                    <m:r>
                      <a:rPr lang="en-US" altLang="zh-CN" sz="2300" i="1" kern="100">
                        <a:effectLst/>
                        <a:latin typeface="Cambria Math" panose="02040503050406030204" pitchFamily="18" charset="0"/>
                        <a:ea typeface="宋体" panose="02010600030101010101" pitchFamily="2" charset="-122"/>
                        <a:cs typeface="Times New Roman" panose="02020603050405020304" pitchFamily="18" charset="0"/>
                      </a:rPr>
                      <m:t>𝑝</m:t>
                    </m:r>
                  </m:oMath>
                </a14:m>
                <a:r>
                  <a:rPr lang="zh-CN" altLang="zh-CN" sz="2300" kern="100" dirty="0">
                    <a:effectLst/>
                    <a:latin typeface="等线" panose="02010600030101010101" pitchFamily="2" charset="-122"/>
                    <a:ea typeface="等线" panose="02010600030101010101" pitchFamily="2" charset="-122"/>
                    <a:cs typeface="Times New Roman" panose="02020603050405020304" pitchFamily="18" charset="0"/>
                  </a:rPr>
                  <a:t>为超参数</a:t>
                </a:r>
                <a:endParaRPr lang="en-US" altLang="zh-CN" sz="2300" kern="100" dirty="0">
                  <a:effectLst/>
                  <a:latin typeface="等线" panose="02010600030101010101" pitchFamily="2" charset="-122"/>
                  <a:ea typeface="等线" panose="02010600030101010101" pitchFamily="2" charset="-122"/>
                  <a:cs typeface="Times New Roman" panose="02020603050405020304" pitchFamily="18" charset="0"/>
                </a:endParaRPr>
              </a:p>
              <a:p>
                <a:pPr indent="0" algn="just">
                  <a:lnSpc>
                    <a:spcPct val="120000"/>
                  </a:lnSpc>
                  <a:buNone/>
                </a:pPr>
                <a:r>
                  <a:rPr lang="zh-CN" altLang="zh-CN" sz="2300" kern="100" dirty="0">
                    <a:effectLst/>
                    <a:latin typeface="等线" panose="02010600030101010101" pitchFamily="2" charset="-122"/>
                    <a:ea typeface="等线" panose="02010600030101010101" pitchFamily="2" charset="-122"/>
                    <a:cs typeface="Times New Roman" panose="02020603050405020304" pitchFamily="18" charset="0"/>
                  </a:rPr>
                  <a:t>高斯核函数</a:t>
                </a:r>
                <a14:m>
                  <m:oMath xmlns:m="http://schemas.openxmlformats.org/officeDocument/2006/math">
                    <m:r>
                      <a:rPr lang="en-US" altLang="zh-CN" sz="2300" i="1" kern="100">
                        <a:effectLst/>
                        <a:latin typeface="Cambria Math" panose="02040503050406030204" pitchFamily="18" charset="0"/>
                        <a:ea typeface="宋体" panose="02010600030101010101" pitchFamily="2" charset="-122"/>
                        <a:cs typeface="Times New Roman" panose="02020603050405020304" pitchFamily="18" charset="0"/>
                      </a:rPr>
                      <m:t>𝜅</m:t>
                    </m:r>
                    <m:r>
                      <a:rPr lang="en-US" altLang="zh-CN" sz="23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3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23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300" i="1" kern="100">
                                <a:effectLst/>
                                <a:latin typeface="Cambria Math" panose="02040503050406030204" pitchFamily="18" charset="0"/>
                                <a:ea typeface="宋体" panose="02010600030101010101" pitchFamily="2" charset="-122"/>
                                <a:cs typeface="Times New Roman" panose="02020603050405020304" pitchFamily="18" charset="0"/>
                              </a:rPr>
                              <m:t>𝑥</m:t>
                            </m:r>
                          </m:e>
                        </m:acc>
                      </m:e>
                      <m:sub>
                        <m:r>
                          <a:rPr lang="en-US" altLang="zh-CN" sz="23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23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3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23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300" i="1" kern="100">
                                <a:effectLst/>
                                <a:latin typeface="Cambria Math" panose="02040503050406030204" pitchFamily="18" charset="0"/>
                                <a:ea typeface="宋体" panose="02010600030101010101" pitchFamily="2" charset="-122"/>
                                <a:cs typeface="Times New Roman" panose="02020603050405020304" pitchFamily="18" charset="0"/>
                              </a:rPr>
                              <m:t>𝑥</m:t>
                            </m:r>
                          </m:e>
                        </m:acc>
                      </m:e>
                      <m:sub>
                        <m:r>
                          <a:rPr lang="en-US" altLang="zh-CN" sz="2300" i="1" kern="100">
                            <a:effectLst/>
                            <a:latin typeface="Cambria Math" panose="02040503050406030204" pitchFamily="18" charset="0"/>
                            <a:ea typeface="宋体" panose="02010600030101010101" pitchFamily="2" charset="-122"/>
                            <a:cs typeface="Times New Roman" panose="02020603050405020304" pitchFamily="18" charset="0"/>
                          </a:rPr>
                          <m:t>𝑗</m:t>
                        </m:r>
                      </m:sub>
                    </m:sSub>
                    <m:r>
                      <a:rPr lang="en-US" altLang="zh-CN" sz="2300" i="1" kern="100">
                        <a:effectLst/>
                        <a:latin typeface="Cambria Math" panose="02040503050406030204" pitchFamily="18" charset="0"/>
                        <a:ea typeface="宋体" panose="02010600030101010101" pitchFamily="2" charset="-122"/>
                        <a:cs typeface="Times New Roman" panose="02020603050405020304" pitchFamily="18" charset="0"/>
                      </a:rPr>
                      <m:t>)=</m:t>
                    </m:r>
                    <m:func>
                      <m:funcPr>
                        <m:ctrlPr>
                          <a:rPr lang="zh-CN" altLang="zh-CN" sz="2300" i="1" kern="100">
                            <a:effectLst/>
                            <a:latin typeface="Cambria Math" panose="02040503050406030204" pitchFamily="18" charset="0"/>
                            <a:ea typeface="Cambria Math" panose="02040503050406030204" pitchFamily="18" charset="0"/>
                            <a:cs typeface="Times New Roman" panose="02020603050405020304" pitchFamily="18" charset="0"/>
                          </a:rPr>
                        </m:ctrlPr>
                      </m:funcPr>
                      <m:fName>
                        <m:r>
                          <a:rPr lang="en-US" altLang="zh-CN" sz="2300" i="1" kern="100">
                            <a:effectLst/>
                            <a:latin typeface="Cambria Math" panose="02040503050406030204" pitchFamily="18" charset="0"/>
                            <a:ea typeface="宋体" panose="02010600030101010101" pitchFamily="2" charset="-122"/>
                            <a:cs typeface="Times New Roman" panose="02020603050405020304" pitchFamily="18" charset="0"/>
                          </a:rPr>
                          <m:t>𝑒𝑥𝑝</m:t>
                        </m:r>
                      </m:fName>
                      <m:e>
                        <m:d>
                          <m:dPr>
                            <m:ctrlPr>
                              <a:rPr lang="zh-CN" altLang="zh-CN" sz="2300" i="1" kern="100">
                                <a:effectLst/>
                                <a:latin typeface="Cambria Math" panose="02040503050406030204" pitchFamily="18" charset="0"/>
                                <a:ea typeface="Cambria Math" panose="02040503050406030204" pitchFamily="18" charset="0"/>
                                <a:cs typeface="Times New Roman" panose="02020603050405020304" pitchFamily="18" charset="0"/>
                              </a:rPr>
                            </m:ctrlPr>
                          </m:dPr>
                          <m:e>
                            <m:f>
                              <m:fPr>
                                <m:ctrlPr>
                                  <a:rPr lang="zh-CN" altLang="zh-CN" sz="23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3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3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23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300" i="1" kern="100">
                                            <a:effectLst/>
                                            <a:latin typeface="Cambria Math" panose="02040503050406030204" pitchFamily="18" charset="0"/>
                                            <a:ea typeface="宋体" panose="02010600030101010101" pitchFamily="2" charset="-122"/>
                                            <a:cs typeface="Times New Roman" panose="02020603050405020304" pitchFamily="18" charset="0"/>
                                          </a:rPr>
                                          <m:t>𝑥</m:t>
                                        </m:r>
                                      </m:e>
                                    </m:acc>
                                  </m:e>
                                  <m:sub>
                                    <m:r>
                                      <a:rPr lang="en-US" altLang="zh-CN" sz="23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23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3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23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300" i="1" kern="100">
                                            <a:effectLst/>
                                            <a:latin typeface="Cambria Math" panose="02040503050406030204" pitchFamily="18" charset="0"/>
                                            <a:ea typeface="宋体" panose="02010600030101010101" pitchFamily="2" charset="-122"/>
                                            <a:cs typeface="Times New Roman" panose="02020603050405020304" pitchFamily="18" charset="0"/>
                                          </a:rPr>
                                          <m:t>𝑥</m:t>
                                        </m:r>
                                      </m:e>
                                    </m:acc>
                                  </m:e>
                                  <m:sub>
                                    <m:r>
                                      <a:rPr lang="en-US" altLang="zh-CN" sz="2300" i="1" kern="100">
                                        <a:effectLst/>
                                        <a:latin typeface="Cambria Math" panose="02040503050406030204" pitchFamily="18" charset="0"/>
                                        <a:ea typeface="宋体" panose="02010600030101010101" pitchFamily="2" charset="-122"/>
                                        <a:cs typeface="Times New Roman" panose="02020603050405020304" pitchFamily="18" charset="0"/>
                                      </a:rPr>
                                      <m:t>𝑗</m:t>
                                    </m:r>
                                  </m:sub>
                                </m:sSub>
                                <m:r>
                                  <a:rPr lang="en-US" altLang="zh-CN" sz="2300" i="1" kern="100">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23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300" i="1" kern="100">
                                        <a:effectLst/>
                                        <a:latin typeface="Cambria Math" panose="02040503050406030204" pitchFamily="18" charset="0"/>
                                        <a:ea typeface="宋体" panose="02010600030101010101" pitchFamily="2" charset="-122"/>
                                        <a:cs typeface="Times New Roman" panose="02020603050405020304" pitchFamily="18" charset="0"/>
                                      </a:rPr>
                                      <m:t>|</m:t>
                                    </m:r>
                                  </m:e>
                                  <m:sup>
                                    <m:r>
                                      <a:rPr lang="en-US" altLang="zh-CN" sz="2300" i="1" kern="100">
                                        <a:effectLst/>
                                        <a:latin typeface="Cambria Math" panose="02040503050406030204" pitchFamily="18" charset="0"/>
                                        <a:ea typeface="宋体" panose="02010600030101010101" pitchFamily="2" charset="-122"/>
                                        <a:cs typeface="Times New Roman" panose="02020603050405020304" pitchFamily="18" charset="0"/>
                                      </a:rPr>
                                      <m:t>2</m:t>
                                    </m:r>
                                  </m:sup>
                                </m:sSup>
                              </m:num>
                              <m:den>
                                <m:r>
                                  <a:rPr lang="en-US" altLang="zh-CN" sz="2300" i="1" kern="100">
                                    <a:effectLst/>
                                    <a:latin typeface="Cambria Math" panose="02040503050406030204" pitchFamily="18" charset="0"/>
                                    <a:ea typeface="宋体" panose="02010600030101010101" pitchFamily="2" charset="-122"/>
                                    <a:cs typeface="Times New Roman" panose="02020603050405020304" pitchFamily="18" charset="0"/>
                                  </a:rPr>
                                  <m:t>2</m:t>
                                </m:r>
                                <m:sSup>
                                  <m:sSupPr>
                                    <m:ctrlPr>
                                      <a:rPr lang="zh-CN" altLang="zh-CN" sz="23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300" i="1" kern="100">
                                        <a:effectLst/>
                                        <a:latin typeface="Cambria Math" panose="02040503050406030204" pitchFamily="18" charset="0"/>
                                        <a:ea typeface="宋体" panose="02010600030101010101" pitchFamily="2" charset="-122"/>
                                        <a:cs typeface="Times New Roman" panose="02020603050405020304" pitchFamily="18" charset="0"/>
                                      </a:rPr>
                                      <m:t>𝜎</m:t>
                                    </m:r>
                                  </m:e>
                                  <m:sup>
                                    <m:r>
                                      <a:rPr lang="en-US" altLang="zh-CN" sz="2300" i="1" kern="100">
                                        <a:effectLst/>
                                        <a:latin typeface="Cambria Math" panose="02040503050406030204" pitchFamily="18" charset="0"/>
                                        <a:ea typeface="宋体" panose="02010600030101010101" pitchFamily="2" charset="-122"/>
                                        <a:cs typeface="Times New Roman" panose="02020603050405020304" pitchFamily="18" charset="0"/>
                                      </a:rPr>
                                      <m:t>2</m:t>
                                    </m:r>
                                  </m:sup>
                                </m:sSup>
                              </m:den>
                            </m:f>
                          </m:e>
                        </m:d>
                      </m:e>
                    </m:func>
                  </m:oMath>
                </a14:m>
                <a:r>
                  <a:rPr lang="zh-CN" altLang="zh-CN" sz="2300" kern="100" dirty="0">
                    <a:effectLst/>
                    <a:latin typeface="等线" panose="02010600030101010101" pitchFamily="2" charset="-122"/>
                    <a:ea typeface="等线" panose="02010600030101010101" pitchFamily="2" charset="-122"/>
                    <a:cs typeface="Times New Roman" panose="02020603050405020304" pitchFamily="18" charset="0"/>
                  </a:rPr>
                  <a:t>，</a:t>
                </a:r>
                <a14:m>
                  <m:oMath xmlns:m="http://schemas.openxmlformats.org/officeDocument/2006/math">
                    <m:r>
                      <a:rPr lang="en-US" altLang="zh-CN" sz="2300" i="1" kern="100">
                        <a:effectLst/>
                        <a:latin typeface="Cambria Math" panose="02040503050406030204" pitchFamily="18" charset="0"/>
                        <a:ea typeface="宋体" panose="02010600030101010101" pitchFamily="2" charset="-122"/>
                        <a:cs typeface="Times New Roman" panose="02020603050405020304" pitchFamily="18" charset="0"/>
                      </a:rPr>
                      <m:t>𝜎</m:t>
                    </m:r>
                  </m:oMath>
                </a14:m>
                <a:r>
                  <a:rPr lang="zh-CN" altLang="zh-CN" sz="2300" kern="100" dirty="0">
                    <a:effectLst/>
                    <a:latin typeface="等线" panose="02010600030101010101" pitchFamily="2" charset="-122"/>
                    <a:ea typeface="等线" panose="02010600030101010101" pitchFamily="2" charset="-122"/>
                    <a:cs typeface="Times New Roman" panose="02020603050405020304" pitchFamily="18" charset="0"/>
                  </a:rPr>
                  <a:t>为超参数。高斯核函数又被成为径向基（</a:t>
                </a:r>
                <a:r>
                  <a:rPr lang="en-US" altLang="zh-CN" sz="2300" kern="100" dirty="0">
                    <a:effectLst/>
                    <a:latin typeface="等线" panose="02010600030101010101" pitchFamily="2" charset="-122"/>
                    <a:ea typeface="等线" panose="02010600030101010101" pitchFamily="2" charset="-122"/>
                    <a:cs typeface="Times New Roman" panose="02020603050405020304" pitchFamily="18" charset="0"/>
                  </a:rPr>
                  <a:t>RBF</a:t>
                </a:r>
                <a:r>
                  <a:rPr lang="zh-CN" altLang="zh-CN" sz="2300" kern="100" dirty="0">
                    <a:effectLst/>
                    <a:latin typeface="等线" panose="02010600030101010101" pitchFamily="2" charset="-122"/>
                    <a:ea typeface="等线" panose="02010600030101010101" pitchFamily="2" charset="-122"/>
                    <a:cs typeface="Times New Roman" panose="02020603050405020304" pitchFamily="18" charset="0"/>
                  </a:rPr>
                  <a:t>）函数</a:t>
                </a:r>
              </a:p>
              <a:p>
                <a:pPr marL="0" indent="0">
                  <a:lnSpc>
                    <a:spcPct val="170000"/>
                  </a:lnSpc>
                  <a:buNone/>
                </a:pPr>
                <a:endParaRPr lang="zh-CN" altLang="en-US" dirty="0">
                  <a:latin typeface="等线" panose="02010600030101010101" pitchFamily="2" charset="-122"/>
                  <a:ea typeface="等线" panose="02010600030101010101" pitchFamily="2" charset="-122"/>
                </a:endParaRPr>
              </a:p>
            </p:txBody>
          </p:sp>
        </mc:Choice>
        <mc:Fallback>
          <p:sp>
            <p:nvSpPr>
              <p:cNvPr id="4" name="内容占位符 3">
                <a:extLst>
                  <a:ext uri="{FF2B5EF4-FFF2-40B4-BE49-F238E27FC236}">
                    <a16:creationId xmlns:a16="http://schemas.microsoft.com/office/drawing/2014/main" id="{845CD67F-D1AA-4F69-A623-188171FC27D6}"/>
                  </a:ext>
                </a:extLst>
              </p:cNvPr>
              <p:cNvSpPr>
                <a:spLocks noGrp="1" noRot="1" noChangeAspect="1" noMove="1" noResize="1" noEditPoints="1" noAdjustHandles="1" noChangeArrowheads="1" noChangeShapeType="1" noTextEdit="1"/>
              </p:cNvSpPr>
              <p:nvPr>
                <p:ph sz="quarter" idx="13"/>
              </p:nvPr>
            </p:nvSpPr>
            <p:spPr>
              <a:xfrm>
                <a:off x="409319" y="565458"/>
                <a:ext cx="11365424" cy="6312207"/>
              </a:xfrm>
              <a:blipFill>
                <a:blip r:embed="rId2"/>
                <a:stretch>
                  <a:fillRect r="-3110"/>
                </a:stretch>
              </a:blipFill>
            </p:spPr>
            <p:txBody>
              <a:bodyPr/>
              <a:lstStyle/>
              <a:p>
                <a:r>
                  <a:rPr lang="zh-CN" altLang="en-US">
                    <a:noFill/>
                  </a:rPr>
                  <a:t> </a:t>
                </a:r>
              </a:p>
            </p:txBody>
          </p:sp>
        </mc:Fallback>
      </mc:AlternateContent>
      <p:sp>
        <p:nvSpPr>
          <p:cNvPr id="5" name="标题 2">
            <a:extLst>
              <a:ext uri="{FF2B5EF4-FFF2-40B4-BE49-F238E27FC236}">
                <a16:creationId xmlns:a16="http://schemas.microsoft.com/office/drawing/2014/main" id="{3AFBEABB-B407-43AA-9C88-A2D4A68EB716}"/>
              </a:ext>
            </a:extLst>
          </p:cNvPr>
          <p:cNvSpPr>
            <a:spLocks noGrp="1"/>
          </p:cNvSpPr>
          <p:nvPr>
            <p:ph type="title"/>
          </p:nvPr>
        </p:nvSpPr>
        <p:spPr>
          <a:xfrm>
            <a:off x="639763" y="484188"/>
            <a:ext cx="10904537" cy="582612"/>
          </a:xfrm>
        </p:spPr>
        <p:txBody>
          <a:bodyPr/>
          <a:lstStyle/>
          <a:p>
            <a:r>
              <a:rPr lang="en-US" altLang="zh-CN" sz="3600" dirty="0">
                <a:latin typeface="等线" panose="02010600030101010101" pitchFamily="2" charset="-122"/>
                <a:ea typeface="等线" panose="02010600030101010101" pitchFamily="2" charset="-122"/>
              </a:rPr>
              <a:t>6.5 </a:t>
            </a:r>
            <a:r>
              <a:rPr lang="zh-CN" altLang="en-US" sz="3600" dirty="0">
                <a:latin typeface="等线" panose="02010600030101010101" pitchFamily="2" charset="-122"/>
                <a:ea typeface="等线" panose="02010600030101010101" pitchFamily="2" charset="-122"/>
              </a:rPr>
              <a:t>核技巧</a:t>
            </a:r>
          </a:p>
        </p:txBody>
      </p:sp>
    </p:spTree>
    <p:extLst>
      <p:ext uri="{BB962C8B-B14F-4D97-AF65-F5344CB8AC3E}">
        <p14:creationId xmlns:p14="http://schemas.microsoft.com/office/powerpoint/2010/main" val="40700734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内容占位符 3">
                <a:extLst>
                  <a:ext uri="{FF2B5EF4-FFF2-40B4-BE49-F238E27FC236}">
                    <a16:creationId xmlns:a16="http://schemas.microsoft.com/office/drawing/2014/main" id="{BF29C04C-931F-4308-A5F2-C67924012D1C}"/>
                  </a:ext>
                </a:extLst>
              </p:cNvPr>
              <p:cNvSpPr>
                <a:spLocks noGrp="1"/>
              </p:cNvSpPr>
              <p:nvPr>
                <p:ph sz="quarter" idx="13"/>
              </p:nvPr>
            </p:nvSpPr>
            <p:spPr>
              <a:xfrm>
                <a:off x="640212" y="2283694"/>
                <a:ext cx="10904088" cy="4574305"/>
              </a:xfrm>
            </p:spPr>
            <p:txBody>
              <a:bodyPr/>
              <a:lstStyle/>
              <a:p>
                <a:pPr marL="0" indent="0">
                  <a:buNone/>
                </a:pP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前面介绍的</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SVM</a:t>
                </a: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算法解决了二分类问题，但实际应用中大多数问题却是多分类问题。那么如何将一个二分类算法扩展为多分类？不失一般性，考虑</a:t>
                </a:r>
                <a14:m>
                  <m:oMath xmlns:m="http://schemas.openxmlformats.org/officeDocument/2006/math">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𝐾</m:t>
                    </m:r>
                  </m:oMath>
                </a14:m>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个类别</a:t>
                </a:r>
                <a14:m>
                  <m:oMath xmlns:m="http://schemas.openxmlformats.org/officeDocument/2006/math">
                    <m:sSub>
                      <m:sSub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𝐶</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𝐶</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𝐶</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𝐾</m:t>
                        </m:r>
                      </m:sub>
                    </m:sSub>
                  </m:oMath>
                </a14:m>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。多分类学习的基本思路是“拆解法”，最经典的拆分策略有三种：一对一（</a:t>
                </a:r>
                <a:r>
                  <a:rPr lang="en-US" altLang="zh-CN" sz="2400" kern="100" dirty="0" err="1">
                    <a:effectLst/>
                    <a:latin typeface="等线" panose="02010600030101010101" pitchFamily="2" charset="-122"/>
                    <a:ea typeface="等线" panose="02010600030101010101" pitchFamily="2" charset="-122"/>
                    <a:cs typeface="Times New Roman" panose="02020603050405020304" pitchFamily="18" charset="0"/>
                  </a:rPr>
                  <a:t>OvO</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，一对多（</a:t>
                </a:r>
                <a:r>
                  <a:rPr lang="en-US" altLang="zh-CN" sz="2400" kern="100" dirty="0" err="1">
                    <a:effectLst/>
                    <a:latin typeface="等线" panose="02010600030101010101" pitchFamily="2" charset="-122"/>
                    <a:ea typeface="等线" panose="02010600030101010101" pitchFamily="2" charset="-122"/>
                    <a:cs typeface="Times New Roman" panose="02020603050405020304" pitchFamily="18" charset="0"/>
                  </a:rPr>
                  <a:t>OvM</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，多对多（</a:t>
                </a:r>
                <a:r>
                  <a:rPr lang="en-US" altLang="zh-CN" sz="2400" kern="100" dirty="0" err="1">
                    <a:effectLst/>
                    <a:latin typeface="等线" panose="02010600030101010101" pitchFamily="2" charset="-122"/>
                    <a:ea typeface="等线" panose="02010600030101010101" pitchFamily="2" charset="-122"/>
                    <a:cs typeface="Times New Roman" panose="02020603050405020304" pitchFamily="18" charset="0"/>
                  </a:rPr>
                  <a:t>MvM</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a:t>
                </a:r>
              </a:p>
              <a:p>
                <a:pPr marL="0" indent="0">
                  <a:buNone/>
                </a:pPr>
                <a:endParaRPr lang="zh-CN" altLang="en-US" dirty="0">
                  <a:latin typeface="等线" panose="02010600030101010101" pitchFamily="2" charset="-122"/>
                  <a:ea typeface="等线" panose="02010600030101010101" pitchFamily="2" charset="-122"/>
                </a:endParaRPr>
              </a:p>
            </p:txBody>
          </p:sp>
        </mc:Choice>
        <mc:Fallback>
          <p:sp>
            <p:nvSpPr>
              <p:cNvPr id="4" name="内容占位符 3">
                <a:extLst>
                  <a:ext uri="{FF2B5EF4-FFF2-40B4-BE49-F238E27FC236}">
                    <a16:creationId xmlns:a16="http://schemas.microsoft.com/office/drawing/2014/main" id="{BF29C04C-931F-4308-A5F2-C67924012D1C}"/>
                  </a:ext>
                </a:extLst>
              </p:cNvPr>
              <p:cNvSpPr>
                <a:spLocks noGrp="1" noRot="1" noChangeAspect="1" noMove="1" noResize="1" noEditPoints="1" noAdjustHandles="1" noChangeArrowheads="1" noChangeShapeType="1" noTextEdit="1"/>
              </p:cNvSpPr>
              <p:nvPr>
                <p:ph sz="quarter" idx="13"/>
              </p:nvPr>
            </p:nvSpPr>
            <p:spPr>
              <a:xfrm>
                <a:off x="640212" y="2283694"/>
                <a:ext cx="10904088" cy="4574305"/>
              </a:xfrm>
              <a:blipFill>
                <a:blip r:embed="rId2"/>
                <a:stretch>
                  <a:fillRect l="-838" r="-335"/>
                </a:stretch>
              </a:blipFill>
            </p:spPr>
            <p:txBody>
              <a:bodyPr/>
              <a:lstStyle/>
              <a:p>
                <a:r>
                  <a:rPr lang="zh-CN" altLang="en-US">
                    <a:noFill/>
                  </a:rPr>
                  <a:t> </a:t>
                </a:r>
              </a:p>
            </p:txBody>
          </p:sp>
        </mc:Fallback>
      </mc:AlternateContent>
      <p:sp>
        <p:nvSpPr>
          <p:cNvPr id="5" name="标题 2">
            <a:extLst>
              <a:ext uri="{FF2B5EF4-FFF2-40B4-BE49-F238E27FC236}">
                <a16:creationId xmlns:a16="http://schemas.microsoft.com/office/drawing/2014/main" id="{D9EE69F2-1927-4C94-9A4F-7874C5B9FA88}"/>
              </a:ext>
            </a:extLst>
          </p:cNvPr>
          <p:cNvSpPr>
            <a:spLocks noGrp="1"/>
          </p:cNvSpPr>
          <p:nvPr>
            <p:ph type="title"/>
          </p:nvPr>
        </p:nvSpPr>
        <p:spPr>
          <a:xfrm>
            <a:off x="639763" y="484188"/>
            <a:ext cx="10904537" cy="582612"/>
          </a:xfrm>
        </p:spPr>
        <p:txBody>
          <a:bodyPr/>
          <a:lstStyle/>
          <a:p>
            <a:r>
              <a:rPr lang="en-US" altLang="zh-CN" sz="3600" dirty="0">
                <a:latin typeface="等线" panose="02010600030101010101" pitchFamily="2" charset="-122"/>
                <a:ea typeface="等线" panose="02010600030101010101" pitchFamily="2" charset="-122"/>
              </a:rPr>
              <a:t>6.6	</a:t>
            </a:r>
            <a:r>
              <a:rPr lang="zh-CN" altLang="en-US" sz="3600" dirty="0">
                <a:latin typeface="等线" panose="02010600030101010101" pitchFamily="2" charset="-122"/>
                <a:ea typeface="等线" panose="02010600030101010101" pitchFamily="2" charset="-122"/>
              </a:rPr>
              <a:t>二分类问题与多分类问题</a:t>
            </a:r>
          </a:p>
        </p:txBody>
      </p:sp>
    </p:spTree>
    <p:extLst>
      <p:ext uri="{BB962C8B-B14F-4D97-AF65-F5344CB8AC3E}">
        <p14:creationId xmlns:p14="http://schemas.microsoft.com/office/powerpoint/2010/main" val="31120728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内容占位符 3">
                <a:extLst>
                  <a:ext uri="{FF2B5EF4-FFF2-40B4-BE49-F238E27FC236}">
                    <a16:creationId xmlns:a16="http://schemas.microsoft.com/office/drawing/2014/main" id="{81F7A79E-A9E3-4050-A712-17D3C4939022}"/>
                  </a:ext>
                </a:extLst>
              </p:cNvPr>
              <p:cNvSpPr>
                <a:spLocks noGrp="1"/>
              </p:cNvSpPr>
              <p:nvPr>
                <p:ph sz="quarter" idx="13"/>
              </p:nvPr>
            </p:nvSpPr>
            <p:spPr>
              <a:xfrm>
                <a:off x="639763" y="2463083"/>
                <a:ext cx="10904088" cy="1961433"/>
              </a:xfrm>
            </p:spPr>
            <p:txBody>
              <a:bodyPr/>
              <a:lstStyle/>
              <a:p>
                <a:pPr marL="0" indent="0">
                  <a:buNone/>
                </a:pPr>
                <a:r>
                  <a:rPr lang="en-US" altLang="zh-CN" sz="2400" kern="100" dirty="0">
                    <a:latin typeface="等线" panose="02010600030101010101" pitchFamily="2" charset="-122"/>
                    <a:ea typeface="等线" panose="02010600030101010101" pitchFamily="2" charset="-122"/>
                    <a:cs typeface="Times New Roman" panose="02020603050405020304" pitchFamily="18" charset="0"/>
                  </a:rPr>
                  <a:t>	</a:t>
                </a: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将</a:t>
                </a:r>
                <a14:m>
                  <m:oMath xmlns:m="http://schemas.openxmlformats.org/officeDocument/2006/math">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𝐾</m:t>
                    </m:r>
                  </m:oMath>
                </a14:m>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个类别两两配对，一共可产生</a:t>
                </a:r>
                <a14:m>
                  <m:oMath xmlns:m="http://schemas.openxmlformats.org/officeDocument/2006/math">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𝐾</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𝐾</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−1)/2</m:t>
                    </m:r>
                  </m:oMath>
                </a14:m>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个二分类任务。在测试阶段新样本将同时提交给所有的分类器，于是将得到</a:t>
                </a:r>
                <a14:m>
                  <m:oMath xmlns:m="http://schemas.openxmlformats.org/officeDocument/2006/math">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𝐾</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𝐾</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−1)/2</m:t>
                    </m:r>
                  </m:oMath>
                </a14:m>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个分类结果，最终把预测最多的结果作为投票结果。</a:t>
                </a:r>
              </a:p>
              <a:p>
                <a:pPr marL="0" indent="0">
                  <a:buNone/>
                </a:pPr>
                <a:endParaRPr lang="zh-CN" altLang="en-US" dirty="0">
                  <a:latin typeface="等线" panose="02010600030101010101" pitchFamily="2" charset="-122"/>
                  <a:ea typeface="等线" panose="02010600030101010101" pitchFamily="2" charset="-122"/>
                </a:endParaRPr>
              </a:p>
            </p:txBody>
          </p:sp>
        </mc:Choice>
        <mc:Fallback>
          <p:sp>
            <p:nvSpPr>
              <p:cNvPr id="4" name="内容占位符 3">
                <a:extLst>
                  <a:ext uri="{FF2B5EF4-FFF2-40B4-BE49-F238E27FC236}">
                    <a16:creationId xmlns:a16="http://schemas.microsoft.com/office/drawing/2014/main" id="{81F7A79E-A9E3-4050-A712-17D3C4939022}"/>
                  </a:ext>
                </a:extLst>
              </p:cNvPr>
              <p:cNvSpPr>
                <a:spLocks noGrp="1" noRot="1" noChangeAspect="1" noMove="1" noResize="1" noEditPoints="1" noAdjustHandles="1" noChangeArrowheads="1" noChangeShapeType="1" noTextEdit="1"/>
              </p:cNvSpPr>
              <p:nvPr>
                <p:ph sz="quarter" idx="13"/>
              </p:nvPr>
            </p:nvSpPr>
            <p:spPr>
              <a:xfrm>
                <a:off x="639763" y="2463083"/>
                <a:ext cx="10904088" cy="1961433"/>
              </a:xfrm>
              <a:blipFill>
                <a:blip r:embed="rId2"/>
                <a:stretch>
                  <a:fillRect l="-894"/>
                </a:stretch>
              </a:blipFill>
            </p:spPr>
            <p:txBody>
              <a:bodyPr/>
              <a:lstStyle/>
              <a:p>
                <a:r>
                  <a:rPr lang="zh-CN" altLang="en-US">
                    <a:noFill/>
                  </a:rPr>
                  <a:t> </a:t>
                </a:r>
              </a:p>
            </p:txBody>
          </p:sp>
        </mc:Fallback>
      </mc:AlternateContent>
      <p:sp>
        <p:nvSpPr>
          <p:cNvPr id="5" name="标题 2">
            <a:extLst>
              <a:ext uri="{FF2B5EF4-FFF2-40B4-BE49-F238E27FC236}">
                <a16:creationId xmlns:a16="http://schemas.microsoft.com/office/drawing/2014/main" id="{18F654C9-ED14-4C49-94A1-BD9A465FE68F}"/>
              </a:ext>
            </a:extLst>
          </p:cNvPr>
          <p:cNvSpPr>
            <a:spLocks noGrp="1"/>
          </p:cNvSpPr>
          <p:nvPr>
            <p:ph type="title"/>
          </p:nvPr>
        </p:nvSpPr>
        <p:spPr>
          <a:xfrm>
            <a:off x="639763" y="484188"/>
            <a:ext cx="10904537" cy="582612"/>
          </a:xfrm>
        </p:spPr>
        <p:txBody>
          <a:bodyPr/>
          <a:lstStyle/>
          <a:p>
            <a:r>
              <a:rPr lang="en-US" altLang="zh-CN" sz="3600" dirty="0">
                <a:latin typeface="等线" panose="02010600030101010101" pitchFamily="2" charset="-122"/>
                <a:ea typeface="等线" panose="02010600030101010101" pitchFamily="2" charset="-122"/>
              </a:rPr>
              <a:t>6.6.1 </a:t>
            </a:r>
            <a:r>
              <a:rPr lang="zh-CN" altLang="en-US" sz="3600" dirty="0">
                <a:latin typeface="等线" panose="02010600030101010101" pitchFamily="2" charset="-122"/>
                <a:ea typeface="等线" panose="02010600030101010101" pitchFamily="2" charset="-122"/>
              </a:rPr>
              <a:t>一对一</a:t>
            </a:r>
          </a:p>
        </p:txBody>
      </p:sp>
    </p:spTree>
    <p:extLst>
      <p:ext uri="{BB962C8B-B14F-4D97-AF65-F5344CB8AC3E}">
        <p14:creationId xmlns:p14="http://schemas.microsoft.com/office/powerpoint/2010/main" val="22125539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内容占位符 3">
                <a:extLst>
                  <a:ext uri="{FF2B5EF4-FFF2-40B4-BE49-F238E27FC236}">
                    <a16:creationId xmlns:a16="http://schemas.microsoft.com/office/drawing/2014/main" id="{46C84A29-F756-4567-AE5C-2F0257824E3C}"/>
                  </a:ext>
                </a:extLst>
              </p:cNvPr>
              <p:cNvSpPr>
                <a:spLocks noGrp="1"/>
              </p:cNvSpPr>
              <p:nvPr>
                <p:ph sz="quarter" idx="13"/>
              </p:nvPr>
            </p:nvSpPr>
            <p:spPr>
              <a:xfrm>
                <a:off x="639763" y="1352038"/>
                <a:ext cx="10904088" cy="4706938"/>
              </a:xfrm>
            </p:spPr>
            <p:txBody>
              <a:bodyPr>
                <a:noAutofit/>
              </a:bodyPr>
              <a:lstStyle/>
              <a:p>
                <a:pPr indent="0" algn="just">
                  <a:lnSpc>
                    <a:spcPct val="150000"/>
                  </a:lnSpc>
                  <a:buNone/>
                </a:pP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一对多则是将每一个样例作为正例，其他剩余的样例作为反例来训练</a:t>
                </a:r>
                <a14:m>
                  <m:oMath xmlns:m="http://schemas.openxmlformats.org/officeDocument/2006/math">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𝐾</m:t>
                    </m:r>
                  </m:oMath>
                </a14:m>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个分类器，如果在测试时仅有一个分类器产生了正例，则最终的结果为该分类器，如果产生了多个正例，则判断分类器的置信度，选择置信度大的分类别标记作为最终分类结果。</a:t>
                </a:r>
              </a:p>
              <a:p>
                <a:pPr indent="0" algn="just">
                  <a:lnSpc>
                    <a:spcPct val="150000"/>
                  </a:lnSpc>
                  <a:buNone/>
                </a:pP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2400" kern="100" dirty="0" err="1">
                    <a:effectLst/>
                    <a:latin typeface="等线" panose="02010600030101010101" pitchFamily="2" charset="-122"/>
                    <a:ea typeface="等线" panose="02010600030101010101" pitchFamily="2" charset="-122"/>
                    <a:cs typeface="Times New Roman" panose="02020603050405020304" pitchFamily="18" charset="0"/>
                  </a:rPr>
                  <a:t>OvM</a:t>
                </a: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只需训练</a:t>
                </a:r>
                <a14:m>
                  <m:oMath xmlns:m="http://schemas.openxmlformats.org/officeDocument/2006/math">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𝐾</m:t>
                    </m:r>
                  </m:oMath>
                </a14:m>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个分类器，而</a:t>
                </a:r>
                <a:r>
                  <a:rPr lang="en-US" altLang="zh-CN" sz="2400" kern="100" dirty="0" err="1">
                    <a:effectLst/>
                    <a:latin typeface="等线" panose="02010600030101010101" pitchFamily="2" charset="-122"/>
                    <a:ea typeface="等线" panose="02010600030101010101" pitchFamily="2" charset="-122"/>
                    <a:cs typeface="Times New Roman" panose="02020603050405020304" pitchFamily="18" charset="0"/>
                  </a:rPr>
                  <a:t>OvO</a:t>
                </a: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需训练</a:t>
                </a:r>
                <a14:m>
                  <m:oMath xmlns:m="http://schemas.openxmlformats.org/officeDocument/2006/math">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𝐾</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𝐾</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−1)/2</m:t>
                    </m:r>
                  </m:oMath>
                </a14:m>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个分类器，因此，</a:t>
                </a:r>
                <a:r>
                  <a:rPr lang="en-US" altLang="zh-CN" sz="2400" kern="100" dirty="0" err="1">
                    <a:effectLst/>
                    <a:latin typeface="等线" panose="02010600030101010101" pitchFamily="2" charset="-122"/>
                    <a:ea typeface="等线" panose="02010600030101010101" pitchFamily="2" charset="-122"/>
                    <a:cs typeface="Times New Roman" panose="02020603050405020304" pitchFamily="18" charset="0"/>
                  </a:rPr>
                  <a:t>OvO</a:t>
                </a: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的存储开销和测试时间开销通常比</a:t>
                </a:r>
                <a:r>
                  <a:rPr lang="en-US" altLang="zh-CN" sz="2400" kern="100" dirty="0" err="1">
                    <a:effectLst/>
                    <a:latin typeface="等线" panose="02010600030101010101" pitchFamily="2" charset="-122"/>
                    <a:ea typeface="等线" panose="02010600030101010101" pitchFamily="2" charset="-122"/>
                    <a:cs typeface="Times New Roman" panose="02020603050405020304" pitchFamily="18" charset="0"/>
                  </a:rPr>
                  <a:t>OvM</a:t>
                </a: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更大。但在训练时，</a:t>
                </a:r>
                <a:r>
                  <a:rPr lang="en-US" altLang="zh-CN" sz="2400" kern="100" dirty="0" err="1">
                    <a:effectLst/>
                    <a:latin typeface="等线" panose="02010600030101010101" pitchFamily="2" charset="-122"/>
                    <a:ea typeface="等线" panose="02010600030101010101" pitchFamily="2" charset="-122"/>
                    <a:cs typeface="Times New Roman" panose="02020603050405020304" pitchFamily="18" charset="0"/>
                  </a:rPr>
                  <a:t>OvM</a:t>
                </a: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每个分类器均使用全部测试样例，而</a:t>
                </a:r>
                <a:r>
                  <a:rPr lang="en-US" altLang="zh-CN" sz="2400" kern="100" dirty="0" err="1">
                    <a:effectLst/>
                    <a:latin typeface="等线" panose="02010600030101010101" pitchFamily="2" charset="-122"/>
                    <a:ea typeface="等线" panose="02010600030101010101" pitchFamily="2" charset="-122"/>
                    <a:cs typeface="Times New Roman" panose="02020603050405020304" pitchFamily="18" charset="0"/>
                  </a:rPr>
                  <a:t>OvO</a:t>
                </a: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的每个分类器仅适用两个类的样例，因此，在类别很多时，</a:t>
                </a:r>
                <a:r>
                  <a:rPr lang="en-US" altLang="zh-CN" sz="2400" kern="100" dirty="0" err="1">
                    <a:effectLst/>
                    <a:latin typeface="等线" panose="02010600030101010101" pitchFamily="2" charset="-122"/>
                    <a:ea typeface="等线" panose="02010600030101010101" pitchFamily="2" charset="-122"/>
                    <a:cs typeface="Times New Roman" panose="02020603050405020304" pitchFamily="18" charset="0"/>
                  </a:rPr>
                  <a:t>OvO</a:t>
                </a: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的训练时间开销通常比</a:t>
                </a:r>
                <a:r>
                  <a:rPr lang="en-US" altLang="zh-CN" sz="2400" kern="100" dirty="0" err="1">
                    <a:effectLst/>
                    <a:latin typeface="等线" panose="02010600030101010101" pitchFamily="2" charset="-122"/>
                    <a:ea typeface="等线" panose="02010600030101010101" pitchFamily="2" charset="-122"/>
                    <a:cs typeface="Times New Roman" panose="02020603050405020304" pitchFamily="18" charset="0"/>
                  </a:rPr>
                  <a:t>OvM</a:t>
                </a: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更小。至于预测性能，则取决于具体的数据分布，在多数情形下两者差不多。</a:t>
                </a:r>
                <a:endParaRPr lang="zh-CN" altLang="en-US" sz="2400" dirty="0">
                  <a:latin typeface="等线" panose="02010600030101010101" pitchFamily="2" charset="-122"/>
                  <a:ea typeface="等线" panose="02010600030101010101" pitchFamily="2" charset="-122"/>
                </a:endParaRPr>
              </a:p>
            </p:txBody>
          </p:sp>
        </mc:Choice>
        <mc:Fallback>
          <p:sp>
            <p:nvSpPr>
              <p:cNvPr id="4" name="内容占位符 3">
                <a:extLst>
                  <a:ext uri="{FF2B5EF4-FFF2-40B4-BE49-F238E27FC236}">
                    <a16:creationId xmlns:a16="http://schemas.microsoft.com/office/drawing/2014/main" id="{46C84A29-F756-4567-AE5C-2F0257824E3C}"/>
                  </a:ext>
                </a:extLst>
              </p:cNvPr>
              <p:cNvSpPr>
                <a:spLocks noGrp="1" noRot="1" noChangeAspect="1" noMove="1" noResize="1" noEditPoints="1" noAdjustHandles="1" noChangeArrowheads="1" noChangeShapeType="1" noTextEdit="1"/>
              </p:cNvSpPr>
              <p:nvPr>
                <p:ph sz="quarter" idx="13"/>
              </p:nvPr>
            </p:nvSpPr>
            <p:spPr>
              <a:xfrm>
                <a:off x="639763" y="1352038"/>
                <a:ext cx="10904088" cy="4706938"/>
              </a:xfrm>
              <a:blipFill>
                <a:blip r:embed="rId2"/>
                <a:stretch>
                  <a:fillRect r="-1397" b="-12824"/>
                </a:stretch>
              </a:blipFill>
            </p:spPr>
            <p:txBody>
              <a:bodyPr/>
              <a:lstStyle/>
              <a:p>
                <a:r>
                  <a:rPr lang="zh-CN" altLang="en-US">
                    <a:noFill/>
                  </a:rPr>
                  <a:t> </a:t>
                </a:r>
              </a:p>
            </p:txBody>
          </p:sp>
        </mc:Fallback>
      </mc:AlternateContent>
      <p:sp>
        <p:nvSpPr>
          <p:cNvPr id="5" name="标题 2">
            <a:extLst>
              <a:ext uri="{FF2B5EF4-FFF2-40B4-BE49-F238E27FC236}">
                <a16:creationId xmlns:a16="http://schemas.microsoft.com/office/drawing/2014/main" id="{CE191D6D-6E08-4C42-B179-9E3D448728B8}"/>
              </a:ext>
            </a:extLst>
          </p:cNvPr>
          <p:cNvSpPr>
            <a:spLocks noGrp="1"/>
          </p:cNvSpPr>
          <p:nvPr>
            <p:ph type="title"/>
          </p:nvPr>
        </p:nvSpPr>
        <p:spPr>
          <a:xfrm>
            <a:off x="639763" y="484188"/>
            <a:ext cx="10904537" cy="582612"/>
          </a:xfrm>
        </p:spPr>
        <p:txBody>
          <a:bodyPr/>
          <a:lstStyle/>
          <a:p>
            <a:r>
              <a:rPr lang="en-US" altLang="zh-CN" sz="3600" dirty="0">
                <a:latin typeface="等线" panose="02010600030101010101" pitchFamily="2" charset="-122"/>
                <a:ea typeface="等线" panose="02010600030101010101" pitchFamily="2" charset="-122"/>
              </a:rPr>
              <a:t>6.6.2 </a:t>
            </a:r>
            <a:r>
              <a:rPr lang="zh-CN" altLang="en-US" sz="3600" dirty="0">
                <a:latin typeface="等线" panose="02010600030101010101" pitchFamily="2" charset="-122"/>
                <a:ea typeface="等线" panose="02010600030101010101" pitchFamily="2" charset="-122"/>
              </a:rPr>
              <a:t>一对多</a:t>
            </a:r>
          </a:p>
        </p:txBody>
      </p:sp>
    </p:spTree>
    <p:extLst>
      <p:ext uri="{BB962C8B-B14F-4D97-AF65-F5344CB8AC3E}">
        <p14:creationId xmlns:p14="http://schemas.microsoft.com/office/powerpoint/2010/main" val="39701946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内容占位符 3">
                <a:extLst>
                  <a:ext uri="{FF2B5EF4-FFF2-40B4-BE49-F238E27FC236}">
                    <a16:creationId xmlns:a16="http://schemas.microsoft.com/office/drawing/2014/main" id="{2D42A8FC-EEBD-47E3-95FB-8A19C3743F49}"/>
                  </a:ext>
                </a:extLst>
              </p:cNvPr>
              <p:cNvSpPr>
                <a:spLocks noGrp="1"/>
              </p:cNvSpPr>
              <p:nvPr>
                <p:ph sz="quarter" idx="13"/>
              </p:nvPr>
            </p:nvSpPr>
            <p:spPr>
              <a:xfrm>
                <a:off x="639763" y="2151062"/>
                <a:ext cx="10904088" cy="3551648"/>
              </a:xfrm>
            </p:spPr>
            <p:txBody>
              <a:bodyPr/>
              <a:lstStyle/>
              <a:p>
                <a:pPr marL="0" indent="0">
                  <a:buNone/>
                </a:pP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纠错输出码一种常用的技术，分为编码和解码两个阶段。在编码阶段，对</a:t>
                </a:r>
                <a14:m>
                  <m:oMath xmlns:m="http://schemas.openxmlformats.org/officeDocument/2006/math">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𝐾</m:t>
                    </m:r>
                  </m:oMath>
                </a14:m>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个类别进行</a:t>
                </a:r>
                <a14:m>
                  <m:oMath xmlns:m="http://schemas.openxmlformats.org/officeDocument/2006/math">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𝑀</m:t>
                    </m:r>
                  </m:oMath>
                </a14:m>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次划分，每次将一部分类划分为正类，一部分类划分为反类。编码矩阵有两种形式：二元码和三元码。前者只有正类和反类，后者还包括停用类。在解码阶段，各分类器的预测结果联合起来形成测试示例的编码。该编码与各类所对应的编码进行比较，将距离最小的编码所对应的类别作为预测结果。</a:t>
                </a:r>
              </a:p>
              <a:p>
                <a:endParaRPr lang="zh-CN" altLang="en-US" dirty="0">
                  <a:latin typeface="等线" panose="02010600030101010101" pitchFamily="2" charset="-122"/>
                  <a:ea typeface="等线" panose="02010600030101010101" pitchFamily="2" charset="-122"/>
                </a:endParaRPr>
              </a:p>
            </p:txBody>
          </p:sp>
        </mc:Choice>
        <mc:Fallback>
          <p:sp>
            <p:nvSpPr>
              <p:cNvPr id="4" name="内容占位符 3">
                <a:extLst>
                  <a:ext uri="{FF2B5EF4-FFF2-40B4-BE49-F238E27FC236}">
                    <a16:creationId xmlns:a16="http://schemas.microsoft.com/office/drawing/2014/main" id="{2D42A8FC-EEBD-47E3-95FB-8A19C3743F49}"/>
                  </a:ext>
                </a:extLst>
              </p:cNvPr>
              <p:cNvSpPr>
                <a:spLocks noGrp="1" noRot="1" noChangeAspect="1" noMove="1" noResize="1" noEditPoints="1" noAdjustHandles="1" noChangeArrowheads="1" noChangeShapeType="1" noTextEdit="1"/>
              </p:cNvSpPr>
              <p:nvPr>
                <p:ph sz="quarter" idx="13"/>
              </p:nvPr>
            </p:nvSpPr>
            <p:spPr>
              <a:xfrm>
                <a:off x="639763" y="2151062"/>
                <a:ext cx="10904088" cy="3551648"/>
              </a:xfrm>
              <a:blipFill>
                <a:blip r:embed="rId2"/>
                <a:stretch>
                  <a:fillRect l="-894" r="-838"/>
                </a:stretch>
              </a:blipFill>
            </p:spPr>
            <p:txBody>
              <a:bodyPr/>
              <a:lstStyle/>
              <a:p>
                <a:r>
                  <a:rPr lang="zh-CN" altLang="en-US">
                    <a:noFill/>
                  </a:rPr>
                  <a:t> </a:t>
                </a:r>
              </a:p>
            </p:txBody>
          </p:sp>
        </mc:Fallback>
      </mc:AlternateContent>
      <p:sp>
        <p:nvSpPr>
          <p:cNvPr id="5" name="标题 2">
            <a:extLst>
              <a:ext uri="{FF2B5EF4-FFF2-40B4-BE49-F238E27FC236}">
                <a16:creationId xmlns:a16="http://schemas.microsoft.com/office/drawing/2014/main" id="{1095DD14-E233-4B50-9422-077E7808C71A}"/>
              </a:ext>
            </a:extLst>
          </p:cNvPr>
          <p:cNvSpPr>
            <a:spLocks noGrp="1"/>
          </p:cNvSpPr>
          <p:nvPr>
            <p:ph type="title"/>
          </p:nvPr>
        </p:nvSpPr>
        <p:spPr>
          <a:xfrm>
            <a:off x="639763" y="484188"/>
            <a:ext cx="10904537" cy="582612"/>
          </a:xfrm>
        </p:spPr>
        <p:txBody>
          <a:bodyPr/>
          <a:lstStyle/>
          <a:p>
            <a:r>
              <a:rPr lang="en-US" altLang="zh-CN" sz="3600" dirty="0">
                <a:latin typeface="等线" panose="02010600030101010101" pitchFamily="2" charset="-122"/>
                <a:ea typeface="等线" panose="02010600030101010101" pitchFamily="2" charset="-122"/>
              </a:rPr>
              <a:t>6.6.3 </a:t>
            </a:r>
            <a:r>
              <a:rPr lang="zh-CN" altLang="en-US" sz="3600" dirty="0">
                <a:latin typeface="等线" panose="02010600030101010101" pitchFamily="2" charset="-122"/>
                <a:ea typeface="等线" panose="02010600030101010101" pitchFamily="2" charset="-122"/>
              </a:rPr>
              <a:t>多对多</a:t>
            </a:r>
          </a:p>
        </p:txBody>
      </p:sp>
    </p:spTree>
    <p:extLst>
      <p:ext uri="{BB962C8B-B14F-4D97-AF65-F5344CB8AC3E}">
        <p14:creationId xmlns:p14="http://schemas.microsoft.com/office/powerpoint/2010/main" val="26688120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标题 2">
            <a:extLst>
              <a:ext uri="{FF2B5EF4-FFF2-40B4-BE49-F238E27FC236}">
                <a16:creationId xmlns:a16="http://schemas.microsoft.com/office/drawing/2014/main" id="{55CF7ADC-2284-4105-B960-AB4BD95F5CE6}"/>
              </a:ext>
            </a:extLst>
          </p:cNvPr>
          <p:cNvSpPr>
            <a:spLocks noGrp="1"/>
          </p:cNvSpPr>
          <p:nvPr>
            <p:ph type="title"/>
          </p:nvPr>
        </p:nvSpPr>
        <p:spPr/>
        <p:txBody>
          <a:bodyPr/>
          <a:lstStyle/>
          <a:p>
            <a:r>
              <a:rPr lang="en-US" altLang="zh-CN" sz="3600" dirty="0">
                <a:latin typeface="等线" panose="02010600030101010101" pitchFamily="2" charset="-122"/>
                <a:ea typeface="等线" panose="02010600030101010101" pitchFamily="2" charset="-122"/>
              </a:rPr>
              <a:t>6.7	</a:t>
            </a:r>
            <a:r>
              <a:rPr lang="zh-CN" altLang="en-US" sz="3600" dirty="0">
                <a:latin typeface="等线" panose="02010600030101010101" pitchFamily="2" charset="-122"/>
                <a:ea typeface="等线" panose="02010600030101010101" pitchFamily="2" charset="-122"/>
              </a:rPr>
              <a:t>实例：基于支持向量机实现葡萄酒分类</a:t>
            </a:r>
          </a:p>
        </p:txBody>
      </p:sp>
      <p:sp>
        <p:nvSpPr>
          <p:cNvPr id="4" name="内容占位符 3">
            <a:extLst>
              <a:ext uri="{FF2B5EF4-FFF2-40B4-BE49-F238E27FC236}">
                <a16:creationId xmlns:a16="http://schemas.microsoft.com/office/drawing/2014/main" id="{9FAFC9A3-9930-4A97-A6B8-6818DCE930CB}"/>
              </a:ext>
            </a:extLst>
          </p:cNvPr>
          <p:cNvSpPr>
            <a:spLocks noGrp="1"/>
          </p:cNvSpPr>
          <p:nvPr>
            <p:ph sz="quarter" idx="15"/>
          </p:nvPr>
        </p:nvSpPr>
        <p:spPr>
          <a:xfrm>
            <a:off x="747251" y="1268992"/>
            <a:ext cx="11120283" cy="794285"/>
          </a:xfrm>
        </p:spPr>
        <p:txBody>
          <a:bodyPr>
            <a:normAutofit/>
          </a:bodyPr>
          <a:lstStyle/>
          <a:p>
            <a:pPr marL="0" indent="0">
              <a:buNone/>
            </a:pPr>
            <a:r>
              <a:rPr lang="zh-CN" altLang="en-US" sz="2400" dirty="0">
                <a:latin typeface="等线" panose="02010600030101010101" pitchFamily="2" charset="-122"/>
                <a:ea typeface="等线" panose="02010600030101010101" pitchFamily="2" charset="-122"/>
              </a:rPr>
              <a:t>本节以葡萄酒数据集分类为例介绍</a:t>
            </a:r>
            <a:r>
              <a:rPr lang="en-US" altLang="zh-CN" sz="2400" dirty="0">
                <a:latin typeface="等线" panose="02010600030101010101" pitchFamily="2" charset="-122"/>
                <a:ea typeface="等线" panose="02010600030101010101" pitchFamily="2" charset="-122"/>
              </a:rPr>
              <a:t>SVM</a:t>
            </a:r>
            <a:r>
              <a:rPr lang="zh-CN" altLang="en-US" sz="2400" dirty="0">
                <a:latin typeface="等线" panose="02010600030101010101" pitchFamily="2" charset="-122"/>
                <a:ea typeface="等线" panose="02010600030101010101" pitchFamily="2" charset="-122"/>
              </a:rPr>
              <a:t>模型。完整代码如代码清单</a:t>
            </a:r>
            <a:r>
              <a:rPr lang="en-US" altLang="zh-CN" sz="2400" dirty="0">
                <a:latin typeface="等线" panose="02010600030101010101" pitchFamily="2" charset="-122"/>
                <a:ea typeface="等线" panose="02010600030101010101" pitchFamily="2" charset="-122"/>
              </a:rPr>
              <a:t>6-1</a:t>
            </a:r>
            <a:r>
              <a:rPr lang="zh-CN" altLang="en-US" sz="2400" dirty="0">
                <a:latin typeface="等线" panose="02010600030101010101" pitchFamily="2" charset="-122"/>
                <a:ea typeface="等线" panose="02010600030101010101" pitchFamily="2" charset="-122"/>
              </a:rPr>
              <a:t>所示。</a:t>
            </a:r>
          </a:p>
        </p:txBody>
      </p:sp>
      <p:sp>
        <p:nvSpPr>
          <p:cNvPr id="8" name="文本框 7">
            <a:extLst>
              <a:ext uri="{FF2B5EF4-FFF2-40B4-BE49-F238E27FC236}">
                <a16:creationId xmlns:a16="http://schemas.microsoft.com/office/drawing/2014/main" id="{B39D01FF-92A5-422E-85C1-F49DF4634522}"/>
              </a:ext>
            </a:extLst>
          </p:cNvPr>
          <p:cNvSpPr txBox="1"/>
          <p:nvPr/>
        </p:nvSpPr>
        <p:spPr>
          <a:xfrm>
            <a:off x="992278" y="2237386"/>
            <a:ext cx="4640826" cy="4024948"/>
          </a:xfrm>
          <a:prstGeom prst="rect">
            <a:avLst/>
          </a:prstGeom>
          <a:noFill/>
        </p:spPr>
        <p:txBody>
          <a:bodyPr wrap="square">
            <a:spAutoFit/>
          </a:bodyPr>
          <a:lstStyle/>
          <a:p>
            <a:pPr indent="127000" algn="just" latinLnBrk="1">
              <a:lnSpc>
                <a:spcPts val="1500"/>
              </a:lnSpc>
              <a:spcBef>
                <a:spcPts val="1125"/>
              </a:spcBef>
              <a:spcAft>
                <a:spcPts val="1125"/>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800" b="1" kern="0" dirty="0">
                <a:solidFill>
                  <a:srgbClr val="FF7700"/>
                </a:solidFill>
                <a:effectLst/>
                <a:latin typeface="等线" panose="02010600030101010101" pitchFamily="2" charset="-122"/>
                <a:ea typeface="等线" panose="02010600030101010101" pitchFamily="2" charset="-122"/>
                <a:cs typeface="Times New Roman" panose="02020603050405020304" pitchFamily="18" charset="0"/>
              </a:rPr>
              <a:t>from</a:t>
            </a:r>
            <a:r>
              <a:rPr lang="en-US" altLang="zh-CN" sz="1800" kern="0" dirty="0">
                <a:solidFill>
                  <a:srgbClr val="333333"/>
                </a:solidFill>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0" dirty="0" err="1">
                <a:solidFill>
                  <a:srgbClr val="333333"/>
                </a:solidFill>
                <a:effectLst/>
                <a:latin typeface="等线" panose="02010600030101010101" pitchFamily="2" charset="-122"/>
                <a:ea typeface="等线" panose="02010600030101010101" pitchFamily="2" charset="-122"/>
                <a:cs typeface="Times New Roman" panose="02020603050405020304" pitchFamily="18" charset="0"/>
              </a:rPr>
              <a:t>sklearn.</a:t>
            </a:r>
            <a:r>
              <a:rPr lang="en-US" altLang="zh-CN" sz="1800" kern="0" dirty="0" err="1">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datasets</a:t>
            </a:r>
            <a:r>
              <a:rPr lang="en-US" altLang="zh-CN" sz="1800" kern="0" dirty="0">
                <a:solidFill>
                  <a:srgbClr val="333333"/>
                </a:solidFill>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b="1" kern="0" dirty="0">
                <a:solidFill>
                  <a:srgbClr val="FF7700"/>
                </a:solidFill>
                <a:effectLst/>
                <a:latin typeface="等线" panose="02010600030101010101" pitchFamily="2" charset="-122"/>
                <a:ea typeface="等线" panose="02010600030101010101" pitchFamily="2" charset="-122"/>
                <a:cs typeface="Times New Roman" panose="02020603050405020304" pitchFamily="18" charset="0"/>
              </a:rPr>
              <a:t>import</a:t>
            </a:r>
            <a:r>
              <a:rPr lang="en-US" altLang="zh-CN" sz="1800" kern="0" dirty="0">
                <a:solidFill>
                  <a:srgbClr val="333333"/>
                </a:solidFill>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0" dirty="0" err="1">
                <a:solidFill>
                  <a:srgbClr val="333333"/>
                </a:solidFill>
                <a:effectLst/>
                <a:latin typeface="等线" panose="02010600030101010101" pitchFamily="2" charset="-122"/>
                <a:ea typeface="等线" panose="02010600030101010101" pitchFamily="2" charset="-122"/>
                <a:cs typeface="Times New Roman" panose="02020603050405020304" pitchFamily="18" charset="0"/>
              </a:rPr>
              <a:t>load_wine</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indent="127000" algn="just" latinLnBrk="1">
              <a:lnSpc>
                <a:spcPts val="1500"/>
              </a:lnSpc>
              <a:spcBef>
                <a:spcPts val="1125"/>
              </a:spcBef>
              <a:spcAft>
                <a:spcPts val="1125"/>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800" b="1" kern="0" dirty="0">
                <a:solidFill>
                  <a:srgbClr val="FF7700"/>
                </a:solidFill>
                <a:effectLst/>
                <a:latin typeface="等线" panose="02010600030101010101" pitchFamily="2" charset="-122"/>
                <a:ea typeface="等线" panose="02010600030101010101" pitchFamily="2" charset="-122"/>
                <a:cs typeface="Times New Roman" panose="02020603050405020304" pitchFamily="18" charset="0"/>
              </a:rPr>
              <a:t>from</a:t>
            </a:r>
            <a:r>
              <a:rPr lang="en-US" altLang="zh-CN" sz="1800" kern="0" dirty="0">
                <a:solidFill>
                  <a:srgbClr val="333333"/>
                </a:solidFill>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0" dirty="0" err="1">
                <a:solidFill>
                  <a:srgbClr val="333333"/>
                </a:solidFill>
                <a:effectLst/>
                <a:latin typeface="等线" panose="02010600030101010101" pitchFamily="2" charset="-122"/>
                <a:ea typeface="等线" panose="02010600030101010101" pitchFamily="2" charset="-122"/>
                <a:cs typeface="Times New Roman" panose="02020603050405020304" pitchFamily="18" charset="0"/>
              </a:rPr>
              <a:t>sklearn.</a:t>
            </a:r>
            <a:r>
              <a:rPr lang="en-US" altLang="zh-CN" sz="1800" kern="0" dirty="0" err="1">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model_selection</a:t>
            </a:r>
            <a:r>
              <a:rPr lang="en-US" altLang="zh-CN" sz="1800" kern="0" dirty="0">
                <a:solidFill>
                  <a:srgbClr val="333333"/>
                </a:solidFill>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b="1" kern="0" dirty="0">
                <a:solidFill>
                  <a:srgbClr val="FF7700"/>
                </a:solidFill>
                <a:effectLst/>
                <a:latin typeface="等线" panose="02010600030101010101" pitchFamily="2" charset="-122"/>
                <a:ea typeface="等线" panose="02010600030101010101" pitchFamily="2" charset="-122"/>
                <a:cs typeface="Times New Roman" panose="02020603050405020304" pitchFamily="18" charset="0"/>
              </a:rPr>
              <a:t>import</a:t>
            </a:r>
            <a:r>
              <a:rPr lang="en-US" altLang="zh-CN" sz="1800" kern="0" dirty="0">
                <a:solidFill>
                  <a:srgbClr val="333333"/>
                </a:solidFill>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0" dirty="0" err="1">
                <a:solidFill>
                  <a:srgbClr val="333333"/>
                </a:solidFill>
                <a:effectLst/>
                <a:latin typeface="等线" panose="02010600030101010101" pitchFamily="2" charset="-122"/>
                <a:ea typeface="等线" panose="02010600030101010101" pitchFamily="2" charset="-122"/>
                <a:cs typeface="Times New Roman" panose="02020603050405020304" pitchFamily="18" charset="0"/>
              </a:rPr>
              <a:t>train_test_split</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indent="127000" algn="just" latinLnBrk="1">
              <a:lnSpc>
                <a:spcPts val="1500"/>
              </a:lnSpc>
              <a:spcBef>
                <a:spcPts val="1125"/>
              </a:spcBef>
              <a:spcAft>
                <a:spcPts val="1125"/>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800" b="1" kern="0" dirty="0">
                <a:solidFill>
                  <a:srgbClr val="FF7700"/>
                </a:solidFill>
                <a:effectLst/>
                <a:latin typeface="等线" panose="02010600030101010101" pitchFamily="2" charset="-122"/>
                <a:ea typeface="等线" panose="02010600030101010101" pitchFamily="2" charset="-122"/>
                <a:cs typeface="Times New Roman" panose="02020603050405020304" pitchFamily="18" charset="0"/>
              </a:rPr>
              <a:t>from</a:t>
            </a:r>
            <a:r>
              <a:rPr lang="en-US" altLang="zh-CN" sz="1800" kern="0" dirty="0">
                <a:solidFill>
                  <a:srgbClr val="333333"/>
                </a:solidFill>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0" dirty="0" err="1">
                <a:solidFill>
                  <a:srgbClr val="333333"/>
                </a:solidFill>
                <a:effectLst/>
                <a:latin typeface="等线" panose="02010600030101010101" pitchFamily="2" charset="-122"/>
                <a:ea typeface="等线" panose="02010600030101010101" pitchFamily="2" charset="-122"/>
                <a:cs typeface="Times New Roman" panose="02020603050405020304" pitchFamily="18" charset="0"/>
              </a:rPr>
              <a:t>sklearn.</a:t>
            </a:r>
            <a:r>
              <a:rPr lang="en-US" altLang="zh-CN" sz="1800" kern="0" dirty="0" err="1">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svm</a:t>
            </a:r>
            <a:r>
              <a:rPr lang="en-US" altLang="zh-CN" sz="1800" kern="0" dirty="0">
                <a:solidFill>
                  <a:srgbClr val="333333"/>
                </a:solidFill>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b="1" kern="0" dirty="0">
                <a:solidFill>
                  <a:srgbClr val="FF7700"/>
                </a:solidFill>
                <a:effectLst/>
                <a:latin typeface="等线" panose="02010600030101010101" pitchFamily="2" charset="-122"/>
                <a:ea typeface="等线" panose="02010600030101010101" pitchFamily="2" charset="-122"/>
                <a:cs typeface="Times New Roman" panose="02020603050405020304" pitchFamily="18" charset="0"/>
              </a:rPr>
              <a:t>import</a:t>
            </a:r>
            <a:r>
              <a:rPr lang="en-US" altLang="zh-CN" sz="1800" kern="0" dirty="0">
                <a:solidFill>
                  <a:srgbClr val="333333"/>
                </a:solidFill>
                <a:effectLst/>
                <a:latin typeface="等线" panose="02010600030101010101" pitchFamily="2" charset="-122"/>
                <a:ea typeface="等线" panose="02010600030101010101" pitchFamily="2" charset="-122"/>
                <a:cs typeface="Times New Roman" panose="02020603050405020304" pitchFamily="18" charset="0"/>
              </a:rPr>
              <a:t> SVC</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indent="127000" algn="just" latinLnBrk="1">
              <a:lnSpc>
                <a:spcPts val="1500"/>
              </a:lnSpc>
              <a:spcBef>
                <a:spcPts val="1125"/>
              </a:spcBef>
              <a:spcAft>
                <a:spcPts val="1125"/>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800" b="1" kern="0" dirty="0">
                <a:solidFill>
                  <a:srgbClr val="FF7700"/>
                </a:solidFill>
                <a:effectLst/>
                <a:latin typeface="等线" panose="02010600030101010101" pitchFamily="2" charset="-122"/>
                <a:ea typeface="等线" panose="02010600030101010101" pitchFamily="2" charset="-122"/>
                <a:cs typeface="Times New Roman" panose="02020603050405020304" pitchFamily="18" charset="0"/>
              </a:rPr>
              <a:t>if</a:t>
            </a:r>
            <a:r>
              <a:rPr lang="en-US" altLang="zh-CN" sz="1800" kern="0" dirty="0">
                <a:solidFill>
                  <a:srgbClr val="333333"/>
                </a:solidFill>
                <a:effectLst/>
                <a:latin typeface="等线" panose="02010600030101010101" pitchFamily="2" charset="-122"/>
                <a:ea typeface="等线" panose="02010600030101010101" pitchFamily="2" charset="-122"/>
                <a:cs typeface="Times New Roman" panose="02020603050405020304" pitchFamily="18" charset="0"/>
              </a:rPr>
              <a:t> __name__ </a:t>
            </a:r>
            <a:r>
              <a:rPr lang="en-US" altLang="zh-CN" sz="1800" kern="0" dirty="0">
                <a:solidFill>
                  <a:srgbClr val="66CC66"/>
                </a:solidFill>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0" dirty="0">
                <a:solidFill>
                  <a:srgbClr val="333333"/>
                </a:solidFill>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0" dirty="0">
                <a:solidFill>
                  <a:srgbClr val="483D8B"/>
                </a:solidFill>
                <a:effectLst/>
                <a:latin typeface="等线" panose="02010600030101010101" pitchFamily="2" charset="-122"/>
                <a:ea typeface="等线" panose="02010600030101010101" pitchFamily="2" charset="-122"/>
                <a:cs typeface="Times New Roman" panose="02020603050405020304" pitchFamily="18" charset="0"/>
              </a:rPr>
              <a:t>'__main__'</a:t>
            </a:r>
            <a:r>
              <a:rPr lang="en-US" altLang="zh-CN" sz="1800" kern="0" dirty="0">
                <a:solidFill>
                  <a:srgbClr val="333333"/>
                </a:solidFill>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indent="127000" algn="just" latinLnBrk="1">
              <a:lnSpc>
                <a:spcPts val="1500"/>
              </a:lnSpc>
              <a:spcBef>
                <a:spcPts val="1125"/>
              </a:spcBef>
              <a:spcAft>
                <a:spcPts val="1125"/>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800" kern="0" dirty="0">
                <a:solidFill>
                  <a:srgbClr val="333333"/>
                </a:solidFill>
                <a:effectLst/>
                <a:latin typeface="等线" panose="02010600030101010101" pitchFamily="2" charset="-122"/>
                <a:ea typeface="等线" panose="02010600030101010101" pitchFamily="2" charset="-122"/>
                <a:cs typeface="Times New Roman" panose="02020603050405020304" pitchFamily="18" charset="0"/>
              </a:rPr>
              <a:t>    wine </a:t>
            </a:r>
            <a:r>
              <a:rPr lang="en-US" altLang="zh-CN" sz="1800" kern="0" dirty="0">
                <a:solidFill>
                  <a:srgbClr val="66CC66"/>
                </a:solidFill>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0" dirty="0">
                <a:solidFill>
                  <a:srgbClr val="333333"/>
                </a:solidFill>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0" dirty="0" err="1">
                <a:solidFill>
                  <a:srgbClr val="333333"/>
                </a:solidFill>
                <a:effectLst/>
                <a:latin typeface="等线" panose="02010600030101010101" pitchFamily="2" charset="-122"/>
                <a:ea typeface="等线" panose="02010600030101010101" pitchFamily="2" charset="-122"/>
                <a:cs typeface="Times New Roman" panose="02020603050405020304" pitchFamily="18" charset="0"/>
              </a:rPr>
              <a:t>load_wine</a:t>
            </a:r>
            <a:r>
              <a:rPr lang="en-US" altLang="zh-CN" sz="1800" kern="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indent="127000" algn="just" latinLnBrk="1">
              <a:lnSpc>
                <a:spcPts val="1500"/>
              </a:lnSpc>
              <a:spcBef>
                <a:spcPts val="1125"/>
              </a:spcBef>
              <a:spcAft>
                <a:spcPts val="1125"/>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800" kern="0" dirty="0">
                <a:solidFill>
                  <a:srgbClr val="333333"/>
                </a:solidFill>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0" dirty="0" err="1">
                <a:solidFill>
                  <a:srgbClr val="333333"/>
                </a:solidFill>
                <a:effectLst/>
                <a:latin typeface="等线" panose="02010600030101010101" pitchFamily="2" charset="-122"/>
                <a:ea typeface="等线" panose="02010600030101010101" pitchFamily="2" charset="-122"/>
                <a:cs typeface="Times New Roman" panose="02020603050405020304" pitchFamily="18" charset="0"/>
              </a:rPr>
              <a:t>x_train</a:t>
            </a:r>
            <a:r>
              <a:rPr lang="en-US" altLang="zh-CN" sz="1800" kern="0" dirty="0">
                <a:solidFill>
                  <a:srgbClr val="66CC66"/>
                </a:solidFill>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0" dirty="0">
                <a:solidFill>
                  <a:srgbClr val="333333"/>
                </a:solidFill>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0" dirty="0" err="1">
                <a:solidFill>
                  <a:srgbClr val="333333"/>
                </a:solidFill>
                <a:effectLst/>
                <a:latin typeface="等线" panose="02010600030101010101" pitchFamily="2" charset="-122"/>
                <a:ea typeface="等线" panose="02010600030101010101" pitchFamily="2" charset="-122"/>
                <a:cs typeface="Times New Roman" panose="02020603050405020304" pitchFamily="18" charset="0"/>
              </a:rPr>
              <a:t>x_test</a:t>
            </a:r>
            <a:r>
              <a:rPr lang="en-US" altLang="zh-CN" sz="1800" kern="0" dirty="0">
                <a:solidFill>
                  <a:srgbClr val="66CC66"/>
                </a:solidFill>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0" dirty="0">
                <a:solidFill>
                  <a:srgbClr val="333333"/>
                </a:solidFill>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0" dirty="0" err="1">
                <a:solidFill>
                  <a:srgbClr val="333333"/>
                </a:solidFill>
                <a:effectLst/>
                <a:latin typeface="等线" panose="02010600030101010101" pitchFamily="2" charset="-122"/>
                <a:ea typeface="等线" panose="02010600030101010101" pitchFamily="2" charset="-122"/>
                <a:cs typeface="Times New Roman" panose="02020603050405020304" pitchFamily="18" charset="0"/>
              </a:rPr>
              <a:t>y_train</a:t>
            </a:r>
            <a:r>
              <a:rPr lang="en-US" altLang="zh-CN" sz="1800" kern="0" dirty="0">
                <a:solidFill>
                  <a:srgbClr val="66CC66"/>
                </a:solidFill>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0" dirty="0">
                <a:solidFill>
                  <a:srgbClr val="333333"/>
                </a:solidFill>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0" dirty="0" err="1">
                <a:solidFill>
                  <a:srgbClr val="333333"/>
                </a:solidFill>
                <a:effectLst/>
                <a:latin typeface="等线" panose="02010600030101010101" pitchFamily="2" charset="-122"/>
                <a:ea typeface="等线" panose="02010600030101010101" pitchFamily="2" charset="-122"/>
                <a:cs typeface="Times New Roman" panose="02020603050405020304" pitchFamily="18" charset="0"/>
              </a:rPr>
              <a:t>y_test</a:t>
            </a:r>
            <a:r>
              <a:rPr lang="en-US" altLang="zh-CN" sz="1800" kern="0" dirty="0">
                <a:solidFill>
                  <a:srgbClr val="333333"/>
                </a:solidFill>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0" dirty="0">
                <a:solidFill>
                  <a:srgbClr val="66CC66"/>
                </a:solidFill>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0" dirty="0">
                <a:solidFill>
                  <a:srgbClr val="333333"/>
                </a:solidFill>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0" dirty="0" err="1">
                <a:solidFill>
                  <a:srgbClr val="333333"/>
                </a:solidFill>
                <a:effectLst/>
                <a:latin typeface="等线" panose="02010600030101010101" pitchFamily="2" charset="-122"/>
                <a:ea typeface="等线" panose="02010600030101010101" pitchFamily="2" charset="-122"/>
                <a:cs typeface="Times New Roman" panose="02020603050405020304" pitchFamily="18" charset="0"/>
              </a:rPr>
              <a:t>train_test_split</a:t>
            </a:r>
            <a:r>
              <a:rPr lang="en-US" altLang="zh-CN" sz="1800" kern="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indent="127000" algn="just" latinLnBrk="1">
              <a:lnSpc>
                <a:spcPts val="1500"/>
              </a:lnSpc>
              <a:spcBef>
                <a:spcPts val="1125"/>
              </a:spcBef>
              <a:spcAft>
                <a:spcPts val="1125"/>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800" kern="0" dirty="0">
                <a:solidFill>
                  <a:srgbClr val="333333"/>
                </a:solidFill>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0" dirty="0" err="1">
                <a:solidFill>
                  <a:srgbClr val="333333"/>
                </a:solidFill>
                <a:effectLst/>
                <a:latin typeface="等线" panose="02010600030101010101" pitchFamily="2" charset="-122"/>
                <a:ea typeface="等线" panose="02010600030101010101" pitchFamily="2" charset="-122"/>
                <a:cs typeface="Times New Roman" panose="02020603050405020304" pitchFamily="18" charset="0"/>
              </a:rPr>
              <a:t>wine.</a:t>
            </a:r>
            <a:r>
              <a:rPr lang="en-US" altLang="zh-CN" sz="1800" kern="0" dirty="0" err="1">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data</a:t>
            </a:r>
            <a:r>
              <a:rPr lang="en-US" altLang="zh-CN" sz="1800" kern="0" dirty="0">
                <a:solidFill>
                  <a:srgbClr val="66CC66"/>
                </a:solidFill>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0" dirty="0">
                <a:solidFill>
                  <a:srgbClr val="333333"/>
                </a:solidFill>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0" dirty="0" err="1">
                <a:solidFill>
                  <a:srgbClr val="333333"/>
                </a:solidFill>
                <a:effectLst/>
                <a:latin typeface="等线" panose="02010600030101010101" pitchFamily="2" charset="-122"/>
                <a:ea typeface="等线" panose="02010600030101010101" pitchFamily="2" charset="-122"/>
                <a:cs typeface="Times New Roman" panose="02020603050405020304" pitchFamily="18" charset="0"/>
              </a:rPr>
              <a:t>wine.</a:t>
            </a:r>
            <a:r>
              <a:rPr lang="en-US" altLang="zh-CN" sz="1800" kern="0" dirty="0" err="1">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target</a:t>
            </a:r>
            <a:r>
              <a:rPr lang="en-US" altLang="zh-CN" sz="1800" kern="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indent="127000" algn="just" latinLnBrk="1">
              <a:lnSpc>
                <a:spcPts val="1500"/>
              </a:lnSpc>
              <a:spcBef>
                <a:spcPts val="1125"/>
              </a:spcBef>
              <a:spcAft>
                <a:spcPts val="1125"/>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0" name="文本框 9">
            <a:extLst>
              <a:ext uri="{FF2B5EF4-FFF2-40B4-BE49-F238E27FC236}">
                <a16:creationId xmlns:a16="http://schemas.microsoft.com/office/drawing/2014/main" id="{753A5709-E3AF-480D-BB17-294D650367CB}"/>
              </a:ext>
            </a:extLst>
          </p:cNvPr>
          <p:cNvSpPr txBox="1"/>
          <p:nvPr/>
        </p:nvSpPr>
        <p:spPr>
          <a:xfrm>
            <a:off x="6558897" y="2243061"/>
            <a:ext cx="4640826" cy="3549690"/>
          </a:xfrm>
          <a:prstGeom prst="rect">
            <a:avLst/>
          </a:prstGeom>
          <a:noFill/>
        </p:spPr>
        <p:txBody>
          <a:bodyPr wrap="square" rtlCol="0">
            <a:spAutoFit/>
          </a:bodyPr>
          <a:lstStyle/>
          <a:p>
            <a:pPr indent="127000" algn="just" latinLnBrk="1">
              <a:lnSpc>
                <a:spcPts val="1500"/>
              </a:lnSpc>
              <a:spcBef>
                <a:spcPts val="1125"/>
              </a:spcBef>
              <a:spcAft>
                <a:spcPts val="1125"/>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800" kern="0" dirty="0">
                <a:solidFill>
                  <a:srgbClr val="333333"/>
                </a:solidFill>
                <a:effectLst/>
                <a:latin typeface="等线" panose="02010600030101010101" pitchFamily="2" charset="-122"/>
                <a:ea typeface="等线" panose="02010600030101010101" pitchFamily="2" charset="-122"/>
                <a:cs typeface="Times New Roman" panose="02020603050405020304" pitchFamily="18" charset="0"/>
              </a:rPr>
              <a:t>model </a:t>
            </a:r>
            <a:r>
              <a:rPr lang="en-US" altLang="zh-CN" sz="1800" kern="0" dirty="0">
                <a:solidFill>
                  <a:srgbClr val="66CC66"/>
                </a:solidFill>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0" dirty="0">
                <a:solidFill>
                  <a:srgbClr val="333333"/>
                </a:solidFill>
                <a:effectLst/>
                <a:latin typeface="等线" panose="02010600030101010101" pitchFamily="2" charset="-122"/>
                <a:ea typeface="等线" panose="02010600030101010101" pitchFamily="2" charset="-122"/>
                <a:cs typeface="Times New Roman" panose="02020603050405020304" pitchFamily="18" charset="0"/>
              </a:rPr>
              <a:t> SVC</a:t>
            </a:r>
            <a:r>
              <a:rPr lang="en-US" altLang="zh-CN" sz="1800" kern="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0" dirty="0">
                <a:solidFill>
                  <a:srgbClr val="333333"/>
                </a:solidFill>
                <a:effectLst/>
                <a:latin typeface="等线" panose="02010600030101010101" pitchFamily="2" charset="-122"/>
                <a:ea typeface="等线" panose="02010600030101010101" pitchFamily="2" charset="-122"/>
                <a:cs typeface="Times New Roman" panose="02020603050405020304" pitchFamily="18" charset="0"/>
              </a:rPr>
              <a:t>kernel</a:t>
            </a:r>
            <a:r>
              <a:rPr lang="en-US" altLang="zh-CN" sz="1800" kern="0" dirty="0">
                <a:solidFill>
                  <a:srgbClr val="66CC66"/>
                </a:solidFill>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0" dirty="0">
                <a:solidFill>
                  <a:srgbClr val="483D8B"/>
                </a:solidFill>
                <a:effectLst/>
                <a:latin typeface="等线" panose="02010600030101010101" pitchFamily="2" charset="-122"/>
                <a:ea typeface="等线" panose="02010600030101010101" pitchFamily="2" charset="-122"/>
                <a:cs typeface="Times New Roman" panose="02020603050405020304" pitchFamily="18" charset="0"/>
              </a:rPr>
              <a:t>'linear'</a:t>
            </a:r>
            <a:r>
              <a:rPr lang="en-US" altLang="zh-CN" sz="1800" kern="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indent="127000" algn="just" latinLnBrk="1">
              <a:lnSpc>
                <a:spcPts val="1500"/>
              </a:lnSpc>
              <a:spcBef>
                <a:spcPts val="1125"/>
              </a:spcBef>
              <a:spcAft>
                <a:spcPts val="1125"/>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800" kern="0" dirty="0">
                <a:solidFill>
                  <a:srgbClr val="333333"/>
                </a:solidFill>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0" dirty="0" err="1">
                <a:solidFill>
                  <a:srgbClr val="333333"/>
                </a:solidFill>
                <a:effectLst/>
                <a:latin typeface="等线" panose="02010600030101010101" pitchFamily="2" charset="-122"/>
                <a:ea typeface="等线" panose="02010600030101010101" pitchFamily="2" charset="-122"/>
                <a:cs typeface="Times New Roman" panose="02020603050405020304" pitchFamily="18" charset="0"/>
              </a:rPr>
              <a:t>model.</a:t>
            </a:r>
            <a:r>
              <a:rPr lang="en-US" altLang="zh-CN" sz="1800" kern="0" dirty="0" err="1">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fit</a:t>
            </a:r>
            <a:r>
              <a:rPr lang="en-US" altLang="zh-CN" sz="1800" kern="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0" dirty="0" err="1">
                <a:solidFill>
                  <a:srgbClr val="333333"/>
                </a:solidFill>
                <a:effectLst/>
                <a:latin typeface="等线" panose="02010600030101010101" pitchFamily="2" charset="-122"/>
                <a:ea typeface="等线" panose="02010600030101010101" pitchFamily="2" charset="-122"/>
                <a:cs typeface="Times New Roman" panose="02020603050405020304" pitchFamily="18" charset="0"/>
              </a:rPr>
              <a:t>x_train</a:t>
            </a:r>
            <a:r>
              <a:rPr lang="en-US" altLang="zh-CN" sz="1800" kern="0" dirty="0">
                <a:solidFill>
                  <a:srgbClr val="66CC66"/>
                </a:solidFill>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0" dirty="0">
                <a:solidFill>
                  <a:srgbClr val="333333"/>
                </a:solidFill>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0" dirty="0" err="1">
                <a:solidFill>
                  <a:srgbClr val="333333"/>
                </a:solidFill>
                <a:effectLst/>
                <a:latin typeface="等线" panose="02010600030101010101" pitchFamily="2" charset="-122"/>
                <a:ea typeface="等线" panose="02010600030101010101" pitchFamily="2" charset="-122"/>
                <a:cs typeface="Times New Roman" panose="02020603050405020304" pitchFamily="18" charset="0"/>
              </a:rPr>
              <a:t>y_train</a:t>
            </a:r>
            <a:r>
              <a:rPr lang="en-US" altLang="zh-CN" sz="1800" kern="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indent="127000" algn="just" latinLnBrk="1">
              <a:lnSpc>
                <a:spcPts val="1500"/>
              </a:lnSpc>
              <a:spcBef>
                <a:spcPts val="1125"/>
              </a:spcBef>
              <a:spcAft>
                <a:spcPts val="1125"/>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800" kern="0" dirty="0">
                <a:solidFill>
                  <a:srgbClr val="333333"/>
                </a:solidFill>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indent="127000" algn="just" latinLnBrk="1">
              <a:lnSpc>
                <a:spcPts val="1500"/>
              </a:lnSpc>
              <a:spcBef>
                <a:spcPts val="1125"/>
              </a:spcBef>
              <a:spcAft>
                <a:spcPts val="1125"/>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800" kern="0" dirty="0">
                <a:solidFill>
                  <a:srgbClr val="333333"/>
                </a:solidFill>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0" dirty="0" err="1">
                <a:solidFill>
                  <a:srgbClr val="333333"/>
                </a:solidFill>
                <a:effectLst/>
                <a:latin typeface="等线" panose="02010600030101010101" pitchFamily="2" charset="-122"/>
                <a:ea typeface="等线" panose="02010600030101010101" pitchFamily="2" charset="-122"/>
                <a:cs typeface="Times New Roman" panose="02020603050405020304" pitchFamily="18" charset="0"/>
              </a:rPr>
              <a:t>train_score</a:t>
            </a:r>
            <a:r>
              <a:rPr lang="en-US" altLang="zh-CN" sz="1800" kern="0" dirty="0">
                <a:solidFill>
                  <a:srgbClr val="333333"/>
                </a:solidFill>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0" dirty="0">
                <a:solidFill>
                  <a:srgbClr val="66CC66"/>
                </a:solidFill>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0" dirty="0">
                <a:solidFill>
                  <a:srgbClr val="333333"/>
                </a:solidFill>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0" dirty="0" err="1">
                <a:solidFill>
                  <a:srgbClr val="333333"/>
                </a:solidFill>
                <a:effectLst/>
                <a:latin typeface="等线" panose="02010600030101010101" pitchFamily="2" charset="-122"/>
                <a:ea typeface="等线" panose="02010600030101010101" pitchFamily="2" charset="-122"/>
                <a:cs typeface="Times New Roman" panose="02020603050405020304" pitchFamily="18" charset="0"/>
              </a:rPr>
              <a:t>model.</a:t>
            </a:r>
            <a:r>
              <a:rPr lang="en-US" altLang="zh-CN" sz="1800" kern="0" dirty="0" err="1">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score</a:t>
            </a:r>
            <a:r>
              <a:rPr lang="en-US" altLang="zh-CN" sz="1800" kern="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0" dirty="0" err="1">
                <a:solidFill>
                  <a:srgbClr val="333333"/>
                </a:solidFill>
                <a:effectLst/>
                <a:latin typeface="等线" panose="02010600030101010101" pitchFamily="2" charset="-122"/>
                <a:ea typeface="等线" panose="02010600030101010101" pitchFamily="2" charset="-122"/>
                <a:cs typeface="Times New Roman" panose="02020603050405020304" pitchFamily="18" charset="0"/>
              </a:rPr>
              <a:t>x_train</a:t>
            </a:r>
            <a:r>
              <a:rPr lang="en-US" altLang="zh-CN" sz="1800" kern="0" dirty="0">
                <a:solidFill>
                  <a:srgbClr val="66CC66"/>
                </a:solidFill>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0" dirty="0">
                <a:solidFill>
                  <a:srgbClr val="333333"/>
                </a:solidFill>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0" dirty="0" err="1">
                <a:solidFill>
                  <a:srgbClr val="333333"/>
                </a:solidFill>
                <a:effectLst/>
                <a:latin typeface="等线" panose="02010600030101010101" pitchFamily="2" charset="-122"/>
                <a:ea typeface="等线" panose="02010600030101010101" pitchFamily="2" charset="-122"/>
                <a:cs typeface="Times New Roman" panose="02020603050405020304" pitchFamily="18" charset="0"/>
              </a:rPr>
              <a:t>y_train</a:t>
            </a:r>
            <a:r>
              <a:rPr lang="en-US" altLang="zh-CN" sz="1800" kern="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indent="127000" algn="just" latinLnBrk="1">
              <a:lnSpc>
                <a:spcPts val="1500"/>
              </a:lnSpc>
              <a:spcBef>
                <a:spcPts val="1125"/>
              </a:spcBef>
              <a:spcAft>
                <a:spcPts val="1125"/>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800" kern="0" dirty="0">
                <a:solidFill>
                  <a:srgbClr val="333333"/>
                </a:solidFill>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0" dirty="0" err="1">
                <a:solidFill>
                  <a:srgbClr val="333333"/>
                </a:solidFill>
                <a:effectLst/>
                <a:latin typeface="等线" panose="02010600030101010101" pitchFamily="2" charset="-122"/>
                <a:ea typeface="等线" panose="02010600030101010101" pitchFamily="2" charset="-122"/>
                <a:cs typeface="Times New Roman" panose="02020603050405020304" pitchFamily="18" charset="0"/>
              </a:rPr>
              <a:t>test_score</a:t>
            </a:r>
            <a:r>
              <a:rPr lang="en-US" altLang="zh-CN" sz="1800" kern="0" dirty="0">
                <a:solidFill>
                  <a:srgbClr val="333333"/>
                </a:solidFill>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0" dirty="0">
                <a:solidFill>
                  <a:srgbClr val="66CC66"/>
                </a:solidFill>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0" dirty="0">
                <a:solidFill>
                  <a:srgbClr val="333333"/>
                </a:solidFill>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0" dirty="0" err="1">
                <a:solidFill>
                  <a:srgbClr val="333333"/>
                </a:solidFill>
                <a:effectLst/>
                <a:latin typeface="等线" panose="02010600030101010101" pitchFamily="2" charset="-122"/>
                <a:ea typeface="等线" panose="02010600030101010101" pitchFamily="2" charset="-122"/>
                <a:cs typeface="Times New Roman" panose="02020603050405020304" pitchFamily="18" charset="0"/>
              </a:rPr>
              <a:t>model.</a:t>
            </a:r>
            <a:r>
              <a:rPr lang="en-US" altLang="zh-CN" sz="1800" kern="0" dirty="0" err="1">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score</a:t>
            </a:r>
            <a:r>
              <a:rPr lang="en-US" altLang="zh-CN" sz="1800" kern="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0" dirty="0" err="1">
                <a:solidFill>
                  <a:srgbClr val="333333"/>
                </a:solidFill>
                <a:effectLst/>
                <a:latin typeface="等线" panose="02010600030101010101" pitchFamily="2" charset="-122"/>
                <a:ea typeface="等线" panose="02010600030101010101" pitchFamily="2" charset="-122"/>
                <a:cs typeface="Times New Roman" panose="02020603050405020304" pitchFamily="18" charset="0"/>
              </a:rPr>
              <a:t>x_test</a:t>
            </a:r>
            <a:r>
              <a:rPr lang="en-US" altLang="zh-CN" sz="1800" kern="0" dirty="0">
                <a:solidFill>
                  <a:srgbClr val="66CC66"/>
                </a:solidFill>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0" dirty="0">
                <a:solidFill>
                  <a:srgbClr val="333333"/>
                </a:solidFill>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0" dirty="0" err="1">
                <a:solidFill>
                  <a:srgbClr val="333333"/>
                </a:solidFill>
                <a:effectLst/>
                <a:latin typeface="等线" panose="02010600030101010101" pitchFamily="2" charset="-122"/>
                <a:ea typeface="等线" panose="02010600030101010101" pitchFamily="2" charset="-122"/>
                <a:cs typeface="Times New Roman" panose="02020603050405020304" pitchFamily="18" charset="0"/>
              </a:rPr>
              <a:t>y_test</a:t>
            </a:r>
            <a:r>
              <a:rPr lang="en-US" altLang="zh-CN" sz="1800" kern="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indent="127000" algn="just" latinLnBrk="1">
              <a:lnSpc>
                <a:spcPts val="1500"/>
              </a:lnSpc>
              <a:spcBef>
                <a:spcPts val="1125"/>
              </a:spcBef>
              <a:spcAft>
                <a:spcPts val="1125"/>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800" kern="0" dirty="0">
                <a:solidFill>
                  <a:srgbClr val="333333"/>
                </a:solidFill>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b="1" kern="0" dirty="0">
                <a:solidFill>
                  <a:srgbClr val="FF7700"/>
                </a:solidFill>
                <a:effectLst/>
                <a:latin typeface="等线" panose="02010600030101010101" pitchFamily="2" charset="-122"/>
                <a:ea typeface="等线" panose="02010600030101010101" pitchFamily="2" charset="-122"/>
                <a:cs typeface="Times New Roman" panose="02020603050405020304" pitchFamily="18" charset="0"/>
              </a:rPr>
              <a:t>print</a:t>
            </a:r>
            <a:r>
              <a:rPr lang="en-US" altLang="zh-CN" sz="1800" kern="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0" dirty="0">
                <a:solidFill>
                  <a:srgbClr val="483D8B"/>
                </a:solidFill>
                <a:effectLst/>
                <a:latin typeface="等线" panose="02010600030101010101" pitchFamily="2" charset="-122"/>
                <a:ea typeface="等线" panose="02010600030101010101" pitchFamily="2" charset="-122"/>
                <a:cs typeface="Times New Roman" panose="02020603050405020304" pitchFamily="18" charset="0"/>
              </a:rPr>
              <a:t>"train score:"</a:t>
            </a:r>
            <a:r>
              <a:rPr lang="en-US" altLang="zh-CN" sz="1800" kern="0" dirty="0">
                <a:solidFill>
                  <a:srgbClr val="66CC66"/>
                </a:solidFill>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0" dirty="0">
                <a:solidFill>
                  <a:srgbClr val="333333"/>
                </a:solidFill>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0" dirty="0" err="1">
                <a:solidFill>
                  <a:srgbClr val="333333"/>
                </a:solidFill>
                <a:effectLst/>
                <a:latin typeface="等线" panose="02010600030101010101" pitchFamily="2" charset="-122"/>
                <a:ea typeface="等线" panose="02010600030101010101" pitchFamily="2" charset="-122"/>
                <a:cs typeface="Times New Roman" panose="02020603050405020304" pitchFamily="18" charset="0"/>
              </a:rPr>
              <a:t>train_score</a:t>
            </a:r>
            <a:r>
              <a:rPr lang="en-US" altLang="zh-CN" sz="1800" kern="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indent="127000" algn="just" latinLnBrk="1">
              <a:lnSpc>
                <a:spcPts val="1500"/>
              </a:lnSpc>
              <a:spcBef>
                <a:spcPts val="1125"/>
              </a:spcBef>
              <a:spcAft>
                <a:spcPts val="1125"/>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800" kern="0" dirty="0">
                <a:solidFill>
                  <a:srgbClr val="333333"/>
                </a:solidFill>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b="1" kern="0" dirty="0">
                <a:solidFill>
                  <a:srgbClr val="FF7700"/>
                </a:solidFill>
                <a:effectLst/>
                <a:latin typeface="等线" panose="02010600030101010101" pitchFamily="2" charset="-122"/>
                <a:ea typeface="等线" panose="02010600030101010101" pitchFamily="2" charset="-122"/>
                <a:cs typeface="Times New Roman" panose="02020603050405020304" pitchFamily="18" charset="0"/>
              </a:rPr>
              <a:t>print</a:t>
            </a:r>
            <a:r>
              <a:rPr lang="en-US" altLang="zh-CN" sz="1800" kern="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0" dirty="0">
                <a:solidFill>
                  <a:srgbClr val="483D8B"/>
                </a:solidFill>
                <a:effectLst/>
                <a:latin typeface="等线" panose="02010600030101010101" pitchFamily="2" charset="-122"/>
                <a:ea typeface="等线" panose="02010600030101010101" pitchFamily="2" charset="-122"/>
                <a:cs typeface="Times New Roman" panose="02020603050405020304" pitchFamily="18" charset="0"/>
              </a:rPr>
              <a:t>"test score:"</a:t>
            </a:r>
            <a:r>
              <a:rPr lang="en-US" altLang="zh-CN" sz="1800" kern="0" dirty="0">
                <a:solidFill>
                  <a:srgbClr val="66CC66"/>
                </a:solidFill>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0" dirty="0">
                <a:solidFill>
                  <a:srgbClr val="333333"/>
                </a:solidFill>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0" dirty="0" err="1">
                <a:solidFill>
                  <a:srgbClr val="333333"/>
                </a:solidFill>
                <a:effectLst/>
                <a:latin typeface="等线" panose="02010600030101010101" pitchFamily="2" charset="-122"/>
                <a:ea typeface="等线" panose="02010600030101010101" pitchFamily="2" charset="-122"/>
                <a:cs typeface="Times New Roman" panose="02020603050405020304" pitchFamily="18" charset="0"/>
              </a:rPr>
              <a:t>test_score</a:t>
            </a:r>
            <a:r>
              <a:rPr lang="en-US" altLang="zh-CN" sz="1800" kern="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latin typeface="等线" panose="02010600030101010101" pitchFamily="2" charset="-122"/>
              <a:ea typeface="等线" panose="02010600030101010101" pitchFamily="2" charset="-122"/>
            </a:endParaRPr>
          </a:p>
        </p:txBody>
      </p:sp>
      <p:sp>
        <p:nvSpPr>
          <p:cNvPr id="14" name="文本框 13">
            <a:extLst>
              <a:ext uri="{FF2B5EF4-FFF2-40B4-BE49-F238E27FC236}">
                <a16:creationId xmlns:a16="http://schemas.microsoft.com/office/drawing/2014/main" id="{FA8F0D9F-7899-4314-9C0A-3DEA1E66AC33}"/>
              </a:ext>
            </a:extLst>
          </p:cNvPr>
          <p:cNvSpPr txBox="1"/>
          <p:nvPr/>
        </p:nvSpPr>
        <p:spPr>
          <a:xfrm>
            <a:off x="4291390" y="6374560"/>
            <a:ext cx="4032006" cy="369332"/>
          </a:xfrm>
          <a:prstGeom prst="rect">
            <a:avLst/>
          </a:prstGeom>
          <a:noFill/>
        </p:spPr>
        <p:txBody>
          <a:bodyPr wrap="square" rtlCol="0">
            <a:spAutoFit/>
          </a:bodyPr>
          <a:lstStyle/>
          <a:p>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代码清单</a:t>
            </a:r>
            <a:r>
              <a:rPr lang="zh-CN" altLang="zh-CN" sz="1800" kern="100" dirty="0">
                <a:effectLst/>
                <a:latin typeface="等线" panose="02010600030101010101" pitchFamily="2" charset="-122"/>
                <a:ea typeface="等线" panose="02010600030101010101" pitchFamily="2" charset="-122"/>
              </a:rPr>
              <a:t> </a:t>
            </a:r>
            <a:r>
              <a:rPr lang="en-US" altLang="zh-CN" sz="1800" kern="100" dirty="0">
                <a:effectLst/>
                <a:latin typeface="等线" panose="02010600030101010101" pitchFamily="2" charset="-122"/>
                <a:ea typeface="等线" panose="02010600030101010101" pitchFamily="2" charset="-122"/>
              </a:rPr>
              <a:t>6‑1  SVM</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葡萄酒数据集分类</a:t>
            </a:r>
            <a:endParaRPr lang="zh-CN" altLang="en-US"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218931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9D9DC048-1E48-4E3C-9775-9A9D05AB81B0}"/>
              </a:ext>
            </a:extLst>
          </p:cNvPr>
          <p:cNvSpPr>
            <a:spLocks noGrp="1"/>
          </p:cNvSpPr>
          <p:nvPr>
            <p:ph sz="quarter" idx="13"/>
          </p:nvPr>
        </p:nvSpPr>
        <p:spPr/>
        <p:txBody>
          <a:bodyPr>
            <a:noAutofit/>
          </a:bodyPr>
          <a:lstStyle/>
          <a:p>
            <a:pPr indent="0" algn="just">
              <a:lnSpc>
                <a:spcPct val="100000"/>
              </a:lnSpc>
              <a:buNone/>
            </a:pPr>
            <a:r>
              <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rPr>
              <a:t>项目中选用的模型是</a:t>
            </a:r>
            <a:r>
              <a:rPr lang="en-US" altLang="zh-CN" sz="2000" kern="100" dirty="0" err="1">
                <a:effectLst/>
                <a:latin typeface="等线" panose="02010600030101010101" pitchFamily="2" charset="-122"/>
                <a:ea typeface="等线" panose="02010600030101010101" pitchFamily="2" charset="-122"/>
                <a:cs typeface="Times New Roman" panose="02020603050405020304" pitchFamily="18" charset="0"/>
              </a:rPr>
              <a:t>sklearn</a:t>
            </a:r>
            <a:r>
              <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rPr>
              <a:t>提供的</a:t>
            </a: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SVC</a:t>
            </a:r>
            <a:r>
              <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rPr>
              <a:t>，其构造函数的</a:t>
            </a: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kernel</a:t>
            </a:r>
            <a:r>
              <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rPr>
              <a:t>参数可以选择</a:t>
            </a:r>
          </a:p>
          <a:p>
            <a:pPr algn="just">
              <a:lnSpc>
                <a:spcPct val="100000"/>
              </a:lnSpc>
            </a:pP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linear</a:t>
            </a:r>
            <a:r>
              <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rPr>
              <a:t>：线性核函数</a:t>
            </a:r>
          </a:p>
          <a:p>
            <a:pPr algn="just">
              <a:lnSpc>
                <a:spcPct val="100000"/>
              </a:lnSpc>
            </a:pP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poly</a:t>
            </a:r>
            <a:r>
              <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rPr>
              <a:t>：多项式核函数</a:t>
            </a:r>
          </a:p>
          <a:p>
            <a:pPr algn="just">
              <a:lnSpc>
                <a:spcPct val="100000"/>
              </a:lnSpc>
            </a:pPr>
            <a:r>
              <a:rPr lang="en-US" altLang="zh-CN" sz="2000" kern="100" dirty="0" err="1">
                <a:effectLst/>
                <a:latin typeface="等线" panose="02010600030101010101" pitchFamily="2" charset="-122"/>
                <a:ea typeface="等线" panose="02010600030101010101" pitchFamily="2" charset="-122"/>
                <a:cs typeface="Times New Roman" panose="02020603050405020304" pitchFamily="18" charset="0"/>
              </a:rPr>
              <a:t>rbf</a:t>
            </a:r>
            <a:r>
              <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rPr>
              <a:t>：径向基核函数</a:t>
            </a: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rPr>
              <a:t>高斯核</a:t>
            </a:r>
          </a:p>
          <a:p>
            <a:pPr algn="just">
              <a:lnSpc>
                <a:spcPct val="100000"/>
              </a:lnSpc>
            </a:pPr>
            <a:r>
              <a:rPr lang="en-US" altLang="zh-CN" sz="2000" kern="100" dirty="0" err="1">
                <a:effectLst/>
                <a:latin typeface="等线" panose="02010600030101010101" pitchFamily="2" charset="-122"/>
                <a:ea typeface="等线" panose="02010600030101010101" pitchFamily="2" charset="-122"/>
                <a:cs typeface="Times New Roman" panose="02020603050405020304" pitchFamily="18" charset="0"/>
              </a:rPr>
              <a:t>sigmod</a:t>
            </a:r>
            <a:r>
              <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2000" kern="100" dirty="0" err="1">
                <a:effectLst/>
                <a:latin typeface="等线" panose="02010600030101010101" pitchFamily="2" charset="-122"/>
                <a:ea typeface="等线" panose="02010600030101010101" pitchFamily="2" charset="-122"/>
                <a:cs typeface="Times New Roman" panose="02020603050405020304" pitchFamily="18" charset="0"/>
              </a:rPr>
              <a:t>sigmod</a:t>
            </a:r>
            <a:r>
              <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rPr>
              <a:t>核函数</a:t>
            </a:r>
          </a:p>
          <a:p>
            <a:pPr algn="just">
              <a:lnSpc>
                <a:spcPct val="100000"/>
              </a:lnSpc>
            </a:pP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precomputed</a:t>
            </a:r>
            <a:r>
              <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rPr>
              <a:t>：提前计算好核函数矩阵</a:t>
            </a:r>
          </a:p>
          <a:p>
            <a:pPr marL="0" indent="0">
              <a:buNone/>
            </a:pP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rPr>
              <a:t>这里使用的是最简单的线性核函数。经过测试，模型在训练集的准确率达到</a:t>
            </a:r>
            <a:r>
              <a:rPr lang="en-US" altLang="zh-CN" sz="2000" kern="100" dirty="0">
                <a:effectLst/>
                <a:latin typeface="等线" panose="02010600030101010101" pitchFamily="2" charset="-122"/>
                <a:ea typeface="等线" panose="02010600030101010101" pitchFamily="2" charset="-122"/>
              </a:rPr>
              <a:t>0.993</a:t>
            </a:r>
            <a:r>
              <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rPr>
              <a:t>，在测试集的准确率达到</a:t>
            </a:r>
            <a:r>
              <a:rPr lang="en-US" altLang="zh-CN" sz="2000" kern="100" dirty="0">
                <a:effectLst/>
                <a:latin typeface="等线" panose="02010600030101010101" pitchFamily="2" charset="-122"/>
                <a:ea typeface="等线" panose="02010600030101010101" pitchFamily="2" charset="-122"/>
              </a:rPr>
              <a:t>0.972</a:t>
            </a:r>
            <a:r>
              <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rPr>
              <a:t>。如果使用默认的高斯核函数，模型在训练集的准确率可以达到</a:t>
            </a:r>
            <a:r>
              <a:rPr lang="en-US" altLang="zh-CN" sz="2000" kern="100" dirty="0">
                <a:effectLst/>
                <a:latin typeface="等线" panose="02010600030101010101" pitchFamily="2" charset="-122"/>
                <a:ea typeface="等线" panose="02010600030101010101" pitchFamily="2" charset="-122"/>
              </a:rPr>
              <a:t>1</a:t>
            </a:r>
            <a:r>
              <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rPr>
              <a:t>，但是在测试集的准确率却跌至</a:t>
            </a:r>
            <a:r>
              <a:rPr lang="en-US" altLang="zh-CN" sz="2000" kern="100" dirty="0">
                <a:effectLst/>
                <a:latin typeface="等线" panose="02010600030101010101" pitchFamily="2" charset="-122"/>
                <a:ea typeface="等线" panose="02010600030101010101" pitchFamily="2" charset="-122"/>
              </a:rPr>
              <a:t>0.444</a:t>
            </a:r>
            <a:r>
              <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rPr>
              <a:t>。这说明，高斯核函数提高了模型容量，但是数据集大小不足，以致模型过拟合。</a:t>
            </a:r>
            <a:endParaRPr lang="zh-CN" altLang="en-US" sz="2000" dirty="0">
              <a:latin typeface="等线" panose="02010600030101010101" pitchFamily="2" charset="-122"/>
              <a:ea typeface="等线" panose="02010600030101010101" pitchFamily="2" charset="-122"/>
            </a:endParaRPr>
          </a:p>
        </p:txBody>
      </p:sp>
      <p:sp>
        <p:nvSpPr>
          <p:cNvPr id="5" name="标题 2">
            <a:extLst>
              <a:ext uri="{FF2B5EF4-FFF2-40B4-BE49-F238E27FC236}">
                <a16:creationId xmlns:a16="http://schemas.microsoft.com/office/drawing/2014/main" id="{7DA277E1-7D6B-43BD-B8E5-03898511A471}"/>
              </a:ext>
            </a:extLst>
          </p:cNvPr>
          <p:cNvSpPr>
            <a:spLocks noGrp="1"/>
          </p:cNvSpPr>
          <p:nvPr>
            <p:ph type="title"/>
          </p:nvPr>
        </p:nvSpPr>
        <p:spPr>
          <a:xfrm>
            <a:off x="639763" y="484188"/>
            <a:ext cx="10904537" cy="582612"/>
          </a:xfrm>
        </p:spPr>
        <p:txBody>
          <a:bodyPr/>
          <a:lstStyle/>
          <a:p>
            <a:r>
              <a:rPr lang="en-US" altLang="zh-CN" sz="3600" dirty="0">
                <a:latin typeface="等线" panose="02010600030101010101" pitchFamily="2" charset="-122"/>
                <a:ea typeface="等线" panose="02010600030101010101" pitchFamily="2" charset="-122"/>
              </a:rPr>
              <a:t>6.7	</a:t>
            </a:r>
            <a:r>
              <a:rPr lang="zh-CN" altLang="en-US" sz="3600" dirty="0">
                <a:latin typeface="等线" panose="02010600030101010101" pitchFamily="2" charset="-122"/>
                <a:ea typeface="等线" panose="02010600030101010101" pitchFamily="2" charset="-122"/>
              </a:rPr>
              <a:t>实例：基于支持向量机实现葡萄酒分类</a:t>
            </a:r>
          </a:p>
        </p:txBody>
      </p:sp>
    </p:spTree>
    <p:extLst>
      <p:ext uri="{BB962C8B-B14F-4D97-AF65-F5344CB8AC3E}">
        <p14:creationId xmlns:p14="http://schemas.microsoft.com/office/powerpoint/2010/main" val="41683842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8A6CA021-A66C-47BC-B9EF-8D95B84979AF}"/>
              </a:ext>
            </a:extLst>
          </p:cNvPr>
          <p:cNvSpPr>
            <a:spLocks noGrp="1"/>
          </p:cNvSpPr>
          <p:nvPr>
            <p:ph sz="quarter" idx="13"/>
          </p:nvPr>
        </p:nvSpPr>
        <p:spPr>
          <a:xfrm>
            <a:off x="639763" y="1827571"/>
            <a:ext cx="10834482" cy="3750904"/>
          </a:xfrm>
        </p:spPr>
        <p:txBody>
          <a:bodyPr>
            <a:normAutofit/>
          </a:bodyPr>
          <a:lstStyle/>
          <a:p>
            <a:pPr marL="0" indent="0">
              <a:buNone/>
            </a:pPr>
            <a:r>
              <a:rPr lang="en-US" altLang="zh-CN" sz="2400" kern="100" dirty="0">
                <a:effectLst/>
                <a:latin typeface="等线" panose="02010600030101010101" pitchFamily="2" charset="-122"/>
                <a:ea typeface="等线" panose="02010600030101010101" pitchFamily="2" charset="-122"/>
              </a:rPr>
              <a:t>	</a:t>
            </a:r>
            <a:r>
              <a:rPr lang="en-US" altLang="zh-CN" sz="2400" kern="100" dirty="0" err="1">
                <a:effectLst/>
                <a:latin typeface="等线" panose="02010600030101010101" pitchFamily="2" charset="-122"/>
                <a:ea typeface="等线" panose="02010600030101010101" pitchFamily="2" charset="-122"/>
              </a:rPr>
              <a:t>sklearn</a:t>
            </a: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还提供了</a:t>
            </a:r>
            <a:r>
              <a:rPr lang="en-US" altLang="zh-CN" sz="2400" kern="100" dirty="0" err="1">
                <a:effectLst/>
                <a:latin typeface="等线" panose="02010600030101010101" pitchFamily="2" charset="-122"/>
                <a:ea typeface="等线" panose="02010600030101010101" pitchFamily="2" charset="-122"/>
              </a:rPr>
              <a:t>LinearSVC</a:t>
            </a: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类，该模型默认使用线性核函数。</a:t>
            </a:r>
            <a:endPar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buNone/>
            </a:pPr>
            <a:r>
              <a:rPr lang="en-US" altLang="zh-CN" sz="2400" kern="100" dirty="0">
                <a:latin typeface="等线" panose="02010600030101010101" pitchFamily="2" charset="-122"/>
                <a:ea typeface="等线" panose="02010600030101010101" pitchFamily="2" charset="-122"/>
                <a:cs typeface="Times New Roman" panose="02020603050405020304" pitchFamily="18" charset="0"/>
              </a:rPr>
              <a:t>	</a:t>
            </a: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尝试使用</a:t>
            </a:r>
            <a:r>
              <a:rPr lang="en-US" altLang="zh-CN" sz="2400" kern="100" dirty="0" err="1">
                <a:effectLst/>
                <a:latin typeface="等线" panose="02010600030101010101" pitchFamily="2" charset="-122"/>
                <a:ea typeface="等线" panose="02010600030101010101" pitchFamily="2" charset="-122"/>
              </a:rPr>
              <a:t>LinearSVC</a:t>
            </a: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类实现葡萄酒数据集的分类，并体会其与</a:t>
            </a:r>
            <a:r>
              <a:rPr lang="en-US" altLang="zh-CN" sz="2400" kern="100" dirty="0">
                <a:effectLst/>
                <a:latin typeface="等线" panose="02010600030101010101" pitchFamily="2" charset="-122"/>
                <a:ea typeface="等线" panose="02010600030101010101" pitchFamily="2" charset="-122"/>
              </a:rPr>
              <a:t>SVC</a:t>
            </a: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类的区别。</a:t>
            </a:r>
            <a:endParaRPr lang="zh-CN" altLang="en-US" sz="2400" dirty="0">
              <a:latin typeface="等线" panose="02010600030101010101" pitchFamily="2" charset="-122"/>
              <a:ea typeface="等线" panose="02010600030101010101" pitchFamily="2" charset="-122"/>
            </a:endParaRPr>
          </a:p>
        </p:txBody>
      </p:sp>
      <p:sp>
        <p:nvSpPr>
          <p:cNvPr id="5" name="标题 2">
            <a:extLst>
              <a:ext uri="{FF2B5EF4-FFF2-40B4-BE49-F238E27FC236}">
                <a16:creationId xmlns:a16="http://schemas.microsoft.com/office/drawing/2014/main" id="{9EF30EE7-4534-4D8F-A952-EB0EB1481604}"/>
              </a:ext>
            </a:extLst>
          </p:cNvPr>
          <p:cNvSpPr>
            <a:spLocks noGrp="1"/>
          </p:cNvSpPr>
          <p:nvPr>
            <p:ph type="title"/>
          </p:nvPr>
        </p:nvSpPr>
        <p:spPr>
          <a:xfrm>
            <a:off x="639763" y="484188"/>
            <a:ext cx="10904537" cy="582612"/>
          </a:xfrm>
        </p:spPr>
        <p:txBody>
          <a:bodyPr/>
          <a:lstStyle/>
          <a:p>
            <a:r>
              <a:rPr lang="zh-CN" altLang="en-US" sz="3600" dirty="0">
                <a:latin typeface="等线" panose="02010600030101010101" pitchFamily="2" charset="-122"/>
                <a:ea typeface="等线" panose="02010600030101010101" pitchFamily="2" charset="-122"/>
              </a:rPr>
              <a:t>思考题</a:t>
            </a:r>
          </a:p>
        </p:txBody>
      </p:sp>
    </p:spTree>
    <p:extLst>
      <p:ext uri="{BB962C8B-B14F-4D97-AF65-F5344CB8AC3E}">
        <p14:creationId xmlns:p14="http://schemas.microsoft.com/office/powerpoint/2010/main" val="1779595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8B9CBDD-65ED-4DA6-AD8F-3104FEDA62C8}"/>
              </a:ext>
            </a:extLst>
          </p:cNvPr>
          <p:cNvSpPr>
            <a:spLocks noGrp="1"/>
          </p:cNvSpPr>
          <p:nvPr>
            <p:ph type="title"/>
          </p:nvPr>
        </p:nvSpPr>
        <p:spPr/>
        <p:txBody>
          <a:bodyPr/>
          <a:lstStyle/>
          <a:p>
            <a:r>
              <a:rPr kumimoji="0" lang="en-US" altLang="zh-CN" sz="3600" b="1" i="0" u="none" strike="noStrike" kern="100" cap="none" spc="0" normalizeH="0" baseline="0" noProof="0" dirty="0">
                <a:ln>
                  <a:noFill/>
                </a:ln>
                <a:solidFill>
                  <a:srgbClr val="231B23"/>
                </a:solidFill>
                <a:effectLst>
                  <a:glow>
                    <a:srgbClr val="000000"/>
                  </a:glow>
                  <a:outerShdw sx="0" sy="0">
                    <a:srgbClr val="000000"/>
                  </a:outerShdw>
                  <a:reflection stA="0" endPos="0" fadeDir="0" sx="0" sy="0"/>
                </a:effectLst>
                <a:uLnTx/>
                <a:uFillTx/>
                <a:latin typeface="等线" panose="02010600030101010101" pitchFamily="2" charset="-122"/>
                <a:ea typeface="等线" panose="02010600030101010101" pitchFamily="2" charset="-122"/>
                <a:cs typeface="Times New Roman" panose="02020603050405020304" pitchFamily="18" charset="0"/>
              </a:rPr>
              <a:t>6.1</a:t>
            </a:r>
            <a:r>
              <a:rPr kumimoji="0" lang="zh-CN" altLang="en-US" sz="3600" b="1" i="0" u="none" strike="noStrike" kern="100" cap="none" spc="0" normalizeH="0" baseline="0" noProof="0" dirty="0">
                <a:ln>
                  <a:noFill/>
                </a:ln>
                <a:solidFill>
                  <a:srgbClr val="231B23"/>
                </a:solidFill>
                <a:effectLst>
                  <a:glow>
                    <a:srgbClr val="000000"/>
                  </a:glow>
                  <a:outerShdw sx="0" sy="0">
                    <a:srgbClr val="000000"/>
                  </a:outerShdw>
                  <a:reflection stA="0" endPos="0" fadeDir="0" sx="0" sy="0"/>
                </a:effectLst>
                <a:uLnTx/>
                <a:uFillTx/>
                <a:latin typeface="等线" panose="02010600030101010101" pitchFamily="2" charset="-122"/>
                <a:ea typeface="等线" panose="02010600030101010101" pitchFamily="2" charset="-122"/>
                <a:cs typeface="Times New Roman" panose="02020603050405020304" pitchFamily="18" charset="0"/>
              </a:rPr>
              <a:t> </a:t>
            </a:r>
            <a:r>
              <a:rPr kumimoji="0" lang="zh-CN" altLang="zh-CN" sz="3600" b="1" i="0" u="none" strike="noStrike" kern="100" cap="none" spc="0" normalizeH="0" baseline="0" noProof="0" dirty="0">
                <a:ln>
                  <a:noFill/>
                </a:ln>
                <a:solidFill>
                  <a:srgbClr val="231B23"/>
                </a:solidFill>
                <a:effectLst>
                  <a:glow>
                    <a:srgbClr val="000000"/>
                  </a:glow>
                  <a:outerShdw sx="0" sy="0">
                    <a:srgbClr val="000000"/>
                  </a:outerShdw>
                  <a:reflection stA="0" endPos="0" fadeDir="0" sx="0" sy="0"/>
                </a:effectLst>
                <a:uLnTx/>
                <a:uFillTx/>
                <a:latin typeface="等线" panose="02010600030101010101" pitchFamily="2" charset="-122"/>
                <a:ea typeface="等线" panose="02010600030101010101" pitchFamily="2" charset="-122"/>
                <a:cs typeface="Times New Roman" panose="02020603050405020304" pitchFamily="18" charset="0"/>
              </a:rPr>
              <a:t>最大间隔及超平面</a:t>
            </a:r>
            <a:endParaRPr lang="zh-CN" altLang="en-US" dirty="0">
              <a:latin typeface="等线" panose="02010600030101010101" pitchFamily="2" charset="-122"/>
              <a:ea typeface="等线" panose="02010600030101010101" pitchFamily="2" charset="-122"/>
            </a:endParaRPr>
          </a:p>
        </p:txBody>
      </p:sp>
      <mc:AlternateContent xmlns:mc="http://schemas.openxmlformats.org/markup-compatibility/2006">
        <mc:Choice xmlns:a14="http://schemas.microsoft.com/office/drawing/2010/main" Requires="a14">
          <p:sp>
            <p:nvSpPr>
              <p:cNvPr id="4" name="内容占位符 3">
                <a:extLst>
                  <a:ext uri="{FF2B5EF4-FFF2-40B4-BE49-F238E27FC236}">
                    <a16:creationId xmlns:a16="http://schemas.microsoft.com/office/drawing/2014/main" id="{AAA31CF5-4CF8-434A-A708-50C72682BFD8}"/>
                  </a:ext>
                </a:extLst>
              </p:cNvPr>
              <p:cNvSpPr>
                <a:spLocks noGrp="1"/>
              </p:cNvSpPr>
              <p:nvPr>
                <p:ph sz="quarter" idx="13"/>
              </p:nvPr>
            </p:nvSpPr>
            <p:spPr/>
            <p:txBody>
              <a:bodyPr>
                <a:normAutofit fontScale="85000" lnSpcReduction="20000"/>
              </a:bodyPr>
              <a:lstStyle/>
              <a:p>
                <a:pPr marL="0" marR="0" lvl="0" indent="0" algn="l" defTabSz="914400" rtl="0" eaLnBrk="1" fontAlgn="auto" latinLnBrk="0" hangingPunct="1">
                  <a:lnSpc>
                    <a:spcPct val="150000"/>
                  </a:lnSpc>
                  <a:spcBef>
                    <a:spcPts val="1500"/>
                  </a:spcBef>
                  <a:spcAft>
                    <a:spcPts val="0"/>
                  </a:spcAft>
                  <a:buClr>
                    <a:srgbClr val="4DA1A8"/>
                  </a:buClr>
                  <a:buSzTx/>
                  <a:buFont typeface="Wingdings" panose="05000000000000000000" pitchFamily="2" charset="2"/>
                  <a:buNone/>
                  <a:tabLst/>
                  <a:defRPr/>
                </a:pPr>
                <a:r>
                  <a:rPr kumimoji="0" lang="zh-CN" altLang="en-US" sz="2800" b="0" i="0" u="none" strike="noStrike" kern="1200" cap="none" spc="150" normalizeH="0" baseline="0" noProof="0" dirty="0">
                    <a:ln>
                      <a:noFill/>
                    </a:ln>
                    <a:solidFill>
                      <a:srgbClr val="231B23"/>
                    </a:solidFill>
                    <a:effectLst/>
                    <a:uLnTx/>
                    <a:uFillTx/>
                    <a:latin typeface="等线" panose="02010600030101010101" pitchFamily="2" charset="-122"/>
                    <a:ea typeface="等线" panose="02010600030101010101" pitchFamily="2" charset="-122"/>
                  </a:rPr>
                  <a:t>给定样本集合</a:t>
                </a:r>
                <a14:m>
                  <m:oMath xmlns:m="http://schemas.openxmlformats.org/officeDocument/2006/math">
                    <m:r>
                      <a:rPr kumimoji="0" lang="en-US" altLang="zh-CN" sz="2800" b="0" i="1" u="none" strike="noStrike" kern="100" cap="none" spc="150" normalizeH="0" baseline="0" noProof="0" smtClean="0">
                        <a:ln>
                          <a:noFill/>
                        </a:ln>
                        <a:solidFill>
                          <a:srgbClr val="231B23"/>
                        </a:solidFill>
                        <a:effectLst/>
                        <a:uLnTx/>
                        <a:uFillTx/>
                        <a:latin typeface="Cambria Math" panose="02040503050406030204" pitchFamily="18" charset="0"/>
                        <a:ea typeface="宋体" panose="02010600030101010101" pitchFamily="2" charset="-122"/>
                        <a:cs typeface="Times New Roman" panose="02020603050405020304" pitchFamily="18" charset="0"/>
                      </a:rPr>
                      <m:t>𝐷</m:t>
                    </m:r>
                    <m:r>
                      <a:rPr kumimoji="0" lang="en-US" altLang="zh-CN" sz="2800" b="0" i="1" u="none" strike="noStrike" kern="100" cap="none" spc="150" normalizeH="0" baseline="0" noProof="0" smtClean="0">
                        <a:ln>
                          <a:noFill/>
                        </a:ln>
                        <a:solidFill>
                          <a:srgbClr val="231B23"/>
                        </a:solidFill>
                        <a:effectLst/>
                        <a:uLnTx/>
                        <a:uFillTx/>
                        <a:latin typeface="Cambria Math" panose="02040503050406030204" pitchFamily="18" charset="0"/>
                        <a:ea typeface="宋体" panose="02010600030101010101" pitchFamily="2" charset="-122"/>
                        <a:cs typeface="Times New Roman" panose="02020603050405020304" pitchFamily="18" charset="0"/>
                      </a:rPr>
                      <m:t>=</m:t>
                    </m:r>
                    <m:d>
                      <m:dPr>
                        <m:ctrlPr>
                          <a:rPr kumimoji="0" lang="en-US" altLang="zh-CN" sz="2800" b="0" i="1" u="none" strike="noStrike" kern="100" cap="none" spc="150" normalizeH="0" baseline="0" noProof="0" smtClean="0">
                            <a:ln>
                              <a:noFill/>
                            </a:ln>
                            <a:solidFill>
                              <a:srgbClr val="231B23"/>
                            </a:solidFill>
                            <a:effectLst/>
                            <a:uLnTx/>
                            <a:uFillTx/>
                            <a:latin typeface="Cambria Math" panose="02040503050406030204" pitchFamily="18" charset="0"/>
                            <a:ea typeface="宋体" panose="02010600030101010101" pitchFamily="2" charset="-122"/>
                            <a:cs typeface="Times New Roman" panose="02020603050405020304" pitchFamily="18" charset="0"/>
                          </a:rPr>
                        </m:ctrlPr>
                      </m:dPr>
                      <m:e>
                        <m:sSub>
                          <m:sSubPr>
                            <m:ctrlPr>
                              <a:rPr kumimoji="0" lang="zh-CN" altLang="zh-CN" sz="2800" b="0" i="1" u="none" strike="noStrike" kern="1200" cap="none" spc="150" normalizeH="0" baseline="0" noProof="0">
                                <a:ln>
                                  <a:noFill/>
                                </a:ln>
                                <a:solidFill>
                                  <a:srgbClr val="231B23"/>
                                </a:solidFill>
                                <a:effectLst/>
                                <a:uLnTx/>
                                <a:uFillTx/>
                                <a:latin typeface="Cambria Math" panose="02040503050406030204" pitchFamily="18" charset="0"/>
                                <a:ea typeface="Cambria Math" panose="02040503050406030204" pitchFamily="18" charset="0"/>
                              </a:rPr>
                            </m:ctrlPr>
                          </m:sSubPr>
                          <m:e>
                            <m:acc>
                              <m:accPr>
                                <m:chr m:val="⃗"/>
                                <m:ctrlPr>
                                  <a:rPr kumimoji="0" lang="zh-CN" altLang="zh-CN" sz="2800" b="0" i="1" u="none" strike="noStrike" kern="1200" cap="none" spc="150" normalizeH="0" baseline="0" noProof="0">
                                    <a:ln>
                                      <a:noFill/>
                                    </a:ln>
                                    <a:solidFill>
                                      <a:srgbClr val="231B23"/>
                                    </a:solidFill>
                                    <a:effectLst/>
                                    <a:uLnTx/>
                                    <a:uFillTx/>
                                    <a:latin typeface="Cambria Math" panose="02040503050406030204" pitchFamily="18" charset="0"/>
                                    <a:ea typeface="Cambria Math" panose="02040503050406030204" pitchFamily="18" charset="0"/>
                                  </a:rPr>
                                </m:ctrlPr>
                              </m:accPr>
                              <m:e>
                                <m:r>
                                  <a:rPr kumimoji="0" lang="en-US" altLang="zh-CN" sz="2800" b="0" i="1" u="none" strike="noStrike" kern="100" cap="none" spc="150" normalizeH="0" baseline="0" noProof="0">
                                    <a:ln>
                                      <a:noFill/>
                                    </a:ln>
                                    <a:solidFill>
                                      <a:srgbClr val="231B23"/>
                                    </a:solidFill>
                                    <a:effectLst/>
                                    <a:uLnTx/>
                                    <a:uFillTx/>
                                    <a:latin typeface="Cambria Math" panose="02040503050406030204" pitchFamily="18" charset="0"/>
                                    <a:ea typeface="宋体" panose="02010600030101010101" pitchFamily="2" charset="-122"/>
                                    <a:cs typeface="Times New Roman" panose="02020603050405020304" pitchFamily="18" charset="0"/>
                                  </a:rPr>
                                  <m:t>𝑥</m:t>
                                </m:r>
                              </m:e>
                            </m:acc>
                          </m:e>
                          <m:sub>
                            <m:r>
                              <a:rPr kumimoji="0" lang="en-US" altLang="zh-CN" sz="2800" b="0" i="1" u="none" strike="noStrike" kern="100" cap="none" spc="150" normalizeH="0" baseline="0" noProof="0">
                                <a:ln>
                                  <a:noFill/>
                                </a:ln>
                                <a:solidFill>
                                  <a:srgbClr val="231B23"/>
                                </a:solidFill>
                                <a:effectLst/>
                                <a:uLnTx/>
                                <a:uFillTx/>
                                <a:latin typeface="Cambria Math" panose="02040503050406030204" pitchFamily="18" charset="0"/>
                                <a:ea typeface="宋体" panose="02010600030101010101" pitchFamily="2" charset="-122"/>
                                <a:cs typeface="Times New Roman" panose="02020603050405020304" pitchFamily="18" charset="0"/>
                              </a:rPr>
                              <m:t>1</m:t>
                            </m:r>
                          </m:sub>
                        </m:sSub>
                        <m:r>
                          <a:rPr kumimoji="0" lang="en-US" altLang="zh-CN" sz="2800" b="0" i="1" u="none" strike="noStrike" kern="100" cap="none" spc="150" normalizeH="0" baseline="0" noProof="0">
                            <a:ln>
                              <a:noFill/>
                            </a:ln>
                            <a:solidFill>
                              <a:srgbClr val="231B23"/>
                            </a:solidFill>
                            <a:effectLst/>
                            <a:uLnTx/>
                            <a:uFillTx/>
                            <a:latin typeface="Cambria Math" panose="02040503050406030204" pitchFamily="18" charset="0"/>
                            <a:ea typeface="宋体" panose="02010600030101010101" pitchFamily="2" charset="-122"/>
                            <a:cs typeface="Times New Roman" panose="02020603050405020304" pitchFamily="18" charset="0"/>
                          </a:rPr>
                          <m:t>,</m:t>
                        </m:r>
                        <m:sSub>
                          <m:sSubPr>
                            <m:ctrlPr>
                              <a:rPr kumimoji="0" lang="zh-CN" altLang="zh-CN" sz="2800" b="0" i="1" u="none" strike="noStrike" kern="1200" cap="none" spc="150" normalizeH="0" baseline="0" noProof="0">
                                <a:ln>
                                  <a:noFill/>
                                </a:ln>
                                <a:solidFill>
                                  <a:srgbClr val="231B23"/>
                                </a:solidFill>
                                <a:effectLst/>
                                <a:uLnTx/>
                                <a:uFillTx/>
                                <a:latin typeface="Cambria Math" panose="02040503050406030204" pitchFamily="18" charset="0"/>
                                <a:ea typeface="Cambria Math" panose="02040503050406030204" pitchFamily="18" charset="0"/>
                              </a:rPr>
                            </m:ctrlPr>
                          </m:sSubPr>
                          <m:e>
                            <m:r>
                              <a:rPr kumimoji="0" lang="en-US" altLang="zh-CN" sz="2800" b="0" i="1" u="none" strike="noStrike" kern="100" cap="none" spc="150" normalizeH="0" baseline="0" noProof="0">
                                <a:ln>
                                  <a:noFill/>
                                </a:ln>
                                <a:solidFill>
                                  <a:srgbClr val="231B23"/>
                                </a:solidFill>
                                <a:effectLst/>
                                <a:uLnTx/>
                                <a:uFillTx/>
                                <a:latin typeface="Cambria Math" panose="02040503050406030204" pitchFamily="18" charset="0"/>
                                <a:ea typeface="宋体" panose="02010600030101010101" pitchFamily="2" charset="-122"/>
                                <a:cs typeface="Times New Roman" panose="02020603050405020304" pitchFamily="18" charset="0"/>
                              </a:rPr>
                              <m:t>𝑦</m:t>
                            </m:r>
                          </m:e>
                          <m:sub>
                            <m:r>
                              <a:rPr kumimoji="0" lang="en-US" altLang="zh-CN" sz="2800" b="0" i="1" u="none" strike="noStrike" kern="100" cap="none" spc="150" normalizeH="0" baseline="0" noProof="0">
                                <a:ln>
                                  <a:noFill/>
                                </a:ln>
                                <a:solidFill>
                                  <a:srgbClr val="231B23"/>
                                </a:solidFill>
                                <a:effectLst/>
                                <a:uLnTx/>
                                <a:uFillTx/>
                                <a:latin typeface="Cambria Math" panose="02040503050406030204" pitchFamily="18" charset="0"/>
                                <a:ea typeface="宋体" panose="02010600030101010101" pitchFamily="2" charset="-122"/>
                                <a:cs typeface="Times New Roman" panose="02020603050405020304" pitchFamily="18" charset="0"/>
                              </a:rPr>
                              <m:t>1</m:t>
                            </m:r>
                          </m:sub>
                        </m:sSub>
                      </m:e>
                    </m:d>
                    <m:r>
                      <a:rPr kumimoji="0" lang="en-US" altLang="zh-CN" sz="2800" b="0" i="1" u="none" strike="noStrike" kern="100" cap="none" spc="150" normalizeH="0" baseline="0" noProof="0">
                        <a:ln>
                          <a:noFill/>
                        </a:ln>
                        <a:solidFill>
                          <a:srgbClr val="231B23"/>
                        </a:solidFill>
                        <a:effectLst/>
                        <a:uLnTx/>
                        <a:uFillTx/>
                        <a:latin typeface="Cambria Math" panose="02040503050406030204" pitchFamily="18" charset="0"/>
                        <a:ea typeface="宋体" panose="02010600030101010101" pitchFamily="2" charset="-122"/>
                        <a:cs typeface="Times New Roman" panose="02020603050405020304" pitchFamily="18" charset="0"/>
                      </a:rPr>
                      <m:t>,</m:t>
                    </m:r>
                    <m:d>
                      <m:dPr>
                        <m:ctrlPr>
                          <a:rPr kumimoji="0" lang="en-US" altLang="zh-CN" sz="2800" b="0" i="1" u="none" strike="noStrike" kern="100" cap="none" spc="150" normalizeH="0" baseline="0" noProof="0">
                            <a:ln>
                              <a:noFill/>
                            </a:ln>
                            <a:solidFill>
                              <a:srgbClr val="231B23"/>
                            </a:solidFill>
                            <a:effectLst/>
                            <a:uLnTx/>
                            <a:uFillTx/>
                            <a:latin typeface="Cambria Math" panose="02040503050406030204" pitchFamily="18" charset="0"/>
                            <a:ea typeface="宋体" panose="02010600030101010101" pitchFamily="2" charset="-122"/>
                            <a:cs typeface="Times New Roman" panose="02020603050405020304" pitchFamily="18" charset="0"/>
                          </a:rPr>
                        </m:ctrlPr>
                      </m:dPr>
                      <m:e>
                        <m:sSub>
                          <m:sSubPr>
                            <m:ctrlPr>
                              <a:rPr kumimoji="0" lang="zh-CN" altLang="zh-CN" sz="2800" b="0" i="1" u="none" strike="noStrike" kern="1200" cap="none" spc="150" normalizeH="0" baseline="0" noProof="0">
                                <a:ln>
                                  <a:noFill/>
                                </a:ln>
                                <a:solidFill>
                                  <a:srgbClr val="231B23"/>
                                </a:solidFill>
                                <a:effectLst/>
                                <a:uLnTx/>
                                <a:uFillTx/>
                                <a:latin typeface="Cambria Math" panose="02040503050406030204" pitchFamily="18" charset="0"/>
                                <a:ea typeface="Cambria Math" panose="02040503050406030204" pitchFamily="18" charset="0"/>
                              </a:rPr>
                            </m:ctrlPr>
                          </m:sSubPr>
                          <m:e>
                            <m:acc>
                              <m:accPr>
                                <m:chr m:val="⃗"/>
                                <m:ctrlPr>
                                  <a:rPr kumimoji="0" lang="zh-CN" altLang="zh-CN" sz="2800" b="0" i="1" u="none" strike="noStrike" kern="1200" cap="none" spc="150" normalizeH="0" baseline="0" noProof="0">
                                    <a:ln>
                                      <a:noFill/>
                                    </a:ln>
                                    <a:solidFill>
                                      <a:srgbClr val="231B23"/>
                                    </a:solidFill>
                                    <a:effectLst/>
                                    <a:uLnTx/>
                                    <a:uFillTx/>
                                    <a:latin typeface="Cambria Math" panose="02040503050406030204" pitchFamily="18" charset="0"/>
                                    <a:ea typeface="Cambria Math" panose="02040503050406030204" pitchFamily="18" charset="0"/>
                                  </a:rPr>
                                </m:ctrlPr>
                              </m:accPr>
                              <m:e>
                                <m:r>
                                  <a:rPr kumimoji="0" lang="en-US" altLang="zh-CN" sz="2800" b="0" i="1" u="none" strike="noStrike" kern="100" cap="none" spc="150" normalizeH="0" baseline="0" noProof="0">
                                    <a:ln>
                                      <a:noFill/>
                                    </a:ln>
                                    <a:solidFill>
                                      <a:srgbClr val="231B23"/>
                                    </a:solidFill>
                                    <a:effectLst/>
                                    <a:uLnTx/>
                                    <a:uFillTx/>
                                    <a:latin typeface="Cambria Math" panose="02040503050406030204" pitchFamily="18" charset="0"/>
                                    <a:ea typeface="宋体" panose="02010600030101010101" pitchFamily="2" charset="-122"/>
                                    <a:cs typeface="Times New Roman" panose="02020603050405020304" pitchFamily="18" charset="0"/>
                                  </a:rPr>
                                  <m:t>𝑥</m:t>
                                </m:r>
                              </m:e>
                            </m:acc>
                          </m:e>
                          <m:sub>
                            <m:r>
                              <a:rPr kumimoji="0" lang="en-US" altLang="zh-CN" sz="2800" b="0" i="1" u="none" strike="noStrike" kern="100" cap="none" spc="150" normalizeH="0" baseline="0" noProof="0">
                                <a:ln>
                                  <a:noFill/>
                                </a:ln>
                                <a:solidFill>
                                  <a:srgbClr val="231B23"/>
                                </a:solidFill>
                                <a:effectLst/>
                                <a:uLnTx/>
                                <a:uFillTx/>
                                <a:latin typeface="Cambria Math" panose="02040503050406030204" pitchFamily="18" charset="0"/>
                                <a:ea typeface="宋体" panose="02010600030101010101" pitchFamily="2" charset="-122"/>
                                <a:cs typeface="Times New Roman" panose="02020603050405020304" pitchFamily="18" charset="0"/>
                              </a:rPr>
                              <m:t>2</m:t>
                            </m:r>
                          </m:sub>
                        </m:sSub>
                        <m:r>
                          <a:rPr kumimoji="0" lang="en-US" altLang="zh-CN" sz="2800" b="0" i="1" u="none" strike="noStrike" kern="100" cap="none" spc="150" normalizeH="0" baseline="0" noProof="0">
                            <a:ln>
                              <a:noFill/>
                            </a:ln>
                            <a:solidFill>
                              <a:srgbClr val="231B23"/>
                            </a:solidFill>
                            <a:effectLst/>
                            <a:uLnTx/>
                            <a:uFillTx/>
                            <a:latin typeface="Cambria Math" panose="02040503050406030204" pitchFamily="18" charset="0"/>
                            <a:ea typeface="宋体" panose="02010600030101010101" pitchFamily="2" charset="-122"/>
                            <a:cs typeface="Times New Roman" panose="02020603050405020304" pitchFamily="18" charset="0"/>
                          </a:rPr>
                          <m:t>,</m:t>
                        </m:r>
                        <m:sSub>
                          <m:sSubPr>
                            <m:ctrlPr>
                              <a:rPr kumimoji="0" lang="zh-CN" altLang="zh-CN" sz="2800" b="0" i="1" u="none" strike="noStrike" kern="1200" cap="none" spc="150" normalizeH="0" baseline="0" noProof="0">
                                <a:ln>
                                  <a:noFill/>
                                </a:ln>
                                <a:solidFill>
                                  <a:srgbClr val="231B23"/>
                                </a:solidFill>
                                <a:effectLst/>
                                <a:uLnTx/>
                                <a:uFillTx/>
                                <a:latin typeface="Cambria Math" panose="02040503050406030204" pitchFamily="18" charset="0"/>
                                <a:ea typeface="Cambria Math" panose="02040503050406030204" pitchFamily="18" charset="0"/>
                              </a:rPr>
                            </m:ctrlPr>
                          </m:sSubPr>
                          <m:e>
                            <m:r>
                              <a:rPr kumimoji="0" lang="en-US" altLang="zh-CN" sz="2800" b="0" i="1" u="none" strike="noStrike" kern="100" cap="none" spc="150" normalizeH="0" baseline="0" noProof="0">
                                <a:ln>
                                  <a:noFill/>
                                </a:ln>
                                <a:solidFill>
                                  <a:srgbClr val="231B23"/>
                                </a:solidFill>
                                <a:effectLst/>
                                <a:uLnTx/>
                                <a:uFillTx/>
                                <a:latin typeface="Cambria Math" panose="02040503050406030204" pitchFamily="18" charset="0"/>
                                <a:ea typeface="宋体" panose="02010600030101010101" pitchFamily="2" charset="-122"/>
                                <a:cs typeface="Times New Roman" panose="02020603050405020304" pitchFamily="18" charset="0"/>
                              </a:rPr>
                              <m:t>𝑦</m:t>
                            </m:r>
                          </m:e>
                          <m:sub>
                            <m:r>
                              <a:rPr kumimoji="0" lang="en-US" altLang="zh-CN" sz="2800" b="0" i="1" u="none" strike="noStrike" kern="100" cap="none" spc="150" normalizeH="0" baseline="0" noProof="0">
                                <a:ln>
                                  <a:noFill/>
                                </a:ln>
                                <a:solidFill>
                                  <a:srgbClr val="231B23"/>
                                </a:solidFill>
                                <a:effectLst/>
                                <a:uLnTx/>
                                <a:uFillTx/>
                                <a:latin typeface="Cambria Math" panose="02040503050406030204" pitchFamily="18" charset="0"/>
                                <a:ea typeface="宋体" panose="02010600030101010101" pitchFamily="2" charset="-122"/>
                                <a:cs typeface="Times New Roman" panose="02020603050405020304" pitchFamily="18" charset="0"/>
                              </a:rPr>
                              <m:t>2</m:t>
                            </m:r>
                          </m:sub>
                        </m:sSub>
                      </m:e>
                    </m:d>
                    <m:r>
                      <a:rPr kumimoji="0" lang="en-US" altLang="zh-CN" sz="2800" b="0" i="1" u="none" strike="noStrike" kern="100" cap="none" spc="150" normalizeH="0" baseline="0" noProof="0">
                        <a:ln>
                          <a:noFill/>
                        </a:ln>
                        <a:solidFill>
                          <a:srgbClr val="231B23"/>
                        </a:solidFill>
                        <a:effectLst/>
                        <a:uLnTx/>
                        <a:uFillTx/>
                        <a:latin typeface="Cambria Math" panose="02040503050406030204" pitchFamily="18" charset="0"/>
                        <a:ea typeface="宋体" panose="02010600030101010101" pitchFamily="2" charset="-122"/>
                        <a:cs typeface="Times New Roman" panose="02020603050405020304" pitchFamily="18" charset="0"/>
                      </a:rPr>
                      <m:t>,</m:t>
                    </m:r>
                    <m:r>
                      <a:rPr kumimoji="0" lang="zh-CN" altLang="zh-CN" sz="2800" b="0" i="1" u="none" strike="noStrike" kern="100" cap="none" spc="150" normalizeH="0" baseline="0" noProof="0">
                        <a:ln>
                          <a:noFill/>
                        </a:ln>
                        <a:solidFill>
                          <a:srgbClr val="231B23"/>
                        </a:solidFill>
                        <a:effectLst/>
                        <a:uLnTx/>
                        <a:uFillTx/>
                        <a:latin typeface="Cambria Math" panose="02040503050406030204" pitchFamily="18" charset="0"/>
                        <a:ea typeface="MS Gothic" panose="020B0609070205080204" pitchFamily="49" charset="-128"/>
                        <a:cs typeface="MS Gothic" panose="020B0609070205080204" pitchFamily="49" charset="-128"/>
                      </a:rPr>
                      <m:t>⋯</m:t>
                    </m:r>
                    <m:r>
                      <a:rPr kumimoji="0" lang="en-US" altLang="zh-CN" sz="2800" b="0" i="1" u="none" strike="noStrike" kern="100" cap="none" spc="150" normalizeH="0" baseline="0" noProof="0">
                        <a:ln>
                          <a:noFill/>
                        </a:ln>
                        <a:solidFill>
                          <a:srgbClr val="231B23"/>
                        </a:solidFill>
                        <a:effectLst/>
                        <a:uLnTx/>
                        <a:uFillTx/>
                        <a:latin typeface="Cambria Math" panose="02040503050406030204" pitchFamily="18" charset="0"/>
                        <a:ea typeface="宋体" panose="02010600030101010101" pitchFamily="2" charset="-122"/>
                        <a:cs typeface="Times New Roman" panose="02020603050405020304" pitchFamily="18" charset="0"/>
                      </a:rPr>
                      <m:t>,</m:t>
                    </m:r>
                    <m:d>
                      <m:dPr>
                        <m:ctrlPr>
                          <a:rPr kumimoji="0" lang="en-US" altLang="zh-CN" sz="2800" b="0" i="1" u="none" strike="noStrike" kern="100" cap="none" spc="150" normalizeH="0" baseline="0" noProof="0">
                            <a:ln>
                              <a:noFill/>
                            </a:ln>
                            <a:solidFill>
                              <a:srgbClr val="231B23"/>
                            </a:solidFill>
                            <a:effectLst/>
                            <a:uLnTx/>
                            <a:uFillTx/>
                            <a:latin typeface="Cambria Math" panose="02040503050406030204" pitchFamily="18" charset="0"/>
                            <a:ea typeface="MS Gothic" panose="020B0609070205080204" pitchFamily="49" charset="-128"/>
                            <a:cs typeface="MS Gothic" panose="020B0609070205080204" pitchFamily="49" charset="-128"/>
                          </a:rPr>
                        </m:ctrlPr>
                      </m:dPr>
                      <m:e>
                        <m:sSub>
                          <m:sSubPr>
                            <m:ctrlPr>
                              <a:rPr kumimoji="0" lang="zh-CN" altLang="zh-CN" sz="2800" b="0" i="1" u="none" strike="noStrike" kern="1200" cap="none" spc="150" normalizeH="0" baseline="0" noProof="0">
                                <a:ln>
                                  <a:noFill/>
                                </a:ln>
                                <a:solidFill>
                                  <a:srgbClr val="231B23"/>
                                </a:solidFill>
                                <a:effectLst/>
                                <a:uLnTx/>
                                <a:uFillTx/>
                                <a:latin typeface="Cambria Math" panose="02040503050406030204" pitchFamily="18" charset="0"/>
                                <a:ea typeface="Cambria Math" panose="02040503050406030204" pitchFamily="18" charset="0"/>
                              </a:rPr>
                            </m:ctrlPr>
                          </m:sSubPr>
                          <m:e>
                            <m:acc>
                              <m:accPr>
                                <m:chr m:val="⃗"/>
                                <m:ctrlPr>
                                  <a:rPr kumimoji="0" lang="zh-CN" altLang="zh-CN" sz="2800" b="0" i="1" u="none" strike="noStrike" kern="1200" cap="none" spc="150" normalizeH="0" baseline="0" noProof="0">
                                    <a:ln>
                                      <a:noFill/>
                                    </a:ln>
                                    <a:solidFill>
                                      <a:srgbClr val="231B23"/>
                                    </a:solidFill>
                                    <a:effectLst/>
                                    <a:uLnTx/>
                                    <a:uFillTx/>
                                    <a:latin typeface="Cambria Math" panose="02040503050406030204" pitchFamily="18" charset="0"/>
                                    <a:ea typeface="Cambria Math" panose="02040503050406030204" pitchFamily="18" charset="0"/>
                                  </a:rPr>
                                </m:ctrlPr>
                              </m:accPr>
                              <m:e>
                                <m:r>
                                  <a:rPr kumimoji="0" lang="en-US" altLang="zh-CN" sz="2800" b="0" i="1" u="none" strike="noStrike" kern="100" cap="none" spc="150" normalizeH="0" baseline="0" noProof="0">
                                    <a:ln>
                                      <a:noFill/>
                                    </a:ln>
                                    <a:solidFill>
                                      <a:srgbClr val="231B23"/>
                                    </a:solidFill>
                                    <a:effectLst/>
                                    <a:uLnTx/>
                                    <a:uFillTx/>
                                    <a:latin typeface="Cambria Math" panose="02040503050406030204" pitchFamily="18" charset="0"/>
                                    <a:ea typeface="宋体" panose="02010600030101010101" pitchFamily="2" charset="-122"/>
                                    <a:cs typeface="Times New Roman" panose="02020603050405020304" pitchFamily="18" charset="0"/>
                                  </a:rPr>
                                  <m:t>𝑥</m:t>
                                </m:r>
                              </m:e>
                            </m:acc>
                          </m:e>
                          <m:sub>
                            <m:r>
                              <a:rPr kumimoji="0" lang="en-US" altLang="zh-CN" sz="2800" b="0" i="1" u="none" strike="noStrike" kern="100" cap="none" spc="150" normalizeH="0" baseline="0" noProof="0">
                                <a:ln>
                                  <a:noFill/>
                                </a:ln>
                                <a:solidFill>
                                  <a:srgbClr val="231B23"/>
                                </a:solidFill>
                                <a:effectLst/>
                                <a:uLnTx/>
                                <a:uFillTx/>
                                <a:latin typeface="Cambria Math" panose="02040503050406030204" pitchFamily="18" charset="0"/>
                                <a:ea typeface="宋体" panose="02010600030101010101" pitchFamily="2" charset="-122"/>
                                <a:cs typeface="Times New Roman" panose="02020603050405020304" pitchFamily="18" charset="0"/>
                              </a:rPr>
                              <m:t>𝑚</m:t>
                            </m:r>
                          </m:sub>
                        </m:sSub>
                        <m:r>
                          <a:rPr kumimoji="0" lang="en-US" altLang="zh-CN" sz="2800" b="0" i="1" u="none" strike="noStrike" kern="100" cap="none" spc="150" normalizeH="0" baseline="0" noProof="0">
                            <a:ln>
                              <a:noFill/>
                            </a:ln>
                            <a:solidFill>
                              <a:srgbClr val="231B23"/>
                            </a:solidFill>
                            <a:effectLst/>
                            <a:uLnTx/>
                            <a:uFillTx/>
                            <a:latin typeface="Cambria Math" panose="02040503050406030204" pitchFamily="18" charset="0"/>
                            <a:ea typeface="宋体" panose="02010600030101010101" pitchFamily="2" charset="-122"/>
                            <a:cs typeface="Times New Roman" panose="02020603050405020304" pitchFamily="18" charset="0"/>
                          </a:rPr>
                          <m:t>,</m:t>
                        </m:r>
                        <m:sSub>
                          <m:sSubPr>
                            <m:ctrlPr>
                              <a:rPr kumimoji="0" lang="zh-CN" altLang="zh-CN" sz="2800" b="0" i="1" u="none" strike="noStrike" kern="1200" cap="none" spc="150" normalizeH="0" baseline="0" noProof="0">
                                <a:ln>
                                  <a:noFill/>
                                </a:ln>
                                <a:solidFill>
                                  <a:srgbClr val="231B23"/>
                                </a:solidFill>
                                <a:effectLst/>
                                <a:uLnTx/>
                                <a:uFillTx/>
                                <a:latin typeface="Cambria Math" panose="02040503050406030204" pitchFamily="18" charset="0"/>
                                <a:ea typeface="Cambria Math" panose="02040503050406030204" pitchFamily="18" charset="0"/>
                              </a:rPr>
                            </m:ctrlPr>
                          </m:sSubPr>
                          <m:e>
                            <m:r>
                              <a:rPr kumimoji="0" lang="en-US" altLang="zh-CN" sz="2800" b="0" i="1" u="none" strike="noStrike" kern="100" cap="none" spc="150" normalizeH="0" baseline="0" noProof="0">
                                <a:ln>
                                  <a:noFill/>
                                </a:ln>
                                <a:solidFill>
                                  <a:srgbClr val="231B23"/>
                                </a:solidFill>
                                <a:effectLst/>
                                <a:uLnTx/>
                                <a:uFillTx/>
                                <a:latin typeface="Cambria Math" panose="02040503050406030204" pitchFamily="18" charset="0"/>
                                <a:ea typeface="宋体" panose="02010600030101010101" pitchFamily="2" charset="-122"/>
                                <a:cs typeface="Times New Roman" panose="02020603050405020304" pitchFamily="18" charset="0"/>
                              </a:rPr>
                              <m:t>𝑦</m:t>
                            </m:r>
                          </m:e>
                          <m:sub>
                            <m:r>
                              <a:rPr kumimoji="0" lang="en-US" altLang="zh-CN" sz="2800" b="0" i="1" u="none" strike="noStrike" kern="100" cap="none" spc="150" normalizeH="0" baseline="0" noProof="0">
                                <a:ln>
                                  <a:noFill/>
                                </a:ln>
                                <a:solidFill>
                                  <a:srgbClr val="231B23"/>
                                </a:solidFill>
                                <a:effectLst/>
                                <a:uLnTx/>
                                <a:uFillTx/>
                                <a:latin typeface="Cambria Math" panose="02040503050406030204" pitchFamily="18" charset="0"/>
                                <a:ea typeface="宋体" panose="02010600030101010101" pitchFamily="2" charset="-122"/>
                                <a:cs typeface="Times New Roman" panose="02020603050405020304" pitchFamily="18" charset="0"/>
                              </a:rPr>
                              <m:t>𝑚</m:t>
                            </m:r>
                          </m:sub>
                        </m:sSub>
                      </m:e>
                    </m:d>
                    <m:r>
                      <a:rPr kumimoji="0" lang="en-US" altLang="zh-CN" sz="2800" b="0" i="0" u="none" strike="noStrike" kern="100" cap="none" spc="150" normalizeH="0" baseline="0" noProof="0" smtClean="0">
                        <a:ln>
                          <a:noFill/>
                        </a:ln>
                        <a:solidFill>
                          <a:srgbClr val="231B23"/>
                        </a:solidFill>
                        <a:effectLst/>
                        <a:uLnTx/>
                        <a:uFillTx/>
                        <a:latin typeface="Cambria Math" panose="02040503050406030204" pitchFamily="18" charset="0"/>
                        <a:ea typeface="宋体" panose="02010600030101010101" pitchFamily="2" charset="-122"/>
                        <a:cs typeface="Times New Roman" panose="02020603050405020304" pitchFamily="18" charset="0"/>
                      </a:rPr>
                      <m:t> </m:t>
                    </m:r>
                  </m:oMath>
                </a14:m>
                <a:r>
                  <a:rPr kumimoji="0" lang="en-US" altLang="zh-CN" sz="2800" b="0" i="0" u="none" strike="noStrike" kern="100" cap="none" spc="150" normalizeH="0" baseline="0" noProof="0" dirty="0">
                    <a:ln>
                      <a:noFill/>
                    </a:ln>
                    <a:solidFill>
                      <a:srgbClr val="231B23"/>
                    </a:solidFill>
                    <a:effectLst/>
                    <a:uLnTx/>
                    <a:uFillTx/>
                    <a:latin typeface="等线" panose="02010600030101010101" pitchFamily="2" charset="-122"/>
                    <a:ea typeface="等线" panose="02010600030101010101" pitchFamily="2" charset="-122"/>
                    <a:cs typeface="Times New Roman" panose="02020603050405020304" pitchFamily="18" charset="0"/>
                  </a:rPr>
                  <a:t> </a:t>
                </a:r>
                <a:r>
                  <a:rPr kumimoji="0" lang="zh-CN" altLang="zh-CN" sz="2800" b="0" i="0" u="none" strike="noStrike" kern="100" cap="none" spc="150" normalizeH="0" baseline="0" noProof="0" dirty="0">
                    <a:ln>
                      <a:noFill/>
                    </a:ln>
                    <a:solidFill>
                      <a:srgbClr val="231B23"/>
                    </a:solidFill>
                    <a:effectLst/>
                    <a:uLnTx/>
                    <a:uFillTx/>
                    <a:latin typeface="等线" panose="02010600030101010101" pitchFamily="2" charset="-122"/>
                    <a:ea typeface="等线" panose="02010600030101010101" pitchFamily="2" charset="-122"/>
                    <a:cs typeface="Times New Roman" panose="02020603050405020304" pitchFamily="18" charset="0"/>
                  </a:rPr>
                  <a:t>设</a:t>
                </a:r>
                <a14:m>
                  <m:oMath xmlns:m="http://schemas.openxmlformats.org/officeDocument/2006/math">
                    <m:sSub>
                      <m:sSubPr>
                        <m:ctrlPr>
                          <a:rPr kumimoji="0" lang="zh-CN" altLang="zh-CN" sz="2800" b="0" i="1" u="none" strike="noStrike" kern="1200" cap="none" spc="150" normalizeH="0" baseline="0" noProof="0">
                            <a:ln>
                              <a:noFill/>
                            </a:ln>
                            <a:solidFill>
                              <a:srgbClr val="231B23"/>
                            </a:solidFill>
                            <a:effectLst/>
                            <a:uLnTx/>
                            <a:uFillTx/>
                            <a:latin typeface="Cambria Math" panose="02040503050406030204" pitchFamily="18" charset="0"/>
                            <a:ea typeface="Cambria Math" panose="02040503050406030204" pitchFamily="18" charset="0"/>
                          </a:rPr>
                        </m:ctrlPr>
                      </m:sSubPr>
                      <m:e>
                        <m:r>
                          <a:rPr kumimoji="0" lang="en-US" altLang="zh-CN" sz="2800" b="0" i="1" u="none" strike="noStrike" kern="100" cap="none" spc="150" normalizeH="0" baseline="0" noProof="0">
                            <a:ln>
                              <a:noFill/>
                            </a:ln>
                            <a:solidFill>
                              <a:srgbClr val="231B23"/>
                            </a:solidFill>
                            <a:effectLst/>
                            <a:uLnTx/>
                            <a:uFillTx/>
                            <a:latin typeface="Cambria Math" panose="02040503050406030204" pitchFamily="18" charset="0"/>
                            <a:ea typeface="宋体" panose="02010600030101010101" pitchFamily="2" charset="-122"/>
                            <a:cs typeface="Times New Roman" panose="02020603050405020304" pitchFamily="18" charset="0"/>
                          </a:rPr>
                          <m:t>𝑦</m:t>
                        </m:r>
                      </m:e>
                      <m:sub>
                        <m:r>
                          <a:rPr kumimoji="0" lang="en-US" altLang="zh-CN" sz="2800" b="0" i="1" u="none" strike="noStrike" kern="100" cap="none" spc="150" normalizeH="0" baseline="0" noProof="0">
                            <a:ln>
                              <a:noFill/>
                            </a:ln>
                            <a:solidFill>
                              <a:srgbClr val="231B23"/>
                            </a:solidFill>
                            <a:effectLst/>
                            <a:uLnTx/>
                            <a:uFillTx/>
                            <a:latin typeface="Cambria Math" panose="02040503050406030204" pitchFamily="18" charset="0"/>
                            <a:ea typeface="宋体" panose="02010600030101010101" pitchFamily="2" charset="-122"/>
                            <a:cs typeface="Times New Roman" panose="02020603050405020304" pitchFamily="18" charset="0"/>
                          </a:rPr>
                          <m:t>𝑖</m:t>
                        </m:r>
                      </m:sub>
                    </m:sSub>
                    <m:r>
                      <a:rPr kumimoji="0" lang="zh-CN" altLang="zh-CN" sz="2800" b="0" i="1" u="none" strike="noStrike" kern="100" cap="none" spc="150" normalizeH="0" baseline="0" noProof="0">
                        <a:ln>
                          <a:noFill/>
                        </a:ln>
                        <a:solidFill>
                          <a:srgbClr val="231B23"/>
                        </a:solidFill>
                        <a:effectLst/>
                        <a:uLnTx/>
                        <a:uFillTx/>
                        <a:latin typeface="Cambria Math" panose="02040503050406030204" pitchFamily="18" charset="0"/>
                        <a:ea typeface="宋体" panose="02010600030101010101" pitchFamily="2" charset="-122"/>
                        <a:cs typeface="宋体" panose="02010600030101010101" pitchFamily="2" charset="-122"/>
                      </a:rPr>
                      <m:t>∈</m:t>
                    </m:r>
                    <m:r>
                      <a:rPr kumimoji="0" lang="en-US" altLang="zh-CN" sz="2800" b="0" i="1" u="none" strike="noStrike" kern="100" cap="none" spc="150" normalizeH="0" baseline="0" noProof="0">
                        <a:ln>
                          <a:noFill/>
                        </a:ln>
                        <a:solidFill>
                          <a:srgbClr val="231B23"/>
                        </a:solidFill>
                        <a:effectLst/>
                        <a:uLnTx/>
                        <a:uFillTx/>
                        <a:latin typeface="Cambria Math" panose="02040503050406030204" pitchFamily="18" charset="0"/>
                        <a:ea typeface="宋体" panose="02010600030101010101" pitchFamily="2" charset="-122"/>
                        <a:cs typeface="Times New Roman" panose="02020603050405020304" pitchFamily="18" charset="0"/>
                      </a:rPr>
                      <m:t>{</m:t>
                    </m:r>
                    <m:r>
                      <a:rPr kumimoji="0" lang="en-US" altLang="zh-CN" sz="2800" b="0" i="1" u="none" strike="noStrike" kern="100" cap="none" spc="150" normalizeH="0" baseline="0" noProof="0">
                        <a:ln>
                          <a:noFill/>
                        </a:ln>
                        <a:solidFill>
                          <a:srgbClr val="231B23"/>
                        </a:solidFill>
                        <a:effectLst/>
                        <a:uLnTx/>
                        <a:uFillTx/>
                        <a:latin typeface="Cambria Math" panose="02040503050406030204" pitchFamily="18" charset="0"/>
                        <a:ea typeface="宋体" panose="02010600030101010101" pitchFamily="2" charset="-122"/>
                      </a:rPr>
                      <m:t>−</m:t>
                    </m:r>
                    <m:r>
                      <a:rPr kumimoji="0" lang="en-US" altLang="zh-CN" sz="2800" b="0" i="1" u="none" strike="noStrike" kern="100" cap="none" spc="150" normalizeH="0" baseline="0" noProof="0">
                        <a:ln>
                          <a:noFill/>
                        </a:ln>
                        <a:solidFill>
                          <a:srgbClr val="231B23"/>
                        </a:solidFill>
                        <a:effectLst/>
                        <a:uLnTx/>
                        <a:uFillTx/>
                        <a:latin typeface="Cambria Math" panose="02040503050406030204" pitchFamily="18" charset="0"/>
                        <a:ea typeface="宋体" panose="02010600030101010101" pitchFamily="2" charset="-122"/>
                        <a:cs typeface="Times New Roman" panose="02020603050405020304" pitchFamily="18" charset="0"/>
                      </a:rPr>
                      <m:t>1,+1}</m:t>
                    </m:r>
                  </m:oMath>
                </a14:m>
                <a:endParaRPr kumimoji="0" lang="en-US" altLang="zh-CN" sz="2800" b="0" i="0" u="none" strike="noStrike" kern="1200" cap="none" spc="150" normalizeH="0" baseline="0" noProof="0" dirty="0">
                  <a:ln>
                    <a:noFill/>
                  </a:ln>
                  <a:solidFill>
                    <a:srgbClr val="231B23"/>
                  </a:solidFill>
                  <a:effectLst/>
                  <a:uLnTx/>
                  <a:uFillTx/>
                  <a:latin typeface="等线" panose="02010600030101010101" pitchFamily="2" charset="-122"/>
                  <a:ea typeface="等线" panose="02010600030101010101" pitchFamily="2" charset="-122"/>
                </a:endParaRPr>
              </a:p>
              <a:p>
                <a:pPr marL="0" marR="0" lvl="0" indent="0" algn="l" defTabSz="914400" rtl="0" eaLnBrk="1" fontAlgn="auto" latinLnBrk="0" hangingPunct="1">
                  <a:lnSpc>
                    <a:spcPct val="150000"/>
                  </a:lnSpc>
                  <a:spcBef>
                    <a:spcPts val="1500"/>
                  </a:spcBef>
                  <a:spcAft>
                    <a:spcPts val="0"/>
                  </a:spcAft>
                  <a:buClr>
                    <a:srgbClr val="4DA1A8"/>
                  </a:buClr>
                  <a:buSzTx/>
                  <a:buFont typeface="Wingdings" panose="05000000000000000000" pitchFamily="2" charset="2"/>
                  <a:buNone/>
                  <a:tabLst/>
                  <a:defRPr/>
                </a:pPr>
                <a:r>
                  <a:rPr kumimoji="0" lang="zh-CN" altLang="en-US" sz="2800" b="0" i="0" u="none" strike="noStrike" kern="1200" cap="none" spc="150" normalizeH="0" baseline="0" noProof="0" dirty="0">
                    <a:ln>
                      <a:noFill/>
                    </a:ln>
                    <a:solidFill>
                      <a:srgbClr val="231B23"/>
                    </a:solidFill>
                    <a:effectLst/>
                    <a:uLnTx/>
                    <a:uFillTx/>
                    <a:latin typeface="等线" panose="02010600030101010101" pitchFamily="2" charset="-122"/>
                    <a:ea typeface="等线" panose="02010600030101010101" pitchFamily="2" charset="-122"/>
                  </a:rPr>
                  <a:t>设输入空间中的一个超平面表示为</a:t>
                </a:r>
                <a:endParaRPr kumimoji="0" lang="en-US" altLang="zh-CN" sz="2800" b="0" i="0" u="none" strike="noStrike" kern="1200" cap="none" spc="150" normalizeH="0" baseline="0" noProof="0" dirty="0">
                  <a:ln>
                    <a:noFill/>
                  </a:ln>
                  <a:solidFill>
                    <a:srgbClr val="231B23"/>
                  </a:solidFill>
                  <a:effectLst/>
                  <a:uLnTx/>
                  <a:uFillTx/>
                  <a:latin typeface="等线" panose="02010600030101010101" pitchFamily="2" charset="-122"/>
                  <a:ea typeface="等线" panose="02010600030101010101" pitchFamily="2" charset="-122"/>
                </a:endParaRPr>
              </a:p>
              <a:p>
                <a:pPr marL="0" marR="0" lvl="0" indent="0" algn="l" defTabSz="914400" rtl="0" eaLnBrk="1" fontAlgn="auto" latinLnBrk="0" hangingPunct="1">
                  <a:lnSpc>
                    <a:spcPct val="150000"/>
                  </a:lnSpc>
                  <a:spcBef>
                    <a:spcPts val="1500"/>
                  </a:spcBef>
                  <a:spcAft>
                    <a:spcPts val="0"/>
                  </a:spcAft>
                  <a:buClr>
                    <a:srgbClr val="4DA1A8"/>
                  </a:buClr>
                  <a:buSzTx/>
                  <a:buFont typeface="Wingdings" panose="05000000000000000000" pitchFamily="2" charset="2"/>
                  <a:buNone/>
                  <a:tabLst/>
                  <a:defRPr/>
                </a:pPr>
                <a14:m>
                  <m:oMathPara xmlns:m="http://schemas.openxmlformats.org/officeDocument/2006/math">
                    <m:oMathParaPr>
                      <m:jc m:val="center"/>
                    </m:oMathParaPr>
                    <m:oMath xmlns:m="http://schemas.openxmlformats.org/officeDocument/2006/math">
                      <m:sSup>
                        <m:sSupPr>
                          <m:ctrlPr>
                            <a:rPr kumimoji="0" lang="zh-CN" altLang="zh-CN" sz="2800" b="0" i="1" u="none" strike="noStrike" kern="1200" cap="none" spc="150" normalizeH="0" baseline="0" noProof="0" smtClean="0">
                              <a:ln>
                                <a:noFill/>
                              </a:ln>
                              <a:solidFill>
                                <a:srgbClr val="231B23"/>
                              </a:solidFill>
                              <a:effectLst/>
                              <a:uLnTx/>
                              <a:uFillTx/>
                              <a:latin typeface="Cambria Math" panose="02040503050406030204" pitchFamily="18" charset="0"/>
                              <a:ea typeface="Cambria Math" panose="02040503050406030204" pitchFamily="18" charset="0"/>
                            </a:rPr>
                          </m:ctrlPr>
                        </m:sSupPr>
                        <m:e>
                          <m:acc>
                            <m:accPr>
                              <m:chr m:val="⃗"/>
                              <m:ctrlPr>
                                <a:rPr kumimoji="0" lang="zh-CN" altLang="zh-CN" sz="2800" b="0" i="1" u="none" strike="noStrike" kern="1200" cap="none" spc="150" normalizeH="0" baseline="0" noProof="0">
                                  <a:ln>
                                    <a:noFill/>
                                  </a:ln>
                                  <a:solidFill>
                                    <a:srgbClr val="231B23"/>
                                  </a:solidFill>
                                  <a:effectLst/>
                                  <a:uLnTx/>
                                  <a:uFillTx/>
                                  <a:latin typeface="Cambria Math" panose="02040503050406030204" pitchFamily="18" charset="0"/>
                                  <a:ea typeface="Cambria Math" panose="02040503050406030204" pitchFamily="18" charset="0"/>
                                </a:rPr>
                              </m:ctrlPr>
                            </m:accPr>
                            <m:e>
                              <m:r>
                                <a:rPr kumimoji="0" lang="en-US" altLang="zh-CN" sz="2800" b="0" i="1" u="none" strike="noStrike" kern="100" cap="none" spc="150" normalizeH="0" baseline="0" noProof="0">
                                  <a:ln>
                                    <a:noFill/>
                                  </a:ln>
                                  <a:solidFill>
                                    <a:srgbClr val="231B23"/>
                                  </a:solidFill>
                                  <a:effectLst/>
                                  <a:uLnTx/>
                                  <a:uFillTx/>
                                  <a:latin typeface="Cambria Math" panose="02040503050406030204" pitchFamily="18" charset="0"/>
                                  <a:ea typeface="宋体" panose="02010600030101010101" pitchFamily="2" charset="-122"/>
                                  <a:cs typeface="Times New Roman" panose="02020603050405020304" pitchFamily="18" charset="0"/>
                                </a:rPr>
                                <m:t>𝜔</m:t>
                              </m:r>
                            </m:e>
                          </m:acc>
                        </m:e>
                        <m:sup>
                          <m:r>
                            <a:rPr kumimoji="0" lang="en-US" altLang="zh-CN" sz="2800" b="0" i="1" u="none" strike="noStrike" kern="100" cap="none" spc="150" normalizeH="0" baseline="0" noProof="0">
                              <a:ln>
                                <a:noFill/>
                              </a:ln>
                              <a:solidFill>
                                <a:srgbClr val="231B23"/>
                              </a:solidFill>
                              <a:effectLst/>
                              <a:uLnTx/>
                              <a:uFillTx/>
                              <a:latin typeface="Cambria Math" panose="02040503050406030204" pitchFamily="18" charset="0"/>
                              <a:ea typeface="宋体" panose="02010600030101010101" pitchFamily="2" charset="-122"/>
                              <a:cs typeface="Times New Roman" panose="02020603050405020304" pitchFamily="18" charset="0"/>
                            </a:rPr>
                            <m:t>𝑇</m:t>
                          </m:r>
                        </m:sup>
                      </m:sSup>
                      <m:acc>
                        <m:accPr>
                          <m:chr m:val="⃗"/>
                          <m:ctrlPr>
                            <a:rPr kumimoji="0" lang="zh-CN" altLang="zh-CN" sz="2800" b="0" i="1" u="none" strike="noStrike" kern="1200" cap="none" spc="150" normalizeH="0" baseline="0" noProof="0">
                              <a:ln>
                                <a:noFill/>
                              </a:ln>
                              <a:solidFill>
                                <a:srgbClr val="231B23"/>
                              </a:solidFill>
                              <a:effectLst/>
                              <a:uLnTx/>
                              <a:uFillTx/>
                              <a:latin typeface="Cambria Math" panose="02040503050406030204" pitchFamily="18" charset="0"/>
                              <a:ea typeface="Cambria Math" panose="02040503050406030204" pitchFamily="18" charset="0"/>
                            </a:rPr>
                          </m:ctrlPr>
                        </m:accPr>
                        <m:e>
                          <m:r>
                            <a:rPr kumimoji="0" lang="en-US" altLang="zh-CN" sz="2800" b="0" i="1" u="none" strike="noStrike" kern="100" cap="none" spc="150" normalizeH="0" baseline="0" noProof="0">
                              <a:ln>
                                <a:noFill/>
                              </a:ln>
                              <a:solidFill>
                                <a:srgbClr val="231B23"/>
                              </a:solidFill>
                              <a:effectLst/>
                              <a:uLnTx/>
                              <a:uFillTx/>
                              <a:latin typeface="Cambria Math" panose="02040503050406030204" pitchFamily="18" charset="0"/>
                              <a:ea typeface="宋体" panose="02010600030101010101" pitchFamily="2" charset="-122"/>
                              <a:cs typeface="Times New Roman" panose="02020603050405020304" pitchFamily="18" charset="0"/>
                            </a:rPr>
                            <m:t>𝑥</m:t>
                          </m:r>
                        </m:e>
                      </m:acc>
                      <m:r>
                        <a:rPr kumimoji="0" lang="en-US" altLang="zh-CN" sz="2800" b="0" i="1" u="none" strike="noStrike" kern="100" cap="none" spc="150" normalizeH="0" baseline="0" noProof="0">
                          <a:ln>
                            <a:noFill/>
                          </a:ln>
                          <a:solidFill>
                            <a:srgbClr val="231B23"/>
                          </a:solidFill>
                          <a:effectLst/>
                          <a:uLnTx/>
                          <a:uFillTx/>
                          <a:latin typeface="Cambria Math" panose="02040503050406030204" pitchFamily="18" charset="0"/>
                          <a:ea typeface="宋体" panose="02010600030101010101" pitchFamily="2" charset="-122"/>
                          <a:cs typeface="Times New Roman" panose="02020603050405020304" pitchFamily="18" charset="0"/>
                        </a:rPr>
                        <m:t>+</m:t>
                      </m:r>
                      <m:r>
                        <a:rPr kumimoji="0" lang="en-US" altLang="zh-CN" sz="2800" b="0" i="1" u="none" strike="noStrike" kern="100" cap="none" spc="150" normalizeH="0" baseline="0" noProof="0">
                          <a:ln>
                            <a:noFill/>
                          </a:ln>
                          <a:solidFill>
                            <a:srgbClr val="231B23"/>
                          </a:solidFill>
                          <a:effectLst/>
                          <a:uLnTx/>
                          <a:uFillTx/>
                          <a:latin typeface="Cambria Math" panose="02040503050406030204" pitchFamily="18" charset="0"/>
                          <a:ea typeface="宋体" panose="02010600030101010101" pitchFamily="2" charset="-122"/>
                          <a:cs typeface="Times New Roman" panose="02020603050405020304" pitchFamily="18" charset="0"/>
                        </a:rPr>
                        <m:t>𝑏</m:t>
                      </m:r>
                      <m:r>
                        <a:rPr kumimoji="0" lang="en-US" altLang="zh-CN" sz="2800" b="0" i="1" u="none" strike="noStrike" kern="100" cap="none" spc="150" normalizeH="0" baseline="0" noProof="0">
                          <a:ln>
                            <a:noFill/>
                          </a:ln>
                          <a:solidFill>
                            <a:srgbClr val="231B23"/>
                          </a:solidFill>
                          <a:effectLst/>
                          <a:uLnTx/>
                          <a:uFillTx/>
                          <a:latin typeface="Cambria Math" panose="02040503050406030204" pitchFamily="18" charset="0"/>
                          <a:ea typeface="宋体" panose="02010600030101010101" pitchFamily="2" charset="-122"/>
                          <a:cs typeface="Times New Roman" panose="02020603050405020304" pitchFamily="18" charset="0"/>
                        </a:rPr>
                        <m:t>=0</m:t>
                      </m:r>
                    </m:oMath>
                  </m:oMathPara>
                </a14:m>
                <a:endParaRPr kumimoji="0" lang="en-US" altLang="zh-CN" sz="2800" b="0" i="0" u="none" strike="noStrike" kern="100" cap="none" spc="150" normalizeH="0" baseline="0" noProof="0" dirty="0">
                  <a:ln>
                    <a:noFill/>
                  </a:ln>
                  <a:solidFill>
                    <a:srgbClr val="231B23"/>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50000"/>
                  </a:lnSpc>
                  <a:spcBef>
                    <a:spcPts val="1500"/>
                  </a:spcBef>
                  <a:spcAft>
                    <a:spcPts val="0"/>
                  </a:spcAft>
                  <a:buClr>
                    <a:srgbClr val="4DA1A8"/>
                  </a:buClr>
                  <a:buSzTx/>
                  <a:buFont typeface="Wingdings" panose="05000000000000000000" pitchFamily="2" charset="2"/>
                  <a:buNone/>
                  <a:tabLst/>
                  <a:defRPr/>
                </a:pPr>
                <a:r>
                  <a:rPr kumimoji="0" lang="zh-CN" altLang="en-US" sz="2800" b="0" i="0" u="none" strike="noStrike" kern="1200" cap="none" spc="150" normalizeH="0" baseline="0" noProof="0" dirty="0">
                    <a:ln>
                      <a:noFill/>
                    </a:ln>
                    <a:solidFill>
                      <a:srgbClr val="231B23"/>
                    </a:solidFill>
                    <a:effectLst/>
                    <a:uLnTx/>
                    <a:uFillTx/>
                    <a:latin typeface="等线" panose="02010600030101010101" pitchFamily="2" charset="-122"/>
                    <a:ea typeface="等线" panose="02010600030101010101" pitchFamily="2" charset="-122"/>
                  </a:rPr>
                  <a:t>其中称为</a:t>
                </a:r>
                <a14:m>
                  <m:oMath xmlns:m="http://schemas.openxmlformats.org/officeDocument/2006/math">
                    <m:acc>
                      <m:accPr>
                        <m:chr m:val="⃗"/>
                        <m:ctrlPr>
                          <a:rPr kumimoji="0" lang="zh-CN" altLang="zh-CN" sz="2800" b="0" i="1" u="none" strike="noStrike" kern="1200" cap="none" spc="150" normalizeH="0" baseline="0" noProof="0" smtClean="0">
                            <a:ln>
                              <a:noFill/>
                            </a:ln>
                            <a:solidFill>
                              <a:srgbClr val="231B23"/>
                            </a:solidFill>
                            <a:effectLst/>
                            <a:uLnTx/>
                            <a:uFillTx/>
                            <a:latin typeface="Cambria Math" panose="02040503050406030204" pitchFamily="18" charset="0"/>
                            <a:ea typeface="Cambria Math" panose="02040503050406030204" pitchFamily="18" charset="0"/>
                          </a:rPr>
                        </m:ctrlPr>
                      </m:accPr>
                      <m:e>
                        <m:r>
                          <a:rPr kumimoji="0" lang="en-US" altLang="zh-CN" sz="2800" b="0" i="1" u="none" strike="noStrike" kern="100" cap="none" spc="150" normalizeH="0" baseline="0" noProof="0">
                            <a:ln>
                              <a:noFill/>
                            </a:ln>
                            <a:solidFill>
                              <a:srgbClr val="231B23"/>
                            </a:solidFill>
                            <a:effectLst/>
                            <a:uLnTx/>
                            <a:uFillTx/>
                            <a:latin typeface="Cambria Math" panose="02040503050406030204" pitchFamily="18" charset="0"/>
                            <a:ea typeface="宋体" panose="02010600030101010101" pitchFamily="2" charset="-122"/>
                            <a:cs typeface="Times New Roman" panose="02020603050405020304" pitchFamily="18" charset="0"/>
                          </a:rPr>
                          <m:t>𝜔</m:t>
                        </m:r>
                      </m:e>
                    </m:acc>
                  </m:oMath>
                </a14:m>
                <a:r>
                  <a:rPr kumimoji="0" lang="zh-CN" altLang="en-US" sz="2800" b="0" i="0" u="none" strike="noStrike" kern="1200" cap="none" spc="150" normalizeH="0" baseline="0" noProof="0" dirty="0">
                    <a:ln>
                      <a:noFill/>
                    </a:ln>
                    <a:solidFill>
                      <a:srgbClr val="231B23"/>
                    </a:solidFill>
                    <a:effectLst/>
                    <a:uLnTx/>
                    <a:uFillTx/>
                    <a:latin typeface="等线" panose="02010600030101010101" pitchFamily="2" charset="-122"/>
                    <a:ea typeface="等线" panose="02010600030101010101" pitchFamily="2" charset="-122"/>
                  </a:rPr>
                  <a:t>法向量，决定超平面的方向；</a:t>
                </a:r>
                <a14:m>
                  <m:oMath xmlns:m="http://schemas.openxmlformats.org/officeDocument/2006/math">
                    <m:r>
                      <a:rPr kumimoji="0" lang="en-US" altLang="zh-CN" sz="2800" b="0" i="1" u="none" strike="noStrike" kern="1200" cap="none" spc="150" normalizeH="0" baseline="0" noProof="0">
                        <a:ln>
                          <a:noFill/>
                        </a:ln>
                        <a:solidFill>
                          <a:srgbClr val="231B23"/>
                        </a:solidFill>
                        <a:effectLst/>
                        <a:uLnTx/>
                        <a:uFillTx/>
                        <a:latin typeface="Cambria Math" panose="02040503050406030204" pitchFamily="18" charset="0"/>
                      </a:rPr>
                      <m:t>𝑏</m:t>
                    </m:r>
                  </m:oMath>
                </a14:m>
                <a:r>
                  <a:rPr kumimoji="0" lang="zh-CN" altLang="en-US" sz="2800" b="0" i="0" u="none" strike="noStrike" kern="1200" cap="none" spc="150" normalizeH="0" baseline="0" noProof="0" dirty="0">
                    <a:ln>
                      <a:noFill/>
                    </a:ln>
                    <a:solidFill>
                      <a:srgbClr val="231B23"/>
                    </a:solidFill>
                    <a:effectLst/>
                    <a:uLnTx/>
                    <a:uFillTx/>
                    <a:latin typeface="等线" panose="02010600030101010101" pitchFamily="2" charset="-122"/>
                    <a:ea typeface="等线" panose="02010600030101010101" pitchFamily="2" charset="-122"/>
                  </a:rPr>
                  <a:t>为偏置，决定超平面的位置。</a:t>
                </a:r>
                <a:endParaRPr kumimoji="0" lang="en-US" altLang="zh-CN" sz="2800" b="0" i="0" u="none" strike="noStrike" kern="1200" cap="none" spc="150" normalizeH="0" baseline="0" noProof="0" dirty="0">
                  <a:ln>
                    <a:noFill/>
                  </a:ln>
                  <a:solidFill>
                    <a:srgbClr val="231B23"/>
                  </a:solidFill>
                  <a:effectLst/>
                  <a:uLnTx/>
                  <a:uFillTx/>
                  <a:latin typeface="等线" panose="02010600030101010101" pitchFamily="2" charset="-122"/>
                  <a:ea typeface="等线" panose="02010600030101010101" pitchFamily="2" charset="-122"/>
                </a:endParaRPr>
              </a:p>
              <a:p>
                <a:pPr marL="0" marR="0" lvl="0" indent="0" algn="l" defTabSz="914400" rtl="0" eaLnBrk="1" fontAlgn="auto" latinLnBrk="0" hangingPunct="1">
                  <a:lnSpc>
                    <a:spcPct val="150000"/>
                  </a:lnSpc>
                  <a:spcBef>
                    <a:spcPts val="1500"/>
                  </a:spcBef>
                  <a:spcAft>
                    <a:spcPts val="0"/>
                  </a:spcAft>
                  <a:buClr>
                    <a:srgbClr val="4DA1A8"/>
                  </a:buClr>
                  <a:buSzTx/>
                  <a:buFont typeface="Wingdings" panose="05000000000000000000" pitchFamily="2" charset="2"/>
                  <a:buNone/>
                  <a:tabLst/>
                  <a:defRPr/>
                </a:pPr>
                <a:r>
                  <a:rPr kumimoji="0" lang="zh-CN" altLang="zh-CN" sz="2800" b="0" i="0" u="none" strike="noStrike" kern="1200" cap="none" spc="150" normalizeH="0" baseline="0" noProof="0" dirty="0">
                    <a:ln>
                      <a:noFill/>
                    </a:ln>
                    <a:solidFill>
                      <a:srgbClr val="231B23"/>
                    </a:solidFill>
                    <a:effectLst/>
                    <a:uLnTx/>
                    <a:uFillTx/>
                    <a:latin typeface="等线" panose="02010600030101010101" pitchFamily="2" charset="-122"/>
                    <a:ea typeface="等线" panose="02010600030101010101" pitchFamily="2" charset="-122"/>
                  </a:rPr>
                  <a:t>根据点到直线距离公式的扩展，空间中一点</a:t>
                </a:r>
                <a14:m>
                  <m:oMath xmlns:m="http://schemas.openxmlformats.org/officeDocument/2006/math">
                    <m:sSub>
                      <m:sSubPr>
                        <m:ctrlPr>
                          <a:rPr kumimoji="0" lang="zh-CN" altLang="zh-CN" sz="2800" b="0" i="1" u="none" strike="noStrike" kern="1200" cap="none" spc="150" normalizeH="0" baseline="0" noProof="0">
                            <a:ln>
                              <a:noFill/>
                            </a:ln>
                            <a:solidFill>
                              <a:srgbClr val="231B23"/>
                            </a:solidFill>
                            <a:effectLst/>
                            <a:uLnTx/>
                            <a:uFillTx/>
                            <a:latin typeface="Cambria Math" panose="02040503050406030204" pitchFamily="18" charset="0"/>
                          </a:rPr>
                        </m:ctrlPr>
                      </m:sSubPr>
                      <m:e>
                        <m:acc>
                          <m:accPr>
                            <m:chr m:val="⃗"/>
                            <m:ctrlPr>
                              <a:rPr kumimoji="0" lang="zh-CN" altLang="zh-CN" sz="2800" b="0" i="1" u="none" strike="noStrike" kern="1200" cap="none" spc="150" normalizeH="0" baseline="0" noProof="0">
                                <a:ln>
                                  <a:noFill/>
                                </a:ln>
                                <a:solidFill>
                                  <a:srgbClr val="231B23"/>
                                </a:solidFill>
                                <a:effectLst/>
                                <a:uLnTx/>
                                <a:uFillTx/>
                                <a:latin typeface="Cambria Math" panose="02040503050406030204" pitchFamily="18" charset="0"/>
                              </a:rPr>
                            </m:ctrlPr>
                          </m:accPr>
                          <m:e>
                            <m:r>
                              <a:rPr kumimoji="0" lang="en-US" altLang="zh-CN" sz="2800" b="0" i="1" u="none" strike="noStrike" kern="1200" cap="none" spc="150" normalizeH="0" baseline="0" noProof="0">
                                <a:ln>
                                  <a:noFill/>
                                </a:ln>
                                <a:solidFill>
                                  <a:srgbClr val="231B23"/>
                                </a:solidFill>
                                <a:effectLst/>
                                <a:uLnTx/>
                                <a:uFillTx/>
                                <a:latin typeface="Cambria Math" panose="02040503050406030204" pitchFamily="18" charset="0"/>
                              </a:rPr>
                              <m:t>𝑥</m:t>
                            </m:r>
                          </m:e>
                        </m:acc>
                      </m:e>
                      <m:sub>
                        <m:r>
                          <a:rPr kumimoji="0" lang="en-US" altLang="zh-CN" sz="2800" b="0" i="1" u="none" strike="noStrike" kern="1200" cap="none" spc="150" normalizeH="0" baseline="0" noProof="0">
                            <a:ln>
                              <a:noFill/>
                            </a:ln>
                            <a:solidFill>
                              <a:srgbClr val="231B23"/>
                            </a:solidFill>
                            <a:effectLst/>
                            <a:uLnTx/>
                            <a:uFillTx/>
                            <a:latin typeface="Cambria Math" panose="02040503050406030204" pitchFamily="18" charset="0"/>
                          </a:rPr>
                          <m:t>𝑖</m:t>
                        </m:r>
                      </m:sub>
                    </m:sSub>
                  </m:oMath>
                </a14:m>
                <a:r>
                  <a:rPr kumimoji="0" lang="zh-CN" altLang="zh-CN" sz="2800" b="0" i="0" u="none" strike="noStrike" kern="1200" cap="none" spc="150" normalizeH="0" baseline="0" noProof="0" dirty="0">
                    <a:ln>
                      <a:noFill/>
                    </a:ln>
                    <a:solidFill>
                      <a:srgbClr val="231B23"/>
                    </a:solidFill>
                    <a:effectLst/>
                    <a:uLnTx/>
                    <a:uFillTx/>
                    <a:latin typeface="等线" panose="02010600030101010101" pitchFamily="2" charset="-122"/>
                    <a:ea typeface="等线" panose="02010600030101010101" pitchFamily="2" charset="-122"/>
                  </a:rPr>
                  <a:t>到超平面</a:t>
                </a:r>
                <a14:m>
                  <m:oMath xmlns:m="http://schemas.openxmlformats.org/officeDocument/2006/math">
                    <m:sSup>
                      <m:sSupPr>
                        <m:ctrlPr>
                          <a:rPr kumimoji="0" lang="zh-CN" altLang="zh-CN" sz="2800" b="0" i="1" u="none" strike="noStrike" kern="1200" cap="none" spc="150" normalizeH="0" baseline="0" noProof="0">
                            <a:ln>
                              <a:noFill/>
                            </a:ln>
                            <a:solidFill>
                              <a:srgbClr val="231B23"/>
                            </a:solidFill>
                            <a:effectLst/>
                            <a:uLnTx/>
                            <a:uFillTx/>
                            <a:latin typeface="Cambria Math" panose="02040503050406030204" pitchFamily="18" charset="0"/>
                          </a:rPr>
                        </m:ctrlPr>
                      </m:sSupPr>
                      <m:e>
                        <m:acc>
                          <m:accPr>
                            <m:chr m:val="⃗"/>
                            <m:ctrlPr>
                              <a:rPr kumimoji="0" lang="zh-CN" altLang="zh-CN" sz="2800" b="0" i="1" u="none" strike="noStrike" kern="1200" cap="none" spc="150" normalizeH="0" baseline="0" noProof="0">
                                <a:ln>
                                  <a:noFill/>
                                </a:ln>
                                <a:solidFill>
                                  <a:srgbClr val="231B23"/>
                                </a:solidFill>
                                <a:effectLst/>
                                <a:uLnTx/>
                                <a:uFillTx/>
                                <a:latin typeface="Cambria Math" panose="02040503050406030204" pitchFamily="18" charset="0"/>
                              </a:rPr>
                            </m:ctrlPr>
                          </m:accPr>
                          <m:e>
                            <m:r>
                              <a:rPr kumimoji="0" lang="en-US" altLang="zh-CN" sz="2800" b="0" i="1" u="none" strike="noStrike" kern="1200" cap="none" spc="150" normalizeH="0" baseline="0" noProof="0">
                                <a:ln>
                                  <a:noFill/>
                                </a:ln>
                                <a:solidFill>
                                  <a:srgbClr val="231B23"/>
                                </a:solidFill>
                                <a:effectLst/>
                                <a:uLnTx/>
                                <a:uFillTx/>
                                <a:latin typeface="Cambria Math" panose="02040503050406030204" pitchFamily="18" charset="0"/>
                              </a:rPr>
                              <m:t>𝜔</m:t>
                            </m:r>
                          </m:e>
                        </m:acc>
                      </m:e>
                      <m:sup>
                        <m:r>
                          <a:rPr kumimoji="0" lang="en-US" altLang="zh-CN" sz="2800" b="0" i="1" u="none" strike="noStrike" kern="1200" cap="none" spc="150" normalizeH="0" baseline="0" noProof="0">
                            <a:ln>
                              <a:noFill/>
                            </a:ln>
                            <a:solidFill>
                              <a:srgbClr val="231B23"/>
                            </a:solidFill>
                            <a:effectLst/>
                            <a:uLnTx/>
                            <a:uFillTx/>
                            <a:latin typeface="Cambria Math" panose="02040503050406030204" pitchFamily="18" charset="0"/>
                          </a:rPr>
                          <m:t>𝑇</m:t>
                        </m:r>
                      </m:sup>
                    </m:sSup>
                    <m:acc>
                      <m:accPr>
                        <m:chr m:val="⃗"/>
                        <m:ctrlPr>
                          <a:rPr kumimoji="0" lang="zh-CN" altLang="zh-CN" sz="2800" b="0" i="1" u="none" strike="noStrike" kern="1200" cap="none" spc="150" normalizeH="0" baseline="0" noProof="0">
                            <a:ln>
                              <a:noFill/>
                            </a:ln>
                            <a:solidFill>
                              <a:srgbClr val="231B23"/>
                            </a:solidFill>
                            <a:effectLst/>
                            <a:uLnTx/>
                            <a:uFillTx/>
                            <a:latin typeface="Cambria Math" panose="02040503050406030204" pitchFamily="18" charset="0"/>
                          </a:rPr>
                        </m:ctrlPr>
                      </m:accPr>
                      <m:e>
                        <m:r>
                          <a:rPr kumimoji="0" lang="en-US" altLang="zh-CN" sz="2800" b="0" i="1" u="none" strike="noStrike" kern="1200" cap="none" spc="150" normalizeH="0" baseline="0" noProof="0">
                            <a:ln>
                              <a:noFill/>
                            </a:ln>
                            <a:solidFill>
                              <a:srgbClr val="231B23"/>
                            </a:solidFill>
                            <a:effectLst/>
                            <a:uLnTx/>
                            <a:uFillTx/>
                            <a:latin typeface="Cambria Math" panose="02040503050406030204" pitchFamily="18" charset="0"/>
                          </a:rPr>
                          <m:t>𝑥</m:t>
                        </m:r>
                      </m:e>
                    </m:acc>
                    <m:r>
                      <a:rPr kumimoji="0" lang="en-US" altLang="zh-CN" sz="2800" b="0" i="1" u="none" strike="noStrike" kern="1200" cap="none" spc="150" normalizeH="0" baseline="0" noProof="0">
                        <a:ln>
                          <a:noFill/>
                        </a:ln>
                        <a:solidFill>
                          <a:srgbClr val="231B23"/>
                        </a:solidFill>
                        <a:effectLst/>
                        <a:uLnTx/>
                        <a:uFillTx/>
                        <a:latin typeface="Cambria Math" panose="02040503050406030204" pitchFamily="18" charset="0"/>
                      </a:rPr>
                      <m:t>+</m:t>
                    </m:r>
                    <m:r>
                      <a:rPr kumimoji="0" lang="en-US" altLang="zh-CN" sz="2800" b="0" i="1" u="none" strike="noStrike" kern="1200" cap="none" spc="150" normalizeH="0" baseline="0" noProof="0">
                        <a:ln>
                          <a:noFill/>
                        </a:ln>
                        <a:solidFill>
                          <a:srgbClr val="231B23"/>
                        </a:solidFill>
                        <a:effectLst/>
                        <a:uLnTx/>
                        <a:uFillTx/>
                        <a:latin typeface="Cambria Math" panose="02040503050406030204" pitchFamily="18" charset="0"/>
                      </a:rPr>
                      <m:t>𝑏</m:t>
                    </m:r>
                    <m:r>
                      <a:rPr kumimoji="0" lang="en-US" altLang="zh-CN" sz="2800" b="0" i="1" u="none" strike="noStrike" kern="1200" cap="none" spc="150" normalizeH="0" baseline="0" noProof="0">
                        <a:ln>
                          <a:noFill/>
                        </a:ln>
                        <a:solidFill>
                          <a:srgbClr val="231B23"/>
                        </a:solidFill>
                        <a:effectLst/>
                        <a:uLnTx/>
                        <a:uFillTx/>
                        <a:latin typeface="Cambria Math" panose="02040503050406030204" pitchFamily="18" charset="0"/>
                      </a:rPr>
                      <m:t>=0</m:t>
                    </m:r>
                  </m:oMath>
                </a14:m>
                <a:r>
                  <a:rPr kumimoji="0" lang="zh-CN" altLang="zh-CN" sz="2800" b="0" i="0" u="none" strike="noStrike" kern="1200" cap="none" spc="150" normalizeH="0" baseline="0" noProof="0" dirty="0">
                    <a:ln>
                      <a:noFill/>
                    </a:ln>
                    <a:solidFill>
                      <a:srgbClr val="231B23"/>
                    </a:solidFill>
                    <a:effectLst/>
                    <a:uLnTx/>
                    <a:uFillTx/>
                    <a:latin typeface="等线" panose="02010600030101010101" pitchFamily="2" charset="-122"/>
                    <a:ea typeface="等线" panose="02010600030101010101" pitchFamily="2" charset="-122"/>
                  </a:rPr>
                  <a:t>的欧式距离为</a:t>
                </a:r>
                <a:r>
                  <a:rPr kumimoji="0" lang="zh-CN" altLang="en-US" sz="2800" b="0" i="0" u="none" strike="noStrike" kern="1200" cap="none" spc="150" normalizeH="0" baseline="0" noProof="0" dirty="0">
                    <a:ln>
                      <a:noFill/>
                    </a:ln>
                    <a:solidFill>
                      <a:srgbClr val="231B23"/>
                    </a:solidFill>
                    <a:effectLst/>
                    <a:uLnTx/>
                    <a:uFillTx/>
                    <a:latin typeface="等线" panose="02010600030101010101" pitchFamily="2" charset="-122"/>
                    <a:ea typeface="等线" panose="02010600030101010101" pitchFamily="2" charset="-122"/>
                  </a:rPr>
                  <a:t>：</a:t>
                </a:r>
                <a:endParaRPr kumimoji="0" lang="en-US" altLang="zh-CN" sz="2800" b="0" i="1" u="none" strike="noStrike" kern="1200" cap="none" spc="150" normalizeH="0" baseline="0" noProof="0" dirty="0">
                  <a:ln>
                    <a:noFill/>
                  </a:ln>
                  <a:solidFill>
                    <a:srgbClr val="231B23"/>
                  </a:solidFill>
                  <a:effectLst/>
                  <a:uLnTx/>
                  <a:uFillTx/>
                  <a:latin typeface="等线" panose="02010600030101010101" pitchFamily="2" charset="-122"/>
                  <a:ea typeface="等线" panose="02010600030101010101" pitchFamily="2" charset="-122"/>
                </a:endParaRPr>
              </a:p>
              <a:p>
                <a:pPr marL="0" marR="0" lvl="0" indent="0" algn="ctr" defTabSz="914400" rtl="0" eaLnBrk="1" fontAlgn="auto" latinLnBrk="0" hangingPunct="1">
                  <a:lnSpc>
                    <a:spcPct val="150000"/>
                  </a:lnSpc>
                  <a:spcBef>
                    <a:spcPts val="1500"/>
                  </a:spcBef>
                  <a:spcAft>
                    <a:spcPts val="0"/>
                  </a:spcAft>
                  <a:buClr>
                    <a:srgbClr val="4DA1A8"/>
                  </a:buClr>
                  <a:buSzTx/>
                  <a:buFont typeface="Wingdings" panose="05000000000000000000" pitchFamily="2" charset="2"/>
                  <a:buNone/>
                  <a:tabLst/>
                  <a:defRPr/>
                </a:pPr>
                <a14:m>
                  <m:oMath xmlns:m="http://schemas.openxmlformats.org/officeDocument/2006/math">
                    <m:sSub>
                      <m:sSubPr>
                        <m:ctrlPr>
                          <a:rPr kumimoji="0" lang="zh-CN" altLang="zh-CN" sz="2800" b="0" i="1" u="none" strike="noStrike" kern="1200" cap="none" spc="150" normalizeH="0" baseline="0" noProof="0">
                            <a:ln>
                              <a:noFill/>
                            </a:ln>
                            <a:solidFill>
                              <a:srgbClr val="231B23"/>
                            </a:solidFill>
                            <a:effectLst/>
                            <a:uLnTx/>
                            <a:uFillTx/>
                            <a:latin typeface="Cambria Math" panose="02040503050406030204" pitchFamily="18" charset="0"/>
                          </a:rPr>
                        </m:ctrlPr>
                      </m:sSubPr>
                      <m:e>
                        <m:r>
                          <a:rPr kumimoji="0" lang="en-US" altLang="zh-CN" sz="2800" b="0" i="1" u="none" strike="noStrike" kern="1200" cap="none" spc="150" normalizeH="0" baseline="0" noProof="0">
                            <a:ln>
                              <a:noFill/>
                            </a:ln>
                            <a:solidFill>
                              <a:srgbClr val="231B23"/>
                            </a:solidFill>
                            <a:effectLst/>
                            <a:uLnTx/>
                            <a:uFillTx/>
                            <a:latin typeface="Cambria Math" panose="02040503050406030204" pitchFamily="18" charset="0"/>
                          </a:rPr>
                          <m:t>𝑟</m:t>
                        </m:r>
                      </m:e>
                      <m:sub>
                        <m:r>
                          <a:rPr kumimoji="0" lang="en-US" altLang="zh-CN" sz="2800" b="0" i="1" u="none" strike="noStrike" kern="1200" cap="none" spc="150" normalizeH="0" baseline="0" noProof="0">
                            <a:ln>
                              <a:noFill/>
                            </a:ln>
                            <a:solidFill>
                              <a:srgbClr val="231B23"/>
                            </a:solidFill>
                            <a:effectLst/>
                            <a:uLnTx/>
                            <a:uFillTx/>
                            <a:latin typeface="Cambria Math" panose="02040503050406030204" pitchFamily="18" charset="0"/>
                          </a:rPr>
                          <m:t>𝑖</m:t>
                        </m:r>
                      </m:sub>
                    </m:sSub>
                    <m:r>
                      <a:rPr kumimoji="0" lang="en-US" altLang="zh-CN" sz="2800" b="0" i="1" u="none" strike="noStrike" kern="1200" cap="none" spc="150" normalizeH="0" baseline="0" noProof="0">
                        <a:ln>
                          <a:noFill/>
                        </a:ln>
                        <a:solidFill>
                          <a:srgbClr val="231B23"/>
                        </a:solidFill>
                        <a:effectLst/>
                        <a:uLnTx/>
                        <a:uFillTx/>
                        <a:latin typeface="Cambria Math" panose="02040503050406030204" pitchFamily="18" charset="0"/>
                      </a:rPr>
                      <m:t>=</m:t>
                    </m:r>
                    <m:f>
                      <m:fPr>
                        <m:ctrlPr>
                          <a:rPr kumimoji="0" lang="zh-CN" altLang="zh-CN" sz="2800" b="0" i="1" u="none" strike="noStrike" kern="1200" cap="none" spc="150" normalizeH="0" baseline="0" noProof="0">
                            <a:ln>
                              <a:noFill/>
                            </a:ln>
                            <a:solidFill>
                              <a:srgbClr val="231B23"/>
                            </a:solidFill>
                            <a:effectLst/>
                            <a:uLnTx/>
                            <a:uFillTx/>
                            <a:latin typeface="Cambria Math" panose="02040503050406030204" pitchFamily="18" charset="0"/>
                          </a:rPr>
                        </m:ctrlPr>
                      </m:fPr>
                      <m:num>
                        <m:r>
                          <a:rPr kumimoji="0" lang="en-US" altLang="zh-CN" sz="2800" b="0" i="1" u="none" strike="noStrike" kern="1200" cap="none" spc="150" normalizeH="0" baseline="0" noProof="0">
                            <a:ln>
                              <a:noFill/>
                            </a:ln>
                            <a:solidFill>
                              <a:srgbClr val="231B23"/>
                            </a:solidFill>
                            <a:effectLst/>
                            <a:uLnTx/>
                            <a:uFillTx/>
                            <a:latin typeface="Cambria Math" panose="02040503050406030204" pitchFamily="18" charset="0"/>
                          </a:rPr>
                          <m:t>|</m:t>
                        </m:r>
                        <m:sSup>
                          <m:sSupPr>
                            <m:ctrlPr>
                              <a:rPr kumimoji="0" lang="zh-CN" altLang="zh-CN" sz="2800" b="0" i="1" u="none" strike="noStrike" kern="1200" cap="none" spc="150" normalizeH="0" baseline="0" noProof="0">
                                <a:ln>
                                  <a:noFill/>
                                </a:ln>
                                <a:solidFill>
                                  <a:srgbClr val="231B23"/>
                                </a:solidFill>
                                <a:effectLst/>
                                <a:uLnTx/>
                                <a:uFillTx/>
                                <a:latin typeface="Cambria Math" panose="02040503050406030204" pitchFamily="18" charset="0"/>
                              </a:rPr>
                            </m:ctrlPr>
                          </m:sSupPr>
                          <m:e>
                            <m:acc>
                              <m:accPr>
                                <m:chr m:val="⃗"/>
                                <m:ctrlPr>
                                  <a:rPr kumimoji="0" lang="zh-CN" altLang="zh-CN" sz="2800" b="0" i="1" u="none" strike="noStrike" kern="1200" cap="none" spc="150" normalizeH="0" baseline="0" noProof="0">
                                    <a:ln>
                                      <a:noFill/>
                                    </a:ln>
                                    <a:solidFill>
                                      <a:srgbClr val="231B23"/>
                                    </a:solidFill>
                                    <a:effectLst/>
                                    <a:uLnTx/>
                                    <a:uFillTx/>
                                    <a:latin typeface="Cambria Math" panose="02040503050406030204" pitchFamily="18" charset="0"/>
                                  </a:rPr>
                                </m:ctrlPr>
                              </m:accPr>
                              <m:e>
                                <m:r>
                                  <a:rPr kumimoji="0" lang="en-US" altLang="zh-CN" sz="2800" b="0" i="1" u="none" strike="noStrike" kern="1200" cap="none" spc="150" normalizeH="0" baseline="0" noProof="0">
                                    <a:ln>
                                      <a:noFill/>
                                    </a:ln>
                                    <a:solidFill>
                                      <a:srgbClr val="231B23"/>
                                    </a:solidFill>
                                    <a:effectLst/>
                                    <a:uLnTx/>
                                    <a:uFillTx/>
                                    <a:latin typeface="Cambria Math" panose="02040503050406030204" pitchFamily="18" charset="0"/>
                                  </a:rPr>
                                  <m:t>𝜔</m:t>
                                </m:r>
                              </m:e>
                            </m:acc>
                          </m:e>
                          <m:sup>
                            <m:r>
                              <a:rPr kumimoji="0" lang="en-US" altLang="zh-CN" sz="2800" b="0" i="1" u="none" strike="noStrike" kern="1200" cap="none" spc="150" normalizeH="0" baseline="0" noProof="0">
                                <a:ln>
                                  <a:noFill/>
                                </a:ln>
                                <a:solidFill>
                                  <a:srgbClr val="231B23"/>
                                </a:solidFill>
                                <a:effectLst/>
                                <a:uLnTx/>
                                <a:uFillTx/>
                                <a:latin typeface="Cambria Math" panose="02040503050406030204" pitchFamily="18" charset="0"/>
                              </a:rPr>
                              <m:t>𝑇</m:t>
                            </m:r>
                          </m:sup>
                        </m:sSup>
                        <m:sSub>
                          <m:sSubPr>
                            <m:ctrlPr>
                              <a:rPr kumimoji="0" lang="zh-CN" altLang="zh-CN" sz="2800" b="0" i="1" u="none" strike="noStrike" kern="1200" cap="none" spc="150" normalizeH="0" baseline="0" noProof="0">
                                <a:ln>
                                  <a:noFill/>
                                </a:ln>
                                <a:solidFill>
                                  <a:srgbClr val="231B23"/>
                                </a:solidFill>
                                <a:effectLst/>
                                <a:uLnTx/>
                                <a:uFillTx/>
                                <a:latin typeface="Cambria Math" panose="02040503050406030204" pitchFamily="18" charset="0"/>
                              </a:rPr>
                            </m:ctrlPr>
                          </m:sSubPr>
                          <m:e>
                            <m:acc>
                              <m:accPr>
                                <m:chr m:val="⃗"/>
                                <m:ctrlPr>
                                  <a:rPr kumimoji="0" lang="zh-CN" altLang="zh-CN" sz="2800" b="0" i="1" u="none" strike="noStrike" kern="1200" cap="none" spc="150" normalizeH="0" baseline="0" noProof="0">
                                    <a:ln>
                                      <a:noFill/>
                                    </a:ln>
                                    <a:solidFill>
                                      <a:srgbClr val="231B23"/>
                                    </a:solidFill>
                                    <a:effectLst/>
                                    <a:uLnTx/>
                                    <a:uFillTx/>
                                    <a:latin typeface="Cambria Math" panose="02040503050406030204" pitchFamily="18" charset="0"/>
                                  </a:rPr>
                                </m:ctrlPr>
                              </m:accPr>
                              <m:e>
                                <m:r>
                                  <a:rPr kumimoji="0" lang="en-US" altLang="zh-CN" sz="2800" b="0" i="1" u="none" strike="noStrike" kern="1200" cap="none" spc="150" normalizeH="0" baseline="0" noProof="0">
                                    <a:ln>
                                      <a:noFill/>
                                    </a:ln>
                                    <a:solidFill>
                                      <a:srgbClr val="231B23"/>
                                    </a:solidFill>
                                    <a:effectLst/>
                                    <a:uLnTx/>
                                    <a:uFillTx/>
                                    <a:latin typeface="Cambria Math" panose="02040503050406030204" pitchFamily="18" charset="0"/>
                                  </a:rPr>
                                  <m:t>𝑥</m:t>
                                </m:r>
                              </m:e>
                            </m:acc>
                          </m:e>
                          <m:sub>
                            <m:r>
                              <a:rPr kumimoji="0" lang="en-US" altLang="zh-CN" sz="2800" b="0" i="1" u="none" strike="noStrike" kern="1200" cap="none" spc="150" normalizeH="0" baseline="0" noProof="0">
                                <a:ln>
                                  <a:noFill/>
                                </a:ln>
                                <a:solidFill>
                                  <a:srgbClr val="231B23"/>
                                </a:solidFill>
                                <a:effectLst/>
                                <a:uLnTx/>
                                <a:uFillTx/>
                                <a:latin typeface="Cambria Math" panose="02040503050406030204" pitchFamily="18" charset="0"/>
                              </a:rPr>
                              <m:t>𝑖</m:t>
                            </m:r>
                          </m:sub>
                        </m:sSub>
                        <m:r>
                          <a:rPr kumimoji="0" lang="en-US" altLang="zh-CN" sz="2800" b="0" i="1" u="none" strike="noStrike" kern="1200" cap="none" spc="150" normalizeH="0" baseline="0" noProof="0">
                            <a:ln>
                              <a:noFill/>
                            </a:ln>
                            <a:solidFill>
                              <a:srgbClr val="231B23"/>
                            </a:solidFill>
                            <a:effectLst/>
                            <a:uLnTx/>
                            <a:uFillTx/>
                            <a:latin typeface="Cambria Math" panose="02040503050406030204" pitchFamily="18" charset="0"/>
                          </a:rPr>
                          <m:t>+</m:t>
                        </m:r>
                        <m:r>
                          <a:rPr kumimoji="0" lang="en-US" altLang="zh-CN" sz="2800" b="0" i="1" u="none" strike="noStrike" kern="1200" cap="none" spc="150" normalizeH="0" baseline="0" noProof="0">
                            <a:ln>
                              <a:noFill/>
                            </a:ln>
                            <a:solidFill>
                              <a:srgbClr val="231B23"/>
                            </a:solidFill>
                            <a:effectLst/>
                            <a:uLnTx/>
                            <a:uFillTx/>
                            <a:latin typeface="Cambria Math" panose="02040503050406030204" pitchFamily="18" charset="0"/>
                          </a:rPr>
                          <m:t>𝑏</m:t>
                        </m:r>
                        <m:r>
                          <a:rPr kumimoji="0" lang="en-US" altLang="zh-CN" sz="2800" b="0" i="1" u="none" strike="noStrike" kern="1200" cap="none" spc="150" normalizeH="0" baseline="0" noProof="0">
                            <a:ln>
                              <a:noFill/>
                            </a:ln>
                            <a:solidFill>
                              <a:srgbClr val="231B23"/>
                            </a:solidFill>
                            <a:effectLst/>
                            <a:uLnTx/>
                            <a:uFillTx/>
                            <a:latin typeface="Cambria Math" panose="02040503050406030204" pitchFamily="18" charset="0"/>
                          </a:rPr>
                          <m:t>|</m:t>
                        </m:r>
                      </m:num>
                      <m:den>
                        <m:r>
                          <a:rPr kumimoji="0" lang="en-US" altLang="zh-CN" sz="2800" b="0" i="1" u="none" strike="noStrike" kern="1200" cap="none" spc="150" normalizeH="0" baseline="0" noProof="0">
                            <a:ln>
                              <a:noFill/>
                            </a:ln>
                            <a:solidFill>
                              <a:srgbClr val="231B23"/>
                            </a:solidFill>
                            <a:effectLst/>
                            <a:uLnTx/>
                            <a:uFillTx/>
                            <a:latin typeface="Cambria Math" panose="02040503050406030204" pitchFamily="18" charset="0"/>
                          </a:rPr>
                          <m:t>||</m:t>
                        </m:r>
                        <m:acc>
                          <m:accPr>
                            <m:chr m:val="⃗"/>
                            <m:ctrlPr>
                              <a:rPr kumimoji="0" lang="zh-CN" altLang="zh-CN" sz="2800" b="0" i="1" u="none" strike="noStrike" kern="1200" cap="none" spc="150" normalizeH="0" baseline="0" noProof="0">
                                <a:ln>
                                  <a:noFill/>
                                </a:ln>
                                <a:solidFill>
                                  <a:srgbClr val="231B23"/>
                                </a:solidFill>
                                <a:effectLst/>
                                <a:uLnTx/>
                                <a:uFillTx/>
                                <a:latin typeface="Cambria Math" panose="02040503050406030204" pitchFamily="18" charset="0"/>
                              </a:rPr>
                            </m:ctrlPr>
                          </m:accPr>
                          <m:e>
                            <m:r>
                              <a:rPr kumimoji="0" lang="en-US" altLang="zh-CN" sz="2800" b="0" i="1" u="none" strike="noStrike" kern="1200" cap="none" spc="150" normalizeH="0" baseline="0" noProof="0">
                                <a:ln>
                                  <a:noFill/>
                                </a:ln>
                                <a:solidFill>
                                  <a:srgbClr val="231B23"/>
                                </a:solidFill>
                                <a:effectLst/>
                                <a:uLnTx/>
                                <a:uFillTx/>
                                <a:latin typeface="Cambria Math" panose="02040503050406030204" pitchFamily="18" charset="0"/>
                              </a:rPr>
                              <m:t>𝜔</m:t>
                            </m:r>
                          </m:e>
                        </m:acc>
                        <m:r>
                          <a:rPr kumimoji="0" lang="en-US" altLang="zh-CN" sz="2800" b="0" i="1" u="none" strike="noStrike" kern="1200" cap="none" spc="150" normalizeH="0" baseline="0" noProof="0">
                            <a:ln>
                              <a:noFill/>
                            </a:ln>
                            <a:solidFill>
                              <a:srgbClr val="231B23"/>
                            </a:solidFill>
                            <a:effectLst/>
                            <a:uLnTx/>
                            <a:uFillTx/>
                            <a:latin typeface="Cambria Math" panose="02040503050406030204" pitchFamily="18" charset="0"/>
                          </a:rPr>
                          <m:t>||</m:t>
                        </m:r>
                      </m:den>
                    </m:f>
                  </m:oMath>
                </a14:m>
                <a:r>
                  <a:rPr kumimoji="0" lang="en-US" altLang="zh-CN" sz="2800" b="0" i="0" u="none" strike="noStrike" kern="1200" cap="none" spc="150" normalizeH="0" baseline="0" noProof="0" dirty="0">
                    <a:ln>
                      <a:noFill/>
                    </a:ln>
                    <a:solidFill>
                      <a:srgbClr val="231B23"/>
                    </a:solidFill>
                    <a:effectLst/>
                    <a:uLnTx/>
                    <a:uFillTx/>
                    <a:latin typeface="等线" panose="02010600030101010101" pitchFamily="2" charset="-122"/>
                    <a:ea typeface="等线" panose="02010600030101010101" pitchFamily="2" charset="-122"/>
                  </a:rPr>
                  <a:t> 	</a:t>
                </a:r>
                <a:endParaRPr kumimoji="0" lang="zh-CN" altLang="en-US" sz="2800" b="0" i="0" u="none" strike="noStrike" kern="1200" cap="none" spc="150" normalizeH="0" baseline="0" noProof="0" dirty="0">
                  <a:ln>
                    <a:noFill/>
                  </a:ln>
                  <a:solidFill>
                    <a:srgbClr val="231B23"/>
                  </a:solidFill>
                  <a:effectLst/>
                  <a:uLnTx/>
                  <a:uFillTx/>
                  <a:latin typeface="等线" panose="02010600030101010101" pitchFamily="2" charset="-122"/>
                  <a:ea typeface="等线" panose="02010600030101010101" pitchFamily="2" charset="-122"/>
                </a:endParaRPr>
              </a:p>
              <a:p>
                <a:endParaRPr lang="zh-CN" altLang="en-US" dirty="0">
                  <a:latin typeface="等线" panose="02010600030101010101" pitchFamily="2" charset="-122"/>
                  <a:ea typeface="等线" panose="02010600030101010101" pitchFamily="2" charset="-122"/>
                </a:endParaRPr>
              </a:p>
            </p:txBody>
          </p:sp>
        </mc:Choice>
        <mc:Fallback>
          <p:sp>
            <p:nvSpPr>
              <p:cNvPr id="4" name="内容占位符 3">
                <a:extLst>
                  <a:ext uri="{FF2B5EF4-FFF2-40B4-BE49-F238E27FC236}">
                    <a16:creationId xmlns:a16="http://schemas.microsoft.com/office/drawing/2014/main" id="{AAA31CF5-4CF8-434A-A708-50C72682BFD8}"/>
                  </a:ext>
                </a:extLst>
              </p:cNvPr>
              <p:cNvSpPr>
                <a:spLocks noGrp="1" noRot="1" noChangeAspect="1" noMove="1" noResize="1" noEditPoints="1" noAdjustHandles="1" noChangeArrowheads="1" noChangeShapeType="1" noTextEdit="1"/>
              </p:cNvSpPr>
              <p:nvPr>
                <p:ph sz="quarter" idx="13"/>
              </p:nvPr>
            </p:nvSpPr>
            <p:spPr>
              <a:blipFill>
                <a:blip r:embed="rId2"/>
                <a:stretch>
                  <a:fillRect l="-894"/>
                </a:stretch>
              </a:blipFill>
            </p:spPr>
            <p:txBody>
              <a:bodyPr/>
              <a:lstStyle/>
              <a:p>
                <a:r>
                  <a:rPr lang="zh-CN" altLang="en-US">
                    <a:noFill/>
                  </a:rPr>
                  <a:t> </a:t>
                </a:r>
              </a:p>
            </p:txBody>
          </p:sp>
        </mc:Fallback>
      </mc:AlternateContent>
      <p:sp>
        <p:nvSpPr>
          <p:cNvPr id="7" name="Rectangle 4">
            <a:extLst>
              <a:ext uri="{FF2B5EF4-FFF2-40B4-BE49-F238E27FC236}">
                <a16:creationId xmlns:a16="http://schemas.microsoft.com/office/drawing/2014/main" id="{E5708E4C-8044-4DE9-BF56-FAF64B570DE7}"/>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389470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2278D4D-435E-489B-B083-FFCB14D433FC}"/>
              </a:ext>
            </a:extLst>
          </p:cNvPr>
          <p:cNvSpPr>
            <a:spLocks noGrp="1"/>
          </p:cNvSpPr>
          <p:nvPr>
            <p:ph type="title"/>
          </p:nvPr>
        </p:nvSpPr>
        <p:spPr/>
        <p:txBody>
          <a:bodyPr/>
          <a:lstStyle/>
          <a:p>
            <a:r>
              <a:rPr lang="en-US" altLang="zh-CN" sz="3600" kern="100" spc="0" dirty="0">
                <a:effectLst>
                  <a:glow>
                    <a:srgbClr val="000000"/>
                  </a:glow>
                  <a:outerShdw sx="0" sy="0">
                    <a:srgbClr val="000000"/>
                  </a:outerShdw>
                  <a:reflection stA="0" endPos="0" fadeDir="0" sx="0" sy="0"/>
                </a:effectLst>
                <a:latin typeface="等线" panose="02010600030101010101" pitchFamily="2" charset="-122"/>
                <a:ea typeface="等线" panose="02010600030101010101" pitchFamily="2" charset="-122"/>
                <a:cs typeface="Times New Roman" panose="02020603050405020304" pitchFamily="18" charset="0"/>
              </a:rPr>
              <a:t>6.1</a:t>
            </a:r>
            <a:r>
              <a:rPr lang="zh-CN" altLang="en-US" sz="3600" kern="100" spc="0" dirty="0">
                <a:effectLst>
                  <a:glow>
                    <a:srgbClr val="000000"/>
                  </a:glow>
                  <a:outerShdw sx="0" sy="0">
                    <a:srgbClr val="000000"/>
                  </a:outerShdw>
                  <a:reflection stA="0" endPos="0" fadeDir="0" sx="0" s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3600" b="1" u="none" strike="noStrike" kern="100" spc="0" dirty="0">
                <a:ln>
                  <a:noFill/>
                </a:ln>
                <a:effectLst>
                  <a:glow>
                    <a:srgbClr val="000000"/>
                  </a:glow>
                  <a:outerShdw sx="0" sy="0">
                    <a:srgbClr val="000000"/>
                  </a:outerShdw>
                  <a:reflection stA="0" endPos="0" fadeDir="0" sx="0" sy="0"/>
                </a:effectLst>
                <a:latin typeface="等线" panose="02010600030101010101" pitchFamily="2" charset="-122"/>
                <a:ea typeface="等线" panose="02010600030101010101" pitchFamily="2" charset="-122"/>
                <a:cs typeface="Times New Roman" panose="02020603050405020304" pitchFamily="18" charset="0"/>
              </a:rPr>
              <a:t>最大间隔及超平面</a:t>
            </a:r>
            <a:endParaRPr lang="zh-CN" altLang="en-US" sz="3600" dirty="0">
              <a:latin typeface="等线" panose="02010600030101010101" pitchFamily="2" charset="-122"/>
              <a:ea typeface="等线" panose="02010600030101010101" pitchFamily="2" charset="-122"/>
            </a:endParaRPr>
          </a:p>
        </p:txBody>
      </p:sp>
      <mc:AlternateContent xmlns:mc="http://schemas.openxmlformats.org/markup-compatibility/2006">
        <mc:Choice xmlns:a14="http://schemas.microsoft.com/office/drawing/2010/main" Requires="a14">
          <p:sp>
            <p:nvSpPr>
              <p:cNvPr id="4" name="内容占位符 3">
                <a:extLst>
                  <a:ext uri="{FF2B5EF4-FFF2-40B4-BE49-F238E27FC236}">
                    <a16:creationId xmlns:a16="http://schemas.microsoft.com/office/drawing/2014/main" id="{798E0607-6DB5-4347-B588-D6ED49D73CD6}"/>
                  </a:ext>
                </a:extLst>
              </p:cNvPr>
              <p:cNvSpPr>
                <a:spLocks noGrp="1"/>
              </p:cNvSpPr>
              <p:nvPr>
                <p:ph sz="quarter" idx="13"/>
              </p:nvPr>
            </p:nvSpPr>
            <p:spPr>
              <a:xfrm>
                <a:off x="475493" y="1426588"/>
                <a:ext cx="11232278" cy="4706938"/>
              </a:xfrm>
            </p:spPr>
            <p:txBody>
              <a:bodyPr>
                <a:normAutofit fontScale="92500" lnSpcReduction="20000"/>
              </a:bodyPr>
              <a:lstStyle/>
              <a:p>
                <a:pPr indent="0" algn="just">
                  <a:lnSpc>
                    <a:spcPct val="150000"/>
                  </a:lnSpc>
                  <a:buNone/>
                </a:pPr>
                <a:r>
                  <a:rPr lang="zh-CN" altLang="zh-CN" sz="2600" kern="100" dirty="0">
                    <a:effectLst/>
                    <a:latin typeface="等线" panose="02010600030101010101" pitchFamily="2" charset="-122"/>
                    <a:ea typeface="等线" panose="02010600030101010101" pitchFamily="2" charset="-122"/>
                    <a:cs typeface="Times New Roman" panose="02020603050405020304" pitchFamily="18" charset="0"/>
                  </a:rPr>
                  <a:t>如果超平面能将正确所有样本点分类，则点到直线的距离可以写成分段函数的形式</a:t>
                </a:r>
                <a:endParaRPr lang="en-US" altLang="zh-CN" sz="2600" kern="100" dirty="0">
                  <a:effectLst/>
                  <a:latin typeface="等线" panose="02010600030101010101" pitchFamily="2" charset="-122"/>
                  <a:ea typeface="等线" panose="02010600030101010101" pitchFamily="2" charset="-122"/>
                  <a:cs typeface="Times New Roman" panose="02020603050405020304" pitchFamily="18" charset="0"/>
                </a:endParaRPr>
              </a:p>
              <a:p>
                <a:pPr indent="0" algn="ctr">
                  <a:lnSpc>
                    <a:spcPct val="150000"/>
                  </a:lnSpc>
                  <a:buNone/>
                </a:pPr>
                <a14:m>
                  <m:oMath xmlns:m="http://schemas.openxmlformats.org/officeDocument/2006/math">
                    <m:sSub>
                      <m:sSubPr>
                        <m:ctrlPr>
                          <a:rPr lang="zh-CN" altLang="zh-CN" sz="26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600" i="1" kern="100">
                            <a:effectLst/>
                            <a:latin typeface="Cambria Math" panose="02040503050406030204" pitchFamily="18" charset="0"/>
                            <a:ea typeface="宋体" panose="02010600030101010101" pitchFamily="2" charset="-122"/>
                            <a:cs typeface="Times New Roman" panose="02020603050405020304" pitchFamily="18" charset="0"/>
                          </a:rPr>
                          <m:t>𝑟</m:t>
                        </m:r>
                      </m:e>
                      <m:sub>
                        <m:r>
                          <a:rPr lang="en-US" altLang="zh-CN" sz="26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2600" i="1" kern="100">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2600" i="1" kern="100">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2"/>
                                  <m:mcJc m:val="center"/>
                                </m:mcPr>
                              </m:mc>
                            </m:mcs>
                            <m:ctrlPr>
                              <a:rPr lang="zh-CN" altLang="zh-CN" sz="2600" i="1" kern="100">
                                <a:effectLst/>
                                <a:latin typeface="Cambria Math" panose="02040503050406030204" pitchFamily="18" charset="0"/>
                                <a:ea typeface="Cambria Math" panose="02040503050406030204" pitchFamily="18" charset="0"/>
                                <a:cs typeface="Times New Roman" panose="02020603050405020304" pitchFamily="18" charset="0"/>
                              </a:rPr>
                            </m:ctrlPr>
                          </m:mPr>
                          <m:mr>
                            <m:e>
                              <m:f>
                                <m:fPr>
                                  <m:ctrlPr>
                                    <a:rPr lang="zh-CN" altLang="zh-CN" sz="26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sSup>
                                    <m:sSupPr>
                                      <m:ctrlPr>
                                        <a:rPr lang="zh-CN" altLang="zh-CN" sz="26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acc>
                                        <m:accPr>
                                          <m:chr m:val="⃗"/>
                                          <m:ctrlPr>
                                            <a:rPr lang="zh-CN" altLang="zh-CN" sz="26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600" i="1" kern="100">
                                              <a:effectLst/>
                                              <a:latin typeface="Cambria Math" panose="02040503050406030204" pitchFamily="18" charset="0"/>
                                              <a:ea typeface="宋体" panose="02010600030101010101" pitchFamily="2" charset="-122"/>
                                              <a:cs typeface="Times New Roman" panose="02020603050405020304" pitchFamily="18" charset="0"/>
                                            </a:rPr>
                                            <m:t>𝜔</m:t>
                                          </m:r>
                                        </m:e>
                                      </m:acc>
                                    </m:e>
                                    <m:sup>
                                      <m:r>
                                        <a:rPr lang="en-US" altLang="zh-CN" sz="2600" i="1" kern="100">
                                          <a:effectLst/>
                                          <a:latin typeface="Cambria Math" panose="02040503050406030204" pitchFamily="18" charset="0"/>
                                          <a:ea typeface="宋体" panose="02010600030101010101" pitchFamily="2" charset="-122"/>
                                          <a:cs typeface="Times New Roman" panose="02020603050405020304" pitchFamily="18" charset="0"/>
                                        </a:rPr>
                                        <m:t>𝑇</m:t>
                                      </m:r>
                                    </m:sup>
                                  </m:sSup>
                                  <m:sSub>
                                    <m:sSubPr>
                                      <m:ctrlPr>
                                        <a:rPr lang="zh-CN" altLang="zh-CN" sz="26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26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600" i="1" kern="100">
                                              <a:effectLst/>
                                              <a:latin typeface="Cambria Math" panose="02040503050406030204" pitchFamily="18" charset="0"/>
                                              <a:ea typeface="宋体" panose="02010600030101010101" pitchFamily="2" charset="-122"/>
                                              <a:cs typeface="Times New Roman" panose="02020603050405020304" pitchFamily="18" charset="0"/>
                                            </a:rPr>
                                            <m:t>𝑥</m:t>
                                          </m:r>
                                        </m:e>
                                      </m:acc>
                                    </m:e>
                                    <m:sub>
                                      <m:r>
                                        <a:rPr lang="en-US" altLang="zh-CN" sz="26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26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600" i="1" kern="100">
                                      <a:effectLst/>
                                      <a:latin typeface="Cambria Math" panose="02040503050406030204" pitchFamily="18" charset="0"/>
                                      <a:ea typeface="宋体" panose="02010600030101010101" pitchFamily="2" charset="-122"/>
                                      <a:cs typeface="Times New Roman" panose="02020603050405020304" pitchFamily="18" charset="0"/>
                                    </a:rPr>
                                    <m:t>𝑏</m:t>
                                  </m:r>
                                </m:num>
                                <m:den>
                                  <m:r>
                                    <a:rPr lang="en-US" altLang="zh-CN" sz="2600" i="1" kern="100">
                                      <a:effectLst/>
                                      <a:latin typeface="Cambria Math" panose="02040503050406030204" pitchFamily="18" charset="0"/>
                                      <a:ea typeface="宋体" panose="02010600030101010101" pitchFamily="2" charset="-122"/>
                                      <a:cs typeface="Times New Roman" panose="02020603050405020304" pitchFamily="18" charset="0"/>
                                    </a:rPr>
                                    <m:t>||</m:t>
                                  </m:r>
                                  <m:acc>
                                    <m:accPr>
                                      <m:chr m:val="⃗"/>
                                      <m:ctrlPr>
                                        <a:rPr lang="zh-CN" altLang="zh-CN" sz="26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600" i="1" kern="100">
                                          <a:effectLst/>
                                          <a:latin typeface="Cambria Math" panose="02040503050406030204" pitchFamily="18" charset="0"/>
                                          <a:ea typeface="宋体" panose="02010600030101010101" pitchFamily="2" charset="-122"/>
                                          <a:cs typeface="Times New Roman" panose="02020603050405020304" pitchFamily="18" charset="0"/>
                                        </a:rPr>
                                        <m:t>𝜔</m:t>
                                      </m:r>
                                    </m:e>
                                  </m:acc>
                                  <m:r>
                                    <a:rPr lang="en-US" altLang="zh-CN" sz="2600" i="1" kern="100">
                                      <a:effectLst/>
                                      <a:latin typeface="Cambria Math" panose="02040503050406030204" pitchFamily="18" charset="0"/>
                                      <a:ea typeface="宋体" panose="02010600030101010101" pitchFamily="2" charset="-122"/>
                                      <a:cs typeface="Times New Roman" panose="02020603050405020304" pitchFamily="18" charset="0"/>
                                    </a:rPr>
                                    <m:t>||</m:t>
                                  </m:r>
                                </m:den>
                              </m:f>
                              <m:r>
                                <a:rPr lang="en-US" altLang="zh-CN" sz="2600" i="1" kern="100">
                                  <a:effectLst/>
                                  <a:latin typeface="Cambria Math" panose="02040503050406030204" pitchFamily="18" charset="0"/>
                                  <a:ea typeface="宋体" panose="02010600030101010101" pitchFamily="2" charset="-122"/>
                                  <a:cs typeface="Times New Roman" panose="02020603050405020304" pitchFamily="18" charset="0"/>
                                </a:rPr>
                                <m:t>,</m:t>
                              </m:r>
                            </m:e>
                            <m:e>
                              <m:sSub>
                                <m:sSubPr>
                                  <m:ctrlPr>
                                    <a:rPr lang="zh-CN" altLang="zh-CN" sz="26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600" i="1" kern="100">
                                      <a:effectLst/>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sz="26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2600" i="1" kern="100">
                                  <a:effectLst/>
                                  <a:latin typeface="Cambria Math" panose="02040503050406030204" pitchFamily="18" charset="0"/>
                                  <a:ea typeface="宋体" panose="02010600030101010101" pitchFamily="2" charset="-122"/>
                                  <a:cs typeface="Times New Roman" panose="02020603050405020304" pitchFamily="18" charset="0"/>
                                </a:rPr>
                                <m:t>=+1</m:t>
                              </m:r>
                            </m:e>
                          </m:mr>
                          <m:mr>
                            <m:e>
                              <m:r>
                                <a:rPr lang="en-US" altLang="zh-CN" sz="2600" i="1" kern="100">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26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sSup>
                                    <m:sSupPr>
                                      <m:ctrlPr>
                                        <a:rPr lang="zh-CN" altLang="zh-CN" sz="26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acc>
                                        <m:accPr>
                                          <m:chr m:val="⃗"/>
                                          <m:ctrlPr>
                                            <a:rPr lang="zh-CN" altLang="zh-CN" sz="26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600" i="1" kern="100">
                                              <a:effectLst/>
                                              <a:latin typeface="Cambria Math" panose="02040503050406030204" pitchFamily="18" charset="0"/>
                                              <a:ea typeface="宋体" panose="02010600030101010101" pitchFamily="2" charset="-122"/>
                                              <a:cs typeface="Times New Roman" panose="02020603050405020304" pitchFamily="18" charset="0"/>
                                            </a:rPr>
                                            <m:t>𝜔</m:t>
                                          </m:r>
                                        </m:e>
                                      </m:acc>
                                    </m:e>
                                    <m:sup>
                                      <m:r>
                                        <a:rPr lang="en-US" altLang="zh-CN" sz="2600" i="1" kern="100">
                                          <a:effectLst/>
                                          <a:latin typeface="Cambria Math" panose="02040503050406030204" pitchFamily="18" charset="0"/>
                                          <a:ea typeface="宋体" panose="02010600030101010101" pitchFamily="2" charset="-122"/>
                                          <a:cs typeface="Times New Roman" panose="02020603050405020304" pitchFamily="18" charset="0"/>
                                        </a:rPr>
                                        <m:t>𝑇</m:t>
                                      </m:r>
                                    </m:sup>
                                  </m:sSup>
                                  <m:sSub>
                                    <m:sSubPr>
                                      <m:ctrlPr>
                                        <a:rPr lang="zh-CN" altLang="zh-CN" sz="26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26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600" i="1" kern="100">
                                              <a:effectLst/>
                                              <a:latin typeface="Cambria Math" panose="02040503050406030204" pitchFamily="18" charset="0"/>
                                              <a:ea typeface="宋体" panose="02010600030101010101" pitchFamily="2" charset="-122"/>
                                              <a:cs typeface="Times New Roman" panose="02020603050405020304" pitchFamily="18" charset="0"/>
                                            </a:rPr>
                                            <m:t>𝑥</m:t>
                                          </m:r>
                                        </m:e>
                                      </m:acc>
                                    </m:e>
                                    <m:sub>
                                      <m:r>
                                        <a:rPr lang="en-US" altLang="zh-CN" sz="26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26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600" i="1" kern="100">
                                      <a:effectLst/>
                                      <a:latin typeface="Cambria Math" panose="02040503050406030204" pitchFamily="18" charset="0"/>
                                      <a:ea typeface="宋体" panose="02010600030101010101" pitchFamily="2" charset="-122"/>
                                      <a:cs typeface="Times New Roman" panose="02020603050405020304" pitchFamily="18" charset="0"/>
                                    </a:rPr>
                                    <m:t>𝑏</m:t>
                                  </m:r>
                                </m:num>
                                <m:den>
                                  <m:r>
                                    <a:rPr lang="en-US" altLang="zh-CN" sz="2600" i="1" kern="100">
                                      <a:effectLst/>
                                      <a:latin typeface="Cambria Math" panose="02040503050406030204" pitchFamily="18" charset="0"/>
                                      <a:ea typeface="宋体" panose="02010600030101010101" pitchFamily="2" charset="-122"/>
                                      <a:cs typeface="Times New Roman" panose="02020603050405020304" pitchFamily="18" charset="0"/>
                                    </a:rPr>
                                    <m:t>||</m:t>
                                  </m:r>
                                  <m:acc>
                                    <m:accPr>
                                      <m:chr m:val="⃗"/>
                                      <m:ctrlPr>
                                        <a:rPr lang="zh-CN" altLang="zh-CN" sz="26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600" i="1" kern="100">
                                          <a:effectLst/>
                                          <a:latin typeface="Cambria Math" panose="02040503050406030204" pitchFamily="18" charset="0"/>
                                          <a:ea typeface="宋体" panose="02010600030101010101" pitchFamily="2" charset="-122"/>
                                          <a:cs typeface="Times New Roman" panose="02020603050405020304" pitchFamily="18" charset="0"/>
                                        </a:rPr>
                                        <m:t>𝜔</m:t>
                                      </m:r>
                                    </m:e>
                                  </m:acc>
                                  <m:r>
                                    <a:rPr lang="en-US" altLang="zh-CN" sz="2600" i="1" kern="100">
                                      <a:effectLst/>
                                      <a:latin typeface="Cambria Math" panose="02040503050406030204" pitchFamily="18" charset="0"/>
                                      <a:ea typeface="宋体" panose="02010600030101010101" pitchFamily="2" charset="-122"/>
                                      <a:cs typeface="Times New Roman" panose="02020603050405020304" pitchFamily="18" charset="0"/>
                                    </a:rPr>
                                    <m:t>||</m:t>
                                  </m:r>
                                </m:den>
                              </m:f>
                              <m:r>
                                <a:rPr lang="en-US" altLang="zh-CN" sz="2600" i="1" kern="100">
                                  <a:effectLst/>
                                  <a:latin typeface="Cambria Math" panose="02040503050406030204" pitchFamily="18" charset="0"/>
                                  <a:ea typeface="宋体" panose="02010600030101010101" pitchFamily="2" charset="-122"/>
                                  <a:cs typeface="Times New Roman" panose="02020603050405020304" pitchFamily="18" charset="0"/>
                                </a:rPr>
                                <m:t>,</m:t>
                              </m:r>
                            </m:e>
                            <m:e>
                              <m:sSub>
                                <m:sSubPr>
                                  <m:ctrlPr>
                                    <a:rPr lang="zh-CN" altLang="zh-CN" sz="26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600" i="1" kern="100">
                                      <a:effectLst/>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sz="26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2600" i="1" kern="100">
                                  <a:effectLst/>
                                  <a:latin typeface="Cambria Math" panose="02040503050406030204" pitchFamily="18" charset="0"/>
                                  <a:ea typeface="宋体" panose="02010600030101010101" pitchFamily="2" charset="-122"/>
                                  <a:cs typeface="Times New Roman" panose="02020603050405020304" pitchFamily="18" charset="0"/>
                                </a:rPr>
                                <m:t>=−1</m:t>
                              </m:r>
                            </m:e>
                          </m:mr>
                        </m:m>
                      </m:e>
                    </m:d>
                  </m:oMath>
                </a14:m>
                <a:r>
                  <a:rPr lang="en-US" altLang="zh-CN" sz="26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2600" kern="100" dirty="0">
                  <a:effectLst/>
                  <a:latin typeface="等线" panose="02010600030101010101" pitchFamily="2" charset="-122"/>
                  <a:ea typeface="等线" panose="02010600030101010101" pitchFamily="2" charset="-122"/>
                  <a:cs typeface="Times New Roman" panose="02020603050405020304" pitchFamily="18" charset="0"/>
                </a:endParaRPr>
              </a:p>
              <a:p>
                <a:pPr indent="0" algn="just">
                  <a:lnSpc>
                    <a:spcPct val="150000"/>
                  </a:lnSpc>
                  <a:buNone/>
                </a:pPr>
                <a:r>
                  <a:rPr lang="zh-CN" altLang="en-US" sz="2600" kern="100" dirty="0">
                    <a:effectLst/>
                    <a:latin typeface="等线" panose="02010600030101010101" pitchFamily="2" charset="-122"/>
                    <a:ea typeface="等线" panose="02010600030101010101" pitchFamily="2" charset="-122"/>
                    <a:cs typeface="Times New Roman" panose="02020603050405020304" pitchFamily="18" charset="0"/>
                  </a:rPr>
                  <a:t>上</a:t>
                </a:r>
                <a:r>
                  <a:rPr lang="zh-CN" altLang="zh-CN" sz="2600" kern="100" dirty="0">
                    <a:effectLst/>
                    <a:latin typeface="等线" panose="02010600030101010101" pitchFamily="2" charset="-122"/>
                    <a:ea typeface="等线" panose="02010600030101010101" pitchFamily="2" charset="-122"/>
                    <a:cs typeface="Times New Roman" panose="02020603050405020304" pitchFamily="18" charset="0"/>
                  </a:rPr>
                  <a:t>式也可用一个方程来表示</a:t>
                </a:r>
              </a:p>
              <a:p>
                <a:pPr marL="0" indent="0" algn="ctr">
                  <a:lnSpc>
                    <a:spcPct val="150000"/>
                  </a:lnSpc>
                  <a:buNone/>
                  <a:tabLst>
                    <a:tab pos="2641600" algn="ctr"/>
                    <a:tab pos="5270500" algn="r"/>
                  </a:tabLst>
                </a:pPr>
                <a14:m>
                  <m:oMath xmlns:m="http://schemas.openxmlformats.org/officeDocument/2006/math">
                    <m:sSub>
                      <m:sSubPr>
                        <m:ctrlPr>
                          <a:rPr lang="zh-CN" altLang="zh-CN" sz="26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600" i="1" kern="100">
                            <a:effectLst/>
                            <a:latin typeface="Cambria Math" panose="02040503050406030204" pitchFamily="18" charset="0"/>
                            <a:ea typeface="宋体" panose="02010600030101010101" pitchFamily="2" charset="-122"/>
                            <a:cs typeface="Times New Roman" panose="02020603050405020304" pitchFamily="18" charset="0"/>
                          </a:rPr>
                          <m:t>𝑟</m:t>
                        </m:r>
                      </m:e>
                      <m:sub>
                        <m:r>
                          <a:rPr lang="en-US" altLang="zh-CN" sz="26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2600" i="1" kern="100">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26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sSup>
                          <m:sSupPr>
                            <m:ctrlPr>
                              <a:rPr lang="zh-CN" altLang="zh-CN" sz="26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acc>
                              <m:accPr>
                                <m:chr m:val="⃗"/>
                                <m:ctrlPr>
                                  <a:rPr lang="zh-CN" altLang="zh-CN" sz="26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600" i="1" kern="100">
                                    <a:effectLst/>
                                    <a:latin typeface="Cambria Math" panose="02040503050406030204" pitchFamily="18" charset="0"/>
                                    <a:ea typeface="宋体" panose="02010600030101010101" pitchFamily="2" charset="-122"/>
                                    <a:cs typeface="Times New Roman" panose="02020603050405020304" pitchFamily="18" charset="0"/>
                                  </a:rPr>
                                  <m:t>𝜔</m:t>
                                </m:r>
                              </m:e>
                            </m:acc>
                          </m:e>
                          <m:sup>
                            <m:r>
                              <a:rPr lang="en-US" altLang="zh-CN" sz="2600" i="1" kern="100">
                                <a:effectLst/>
                                <a:latin typeface="Cambria Math" panose="02040503050406030204" pitchFamily="18" charset="0"/>
                                <a:ea typeface="宋体" panose="02010600030101010101" pitchFamily="2" charset="-122"/>
                                <a:cs typeface="Times New Roman" panose="02020603050405020304" pitchFamily="18" charset="0"/>
                              </a:rPr>
                              <m:t>𝑇</m:t>
                            </m:r>
                          </m:sup>
                        </m:sSup>
                        <m:sSub>
                          <m:sSubPr>
                            <m:ctrlPr>
                              <a:rPr lang="zh-CN" altLang="zh-CN" sz="26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26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600" i="1" kern="100">
                                    <a:effectLst/>
                                    <a:latin typeface="Cambria Math" panose="02040503050406030204" pitchFamily="18" charset="0"/>
                                    <a:ea typeface="宋体" panose="02010600030101010101" pitchFamily="2" charset="-122"/>
                                    <a:cs typeface="Times New Roman" panose="02020603050405020304" pitchFamily="18" charset="0"/>
                                  </a:rPr>
                                  <m:t>𝑥</m:t>
                                </m:r>
                              </m:e>
                            </m:acc>
                          </m:e>
                          <m:sub>
                            <m:r>
                              <a:rPr lang="en-US" altLang="zh-CN" sz="26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26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600" i="1" kern="100">
                            <a:effectLst/>
                            <a:latin typeface="Cambria Math" panose="02040503050406030204" pitchFamily="18" charset="0"/>
                            <a:ea typeface="宋体" panose="02010600030101010101" pitchFamily="2" charset="-122"/>
                            <a:cs typeface="Times New Roman" panose="02020603050405020304" pitchFamily="18" charset="0"/>
                          </a:rPr>
                          <m:t>𝑏</m:t>
                        </m:r>
                      </m:num>
                      <m:den>
                        <m:r>
                          <a:rPr lang="en-US" altLang="zh-CN" sz="2600" i="1" kern="100">
                            <a:effectLst/>
                            <a:latin typeface="Cambria Math" panose="02040503050406030204" pitchFamily="18" charset="0"/>
                            <a:ea typeface="宋体" panose="02010600030101010101" pitchFamily="2" charset="-122"/>
                            <a:cs typeface="Times New Roman" panose="02020603050405020304" pitchFamily="18" charset="0"/>
                          </a:rPr>
                          <m:t>||</m:t>
                        </m:r>
                        <m:acc>
                          <m:accPr>
                            <m:chr m:val="⃗"/>
                            <m:ctrlPr>
                              <a:rPr lang="zh-CN" altLang="zh-CN" sz="26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600" i="1" kern="100">
                                <a:effectLst/>
                                <a:latin typeface="Cambria Math" panose="02040503050406030204" pitchFamily="18" charset="0"/>
                                <a:ea typeface="宋体" panose="02010600030101010101" pitchFamily="2" charset="-122"/>
                                <a:cs typeface="Times New Roman" panose="02020603050405020304" pitchFamily="18" charset="0"/>
                              </a:rPr>
                              <m:t>𝜔</m:t>
                            </m:r>
                          </m:e>
                        </m:acc>
                        <m:r>
                          <a:rPr lang="en-US" altLang="zh-CN" sz="2600" i="1" kern="100">
                            <a:effectLst/>
                            <a:latin typeface="Cambria Math" panose="02040503050406030204" pitchFamily="18" charset="0"/>
                            <a:ea typeface="宋体" panose="02010600030101010101" pitchFamily="2" charset="-122"/>
                            <a:cs typeface="Times New Roman" panose="02020603050405020304" pitchFamily="18" charset="0"/>
                          </a:rPr>
                          <m:t>||</m:t>
                        </m:r>
                      </m:den>
                    </m:f>
                    <m:sSub>
                      <m:sSubPr>
                        <m:ctrlPr>
                          <a:rPr lang="zh-CN" altLang="zh-CN" sz="26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600" i="1" kern="100">
                            <a:effectLst/>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sz="26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oMath>
                </a14:m>
                <a:r>
                  <a:rPr lang="en-US" altLang="zh-CN" sz="26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latin typeface="等线" panose="02010600030101010101" pitchFamily="2" charset="-122"/>
                  <a:ea typeface="等线" panose="02010600030101010101" pitchFamily="2" charset="-122"/>
                </a:endParaRPr>
              </a:p>
            </p:txBody>
          </p:sp>
        </mc:Choice>
        <mc:Fallback>
          <p:sp>
            <p:nvSpPr>
              <p:cNvPr id="4" name="内容占位符 3">
                <a:extLst>
                  <a:ext uri="{FF2B5EF4-FFF2-40B4-BE49-F238E27FC236}">
                    <a16:creationId xmlns:a16="http://schemas.microsoft.com/office/drawing/2014/main" id="{798E0607-6DB5-4347-B588-D6ED49D73CD6}"/>
                  </a:ext>
                </a:extLst>
              </p:cNvPr>
              <p:cNvSpPr>
                <a:spLocks noGrp="1" noRot="1" noChangeAspect="1" noMove="1" noResize="1" noEditPoints="1" noAdjustHandles="1" noChangeArrowheads="1" noChangeShapeType="1" noTextEdit="1"/>
              </p:cNvSpPr>
              <p:nvPr>
                <p:ph sz="quarter" idx="13"/>
              </p:nvPr>
            </p:nvSpPr>
            <p:spPr>
              <a:xfrm>
                <a:off x="475493" y="1426588"/>
                <a:ext cx="11232278" cy="4706938"/>
              </a:xfrm>
              <a:blipFill>
                <a:blip r:embed="rId2"/>
                <a:stretch>
                  <a:fillRect r="-81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76924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9B97420E-4CD2-40A7-9B79-26DEF0855EB1}"/>
              </a:ext>
            </a:extLst>
          </p:cNvPr>
          <p:cNvSpPr>
            <a:spLocks noGrp="1"/>
          </p:cNvSpPr>
          <p:nvPr>
            <p:ph type="title"/>
          </p:nvPr>
        </p:nvSpPr>
        <p:spPr/>
        <p:txBody>
          <a:bodyPr/>
          <a:lstStyle/>
          <a:p>
            <a:r>
              <a:rPr lang="en-US" altLang="zh-CN" sz="3600" dirty="0">
                <a:latin typeface="等线" panose="02010600030101010101" pitchFamily="2" charset="-122"/>
                <a:ea typeface="等线" panose="02010600030101010101" pitchFamily="2" charset="-122"/>
              </a:rPr>
              <a:t>6.2 </a:t>
            </a:r>
            <a:r>
              <a:rPr lang="zh-CN" altLang="en-US" sz="3600" dirty="0">
                <a:latin typeface="等线" panose="02010600030101010101" pitchFamily="2" charset="-122"/>
                <a:ea typeface="等线" panose="02010600030101010101" pitchFamily="2" charset="-122"/>
              </a:rPr>
              <a:t>线性可分支持向量机</a:t>
            </a:r>
          </a:p>
        </p:txBody>
      </p:sp>
      <mc:AlternateContent xmlns:mc="http://schemas.openxmlformats.org/markup-compatibility/2006">
        <mc:Choice xmlns:a14="http://schemas.microsoft.com/office/drawing/2010/main" Requires="a14">
          <p:sp>
            <p:nvSpPr>
              <p:cNvPr id="4" name="内容占位符 3">
                <a:extLst>
                  <a:ext uri="{FF2B5EF4-FFF2-40B4-BE49-F238E27FC236}">
                    <a16:creationId xmlns:a16="http://schemas.microsoft.com/office/drawing/2014/main" id="{790C6704-6E99-4C18-9255-8D0B1676C17A}"/>
                  </a:ext>
                </a:extLst>
              </p:cNvPr>
              <p:cNvSpPr>
                <a:spLocks noGrp="1"/>
              </p:cNvSpPr>
              <p:nvPr>
                <p:ph sz="quarter" idx="13"/>
              </p:nvPr>
            </p:nvSpPr>
            <p:spPr>
              <a:xfrm>
                <a:off x="643781" y="2146513"/>
                <a:ext cx="10904438" cy="3427942"/>
              </a:xfrm>
            </p:spPr>
            <p:txBody>
              <a:bodyPr>
                <a:noAutofit/>
              </a:bodyPr>
              <a:lstStyle/>
              <a:p>
                <a:pPr indent="0" algn="just">
                  <a:buNone/>
                </a:pP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线性可分支持向量机的</a:t>
                </a:r>
                <a:r>
                  <a:rPr lang="zh-CN" altLang="zh-CN" sz="2400" kern="100" dirty="0">
                    <a:solidFill>
                      <a:schemeClr val="bg1">
                        <a:lumMod val="25000"/>
                      </a:schemeClr>
                    </a:solidFill>
                    <a:effectLst/>
                    <a:latin typeface="等线" panose="02010600030101010101" pitchFamily="2" charset="-122"/>
                    <a:ea typeface="等线" panose="02010600030101010101" pitchFamily="2" charset="-122"/>
                    <a:cs typeface="Times New Roman" panose="02020603050405020304" pitchFamily="18" charset="0"/>
                  </a:rPr>
                  <a:t>目标</a:t>
                </a: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是，通过求解</a:t>
                </a:r>
                <a14:m>
                  <m:oMath xmlns:m="http://schemas.openxmlformats.org/officeDocument/2006/math">
                    <m:acc>
                      <m:accPr>
                        <m:chr m:val="⃗"/>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𝜔</m:t>
                        </m:r>
                      </m:e>
                    </m:acc>
                  </m:oMath>
                </a14:m>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和</a:t>
                </a:r>
                <a14:m>
                  <m:oMath xmlns:m="http://schemas.openxmlformats.org/officeDocument/2006/math">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𝑏</m:t>
                    </m:r>
                  </m:oMath>
                </a14:m>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找到一个超平面</a:t>
                </a:r>
                <a14:m>
                  <m:oMath xmlns:m="http://schemas.openxmlformats.org/officeDocument/2006/math">
                    <m:sSup>
                      <m:sSup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acc>
                          <m:accPr>
                            <m:chr m:val="⃗"/>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𝜔</m:t>
                            </m:r>
                          </m:e>
                        </m:acc>
                      </m:e>
                      <m:sup>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𝑇</m:t>
                        </m:r>
                      </m:sup>
                    </m:sSup>
                    <m:acc>
                      <m:accPr>
                        <m:chr m:val="⃗"/>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𝑥</m:t>
                        </m:r>
                      </m:e>
                    </m:acc>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𝑏</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=0</m:t>
                    </m:r>
                  </m:oMath>
                </a14:m>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。在保证超平面能够正确将样本进行分类的同时，使得</a:t>
                </a:r>
                <a:r>
                  <a:rPr lang="zh-CN" altLang="zh-CN" sz="2400" kern="100" dirty="0">
                    <a:solidFill>
                      <a:schemeClr val="bg1">
                        <a:lumMod val="25000"/>
                      </a:schemeClr>
                    </a:solidFill>
                    <a:effectLst/>
                    <a:latin typeface="等线" panose="02010600030101010101" pitchFamily="2" charset="-122"/>
                    <a:ea typeface="等线" panose="02010600030101010101" pitchFamily="2" charset="-122"/>
                    <a:cs typeface="Times New Roman" panose="02020603050405020304" pitchFamily="18" charset="0"/>
                  </a:rPr>
                  <a:t>距离超平面最近的点到超平面的距离尽可能大</a:t>
                </a: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a:t>
                </a:r>
                <a:endParaRPr lang="en-US" altLang="zh-CN" sz="2400" kern="100" dirty="0">
                  <a:latin typeface="等线" panose="02010600030101010101" pitchFamily="2" charset="-122"/>
                  <a:ea typeface="等线" panose="02010600030101010101" pitchFamily="2" charset="-122"/>
                  <a:cs typeface="Times New Roman" panose="02020603050405020304" pitchFamily="18" charset="0"/>
                </a:endParaRPr>
              </a:p>
              <a:p>
                <a:pPr indent="0" algn="just">
                  <a:buNone/>
                </a:pP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这是一个典型的带有约束条件的优化问题，约束条件是超平面能将样本集合中的点正确分类。</a:t>
                </a:r>
                <a:endParaRPr lang="zh-CN" altLang="en-US" sz="2400" dirty="0">
                  <a:latin typeface="等线" panose="02010600030101010101" pitchFamily="2" charset="-122"/>
                  <a:ea typeface="等线" panose="02010600030101010101" pitchFamily="2" charset="-122"/>
                </a:endParaRPr>
              </a:p>
            </p:txBody>
          </p:sp>
        </mc:Choice>
        <mc:Fallback>
          <p:sp>
            <p:nvSpPr>
              <p:cNvPr id="4" name="内容占位符 3">
                <a:extLst>
                  <a:ext uri="{FF2B5EF4-FFF2-40B4-BE49-F238E27FC236}">
                    <a16:creationId xmlns:a16="http://schemas.microsoft.com/office/drawing/2014/main" id="{790C6704-6E99-4C18-9255-8D0B1676C17A}"/>
                  </a:ext>
                </a:extLst>
              </p:cNvPr>
              <p:cNvSpPr>
                <a:spLocks noGrp="1" noRot="1" noChangeAspect="1" noMove="1" noResize="1" noEditPoints="1" noAdjustHandles="1" noChangeArrowheads="1" noChangeShapeType="1" noTextEdit="1"/>
              </p:cNvSpPr>
              <p:nvPr>
                <p:ph sz="quarter" idx="13"/>
              </p:nvPr>
            </p:nvSpPr>
            <p:spPr>
              <a:xfrm>
                <a:off x="643781" y="2146513"/>
                <a:ext cx="10904438" cy="3427942"/>
              </a:xfrm>
              <a:blipFill>
                <a:blip r:embed="rId2"/>
                <a:stretch>
                  <a:fillRect r="-89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50452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FA932A71-9EA4-4AE4-8846-4C90891BA271}"/>
              </a:ext>
            </a:extLst>
          </p:cNvPr>
          <p:cNvSpPr>
            <a:spLocks noGrp="1"/>
          </p:cNvSpPr>
          <p:nvPr>
            <p:ph sz="quarter" idx="13"/>
          </p:nvPr>
        </p:nvSpPr>
        <p:spPr>
          <a:xfrm>
            <a:off x="639763" y="1700952"/>
            <a:ext cx="10904088" cy="4706938"/>
          </a:xfrm>
        </p:spPr>
        <p:txBody>
          <a:bodyPr/>
          <a:lstStyle/>
          <a:p>
            <a:pPr marL="228600" marR="0" lvl="0" indent="0" algn="just" defTabSz="914400" rtl="0" eaLnBrk="1" fontAlgn="auto" latinLnBrk="0" hangingPunct="1">
              <a:lnSpc>
                <a:spcPct val="150000"/>
              </a:lnSpc>
              <a:spcBef>
                <a:spcPts val="1500"/>
              </a:spcBef>
              <a:spcAft>
                <a:spcPts val="0"/>
              </a:spcAft>
              <a:buClr>
                <a:srgbClr val="4DA1A8"/>
              </a:buClr>
              <a:buSzTx/>
              <a:buFont typeface="Wingdings" panose="05000000000000000000" pitchFamily="2" charset="2"/>
              <a:buNone/>
              <a:tabLst/>
              <a:defRPr/>
            </a:pPr>
            <a:r>
              <a:rPr kumimoji="0" lang="zh-CN" altLang="zh-CN" sz="2400" b="0" i="0" u="none" strike="noStrike" kern="100" cap="none" spc="150" normalizeH="0" baseline="0" noProof="0" dirty="0">
                <a:ln>
                  <a:noFill/>
                </a:ln>
                <a:solidFill>
                  <a:srgbClr val="231B23"/>
                </a:solidFill>
                <a:effectLst/>
                <a:uLnTx/>
                <a:uFillTx/>
                <a:latin typeface="等线" panose="02010600030101010101" pitchFamily="2" charset="-122"/>
                <a:ea typeface="等线" panose="02010600030101010101" pitchFamily="2" charset="-122"/>
                <a:cs typeface="Times New Roman" panose="02020603050405020304" pitchFamily="18" charset="0"/>
              </a:rPr>
              <a:t>将距离超平面最近的点与超平面之间的距离记为</a:t>
            </a:r>
            <a:endParaRPr kumimoji="0" lang="en-US" altLang="zh-CN" sz="2400" b="0" i="0" u="none" strike="noStrike" kern="100" cap="none" spc="150" normalizeH="0" baseline="0" noProof="0" dirty="0">
              <a:ln>
                <a:noFill/>
              </a:ln>
              <a:solidFill>
                <a:srgbClr val="231B23"/>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228600" marR="0" lvl="0" indent="0" algn="just" defTabSz="914400" rtl="0" eaLnBrk="1" fontAlgn="auto" latinLnBrk="0" hangingPunct="1">
              <a:lnSpc>
                <a:spcPct val="150000"/>
              </a:lnSpc>
              <a:spcBef>
                <a:spcPts val="1500"/>
              </a:spcBef>
              <a:spcAft>
                <a:spcPts val="0"/>
              </a:spcAft>
              <a:buClr>
                <a:srgbClr val="4DA1A8"/>
              </a:buClr>
              <a:buSzTx/>
              <a:buFont typeface="Wingdings" panose="05000000000000000000" pitchFamily="2" charset="2"/>
              <a:buNone/>
              <a:tabLst/>
              <a:defRPr/>
            </a:pPr>
            <a:endParaRPr kumimoji="0" lang="zh-CN" altLang="zh-CN" sz="2400" b="0" i="0" u="none" strike="noStrike" kern="100" cap="none" spc="150" normalizeH="0" baseline="0" noProof="0" dirty="0">
              <a:ln>
                <a:noFill/>
              </a:ln>
              <a:solidFill>
                <a:srgbClr val="231B23"/>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228600" marR="0" lvl="0" indent="0" algn="just" defTabSz="914400" rtl="0" eaLnBrk="1" fontAlgn="auto" latinLnBrk="0" hangingPunct="1">
              <a:lnSpc>
                <a:spcPct val="150000"/>
              </a:lnSpc>
              <a:spcBef>
                <a:spcPts val="1500"/>
              </a:spcBef>
              <a:spcAft>
                <a:spcPts val="0"/>
              </a:spcAft>
              <a:buClr>
                <a:srgbClr val="4DA1A8"/>
              </a:buClr>
              <a:buSzTx/>
              <a:buFont typeface="Wingdings" panose="05000000000000000000" pitchFamily="2" charset="2"/>
              <a:buNone/>
              <a:tabLst/>
              <a:defRPr/>
            </a:pPr>
            <a:r>
              <a:rPr kumimoji="0" lang="zh-CN" altLang="zh-CN" sz="2400" b="0" i="0" u="none" strike="noStrike" kern="100" cap="none" spc="150" normalizeH="0" baseline="0" noProof="0" dirty="0">
                <a:ln>
                  <a:noFill/>
                </a:ln>
                <a:solidFill>
                  <a:srgbClr val="231B23"/>
                </a:solidFill>
                <a:effectLst/>
                <a:uLnTx/>
                <a:uFillTx/>
                <a:latin typeface="等线" panose="02010600030101010101" pitchFamily="2" charset="-122"/>
                <a:ea typeface="等线" panose="02010600030101010101" pitchFamily="2" charset="-122"/>
                <a:cs typeface="Times New Roman" panose="02020603050405020304" pitchFamily="18" charset="0"/>
              </a:rPr>
              <a:t>最优化问题可写做</a:t>
            </a:r>
          </a:p>
          <a:p>
            <a:pPr marL="0" marR="0" lvl="0" indent="0" algn="ctr" defTabSz="914400" rtl="0" eaLnBrk="1" fontAlgn="auto" latinLnBrk="0" hangingPunct="1">
              <a:lnSpc>
                <a:spcPct val="150000"/>
              </a:lnSpc>
              <a:spcBef>
                <a:spcPts val="1500"/>
              </a:spcBef>
              <a:spcAft>
                <a:spcPts val="0"/>
              </a:spcAft>
              <a:buClr>
                <a:srgbClr val="4DA1A8"/>
              </a:buClr>
              <a:buSzTx/>
              <a:buFont typeface="Wingdings" panose="05000000000000000000" pitchFamily="2" charset="2"/>
              <a:buNone/>
              <a:tabLst>
                <a:tab pos="2641600" algn="ctr"/>
                <a:tab pos="5270500" algn="r"/>
              </a:tabLst>
              <a:defRPr/>
            </a:pPr>
            <a:r>
              <a:rPr kumimoji="0" lang="en-US" altLang="zh-CN" sz="2400" b="0" i="0" u="none" strike="noStrike" kern="100" cap="none" spc="150" normalizeH="0" baseline="0" noProof="0" dirty="0">
                <a:ln>
                  <a:noFill/>
                </a:ln>
                <a:solidFill>
                  <a:srgbClr val="231B23"/>
                </a:solidFill>
                <a:effectLst/>
                <a:uLnTx/>
                <a:uFillTx/>
                <a:latin typeface="等线" panose="02010600030101010101" pitchFamily="2" charset="-122"/>
                <a:ea typeface="等线" panose="02010600030101010101" pitchFamily="2" charset="-122"/>
                <a:cs typeface="Times New Roman" panose="02020603050405020304" pitchFamily="18" charset="0"/>
              </a:rPr>
              <a:t>	</a:t>
            </a:r>
            <a:endParaRPr kumimoji="0" lang="zh-CN" altLang="zh-CN" sz="2400" b="0" i="0" u="none" strike="noStrike" kern="100" cap="none" spc="150" normalizeH="0" baseline="0" noProof="0" dirty="0">
              <a:ln>
                <a:noFill/>
              </a:ln>
              <a:solidFill>
                <a:srgbClr val="231B23"/>
              </a:solidFill>
              <a:effectLst/>
              <a:uLnTx/>
              <a:uFillTx/>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latin typeface="等线" panose="02010600030101010101" pitchFamily="2" charset="-122"/>
              <a:ea typeface="等线" panose="02010600030101010101" pitchFamily="2" charset="-122"/>
            </a:endParaRPr>
          </a:p>
        </p:txBody>
      </p:sp>
      <p:sp>
        <p:nvSpPr>
          <p:cNvPr id="5" name="标题 2">
            <a:extLst>
              <a:ext uri="{FF2B5EF4-FFF2-40B4-BE49-F238E27FC236}">
                <a16:creationId xmlns:a16="http://schemas.microsoft.com/office/drawing/2014/main" id="{3229FCCD-63E0-4318-B46F-EC75B684486A}"/>
              </a:ext>
            </a:extLst>
          </p:cNvPr>
          <p:cNvSpPr>
            <a:spLocks noGrp="1"/>
          </p:cNvSpPr>
          <p:nvPr>
            <p:ph type="title"/>
          </p:nvPr>
        </p:nvSpPr>
        <p:spPr>
          <a:xfrm>
            <a:off x="639763" y="484188"/>
            <a:ext cx="10904537" cy="582612"/>
          </a:xfrm>
        </p:spPr>
        <p:txBody>
          <a:bodyPr/>
          <a:lstStyle/>
          <a:p>
            <a:r>
              <a:rPr lang="en-US" altLang="zh-CN" sz="3600" dirty="0">
                <a:latin typeface="等线" panose="02010600030101010101" pitchFamily="2" charset="-122"/>
                <a:ea typeface="等线" panose="02010600030101010101" pitchFamily="2" charset="-122"/>
              </a:rPr>
              <a:t>6.2 </a:t>
            </a:r>
            <a:r>
              <a:rPr lang="zh-CN" altLang="en-US" sz="3600" dirty="0">
                <a:latin typeface="等线" panose="02010600030101010101" pitchFamily="2" charset="-122"/>
                <a:ea typeface="等线" panose="02010600030101010101" pitchFamily="2" charset="-122"/>
              </a:rPr>
              <a:t>线性可分支持向量机</a:t>
            </a:r>
          </a:p>
        </p:txBody>
      </p:sp>
      <p:sp>
        <p:nvSpPr>
          <p:cNvPr id="6" name="Rectangle 2">
            <a:extLst>
              <a:ext uri="{FF2B5EF4-FFF2-40B4-BE49-F238E27FC236}">
                <a16:creationId xmlns:a16="http://schemas.microsoft.com/office/drawing/2014/main" id="{09D201E1-D84C-4356-85D7-2A14A815533B}"/>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等线" panose="02010600030101010101" pitchFamily="2" charset="-122"/>
              <a:ea typeface="等线" panose="02010600030101010101" pitchFamily="2" charset="-122"/>
            </a:endParaRPr>
          </a:p>
        </p:txBody>
      </p:sp>
      <p:graphicFrame>
        <p:nvGraphicFramePr>
          <p:cNvPr id="7" name="对象 6">
            <a:extLst>
              <a:ext uri="{FF2B5EF4-FFF2-40B4-BE49-F238E27FC236}">
                <a16:creationId xmlns:a16="http://schemas.microsoft.com/office/drawing/2014/main" id="{B3EA1E2F-708F-4759-B475-51E93AB43D46}"/>
              </a:ext>
            </a:extLst>
          </p:cNvPr>
          <p:cNvGraphicFramePr>
            <a:graphicFrameLocks noChangeAspect="1"/>
          </p:cNvGraphicFramePr>
          <p:nvPr>
            <p:extLst>
              <p:ext uri="{D42A27DB-BD31-4B8C-83A1-F6EECF244321}">
                <p14:modId xmlns:p14="http://schemas.microsoft.com/office/powerpoint/2010/main" val="4087177339"/>
              </p:ext>
            </p:extLst>
          </p:nvPr>
        </p:nvGraphicFramePr>
        <p:xfrm>
          <a:off x="3108960" y="4165600"/>
          <a:ext cx="5974080" cy="1767840"/>
        </p:xfrm>
        <a:graphic>
          <a:graphicData uri="http://schemas.openxmlformats.org/presentationml/2006/ole">
            <mc:AlternateContent xmlns:mc="http://schemas.openxmlformats.org/markup-compatibility/2006">
              <mc:Choice xmlns:v="urn:schemas-microsoft-com:vml" Requires="v">
                <p:oleObj r:id="rId2" imgW="2501900" imgH="736600" progId="Equation.DSMT4">
                  <p:embed/>
                </p:oleObj>
              </mc:Choice>
              <mc:Fallback>
                <p:oleObj r:id="rId2" imgW="2501900" imgH="736600" progId="Equation.DSMT4">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8960" y="4165600"/>
                        <a:ext cx="5974080" cy="1767840"/>
                      </a:xfrm>
                      <a:prstGeom prst="rect">
                        <a:avLst/>
                      </a:prstGeom>
                      <a:noFill/>
                    </p:spPr>
                  </p:pic>
                </p:oleObj>
              </mc:Fallback>
            </mc:AlternateContent>
          </a:graphicData>
        </a:graphic>
      </p:graphicFrame>
      <p:sp>
        <p:nvSpPr>
          <p:cNvPr id="8" name="Rectangle 4">
            <a:extLst>
              <a:ext uri="{FF2B5EF4-FFF2-40B4-BE49-F238E27FC236}">
                <a16:creationId xmlns:a16="http://schemas.microsoft.com/office/drawing/2014/main" id="{C1629C02-92A5-4BCF-9050-CFE2EA1A77EE}"/>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等线" panose="02010600030101010101" pitchFamily="2" charset="-122"/>
              <a:ea typeface="等线" panose="02010600030101010101" pitchFamily="2" charset="-122"/>
            </a:endParaRPr>
          </a:p>
        </p:txBody>
      </p:sp>
      <p:graphicFrame>
        <p:nvGraphicFramePr>
          <p:cNvPr id="9" name="对象 8">
            <a:extLst>
              <a:ext uri="{FF2B5EF4-FFF2-40B4-BE49-F238E27FC236}">
                <a16:creationId xmlns:a16="http://schemas.microsoft.com/office/drawing/2014/main" id="{A9971540-D6AF-4891-8307-66F7BEAB11A5}"/>
              </a:ext>
            </a:extLst>
          </p:cNvPr>
          <p:cNvGraphicFramePr>
            <a:graphicFrameLocks noChangeAspect="1"/>
          </p:cNvGraphicFramePr>
          <p:nvPr>
            <p:extLst>
              <p:ext uri="{D42A27DB-BD31-4B8C-83A1-F6EECF244321}">
                <p14:modId xmlns:p14="http://schemas.microsoft.com/office/powerpoint/2010/main" val="2698710253"/>
              </p:ext>
            </p:extLst>
          </p:nvPr>
        </p:nvGraphicFramePr>
        <p:xfrm>
          <a:off x="5199303" y="2464649"/>
          <a:ext cx="1793393" cy="735751"/>
        </p:xfrm>
        <a:graphic>
          <a:graphicData uri="http://schemas.openxmlformats.org/presentationml/2006/ole">
            <mc:AlternateContent xmlns:mc="http://schemas.openxmlformats.org/markup-compatibility/2006">
              <mc:Choice xmlns:v="urn:schemas-microsoft-com:vml" Requires="v">
                <p:oleObj r:id="rId4" imgW="748975" imgH="291973" progId="Equation.DSMT4">
                  <p:embed/>
                </p:oleObj>
              </mc:Choice>
              <mc:Fallback>
                <p:oleObj r:id="rId4" imgW="748975" imgH="291973"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99303" y="2464649"/>
                        <a:ext cx="1793393" cy="735751"/>
                      </a:xfrm>
                      <a:prstGeom prst="rect">
                        <a:avLst/>
                      </a:prstGeom>
                      <a:noFill/>
                    </p:spPr>
                  </p:pic>
                </p:oleObj>
              </mc:Fallback>
            </mc:AlternateContent>
          </a:graphicData>
        </a:graphic>
      </p:graphicFrame>
    </p:spTree>
    <p:extLst>
      <p:ext uri="{BB962C8B-B14F-4D97-AF65-F5344CB8AC3E}">
        <p14:creationId xmlns:p14="http://schemas.microsoft.com/office/powerpoint/2010/main" val="3536176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内容占位符 3">
                <a:extLst>
                  <a:ext uri="{FF2B5EF4-FFF2-40B4-BE49-F238E27FC236}">
                    <a16:creationId xmlns:a16="http://schemas.microsoft.com/office/drawing/2014/main" id="{52B74811-FF6C-45BD-9D86-81A00020FED0}"/>
                  </a:ext>
                </a:extLst>
              </p:cNvPr>
              <p:cNvSpPr>
                <a:spLocks noGrp="1"/>
              </p:cNvSpPr>
              <p:nvPr>
                <p:ph sz="quarter" idx="13"/>
              </p:nvPr>
            </p:nvSpPr>
            <p:spPr>
              <a:xfrm>
                <a:off x="436298" y="1454095"/>
                <a:ext cx="11311466" cy="4706938"/>
              </a:xfrm>
            </p:spPr>
            <p:txBody>
              <a:bodyPr>
                <a:normAutofit/>
              </a:bodyPr>
              <a:lstStyle/>
              <a:p>
                <a:pPr indent="0" algn="just">
                  <a:buNone/>
                </a:pP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rPr>
                  <a:t>对于超平面</a:t>
                </a:r>
                <a14:m>
                  <m:oMath xmlns:m="http://schemas.openxmlformats.org/officeDocument/2006/math">
                    <m:sSup>
                      <m:sSup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acc>
                          <m:accPr>
                            <m:chr m:val="⃗"/>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𝜔</m:t>
                            </m:r>
                          </m:e>
                        </m:acc>
                      </m:e>
                      <m:sup>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𝑇</m:t>
                        </m:r>
                      </m:sup>
                    </m:sSup>
                    <m:acc>
                      <m:accPr>
                        <m:chr m:val="⃗"/>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𝑥</m:t>
                        </m:r>
                      </m:e>
                    </m:acc>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𝑏</m:t>
                    </m:r>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=0</m:t>
                    </m:r>
                  </m:oMath>
                </a14:m>
                <a:r>
                  <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rPr>
                  <a:t>，可以为等式两边同时乘以相同的不为</a:t>
                </a: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0</a:t>
                </a:r>
                <a:r>
                  <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rPr>
                  <a:t>的实数，超平面不发生变化。所以对任一支持向量</a:t>
                </a:r>
                <a14:m>
                  <m:oMath xmlns:m="http://schemas.openxmlformats.org/officeDocument/2006/math">
                    <m:sSup>
                      <m:sSup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acc>
                          <m:accPr>
                            <m:chr m:val="⃗"/>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𝑥</m:t>
                            </m:r>
                          </m:e>
                        </m:acc>
                      </m:e>
                      <m:sup>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m:t>
                        </m:r>
                      </m:sup>
                    </m:sSup>
                  </m:oMath>
                </a14:m>
                <a:r>
                  <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rPr>
                  <a:t>可以通过对超平面公式进行缩放使得</a:t>
                </a:r>
                <a14:m>
                  <m:oMath xmlns:m="http://schemas.openxmlformats.org/officeDocument/2006/math">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acc>
                          <m:accPr>
                            <m:chr m:val="⃗"/>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𝜔</m:t>
                            </m:r>
                          </m:e>
                        </m:acc>
                      </m:e>
                      <m:sup>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𝑇</m:t>
                        </m:r>
                      </m:sup>
                    </m:sSup>
                    <m:sSup>
                      <m:sSup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acc>
                          <m:accPr>
                            <m:chr m:val="⃗"/>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𝑥</m:t>
                            </m:r>
                          </m:e>
                        </m:acc>
                      </m:e>
                      <m:sup>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m:t>
                        </m:r>
                      </m:sup>
                    </m:sSup>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𝑏</m:t>
                    </m:r>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𝑦</m:t>
                        </m:r>
                      </m:e>
                      <m:sup>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m:t>
                        </m:r>
                      </m:sup>
                    </m:sSup>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=1</m:t>
                    </m:r>
                  </m:oMath>
                </a14:m>
                <a:r>
                  <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rPr>
                  <a:t>，</a:t>
                </a:r>
                <a14:m>
                  <m:oMath xmlns:m="http://schemas.openxmlformats.org/officeDocument/2006/math">
                    <m:sSup>
                      <m:sSup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acc>
                          <m:accPr>
                            <m:chr m:val="⃗"/>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𝑥</m:t>
                            </m:r>
                          </m:e>
                        </m:acc>
                      </m:e>
                      <m:sup>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m:t>
                        </m:r>
                      </m:sup>
                    </m:sSup>
                  </m:oMath>
                </a14:m>
                <a:r>
                  <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rPr>
                  <a:t>到超平面的距离可表示为</a:t>
                </a:r>
                <a14:m>
                  <m:oMath xmlns:m="http://schemas.openxmlformats.org/officeDocument/2006/math">
                    <m:f>
                      <m:f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m:t>
                        </m:r>
                        <m:acc>
                          <m:accPr>
                            <m:chr m:val="⃗"/>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𝜔</m:t>
                            </m:r>
                          </m:e>
                        </m:acc>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m:t>
                        </m:r>
                      </m:den>
                    </m:f>
                  </m:oMath>
                </a14:m>
                <a:r>
                  <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rPr>
                  <a:t>，则优化问题可写作</a:t>
                </a:r>
              </a:p>
              <a:p>
                <a:pPr marL="0" indent="0" algn="ctr">
                  <a:buNone/>
                </a:pP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	</a:t>
                </a:r>
              </a:p>
              <a:p>
                <a:pPr marL="0" indent="0" algn="ctr">
                  <a:buNone/>
                </a:pPr>
                <a:endPar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buNone/>
                </a:pPr>
                <a:r>
                  <a:rPr lang="en-US" altLang="zh-CN" sz="2000" dirty="0">
                    <a:latin typeface="等线" panose="02010600030101010101" pitchFamily="2" charset="-122"/>
                    <a:ea typeface="等线" panose="02010600030101010101" pitchFamily="2" charset="-122"/>
                  </a:rPr>
                  <a:t>	</a:t>
                </a:r>
                <a:r>
                  <a:rPr lang="zh-CN" altLang="zh-CN" sz="2000" dirty="0">
                    <a:latin typeface="等线" panose="02010600030101010101" pitchFamily="2" charset="-122"/>
                    <a:ea typeface="等线" panose="02010600030101010101" pitchFamily="2" charset="-122"/>
                  </a:rPr>
                  <a:t>最大化</a:t>
                </a:r>
                <a14:m>
                  <m:oMath xmlns:m="http://schemas.openxmlformats.org/officeDocument/2006/math">
                    <m:f>
                      <m:fPr>
                        <m:ctrlPr>
                          <a:rPr lang="zh-CN" altLang="zh-CN" sz="2000" i="1">
                            <a:latin typeface="Cambria Math" panose="02040503050406030204" pitchFamily="18" charset="0"/>
                          </a:rPr>
                        </m:ctrlPr>
                      </m:fPr>
                      <m:num>
                        <m:r>
                          <a:rPr lang="en-US" altLang="zh-CN" sz="2000" i="1">
                            <a:latin typeface="Cambria Math" panose="02040503050406030204" pitchFamily="18" charset="0"/>
                          </a:rPr>
                          <m:t>1</m:t>
                        </m:r>
                      </m:num>
                      <m:den>
                        <m:r>
                          <a:rPr lang="en-US" altLang="zh-CN" sz="2000" i="1">
                            <a:latin typeface="Cambria Math" panose="02040503050406030204" pitchFamily="18" charset="0"/>
                          </a:rPr>
                          <m:t>||</m:t>
                        </m:r>
                        <m:acc>
                          <m:accPr>
                            <m:chr m:val="⃗"/>
                            <m:ctrlPr>
                              <a:rPr lang="zh-CN" altLang="zh-CN" sz="2000" i="1">
                                <a:latin typeface="Cambria Math" panose="02040503050406030204" pitchFamily="18" charset="0"/>
                              </a:rPr>
                            </m:ctrlPr>
                          </m:accPr>
                          <m:e>
                            <m:r>
                              <a:rPr lang="en-US" altLang="zh-CN" sz="2000" i="1">
                                <a:latin typeface="Cambria Math" panose="02040503050406030204" pitchFamily="18" charset="0"/>
                              </a:rPr>
                              <m:t>𝜔</m:t>
                            </m:r>
                          </m:e>
                        </m:acc>
                        <m:r>
                          <a:rPr lang="en-US" altLang="zh-CN" sz="2000" i="1">
                            <a:latin typeface="Cambria Math" panose="02040503050406030204" pitchFamily="18" charset="0"/>
                          </a:rPr>
                          <m:t>||</m:t>
                        </m:r>
                      </m:den>
                    </m:f>
                  </m:oMath>
                </a14:m>
                <a:r>
                  <a:rPr lang="zh-CN" altLang="zh-CN" sz="2000" dirty="0">
                    <a:latin typeface="等线" panose="02010600030101010101" pitchFamily="2" charset="-122"/>
                    <a:ea typeface="等线" panose="02010600030101010101" pitchFamily="2" charset="-122"/>
                  </a:rPr>
                  <a:t>也即最小化</a:t>
                </a:r>
                <a14:m>
                  <m:oMath xmlns:m="http://schemas.openxmlformats.org/officeDocument/2006/math">
                    <m:f>
                      <m:fPr>
                        <m:ctrlPr>
                          <a:rPr lang="zh-CN" altLang="zh-CN" sz="2000" i="1">
                            <a:latin typeface="Cambria Math" panose="02040503050406030204" pitchFamily="18" charset="0"/>
                          </a:rPr>
                        </m:ctrlPr>
                      </m:fPr>
                      <m:num>
                        <m:r>
                          <a:rPr lang="en-US" altLang="zh-CN" sz="2000" i="1">
                            <a:latin typeface="Cambria Math" panose="02040503050406030204" pitchFamily="18" charset="0"/>
                          </a:rPr>
                          <m:t>1</m:t>
                        </m:r>
                      </m:num>
                      <m:den>
                        <m:r>
                          <a:rPr lang="en-US" altLang="zh-CN" sz="2000" i="1">
                            <a:latin typeface="Cambria Math" panose="02040503050406030204" pitchFamily="18" charset="0"/>
                          </a:rPr>
                          <m:t>2</m:t>
                        </m:r>
                      </m:den>
                    </m:f>
                    <m:r>
                      <a:rPr lang="en-US" altLang="zh-CN" sz="2000" i="1">
                        <a:latin typeface="Cambria Math" panose="02040503050406030204" pitchFamily="18" charset="0"/>
                      </a:rPr>
                      <m:t>||</m:t>
                    </m:r>
                    <m:acc>
                      <m:accPr>
                        <m:chr m:val="⃗"/>
                        <m:ctrlPr>
                          <a:rPr lang="zh-CN" altLang="zh-CN" sz="2000" i="1">
                            <a:latin typeface="Cambria Math" panose="02040503050406030204" pitchFamily="18" charset="0"/>
                          </a:rPr>
                        </m:ctrlPr>
                      </m:accPr>
                      <m:e>
                        <m:r>
                          <a:rPr lang="en-US" altLang="zh-CN" sz="2000" i="1">
                            <a:latin typeface="Cambria Math" panose="02040503050406030204" pitchFamily="18" charset="0"/>
                          </a:rPr>
                          <m:t>𝜔</m:t>
                        </m:r>
                      </m:e>
                    </m:acc>
                    <m:r>
                      <a:rPr lang="en-US" altLang="zh-CN" sz="2000" i="1">
                        <a:latin typeface="Cambria Math" panose="02040503050406030204" pitchFamily="18" charset="0"/>
                      </a:rPr>
                      <m:t>|</m:t>
                    </m:r>
                    <m:sSup>
                      <m:sSupPr>
                        <m:ctrlPr>
                          <a:rPr lang="zh-CN" altLang="zh-CN" sz="2000" i="1">
                            <a:latin typeface="Cambria Math" panose="02040503050406030204" pitchFamily="18" charset="0"/>
                          </a:rPr>
                        </m:ctrlPr>
                      </m:sSupPr>
                      <m:e>
                        <m:r>
                          <a:rPr lang="en-US" altLang="zh-CN" sz="2000" i="1">
                            <a:latin typeface="Cambria Math" panose="02040503050406030204" pitchFamily="18" charset="0"/>
                          </a:rPr>
                          <m:t>|</m:t>
                        </m:r>
                      </m:e>
                      <m:sup>
                        <m:r>
                          <a:rPr lang="en-US" altLang="zh-CN" sz="2000" i="1">
                            <a:latin typeface="Cambria Math" panose="02040503050406030204" pitchFamily="18" charset="0"/>
                          </a:rPr>
                          <m:t>2</m:t>
                        </m:r>
                      </m:sup>
                    </m:sSup>
                  </m:oMath>
                </a14:m>
                <a:r>
                  <a:rPr lang="zh-CN" altLang="zh-CN" sz="2000" dirty="0">
                    <a:latin typeface="等线" panose="02010600030101010101" pitchFamily="2" charset="-122"/>
                    <a:ea typeface="等线" panose="02010600030101010101" pitchFamily="2" charset="-122"/>
                  </a:rPr>
                  <a:t>，使用</a:t>
                </a:r>
                <a14:m>
                  <m:oMath xmlns:m="http://schemas.openxmlformats.org/officeDocument/2006/math">
                    <m:f>
                      <m:fPr>
                        <m:ctrlPr>
                          <a:rPr lang="zh-CN" altLang="zh-CN" sz="2000" i="1">
                            <a:latin typeface="Cambria Math" panose="02040503050406030204" pitchFamily="18" charset="0"/>
                          </a:rPr>
                        </m:ctrlPr>
                      </m:fPr>
                      <m:num>
                        <m:r>
                          <a:rPr lang="en-US" altLang="zh-CN" sz="2000" i="1">
                            <a:latin typeface="Cambria Math" panose="02040503050406030204" pitchFamily="18" charset="0"/>
                          </a:rPr>
                          <m:t>1</m:t>
                        </m:r>
                      </m:num>
                      <m:den>
                        <m:r>
                          <a:rPr lang="en-US" altLang="zh-CN" sz="2000" i="1">
                            <a:latin typeface="Cambria Math" panose="02040503050406030204" pitchFamily="18" charset="0"/>
                          </a:rPr>
                          <m:t>2</m:t>
                        </m:r>
                      </m:den>
                    </m:f>
                    <m:r>
                      <a:rPr lang="en-US" altLang="zh-CN" sz="2000" i="1">
                        <a:latin typeface="Cambria Math" panose="02040503050406030204" pitchFamily="18" charset="0"/>
                      </a:rPr>
                      <m:t>||</m:t>
                    </m:r>
                    <m:acc>
                      <m:accPr>
                        <m:chr m:val="⃗"/>
                        <m:ctrlPr>
                          <a:rPr lang="zh-CN" altLang="zh-CN" sz="2000" i="1">
                            <a:latin typeface="Cambria Math" panose="02040503050406030204" pitchFamily="18" charset="0"/>
                          </a:rPr>
                        </m:ctrlPr>
                      </m:accPr>
                      <m:e>
                        <m:r>
                          <a:rPr lang="en-US" altLang="zh-CN" sz="2000" i="1">
                            <a:latin typeface="Cambria Math" panose="02040503050406030204" pitchFamily="18" charset="0"/>
                          </a:rPr>
                          <m:t>𝜔</m:t>
                        </m:r>
                      </m:e>
                    </m:acc>
                    <m:r>
                      <a:rPr lang="en-US" altLang="zh-CN" sz="2000" i="1">
                        <a:latin typeface="Cambria Math" panose="02040503050406030204" pitchFamily="18" charset="0"/>
                      </a:rPr>
                      <m:t>|</m:t>
                    </m:r>
                    <m:sSup>
                      <m:sSupPr>
                        <m:ctrlPr>
                          <a:rPr lang="zh-CN" altLang="zh-CN" sz="2000" i="1">
                            <a:latin typeface="Cambria Math" panose="02040503050406030204" pitchFamily="18" charset="0"/>
                          </a:rPr>
                        </m:ctrlPr>
                      </m:sSupPr>
                      <m:e>
                        <m:r>
                          <a:rPr lang="en-US" altLang="zh-CN" sz="2000" i="1">
                            <a:latin typeface="Cambria Math" panose="02040503050406030204" pitchFamily="18" charset="0"/>
                          </a:rPr>
                          <m:t>|</m:t>
                        </m:r>
                      </m:e>
                      <m:sup>
                        <m:r>
                          <a:rPr lang="en-US" altLang="zh-CN" sz="2000" i="1">
                            <a:latin typeface="Cambria Math" panose="02040503050406030204" pitchFamily="18" charset="0"/>
                          </a:rPr>
                          <m:t>2</m:t>
                        </m:r>
                      </m:sup>
                    </m:sSup>
                  </m:oMath>
                </a14:m>
                <a:r>
                  <a:rPr lang="zh-CN" altLang="zh-CN" sz="2000" dirty="0">
                    <a:latin typeface="等线" panose="02010600030101010101" pitchFamily="2" charset="-122"/>
                    <a:ea typeface="等线" panose="02010600030101010101" pitchFamily="2" charset="-122"/>
                  </a:rPr>
                  <a:t>作为优化目标是为了计算方便</a:t>
                </a:r>
              </a:p>
              <a:p>
                <a:pPr marL="0" indent="0" algn="ctr">
                  <a:buNone/>
                </a:pP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p:txBody>
          </p:sp>
        </mc:Choice>
        <mc:Fallback>
          <p:sp>
            <p:nvSpPr>
              <p:cNvPr id="4" name="内容占位符 3">
                <a:extLst>
                  <a:ext uri="{FF2B5EF4-FFF2-40B4-BE49-F238E27FC236}">
                    <a16:creationId xmlns:a16="http://schemas.microsoft.com/office/drawing/2014/main" id="{52B74811-FF6C-45BD-9D86-81A00020FED0}"/>
                  </a:ext>
                </a:extLst>
              </p:cNvPr>
              <p:cNvSpPr>
                <a:spLocks noGrp="1" noRot="1" noChangeAspect="1" noMove="1" noResize="1" noEditPoints="1" noAdjustHandles="1" noChangeArrowheads="1" noChangeShapeType="1" noTextEdit="1"/>
              </p:cNvSpPr>
              <p:nvPr>
                <p:ph sz="quarter" idx="13"/>
              </p:nvPr>
            </p:nvSpPr>
            <p:spPr>
              <a:xfrm>
                <a:off x="436298" y="1454095"/>
                <a:ext cx="11311466" cy="4706938"/>
              </a:xfrm>
              <a:blipFill>
                <a:blip r:embed="rId2"/>
                <a:stretch>
                  <a:fillRect r="-593"/>
                </a:stretch>
              </a:blipFill>
            </p:spPr>
            <p:txBody>
              <a:bodyPr/>
              <a:lstStyle/>
              <a:p>
                <a:r>
                  <a:rPr lang="zh-CN" altLang="en-US">
                    <a:noFill/>
                  </a:rPr>
                  <a:t> </a:t>
                </a:r>
              </a:p>
            </p:txBody>
          </p:sp>
        </mc:Fallback>
      </mc:AlternateContent>
      <p:sp>
        <p:nvSpPr>
          <p:cNvPr id="5" name="标题 2">
            <a:extLst>
              <a:ext uri="{FF2B5EF4-FFF2-40B4-BE49-F238E27FC236}">
                <a16:creationId xmlns:a16="http://schemas.microsoft.com/office/drawing/2014/main" id="{24A3127A-4630-4928-8ED0-50C176219F04}"/>
              </a:ext>
            </a:extLst>
          </p:cNvPr>
          <p:cNvSpPr>
            <a:spLocks noGrp="1"/>
          </p:cNvSpPr>
          <p:nvPr>
            <p:ph type="title"/>
          </p:nvPr>
        </p:nvSpPr>
        <p:spPr>
          <a:xfrm>
            <a:off x="639763" y="484188"/>
            <a:ext cx="10904537" cy="582612"/>
          </a:xfrm>
        </p:spPr>
        <p:txBody>
          <a:bodyPr/>
          <a:lstStyle/>
          <a:p>
            <a:r>
              <a:rPr lang="en-US" altLang="zh-CN" sz="3600" dirty="0">
                <a:latin typeface="等线" panose="02010600030101010101" pitchFamily="2" charset="-122"/>
                <a:ea typeface="等线" panose="02010600030101010101" pitchFamily="2" charset="-122"/>
              </a:rPr>
              <a:t>6.2 </a:t>
            </a:r>
            <a:r>
              <a:rPr lang="zh-CN" altLang="en-US" sz="3600" dirty="0">
                <a:latin typeface="等线" panose="02010600030101010101" pitchFamily="2" charset="-122"/>
                <a:ea typeface="等线" panose="02010600030101010101" pitchFamily="2" charset="-122"/>
              </a:rPr>
              <a:t>线性可分支持向量机</a:t>
            </a:r>
          </a:p>
        </p:txBody>
      </p:sp>
      <p:sp>
        <p:nvSpPr>
          <p:cNvPr id="6" name="Rectangle 2">
            <a:extLst>
              <a:ext uri="{FF2B5EF4-FFF2-40B4-BE49-F238E27FC236}">
                <a16:creationId xmlns:a16="http://schemas.microsoft.com/office/drawing/2014/main" id="{123703BA-8CC7-4349-B79C-33B89B670D6A}"/>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等线" panose="02010600030101010101" pitchFamily="2" charset="-122"/>
              <a:ea typeface="等线" panose="02010600030101010101" pitchFamily="2" charset="-122"/>
            </a:endParaRPr>
          </a:p>
        </p:txBody>
      </p:sp>
      <p:graphicFrame>
        <p:nvGraphicFramePr>
          <p:cNvPr id="7" name="对象 6">
            <a:extLst>
              <a:ext uri="{FF2B5EF4-FFF2-40B4-BE49-F238E27FC236}">
                <a16:creationId xmlns:a16="http://schemas.microsoft.com/office/drawing/2014/main" id="{5E694F4A-723D-4550-BB04-02ADEF59817D}"/>
              </a:ext>
            </a:extLst>
          </p:cNvPr>
          <p:cNvGraphicFramePr>
            <a:graphicFrameLocks noChangeAspect="1"/>
          </p:cNvGraphicFramePr>
          <p:nvPr>
            <p:extLst>
              <p:ext uri="{D42A27DB-BD31-4B8C-83A1-F6EECF244321}">
                <p14:modId xmlns:p14="http://schemas.microsoft.com/office/powerpoint/2010/main" val="3845335034"/>
              </p:ext>
            </p:extLst>
          </p:nvPr>
        </p:nvGraphicFramePr>
        <p:xfrm>
          <a:off x="4041875" y="3022916"/>
          <a:ext cx="4108249" cy="1340485"/>
        </p:xfrm>
        <a:graphic>
          <a:graphicData uri="http://schemas.openxmlformats.org/presentationml/2006/ole">
            <mc:AlternateContent xmlns:mc="http://schemas.openxmlformats.org/markup-compatibility/2006">
              <mc:Choice xmlns:v="urn:schemas-microsoft-com:vml" Requires="v">
                <p:oleObj r:id="rId3" imgW="2730500" imgH="889000" progId="Equation.DSMT4">
                  <p:embed/>
                </p:oleObj>
              </mc:Choice>
              <mc:Fallback>
                <p:oleObj r:id="rId3" imgW="2730500" imgH="8890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1875" y="3022916"/>
                        <a:ext cx="4108249" cy="1340485"/>
                      </a:xfrm>
                      <a:prstGeom prst="rect">
                        <a:avLst/>
                      </a:prstGeom>
                      <a:noFill/>
                    </p:spPr>
                  </p:pic>
                </p:oleObj>
              </mc:Fallback>
            </mc:AlternateContent>
          </a:graphicData>
        </a:graphic>
      </p:graphicFrame>
      <p:sp>
        <p:nvSpPr>
          <p:cNvPr id="8" name="Rectangle 4">
            <a:extLst>
              <a:ext uri="{FF2B5EF4-FFF2-40B4-BE49-F238E27FC236}">
                <a16:creationId xmlns:a16="http://schemas.microsoft.com/office/drawing/2014/main" id="{4485335A-DD21-4236-A5A3-D817A823BD94}"/>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等线" panose="02010600030101010101" pitchFamily="2" charset="-122"/>
              <a:ea typeface="等线" panose="02010600030101010101" pitchFamily="2" charset="-122"/>
            </a:endParaRPr>
          </a:p>
        </p:txBody>
      </p:sp>
      <p:graphicFrame>
        <p:nvGraphicFramePr>
          <p:cNvPr id="9" name="对象 8">
            <a:extLst>
              <a:ext uri="{FF2B5EF4-FFF2-40B4-BE49-F238E27FC236}">
                <a16:creationId xmlns:a16="http://schemas.microsoft.com/office/drawing/2014/main" id="{C6819CEB-F849-4A6B-8963-5292E0761EF6}"/>
              </a:ext>
            </a:extLst>
          </p:cNvPr>
          <p:cNvGraphicFramePr>
            <a:graphicFrameLocks noChangeAspect="1"/>
          </p:cNvGraphicFramePr>
          <p:nvPr>
            <p:extLst>
              <p:ext uri="{D42A27DB-BD31-4B8C-83A1-F6EECF244321}">
                <p14:modId xmlns:p14="http://schemas.microsoft.com/office/powerpoint/2010/main" val="1039862708"/>
              </p:ext>
            </p:extLst>
          </p:nvPr>
        </p:nvGraphicFramePr>
        <p:xfrm>
          <a:off x="4041875" y="5364958"/>
          <a:ext cx="4160901" cy="969907"/>
        </p:xfrm>
        <a:graphic>
          <a:graphicData uri="http://schemas.openxmlformats.org/presentationml/2006/ole">
            <mc:AlternateContent xmlns:mc="http://schemas.openxmlformats.org/markup-compatibility/2006">
              <mc:Choice xmlns:v="urn:schemas-microsoft-com:vml" Requires="v">
                <p:oleObj r:id="rId5" imgW="2717800" imgH="635000" progId="Equation.DSMT4">
                  <p:embed/>
                </p:oleObj>
              </mc:Choice>
              <mc:Fallback>
                <p:oleObj r:id="rId5" imgW="2717800" imgH="6350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41875" y="5364958"/>
                        <a:ext cx="4160901" cy="969907"/>
                      </a:xfrm>
                      <a:prstGeom prst="rect">
                        <a:avLst/>
                      </a:prstGeom>
                      <a:noFill/>
                    </p:spPr>
                  </p:pic>
                </p:oleObj>
              </mc:Fallback>
            </mc:AlternateContent>
          </a:graphicData>
        </a:graphic>
      </p:graphicFrame>
    </p:spTree>
    <p:extLst>
      <p:ext uri="{BB962C8B-B14F-4D97-AF65-F5344CB8AC3E}">
        <p14:creationId xmlns:p14="http://schemas.microsoft.com/office/powerpoint/2010/main" val="35216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图片占位符 8">
            <a:extLst>
              <a:ext uri="{FF2B5EF4-FFF2-40B4-BE49-F238E27FC236}">
                <a16:creationId xmlns:a16="http://schemas.microsoft.com/office/drawing/2014/main" id="{025CA2FC-5F26-4FE9-BE67-37EA53686012}"/>
              </a:ext>
            </a:extLst>
          </p:cNvPr>
          <p:cNvPicPr>
            <a:picLocks noGrp="1" noChangeAspect="1"/>
          </p:cNvPicPr>
          <p:nvPr>
            <p:ph type="pic" sz="quarter" idx="14"/>
          </p:nvPr>
        </p:nvPicPr>
        <p:blipFill>
          <a:blip r:embed="rId2"/>
          <a:srcRect l="1330" r="1330"/>
          <a:stretch>
            <a:fillRect/>
          </a:stretch>
        </p:blipFill>
        <p:spPr>
          <a:xfrm>
            <a:off x="881622" y="1205881"/>
            <a:ext cx="5034466" cy="5129546"/>
          </a:xfrm>
        </p:spPr>
      </p:pic>
      <mc:AlternateContent xmlns:mc="http://schemas.openxmlformats.org/markup-compatibility/2006">
        <mc:Choice xmlns:a14="http://schemas.microsoft.com/office/drawing/2010/main" Requires="a14">
          <p:sp>
            <p:nvSpPr>
              <p:cNvPr id="5" name="内容占位符 4">
                <a:extLst>
                  <a:ext uri="{FF2B5EF4-FFF2-40B4-BE49-F238E27FC236}">
                    <a16:creationId xmlns:a16="http://schemas.microsoft.com/office/drawing/2014/main" id="{DF9494D8-C53C-4AEA-B9E0-1FC2B2A2B44F}"/>
                  </a:ext>
                </a:extLst>
              </p:cNvPr>
              <p:cNvSpPr>
                <a:spLocks noGrp="1"/>
              </p:cNvSpPr>
              <p:nvPr>
                <p:ph sz="quarter" idx="15"/>
              </p:nvPr>
            </p:nvSpPr>
            <p:spPr>
              <a:xfrm>
                <a:off x="6659563" y="1104106"/>
                <a:ext cx="4791591" cy="5519738"/>
              </a:xfrm>
            </p:spPr>
            <p:txBody>
              <a:bodyPr>
                <a:noAutofit/>
              </a:bodyPr>
              <a:lstStyle/>
              <a:p>
                <a:pPr marL="0" indent="0">
                  <a:lnSpc>
                    <a:spcPct val="150000"/>
                  </a:lnSpc>
                  <a:buNone/>
                </a:pPr>
                <a:r>
                  <a:rPr lang="en-US" altLang="zh-CN" sz="2000" dirty="0">
                    <a:latin typeface="等线" panose="02010600030101010101" pitchFamily="2" charset="-122"/>
                    <a:ea typeface="等线" panose="02010600030101010101" pitchFamily="2" charset="-122"/>
                  </a:rPr>
                  <a:t>	</a:t>
                </a:r>
                <a:r>
                  <a:rPr lang="zh-CN" altLang="en-US" sz="2000" dirty="0">
                    <a:latin typeface="等线" panose="02010600030101010101" pitchFamily="2" charset="-122"/>
                    <a:ea typeface="等线" panose="02010600030101010101" pitchFamily="2" charset="-122"/>
                  </a:rPr>
                  <a:t>可以证明，支持向量机的超平面存在</a:t>
                </a:r>
                <a:r>
                  <a:rPr lang="zh-CN" altLang="en-US" sz="2000" dirty="0">
                    <a:solidFill>
                      <a:schemeClr val="bg1">
                        <a:lumMod val="25000"/>
                      </a:schemeClr>
                    </a:solidFill>
                    <a:latin typeface="等线" panose="02010600030101010101" pitchFamily="2" charset="-122"/>
                    <a:ea typeface="等线" panose="02010600030101010101" pitchFamily="2" charset="-122"/>
                  </a:rPr>
                  <a:t>唯一性</a:t>
                </a:r>
                <a:r>
                  <a:rPr lang="zh-CN" altLang="en-US" sz="2000" dirty="0">
                    <a:latin typeface="等线" panose="02010600030101010101" pitchFamily="2" charset="-122"/>
                    <a:ea typeface="等线" panose="02010600030101010101" pitchFamily="2" charset="-122"/>
                  </a:rPr>
                  <a:t>（证明从略），支持向量机中的支持向量至少为两个，由超平面分割成的正负两个区域至少各存在一个支持向量，且超平面的位置仅由这些支持向量决定，与支持向量外的其他样本点无关。在这两个区域，过支持向量，可以分别做一个与支持向量机分割超平面平行的平面</a:t>
                </a:r>
                <a14:m>
                  <m:oMath xmlns:m="http://schemas.openxmlformats.org/officeDocument/2006/math">
                    <m:sSub>
                      <m:sSubPr>
                        <m:ctrlPr>
                          <a:rPr lang="zh-CN" altLang="zh-CN" sz="2000" i="1" smtClean="0">
                            <a:effectLst/>
                            <a:latin typeface="Cambria Math" panose="02040503050406030204" pitchFamily="18" charset="0"/>
                            <a:ea typeface="Cambria Math" panose="02040503050406030204" pitchFamily="18" charset="0"/>
                          </a:rPr>
                        </m:ctrlPr>
                      </m:sSub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𝐻</m:t>
                        </m:r>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1</m:t>
                        </m:r>
                      </m:sub>
                    </m:sSub>
                  </m:oMath>
                </a14:m>
                <a:r>
                  <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rPr>
                  <a:t>和</a:t>
                </a:r>
                <a14:m>
                  <m:oMath xmlns:m="http://schemas.openxmlformats.org/officeDocument/2006/math">
                    <m:sSub>
                      <m:sSubPr>
                        <m:ctrlPr>
                          <a:rPr lang="zh-CN" altLang="zh-CN" sz="2000" i="1">
                            <a:effectLst/>
                            <a:latin typeface="Cambria Math" panose="02040503050406030204" pitchFamily="18" charset="0"/>
                            <a:ea typeface="Cambria Math" panose="02040503050406030204" pitchFamily="18" charset="0"/>
                          </a:rPr>
                        </m:ctrlPr>
                      </m:sSub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𝐻</m:t>
                        </m:r>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2</m:t>
                        </m:r>
                      </m:sub>
                    </m:sSub>
                  </m:oMath>
                </a14:m>
                <a:r>
                  <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rPr>
                  <a:t>，两个超平面之间的距离为</a:t>
                </a:r>
                <a14:m>
                  <m:oMath xmlns:m="http://schemas.openxmlformats.org/officeDocument/2006/math">
                    <m:f>
                      <m:fPr>
                        <m:ctrlPr>
                          <a:rPr lang="zh-CN" altLang="zh-CN" sz="2000" i="1">
                            <a:effectLst/>
                            <a:latin typeface="Cambria Math" panose="02040503050406030204" pitchFamily="18" charset="0"/>
                            <a:ea typeface="Cambria Math" panose="02040503050406030204" pitchFamily="18" charset="0"/>
                          </a:rPr>
                        </m:ctrlPr>
                      </m:fPr>
                      <m:num>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2</m:t>
                        </m:r>
                      </m:num>
                      <m:den>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m:t>
                        </m:r>
                        <m:acc>
                          <m:accPr>
                            <m:chr m:val="⃗"/>
                            <m:ctrlPr>
                              <a:rPr lang="zh-CN" altLang="zh-CN" sz="2000" i="1">
                                <a:effectLst/>
                                <a:latin typeface="Cambria Math" panose="02040503050406030204" pitchFamily="18" charset="0"/>
                                <a:ea typeface="Cambria Math" panose="02040503050406030204" pitchFamily="18" charset="0"/>
                              </a:rPr>
                            </m:ctrlPr>
                          </m:acc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𝜔</m:t>
                            </m:r>
                          </m:e>
                        </m:acc>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m:t>
                        </m:r>
                      </m:den>
                    </m:f>
                  </m:oMath>
                </a14:m>
                <a:r>
                  <a:rPr lang="zh-CN" altLang="en-US" sz="2000" dirty="0">
                    <a:latin typeface="等线" panose="02010600030101010101" pitchFamily="2" charset="-122"/>
                    <a:ea typeface="等线" panose="02010600030101010101" pitchFamily="2" charset="-122"/>
                  </a:rPr>
                  <a:t>。如左图所示</a:t>
                </a:r>
                <a:endParaRPr lang="en-US" altLang="zh-CN" sz="2000" dirty="0">
                  <a:latin typeface="等线" panose="02010600030101010101" pitchFamily="2" charset="-122"/>
                  <a:ea typeface="等线" panose="02010600030101010101" pitchFamily="2" charset="-122"/>
                </a:endParaRPr>
              </a:p>
            </p:txBody>
          </p:sp>
        </mc:Choice>
        <mc:Fallback>
          <p:sp>
            <p:nvSpPr>
              <p:cNvPr id="5" name="内容占位符 4">
                <a:extLst>
                  <a:ext uri="{FF2B5EF4-FFF2-40B4-BE49-F238E27FC236}">
                    <a16:creationId xmlns:a16="http://schemas.microsoft.com/office/drawing/2014/main" id="{DF9494D8-C53C-4AEA-B9E0-1FC2B2A2B44F}"/>
                  </a:ext>
                </a:extLst>
              </p:cNvPr>
              <p:cNvSpPr>
                <a:spLocks noGrp="1" noRot="1" noChangeAspect="1" noMove="1" noResize="1" noEditPoints="1" noAdjustHandles="1" noChangeArrowheads="1" noChangeShapeType="1" noTextEdit="1"/>
              </p:cNvSpPr>
              <p:nvPr>
                <p:ph sz="quarter" idx="15"/>
              </p:nvPr>
            </p:nvSpPr>
            <p:spPr>
              <a:xfrm>
                <a:off x="6659563" y="1104106"/>
                <a:ext cx="4791591" cy="5519738"/>
              </a:xfrm>
              <a:blipFill>
                <a:blip r:embed="rId3"/>
                <a:stretch>
                  <a:fillRect l="-1272" r="-7125"/>
                </a:stretch>
              </a:blipFill>
            </p:spPr>
            <p:txBody>
              <a:bodyPr/>
              <a:lstStyle/>
              <a:p>
                <a:r>
                  <a:rPr lang="zh-CN" altLang="en-US">
                    <a:noFill/>
                  </a:rPr>
                  <a:t> </a:t>
                </a:r>
              </a:p>
            </p:txBody>
          </p:sp>
        </mc:Fallback>
      </mc:AlternateContent>
      <p:sp>
        <p:nvSpPr>
          <p:cNvPr id="10" name="标题 2">
            <a:extLst>
              <a:ext uri="{FF2B5EF4-FFF2-40B4-BE49-F238E27FC236}">
                <a16:creationId xmlns:a16="http://schemas.microsoft.com/office/drawing/2014/main" id="{E7CFAEB6-B0EA-4CC9-98B0-02A0399190B8}"/>
              </a:ext>
            </a:extLst>
          </p:cNvPr>
          <p:cNvSpPr>
            <a:spLocks noGrp="1"/>
          </p:cNvSpPr>
          <p:nvPr>
            <p:ph type="title"/>
          </p:nvPr>
        </p:nvSpPr>
        <p:spPr>
          <a:xfrm>
            <a:off x="639763" y="423863"/>
            <a:ext cx="10904537" cy="582612"/>
          </a:xfrm>
        </p:spPr>
        <p:txBody>
          <a:bodyPr/>
          <a:lstStyle/>
          <a:p>
            <a:r>
              <a:rPr lang="en-US" altLang="zh-CN" sz="3600" dirty="0">
                <a:latin typeface="等线" panose="02010600030101010101" pitchFamily="2" charset="-122"/>
                <a:ea typeface="等线" panose="02010600030101010101" pitchFamily="2" charset="-122"/>
              </a:rPr>
              <a:t>6.2 </a:t>
            </a:r>
            <a:r>
              <a:rPr lang="zh-CN" altLang="en-US" sz="3600" dirty="0">
                <a:latin typeface="等线" panose="02010600030101010101" pitchFamily="2" charset="-122"/>
                <a:ea typeface="等线" panose="02010600030101010101" pitchFamily="2" charset="-122"/>
              </a:rPr>
              <a:t>线性可分支持向量机</a:t>
            </a:r>
          </a:p>
        </p:txBody>
      </p:sp>
      <p:sp>
        <p:nvSpPr>
          <p:cNvPr id="6" name="文本框 5">
            <a:extLst>
              <a:ext uri="{FF2B5EF4-FFF2-40B4-BE49-F238E27FC236}">
                <a16:creationId xmlns:a16="http://schemas.microsoft.com/office/drawing/2014/main" id="{BC417DE3-1246-482E-9E5A-36CA39A97B8A}"/>
              </a:ext>
            </a:extLst>
          </p:cNvPr>
          <p:cNvSpPr txBox="1"/>
          <p:nvPr/>
        </p:nvSpPr>
        <p:spPr>
          <a:xfrm>
            <a:off x="1789569" y="6410855"/>
            <a:ext cx="2998838" cy="923330"/>
          </a:xfrm>
          <a:prstGeom prst="rect">
            <a:avLst/>
          </a:prstGeom>
          <a:noFill/>
        </p:spPr>
        <p:txBody>
          <a:bodyPr wrap="square" rtlCol="0">
            <a:spAutoFit/>
          </a:bodyPr>
          <a:lstStyle/>
          <a:p>
            <a:r>
              <a:rPr lang="zh-CN" altLang="zh-CN" sz="1800" kern="100" dirty="0">
                <a:effectLst/>
                <a:latin typeface="等线" panose="02010600030101010101" pitchFamily="2" charset="-122"/>
                <a:ea typeface="等线" panose="02010600030101010101" pitchFamily="2" charset="-122"/>
              </a:rPr>
              <a:t>图 </a:t>
            </a:r>
            <a:r>
              <a:rPr lang="en-US" altLang="zh-CN" sz="1800" kern="100" dirty="0">
                <a:effectLst/>
                <a:latin typeface="等线" panose="02010600030101010101" pitchFamily="2" charset="-122"/>
                <a:ea typeface="等线" panose="02010600030101010101" pitchFamily="2" charset="-122"/>
              </a:rPr>
              <a:t>6‑1  </a:t>
            </a:r>
            <a:r>
              <a:rPr lang="zh-CN" altLang="zh-CN" sz="1800" kern="100" dirty="0">
                <a:effectLst/>
                <a:latin typeface="等线" panose="02010600030101010101" pitchFamily="2" charset="-122"/>
                <a:ea typeface="等线" panose="02010600030101010101" pitchFamily="2" charset="-122"/>
              </a:rPr>
              <a:t>线性可分支持向量机</a:t>
            </a:r>
          </a:p>
          <a:p>
            <a:endParaRPr lang="zh-CN" altLang="en-US"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046338294"/>
      </p:ext>
    </p:extLst>
  </p:cSld>
  <p:clrMapOvr>
    <a:masterClrMapping/>
  </p:clrMapOvr>
</p:sld>
</file>

<file path=ppt/theme/theme1.xml><?xml version="1.0" encoding="utf-8"?>
<a:theme xmlns:a="http://schemas.openxmlformats.org/drawingml/2006/main" name="最小和静音_ALT">
  <a:themeElements>
    <a:clrScheme name="Japan 2">
      <a:dk1>
        <a:srgbClr val="231B23"/>
      </a:dk1>
      <a:lt1>
        <a:srgbClr val="FCF5E5"/>
      </a:lt1>
      <a:dk2>
        <a:srgbClr val="231B23"/>
      </a:dk2>
      <a:lt2>
        <a:srgbClr val="FCF5E5"/>
      </a:lt2>
      <a:accent1>
        <a:srgbClr val="FDA431"/>
      </a:accent1>
      <a:accent2>
        <a:srgbClr val="4DA1A8"/>
      </a:accent2>
      <a:accent3>
        <a:srgbClr val="D7E7BA"/>
      </a:accent3>
      <a:accent4>
        <a:srgbClr val="FCF5E5"/>
      </a:accent4>
      <a:accent5>
        <a:srgbClr val="231B23"/>
      </a:accent5>
      <a:accent6>
        <a:srgbClr val="EECED3"/>
      </a:accent6>
      <a:hlink>
        <a:srgbClr val="FCA330"/>
      </a:hlink>
      <a:folHlink>
        <a:srgbClr val="4DA1A8"/>
      </a:folHlink>
    </a:clrScheme>
    <a:fontScheme name="Japanese Template">
      <a:majorFont>
        <a:latin typeface="Meiryo UI"/>
        <a:ea typeface=""/>
        <a:cs typeface=""/>
      </a:majorFont>
      <a:minorFont>
        <a:latin typeface="Meiryo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2101389_TF34306921.potx" id="{6CC92DF9-2E74-4A1B-BA29-C0B43ECC861E}" vid="{C5CD9FE9-C43F-479A-A966-EC018230FA33}"/>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日式业务演示文稿</Template>
  <TotalTime>275</TotalTime>
  <Words>3392</Words>
  <Application>Microsoft Office PowerPoint</Application>
  <PresentationFormat>宽屏</PresentationFormat>
  <Paragraphs>191</Paragraphs>
  <Slides>39</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39</vt:i4>
      </vt:variant>
    </vt:vector>
  </HeadingPairs>
  <TitlesOfParts>
    <vt:vector size="47" baseType="lpstr">
      <vt:lpstr>Microsoft YaHei UI</vt:lpstr>
      <vt:lpstr>等线</vt:lpstr>
      <vt:lpstr>Arial</vt:lpstr>
      <vt:lpstr>Calibri</vt:lpstr>
      <vt:lpstr>Cambria Math</vt:lpstr>
      <vt:lpstr>Wingdings</vt:lpstr>
      <vt:lpstr>最小和静音_ALT</vt:lpstr>
      <vt:lpstr>Equation.DSMT4</vt:lpstr>
      <vt:lpstr>第6章 支持向量机</vt:lpstr>
      <vt:lpstr>简介</vt:lpstr>
      <vt:lpstr>本章要点</vt:lpstr>
      <vt:lpstr>6.1 最大间隔及超平面</vt:lpstr>
      <vt:lpstr>6.1 最大间隔及超平面</vt:lpstr>
      <vt:lpstr>6.2 线性可分支持向量机</vt:lpstr>
      <vt:lpstr>6.2 线性可分支持向量机</vt:lpstr>
      <vt:lpstr>6.2 线性可分支持向量机</vt:lpstr>
      <vt:lpstr>6.2 线性可分支持向量机</vt:lpstr>
      <vt:lpstr>6.2 线性可分支持向量机</vt:lpstr>
      <vt:lpstr>6.2 线性可分支持向量机</vt:lpstr>
      <vt:lpstr>6.2 线性可分支持向量机</vt:lpstr>
      <vt:lpstr>6.2 线性可分支持向量机</vt:lpstr>
      <vt:lpstr>6.2 线性可分支持向量机</vt:lpstr>
      <vt:lpstr>6.3 线性支持向量机</vt:lpstr>
      <vt:lpstr>6.3 线性支持向量机</vt:lpstr>
      <vt:lpstr>6.3 线性支持向量机</vt:lpstr>
      <vt:lpstr>6.3 线性支持向量机</vt:lpstr>
      <vt:lpstr>6.3 线性支持向量机</vt:lpstr>
      <vt:lpstr>6.3 线性支持向量机</vt:lpstr>
      <vt:lpstr>6.3 线性支持向量机</vt:lpstr>
      <vt:lpstr>6.3 线性支持向量机</vt:lpstr>
      <vt:lpstr>6.3 线性支持向量机</vt:lpstr>
      <vt:lpstr>6.3 线性支持向量机</vt:lpstr>
      <vt:lpstr>6.4 合页损失函数</vt:lpstr>
      <vt:lpstr>6.4 合页损失函数</vt:lpstr>
      <vt:lpstr>6.5 核技巧</vt:lpstr>
      <vt:lpstr>6.5 核技巧</vt:lpstr>
      <vt:lpstr>6.5 核技巧</vt:lpstr>
      <vt:lpstr>6.5 核技巧</vt:lpstr>
      <vt:lpstr>6.5 核技巧</vt:lpstr>
      <vt:lpstr>6.5 核技巧</vt:lpstr>
      <vt:lpstr>6.6 二分类问题与多分类问题</vt:lpstr>
      <vt:lpstr>6.6.1 一对一</vt:lpstr>
      <vt:lpstr>6.6.2 一对多</vt:lpstr>
      <vt:lpstr>6.6.3 多对多</vt:lpstr>
      <vt:lpstr>6.7 实例：基于支持向量机实现葡萄酒分类</vt:lpstr>
      <vt:lpstr>6.7 实例：基于支持向量机实现葡萄酒分类</vt:lpstr>
      <vt:lpstr>思考题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第6章 支持向量机</dc:title>
  <dc:creator>鲁 元超</dc:creator>
  <cp:lastModifiedBy>H Hilda</cp:lastModifiedBy>
  <cp:revision>35</cp:revision>
  <dcterms:created xsi:type="dcterms:W3CDTF">2020-12-18T10:35:28Z</dcterms:created>
  <dcterms:modified xsi:type="dcterms:W3CDTF">2020-12-20T14:27:48Z</dcterms:modified>
</cp:coreProperties>
</file>