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7" r:id="rId9"/>
    <p:sldId id="268" r:id="rId10"/>
    <p:sldId id="265" r:id="rId11"/>
    <p:sldId id="269" r:id="rId12"/>
    <p:sldId id="270" r:id="rId13"/>
    <p:sldId id="271" r:id="rId14"/>
    <p:sldId id="266"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38D1A-8F87-4012-8410-F876C8D69B21}" v="298" dt="2020-11-23T07:13:03.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52"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 云开" userId="ec8c4c14ef978c14" providerId="LiveId" clId="{1C738D1A-8F87-4012-8410-F876C8D69B21}"/>
    <pc:docChg chg="undo custSel mod addSld delSld modSld sldOrd addMainMaster delMainMaster modMainMaster">
      <pc:chgData name="陈 云开" userId="ec8c4c14ef978c14" providerId="LiveId" clId="{1C738D1A-8F87-4012-8410-F876C8D69B21}" dt="2020-11-23T07:13:03.633" v="820"/>
      <pc:docMkLst>
        <pc:docMk/>
      </pc:docMkLst>
      <pc:sldChg chg="modSp mod modTransition">
        <pc:chgData name="陈 云开" userId="ec8c4c14ef978c14" providerId="LiveId" clId="{1C738D1A-8F87-4012-8410-F876C8D69B21}" dt="2020-11-23T07:06:34.501" v="784"/>
        <pc:sldMkLst>
          <pc:docMk/>
          <pc:sldMk cId="4215472589" sldId="257"/>
        </pc:sldMkLst>
        <pc:spChg chg="mod">
          <ac:chgData name="陈 云开" userId="ec8c4c14ef978c14" providerId="LiveId" clId="{1C738D1A-8F87-4012-8410-F876C8D69B21}" dt="2020-11-23T05:07:51.378" v="34" actId="20577"/>
          <ac:spMkLst>
            <pc:docMk/>
            <pc:sldMk cId="4215472589" sldId="257"/>
            <ac:spMk id="4" creationId="{00000000-0000-0000-0000-000000000000}"/>
          </ac:spMkLst>
        </pc:spChg>
      </pc:sldChg>
      <pc:sldChg chg="addSp modSp mod modTransition setBg">
        <pc:chgData name="陈 云开" userId="ec8c4c14ef978c14" providerId="LiveId" clId="{1C738D1A-8F87-4012-8410-F876C8D69B21}" dt="2020-11-23T07:06:34.501" v="784"/>
        <pc:sldMkLst>
          <pc:docMk/>
          <pc:sldMk cId="302801231" sldId="258"/>
        </pc:sldMkLst>
        <pc:spChg chg="mod">
          <ac:chgData name="陈 云开" userId="ec8c4c14ef978c14" providerId="LiveId" clId="{1C738D1A-8F87-4012-8410-F876C8D69B21}" dt="2020-11-23T05:10:48.496" v="155" actId="26606"/>
          <ac:spMkLst>
            <pc:docMk/>
            <pc:sldMk cId="302801231" sldId="258"/>
            <ac:spMk id="2" creationId="{00000000-0000-0000-0000-000000000000}"/>
          </ac:spMkLst>
        </pc:spChg>
        <pc:spChg chg="mod">
          <ac:chgData name="陈 云开" userId="ec8c4c14ef978c14" providerId="LiveId" clId="{1C738D1A-8F87-4012-8410-F876C8D69B21}" dt="2020-11-23T05:30:11.913" v="179" actId="403"/>
          <ac:spMkLst>
            <pc:docMk/>
            <pc:sldMk cId="302801231" sldId="258"/>
            <ac:spMk id="3" creationId="{00000000-0000-0000-0000-000000000000}"/>
          </ac:spMkLst>
        </pc:spChg>
        <pc:spChg chg="add">
          <ac:chgData name="陈 云开" userId="ec8c4c14ef978c14" providerId="LiveId" clId="{1C738D1A-8F87-4012-8410-F876C8D69B21}" dt="2020-11-23T05:10:48.496" v="155" actId="26606"/>
          <ac:spMkLst>
            <pc:docMk/>
            <pc:sldMk cId="302801231" sldId="258"/>
            <ac:spMk id="8" creationId="{DBF61EA3-B236-439E-9C0B-340980D56BEE}"/>
          </ac:spMkLst>
        </pc:spChg>
        <pc:spChg chg="add">
          <ac:chgData name="陈 云开" userId="ec8c4c14ef978c14" providerId="LiveId" clId="{1C738D1A-8F87-4012-8410-F876C8D69B21}" dt="2020-11-23T05:10:48.496" v="155" actId="26606"/>
          <ac:spMkLst>
            <pc:docMk/>
            <pc:sldMk cId="302801231" sldId="258"/>
            <ac:spMk id="14" creationId="{E659831F-0D9A-4C63-9EBB-8435B85A440F}"/>
          </ac:spMkLst>
        </pc:spChg>
        <pc:grpChg chg="add">
          <ac:chgData name="陈 云开" userId="ec8c4c14ef978c14" providerId="LiveId" clId="{1C738D1A-8F87-4012-8410-F876C8D69B21}" dt="2020-11-23T05:10:48.496" v="155" actId="26606"/>
          <ac:grpSpMkLst>
            <pc:docMk/>
            <pc:sldMk cId="302801231" sldId="258"/>
            <ac:grpSpMk id="10" creationId="{28FAF094-D087-493F-8DF9-A486C2D6BBAA}"/>
          </ac:grpSpMkLst>
        </pc:grpChg>
      </pc:sldChg>
      <pc:sldChg chg="addSp delSp modSp new mod modTransition modAnim">
        <pc:chgData name="陈 云开" userId="ec8c4c14ef978c14" providerId="LiveId" clId="{1C738D1A-8F87-4012-8410-F876C8D69B21}" dt="2020-11-23T07:06:34.501" v="784"/>
        <pc:sldMkLst>
          <pc:docMk/>
          <pc:sldMk cId="2973528272" sldId="259"/>
        </pc:sldMkLst>
        <pc:spChg chg="mod">
          <ac:chgData name="陈 云开" userId="ec8c4c14ef978c14" providerId="LiveId" clId="{1C738D1A-8F87-4012-8410-F876C8D69B21}" dt="2020-11-23T06:06:44.055" v="470" actId="14100"/>
          <ac:spMkLst>
            <pc:docMk/>
            <pc:sldMk cId="2973528272" sldId="259"/>
            <ac:spMk id="2" creationId="{C4DF3D8E-2ABA-4CC1-97D2-1DCFBAD4D6AF}"/>
          </ac:spMkLst>
        </pc:spChg>
        <pc:spChg chg="add mod">
          <ac:chgData name="陈 云开" userId="ec8c4c14ef978c14" providerId="LiveId" clId="{1C738D1A-8F87-4012-8410-F876C8D69B21}" dt="2020-11-23T05:38:30.665" v="350" actId="1076"/>
          <ac:spMkLst>
            <pc:docMk/>
            <pc:sldMk cId="2973528272" sldId="259"/>
            <ac:spMk id="3" creationId="{87B580BD-D200-4C67-B9BF-C08B32EDBB3E}"/>
          </ac:spMkLst>
        </pc:spChg>
        <pc:spChg chg="add mod">
          <ac:chgData name="陈 云开" userId="ec8c4c14ef978c14" providerId="LiveId" clId="{1C738D1A-8F87-4012-8410-F876C8D69B21}" dt="2020-11-23T05:55:53.255" v="411" actId="1076"/>
          <ac:spMkLst>
            <pc:docMk/>
            <pc:sldMk cId="2973528272" sldId="259"/>
            <ac:spMk id="5" creationId="{C2FE904B-1207-4D8D-BF61-489798AB645A}"/>
          </ac:spMkLst>
        </pc:spChg>
        <pc:picChg chg="add mod modCrop">
          <ac:chgData name="陈 云开" userId="ec8c4c14ef978c14" providerId="LiveId" clId="{1C738D1A-8F87-4012-8410-F876C8D69B21}" dt="2020-11-23T06:03:35.907" v="449" actId="1076"/>
          <ac:picMkLst>
            <pc:docMk/>
            <pc:sldMk cId="2973528272" sldId="259"/>
            <ac:picMk id="7" creationId="{57B3650D-C30C-4B0B-9A74-174A5905733D}"/>
          </ac:picMkLst>
        </pc:picChg>
        <pc:picChg chg="add del mod">
          <ac:chgData name="陈 云开" userId="ec8c4c14ef978c14" providerId="LiveId" clId="{1C738D1A-8F87-4012-8410-F876C8D69B21}" dt="2020-11-23T05:44:38.958" v="376"/>
          <ac:picMkLst>
            <pc:docMk/>
            <pc:sldMk cId="2973528272" sldId="259"/>
            <ac:picMk id="1026" creationId="{E7123599-3EB5-4059-915E-8A2E9D4248D6}"/>
          </ac:picMkLst>
        </pc:picChg>
        <pc:picChg chg="add del mod">
          <ac:chgData name="陈 云开" userId="ec8c4c14ef978c14" providerId="LiveId" clId="{1C738D1A-8F87-4012-8410-F876C8D69B21}" dt="2020-11-23T05:52:33.383" v="402" actId="478"/>
          <ac:picMkLst>
            <pc:docMk/>
            <pc:sldMk cId="2973528272" sldId="259"/>
            <ac:picMk id="1028" creationId="{2D38E55E-7184-4726-8D1B-45D92170766C}"/>
          </ac:picMkLst>
        </pc:picChg>
        <pc:picChg chg="add mod">
          <ac:chgData name="陈 云开" userId="ec8c4c14ef978c14" providerId="LiveId" clId="{1C738D1A-8F87-4012-8410-F876C8D69B21}" dt="2020-11-23T06:08:55.962" v="486" actId="14826"/>
          <ac:picMkLst>
            <pc:docMk/>
            <pc:sldMk cId="2973528272" sldId="259"/>
            <ac:picMk id="1030" creationId="{A7B376CA-D011-4DCF-8107-99FBA6FE8F73}"/>
          </ac:picMkLst>
        </pc:picChg>
        <pc:picChg chg="add mod">
          <ac:chgData name="陈 云开" userId="ec8c4c14ef978c14" providerId="LiveId" clId="{1C738D1A-8F87-4012-8410-F876C8D69B21}" dt="2020-11-23T05:56:09.461" v="416" actId="1076"/>
          <ac:picMkLst>
            <pc:docMk/>
            <pc:sldMk cId="2973528272" sldId="259"/>
            <ac:picMk id="1032" creationId="{38FFC95E-786E-4A11-AD60-2945944F2BED}"/>
          </ac:picMkLst>
        </pc:picChg>
        <pc:picChg chg="add mod">
          <ac:chgData name="陈 云开" userId="ec8c4c14ef978c14" providerId="LiveId" clId="{1C738D1A-8F87-4012-8410-F876C8D69B21}" dt="2020-11-23T05:57:22.477" v="425" actId="1076"/>
          <ac:picMkLst>
            <pc:docMk/>
            <pc:sldMk cId="2973528272" sldId="259"/>
            <ac:picMk id="1034" creationId="{CD407E7F-007D-41E4-AC1D-65A14452CFCC}"/>
          </ac:picMkLst>
        </pc:picChg>
      </pc:sldChg>
      <pc:sldChg chg="addSp delSp modSp add mod modTransition delAnim modAnim">
        <pc:chgData name="陈 云开" userId="ec8c4c14ef978c14" providerId="LiveId" clId="{1C738D1A-8F87-4012-8410-F876C8D69B21}" dt="2020-11-23T07:06:34.501" v="784"/>
        <pc:sldMkLst>
          <pc:docMk/>
          <pc:sldMk cId="1659247338" sldId="260"/>
        </pc:sldMkLst>
        <pc:spChg chg="mod">
          <ac:chgData name="陈 云开" userId="ec8c4c14ef978c14" providerId="LiveId" clId="{1C738D1A-8F87-4012-8410-F876C8D69B21}" dt="2020-11-23T06:06:55.105" v="474" actId="20577"/>
          <ac:spMkLst>
            <pc:docMk/>
            <pc:sldMk cId="1659247338" sldId="260"/>
            <ac:spMk id="2" creationId="{C4DF3D8E-2ABA-4CC1-97D2-1DCFBAD4D6AF}"/>
          </ac:spMkLst>
        </pc:spChg>
        <pc:spChg chg="mod">
          <ac:chgData name="陈 云开" userId="ec8c4c14ef978c14" providerId="LiveId" clId="{1C738D1A-8F87-4012-8410-F876C8D69B21}" dt="2020-11-23T06:32:42.819" v="572" actId="14100"/>
          <ac:spMkLst>
            <pc:docMk/>
            <pc:sldMk cId="1659247338" sldId="260"/>
            <ac:spMk id="3" creationId="{87B580BD-D200-4C67-B9BF-C08B32EDBB3E}"/>
          </ac:spMkLst>
        </pc:spChg>
        <pc:spChg chg="mod">
          <ac:chgData name="陈 云开" userId="ec8c4c14ef978c14" providerId="LiveId" clId="{1C738D1A-8F87-4012-8410-F876C8D69B21}" dt="2020-11-23T06:08:10.975" v="483" actId="403"/>
          <ac:spMkLst>
            <pc:docMk/>
            <pc:sldMk cId="1659247338" sldId="260"/>
            <ac:spMk id="5" creationId="{C2FE904B-1207-4D8D-BF61-489798AB645A}"/>
          </ac:spMkLst>
        </pc:spChg>
        <pc:picChg chg="del">
          <ac:chgData name="陈 云开" userId="ec8c4c14ef978c14" providerId="LiveId" clId="{1C738D1A-8F87-4012-8410-F876C8D69B21}" dt="2020-11-23T06:06:59.208" v="475" actId="478"/>
          <ac:picMkLst>
            <pc:docMk/>
            <pc:sldMk cId="1659247338" sldId="260"/>
            <ac:picMk id="7" creationId="{57B3650D-C30C-4B0B-9A74-174A5905733D}"/>
          </ac:picMkLst>
        </pc:picChg>
        <pc:picChg chg="add del mod">
          <ac:chgData name="陈 云开" userId="ec8c4c14ef978c14" providerId="LiveId" clId="{1C738D1A-8F87-4012-8410-F876C8D69B21}" dt="2020-11-23T06:09:26.854" v="487" actId="478"/>
          <ac:picMkLst>
            <pc:docMk/>
            <pc:sldMk cId="1659247338" sldId="260"/>
            <ac:picMk id="1030" creationId="{A7B376CA-D011-4DCF-8107-99FBA6FE8F73}"/>
          </ac:picMkLst>
        </pc:picChg>
        <pc:picChg chg="del">
          <ac:chgData name="陈 云开" userId="ec8c4c14ef978c14" providerId="LiveId" clId="{1C738D1A-8F87-4012-8410-F876C8D69B21}" dt="2020-11-23T06:07:00.163" v="477" actId="478"/>
          <ac:picMkLst>
            <pc:docMk/>
            <pc:sldMk cId="1659247338" sldId="260"/>
            <ac:picMk id="1032" creationId="{38FFC95E-786E-4A11-AD60-2945944F2BED}"/>
          </ac:picMkLst>
        </pc:picChg>
        <pc:picChg chg="del">
          <ac:chgData name="陈 云开" userId="ec8c4c14ef978c14" providerId="LiveId" clId="{1C738D1A-8F87-4012-8410-F876C8D69B21}" dt="2020-11-23T06:06:59.413" v="476" actId="478"/>
          <ac:picMkLst>
            <pc:docMk/>
            <pc:sldMk cId="1659247338" sldId="260"/>
            <ac:picMk id="1034" creationId="{CD407E7F-007D-41E4-AC1D-65A14452CFCC}"/>
          </ac:picMkLst>
        </pc:picChg>
        <pc:picChg chg="add mod">
          <ac:chgData name="陈 云开" userId="ec8c4c14ef978c14" providerId="LiveId" clId="{1C738D1A-8F87-4012-8410-F876C8D69B21}" dt="2020-11-23T06:10:00.283" v="497" actId="1076"/>
          <ac:picMkLst>
            <pc:docMk/>
            <pc:sldMk cId="1659247338" sldId="260"/>
            <ac:picMk id="2050" creationId="{5DAE2F30-0158-4A27-ADE8-3E5B6190D054}"/>
          </ac:picMkLst>
        </pc:picChg>
        <pc:picChg chg="add del">
          <ac:chgData name="陈 云开" userId="ec8c4c14ef978c14" providerId="LiveId" clId="{1C738D1A-8F87-4012-8410-F876C8D69B21}" dt="2020-11-23T06:11:34.667" v="499"/>
          <ac:picMkLst>
            <pc:docMk/>
            <pc:sldMk cId="1659247338" sldId="260"/>
            <ac:picMk id="2052" creationId="{93D4CEAA-990A-40C8-A273-B85066D30324}"/>
          </ac:picMkLst>
        </pc:picChg>
      </pc:sldChg>
      <pc:sldChg chg="addSp delSp modSp add mod modTransition modAnim">
        <pc:chgData name="陈 云开" userId="ec8c4c14ef978c14" providerId="LiveId" clId="{1C738D1A-8F87-4012-8410-F876C8D69B21}" dt="2020-11-23T07:06:34.501" v="784"/>
        <pc:sldMkLst>
          <pc:docMk/>
          <pc:sldMk cId="4096805020" sldId="261"/>
        </pc:sldMkLst>
        <pc:spChg chg="mod">
          <ac:chgData name="陈 云开" userId="ec8c4c14ef978c14" providerId="LiveId" clId="{1C738D1A-8F87-4012-8410-F876C8D69B21}" dt="2020-11-23T06:11:46.981" v="519" actId="20577"/>
          <ac:spMkLst>
            <pc:docMk/>
            <pc:sldMk cId="4096805020" sldId="261"/>
            <ac:spMk id="2" creationId="{C4DF3D8E-2ABA-4CC1-97D2-1DCFBAD4D6AF}"/>
          </ac:spMkLst>
        </pc:spChg>
        <pc:spChg chg="mod">
          <ac:chgData name="陈 云开" userId="ec8c4c14ef978c14" providerId="LiveId" clId="{1C738D1A-8F87-4012-8410-F876C8D69B21}" dt="2020-11-23T06:32:35.278" v="570" actId="14100"/>
          <ac:spMkLst>
            <pc:docMk/>
            <pc:sldMk cId="4096805020" sldId="261"/>
            <ac:spMk id="3" creationId="{87B580BD-D200-4C67-B9BF-C08B32EDBB3E}"/>
          </ac:spMkLst>
        </pc:spChg>
        <pc:spChg chg="mod">
          <ac:chgData name="陈 云开" userId="ec8c4c14ef978c14" providerId="LiveId" clId="{1C738D1A-8F87-4012-8410-F876C8D69B21}" dt="2020-11-23T06:12:59.337" v="529" actId="20577"/>
          <ac:spMkLst>
            <pc:docMk/>
            <pc:sldMk cId="4096805020" sldId="261"/>
            <ac:spMk id="5" creationId="{C2FE904B-1207-4D8D-BF61-489798AB645A}"/>
          </ac:spMkLst>
        </pc:spChg>
        <pc:picChg chg="del">
          <ac:chgData name="陈 云开" userId="ec8c4c14ef978c14" providerId="LiveId" clId="{1C738D1A-8F87-4012-8410-F876C8D69B21}" dt="2020-11-23T06:15:35.214" v="530" actId="478"/>
          <ac:picMkLst>
            <pc:docMk/>
            <pc:sldMk cId="4096805020" sldId="261"/>
            <ac:picMk id="2050" creationId="{5DAE2F30-0158-4A27-ADE8-3E5B6190D054}"/>
          </ac:picMkLst>
        </pc:picChg>
        <pc:picChg chg="add mod">
          <ac:chgData name="陈 云开" userId="ec8c4c14ef978c14" providerId="LiveId" clId="{1C738D1A-8F87-4012-8410-F876C8D69B21}" dt="2020-11-23T06:15:39.830" v="532" actId="1076"/>
          <ac:picMkLst>
            <pc:docMk/>
            <pc:sldMk cId="4096805020" sldId="261"/>
            <ac:picMk id="3074" creationId="{93238CF6-EFBD-4C01-98ED-B20A809EDF39}"/>
          </ac:picMkLst>
        </pc:picChg>
      </pc:sldChg>
      <pc:sldChg chg="new del">
        <pc:chgData name="陈 云开" userId="ec8c4c14ef978c14" providerId="LiveId" clId="{1C738D1A-8F87-4012-8410-F876C8D69B21}" dt="2020-11-23T06:31:14.089" v="535" actId="47"/>
        <pc:sldMkLst>
          <pc:docMk/>
          <pc:sldMk cId="1565522854" sldId="262"/>
        </pc:sldMkLst>
      </pc:sldChg>
      <pc:sldChg chg="addSp delSp modSp add mod modTransition modAnim">
        <pc:chgData name="陈 云开" userId="ec8c4c14ef978c14" providerId="LiveId" clId="{1C738D1A-8F87-4012-8410-F876C8D69B21}" dt="2020-11-23T07:13:03.633" v="820"/>
        <pc:sldMkLst>
          <pc:docMk/>
          <pc:sldMk cId="701114581" sldId="263"/>
        </pc:sldMkLst>
        <pc:spChg chg="mod">
          <ac:chgData name="陈 云开" userId="ec8c4c14ef978c14" providerId="LiveId" clId="{1C738D1A-8F87-4012-8410-F876C8D69B21}" dt="2020-11-23T06:31:28.433" v="554" actId="20577"/>
          <ac:spMkLst>
            <pc:docMk/>
            <pc:sldMk cId="701114581" sldId="263"/>
            <ac:spMk id="2" creationId="{C4DF3D8E-2ABA-4CC1-97D2-1DCFBAD4D6AF}"/>
          </ac:spMkLst>
        </pc:spChg>
        <pc:spChg chg="mod topLvl">
          <ac:chgData name="陈 云开" userId="ec8c4c14ef978c14" providerId="LiveId" clId="{1C738D1A-8F87-4012-8410-F876C8D69B21}" dt="2020-11-23T07:11:24.141" v="804" actId="165"/>
          <ac:spMkLst>
            <pc:docMk/>
            <pc:sldMk cId="701114581" sldId="263"/>
            <ac:spMk id="3" creationId="{87B580BD-D200-4C67-B9BF-C08B32EDBB3E}"/>
          </ac:spMkLst>
        </pc:spChg>
        <pc:spChg chg="mod">
          <ac:chgData name="陈 云开" userId="ec8c4c14ef978c14" providerId="LiveId" clId="{1C738D1A-8F87-4012-8410-F876C8D69B21}" dt="2020-11-23T06:31:46.778" v="559" actId="404"/>
          <ac:spMkLst>
            <pc:docMk/>
            <pc:sldMk cId="701114581" sldId="263"/>
            <ac:spMk id="5" creationId="{C2FE904B-1207-4D8D-BF61-489798AB645A}"/>
          </ac:spMkLst>
        </pc:spChg>
        <pc:spChg chg="add mod ord topLvl">
          <ac:chgData name="陈 云开" userId="ec8c4c14ef978c14" providerId="LiveId" clId="{1C738D1A-8F87-4012-8410-F876C8D69B21}" dt="2020-11-23T07:10:30.833" v="795" actId="165"/>
          <ac:spMkLst>
            <pc:docMk/>
            <pc:sldMk cId="701114581" sldId="263"/>
            <ac:spMk id="7" creationId="{882120FA-98F0-4388-A5C2-DB4C35D26DB1}"/>
          </ac:spMkLst>
        </pc:spChg>
        <pc:spChg chg="add mod ord topLvl">
          <ac:chgData name="陈 云开" userId="ec8c4c14ef978c14" providerId="LiveId" clId="{1C738D1A-8F87-4012-8410-F876C8D69B21}" dt="2020-11-23T07:10:30.400" v="794" actId="165"/>
          <ac:spMkLst>
            <pc:docMk/>
            <pc:sldMk cId="701114581" sldId="263"/>
            <ac:spMk id="11" creationId="{16538CC5-3D9C-4846-A7B1-1B88415845D9}"/>
          </ac:spMkLst>
        </pc:spChg>
        <pc:spChg chg="add del mod ord">
          <ac:chgData name="陈 云开" userId="ec8c4c14ef978c14" providerId="LiveId" clId="{1C738D1A-8F87-4012-8410-F876C8D69B21}" dt="2020-11-23T07:11:20.529" v="803" actId="478"/>
          <ac:spMkLst>
            <pc:docMk/>
            <pc:sldMk cId="701114581" sldId="263"/>
            <ac:spMk id="14" creationId="{5769FBAD-8E43-46F0-86B8-884E04CE285F}"/>
          </ac:spMkLst>
        </pc:spChg>
        <pc:grpChg chg="add del mod modVis">
          <ac:chgData name="陈 云开" userId="ec8c4c14ef978c14" providerId="LiveId" clId="{1C738D1A-8F87-4012-8410-F876C8D69B21}" dt="2020-11-23T07:12:59.203" v="817" actId="14429"/>
          <ac:grpSpMkLst>
            <pc:docMk/>
            <pc:sldMk cId="701114581" sldId="263"/>
            <ac:grpSpMk id="4" creationId="{484F810E-76E9-44D0-A314-FF0ABB5AF577}"/>
          </ac:grpSpMkLst>
        </pc:grpChg>
        <pc:grpChg chg="add del mod">
          <ac:chgData name="陈 云开" userId="ec8c4c14ef978c14" providerId="LiveId" clId="{1C738D1A-8F87-4012-8410-F876C8D69B21}" dt="2020-11-23T07:10:42.883" v="798" actId="165"/>
          <ac:grpSpMkLst>
            <pc:docMk/>
            <pc:sldMk cId="701114581" sldId="263"/>
            <ac:grpSpMk id="6" creationId="{8814363D-2A09-409D-A4C5-219AB9E3538C}"/>
          </ac:grpSpMkLst>
        </pc:grpChg>
        <pc:grpChg chg="add del mod modVis">
          <ac:chgData name="陈 云开" userId="ec8c4c14ef978c14" providerId="LiveId" clId="{1C738D1A-8F87-4012-8410-F876C8D69B21}" dt="2020-11-23T07:12:59.629" v="818" actId="14429"/>
          <ac:grpSpMkLst>
            <pc:docMk/>
            <pc:sldMk cId="701114581" sldId="263"/>
            <ac:grpSpMk id="8" creationId="{A4F996B2-2128-476C-9288-60BDFD7CC5FC}"/>
          </ac:grpSpMkLst>
        </pc:grpChg>
        <pc:grpChg chg="add del mod">
          <ac:chgData name="陈 云开" userId="ec8c4c14ef978c14" providerId="LiveId" clId="{1C738D1A-8F87-4012-8410-F876C8D69B21}" dt="2020-11-23T07:11:24.141" v="804" actId="165"/>
          <ac:grpSpMkLst>
            <pc:docMk/>
            <pc:sldMk cId="701114581" sldId="263"/>
            <ac:grpSpMk id="9" creationId="{F18F6BBD-96F4-4F41-A49B-3595011CE1A0}"/>
          </ac:grpSpMkLst>
        </pc:grpChg>
        <pc:picChg chg="mod topLvl">
          <ac:chgData name="陈 云开" userId="ec8c4c14ef978c14" providerId="LiveId" clId="{1C738D1A-8F87-4012-8410-F876C8D69B21}" dt="2020-11-23T07:11:24.141" v="804" actId="165"/>
          <ac:picMkLst>
            <pc:docMk/>
            <pc:sldMk cId="701114581" sldId="263"/>
            <ac:picMk id="3074" creationId="{93238CF6-EFBD-4C01-98ED-B20A809EDF39}"/>
          </ac:picMkLst>
        </pc:picChg>
        <pc:picChg chg="add mod topLvl">
          <ac:chgData name="陈 云开" userId="ec8c4c14ef978c14" providerId="LiveId" clId="{1C738D1A-8F87-4012-8410-F876C8D69B21}" dt="2020-11-23T07:10:30.833" v="795" actId="165"/>
          <ac:picMkLst>
            <pc:docMk/>
            <pc:sldMk cId="701114581" sldId="263"/>
            <ac:picMk id="4098" creationId="{677398FF-1D3E-457E-97CE-3C61ADF16C2F}"/>
          </ac:picMkLst>
        </pc:picChg>
        <pc:picChg chg="add mod topLvl">
          <ac:chgData name="陈 云开" userId="ec8c4c14ef978c14" providerId="LiveId" clId="{1C738D1A-8F87-4012-8410-F876C8D69B21}" dt="2020-11-23T07:10:30.400" v="794" actId="165"/>
          <ac:picMkLst>
            <pc:docMk/>
            <pc:sldMk cId="701114581" sldId="263"/>
            <ac:picMk id="4100" creationId="{92A30596-6212-45A1-B533-676198F42D16}"/>
          </ac:picMkLst>
        </pc:picChg>
      </pc:sldChg>
      <pc:sldChg chg="addSp delSp modSp add mod ord modTransition delAnim modAnim">
        <pc:chgData name="陈 云开" userId="ec8c4c14ef978c14" providerId="LiveId" clId="{1C738D1A-8F87-4012-8410-F876C8D69B21}" dt="2020-11-23T07:07:31.088" v="787"/>
        <pc:sldMkLst>
          <pc:docMk/>
          <pc:sldMk cId="2011447165" sldId="264"/>
        </pc:sldMkLst>
        <pc:spChg chg="mod">
          <ac:chgData name="陈 云开" userId="ec8c4c14ef978c14" providerId="LiveId" clId="{1C738D1A-8F87-4012-8410-F876C8D69B21}" dt="2020-11-23T06:58:41.211" v="675" actId="20577"/>
          <ac:spMkLst>
            <pc:docMk/>
            <pc:sldMk cId="2011447165" sldId="264"/>
            <ac:spMk id="2" creationId="{C4DF3D8E-2ABA-4CC1-97D2-1DCFBAD4D6AF}"/>
          </ac:spMkLst>
        </pc:spChg>
        <pc:spChg chg="mod">
          <ac:chgData name="陈 云开" userId="ec8c4c14ef978c14" providerId="LiveId" clId="{1C738D1A-8F87-4012-8410-F876C8D69B21}" dt="2020-11-23T06:57:49.355" v="633" actId="164"/>
          <ac:spMkLst>
            <pc:docMk/>
            <pc:sldMk cId="2011447165" sldId="264"/>
            <ac:spMk id="3" creationId="{87B580BD-D200-4C67-B9BF-C08B32EDBB3E}"/>
          </ac:spMkLst>
        </pc:spChg>
        <pc:spChg chg="mod">
          <ac:chgData name="陈 云开" userId="ec8c4c14ef978c14" providerId="LiveId" clId="{1C738D1A-8F87-4012-8410-F876C8D69B21}" dt="2020-11-23T06:59:34.252" v="693" actId="1076"/>
          <ac:spMkLst>
            <pc:docMk/>
            <pc:sldMk cId="2011447165" sldId="264"/>
            <ac:spMk id="5" creationId="{C2FE904B-1207-4D8D-BF61-489798AB645A}"/>
          </ac:spMkLst>
        </pc:spChg>
        <pc:spChg chg="add del">
          <ac:chgData name="陈 云开" userId="ec8c4c14ef978c14" providerId="LiveId" clId="{1C738D1A-8F87-4012-8410-F876C8D69B21}" dt="2020-11-23T07:00:03.012" v="696" actId="478"/>
          <ac:spMkLst>
            <pc:docMk/>
            <pc:sldMk cId="2011447165" sldId="264"/>
            <ac:spMk id="9" creationId="{3F0CD1F3-EE33-4A31-A419-D813D2875C83}"/>
          </ac:spMkLst>
        </pc:spChg>
        <pc:spChg chg="add del mod">
          <ac:chgData name="陈 云开" userId="ec8c4c14ef978c14" providerId="LiveId" clId="{1C738D1A-8F87-4012-8410-F876C8D69B21}" dt="2020-11-23T07:00:07.775" v="698" actId="478"/>
          <ac:spMkLst>
            <pc:docMk/>
            <pc:sldMk cId="2011447165" sldId="264"/>
            <ac:spMk id="10" creationId="{0FD51A90-16C9-452E-9A67-B4BE64E5DD05}"/>
          </ac:spMkLst>
        </pc:spChg>
        <pc:spChg chg="add del mod">
          <ac:chgData name="陈 云开" userId="ec8c4c14ef978c14" providerId="LiveId" clId="{1C738D1A-8F87-4012-8410-F876C8D69B21}" dt="2020-11-23T07:00:21.335" v="700"/>
          <ac:spMkLst>
            <pc:docMk/>
            <pc:sldMk cId="2011447165" sldId="264"/>
            <ac:spMk id="11" creationId="{42212995-6127-462C-A597-592934F81BF6}"/>
          </ac:spMkLst>
        </pc:spChg>
        <pc:grpChg chg="add mod">
          <ac:chgData name="陈 云开" userId="ec8c4c14ef978c14" providerId="LiveId" clId="{1C738D1A-8F87-4012-8410-F876C8D69B21}" dt="2020-11-23T06:57:49.355" v="633" actId="164"/>
          <ac:grpSpMkLst>
            <pc:docMk/>
            <pc:sldMk cId="2011447165" sldId="264"/>
            <ac:grpSpMk id="4" creationId="{9EC9EEF5-641F-4F89-8964-0515714E06D6}"/>
          </ac:grpSpMkLst>
        </pc:grpChg>
        <pc:picChg chg="add mod">
          <ac:chgData name="陈 云开" userId="ec8c4c14ef978c14" providerId="LiveId" clId="{1C738D1A-8F87-4012-8410-F876C8D69B21}" dt="2020-11-23T06:57:49.355" v="633" actId="164"/>
          <ac:picMkLst>
            <pc:docMk/>
            <pc:sldMk cId="2011447165" sldId="264"/>
            <ac:picMk id="1026" creationId="{D0262DC9-65BF-41DD-AD09-1E34BFE15E61}"/>
          </ac:picMkLst>
        </pc:picChg>
        <pc:picChg chg="del">
          <ac:chgData name="陈 云开" userId="ec8c4c14ef978c14" providerId="LiveId" clId="{1C738D1A-8F87-4012-8410-F876C8D69B21}" dt="2020-11-23T06:57:12.139" v="619" actId="478"/>
          <ac:picMkLst>
            <pc:docMk/>
            <pc:sldMk cId="2011447165" sldId="264"/>
            <ac:picMk id="3074" creationId="{93238CF6-EFBD-4C01-98ED-B20A809EDF39}"/>
          </ac:picMkLst>
        </pc:picChg>
      </pc:sldChg>
      <pc:sldChg chg="delSp add del modAnim">
        <pc:chgData name="陈 云开" userId="ec8c4c14ef978c14" providerId="LiveId" clId="{1C738D1A-8F87-4012-8410-F876C8D69B21}" dt="2020-11-23T06:56:53.835" v="615" actId="47"/>
        <pc:sldMkLst>
          <pc:docMk/>
          <pc:sldMk cId="2949500951" sldId="264"/>
        </pc:sldMkLst>
        <pc:grpChg chg="del">
          <ac:chgData name="陈 云开" userId="ec8c4c14ef978c14" providerId="LiveId" clId="{1C738D1A-8F87-4012-8410-F876C8D69B21}" dt="2020-11-23T06:56:51.464" v="614" actId="478"/>
          <ac:grpSpMkLst>
            <pc:docMk/>
            <pc:sldMk cId="2949500951" sldId="264"/>
            <ac:grpSpMk id="4" creationId="{484F810E-76E9-44D0-A314-FF0ABB5AF577}"/>
          </ac:grpSpMkLst>
        </pc:grpChg>
      </pc:sldChg>
      <pc:sldChg chg="addSp delSp modSp add mod modTransition modAnim">
        <pc:chgData name="陈 云开" userId="ec8c4c14ef978c14" providerId="LiveId" clId="{1C738D1A-8F87-4012-8410-F876C8D69B21}" dt="2020-11-23T07:07:27.782" v="786"/>
        <pc:sldMkLst>
          <pc:docMk/>
          <pc:sldMk cId="4239846415" sldId="265"/>
        </pc:sldMkLst>
        <pc:spChg chg="mod topLvl">
          <ac:chgData name="陈 云开" userId="ec8c4c14ef978c14" providerId="LiveId" clId="{1C738D1A-8F87-4012-8410-F876C8D69B21}" dt="2020-11-23T07:03:11.580" v="730" actId="164"/>
          <ac:spMkLst>
            <pc:docMk/>
            <pc:sldMk cId="4239846415" sldId="265"/>
            <ac:spMk id="3" creationId="{87B580BD-D200-4C67-B9BF-C08B32EDBB3E}"/>
          </ac:spMkLst>
        </pc:spChg>
        <pc:spChg chg="mod">
          <ac:chgData name="陈 云开" userId="ec8c4c14ef978c14" providerId="LiveId" clId="{1C738D1A-8F87-4012-8410-F876C8D69B21}" dt="2020-11-23T07:01:56.540" v="712" actId="20577"/>
          <ac:spMkLst>
            <pc:docMk/>
            <pc:sldMk cId="4239846415" sldId="265"/>
            <ac:spMk id="5" creationId="{C2FE904B-1207-4D8D-BF61-489798AB645A}"/>
          </ac:spMkLst>
        </pc:spChg>
        <pc:grpChg chg="del">
          <ac:chgData name="陈 云开" userId="ec8c4c14ef978c14" providerId="LiveId" clId="{1C738D1A-8F87-4012-8410-F876C8D69B21}" dt="2020-11-23T07:01:00.230" v="711" actId="165"/>
          <ac:grpSpMkLst>
            <pc:docMk/>
            <pc:sldMk cId="4239846415" sldId="265"/>
            <ac:grpSpMk id="4" creationId="{9EC9EEF5-641F-4F89-8964-0515714E06D6}"/>
          </ac:grpSpMkLst>
        </pc:grpChg>
        <pc:grpChg chg="add mod">
          <ac:chgData name="陈 云开" userId="ec8c4c14ef978c14" providerId="LiveId" clId="{1C738D1A-8F87-4012-8410-F876C8D69B21}" dt="2020-11-23T07:03:11.580" v="730" actId="164"/>
          <ac:grpSpMkLst>
            <pc:docMk/>
            <pc:sldMk cId="4239846415" sldId="265"/>
            <ac:grpSpMk id="6" creationId="{BC2E1238-0375-4137-B5A4-78CCC3DE930E}"/>
          </ac:grpSpMkLst>
        </pc:grpChg>
        <pc:picChg chg="del mod topLvl">
          <ac:chgData name="陈 云开" userId="ec8c4c14ef978c14" providerId="LiveId" clId="{1C738D1A-8F87-4012-8410-F876C8D69B21}" dt="2020-11-23T07:02:15.022" v="713" actId="478"/>
          <ac:picMkLst>
            <pc:docMk/>
            <pc:sldMk cId="4239846415" sldId="265"/>
            <ac:picMk id="1026" creationId="{D0262DC9-65BF-41DD-AD09-1E34BFE15E61}"/>
          </ac:picMkLst>
        </pc:picChg>
        <pc:picChg chg="add mod">
          <ac:chgData name="陈 云开" userId="ec8c4c14ef978c14" providerId="LiveId" clId="{1C738D1A-8F87-4012-8410-F876C8D69B21}" dt="2020-11-23T07:03:11.580" v="730" actId="164"/>
          <ac:picMkLst>
            <pc:docMk/>
            <pc:sldMk cId="4239846415" sldId="265"/>
            <ac:picMk id="2050" creationId="{182FAA2C-E7D4-497B-A61B-7B04FF7EC824}"/>
          </ac:picMkLst>
        </pc:picChg>
      </pc:sldChg>
      <pc:sldChg chg="addSp delSp modSp add mod modTransition modAnim">
        <pc:chgData name="陈 云开" userId="ec8c4c14ef978c14" providerId="LiveId" clId="{1C738D1A-8F87-4012-8410-F876C8D69B21}" dt="2020-11-23T07:07:25.268" v="785"/>
        <pc:sldMkLst>
          <pc:docMk/>
          <pc:sldMk cId="1091825141" sldId="266"/>
        </pc:sldMkLst>
        <pc:spChg chg="mod topLvl">
          <ac:chgData name="陈 云开" userId="ec8c4c14ef978c14" providerId="LiveId" clId="{1C738D1A-8F87-4012-8410-F876C8D69B21}" dt="2020-11-23T07:05:18.081" v="774" actId="164"/>
          <ac:spMkLst>
            <pc:docMk/>
            <pc:sldMk cId="1091825141" sldId="266"/>
            <ac:spMk id="3" creationId="{87B580BD-D200-4C67-B9BF-C08B32EDBB3E}"/>
          </ac:spMkLst>
        </pc:spChg>
        <pc:spChg chg="mod">
          <ac:chgData name="陈 云开" userId="ec8c4c14ef978c14" providerId="LiveId" clId="{1C738D1A-8F87-4012-8410-F876C8D69B21}" dt="2020-11-23T07:04:22.386" v="762" actId="403"/>
          <ac:spMkLst>
            <pc:docMk/>
            <pc:sldMk cId="1091825141" sldId="266"/>
            <ac:spMk id="5" creationId="{C2FE904B-1207-4D8D-BF61-489798AB645A}"/>
          </ac:spMkLst>
        </pc:spChg>
        <pc:grpChg chg="add mod">
          <ac:chgData name="陈 云开" userId="ec8c4c14ef978c14" providerId="LiveId" clId="{1C738D1A-8F87-4012-8410-F876C8D69B21}" dt="2020-11-23T07:05:18.081" v="774" actId="164"/>
          <ac:grpSpMkLst>
            <pc:docMk/>
            <pc:sldMk cId="1091825141" sldId="266"/>
            <ac:grpSpMk id="4" creationId="{D96EB57C-1370-47F4-A089-1F15F0EBDC06}"/>
          </ac:grpSpMkLst>
        </pc:grpChg>
        <pc:grpChg chg="del">
          <ac:chgData name="陈 云开" userId="ec8c4c14ef978c14" providerId="LiveId" clId="{1C738D1A-8F87-4012-8410-F876C8D69B21}" dt="2020-11-23T07:04:45.551" v="763" actId="165"/>
          <ac:grpSpMkLst>
            <pc:docMk/>
            <pc:sldMk cId="1091825141" sldId="266"/>
            <ac:grpSpMk id="6" creationId="{BC2E1238-0375-4137-B5A4-78CCC3DE930E}"/>
          </ac:grpSpMkLst>
        </pc:grpChg>
        <pc:picChg chg="add mod">
          <ac:chgData name="陈 云开" userId="ec8c4c14ef978c14" providerId="LiveId" clId="{1C738D1A-8F87-4012-8410-F876C8D69B21}" dt="2020-11-23T07:05:18.081" v="774" actId="164"/>
          <ac:picMkLst>
            <pc:docMk/>
            <pc:sldMk cId="1091825141" sldId="266"/>
            <ac:picMk id="7" creationId="{D22FD567-3662-4CBB-8557-CD50F8AFB3EE}"/>
          </ac:picMkLst>
        </pc:picChg>
        <pc:picChg chg="del mod topLvl">
          <ac:chgData name="陈 云开" userId="ec8c4c14ef978c14" providerId="LiveId" clId="{1C738D1A-8F87-4012-8410-F876C8D69B21}" dt="2020-11-23T07:04:49.793" v="764" actId="478"/>
          <ac:picMkLst>
            <pc:docMk/>
            <pc:sldMk cId="1091825141" sldId="266"/>
            <ac:picMk id="2050" creationId="{182FAA2C-E7D4-497B-A61B-7B04FF7EC824}"/>
          </ac:picMkLst>
        </pc:picChg>
      </pc:sldChg>
      <pc:sldMasterChg chg="modTransition addSldLayout modSldLayout">
        <pc:chgData name="陈 云开" userId="ec8c4c14ef978c14" providerId="LiveId" clId="{1C738D1A-8F87-4012-8410-F876C8D69B21}" dt="2020-11-23T07:06:34.501" v="784"/>
        <pc:sldMasterMkLst>
          <pc:docMk/>
          <pc:sldMasterMk cId="162877779" sldId="2147483648"/>
        </pc:sldMasterMkLst>
        <pc:sldLayoutChg chg="modTransition">
          <pc:chgData name="陈 云开" userId="ec8c4c14ef978c14" providerId="LiveId" clId="{1C738D1A-8F87-4012-8410-F876C8D69B21}" dt="2020-11-23T07:06:34.501" v="784"/>
          <pc:sldLayoutMkLst>
            <pc:docMk/>
            <pc:sldMasterMk cId="162877779" sldId="2147483648"/>
            <pc:sldLayoutMk cId="455435719" sldId="2147483649"/>
          </pc:sldLayoutMkLst>
        </pc:sldLayoutChg>
        <pc:sldLayoutChg chg="modTransition">
          <pc:chgData name="陈 云开" userId="ec8c4c14ef978c14" providerId="LiveId" clId="{1C738D1A-8F87-4012-8410-F876C8D69B21}" dt="2020-11-23T07:06:34.501" v="784"/>
          <pc:sldLayoutMkLst>
            <pc:docMk/>
            <pc:sldMasterMk cId="162877779" sldId="2147483648"/>
            <pc:sldLayoutMk cId="909692527" sldId="2147483650"/>
          </pc:sldLayoutMkLst>
        </pc:sldLayoutChg>
        <pc:sldLayoutChg chg="modTransition">
          <pc:chgData name="陈 云开" userId="ec8c4c14ef978c14" providerId="LiveId" clId="{1C738D1A-8F87-4012-8410-F876C8D69B21}" dt="2020-11-23T07:06:34.501" v="784"/>
          <pc:sldLayoutMkLst>
            <pc:docMk/>
            <pc:sldMasterMk cId="162877779" sldId="2147483648"/>
            <pc:sldLayoutMk cId="3485393465" sldId="2147483651"/>
          </pc:sldLayoutMkLst>
        </pc:sldLayoutChg>
        <pc:sldLayoutChg chg="modTransition">
          <pc:chgData name="陈 云开" userId="ec8c4c14ef978c14" providerId="LiveId" clId="{1C738D1A-8F87-4012-8410-F876C8D69B21}" dt="2020-11-23T07:06:34.501" v="784"/>
          <pc:sldLayoutMkLst>
            <pc:docMk/>
            <pc:sldMasterMk cId="162877779" sldId="2147483648"/>
            <pc:sldLayoutMk cId="184081547" sldId="2147483652"/>
          </pc:sldLayoutMkLst>
        </pc:sldLayoutChg>
        <pc:sldLayoutChg chg="modTransition">
          <pc:chgData name="陈 云开" userId="ec8c4c14ef978c14" providerId="LiveId" clId="{1C738D1A-8F87-4012-8410-F876C8D69B21}" dt="2020-11-23T07:06:34.501" v="784"/>
          <pc:sldLayoutMkLst>
            <pc:docMk/>
            <pc:sldMasterMk cId="162877779" sldId="2147483648"/>
            <pc:sldLayoutMk cId="1346655133" sldId="2147483653"/>
          </pc:sldLayoutMkLst>
        </pc:sldLayoutChg>
        <pc:sldLayoutChg chg="modTransition">
          <pc:chgData name="陈 云开" userId="ec8c4c14ef978c14" providerId="LiveId" clId="{1C738D1A-8F87-4012-8410-F876C8D69B21}" dt="2020-11-23T07:06:34.501" v="784"/>
          <pc:sldLayoutMkLst>
            <pc:docMk/>
            <pc:sldMasterMk cId="162877779" sldId="2147483648"/>
            <pc:sldLayoutMk cId="4111275470" sldId="2147483654"/>
          </pc:sldLayoutMkLst>
        </pc:sldLayoutChg>
        <pc:sldLayoutChg chg="modTransition">
          <pc:chgData name="陈 云开" userId="ec8c4c14ef978c14" providerId="LiveId" clId="{1C738D1A-8F87-4012-8410-F876C8D69B21}" dt="2020-11-23T07:06:34.501" v="784"/>
          <pc:sldLayoutMkLst>
            <pc:docMk/>
            <pc:sldMasterMk cId="162877779" sldId="2147483648"/>
            <pc:sldLayoutMk cId="3595513673" sldId="2147483655"/>
          </pc:sldLayoutMkLst>
        </pc:sldLayoutChg>
        <pc:sldLayoutChg chg="modTransition">
          <pc:chgData name="陈 云开" userId="ec8c4c14ef978c14" providerId="LiveId" clId="{1C738D1A-8F87-4012-8410-F876C8D69B21}" dt="2020-11-23T07:06:34.501" v="784"/>
          <pc:sldLayoutMkLst>
            <pc:docMk/>
            <pc:sldMasterMk cId="162877779" sldId="2147483648"/>
            <pc:sldLayoutMk cId="2980904315" sldId="2147483656"/>
          </pc:sldLayoutMkLst>
        </pc:sldLayoutChg>
        <pc:sldLayoutChg chg="modTransition">
          <pc:chgData name="陈 云开" userId="ec8c4c14ef978c14" providerId="LiveId" clId="{1C738D1A-8F87-4012-8410-F876C8D69B21}" dt="2020-11-23T07:06:34.501" v="784"/>
          <pc:sldLayoutMkLst>
            <pc:docMk/>
            <pc:sldMasterMk cId="162877779" sldId="2147483648"/>
            <pc:sldLayoutMk cId="4172397241" sldId="2147483657"/>
          </pc:sldLayoutMkLst>
        </pc:sldLayoutChg>
        <pc:sldLayoutChg chg="modTransition">
          <pc:chgData name="陈 云开" userId="ec8c4c14ef978c14" providerId="LiveId" clId="{1C738D1A-8F87-4012-8410-F876C8D69B21}" dt="2020-11-23T07:06:34.501" v="784"/>
          <pc:sldLayoutMkLst>
            <pc:docMk/>
            <pc:sldMasterMk cId="162877779" sldId="2147483648"/>
            <pc:sldLayoutMk cId="1185822905" sldId="2147483658"/>
          </pc:sldLayoutMkLst>
        </pc:sldLayoutChg>
        <pc:sldLayoutChg chg="modTransition">
          <pc:chgData name="陈 云开" userId="ec8c4c14ef978c14" providerId="LiveId" clId="{1C738D1A-8F87-4012-8410-F876C8D69B21}" dt="2020-11-23T07:06:34.501" v="784"/>
          <pc:sldLayoutMkLst>
            <pc:docMk/>
            <pc:sldMasterMk cId="162877779" sldId="2147483648"/>
            <pc:sldLayoutMk cId="720155157" sldId="2147483659"/>
          </pc:sldLayoutMkLst>
        </pc:sldLayoutChg>
        <pc:sldLayoutChg chg="modTransition">
          <pc:chgData name="陈 云开" userId="ec8c4c14ef978c14" providerId="LiveId" clId="{1C738D1A-8F87-4012-8410-F876C8D69B21}" dt="2020-11-23T07:06:34.501" v="784"/>
          <pc:sldLayoutMkLst>
            <pc:docMk/>
            <pc:sldMasterMk cId="162877779" sldId="2147483648"/>
            <pc:sldLayoutMk cId="4268723289" sldId="2147483660"/>
          </pc:sldLayoutMkLst>
        </pc:sldLayoutChg>
        <pc:sldLayoutChg chg="modSp new mod modTransition setBg">
          <pc:chgData name="陈 云开" userId="ec8c4c14ef978c14" providerId="LiveId" clId="{1C738D1A-8F87-4012-8410-F876C8D69B21}" dt="2020-11-23T07:06:34.501" v="784"/>
          <pc:sldLayoutMkLst>
            <pc:docMk/>
            <pc:sldMasterMk cId="162877779" sldId="2147483648"/>
            <pc:sldLayoutMk cId="2743897220" sldId="2147483661"/>
          </pc:sldLayoutMkLst>
          <pc:spChg chg="mod">
            <ac:chgData name="陈 云开" userId="ec8c4c14ef978c14" providerId="LiveId" clId="{1C738D1A-8F87-4012-8410-F876C8D69B21}" dt="2020-11-23T05:29:24.543" v="176" actId="14100"/>
            <ac:spMkLst>
              <pc:docMk/>
              <pc:sldMasterMk cId="162877779" sldId="2147483648"/>
              <pc:sldLayoutMk cId="2743897220" sldId="2147483661"/>
              <ac:spMk id="2" creationId="{15F4CB3E-49AD-48EC-BD33-C0F665EB1088}"/>
            </ac:spMkLst>
          </pc:spChg>
        </pc:sldLayoutChg>
      </pc:sldMasterChg>
      <pc:sldMasterChg chg="new del mod addSldLayout delSldLayout">
        <pc:chgData name="陈 云开" userId="ec8c4c14ef978c14" providerId="LiveId" clId="{1C738D1A-8F87-4012-8410-F876C8D69B21}" dt="2020-11-23T05:28:15.212" v="157" actId="6938"/>
        <pc:sldMasterMkLst>
          <pc:docMk/>
          <pc:sldMasterMk cId="653977792" sldId="2147483661"/>
        </pc:sldMasterMkLst>
        <pc:sldLayoutChg chg="new del replId">
          <pc:chgData name="陈 云开" userId="ec8c4c14ef978c14" providerId="LiveId" clId="{1C738D1A-8F87-4012-8410-F876C8D69B21}" dt="2020-11-23T05:28:15.212" v="157" actId="6938"/>
          <pc:sldLayoutMkLst>
            <pc:docMk/>
            <pc:sldMasterMk cId="653977792" sldId="2147483661"/>
            <pc:sldLayoutMk cId="1279990072" sldId="2147483662"/>
          </pc:sldLayoutMkLst>
        </pc:sldLayoutChg>
        <pc:sldLayoutChg chg="new del replId">
          <pc:chgData name="陈 云开" userId="ec8c4c14ef978c14" providerId="LiveId" clId="{1C738D1A-8F87-4012-8410-F876C8D69B21}" dt="2020-11-23T05:28:15.212" v="157" actId="6938"/>
          <pc:sldLayoutMkLst>
            <pc:docMk/>
            <pc:sldMasterMk cId="653977792" sldId="2147483661"/>
            <pc:sldLayoutMk cId="3613458322" sldId="2147483663"/>
          </pc:sldLayoutMkLst>
        </pc:sldLayoutChg>
        <pc:sldLayoutChg chg="new del replId">
          <pc:chgData name="陈 云开" userId="ec8c4c14ef978c14" providerId="LiveId" clId="{1C738D1A-8F87-4012-8410-F876C8D69B21}" dt="2020-11-23T05:28:15.212" v="157" actId="6938"/>
          <pc:sldLayoutMkLst>
            <pc:docMk/>
            <pc:sldMasterMk cId="653977792" sldId="2147483661"/>
            <pc:sldLayoutMk cId="2474158489" sldId="2147483664"/>
          </pc:sldLayoutMkLst>
        </pc:sldLayoutChg>
        <pc:sldLayoutChg chg="new del replId">
          <pc:chgData name="陈 云开" userId="ec8c4c14ef978c14" providerId="LiveId" clId="{1C738D1A-8F87-4012-8410-F876C8D69B21}" dt="2020-11-23T05:28:15.212" v="157" actId="6938"/>
          <pc:sldLayoutMkLst>
            <pc:docMk/>
            <pc:sldMasterMk cId="653977792" sldId="2147483661"/>
            <pc:sldLayoutMk cId="1081911822" sldId="2147483665"/>
          </pc:sldLayoutMkLst>
        </pc:sldLayoutChg>
        <pc:sldLayoutChg chg="new del replId">
          <pc:chgData name="陈 云开" userId="ec8c4c14ef978c14" providerId="LiveId" clId="{1C738D1A-8F87-4012-8410-F876C8D69B21}" dt="2020-11-23T05:28:15.212" v="157" actId="6938"/>
          <pc:sldLayoutMkLst>
            <pc:docMk/>
            <pc:sldMasterMk cId="653977792" sldId="2147483661"/>
            <pc:sldLayoutMk cId="3707408632" sldId="2147483666"/>
          </pc:sldLayoutMkLst>
        </pc:sldLayoutChg>
        <pc:sldLayoutChg chg="new del replId">
          <pc:chgData name="陈 云开" userId="ec8c4c14ef978c14" providerId="LiveId" clId="{1C738D1A-8F87-4012-8410-F876C8D69B21}" dt="2020-11-23T05:28:15.212" v="157" actId="6938"/>
          <pc:sldLayoutMkLst>
            <pc:docMk/>
            <pc:sldMasterMk cId="653977792" sldId="2147483661"/>
            <pc:sldLayoutMk cId="745853608" sldId="2147483667"/>
          </pc:sldLayoutMkLst>
        </pc:sldLayoutChg>
        <pc:sldLayoutChg chg="new del replId">
          <pc:chgData name="陈 云开" userId="ec8c4c14ef978c14" providerId="LiveId" clId="{1C738D1A-8F87-4012-8410-F876C8D69B21}" dt="2020-11-23T05:28:15.212" v="157" actId="6938"/>
          <pc:sldLayoutMkLst>
            <pc:docMk/>
            <pc:sldMasterMk cId="653977792" sldId="2147483661"/>
            <pc:sldLayoutMk cId="3434580762" sldId="2147483668"/>
          </pc:sldLayoutMkLst>
        </pc:sldLayoutChg>
        <pc:sldLayoutChg chg="new del replId">
          <pc:chgData name="陈 云开" userId="ec8c4c14ef978c14" providerId="LiveId" clId="{1C738D1A-8F87-4012-8410-F876C8D69B21}" dt="2020-11-23T05:28:15.212" v="157" actId="6938"/>
          <pc:sldLayoutMkLst>
            <pc:docMk/>
            <pc:sldMasterMk cId="653977792" sldId="2147483661"/>
            <pc:sldLayoutMk cId="195777141" sldId="2147483669"/>
          </pc:sldLayoutMkLst>
        </pc:sldLayoutChg>
        <pc:sldLayoutChg chg="new del replId">
          <pc:chgData name="陈 云开" userId="ec8c4c14ef978c14" providerId="LiveId" clId="{1C738D1A-8F87-4012-8410-F876C8D69B21}" dt="2020-11-23T05:28:15.212" v="157" actId="6938"/>
          <pc:sldLayoutMkLst>
            <pc:docMk/>
            <pc:sldMasterMk cId="653977792" sldId="2147483661"/>
            <pc:sldLayoutMk cId="663849785" sldId="2147483670"/>
          </pc:sldLayoutMkLst>
        </pc:sldLayoutChg>
        <pc:sldLayoutChg chg="new del replId">
          <pc:chgData name="陈 云开" userId="ec8c4c14ef978c14" providerId="LiveId" clId="{1C738D1A-8F87-4012-8410-F876C8D69B21}" dt="2020-11-23T05:28:15.212" v="157" actId="6938"/>
          <pc:sldLayoutMkLst>
            <pc:docMk/>
            <pc:sldMasterMk cId="653977792" sldId="2147483661"/>
            <pc:sldLayoutMk cId="1799545313" sldId="2147483671"/>
          </pc:sldLayoutMkLst>
        </pc:sldLayoutChg>
        <pc:sldLayoutChg chg="new del replId">
          <pc:chgData name="陈 云开" userId="ec8c4c14ef978c14" providerId="LiveId" clId="{1C738D1A-8F87-4012-8410-F876C8D69B21}" dt="2020-11-23T05:28:15.212" v="157" actId="6938"/>
          <pc:sldLayoutMkLst>
            <pc:docMk/>
            <pc:sldMasterMk cId="653977792" sldId="2147483661"/>
            <pc:sldLayoutMk cId="1237512073" sldId="214748367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455435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4172397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1185822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720155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59467" y="4991100"/>
            <a:ext cx="10363200" cy="762000"/>
          </a:xfrm>
        </p:spPr>
        <p:txBody>
          <a:bodyPr anchor="b">
            <a:normAutofit/>
          </a:bodyPr>
          <a:lstStyle>
            <a:lvl1pPr algn="ctr">
              <a:defRPr sz="4000"/>
            </a:lvl1pPr>
          </a:lstStyle>
          <a:p>
            <a:r>
              <a:rPr lang="zh-CN" altLang="en-US"/>
              <a:t>单击此处编辑母版标题样式</a:t>
            </a:r>
            <a:endParaRPr lang="en-US" dirty="0"/>
          </a:p>
        </p:txBody>
      </p:sp>
      <p:sp>
        <p:nvSpPr>
          <p:cNvPr id="4" name="Date Placeholder 3"/>
          <p:cNvSpPr>
            <a:spLocks noGrp="1"/>
          </p:cNvSpPr>
          <p:nvPr>
            <p:ph type="dt" sz="half" idx="10"/>
          </p:nvPr>
        </p:nvSpPr>
        <p:spPr>
          <a:xfrm>
            <a:off x="1917843" y="6356352"/>
            <a:ext cx="1663556" cy="365125"/>
          </a:xfrm>
        </p:spPr>
        <p:txBody>
          <a:bodyPr/>
          <a:lstStyle/>
          <a:p>
            <a:fld id="{CEBA35BA-D686-4C5B-8934-1BF98F74796D}" type="datetimeFigureOut">
              <a:rPr lang="zh-CN" altLang="en-US" smtClean="0"/>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DACDF0-C2BD-4492-A170-FFA0B0A5720C}" type="slidenum">
              <a:rPr lang="zh-CN" altLang="en-US" smtClean="0"/>
              <a:t>‹#›</a:t>
            </a:fld>
            <a:endParaRPr lang="zh-CN" altLang="en-US"/>
          </a:p>
        </p:txBody>
      </p:sp>
      <p:pic>
        <p:nvPicPr>
          <p:cNvPr id="8" name="图片 7"/>
          <p:cNvPicPr>
            <a:picLocks noChangeAspect="1"/>
          </p:cNvPicPr>
          <p:nvPr/>
        </p:nvPicPr>
        <p:blipFill>
          <a:blip r:embed="rId2"/>
          <a:stretch>
            <a:fillRect/>
          </a:stretch>
        </p:blipFill>
        <p:spPr>
          <a:xfrm>
            <a:off x="3888" y="0"/>
            <a:ext cx="12188113" cy="4781320"/>
          </a:xfrm>
          <a:prstGeom prst="rect">
            <a:avLst/>
          </a:prstGeom>
        </p:spPr>
      </p:pic>
    </p:spTree>
    <p:extLst>
      <p:ext uri="{BB962C8B-B14F-4D97-AF65-F5344CB8AC3E}">
        <p14:creationId xmlns:p14="http://schemas.microsoft.com/office/powerpoint/2010/main" val="4268723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4CB3E-49AD-48EC-BD33-C0F665EB1088}"/>
              </a:ext>
            </a:extLst>
          </p:cNvPr>
          <p:cNvSpPr>
            <a:spLocks noGrp="1"/>
          </p:cNvSpPr>
          <p:nvPr>
            <p:ph type="title"/>
          </p:nvPr>
        </p:nvSpPr>
        <p:spPr>
          <a:xfrm>
            <a:off x="547254" y="1034927"/>
            <a:ext cx="6560127" cy="869647"/>
          </a:xfrm>
        </p:spPr>
        <p:txBody>
          <a:bodyPr>
            <a:noAutofit/>
          </a:bodyPr>
          <a:lstStyle>
            <a:lvl1pPr>
              <a:defRPr sz="4000"/>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501847B6-FA0D-4631-8961-73C31953F07B}"/>
              </a:ext>
            </a:extLst>
          </p:cNvPr>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4" name="页脚占位符 3">
            <a:extLst>
              <a:ext uri="{FF2B5EF4-FFF2-40B4-BE49-F238E27FC236}">
                <a16:creationId xmlns:a16="http://schemas.microsoft.com/office/drawing/2014/main" id="{FEFC2C22-D586-484C-8C51-60C8C81628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18D2D7-857E-46E7-9FFE-DF4518004AD8}"/>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274389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909692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3485393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184081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1346655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4111275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3595513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5ACCDA3-AF6E-43B7-BFD8-4B49DAB3F0EC}" type="datetimeFigureOut">
              <a:rPr lang="zh-CN" altLang="en-US" smtClean="0"/>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2980904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CCDA3-AF6E-43B7-BFD8-4B49DAB3F0EC}" type="datetimeFigureOut">
              <a:rPr lang="zh-CN" altLang="en-US" smtClean="0"/>
              <a:t>2020/12/2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16287777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r"/>
            <a:r>
              <a:rPr lang="zh-CN" altLang="en-US" dirty="0"/>
              <a:t>第</a:t>
            </a:r>
            <a:r>
              <a:rPr lang="en-US" altLang="zh-CN" dirty="0"/>
              <a:t>7</a:t>
            </a:r>
            <a:r>
              <a:rPr lang="zh-CN" altLang="en-US" dirty="0"/>
              <a:t>章 集成学习</a:t>
            </a:r>
          </a:p>
        </p:txBody>
      </p:sp>
      <p:sp>
        <p:nvSpPr>
          <p:cNvPr id="2" name="文本框 1">
            <a:extLst>
              <a:ext uri="{FF2B5EF4-FFF2-40B4-BE49-F238E27FC236}">
                <a16:creationId xmlns:a16="http://schemas.microsoft.com/office/drawing/2014/main" id="{BCF51FEE-04C2-4092-8242-F2F8194035CA}"/>
              </a:ext>
            </a:extLst>
          </p:cNvPr>
          <p:cNvSpPr txBox="1"/>
          <p:nvPr/>
        </p:nvSpPr>
        <p:spPr>
          <a:xfrm>
            <a:off x="777240" y="5164160"/>
            <a:ext cx="6781800" cy="923330"/>
          </a:xfrm>
          <a:prstGeom prst="rect">
            <a:avLst/>
          </a:prstGeom>
          <a:noFill/>
        </p:spPr>
        <p:txBody>
          <a:bodyPr wrap="square" rtlCol="0">
            <a:spAutoFit/>
          </a:bodyPr>
          <a:lstStyle/>
          <a:p>
            <a:r>
              <a:rPr lang="zh-CN" altLang="en-US" dirty="0"/>
              <a:t>集成学习是一种思想，其基本原理非常简单，即通过融合多个模型，从不同的角度降低模型的方差或偏差。典型的集成学习的框架包括</a:t>
            </a:r>
            <a:r>
              <a:rPr lang="en-US" altLang="zh-CN" dirty="0"/>
              <a:t>Bagging</a:t>
            </a:r>
            <a:r>
              <a:rPr lang="zh-CN" altLang="en-US" dirty="0"/>
              <a:t>、</a:t>
            </a:r>
            <a:r>
              <a:rPr lang="en-US" altLang="zh-CN" dirty="0"/>
              <a:t>Boosting</a:t>
            </a:r>
            <a:r>
              <a:rPr lang="zh-CN" altLang="en-US" dirty="0"/>
              <a:t>、</a:t>
            </a:r>
            <a:r>
              <a:rPr lang="en-US" altLang="zh-CN" dirty="0"/>
              <a:t>Stacking</a:t>
            </a:r>
            <a:endParaRPr lang="zh-CN" altLang="en-US" dirty="0"/>
          </a:p>
        </p:txBody>
      </p:sp>
    </p:spTree>
    <p:extLst>
      <p:ext uri="{BB962C8B-B14F-4D97-AF65-F5344CB8AC3E}">
        <p14:creationId xmlns:p14="http://schemas.microsoft.com/office/powerpoint/2010/main" val="4215472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4981561" cy="869647"/>
          </a:xfrm>
        </p:spPr>
        <p:txBody>
          <a:bodyPr/>
          <a:lstStyle/>
          <a:p>
            <a:r>
              <a:rPr lang="en-US" altLang="zh-CN" dirty="0"/>
              <a:t>Boosting</a:t>
            </a:r>
            <a:r>
              <a:rPr lang="zh-CN" altLang="en-US" dirty="0"/>
              <a:t>算法思路</a:t>
            </a:r>
          </a:p>
        </p:txBody>
      </p:sp>
      <p:sp>
        <p:nvSpPr>
          <p:cNvPr id="5" name="文本框 4">
            <a:extLst>
              <a:ext uri="{FF2B5EF4-FFF2-40B4-BE49-F238E27FC236}">
                <a16:creationId xmlns:a16="http://schemas.microsoft.com/office/drawing/2014/main" id="{C2FE904B-1207-4D8D-BF61-489798AB645A}"/>
              </a:ext>
            </a:extLst>
          </p:cNvPr>
          <p:cNvSpPr txBox="1"/>
          <p:nvPr/>
        </p:nvSpPr>
        <p:spPr>
          <a:xfrm>
            <a:off x="609600" y="2509365"/>
            <a:ext cx="4524462" cy="3139321"/>
          </a:xfrm>
          <a:prstGeom prst="rect">
            <a:avLst/>
          </a:prstGeom>
          <a:noFill/>
        </p:spPr>
        <p:txBody>
          <a:bodyPr wrap="square">
            <a:spAutoFit/>
          </a:bodyPr>
          <a:lstStyle/>
          <a:p>
            <a:pPr indent="304800">
              <a:spcAft>
                <a:spcPts val="800"/>
              </a:spcAft>
            </a:pPr>
            <a:r>
              <a:rPr lang="en-US" altLang="zh-CN" dirty="0"/>
              <a:t>Boosting</a:t>
            </a:r>
            <a:r>
              <a:rPr lang="zh-CN" altLang="zh-CN" dirty="0"/>
              <a:t>集成的思路是：首先在样本集合上训练一个简单的弱学习器，这样的模型往往是欠拟合的。后面每次依据前一个弱学习器，对样本集合中的样本权重或者概率分布做新的调整，着重考虑被弱学习器错误分类的样本，然后在调整好的样本集合上训练一个新的弱分类器。不断重复这一过程，直到满足一定的终止条件为止。然后将学习到的各个弱分类器按照性能的高低赋予不同的权重集成起来得到最终的模型。</a:t>
            </a:r>
            <a:endParaRPr lang="zh-CN" altLang="en-US" dirty="0">
              <a:solidFill>
                <a:srgbClr val="000000"/>
              </a:solidFill>
              <a:latin typeface="+mn-ea"/>
              <a:cs typeface="Times New Roman" panose="02020603050405020304" pitchFamily="18" charset="0"/>
            </a:endParaRPr>
          </a:p>
        </p:txBody>
      </p:sp>
      <p:pic>
        <p:nvPicPr>
          <p:cNvPr id="4" name="图片 3">
            <a:extLst>
              <a:ext uri="{FF2B5EF4-FFF2-40B4-BE49-F238E27FC236}">
                <a16:creationId xmlns:a16="http://schemas.microsoft.com/office/drawing/2014/main" id="{B4C004E0-718A-4D49-AA92-B769D415E967}"/>
              </a:ext>
            </a:extLst>
          </p:cNvPr>
          <p:cNvPicPr>
            <a:picLocks noChangeAspect="1"/>
          </p:cNvPicPr>
          <p:nvPr/>
        </p:nvPicPr>
        <p:blipFill>
          <a:blip r:embed="rId2"/>
          <a:stretch>
            <a:fillRect/>
          </a:stretch>
        </p:blipFill>
        <p:spPr>
          <a:xfrm>
            <a:off x="5387340" y="1238250"/>
            <a:ext cx="6477000" cy="3619500"/>
          </a:xfrm>
          <a:prstGeom prst="rect">
            <a:avLst/>
          </a:prstGeom>
        </p:spPr>
      </p:pic>
    </p:spTree>
    <p:extLst>
      <p:ext uri="{BB962C8B-B14F-4D97-AF65-F5344CB8AC3E}">
        <p14:creationId xmlns:p14="http://schemas.microsoft.com/office/powerpoint/2010/main" val="4239846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5867400" cy="869647"/>
          </a:xfrm>
        </p:spPr>
        <p:txBody>
          <a:bodyPr/>
          <a:lstStyle/>
          <a:p>
            <a:r>
              <a:rPr lang="en-US" altLang="zh-CN" dirty="0"/>
              <a:t>Adaboost</a:t>
            </a:r>
            <a:r>
              <a:rPr lang="zh-CN" altLang="en-US" dirty="0"/>
              <a:t>与加法模型优化</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2FE904B-1207-4D8D-BF61-489798AB645A}"/>
                  </a:ext>
                </a:extLst>
              </p:cNvPr>
              <p:cNvSpPr txBox="1"/>
              <p:nvPr/>
            </p:nvSpPr>
            <p:spPr>
              <a:xfrm>
                <a:off x="609600" y="2509365"/>
                <a:ext cx="4777740" cy="3447098"/>
              </a:xfrm>
              <a:prstGeom prst="rect">
                <a:avLst/>
              </a:prstGeom>
              <a:noFill/>
            </p:spPr>
            <p:txBody>
              <a:bodyPr wrap="square">
                <a:spAutoFit/>
              </a:bodyPr>
              <a:lstStyle/>
              <a:p>
                <a:pPr indent="304800">
                  <a:spcAft>
                    <a:spcPts val="800"/>
                  </a:spcAft>
                </a:pPr>
                <a:r>
                  <a:rPr lang="en-US" altLang="zh-CN" dirty="0"/>
                  <a:t>AdaBoost</a:t>
                </a:r>
                <a:r>
                  <a:rPr lang="zh-CN" altLang="zh-CN" dirty="0"/>
                  <a:t>是</a:t>
                </a:r>
                <a:r>
                  <a:rPr lang="en-US" altLang="zh-CN" dirty="0"/>
                  <a:t>Boosting</a:t>
                </a:r>
                <a:r>
                  <a:rPr lang="zh-CN" altLang="zh-CN" dirty="0"/>
                  <a:t>算法中的代表，在数据挖掘、模式识别等领域有着广泛的应用</a:t>
                </a:r>
                <a:endParaRPr lang="en-US" altLang="zh-CN" dirty="0"/>
              </a:p>
              <a:p>
                <a:pPr indent="304800">
                  <a:spcAft>
                    <a:spcPts val="800"/>
                  </a:spcAft>
                </a:pPr>
                <a:r>
                  <a:rPr lang="zh-CN" altLang="en-US" dirty="0">
                    <a:solidFill>
                      <a:srgbClr val="000000"/>
                    </a:solidFill>
                    <a:latin typeface="+mn-ea"/>
                    <a:cs typeface="Times New Roman" panose="02020603050405020304" pitchFamily="18" charset="0"/>
                  </a:rPr>
                  <a:t>对于模型</a:t>
                </a:r>
                <a14:m>
                  <m:oMath xmlns:m="http://schemas.openxmlformats.org/officeDocument/2006/math">
                    <m:r>
                      <a:rPr lang="zh-CN" altLang="en-US" i="1">
                        <a:latin typeface="Cambria Math" panose="02040503050406030204" pitchFamily="18" charset="0"/>
                      </a:rPr>
                      <m:t>𝑓</m:t>
                    </m:r>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oMath>
                </a14:m>
                <a:r>
                  <a:rPr lang="zh-CN" altLang="en-US" dirty="0">
                    <a:solidFill>
                      <a:srgbClr val="000000"/>
                    </a:solidFill>
                    <a:latin typeface="+mn-ea"/>
                    <a:cs typeface="Times New Roman" panose="02020603050405020304" pitchFamily="18" charset="0"/>
                  </a:rPr>
                  <a:t>，假设其</a:t>
                </a:r>
                <a:r>
                  <a:rPr lang="zh-CN" altLang="zh-CN" dirty="0"/>
                  <a:t>预测结果可由若干个子模型的线性组合来实现</a:t>
                </a:r>
                <a:r>
                  <a:rPr lang="zh-CN" altLang="en-US" dirty="0"/>
                  <a:t>，则称其为加法模型。从整体的角度优化较为困难。</a:t>
                </a:r>
                <a:endParaRPr lang="en-US" altLang="zh-CN" dirty="0"/>
              </a:p>
              <a:p>
                <a:pPr indent="304800">
                  <a:spcAft>
                    <a:spcPts val="800"/>
                  </a:spcAft>
                </a:pPr>
                <a:r>
                  <a:rPr lang="zh-CN" altLang="en-US" dirty="0">
                    <a:solidFill>
                      <a:srgbClr val="000000"/>
                    </a:solidFill>
                    <a:latin typeface="+mn-ea"/>
                    <a:cs typeface="Times New Roman" panose="02020603050405020304" pitchFamily="18" charset="0"/>
                  </a:rPr>
                  <a:t>前向优化算法：</a:t>
                </a:r>
                <a:r>
                  <a:rPr lang="zh-CN" altLang="zh-CN" dirty="0"/>
                  <a:t>从前向后，每次只优化一个子模型并估计其系数。每一步的优化都依赖于上一步的结果</a:t>
                </a:r>
                <a:endParaRPr lang="en-US" altLang="zh-CN" dirty="0"/>
              </a:p>
              <a:p>
                <a:pPr indent="304800">
                  <a:spcAft>
                    <a:spcPts val="800"/>
                  </a:spcAft>
                </a:pPr>
                <a:r>
                  <a:rPr lang="zh-CN" altLang="en-US" dirty="0">
                    <a:solidFill>
                      <a:srgbClr val="000000"/>
                    </a:solidFill>
                    <a:latin typeface="+mn-ea"/>
                    <a:cs typeface="Times New Roman" panose="02020603050405020304" pitchFamily="18" charset="0"/>
                  </a:rPr>
                  <a:t>在</a:t>
                </a:r>
                <a:r>
                  <a:rPr lang="en-US" altLang="zh-CN" dirty="0"/>
                  <a:t>AdaBoost</a:t>
                </a:r>
                <a:r>
                  <a:rPr lang="zh-CN" altLang="zh-CN" dirty="0"/>
                  <a:t>算法中，用于训练每个子模型的数据分布依赖于上一步训练好的模型对样本集合中每个样本权重的重新估计</a:t>
                </a:r>
                <a:endParaRPr lang="zh-CN" altLang="en-US" dirty="0">
                  <a:solidFill>
                    <a:srgbClr val="000000"/>
                  </a:solidFill>
                  <a:latin typeface="+mn-ea"/>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C2FE904B-1207-4D8D-BF61-489798AB645A}"/>
                  </a:ext>
                </a:extLst>
              </p:cNvPr>
              <p:cNvSpPr txBox="1">
                <a:spLocks noRot="1" noChangeAspect="1" noMove="1" noResize="1" noEditPoints="1" noAdjustHandles="1" noChangeArrowheads="1" noChangeShapeType="1" noTextEdit="1"/>
              </p:cNvSpPr>
              <p:nvPr/>
            </p:nvSpPr>
            <p:spPr>
              <a:xfrm>
                <a:off x="609600" y="2509365"/>
                <a:ext cx="4777740" cy="3447098"/>
              </a:xfrm>
              <a:prstGeom prst="rect">
                <a:avLst/>
              </a:prstGeom>
              <a:blipFill>
                <a:blip r:embed="rId2"/>
                <a:stretch>
                  <a:fillRect l="-1020" t="-1062" r="-893" b="-194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4C004E0-718A-4D49-AA92-B769D415E967}"/>
              </a:ext>
            </a:extLst>
          </p:cNvPr>
          <p:cNvPicPr>
            <a:picLocks noChangeAspect="1"/>
          </p:cNvPicPr>
          <p:nvPr/>
        </p:nvPicPr>
        <p:blipFill>
          <a:blip r:embed="rId3"/>
          <a:stretch>
            <a:fillRect/>
          </a:stretch>
        </p:blipFill>
        <p:spPr>
          <a:xfrm>
            <a:off x="6096000" y="1923971"/>
            <a:ext cx="6477000" cy="3619500"/>
          </a:xfrm>
          <a:prstGeom prst="rect">
            <a:avLst/>
          </a:prstGeom>
        </p:spPr>
      </p:pic>
    </p:spTree>
    <p:extLst>
      <p:ext uri="{BB962C8B-B14F-4D97-AF65-F5344CB8AC3E}">
        <p14:creationId xmlns:p14="http://schemas.microsoft.com/office/powerpoint/2010/main" val="2604348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5867400" cy="869647"/>
          </a:xfrm>
        </p:spPr>
        <p:txBody>
          <a:bodyPr/>
          <a:lstStyle/>
          <a:p>
            <a:r>
              <a:rPr lang="en-US" altLang="zh-CN" dirty="0"/>
              <a:t>Adaboost</a:t>
            </a:r>
            <a:r>
              <a:rPr lang="zh-CN" altLang="en-US" dirty="0"/>
              <a:t>算法流程</a:t>
            </a:r>
          </a:p>
        </p:txBody>
      </p:sp>
      <p:sp>
        <p:nvSpPr>
          <p:cNvPr id="5" name="文本框 4">
            <a:extLst>
              <a:ext uri="{FF2B5EF4-FFF2-40B4-BE49-F238E27FC236}">
                <a16:creationId xmlns:a16="http://schemas.microsoft.com/office/drawing/2014/main" id="{C2FE904B-1207-4D8D-BF61-489798AB645A}"/>
              </a:ext>
            </a:extLst>
          </p:cNvPr>
          <p:cNvSpPr txBox="1"/>
          <p:nvPr/>
        </p:nvSpPr>
        <p:spPr>
          <a:xfrm>
            <a:off x="609600" y="3216232"/>
            <a:ext cx="9799320" cy="2164695"/>
          </a:xfrm>
          <a:prstGeom prst="rect">
            <a:avLst/>
          </a:prstGeom>
          <a:noFill/>
        </p:spPr>
        <p:txBody>
          <a:bodyPr wrap="square">
            <a:spAutoFit/>
          </a:bodyPr>
          <a:lstStyle/>
          <a:p>
            <a:pPr marL="285750" indent="-285750">
              <a:spcAft>
                <a:spcPts val="800"/>
              </a:spcAft>
              <a:buFont typeface="Arial" panose="020B0604020202020204" pitchFamily="34" charset="0"/>
              <a:buChar char="•"/>
            </a:pPr>
            <a:r>
              <a:rPr lang="zh-CN" altLang="zh-CN" dirty="0"/>
              <a:t>初始化样本权重的分布，每个样本拥有相同的权重</a:t>
            </a:r>
            <a:endParaRPr lang="en-US" altLang="zh-CN" dirty="0"/>
          </a:p>
          <a:p>
            <a:pPr marL="285750" indent="-285750">
              <a:spcAft>
                <a:spcPts val="800"/>
              </a:spcAft>
              <a:buFont typeface="Arial" panose="020B0604020202020204" pitchFamily="34" charset="0"/>
              <a:buChar char="•"/>
            </a:pPr>
            <a:r>
              <a:rPr lang="zh-CN" altLang="zh-CN" dirty="0"/>
              <a:t>循环迭代，每次用当前样本的权重分布训练一个新的分类器，并基于分类器对样本权重进行重新调整</a:t>
            </a:r>
            <a:endParaRPr lang="en-US" altLang="zh-CN" dirty="0"/>
          </a:p>
          <a:p>
            <a:pPr marL="285750" indent="-285750">
              <a:spcAft>
                <a:spcPts val="800"/>
              </a:spcAft>
              <a:buFont typeface="Arial" panose="020B0604020202020204" pitchFamily="34" charset="0"/>
              <a:buChar char="•"/>
            </a:pPr>
            <a:r>
              <a:rPr lang="zh-CN" altLang="zh-CN" dirty="0"/>
              <a:t>计算当前权重分布下的，分类模型的带权错误率</a:t>
            </a:r>
            <a:endParaRPr lang="en-US" altLang="zh-CN" dirty="0"/>
          </a:p>
          <a:p>
            <a:pPr marL="285750" indent="-285750">
              <a:spcAft>
                <a:spcPts val="800"/>
              </a:spcAft>
              <a:buFont typeface="Arial" panose="020B0604020202020204" pitchFamily="34" charset="0"/>
              <a:buChar char="•"/>
            </a:pPr>
            <a:r>
              <a:rPr lang="zh-CN" altLang="zh-CN" dirty="0"/>
              <a:t>计算当前模型的权重</a:t>
            </a:r>
            <a:endParaRPr lang="en-US" altLang="zh-CN" dirty="0"/>
          </a:p>
          <a:p>
            <a:pPr marL="285750" indent="-285750">
              <a:spcAft>
                <a:spcPts val="800"/>
              </a:spcAft>
              <a:buFont typeface="Arial" panose="020B0604020202020204" pitchFamily="34" charset="0"/>
              <a:buChar char="•"/>
            </a:pPr>
            <a:r>
              <a:rPr lang="zh-CN" altLang="zh-CN" dirty="0"/>
              <a:t>更新样本权重的分布</a:t>
            </a:r>
            <a:endParaRPr lang="zh-CN" altLang="en-US" dirty="0">
              <a:solidFill>
                <a:srgbClr val="000000"/>
              </a:solidFill>
              <a:latin typeface="+mn-ea"/>
              <a:cs typeface="Times New Roman" panose="02020603050405020304" pitchFamily="18" charset="0"/>
            </a:endParaRPr>
          </a:p>
        </p:txBody>
      </p:sp>
      <p:sp>
        <p:nvSpPr>
          <p:cNvPr id="3" name="文本框 2">
            <a:extLst>
              <a:ext uri="{FF2B5EF4-FFF2-40B4-BE49-F238E27FC236}">
                <a16:creationId xmlns:a16="http://schemas.microsoft.com/office/drawing/2014/main" id="{17857E72-0939-4A56-BCC9-D9FDD83C7705}"/>
              </a:ext>
            </a:extLst>
          </p:cNvPr>
          <p:cNvSpPr txBox="1"/>
          <p:nvPr/>
        </p:nvSpPr>
        <p:spPr>
          <a:xfrm>
            <a:off x="1676400" y="5380927"/>
            <a:ext cx="6172200" cy="1200329"/>
          </a:xfrm>
          <a:prstGeom prst="rect">
            <a:avLst/>
          </a:prstGeom>
          <a:noFill/>
        </p:spPr>
        <p:txBody>
          <a:bodyPr wrap="square" rtlCol="0">
            <a:spAutoFit/>
          </a:bodyPr>
          <a:lstStyle/>
          <a:p>
            <a:r>
              <a:rPr lang="zh-CN" altLang="zh-CN" dirty="0"/>
              <a:t>依据样本的权重进行</a:t>
            </a:r>
            <a:r>
              <a:rPr lang="zh-CN" altLang="en-US" dirty="0"/>
              <a:t>子模型</a:t>
            </a:r>
            <a:r>
              <a:rPr lang="zh-CN" altLang="zh-CN" dirty="0"/>
              <a:t>训练</a:t>
            </a:r>
            <a:r>
              <a:rPr lang="zh-CN" altLang="en-US" dirty="0"/>
              <a:t>：</a:t>
            </a:r>
            <a:endParaRPr lang="en-US" altLang="zh-CN" dirty="0"/>
          </a:p>
          <a:p>
            <a:r>
              <a:rPr lang="zh-CN" altLang="zh-CN" dirty="0"/>
              <a:t>给权重大的样本的损失函数值乘以该权重以达到</a:t>
            </a:r>
            <a:r>
              <a:rPr lang="zh-CN" altLang="en-US" dirty="0"/>
              <a:t>看重</a:t>
            </a:r>
            <a:r>
              <a:rPr lang="zh-CN" altLang="zh-CN" dirty="0"/>
              <a:t>优化的目的</a:t>
            </a:r>
            <a:endParaRPr lang="en-US" altLang="zh-CN" dirty="0"/>
          </a:p>
          <a:p>
            <a:r>
              <a:rPr lang="zh-CN" altLang="zh-CN" dirty="0"/>
              <a:t>按照概率分布从原始样本集合中进行采样产生新的样本集合</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CD7BAD6-20A4-4A7F-95E3-A540B20DFB57}"/>
                  </a:ext>
                </a:extLst>
              </p:cNvPr>
              <p:cNvSpPr txBox="1"/>
              <p:nvPr/>
            </p:nvSpPr>
            <p:spPr>
              <a:xfrm>
                <a:off x="1379220" y="2292902"/>
                <a:ext cx="8260080" cy="923330"/>
              </a:xfrm>
              <a:prstGeom prst="rect">
                <a:avLst/>
              </a:prstGeom>
              <a:noFill/>
            </p:spPr>
            <p:txBody>
              <a:bodyPr wrap="square" rtlCol="0">
                <a:spAutoFit/>
              </a:bodyPr>
              <a:lstStyle/>
              <a:p>
                <a:r>
                  <a:rPr lang="zh-CN" altLang="en-US" dirty="0"/>
                  <a:t>输入：样本集合</a:t>
                </a:r>
                <a14:m>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𝐷</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a:latin typeface="Cambria Math" panose="02040503050406030204" pitchFamily="18" charset="0"/>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a:latin typeface="Cambria Math" panose="02040503050406030204" pitchFamily="18" charset="0"/>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𝑚</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𝑚</m:t>
                            </m:r>
                          </m:sub>
                        </m:sSub>
                        <m:r>
                          <a:rPr lang="zh-CN" altLang="en-US">
                            <a:latin typeface="Cambria Math" panose="02040503050406030204" pitchFamily="18" charset="0"/>
                          </a:rPr>
                          <m:t>)</m:t>
                        </m:r>
                      </m:e>
                    </m:d>
                    <m:r>
                      <a:rPr lang="zh-CN" altLang="en-US" i="1">
                        <a:latin typeface="Cambria Math" panose="02040503050406030204" pitchFamily="18" charset="0"/>
                      </a:rPr>
                      <m:t> </m:t>
                    </m:r>
                  </m:oMath>
                </a14:m>
                <a:r>
                  <a:rPr lang="zh-CN" altLang="en-US" dirty="0"/>
                  <a:t>，其中</a:t>
                </a:r>
                <a14:m>
                  <m:oMath xmlns:m="http://schemas.openxmlformats.org/officeDocument/2006/math">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a:latin typeface="Cambria Math" panose="02040503050406030204" pitchFamily="18" charset="0"/>
                          </a:rPr>
                          <m:t>∈{−1,+1</m:t>
                        </m:r>
                      </m:e>
                    </m:d>
                    <m:r>
                      <a:rPr lang="zh-CN" altLang="en-US" i="1">
                        <a:latin typeface="Cambria Math" panose="02040503050406030204" pitchFamily="18" charset="0"/>
                      </a:rPr>
                      <m:t> </m:t>
                    </m:r>
                  </m:oMath>
                </a14:m>
                <a:r>
                  <a:rPr lang="zh-CN" altLang="en-US" dirty="0"/>
                  <a:t>；弱分类算法</a:t>
                </a:r>
                <a14:m>
                  <m:oMath xmlns:m="http://schemas.openxmlformats.org/officeDocument/2006/math">
                    <m:d>
                      <m:dPr>
                        <m:begChr m:val=""/>
                        <m:ctrlPr>
                          <a:rPr lang="zh-CN" altLang="en-US" i="1">
                            <a:latin typeface="Cambria Math" panose="02040503050406030204" pitchFamily="18" charset="0"/>
                          </a:rPr>
                        </m:ctrlPr>
                      </m:dPr>
                      <m:e>
                        <m:r>
                          <a:rPr lang="zh-CN" altLang="en-US">
                            <a:latin typeface="Cambria Math" panose="02040503050406030204" pitchFamily="18" charset="0"/>
                          </a:rPr>
                          <m:t>ℱ</m:t>
                        </m:r>
                        <m:r>
                          <a:rPr lang="zh-CN" altLang="en-US">
                            <a:latin typeface="Cambria Math" panose="02040503050406030204" pitchFamily="18" charset="0"/>
                          </a:rPr>
                          <m:t>(</m:t>
                        </m:r>
                        <m:r>
                          <a:rPr lang="zh-CN" altLang="en-US" i="1">
                            <a:latin typeface="Cambria Math" panose="02040503050406030204" pitchFamily="18" charset="0"/>
                          </a:rPr>
                          <m:t>𝐷</m:t>
                        </m:r>
                        <m:r>
                          <a:rPr lang="zh-CN" altLang="en-US">
                            <a:latin typeface="Cambria Math" panose="02040503050406030204" pitchFamily="18" charset="0"/>
                          </a:rPr>
                          <m:t>,</m:t>
                        </m:r>
                        <m:r>
                          <a:rPr lang="zh-CN" altLang="en-US">
                            <a:latin typeface="Cambria Math" panose="02040503050406030204" pitchFamily="18" charset="0"/>
                          </a:rPr>
                          <m:t>𝒲</m:t>
                        </m:r>
                      </m:e>
                    </m:d>
                  </m:oMath>
                </a14:m>
                <a:r>
                  <a:rPr lang="zh-CN" altLang="en-US" dirty="0"/>
                  <a:t>，其中</a:t>
                </a:r>
                <a:r>
                  <a:rPr lang="en-US" altLang="zh-CN" dirty="0"/>
                  <a:t>ω</a:t>
                </a:r>
                <a:r>
                  <a:rPr lang="zh-CN" altLang="en-US" dirty="0"/>
                  <a:t>为样本的权重分布；要训练的分类器的个数</a:t>
                </a:r>
                <a:r>
                  <a:rPr lang="en-US" altLang="zh-CN" dirty="0"/>
                  <a:t>T</a:t>
                </a:r>
              </a:p>
              <a:p>
                <a:r>
                  <a:rPr lang="zh-CN" altLang="en-US" dirty="0"/>
                  <a:t>输出：</a:t>
                </a:r>
                <a:r>
                  <a:rPr lang="en-US" altLang="zh-CN" dirty="0"/>
                  <a:t>Adaboost</a:t>
                </a:r>
                <a:r>
                  <a:rPr lang="zh-CN" altLang="en-US" dirty="0"/>
                  <a:t>分类器</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𝐹</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oMath>
                </a14:m>
                <a:endParaRPr lang="zh-CN" altLang="en-US" dirty="0"/>
              </a:p>
            </p:txBody>
          </p:sp>
        </mc:Choice>
        <mc:Fallback xmlns="">
          <p:sp>
            <p:nvSpPr>
              <p:cNvPr id="6" name="文本框 5">
                <a:extLst>
                  <a:ext uri="{FF2B5EF4-FFF2-40B4-BE49-F238E27FC236}">
                    <a16:creationId xmlns:a16="http://schemas.microsoft.com/office/drawing/2014/main" id="{2CD7BAD6-20A4-4A7F-95E3-A540B20DFB57}"/>
                  </a:ext>
                </a:extLst>
              </p:cNvPr>
              <p:cNvSpPr txBox="1">
                <a:spLocks noRot="1" noChangeAspect="1" noMove="1" noResize="1" noEditPoints="1" noAdjustHandles="1" noChangeArrowheads="1" noChangeShapeType="1" noTextEdit="1"/>
              </p:cNvSpPr>
              <p:nvPr/>
            </p:nvSpPr>
            <p:spPr>
              <a:xfrm>
                <a:off x="1379220" y="2292902"/>
                <a:ext cx="8260080" cy="923330"/>
              </a:xfrm>
              <a:prstGeom prst="rect">
                <a:avLst/>
              </a:prstGeom>
              <a:blipFill>
                <a:blip r:embed="rId2"/>
                <a:stretch>
                  <a:fillRect l="-590" t="-50000" r="-590" b="-73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87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5867400" cy="869647"/>
          </a:xfrm>
        </p:spPr>
        <p:txBody>
          <a:bodyPr/>
          <a:lstStyle/>
          <a:p>
            <a:r>
              <a:rPr lang="en-US" altLang="zh-CN" dirty="0"/>
              <a:t>Adaboost</a:t>
            </a:r>
            <a:r>
              <a:rPr lang="zh-CN" altLang="en-US" dirty="0"/>
              <a:t>优化分析</a:t>
            </a:r>
          </a:p>
        </p:txBody>
      </p:sp>
      <p:sp>
        <p:nvSpPr>
          <p:cNvPr id="5" name="文本框 4">
            <a:extLst>
              <a:ext uri="{FF2B5EF4-FFF2-40B4-BE49-F238E27FC236}">
                <a16:creationId xmlns:a16="http://schemas.microsoft.com/office/drawing/2014/main" id="{C2FE904B-1207-4D8D-BF61-489798AB645A}"/>
              </a:ext>
            </a:extLst>
          </p:cNvPr>
          <p:cNvSpPr txBox="1"/>
          <p:nvPr/>
        </p:nvSpPr>
        <p:spPr>
          <a:xfrm>
            <a:off x="914400" y="2690336"/>
            <a:ext cx="4495800" cy="1477328"/>
          </a:xfrm>
          <a:prstGeom prst="rect">
            <a:avLst/>
          </a:prstGeom>
          <a:noFill/>
        </p:spPr>
        <p:txBody>
          <a:bodyPr wrap="square">
            <a:spAutoFit/>
          </a:bodyPr>
          <a:lstStyle/>
          <a:p>
            <a:pPr>
              <a:spcAft>
                <a:spcPts val="800"/>
              </a:spcAft>
            </a:pPr>
            <a:r>
              <a:rPr lang="en-US" altLang="zh-CN" dirty="0"/>
              <a:t>AdaBoost</a:t>
            </a:r>
            <a:r>
              <a:rPr lang="zh-CN" altLang="zh-CN" dirty="0"/>
              <a:t>算法每次迭代关注上一步被分类错误的样本，说明</a:t>
            </a:r>
            <a:r>
              <a:rPr lang="en-US" altLang="zh-CN" dirty="0"/>
              <a:t>AdaBoost</a:t>
            </a:r>
            <a:r>
              <a:rPr lang="zh-CN" altLang="zh-CN" dirty="0"/>
              <a:t>算法着重优化的是</a:t>
            </a:r>
            <a:r>
              <a:rPr lang="zh-CN" altLang="en-US" dirty="0"/>
              <a:t>偏差，对方差的优化不明显但仍有参考意义，</a:t>
            </a:r>
            <a:r>
              <a:rPr lang="zh-CN" altLang="zh-CN" dirty="0"/>
              <a:t>集成模型的方差与单模型基本相同</a:t>
            </a:r>
            <a:r>
              <a:rPr lang="zh-CN" altLang="en-US" dirty="0"/>
              <a:t>。</a:t>
            </a:r>
            <a:endParaRPr lang="zh-CN" altLang="en-US" dirty="0">
              <a:solidFill>
                <a:srgbClr val="000000"/>
              </a:solidFill>
              <a:latin typeface="+mn-ea"/>
              <a:cs typeface="Times New Roman" panose="02020603050405020304" pitchFamily="18" charset="0"/>
            </a:endParaRPr>
          </a:p>
        </p:txBody>
      </p:sp>
      <p:pic>
        <p:nvPicPr>
          <p:cNvPr id="6" name="图片 5">
            <a:extLst>
              <a:ext uri="{FF2B5EF4-FFF2-40B4-BE49-F238E27FC236}">
                <a16:creationId xmlns:a16="http://schemas.microsoft.com/office/drawing/2014/main" id="{4764AD65-BD5C-4306-8EFF-8B5DAEA83921}"/>
              </a:ext>
            </a:extLst>
          </p:cNvPr>
          <p:cNvPicPr>
            <a:picLocks noChangeAspect="1"/>
          </p:cNvPicPr>
          <p:nvPr/>
        </p:nvPicPr>
        <p:blipFill>
          <a:blip r:embed="rId2"/>
          <a:stretch>
            <a:fillRect/>
          </a:stretch>
        </p:blipFill>
        <p:spPr>
          <a:xfrm>
            <a:off x="5715000" y="1428187"/>
            <a:ext cx="6477000" cy="3619500"/>
          </a:xfrm>
          <a:prstGeom prst="rect">
            <a:avLst/>
          </a:prstGeom>
        </p:spPr>
      </p:pic>
    </p:spTree>
    <p:extLst>
      <p:ext uri="{BB962C8B-B14F-4D97-AF65-F5344CB8AC3E}">
        <p14:creationId xmlns:p14="http://schemas.microsoft.com/office/powerpoint/2010/main" val="135219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4981561" cy="869647"/>
          </a:xfrm>
        </p:spPr>
        <p:txBody>
          <a:bodyPr/>
          <a:lstStyle/>
          <a:p>
            <a:r>
              <a:rPr lang="zh-CN" altLang="en-US" dirty="0"/>
              <a:t>提升树定义</a:t>
            </a:r>
          </a:p>
        </p:txBody>
      </p:sp>
      <p:sp>
        <p:nvSpPr>
          <p:cNvPr id="5" name="文本框 4">
            <a:extLst>
              <a:ext uri="{FF2B5EF4-FFF2-40B4-BE49-F238E27FC236}">
                <a16:creationId xmlns:a16="http://schemas.microsoft.com/office/drawing/2014/main" id="{C2FE904B-1207-4D8D-BF61-489798AB645A}"/>
              </a:ext>
            </a:extLst>
          </p:cNvPr>
          <p:cNvSpPr txBox="1"/>
          <p:nvPr/>
        </p:nvSpPr>
        <p:spPr>
          <a:xfrm>
            <a:off x="1539240" y="2432209"/>
            <a:ext cx="5135880" cy="2031325"/>
          </a:xfrm>
          <a:prstGeom prst="rect">
            <a:avLst/>
          </a:prstGeom>
          <a:noFill/>
        </p:spPr>
        <p:txBody>
          <a:bodyPr wrap="square">
            <a:spAutoFit/>
          </a:bodyPr>
          <a:lstStyle/>
          <a:p>
            <a:pPr indent="304800">
              <a:spcAft>
                <a:spcPts val="800"/>
              </a:spcAft>
            </a:pPr>
            <a:r>
              <a:rPr lang="zh-CN" altLang="zh-CN" dirty="0"/>
              <a:t>基模型为决策树的</a:t>
            </a:r>
            <a:r>
              <a:rPr lang="en-US" altLang="zh-CN" dirty="0"/>
              <a:t>Boosting</a:t>
            </a:r>
            <a:r>
              <a:rPr lang="zh-CN" altLang="zh-CN" dirty="0"/>
              <a:t>算法称为提升树。通常提升树以</a:t>
            </a:r>
            <a:r>
              <a:rPr lang="en-US" altLang="zh-CN" dirty="0"/>
              <a:t>CART</a:t>
            </a:r>
            <a:r>
              <a:rPr lang="zh-CN" altLang="zh-CN" dirty="0"/>
              <a:t>算法作为基模型决策树的训练方法。典型的提升树算法有</a:t>
            </a:r>
            <a:r>
              <a:rPr lang="en-US" altLang="zh-CN" dirty="0"/>
              <a:t>GBDT</a:t>
            </a:r>
            <a:r>
              <a:rPr lang="zh-CN" altLang="zh-CN" dirty="0"/>
              <a:t>、</a:t>
            </a:r>
            <a:r>
              <a:rPr lang="en-US" altLang="zh-CN" dirty="0"/>
              <a:t>XGBOOST</a:t>
            </a:r>
            <a:r>
              <a:rPr lang="zh-CN" altLang="zh-CN" dirty="0"/>
              <a:t>等。提升树有着可解释性强、伸缩不变性（无需对特征进行归一化）、对异常样本不敏感等优点，被认为是最好的机器学习算法之一，在工业界有着广泛的应用</a:t>
            </a:r>
            <a:endParaRPr lang="zh-CN" altLang="en-US" sz="2000" dirty="0">
              <a:solidFill>
                <a:srgbClr val="000000"/>
              </a:solidFill>
              <a:latin typeface="+mn-ea"/>
              <a:cs typeface="Times New Roman" panose="02020603050405020304" pitchFamily="18" charset="0"/>
            </a:endParaRPr>
          </a:p>
        </p:txBody>
      </p:sp>
      <p:sp>
        <p:nvSpPr>
          <p:cNvPr id="6" name="文本框 5">
            <a:extLst>
              <a:ext uri="{FF2B5EF4-FFF2-40B4-BE49-F238E27FC236}">
                <a16:creationId xmlns:a16="http://schemas.microsoft.com/office/drawing/2014/main" id="{29BF7B78-863E-4B64-A221-A9430C179837}"/>
              </a:ext>
            </a:extLst>
          </p:cNvPr>
          <p:cNvSpPr txBox="1"/>
          <p:nvPr/>
        </p:nvSpPr>
        <p:spPr>
          <a:xfrm>
            <a:off x="3100380" y="4785360"/>
            <a:ext cx="368808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残差提升树</a:t>
            </a:r>
            <a:endParaRPr lang="en-US" altLang="zh-CN" dirty="0"/>
          </a:p>
          <a:p>
            <a:pPr marL="285750" indent="-285750">
              <a:buFont typeface="Arial" panose="020B0604020202020204" pitchFamily="34" charset="0"/>
              <a:buChar char="•"/>
            </a:pPr>
            <a:r>
              <a:rPr lang="en-US" altLang="zh-CN" dirty="0"/>
              <a:t>GBDT</a:t>
            </a:r>
          </a:p>
          <a:p>
            <a:pPr marL="285750" indent="-285750">
              <a:buFont typeface="Arial" panose="020B0604020202020204" pitchFamily="34" charset="0"/>
              <a:buChar char="•"/>
            </a:pPr>
            <a:r>
              <a:rPr lang="en-US" altLang="zh-CN" dirty="0"/>
              <a:t>XGBOOST</a:t>
            </a:r>
          </a:p>
          <a:p>
            <a:pPr marL="285750" indent="-285750">
              <a:buFont typeface="Arial" panose="020B0604020202020204" pitchFamily="34" charset="0"/>
              <a:buChar char="•"/>
            </a:pPr>
            <a:r>
              <a:rPr lang="en-US" altLang="zh-CN" dirty="0"/>
              <a:t>…</a:t>
            </a:r>
            <a:endParaRPr lang="zh-CN" altLang="en-US" dirty="0"/>
          </a:p>
        </p:txBody>
      </p:sp>
    </p:spTree>
    <p:extLst>
      <p:ext uri="{BB962C8B-B14F-4D97-AF65-F5344CB8AC3E}">
        <p14:creationId xmlns:p14="http://schemas.microsoft.com/office/powerpoint/2010/main" val="1091825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4981561" cy="869647"/>
          </a:xfrm>
        </p:spPr>
        <p:txBody>
          <a:bodyPr/>
          <a:lstStyle/>
          <a:p>
            <a:r>
              <a:rPr lang="zh-CN" altLang="en-US" dirty="0"/>
              <a:t>残差提升树</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2FE904B-1207-4D8D-BF61-489798AB645A}"/>
                  </a:ext>
                </a:extLst>
              </p:cNvPr>
              <p:cNvSpPr txBox="1"/>
              <p:nvPr/>
            </p:nvSpPr>
            <p:spPr>
              <a:xfrm>
                <a:off x="928680" y="2310289"/>
                <a:ext cx="8031480" cy="3754874"/>
              </a:xfrm>
              <a:prstGeom prst="rect">
                <a:avLst/>
              </a:prstGeom>
              <a:noFill/>
            </p:spPr>
            <p:txBody>
              <a:bodyPr wrap="square">
                <a:spAutoFit/>
              </a:bodyPr>
              <a:lstStyle/>
              <a:p>
                <a:pPr indent="304800" algn="ctr">
                  <a:spcAft>
                    <a:spcPts val="800"/>
                  </a:spcAft>
                </a:pPr>
                <a:r>
                  <a:rPr lang="zh-CN" altLang="en-US" dirty="0"/>
                  <a:t>残差</a:t>
                </a:r>
                <a:r>
                  <a:rPr lang="en-US" altLang="zh-CN" dirty="0"/>
                  <a:t>r</a:t>
                </a:r>
                <a:r>
                  <a:rPr lang="zh-CN" altLang="en-US" dirty="0"/>
                  <a:t>：样本的真实目标值</a:t>
                </a:r>
                <a:r>
                  <a:rPr lang="en-US" altLang="zh-CN" dirty="0"/>
                  <a:t>y</a:t>
                </a:r>
                <a:r>
                  <a:rPr lang="zh-CN" altLang="en-US" dirty="0"/>
                  <a:t>与模型预测值之差</a:t>
                </a:r>
                <a:endParaRPr lang="en-US" altLang="zh-CN" dirty="0"/>
              </a:p>
              <a:p>
                <a:pPr indent="304800">
                  <a:spcAft>
                    <a:spcPts val="800"/>
                  </a:spcAft>
                </a:pPr>
                <a:endParaRPr lang="en-US" altLang="zh-CN" dirty="0"/>
              </a:p>
              <a:p>
                <a:pPr indent="304800">
                  <a:spcAft>
                    <a:spcPts val="800"/>
                  </a:spcAft>
                </a:pPr>
                <a:r>
                  <a:rPr lang="en-US" altLang="zh-CN" dirty="0"/>
                  <a:t>AdaBoost</a:t>
                </a:r>
                <a:r>
                  <a:rPr lang="zh-CN" altLang="zh-CN" dirty="0"/>
                  <a:t>算法以指数损失函数作为优化目标，对于回归问题，常用的损失函数为平方差损失函数。则对于使用加法模型描述的回归问题，不考虑子模型的权重，训练第</a:t>
                </a:r>
                <a:r>
                  <a:rPr lang="en-US" altLang="zh-CN" dirty="0"/>
                  <a:t>t+1</a:t>
                </a:r>
                <a:r>
                  <a:rPr lang="zh-CN" altLang="zh-CN" dirty="0"/>
                  <a:t>个子模型，不考虑子模型系数，使用平方差损失函数优化式，可写为</a:t>
                </a:r>
                <a:r>
                  <a:rPr lang="zh-CN" altLang="en-US" dirty="0"/>
                  <a:t>：</a:t>
                </a:r>
                <a:endParaRPr lang="en-US" altLang="zh-CN" dirty="0"/>
              </a:p>
              <a:p>
                <a:pPr indent="304800">
                  <a:spcAft>
                    <a:spcPts val="800"/>
                  </a:spcAft>
                </a:pPr>
                <a:endParaRPr lang="en-US" altLang="zh-CN" dirty="0"/>
              </a:p>
              <a:p>
                <a:pPr indent="304800">
                  <a:spcAft>
                    <a:spcPts val="800"/>
                  </a:spcAft>
                </a:pPr>
                <a:endParaRPr lang="en-US" altLang="zh-CN" dirty="0"/>
              </a:p>
              <a:p>
                <a:pPr indent="304800">
                  <a:spcAft>
                    <a:spcPts val="800"/>
                  </a:spcAft>
                </a:pPr>
                <a:endParaRPr lang="en-US" altLang="zh-CN" dirty="0"/>
              </a:p>
              <a:p>
                <a:pPr indent="304800">
                  <a:spcAft>
                    <a:spcPts val="800"/>
                  </a:spcAft>
                </a:pPr>
                <a:r>
                  <a:rPr lang="zh-CN" altLang="en-US" dirty="0"/>
                  <a:t>可以看到模型</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r>
                              <a:rPr lang="zh-CN" altLang="en-US">
                                <a:latin typeface="Cambria Math" panose="02040503050406030204" pitchFamily="18" charset="0"/>
                              </a:rPr>
                              <m:t>+1</m:t>
                            </m:r>
                          </m:sub>
                        </m:sSub>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oMath>
                </a14:m>
                <a:r>
                  <a:rPr lang="zh-CN" altLang="en-US" dirty="0"/>
                  <a:t>实际拟合的是当前已得到模型</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sub>
                        </m:sSub>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oMath>
                </a14:m>
                <a:r>
                  <a:rPr lang="zh-CN" altLang="en-US" dirty="0"/>
                  <a:t>的残差。若子模型为决策树，则称为集成模型为残差提升树</a:t>
                </a:r>
                <a:endParaRPr lang="en-US" altLang="zh-CN" dirty="0"/>
              </a:p>
            </p:txBody>
          </p:sp>
        </mc:Choice>
        <mc:Fallback xmlns="">
          <p:sp>
            <p:nvSpPr>
              <p:cNvPr id="5" name="文本框 4">
                <a:extLst>
                  <a:ext uri="{FF2B5EF4-FFF2-40B4-BE49-F238E27FC236}">
                    <a16:creationId xmlns:a16="http://schemas.microsoft.com/office/drawing/2014/main" id="{C2FE904B-1207-4D8D-BF61-489798AB645A}"/>
                  </a:ext>
                </a:extLst>
              </p:cNvPr>
              <p:cNvSpPr txBox="1">
                <a:spLocks noRot="1" noChangeAspect="1" noMove="1" noResize="1" noEditPoints="1" noAdjustHandles="1" noChangeArrowheads="1" noChangeShapeType="1" noTextEdit="1"/>
              </p:cNvSpPr>
              <p:nvPr/>
            </p:nvSpPr>
            <p:spPr>
              <a:xfrm>
                <a:off x="928680" y="2310289"/>
                <a:ext cx="8031480" cy="3754874"/>
              </a:xfrm>
              <a:prstGeom prst="rect">
                <a:avLst/>
              </a:prstGeom>
              <a:blipFill>
                <a:blip r:embed="rId2"/>
                <a:stretch>
                  <a:fillRect l="-607" t="-974" r="-910" b="-102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61504D11-C52E-4A19-A804-B57672FC16B0}"/>
                  </a:ext>
                </a:extLst>
              </p:cNvPr>
              <p:cNvSpPr/>
              <p:nvPr/>
            </p:nvSpPr>
            <p:spPr>
              <a:xfrm>
                <a:off x="4790219" y="2782213"/>
                <a:ext cx="1529521" cy="369332"/>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oMath>
                  </m:oMathPara>
                </a14:m>
                <a:endParaRPr lang="zh-CN" altLang="en-US" dirty="0"/>
              </a:p>
            </p:txBody>
          </p:sp>
        </mc:Choice>
        <mc:Fallback xmlns="">
          <p:sp>
            <p:nvSpPr>
              <p:cNvPr id="3" name="矩形 2">
                <a:extLst>
                  <a:ext uri="{FF2B5EF4-FFF2-40B4-BE49-F238E27FC236}">
                    <a16:creationId xmlns:a16="http://schemas.microsoft.com/office/drawing/2014/main" id="{61504D11-C52E-4A19-A804-B57672FC16B0}"/>
                  </a:ext>
                </a:extLst>
              </p:cNvPr>
              <p:cNvSpPr>
                <a:spLocks noRot="1" noChangeAspect="1" noMove="1" noResize="1" noEditPoints="1" noAdjustHandles="1" noChangeArrowheads="1" noChangeShapeType="1" noTextEdit="1"/>
              </p:cNvSpPr>
              <p:nvPr/>
            </p:nvSpPr>
            <p:spPr>
              <a:xfrm>
                <a:off x="4790219" y="2782213"/>
                <a:ext cx="1529521" cy="369332"/>
              </a:xfrm>
              <a:prstGeom prst="rect">
                <a:avLst/>
              </a:prstGeom>
              <a:blipFill>
                <a:blip r:embed="rId3"/>
                <a:stretch>
                  <a:fillRect t="-118033" r="-32271" b="-185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FDB08A5-9788-4AA7-9CC2-479AD5731342}"/>
                  </a:ext>
                </a:extLst>
              </p:cNvPr>
              <p:cNvSpPr/>
              <p:nvPr/>
            </p:nvSpPr>
            <p:spPr>
              <a:xfrm>
                <a:off x="2840005" y="4273686"/>
                <a:ext cx="3900427" cy="10501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a:latin typeface="Cambria Math" panose="02040503050406030204" pitchFamily="18" charset="0"/>
                            </a:rPr>
                          </m:ctrlPr>
                        </m:mPr>
                        <m:m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e>
                            </m:d>
                          </m:e>
                        </m:mr>
                        <m:mr>
                          <m:e>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))2</m:t>
                                </m:r>
                              </m:sup>
                            </m:sSup>
                          </m:e>
                        </m:mr>
                        <m:mr>
                          <m:e>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r>
                                  <a:rPr lang="zh-CN" altLang="en-US" i="1">
                                    <a:latin typeface="Cambria Math" panose="02040503050406030204" pitchFamily="18" charset="0"/>
                                  </a:rPr>
                                  <m:t>𝑟</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))2</m:t>
                                </m:r>
                              </m:sup>
                            </m:sSup>
                          </m:e>
                        </m:mr>
                      </m:m>
                    </m:oMath>
                  </m:oMathPara>
                </a14:m>
                <a:endParaRPr lang="zh-CN" altLang="en-US" dirty="0"/>
              </a:p>
            </p:txBody>
          </p:sp>
        </mc:Choice>
        <mc:Fallback xmlns="">
          <p:sp>
            <p:nvSpPr>
              <p:cNvPr id="4" name="矩形 3">
                <a:extLst>
                  <a:ext uri="{FF2B5EF4-FFF2-40B4-BE49-F238E27FC236}">
                    <a16:creationId xmlns:a16="http://schemas.microsoft.com/office/drawing/2014/main" id="{9FDB08A5-9788-4AA7-9CC2-479AD5731342}"/>
                  </a:ext>
                </a:extLst>
              </p:cNvPr>
              <p:cNvSpPr>
                <a:spLocks noRot="1" noChangeAspect="1" noMove="1" noResize="1" noEditPoints="1" noAdjustHandles="1" noChangeArrowheads="1" noChangeShapeType="1" noTextEdit="1"/>
              </p:cNvSpPr>
              <p:nvPr/>
            </p:nvSpPr>
            <p:spPr>
              <a:xfrm>
                <a:off x="2840005" y="4273686"/>
                <a:ext cx="3900427" cy="105015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32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fade">
                                      <p:cBhvr>
                                        <p:cTn id="1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6934200" cy="869647"/>
          </a:xfrm>
        </p:spPr>
        <p:txBody>
          <a:bodyPr/>
          <a:lstStyle/>
          <a:p>
            <a:r>
              <a:rPr lang="zh-CN" altLang="en-US" dirty="0"/>
              <a:t>梯度提升树与残差提升树差异</a:t>
            </a:r>
          </a:p>
        </p:txBody>
      </p:sp>
      <p:sp>
        <p:nvSpPr>
          <p:cNvPr id="7" name="文本框 6">
            <a:extLst>
              <a:ext uri="{FF2B5EF4-FFF2-40B4-BE49-F238E27FC236}">
                <a16:creationId xmlns:a16="http://schemas.microsoft.com/office/drawing/2014/main" id="{A56DBC9C-02F4-4716-8619-4C65C06EFEF2}"/>
              </a:ext>
            </a:extLst>
          </p:cNvPr>
          <p:cNvSpPr txBox="1"/>
          <p:nvPr/>
        </p:nvSpPr>
        <p:spPr>
          <a:xfrm>
            <a:off x="1965960" y="2355056"/>
            <a:ext cx="6507480" cy="3416320"/>
          </a:xfrm>
          <a:prstGeom prst="rect">
            <a:avLst/>
          </a:prstGeom>
          <a:noFill/>
        </p:spPr>
        <p:txBody>
          <a:bodyPr wrap="square" rtlCol="0">
            <a:spAutoFit/>
          </a:bodyPr>
          <a:lstStyle/>
          <a:p>
            <a:r>
              <a:rPr lang="zh-CN" altLang="zh-CN" dirty="0"/>
              <a:t>梯度提升树（</a:t>
            </a:r>
            <a:r>
              <a:rPr lang="en-US" altLang="zh-CN" dirty="0"/>
              <a:t>Gradient Boosting Decision Tree, GBDT</a:t>
            </a:r>
            <a:r>
              <a:rPr lang="zh-CN" altLang="zh-CN" dirty="0"/>
              <a:t>）的整体结构与残差提升树类似。不同的是，残差提升树拟合的是样本的真实值与当前已训练好的模型的预测值之间的残差，而梯度提升树拟合的则是损失函数对当前已训好模型的负梯度</a:t>
            </a:r>
            <a:r>
              <a:rPr lang="zh-CN" altLang="en-US" dirty="0"/>
              <a:t>，</a:t>
            </a:r>
            <a:r>
              <a:rPr lang="zh-CN" altLang="zh-CN" dirty="0"/>
              <a:t>这样就可以设定任意可导的损失函数</a:t>
            </a:r>
            <a:endParaRPr lang="en-US" altLang="zh-CN" dirty="0"/>
          </a:p>
          <a:p>
            <a:r>
              <a:rPr lang="zh-CN" altLang="en-US" dirty="0"/>
              <a:t>对于负梯度有：</a:t>
            </a:r>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endParaRPr lang="en-US" altLang="zh-CN" dirty="0"/>
          </a:p>
          <a:p>
            <a:endParaRPr lang="zh-CN" altLang="en-US"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12C1CD9-5B21-4A2A-941F-B6B5650E7C73}"/>
                  </a:ext>
                </a:extLst>
              </p:cNvPr>
              <p:cNvSpPr/>
              <p:nvPr/>
            </p:nvSpPr>
            <p:spPr>
              <a:xfrm>
                <a:off x="3794791" y="4210422"/>
                <a:ext cx="2849818" cy="7820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sSub>
                        <m:sSubPr>
                          <m:ctrlPr>
                            <a:rPr lang="zh-CN" altLang="en-US" i="1">
                              <a:latin typeface="Cambria Math" panose="02040503050406030204" pitchFamily="18" charset="0"/>
                            </a:rPr>
                          </m:ctrlPr>
                        </m:sSubPr>
                        <m:e>
                          <m:d>
                            <m:dPr>
                              <m:begChr m:val="["/>
                              <m:endChr m:val="]"/>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e>
                                  </m:d>
                                </m:num>
                                <m:den>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den>
                              </m:f>
                            </m:e>
                          </m:d>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𝐹</m:t>
                              </m:r>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sub>
                      </m:sSub>
                    </m:oMath>
                  </m:oMathPara>
                </a14:m>
                <a:endParaRPr lang="zh-CN" altLang="en-US" dirty="0"/>
              </a:p>
            </p:txBody>
          </p:sp>
        </mc:Choice>
        <mc:Fallback xmlns="">
          <p:sp>
            <p:nvSpPr>
              <p:cNvPr id="9" name="矩形 8">
                <a:extLst>
                  <a:ext uri="{FF2B5EF4-FFF2-40B4-BE49-F238E27FC236}">
                    <a16:creationId xmlns:a16="http://schemas.microsoft.com/office/drawing/2014/main" id="{C12C1CD9-5B21-4A2A-941F-B6B5650E7C73}"/>
                  </a:ext>
                </a:extLst>
              </p:cNvPr>
              <p:cNvSpPr>
                <a:spLocks noRot="1" noChangeAspect="1" noMove="1" noResize="1" noEditPoints="1" noAdjustHandles="1" noChangeArrowheads="1" noChangeShapeType="1" noTextEdit="1"/>
              </p:cNvSpPr>
              <p:nvPr/>
            </p:nvSpPr>
            <p:spPr>
              <a:xfrm>
                <a:off x="3794791" y="4210422"/>
                <a:ext cx="2849818" cy="78200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62AEEE5-23A7-4CE7-A0C6-E158E7AFFF2C}"/>
                  </a:ext>
                </a:extLst>
              </p:cNvPr>
              <p:cNvSpPr/>
              <p:nvPr/>
            </p:nvSpPr>
            <p:spPr>
              <a:xfrm>
                <a:off x="4105580" y="5279369"/>
                <a:ext cx="2228239"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=0</m:t>
                              </m:r>
                            </m:sub>
                            <m:sup>
                              <m:r>
                                <a:rPr lang="zh-CN" altLang="en-US" i="1">
                                  <a:latin typeface="Cambria Math" panose="02040503050406030204" pitchFamily="18" charset="0"/>
                                </a:rPr>
                                <m:t>𝑡</m:t>
                              </m:r>
                              <m:r>
                                <a:rPr lang="zh-CN" altLang="en-US" i="0">
                                  <a:latin typeface="Cambria Math" panose="02040503050406030204" pitchFamily="18" charset="0"/>
                                </a:rPr>
                                <m:t>−1</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m:t>
                                  </m:r>
                                </m:sub>
                              </m:sSub>
                            </m:e>
                          </m:nary>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oMath>
                  </m:oMathPara>
                </a14:m>
                <a:endParaRPr lang="zh-CN" altLang="en-US" dirty="0"/>
              </a:p>
            </p:txBody>
          </p:sp>
        </mc:Choice>
        <mc:Fallback xmlns="">
          <p:sp>
            <p:nvSpPr>
              <p:cNvPr id="10" name="矩形 9">
                <a:extLst>
                  <a:ext uri="{FF2B5EF4-FFF2-40B4-BE49-F238E27FC236}">
                    <a16:creationId xmlns:a16="http://schemas.microsoft.com/office/drawing/2014/main" id="{762AEEE5-23A7-4CE7-A0C6-E158E7AFFF2C}"/>
                  </a:ext>
                </a:extLst>
              </p:cNvPr>
              <p:cNvSpPr>
                <a:spLocks noRot="1" noChangeAspect="1" noMove="1" noResize="1" noEditPoints="1" noAdjustHandles="1" noChangeArrowheads="1" noChangeShapeType="1" noTextEdit="1"/>
              </p:cNvSpPr>
              <p:nvPr/>
            </p:nvSpPr>
            <p:spPr>
              <a:xfrm>
                <a:off x="4105580" y="5279369"/>
                <a:ext cx="2228239" cy="98405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6842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5867400" cy="869647"/>
          </a:xfrm>
        </p:spPr>
        <p:txBody>
          <a:bodyPr/>
          <a:lstStyle/>
          <a:p>
            <a:r>
              <a:rPr lang="en-US" altLang="zh-CN" dirty="0"/>
              <a:t>GBDT</a:t>
            </a:r>
            <a:r>
              <a:rPr lang="zh-CN" altLang="en-US" dirty="0"/>
              <a:t>算法流程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2FE904B-1207-4D8D-BF61-489798AB645A}"/>
                  </a:ext>
                </a:extLst>
              </p:cNvPr>
              <p:cNvSpPr txBox="1"/>
              <p:nvPr/>
            </p:nvSpPr>
            <p:spPr>
              <a:xfrm>
                <a:off x="609600" y="3077732"/>
                <a:ext cx="9799320" cy="2328523"/>
              </a:xfrm>
              <a:prstGeom prst="rect">
                <a:avLst/>
              </a:prstGeom>
              <a:noFill/>
            </p:spPr>
            <p:txBody>
              <a:bodyPr wrap="square">
                <a:spAutoFit/>
              </a:bodyPr>
              <a:lstStyle/>
              <a:p>
                <a:pPr marL="285750" indent="-285750">
                  <a:spcAft>
                    <a:spcPts val="800"/>
                  </a:spcAft>
                  <a:buFont typeface="Arial" panose="020B0604020202020204" pitchFamily="34" charset="0"/>
                  <a:buChar char="•"/>
                </a:pPr>
                <a:r>
                  <a:rPr lang="zh-CN" altLang="zh-CN" dirty="0"/>
                  <a:t>初始化</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a:latin typeface="Cambria Math" panose="02040503050406030204" pitchFamily="18" charset="0"/>
                              </a:rPr>
                              <m:t>0</m:t>
                            </m:r>
                          </m:sub>
                        </m:sSub>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oMath>
                </a14:m>
                <a:endParaRPr lang="en-US" altLang="zh-CN" dirty="0"/>
              </a:p>
              <a:p>
                <a:pPr marL="285750" indent="-285750">
                  <a:spcAft>
                    <a:spcPts val="800"/>
                  </a:spcAft>
                  <a:buFont typeface="Arial" panose="020B0604020202020204" pitchFamily="34" charset="0"/>
                  <a:buChar char="•"/>
                </a:pPr>
                <a:r>
                  <a:rPr lang="zh-CN" altLang="zh-CN" dirty="0"/>
                  <a:t> 对每个样本计算损失函数</a:t>
                </a:r>
                <a:r>
                  <a:rPr lang="en-US" altLang="zh-CN" dirty="0"/>
                  <a:t>L</a:t>
                </a:r>
                <a:r>
                  <a:rPr lang="zh-CN" altLang="zh-CN" dirty="0"/>
                  <a:t>关于当前模型</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𝐹</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e>
                    </m:d>
                  </m:oMath>
                </a14:m>
                <a:r>
                  <a:rPr lang="zh-CN" altLang="en-US" dirty="0"/>
                  <a:t>的负梯度</a:t>
                </a:r>
                <a:endParaRPr lang="en-US" altLang="zh-CN" dirty="0"/>
              </a:p>
              <a:p>
                <a:pPr marL="285750" indent="-285750">
                  <a:spcAft>
                    <a:spcPts val="800"/>
                  </a:spcAft>
                  <a:buFont typeface="Arial" panose="020B0604020202020204" pitchFamily="34" charset="0"/>
                  <a:buChar char="•"/>
                </a:pPr>
                <a:r>
                  <a:rPr lang="zh-CN" altLang="zh-CN" dirty="0"/>
                  <a:t>以负梯度为拟合对象，构建一棵决策树，假设其参数为</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e>
                      <m:sub>
                        <m:r>
                          <a:rPr lang="zh-CN" altLang="en-US" i="1">
                            <a:latin typeface="Cambria Math" panose="02040503050406030204" pitchFamily="18" charset="0"/>
                          </a:rPr>
                          <m:t>𝑡</m:t>
                        </m:r>
                      </m:sub>
                    </m:sSub>
                  </m:oMath>
                </a14:m>
                <a:endParaRPr lang="en-US" altLang="zh-CN" dirty="0"/>
              </a:p>
              <a:p>
                <a:pPr marL="285750" indent="-285750">
                  <a:spcAft>
                    <a:spcPts val="800"/>
                  </a:spcAft>
                  <a:buFont typeface="Arial" panose="020B0604020202020204" pitchFamily="34" charset="0"/>
                  <a:buChar char="•"/>
                </a:pPr>
                <a:r>
                  <a:rPr lang="zh-CN" altLang="zh-CN" dirty="0"/>
                  <a:t>构建好的决策树将样本集合划分为</a:t>
                </a:r>
                <a:r>
                  <a:rPr lang="en-US" altLang="zh-CN" dirty="0"/>
                  <a:t>J</a:t>
                </a:r>
                <a:r>
                  <a:rPr lang="zh-CN" altLang="zh-CN" dirty="0"/>
                  <a:t>个子集，每个叶节点是一个子集，记为</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𝑡𝑗</m:t>
                        </m:r>
                      </m:sub>
                    </m:sSub>
                    <m:r>
                      <a:rPr lang="zh-CN" altLang="en-US">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𝑗</m:t>
                    </m:r>
                    <m:r>
                      <a:rPr lang="zh-CN" altLang="en-US">
                        <a:latin typeface="Cambria Math" panose="02040503050406030204" pitchFamily="18" charset="0"/>
                      </a:rPr>
                      <m:t>=1,2,⋯,</m:t>
                    </m:r>
                    <m:r>
                      <a:rPr lang="zh-CN" altLang="en-US" i="1">
                        <a:latin typeface="Cambria Math" panose="02040503050406030204" pitchFamily="18" charset="0"/>
                      </a:rPr>
                      <m:t>𝐽</m:t>
                    </m:r>
                  </m:oMath>
                </a14:m>
                <a:endParaRPr lang="en-US" altLang="zh-CN" dirty="0"/>
              </a:p>
              <a:p>
                <a:pPr marL="285750" indent="-285750">
                  <a:spcAft>
                    <a:spcPts val="800"/>
                  </a:spcAft>
                  <a:buFont typeface="Arial" panose="020B0604020202020204" pitchFamily="34" charset="0"/>
                  <a:buChar char="•"/>
                </a:pPr>
                <a:r>
                  <a:rPr lang="zh-CN" altLang="zh-CN" dirty="0"/>
                  <a:t>估计每个叶节点的预测值</a:t>
                </a:r>
                <a:endParaRPr lang="en-US" altLang="zh-CN" dirty="0"/>
              </a:p>
              <a:p>
                <a:pPr marL="285750" indent="-285750">
                  <a:spcAft>
                    <a:spcPts val="800"/>
                  </a:spcAft>
                  <a:buFont typeface="Arial" panose="020B0604020202020204" pitchFamily="34" charset="0"/>
                  <a:buChar char="•"/>
                </a:pPr>
                <a:r>
                  <a:rPr lang="zh-CN" altLang="en-US" dirty="0">
                    <a:solidFill>
                      <a:srgbClr val="000000"/>
                    </a:solidFill>
                    <a:latin typeface="+mn-ea"/>
                    <a:cs typeface="Times New Roman" panose="02020603050405020304" pitchFamily="18" charset="0"/>
                  </a:rPr>
                  <a:t>模型更新</a:t>
                </a:r>
              </a:p>
            </p:txBody>
          </p:sp>
        </mc:Choice>
        <mc:Fallback xmlns="">
          <p:sp>
            <p:nvSpPr>
              <p:cNvPr id="5" name="文本框 4">
                <a:extLst>
                  <a:ext uri="{FF2B5EF4-FFF2-40B4-BE49-F238E27FC236}">
                    <a16:creationId xmlns:a16="http://schemas.microsoft.com/office/drawing/2014/main" id="{C2FE904B-1207-4D8D-BF61-489798AB645A}"/>
                  </a:ext>
                </a:extLst>
              </p:cNvPr>
              <p:cNvSpPr txBox="1">
                <a:spLocks noRot="1" noChangeAspect="1" noMove="1" noResize="1" noEditPoints="1" noAdjustHandles="1" noChangeArrowheads="1" noChangeShapeType="1" noTextEdit="1"/>
              </p:cNvSpPr>
              <p:nvPr/>
            </p:nvSpPr>
            <p:spPr>
              <a:xfrm>
                <a:off x="609600" y="3077732"/>
                <a:ext cx="9799320" cy="2328523"/>
              </a:xfrm>
              <a:prstGeom prst="rect">
                <a:avLst/>
              </a:prstGeom>
              <a:blipFill>
                <a:blip r:embed="rId2"/>
                <a:stretch>
                  <a:fillRect l="-373" t="-18848" b="-31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7857E72-0939-4A56-BCC9-D9FDD83C7705}"/>
                  </a:ext>
                </a:extLst>
              </p:cNvPr>
              <p:cNvSpPr txBox="1"/>
              <p:nvPr/>
            </p:nvSpPr>
            <p:spPr>
              <a:xfrm>
                <a:off x="2423160" y="5402971"/>
                <a:ext cx="6172200" cy="923330"/>
              </a:xfrm>
              <a:prstGeom prst="rect">
                <a:avLst/>
              </a:prstGeom>
              <a:noFill/>
            </p:spPr>
            <p:txBody>
              <a:bodyPr wrap="square" rtlCol="0">
                <a:spAutoFit/>
              </a:bodyPr>
              <a:lstStyle/>
              <a:p>
                <a:r>
                  <a:rPr lang="zh-CN" altLang="en-US" dirty="0"/>
                  <a:t>算法中，第一步树</a:t>
                </a:r>
                <a:r>
                  <a:rPr lang="zh-CN" altLang="zh-CN" dirty="0"/>
                  <a:t>初始化</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a:latin typeface="Cambria Math" panose="02040503050406030204" pitchFamily="18" charset="0"/>
                              </a:rPr>
                              <m:t>0</m:t>
                            </m:r>
                          </m:sub>
                        </m:sSub>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oMath>
                </a14:m>
                <a:r>
                  <a:rPr lang="zh-CN" altLang="en-US" dirty="0"/>
                  <a:t>， </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a:latin typeface="Cambria Math" panose="02040503050406030204" pitchFamily="18" charset="0"/>
                              </a:rPr>
                              <m:t>0</m:t>
                            </m:r>
                          </m:sub>
                        </m:sSub>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oMath>
                </a14:m>
                <a:r>
                  <a:rPr lang="zh-CN" altLang="zh-CN" dirty="0"/>
                  <a:t>是一个只有一个根节点的树，</a:t>
                </a:r>
                <a:r>
                  <a:rPr lang="en-US" altLang="zh-CN" dirty="0"/>
                  <a:t>p</a:t>
                </a:r>
                <a:r>
                  <a:rPr lang="zh-CN" altLang="zh-CN" dirty="0"/>
                  <a:t>根节点的预测值，能够使得损失函数</a:t>
                </a:r>
                <a:r>
                  <a:rPr lang="en-US" altLang="zh-CN" dirty="0"/>
                  <a:t>L</a:t>
                </a:r>
                <a:r>
                  <a:rPr lang="zh-CN" altLang="zh-CN" dirty="0"/>
                  <a:t>在整个样本集合上整体损失最小</a:t>
                </a:r>
                <a:endParaRPr lang="zh-CN" altLang="en-US" dirty="0"/>
              </a:p>
            </p:txBody>
          </p:sp>
        </mc:Choice>
        <mc:Fallback xmlns="">
          <p:sp>
            <p:nvSpPr>
              <p:cNvPr id="3" name="文本框 2">
                <a:extLst>
                  <a:ext uri="{FF2B5EF4-FFF2-40B4-BE49-F238E27FC236}">
                    <a16:creationId xmlns:a16="http://schemas.microsoft.com/office/drawing/2014/main" id="{17857E72-0939-4A56-BCC9-D9FDD83C7705}"/>
                  </a:ext>
                </a:extLst>
              </p:cNvPr>
              <p:cNvSpPr txBox="1">
                <a:spLocks noRot="1" noChangeAspect="1" noMove="1" noResize="1" noEditPoints="1" noAdjustHandles="1" noChangeArrowheads="1" noChangeShapeType="1" noTextEdit="1"/>
              </p:cNvSpPr>
              <p:nvPr/>
            </p:nvSpPr>
            <p:spPr>
              <a:xfrm>
                <a:off x="2423160" y="5402971"/>
                <a:ext cx="6172200" cy="923330"/>
              </a:xfrm>
              <a:prstGeom prst="rect">
                <a:avLst/>
              </a:prstGeom>
              <a:blipFill>
                <a:blip r:embed="rId3"/>
                <a:stretch>
                  <a:fillRect l="-889" t="-47368" r="-494" b="-144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CD7BAD6-20A4-4A7F-95E3-A540B20DFB57}"/>
                  </a:ext>
                </a:extLst>
              </p:cNvPr>
              <p:cNvSpPr txBox="1"/>
              <p:nvPr/>
            </p:nvSpPr>
            <p:spPr>
              <a:xfrm>
                <a:off x="1379220" y="2292902"/>
                <a:ext cx="8260080" cy="646331"/>
              </a:xfrm>
              <a:prstGeom prst="rect">
                <a:avLst/>
              </a:prstGeom>
              <a:noFill/>
            </p:spPr>
            <p:txBody>
              <a:bodyPr wrap="square" rtlCol="0">
                <a:spAutoFit/>
              </a:bodyPr>
              <a:lstStyle/>
              <a:p>
                <a:r>
                  <a:rPr lang="zh-CN" altLang="en-US" dirty="0"/>
                  <a:t>输入：样本集合</a:t>
                </a:r>
                <a14:m>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𝐷</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a:latin typeface="Cambria Math" panose="02040503050406030204" pitchFamily="18" charset="0"/>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a:latin typeface="Cambria Math" panose="02040503050406030204" pitchFamily="18" charset="0"/>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𝑚</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𝑚</m:t>
                            </m:r>
                          </m:sub>
                        </m:sSub>
                        <m:r>
                          <a:rPr lang="zh-CN" altLang="en-US">
                            <a:latin typeface="Cambria Math" panose="02040503050406030204" pitchFamily="18" charset="0"/>
                          </a:rPr>
                          <m:t>)</m:t>
                        </m:r>
                      </m:e>
                    </m:d>
                    <m:r>
                      <a:rPr lang="zh-CN" altLang="en-US" i="1">
                        <a:latin typeface="Cambria Math" panose="02040503050406030204" pitchFamily="18" charset="0"/>
                      </a:rPr>
                      <m:t> </m:t>
                    </m:r>
                  </m:oMath>
                </a14:m>
                <a:r>
                  <a:rPr lang="zh-CN" altLang="en-US" dirty="0"/>
                  <a:t>；决策树生成算法</a:t>
                </a:r>
                <a:endParaRPr lang="en-US" altLang="zh-CN" dirty="0"/>
              </a:p>
              <a:p>
                <a:r>
                  <a:rPr lang="zh-CN" altLang="en-US" dirty="0"/>
                  <a:t>输出：梯度提升树</a:t>
                </a:r>
              </a:p>
            </p:txBody>
          </p:sp>
        </mc:Choice>
        <mc:Fallback xmlns="">
          <p:sp>
            <p:nvSpPr>
              <p:cNvPr id="6" name="文本框 5">
                <a:extLst>
                  <a:ext uri="{FF2B5EF4-FFF2-40B4-BE49-F238E27FC236}">
                    <a16:creationId xmlns:a16="http://schemas.microsoft.com/office/drawing/2014/main" id="{2CD7BAD6-20A4-4A7F-95E3-A540B20DFB57}"/>
                  </a:ext>
                </a:extLst>
              </p:cNvPr>
              <p:cNvSpPr txBox="1">
                <a:spLocks noRot="1" noChangeAspect="1" noMove="1" noResize="1" noEditPoints="1" noAdjustHandles="1" noChangeArrowheads="1" noChangeShapeType="1" noTextEdit="1"/>
              </p:cNvSpPr>
              <p:nvPr/>
            </p:nvSpPr>
            <p:spPr>
              <a:xfrm>
                <a:off x="1379220" y="2292902"/>
                <a:ext cx="8260080" cy="646331"/>
              </a:xfrm>
              <a:prstGeom prst="rect">
                <a:avLst/>
              </a:prstGeom>
              <a:blipFill>
                <a:blip r:embed="rId4"/>
                <a:stretch>
                  <a:fillRect l="-590" t="-71698" b="-669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284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5867400" cy="869647"/>
          </a:xfrm>
        </p:spPr>
        <p:txBody>
          <a:bodyPr/>
          <a:lstStyle/>
          <a:p>
            <a:r>
              <a:rPr lang="en-US" altLang="zh-CN" dirty="0"/>
              <a:t>XGBoost</a:t>
            </a:r>
            <a:r>
              <a:rPr lang="zh-CN" altLang="en-US" dirty="0"/>
              <a:t>的正则化项</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17857E72-0939-4A56-BCC9-D9FDD83C7705}"/>
                  </a:ext>
                </a:extLst>
              </p:cNvPr>
              <p:cNvSpPr txBox="1"/>
              <p:nvPr/>
            </p:nvSpPr>
            <p:spPr>
              <a:xfrm>
                <a:off x="1935033" y="2505670"/>
                <a:ext cx="6172200" cy="1200329"/>
              </a:xfrm>
              <a:prstGeom prst="rect">
                <a:avLst/>
              </a:prstGeom>
              <a:noFill/>
            </p:spPr>
            <p:txBody>
              <a:bodyPr wrap="square" rtlCol="0">
                <a:spAutoFit/>
              </a:bodyPr>
              <a:lstStyle/>
              <a:p>
                <a:r>
                  <a:rPr lang="en-US" altLang="zh-CN" dirty="0"/>
                  <a:t>XGBoost</a:t>
                </a:r>
                <a:r>
                  <a:rPr lang="zh-CN" altLang="zh-CN" dirty="0"/>
                  <a:t>通过正则化项来抑制模型的复杂度，以缓解过拟合。在决策树中，可以充当正则化项的有叶节点的数目</a:t>
                </a:r>
                <a:r>
                  <a:rPr lang="en-US" altLang="zh-CN" dirty="0"/>
                  <a:t>J</a:t>
                </a:r>
                <a:r>
                  <a:rPr lang="zh-CN" altLang="zh-CN" dirty="0"/>
                  <a:t>以及每个叶节点的预测值</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r>
                      <a:rPr lang="zh-CN" altLang="en-US" i="1">
                        <a:latin typeface="Cambria Math" panose="02040503050406030204" pitchFamily="18" charset="0"/>
                      </a:rPr>
                      <m:t> </m:t>
                    </m:r>
                  </m:oMath>
                </a14:m>
                <a:r>
                  <a:rPr lang="zh-CN" altLang="zh-CN" dirty="0"/>
                  <a:t>，</a:t>
                </a:r>
                <a:r>
                  <a:rPr lang="en-US" altLang="zh-CN" dirty="0"/>
                  <a:t>XGBoost</a:t>
                </a:r>
                <a:r>
                  <a:rPr lang="zh-CN" altLang="zh-CN" dirty="0"/>
                  <a:t>的正则化项采用的是叶节点数目及叶节点预测值的</a:t>
                </a:r>
                <a:r>
                  <a:rPr lang="en-US" altLang="zh-CN" dirty="0"/>
                  <a:t>L2</a:t>
                </a:r>
                <a:r>
                  <a:rPr lang="zh-CN" altLang="zh-CN" dirty="0"/>
                  <a:t>范数的组合，即</a:t>
                </a:r>
                <a:endParaRPr lang="zh-CN" altLang="en-US" dirty="0"/>
              </a:p>
            </p:txBody>
          </p:sp>
        </mc:Choice>
        <mc:Fallback>
          <p:sp>
            <p:nvSpPr>
              <p:cNvPr id="3" name="文本框 2">
                <a:extLst>
                  <a:ext uri="{FF2B5EF4-FFF2-40B4-BE49-F238E27FC236}">
                    <a16:creationId xmlns:a16="http://schemas.microsoft.com/office/drawing/2014/main" id="{17857E72-0939-4A56-BCC9-D9FDD83C7705}"/>
                  </a:ext>
                </a:extLst>
              </p:cNvPr>
              <p:cNvSpPr txBox="1">
                <a:spLocks noRot="1" noChangeAspect="1" noMove="1" noResize="1" noEditPoints="1" noAdjustHandles="1" noChangeArrowheads="1" noChangeShapeType="1" noTextEdit="1"/>
              </p:cNvSpPr>
              <p:nvPr/>
            </p:nvSpPr>
            <p:spPr>
              <a:xfrm>
                <a:off x="1935033" y="2505670"/>
                <a:ext cx="6172200" cy="1200329"/>
              </a:xfrm>
              <a:prstGeom prst="rect">
                <a:avLst/>
              </a:prstGeom>
              <a:blipFill>
                <a:blip r:embed="rId2"/>
                <a:stretch>
                  <a:fillRect l="-790" t="-2538" r="-3159" b="-71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D9A4F9AE-F4E8-4234-AA11-040BFFB18B0D}"/>
                  </a:ext>
                </a:extLst>
              </p:cNvPr>
              <p:cNvSpPr/>
              <p:nvPr/>
            </p:nvSpPr>
            <p:spPr>
              <a:xfrm>
                <a:off x="2909946" y="3723918"/>
                <a:ext cx="4222374" cy="90255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𝛺</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1">
                          <a:latin typeface="Cambria Math" panose="02040503050406030204" pitchFamily="18" charset="0"/>
                        </a:rPr>
                        <m:t>𝐽</m:t>
                      </m:r>
                      <m:r>
                        <a:rPr lang="zh-CN" altLang="en-US" i="0">
                          <a:latin typeface="Cambria Math" panose="02040503050406030204" pitchFamily="18" charset="0"/>
                        </a:rPr>
                        <m:t>+</m:t>
                      </m:r>
                      <m:r>
                        <a:rPr lang="zh-CN" altLang="en-US" i="1">
                          <a:latin typeface="Cambria Math" panose="02040503050406030204" pitchFamily="18" charset="0"/>
                        </a:rPr>
                        <m:t>𝜆</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𝜔</m:t>
                          </m:r>
                        </m:e>
                      </m:acc>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0">
                              <a:latin typeface="Cambria Math" panose="02040503050406030204" pitchFamily="18" charset="0"/>
                            </a:rPr>
                            <m:t>|</m:t>
                          </m:r>
                        </m:e>
                        <m:sub>
                          <m:r>
                            <a:rPr lang="zh-CN" altLang="en-US" i="0">
                              <a:latin typeface="Cambria Math" panose="02040503050406030204" pitchFamily="18" charset="0"/>
                            </a:rPr>
                            <m:t>2</m:t>
                          </m:r>
                        </m:sub>
                        <m:sup>
                          <m:r>
                            <a:rPr lang="zh-CN" altLang="en-US" i="0">
                              <a:latin typeface="Cambria Math" panose="02040503050406030204" pitchFamily="18" charset="0"/>
                            </a:rPr>
                            <m:t>2</m:t>
                          </m:r>
                        </m:sup>
                      </m:sSubSup>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1">
                          <a:latin typeface="Cambria Math" panose="02040503050406030204" pitchFamily="18" charset="0"/>
                        </a:rPr>
                        <m:t>𝐽</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1">
                          <a:latin typeface="Cambria Math" panose="02040503050406030204" pitchFamily="18" charset="0"/>
                        </a:rPr>
                        <m:t>𝜆</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𝐽</m:t>
                          </m:r>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𝜔</m:t>
                              </m:r>
                            </m:e>
                            <m:sub>
                              <m:r>
                                <a:rPr lang="zh-CN" altLang="en-US" i="1">
                                  <a:latin typeface="Cambria Math" panose="02040503050406030204" pitchFamily="18" charset="0"/>
                                </a:rPr>
                                <m:t>𝑗</m:t>
                              </m:r>
                            </m:sub>
                            <m:sup>
                              <m:r>
                                <a:rPr lang="zh-CN" altLang="en-US" i="0">
                                  <a:latin typeface="Cambria Math" panose="02040503050406030204" pitchFamily="18" charset="0"/>
                                </a:rPr>
                                <m:t>2</m:t>
                              </m:r>
                            </m:sup>
                          </m:sSubSup>
                        </m:e>
                      </m:nary>
                    </m:oMath>
                  </m:oMathPara>
                </a14:m>
                <a:endParaRPr lang="zh-CN" altLang="en-US" dirty="0"/>
              </a:p>
            </p:txBody>
          </p:sp>
        </mc:Choice>
        <mc:Fallback>
          <p:sp>
            <p:nvSpPr>
              <p:cNvPr id="13" name="矩形 12">
                <a:extLst>
                  <a:ext uri="{FF2B5EF4-FFF2-40B4-BE49-F238E27FC236}">
                    <a16:creationId xmlns:a16="http://schemas.microsoft.com/office/drawing/2014/main" id="{D9A4F9AE-F4E8-4234-AA11-040BFFB18B0D}"/>
                  </a:ext>
                </a:extLst>
              </p:cNvPr>
              <p:cNvSpPr>
                <a:spLocks noRot="1" noChangeAspect="1" noMove="1" noResize="1" noEditPoints="1" noAdjustHandles="1" noChangeArrowheads="1" noChangeShapeType="1" noTextEdit="1"/>
              </p:cNvSpPr>
              <p:nvPr/>
            </p:nvSpPr>
            <p:spPr>
              <a:xfrm>
                <a:off x="2909946" y="3723918"/>
                <a:ext cx="4222374" cy="90255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4170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5867400" cy="869647"/>
          </a:xfrm>
        </p:spPr>
        <p:txBody>
          <a:bodyPr/>
          <a:lstStyle/>
          <a:p>
            <a:r>
              <a:rPr lang="en-US" altLang="zh-CN" dirty="0"/>
              <a:t>XGBoost</a:t>
            </a:r>
            <a:r>
              <a:rPr lang="zh-CN" altLang="en-US" dirty="0"/>
              <a:t>的目标函数</a:t>
            </a:r>
          </a:p>
        </p:txBody>
      </p:sp>
      <p:sp>
        <p:nvSpPr>
          <p:cNvPr id="3" name="文本框 2">
            <a:extLst>
              <a:ext uri="{FF2B5EF4-FFF2-40B4-BE49-F238E27FC236}">
                <a16:creationId xmlns:a16="http://schemas.microsoft.com/office/drawing/2014/main" id="{17857E72-0939-4A56-BCC9-D9FDD83C7705}"/>
              </a:ext>
            </a:extLst>
          </p:cNvPr>
          <p:cNvSpPr txBox="1"/>
          <p:nvPr/>
        </p:nvSpPr>
        <p:spPr>
          <a:xfrm>
            <a:off x="1783080" y="2505670"/>
            <a:ext cx="6172200" cy="2862322"/>
          </a:xfrm>
          <a:prstGeom prst="rect">
            <a:avLst/>
          </a:prstGeom>
          <a:noFill/>
        </p:spPr>
        <p:txBody>
          <a:bodyPr wrap="square" rtlCol="0">
            <a:spAutoFit/>
          </a:bodyPr>
          <a:lstStyle/>
          <a:p>
            <a:r>
              <a:rPr lang="en-US" altLang="zh-CN" dirty="0"/>
              <a:t>XGBoost</a:t>
            </a:r>
            <a:r>
              <a:rPr lang="zh-CN" altLang="en-US" dirty="0"/>
              <a:t>的目标函数可以写作</a:t>
            </a:r>
            <a:endParaRPr lang="en-US" altLang="zh-CN" dirty="0"/>
          </a:p>
          <a:p>
            <a:endParaRPr lang="en-US" altLang="zh-CN" dirty="0"/>
          </a:p>
          <a:p>
            <a:endParaRPr lang="en-US" altLang="zh-CN" dirty="0"/>
          </a:p>
          <a:p>
            <a:endParaRPr lang="en-US" altLang="zh-CN" dirty="0"/>
          </a:p>
          <a:p>
            <a:r>
              <a:rPr lang="zh-CN" altLang="en-US" dirty="0"/>
              <a:t>根据二阶泰勒展开，有</a:t>
            </a:r>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endParaRPr lang="en-US" altLang="zh-CN"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94B94806-0F29-458E-BFD0-0C0A315E5A0E}"/>
                  </a:ext>
                </a:extLst>
              </p:cNvPr>
              <p:cNvSpPr/>
              <p:nvPr/>
            </p:nvSpPr>
            <p:spPr>
              <a:xfrm>
                <a:off x="998220" y="2820051"/>
                <a:ext cx="7741920" cy="84856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ctrlPr>
                            <a:rPr lang="zh-CN" altLang="en-US">
                              <a:latin typeface="Cambria Math" panose="02040503050406030204" pitchFamily="18" charset="0"/>
                            </a:rPr>
                          </m:ctrlPr>
                        </m:dPr>
                        <m:e>
                          <m:sSub>
                            <m:sSubPr>
                              <m:ctrlPr>
                                <a:rPr lang="zh-CN" altLang="en-US">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𝑡</m:t>
                              </m:r>
                            </m:sub>
                          </m:sSub>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𝑚</m:t>
                              </m:r>
                            </m:sup>
                            <m:e>
                              <m:r>
                                <a:rPr lang="zh-CN" altLang="en-US" i="1">
                                  <a:latin typeface="Cambria Math" panose="02040503050406030204" pitchFamily="18" charset="0"/>
                                </a:rPr>
                                <m:t>𝑙</m:t>
                              </m:r>
                            </m:e>
                          </m:nary>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𝛺</m:t>
                          </m:r>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𝑚</m:t>
                              </m:r>
                            </m:sup>
                            <m:e>
                              <m:r>
                                <a:rPr lang="zh-CN" altLang="en-US" i="1">
                                  <a:latin typeface="Cambria Math" panose="02040503050406030204" pitchFamily="18" charset="0"/>
                                </a:rPr>
                                <m:t>𝑙</m:t>
                              </m:r>
                            </m:e>
                          </m:nary>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𝛺</m:t>
                          </m:r>
                          <m:r>
                            <a:rPr lang="zh-CN" altLang="en-US" i="0">
                              <a:latin typeface="Cambria Math" panose="02040503050406030204" pitchFamily="18" charset="0"/>
                            </a:rPr>
                            <m:t>(</m:t>
                          </m:r>
                          <m:r>
                            <a:rPr lang="zh-CN" altLang="en-US" i="1">
                              <a:latin typeface="Cambria Math" panose="02040503050406030204" pitchFamily="18" charset="0"/>
                            </a:rPr>
                            <m:t>𝑓</m:t>
                          </m:r>
                        </m:e>
                      </m:d>
                    </m:oMath>
                  </m:oMathPara>
                </a14:m>
                <a:endParaRPr lang="zh-CN" altLang="en-US" dirty="0"/>
              </a:p>
            </p:txBody>
          </p:sp>
        </mc:Choice>
        <mc:Fallback>
          <p:sp>
            <p:nvSpPr>
              <p:cNvPr id="4" name="矩形 3">
                <a:extLst>
                  <a:ext uri="{FF2B5EF4-FFF2-40B4-BE49-F238E27FC236}">
                    <a16:creationId xmlns:a16="http://schemas.microsoft.com/office/drawing/2014/main" id="{94B94806-0F29-458E-BFD0-0C0A315E5A0E}"/>
                  </a:ext>
                </a:extLst>
              </p:cNvPr>
              <p:cNvSpPr>
                <a:spLocks noRot="1" noChangeAspect="1" noMove="1" noResize="1" noEditPoints="1" noAdjustHandles="1" noChangeArrowheads="1" noChangeShapeType="1" noTextEdit="1"/>
              </p:cNvSpPr>
              <p:nvPr/>
            </p:nvSpPr>
            <p:spPr>
              <a:xfrm>
                <a:off x="998220" y="2820051"/>
                <a:ext cx="7741920" cy="8485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46EC74A3-13C5-4589-AD36-441F66FCD6A3}"/>
                  </a:ext>
                </a:extLst>
              </p:cNvPr>
              <p:cNvSpPr/>
              <p:nvPr/>
            </p:nvSpPr>
            <p:spPr>
              <a:xfrm>
                <a:off x="883920" y="3936831"/>
                <a:ext cx="7970520" cy="112697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ctrlPr>
                            <a:rPr lang="zh-CN" altLang="en-US">
                              <a:latin typeface="Cambria Math" panose="02040503050406030204" pitchFamily="18" charset="0"/>
                            </a:rPr>
                          </m:ctrlPr>
                        </m:dPr>
                        <m:e>
                          <m:sSub>
                            <m:sSubPr>
                              <m:ctrlPr>
                                <a:rPr lang="zh-CN" altLang="en-US">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𝑡</m:t>
                              </m:r>
                            </m:sub>
                          </m:sSub>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𝑚</m:t>
                              </m:r>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𝑙</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𝑔</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1">
                                      <a:latin typeface="Cambria Math" panose="02040503050406030204" pitchFamily="18" charset="0"/>
                                    </a:rPr>
                                    <m:t>h</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d>
                            </m:e>
                          </m:nary>
                          <m:r>
                            <a:rPr lang="zh-CN" altLang="en-US" i="0">
                              <a:latin typeface="Cambria Math" panose="02040503050406030204" pitchFamily="18" charset="0"/>
                            </a:rPr>
                            <m:t>+</m:t>
                          </m:r>
                          <m:r>
                            <a:rPr lang="zh-CN" altLang="en-US" i="1">
                              <a:latin typeface="Cambria Math" panose="02040503050406030204" pitchFamily="18" charset="0"/>
                            </a:rPr>
                            <m:t>𝛺</m:t>
                          </m:r>
                          <m:r>
                            <a:rPr lang="zh-CN" altLang="en-US" i="0">
                              <a:latin typeface="Cambria Math" panose="02040503050406030204" pitchFamily="18" charset="0"/>
                            </a:rPr>
                            <m:t>(</m:t>
                          </m:r>
                          <m:r>
                            <a:rPr lang="zh-CN" altLang="en-US" i="1">
                              <a:latin typeface="Cambria Math" panose="02040503050406030204" pitchFamily="18" charset="0"/>
                            </a:rPr>
                            <m:t>𝑓</m:t>
                          </m:r>
                        </m:e>
                      </m:d>
                    </m:oMath>
                  </m:oMathPara>
                </a14:m>
                <a:endParaRPr lang="zh-CN" altLang="en-US" dirty="0"/>
              </a:p>
            </p:txBody>
          </p:sp>
        </mc:Choice>
        <mc:Fallback>
          <p:sp>
            <p:nvSpPr>
              <p:cNvPr id="7" name="矩形 6">
                <a:extLst>
                  <a:ext uri="{FF2B5EF4-FFF2-40B4-BE49-F238E27FC236}">
                    <a16:creationId xmlns:a16="http://schemas.microsoft.com/office/drawing/2014/main" id="{46EC74A3-13C5-4589-AD36-441F66FCD6A3}"/>
                  </a:ext>
                </a:extLst>
              </p:cNvPr>
              <p:cNvSpPr>
                <a:spLocks noRot="1" noChangeAspect="1" noMove="1" noResize="1" noEditPoints="1" noAdjustHandles="1" noChangeArrowheads="1" noChangeShapeType="1" noTextEdit="1"/>
              </p:cNvSpPr>
              <p:nvPr/>
            </p:nvSpPr>
            <p:spPr>
              <a:xfrm>
                <a:off x="883920" y="3936831"/>
                <a:ext cx="7970520" cy="11269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C06F98CA-54B9-41A2-B4E2-25E4E5F7A358}"/>
                  </a:ext>
                </a:extLst>
              </p:cNvPr>
              <p:cNvSpPr/>
              <p:nvPr/>
            </p:nvSpPr>
            <p:spPr>
              <a:xfrm>
                <a:off x="3521343" y="5199454"/>
                <a:ext cx="2695673" cy="13303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r>
                              <a:rPr lang="zh-CN" altLang="en-US" i="1">
                                <a:latin typeface="Cambria Math" panose="02040503050406030204" pitchFamily="18" charset="0"/>
                              </a:rPr>
                              <m:t>𝑔</m:t>
                            </m:r>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r>
                                      <a:rPr lang="zh-CN" altLang="en-US" i="1">
                                        <a:latin typeface="Cambria Math" panose="02040503050406030204" pitchFamily="18" charset="0"/>
                                      </a:rPr>
                                      <m:t>𝑙</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e>
                                </m:d>
                              </m:num>
                              <m:den>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den>
                            </m:f>
                          </m:e>
                        </m:mr>
                        <m:mr>
                          <m:e>
                            <m:r>
                              <a:rPr lang="zh-CN" altLang="en-US" i="1">
                                <a:latin typeface="Cambria Math" panose="02040503050406030204" pitchFamily="18" charset="0"/>
                              </a:rPr>
                              <m:t>h</m:t>
                            </m:r>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r>
                                          <a:rPr lang="zh-CN" altLang="en-US" i="0">
                                            <a:latin typeface="Cambria Math" panose="02040503050406030204" pitchFamily="18" charset="0"/>
                                          </a:rPr>
                                          <m:t>2</m:t>
                                        </m:r>
                                      </m:sup>
                                    </m:sSup>
                                    <m:r>
                                      <a:rPr lang="zh-CN" altLang="en-US" i="1">
                                        <a:latin typeface="Cambria Math" panose="02040503050406030204" pitchFamily="18" charset="0"/>
                                      </a:rPr>
                                      <m:t>𝑙</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e>
                                </m:d>
                              </m:num>
                              <m:den>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r>
                                      <a:rPr lang="zh-CN" altLang="en-US" i="0">
                                        <a:latin typeface="Cambria Math" panose="02040503050406030204" pitchFamily="18" charset="0"/>
                                      </a:rPr>
                                      <m:t>−1</m:t>
                                    </m:r>
                                  </m:sub>
                                </m:sSub>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e>
                                  <m:sup>
                                    <m:r>
                                      <a:rPr lang="zh-CN" altLang="en-US" i="0">
                                        <a:latin typeface="Cambria Math" panose="02040503050406030204" pitchFamily="18" charset="0"/>
                                      </a:rPr>
                                      <m:t>2</m:t>
                                    </m:r>
                                  </m:sup>
                                </m:sSup>
                              </m:den>
                            </m:f>
                          </m:e>
                        </m:mr>
                      </m:m>
                    </m:oMath>
                  </m:oMathPara>
                </a14:m>
                <a:endParaRPr lang="zh-CN" altLang="en-US" dirty="0"/>
              </a:p>
            </p:txBody>
          </p:sp>
        </mc:Choice>
        <mc:Fallback>
          <p:sp>
            <p:nvSpPr>
              <p:cNvPr id="8" name="矩形 7">
                <a:extLst>
                  <a:ext uri="{FF2B5EF4-FFF2-40B4-BE49-F238E27FC236}">
                    <a16:creationId xmlns:a16="http://schemas.microsoft.com/office/drawing/2014/main" id="{C06F98CA-54B9-41A2-B4E2-25E4E5F7A358}"/>
                  </a:ext>
                </a:extLst>
              </p:cNvPr>
              <p:cNvSpPr>
                <a:spLocks noRot="1" noChangeAspect="1" noMove="1" noResize="1" noEditPoints="1" noAdjustHandles="1" noChangeArrowheads="1" noChangeShapeType="1" noTextEdit="1"/>
              </p:cNvSpPr>
              <p:nvPr/>
            </p:nvSpPr>
            <p:spPr>
              <a:xfrm>
                <a:off x="3521343" y="5199454"/>
                <a:ext cx="2695673" cy="133036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9626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8638" y="386930"/>
            <a:ext cx="9236700" cy="1188950"/>
          </a:xfrm>
        </p:spPr>
        <p:txBody>
          <a:bodyPr anchor="b">
            <a:normAutofit/>
          </a:bodyPr>
          <a:lstStyle/>
          <a:p>
            <a:r>
              <a:rPr lang="zh-CN" altLang="en-US" sz="5400" dirty="0"/>
              <a:t>主要内容</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793660" y="2599509"/>
            <a:ext cx="10143668" cy="3435531"/>
          </a:xfrm>
        </p:spPr>
        <p:txBody>
          <a:bodyPr anchor="ctr">
            <a:normAutofit/>
          </a:bodyPr>
          <a:lstStyle/>
          <a:p>
            <a:r>
              <a:rPr lang="zh-CN" altLang="en-US" sz="3200" dirty="0"/>
              <a:t>偏差与方差</a:t>
            </a:r>
            <a:endParaRPr lang="en-US" altLang="zh-CN" sz="3200" dirty="0"/>
          </a:p>
          <a:p>
            <a:r>
              <a:rPr lang="en-US" altLang="zh-CN" sz="3200" dirty="0"/>
              <a:t>Bagging</a:t>
            </a:r>
            <a:r>
              <a:rPr lang="zh-CN" altLang="en-US" sz="3200" dirty="0"/>
              <a:t>及随机森林</a:t>
            </a:r>
            <a:endParaRPr lang="en-US" altLang="zh-CN" sz="3200" dirty="0"/>
          </a:p>
          <a:p>
            <a:r>
              <a:rPr lang="en-US" altLang="zh-CN" sz="3200" dirty="0"/>
              <a:t>Boosting</a:t>
            </a:r>
            <a:r>
              <a:rPr lang="zh-CN" altLang="en-US" sz="3200" dirty="0"/>
              <a:t>及</a:t>
            </a:r>
            <a:r>
              <a:rPr lang="en-US" altLang="zh-CN" sz="3200" dirty="0"/>
              <a:t>Adaboost</a:t>
            </a:r>
          </a:p>
          <a:p>
            <a:r>
              <a:rPr lang="zh-CN" altLang="en-US" sz="3200" dirty="0"/>
              <a:t>提升树</a:t>
            </a:r>
            <a:endParaRPr lang="en-US" altLang="zh-CN" sz="3200" dirty="0"/>
          </a:p>
          <a:p>
            <a:r>
              <a:rPr lang="en-US" altLang="zh-CN" sz="3200" dirty="0"/>
              <a:t>Stacking</a:t>
            </a:r>
          </a:p>
          <a:p>
            <a:r>
              <a:rPr lang="zh-CN" altLang="en-US" sz="3200" dirty="0"/>
              <a:t>实例：基于梯度下降树实现波士顿房价预测</a:t>
            </a:r>
            <a:endParaRPr lang="en-US" altLang="zh-CN" sz="3200" dirty="0"/>
          </a:p>
        </p:txBody>
      </p:sp>
    </p:spTree>
    <p:extLst>
      <p:ext uri="{BB962C8B-B14F-4D97-AF65-F5344CB8AC3E}">
        <p14:creationId xmlns:p14="http://schemas.microsoft.com/office/powerpoint/2010/main" val="30280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5867400" cy="869647"/>
          </a:xfrm>
        </p:spPr>
        <p:txBody>
          <a:bodyPr/>
          <a:lstStyle/>
          <a:p>
            <a:r>
              <a:rPr lang="en-US" altLang="zh-CN" dirty="0"/>
              <a:t>XGBoost</a:t>
            </a:r>
            <a:r>
              <a:rPr lang="zh-CN" altLang="en-US" dirty="0"/>
              <a:t>的目标函数</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17857E72-0939-4A56-BCC9-D9FDD83C7705}"/>
                  </a:ext>
                </a:extLst>
              </p:cNvPr>
              <p:cNvSpPr txBox="1"/>
              <p:nvPr/>
            </p:nvSpPr>
            <p:spPr>
              <a:xfrm>
                <a:off x="1722120" y="2216110"/>
                <a:ext cx="6172200" cy="3496855"/>
              </a:xfrm>
              <a:prstGeom prst="rect">
                <a:avLst/>
              </a:prstGeom>
              <a:noFill/>
            </p:spPr>
            <p:txBody>
              <a:bodyPr wrap="square" rtlCol="0">
                <a:spAutoFit/>
              </a:bodyPr>
              <a:lstStyle/>
              <a:p>
                <a:r>
                  <a:rPr lang="zh-CN" altLang="en-US" dirty="0"/>
                  <a:t>由于</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r>
                              <a:rPr lang="zh-CN" altLang="en-US">
                                <a:latin typeface="Cambria Math" panose="02040503050406030204" pitchFamily="18" charset="0"/>
                              </a:rPr>
                              <m:t>−1</m:t>
                            </m:r>
                          </m:sub>
                        </m:sSub>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oMath>
                </a14:m>
                <a:r>
                  <a:rPr lang="zh-CN" altLang="en-US" dirty="0"/>
                  <a:t>已经通过训练得到，则可以去掉常数项，得到</a:t>
                </a:r>
                <a:endParaRPr lang="en-US" altLang="zh-CN" dirty="0"/>
              </a:p>
              <a:p>
                <a:endParaRPr lang="en-US" altLang="zh-CN" dirty="0"/>
              </a:p>
              <a:p>
                <a:endParaRPr lang="en-US" altLang="zh-CN" dirty="0"/>
              </a:p>
              <a:p>
                <a:endParaRPr lang="en-US" altLang="zh-CN" dirty="0"/>
              </a:p>
              <a:p>
                <a:endParaRPr lang="en-US" altLang="zh-CN" dirty="0"/>
              </a:p>
              <a:p>
                <a:r>
                  <a:rPr lang="zh-CN" altLang="en-US" dirty="0"/>
                  <a:t>在决策树中，定义</a:t>
                </a:r>
                <a14:m>
                  <m:oMath xmlns:m="http://schemas.openxmlformats.org/officeDocument/2006/math">
                    <m:r>
                      <a:rPr lang="zh-CN" altLang="en-US" i="1">
                        <a:latin typeface="Cambria Math" panose="02040503050406030204" pitchFamily="18" charset="0"/>
                      </a:rPr>
                      <m:t>𝑞</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a:latin typeface="Cambria Math" panose="02040503050406030204" pitchFamily="18" charset="0"/>
                      </a:rPr>
                      <m:t>)=</m:t>
                    </m:r>
                    <m:r>
                      <a:rPr lang="zh-CN" altLang="en-US" i="1">
                        <a:latin typeface="Cambria Math" panose="02040503050406030204" pitchFamily="18" charset="0"/>
                      </a:rPr>
                      <m:t>𝑖</m:t>
                    </m:r>
                  </m:oMath>
                </a14:m>
                <a:r>
                  <a:rPr lang="zh-CN" altLang="en-US" dirty="0"/>
                  <a:t>为从输入</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oMath>
                </a14:m>
                <a:r>
                  <a:rPr lang="zh-CN" altLang="en-US" dirty="0"/>
                  <a:t>到叶节点编号</a:t>
                </a:r>
                <a:r>
                  <a:rPr lang="en-US" altLang="zh-CN" dirty="0" err="1"/>
                  <a:t>i</a:t>
                </a:r>
                <a:r>
                  <a:rPr lang="zh-CN" altLang="en-US" dirty="0"/>
                  <a:t>的映射，叶节点</a:t>
                </a:r>
                <a:r>
                  <a:rPr lang="en-US" altLang="zh-CN" dirty="0" err="1"/>
                  <a:t>i</a:t>
                </a:r>
                <a:r>
                  <a:rPr lang="zh-CN" altLang="en-US" dirty="0"/>
                  <a:t>的取值</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𝑖</m:t>
                        </m:r>
                      </m:sub>
                    </m:sSub>
                  </m:oMath>
                </a14:m>
                <a:r>
                  <a:rPr lang="zh-CN" altLang="en-US" dirty="0"/>
                  <a:t>可表示为</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𝑞</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sub>
                    </m:sSub>
                    <m:r>
                      <a:rPr lang="zh-CN" altLang="en-US" i="1">
                        <a:latin typeface="Cambria Math" panose="02040503050406030204" pitchFamily="18" charset="0"/>
                      </a:rPr>
                      <m:t> </m:t>
                    </m:r>
                  </m:oMath>
                </a14:m>
                <a:r>
                  <a:rPr lang="zh-CN" altLang="en-US" dirty="0"/>
                  <a:t>，代入整理得</a:t>
                </a:r>
                <a:endParaRPr lang="en-US" altLang="zh-CN" dirty="0"/>
              </a:p>
              <a:p>
                <a:endParaRPr lang="en-US" altLang="zh-CN" dirty="0"/>
              </a:p>
              <a:p>
                <a:endParaRPr lang="en-US" altLang="zh-CN" dirty="0"/>
              </a:p>
              <a:p>
                <a:endParaRPr lang="en-US" altLang="zh-CN" dirty="0"/>
              </a:p>
              <a:p>
                <a:r>
                  <a:rPr lang="zh-CN" altLang="en-US" dirty="0"/>
                  <a:t>定义</a:t>
                </a:r>
                <a14:m>
                  <m:oMath xmlns:m="http://schemas.openxmlformats.org/officeDocument/2006/math">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𝑗</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𝑞</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e>
                            </m:d>
                          </m:sub>
                        </m:sSub>
                        <m:r>
                          <a:rPr lang="zh-CN" altLang="en-US">
                            <a:latin typeface="Cambria Math" panose="02040503050406030204" pitchFamily="18" charset="0"/>
                          </a:rPr>
                          <m:t>=</m:t>
                        </m:r>
                        <m:r>
                          <a:rPr lang="zh-CN" altLang="en-US" i="1">
                            <a:latin typeface="Cambria Math" panose="02040503050406030204" pitchFamily="18" charset="0"/>
                          </a:rPr>
                          <m:t>𝑗</m:t>
                        </m:r>
                      </m:e>
                    </m:d>
                  </m:oMath>
                </a14:m>
                <a:r>
                  <a:rPr lang="zh-CN" altLang="en-US" dirty="0"/>
                  <a:t>为</a:t>
                </a:r>
                <a:r>
                  <a:rPr lang="zh-CN" altLang="zh-CN" dirty="0"/>
                  <a:t>第</a:t>
                </a:r>
                <a:r>
                  <a:rPr lang="en-US" altLang="zh-CN" dirty="0"/>
                  <a:t>j</a:t>
                </a:r>
                <a:r>
                  <a:rPr lang="zh-CN" altLang="zh-CN" dirty="0"/>
                  <a:t>个叶节点中的样本的索引构成的集合</a:t>
                </a:r>
                <a:r>
                  <a:rPr lang="zh-CN" altLang="en-US" dirty="0"/>
                  <a:t>，则有</a:t>
                </a:r>
              </a:p>
            </p:txBody>
          </p:sp>
        </mc:Choice>
        <mc:Fallback>
          <p:sp>
            <p:nvSpPr>
              <p:cNvPr id="3" name="文本框 2">
                <a:extLst>
                  <a:ext uri="{FF2B5EF4-FFF2-40B4-BE49-F238E27FC236}">
                    <a16:creationId xmlns:a16="http://schemas.microsoft.com/office/drawing/2014/main" id="{17857E72-0939-4A56-BCC9-D9FDD83C7705}"/>
                  </a:ext>
                </a:extLst>
              </p:cNvPr>
              <p:cNvSpPr txBox="1">
                <a:spLocks noRot="1" noChangeAspect="1" noMove="1" noResize="1" noEditPoints="1" noAdjustHandles="1" noChangeArrowheads="1" noChangeShapeType="1" noTextEdit="1"/>
              </p:cNvSpPr>
              <p:nvPr/>
            </p:nvSpPr>
            <p:spPr>
              <a:xfrm>
                <a:off x="1722120" y="2216110"/>
                <a:ext cx="6172200" cy="3496855"/>
              </a:xfrm>
              <a:prstGeom prst="rect">
                <a:avLst/>
              </a:prstGeom>
              <a:blipFill>
                <a:blip r:embed="rId2"/>
                <a:stretch>
                  <a:fillRect l="-889" t="-12565" r="-4447" b="-178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41A8F911-BB50-43F8-9CB8-F4B93F3DA1DA}"/>
                  </a:ext>
                </a:extLst>
              </p:cNvPr>
              <p:cNvSpPr/>
              <p:nvPr/>
            </p:nvSpPr>
            <p:spPr>
              <a:xfrm>
                <a:off x="2010243" y="2566464"/>
                <a:ext cx="5595954" cy="11269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zh-CN" altLang="en-US">
                              <a:latin typeface="Cambria Math" panose="02040503050406030204" pitchFamily="18" charset="0"/>
                            </a:rPr>
                          </m:ctrlPr>
                        </m:dPr>
                        <m:e>
                          <m:sSub>
                            <m:sSubPr>
                              <m:ctrlPr>
                                <a:rPr lang="zh-CN" altLang="en-US">
                                  <a:latin typeface="Cambria Math" panose="02040503050406030204" pitchFamily="18" charset="0"/>
                                </a:rPr>
                              </m:ctrlPr>
                            </m:sSubPr>
                            <m:e>
                              <m:acc>
                                <m:accPr>
                                  <m:chr m:val="̃"/>
                                  <m:ctrlPr>
                                    <a:rPr lang="zh-CN" altLang="en-US">
                                      <a:latin typeface="Cambria Math" panose="02040503050406030204" pitchFamily="18" charset="0"/>
                                    </a:rPr>
                                  </m:ctrlPr>
                                </m:accPr>
                                <m:e>
                                  <m:r>
                                    <a:rPr lang="zh-CN" altLang="en-US" i="1">
                                      <a:latin typeface="Cambria Math" panose="02040503050406030204" pitchFamily="18" charset="0"/>
                                    </a:rPr>
                                    <m:t>𝐿</m:t>
                                  </m:r>
                                </m:e>
                              </m:acc>
                            </m:e>
                            <m:sub>
                              <m:r>
                                <a:rPr lang="zh-CN" altLang="en-US" i="1">
                                  <a:latin typeface="Cambria Math" panose="02040503050406030204" pitchFamily="18" charset="0"/>
                                </a:rPr>
                                <m:t>𝑡</m:t>
                              </m:r>
                            </m:sub>
                          </m:sSub>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𝑔</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1">
                                      <a:latin typeface="Cambria Math" panose="02040503050406030204" pitchFamily="18" charset="0"/>
                                    </a:rPr>
                                    <m:t>h</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d>
                            </m:e>
                          </m:nary>
                          <m:r>
                            <a:rPr lang="zh-CN" altLang="en-US" i="0">
                              <a:latin typeface="Cambria Math" panose="02040503050406030204" pitchFamily="18" charset="0"/>
                            </a:rPr>
                            <m:t>+</m:t>
                          </m:r>
                          <m:r>
                            <a:rPr lang="zh-CN" altLang="en-US" i="1">
                              <a:latin typeface="Cambria Math" panose="02040503050406030204" pitchFamily="18" charset="0"/>
                            </a:rPr>
                            <m:t>𝛺</m:t>
                          </m:r>
                          <m:r>
                            <a:rPr lang="zh-CN" altLang="en-US" i="0">
                              <a:latin typeface="Cambria Math" panose="02040503050406030204" pitchFamily="18" charset="0"/>
                            </a:rPr>
                            <m:t>(</m:t>
                          </m:r>
                          <m:r>
                            <a:rPr lang="zh-CN" altLang="en-US" i="1">
                              <a:latin typeface="Cambria Math" panose="02040503050406030204" pitchFamily="18" charset="0"/>
                            </a:rPr>
                            <m:t>𝑓</m:t>
                          </m:r>
                        </m:e>
                      </m:d>
                    </m:oMath>
                  </m:oMathPara>
                </a14:m>
                <a:endParaRPr lang="zh-CN" altLang="en-US" dirty="0"/>
              </a:p>
            </p:txBody>
          </p:sp>
        </mc:Choice>
        <mc:Fallback>
          <p:sp>
            <p:nvSpPr>
              <p:cNvPr id="12" name="矩形 11">
                <a:extLst>
                  <a:ext uri="{FF2B5EF4-FFF2-40B4-BE49-F238E27FC236}">
                    <a16:creationId xmlns:a16="http://schemas.microsoft.com/office/drawing/2014/main" id="{41A8F911-BB50-43F8-9CB8-F4B93F3DA1DA}"/>
                  </a:ext>
                </a:extLst>
              </p:cNvPr>
              <p:cNvSpPr>
                <a:spLocks noRot="1" noChangeAspect="1" noMove="1" noResize="1" noEditPoints="1" noAdjustHandles="1" noChangeArrowheads="1" noChangeShapeType="1" noTextEdit="1"/>
              </p:cNvSpPr>
              <p:nvPr/>
            </p:nvSpPr>
            <p:spPr>
              <a:xfrm>
                <a:off x="2010243" y="2566464"/>
                <a:ext cx="5595954" cy="11269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矩形 33">
                <a:extLst>
                  <a:ext uri="{FF2B5EF4-FFF2-40B4-BE49-F238E27FC236}">
                    <a16:creationId xmlns:a16="http://schemas.microsoft.com/office/drawing/2014/main" id="{1659B792-B2CE-4046-8EA8-A87AF9C31C12}"/>
                  </a:ext>
                </a:extLst>
              </p:cNvPr>
              <p:cNvSpPr/>
              <p:nvPr/>
            </p:nvSpPr>
            <p:spPr>
              <a:xfrm>
                <a:off x="1527810" y="4043793"/>
                <a:ext cx="6560820" cy="109671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acc>
                            <m:accPr>
                              <m:chr m:val="̃"/>
                              <m:ctrlPr>
                                <a:rPr lang="zh-CN" altLang="en-US">
                                  <a:latin typeface="Cambria Math" panose="02040503050406030204" pitchFamily="18" charset="0"/>
                                </a:rPr>
                              </m:ctrlPr>
                            </m:accPr>
                            <m:e>
                              <m:r>
                                <a:rPr lang="zh-CN" altLang="en-US" i="1">
                                  <a:latin typeface="Cambria Math" panose="02040503050406030204" pitchFamily="18" charset="0"/>
                                </a:rPr>
                                <m:t>𝐿</m:t>
                              </m:r>
                            </m:e>
                          </m:acc>
                        </m:e>
                        <m:sub>
                          <m:r>
                            <a:rPr lang="zh-CN" altLang="en-US" i="1">
                              <a:latin typeface="Cambria Math" panose="02040503050406030204" pitchFamily="18" charset="0"/>
                            </a:rPr>
                            <m:t>𝑡</m:t>
                          </m:r>
                        </m:sub>
                      </m:sSub>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𝑔</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𝑞</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e>
                                  </m:d>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1">
                                  <a:latin typeface="Cambria Math" panose="02040503050406030204" pitchFamily="18" charset="0"/>
                                </a:rPr>
                                <m:t>h</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𝜔</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𝑞</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e>
                                  </m:d>
                                </m:sub>
                                <m:sup>
                                  <m:r>
                                    <a:rPr lang="zh-CN" altLang="en-US" i="0">
                                      <a:latin typeface="Cambria Math" panose="02040503050406030204" pitchFamily="18" charset="0"/>
                                    </a:rPr>
                                    <m:t>2</m:t>
                                  </m:r>
                                </m:sup>
                              </m:sSubSup>
                            </m:e>
                          </m:d>
                        </m:e>
                      </m:nary>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1">
                          <a:latin typeface="Cambria Math" panose="02040503050406030204" pitchFamily="18" charset="0"/>
                        </a:rPr>
                        <m:t>𝐽</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1">
                          <a:latin typeface="Cambria Math" panose="02040503050406030204" pitchFamily="18" charset="0"/>
                        </a:rPr>
                        <m:t>𝜆</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𝐽</m:t>
                          </m:r>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𝜔</m:t>
                              </m:r>
                            </m:e>
                            <m:sub>
                              <m:r>
                                <a:rPr lang="zh-CN" altLang="en-US" i="1">
                                  <a:latin typeface="Cambria Math" panose="02040503050406030204" pitchFamily="18" charset="0"/>
                                </a:rPr>
                                <m:t>𝑗</m:t>
                              </m:r>
                            </m:sub>
                            <m:sup>
                              <m:r>
                                <a:rPr lang="zh-CN" altLang="en-US" i="0">
                                  <a:latin typeface="Cambria Math" panose="02040503050406030204" pitchFamily="18" charset="0"/>
                                </a:rPr>
                                <m:t>2</m:t>
                              </m:r>
                            </m:sup>
                          </m:sSubSup>
                        </m:e>
                      </m:nary>
                    </m:oMath>
                  </m:oMathPara>
                </a14:m>
                <a:endParaRPr lang="zh-CN" altLang="en-US" dirty="0"/>
              </a:p>
            </p:txBody>
          </p:sp>
        </mc:Choice>
        <mc:Fallback>
          <p:sp>
            <p:nvSpPr>
              <p:cNvPr id="34" name="矩形 33">
                <a:extLst>
                  <a:ext uri="{FF2B5EF4-FFF2-40B4-BE49-F238E27FC236}">
                    <a16:creationId xmlns:a16="http://schemas.microsoft.com/office/drawing/2014/main" id="{1659B792-B2CE-4046-8EA8-A87AF9C31C12}"/>
                  </a:ext>
                </a:extLst>
              </p:cNvPr>
              <p:cNvSpPr>
                <a:spLocks noRot="1" noChangeAspect="1" noMove="1" noResize="1" noEditPoints="1" noAdjustHandles="1" noChangeArrowheads="1" noChangeShapeType="1" noTextEdit="1"/>
              </p:cNvSpPr>
              <p:nvPr/>
            </p:nvSpPr>
            <p:spPr>
              <a:xfrm>
                <a:off x="1527810" y="4043793"/>
                <a:ext cx="6560820" cy="10967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矩形 36">
                <a:extLst>
                  <a:ext uri="{FF2B5EF4-FFF2-40B4-BE49-F238E27FC236}">
                    <a16:creationId xmlns:a16="http://schemas.microsoft.com/office/drawing/2014/main" id="{A1442BD7-650D-41F0-B594-CF0954FF9381}"/>
                  </a:ext>
                </a:extLst>
              </p:cNvPr>
              <p:cNvSpPr/>
              <p:nvPr/>
            </p:nvSpPr>
            <p:spPr>
              <a:xfrm>
                <a:off x="2516246" y="5521122"/>
                <a:ext cx="4583947" cy="10967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acc>
                            <m:accPr>
                              <m:chr m:val="̃"/>
                              <m:ctrlPr>
                                <a:rPr lang="zh-CN" altLang="en-US">
                                  <a:latin typeface="Cambria Math" panose="02040503050406030204" pitchFamily="18" charset="0"/>
                                </a:rPr>
                              </m:ctrlPr>
                            </m:accPr>
                            <m:e>
                              <m:r>
                                <a:rPr lang="zh-CN" altLang="en-US" i="1">
                                  <a:latin typeface="Cambria Math" panose="02040503050406030204" pitchFamily="18" charset="0"/>
                                </a:rPr>
                                <m:t>𝐿</m:t>
                              </m:r>
                            </m:e>
                          </m:acc>
                        </m:e>
                        <m:sub>
                          <m:r>
                            <a:rPr lang="zh-CN" altLang="en-US" i="1">
                              <a:latin typeface="Cambria Math" panose="02040503050406030204" pitchFamily="18" charset="0"/>
                            </a:rPr>
                            <m:t>𝑡</m:t>
                          </m:r>
                        </m:sub>
                      </m:sSub>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𝐽</m:t>
                          </m:r>
                        </m:sup>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𝑞</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e>
                                  </m:d>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𝑗</m:t>
                                  </m:r>
                                </m:sub>
                              </m:sSub>
                              <m:r>
                                <a:rPr lang="zh-CN" altLang="en-US" i="0">
                                  <a:latin typeface="Cambria Math" panose="02040503050406030204" pitchFamily="18" charset="0"/>
                                </a:rPr>
                                <m:t>+</m:t>
                              </m:r>
                              <m:r>
                                <a:rPr lang="zh-CN" altLang="en-US" i="1">
                                  <a:latin typeface="Cambria Math" panose="02040503050406030204" pitchFamily="18" charset="0"/>
                                </a:rPr>
                                <m:t>𝜆</m:t>
                              </m:r>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𝜔</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𝑞</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𝑖</m:t>
                                          </m:r>
                                        </m:sub>
                                      </m:sSub>
                                    </m:e>
                                  </m:d>
                                </m:sub>
                                <m:sup>
                                  <m:r>
                                    <a:rPr lang="zh-CN" altLang="en-US" i="0">
                                      <a:latin typeface="Cambria Math" panose="02040503050406030204" pitchFamily="18" charset="0"/>
                                    </a:rPr>
                                    <m:t>2</m:t>
                                  </m:r>
                                </m:sup>
                              </m:sSubSup>
                            </m:e>
                          </m:d>
                        </m:e>
                      </m:nary>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1">
                          <a:latin typeface="Cambria Math" panose="02040503050406030204" pitchFamily="18" charset="0"/>
                        </a:rPr>
                        <m:t>𝐽</m:t>
                      </m:r>
                    </m:oMath>
                  </m:oMathPara>
                </a14:m>
                <a:endParaRPr lang="zh-CN" altLang="en-US" dirty="0"/>
              </a:p>
            </p:txBody>
          </p:sp>
        </mc:Choice>
        <mc:Fallback>
          <p:sp>
            <p:nvSpPr>
              <p:cNvPr id="37" name="矩形 36">
                <a:extLst>
                  <a:ext uri="{FF2B5EF4-FFF2-40B4-BE49-F238E27FC236}">
                    <a16:creationId xmlns:a16="http://schemas.microsoft.com/office/drawing/2014/main" id="{A1442BD7-650D-41F0-B594-CF0954FF9381}"/>
                  </a:ext>
                </a:extLst>
              </p:cNvPr>
              <p:cNvSpPr>
                <a:spLocks noRot="1" noChangeAspect="1" noMove="1" noResize="1" noEditPoints="1" noAdjustHandles="1" noChangeArrowheads="1" noChangeShapeType="1" noTextEdit="1"/>
              </p:cNvSpPr>
              <p:nvPr/>
            </p:nvSpPr>
            <p:spPr>
              <a:xfrm>
                <a:off x="2516246" y="5521122"/>
                <a:ext cx="4583947" cy="109671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6816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5867400" cy="869647"/>
          </a:xfrm>
        </p:spPr>
        <p:txBody>
          <a:bodyPr/>
          <a:lstStyle/>
          <a:p>
            <a:r>
              <a:rPr lang="en-US" altLang="zh-CN" dirty="0"/>
              <a:t>XGBoost</a:t>
            </a:r>
            <a:r>
              <a:rPr lang="zh-CN" altLang="en-US" dirty="0"/>
              <a:t>的最小损失函数</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17857E72-0939-4A56-BCC9-D9FDD83C7705}"/>
                  </a:ext>
                </a:extLst>
              </p:cNvPr>
              <p:cNvSpPr txBox="1"/>
              <p:nvPr/>
            </p:nvSpPr>
            <p:spPr>
              <a:xfrm>
                <a:off x="1722120" y="2216110"/>
                <a:ext cx="6172200" cy="1971309"/>
              </a:xfrm>
              <a:prstGeom prst="rect">
                <a:avLst/>
              </a:prstGeom>
              <a:noFill/>
            </p:spPr>
            <p:txBody>
              <a:bodyPr wrap="square" rtlCol="0">
                <a:spAutoFit/>
              </a:bodyPr>
              <a:lstStyle/>
              <a:p>
                <a:r>
                  <a:rPr lang="zh-CN" altLang="en-US" dirty="0"/>
                  <a:t>假设已经求得决策树的结构</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𝑞</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r>
                      <a:rPr lang="zh-CN" altLang="en-US" i="1">
                        <a:latin typeface="Cambria Math" panose="02040503050406030204" pitchFamily="18" charset="0"/>
                      </a:rPr>
                      <m:t> </m:t>
                    </m:r>
                  </m:oMath>
                </a14:m>
                <a:r>
                  <a:rPr lang="zh-CN" altLang="en-US" dirty="0"/>
                  <a:t>，为使</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𝐿</m:t>
                            </m:r>
                          </m:e>
                        </m:acc>
                      </m:e>
                      <m:sub>
                        <m:r>
                          <a:rPr lang="zh-CN" altLang="en-US" i="1">
                            <a:latin typeface="Cambria Math" panose="02040503050406030204" pitchFamily="18" charset="0"/>
                          </a:rPr>
                          <m:t>𝑡</m:t>
                        </m:r>
                      </m:sub>
                    </m:sSub>
                  </m:oMath>
                </a14:m>
                <a:r>
                  <a:rPr lang="zh-CN" altLang="en-US" dirty="0"/>
                  <a:t>最小，则可令</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𝐿</m:t>
                            </m:r>
                          </m:e>
                        </m:acc>
                      </m:e>
                      <m:sub>
                        <m:r>
                          <a:rPr lang="zh-CN" altLang="en-US" i="1">
                            <a:latin typeface="Cambria Math" panose="02040503050406030204" pitchFamily="18" charset="0"/>
                          </a:rPr>
                          <m:t>𝑡</m:t>
                        </m:r>
                      </m:sub>
                    </m:sSub>
                  </m:oMath>
                </a14:m>
                <a:r>
                  <a:rPr lang="zh-CN" altLang="en-US" dirty="0"/>
                  <a:t>对每个叶节点的值</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𝑗</m:t>
                        </m:r>
                      </m:sub>
                    </m:sSub>
                  </m:oMath>
                </a14:m>
                <a:r>
                  <a:rPr lang="zh-CN" altLang="en-US" dirty="0"/>
                  <a:t>的偏导为</a:t>
                </a:r>
                <a:r>
                  <a:rPr lang="en-US" altLang="zh-CN" dirty="0"/>
                  <a:t>0</a:t>
                </a:r>
                <a:r>
                  <a:rPr lang="zh-CN" altLang="en-US" dirty="0"/>
                  <a:t>，即</a:t>
                </a:r>
                <a14:m>
                  <m:oMath xmlns:m="http://schemas.openxmlformats.org/officeDocument/2006/math">
                    <m:f>
                      <m:fPr>
                        <m:ctrlPr>
                          <a:rPr lang="zh-CN" altLang="en-US" i="1">
                            <a:latin typeface="Cambria Math" panose="02040503050406030204" pitchFamily="18" charset="0"/>
                          </a:rPr>
                        </m:ctrlPr>
                      </m:fPr>
                      <m:num>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𝐿</m:t>
                                </m:r>
                              </m:e>
                            </m:acc>
                          </m:e>
                          <m:sub>
                            <m:r>
                              <a:rPr lang="zh-CN" altLang="en-US" i="1">
                                <a:latin typeface="Cambria Math" panose="02040503050406030204" pitchFamily="18" charset="0"/>
                              </a:rPr>
                              <m:t>𝑡</m:t>
                            </m:r>
                          </m:sub>
                        </m:sSub>
                      </m:num>
                      <m:den>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𝑗</m:t>
                            </m:r>
                          </m:sub>
                        </m:sSub>
                      </m:den>
                    </m:f>
                    <m:r>
                      <a:rPr lang="zh-CN" altLang="en-US" i="1">
                        <a:latin typeface="Cambria Math" panose="02040503050406030204" pitchFamily="18" charset="0"/>
                      </a:rPr>
                      <m:t> </m:t>
                    </m:r>
                  </m:oMath>
                </a14:m>
                <a:r>
                  <a:rPr lang="zh-CN" altLang="en-US" dirty="0"/>
                  <a:t>，解得</a:t>
                </a:r>
                <a:endParaRPr lang="en-US" altLang="zh-CN" dirty="0"/>
              </a:p>
              <a:p>
                <a:endParaRPr lang="en-US" altLang="zh-CN" dirty="0"/>
              </a:p>
              <a:p>
                <a:endParaRPr lang="en-US" altLang="zh-CN" dirty="0"/>
              </a:p>
              <a:p>
                <a:endParaRPr lang="en-US" altLang="zh-CN" dirty="0"/>
              </a:p>
              <a:p>
                <a:r>
                  <a:rPr lang="zh-CN" altLang="zh-CN" dirty="0"/>
                  <a:t>求得的最小损失函数为</a:t>
                </a:r>
                <a:endParaRPr lang="en-US" altLang="zh-CN" dirty="0"/>
              </a:p>
            </p:txBody>
          </p:sp>
        </mc:Choice>
        <mc:Fallback>
          <p:sp>
            <p:nvSpPr>
              <p:cNvPr id="3" name="文本框 2">
                <a:extLst>
                  <a:ext uri="{FF2B5EF4-FFF2-40B4-BE49-F238E27FC236}">
                    <a16:creationId xmlns:a16="http://schemas.microsoft.com/office/drawing/2014/main" id="{17857E72-0939-4A56-BCC9-D9FDD83C7705}"/>
                  </a:ext>
                </a:extLst>
              </p:cNvPr>
              <p:cNvSpPr txBox="1">
                <a:spLocks noRot="1" noChangeAspect="1" noMove="1" noResize="1" noEditPoints="1" noAdjustHandles="1" noChangeArrowheads="1" noChangeShapeType="1" noTextEdit="1"/>
              </p:cNvSpPr>
              <p:nvPr/>
            </p:nvSpPr>
            <p:spPr>
              <a:xfrm>
                <a:off x="1722120" y="2216110"/>
                <a:ext cx="6172200" cy="1971309"/>
              </a:xfrm>
              <a:prstGeom prst="rect">
                <a:avLst/>
              </a:prstGeom>
              <a:blipFill>
                <a:blip r:embed="rId2"/>
                <a:stretch>
                  <a:fillRect l="-889" t="-21981" r="-395" b="-40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23130456-13D3-471C-B203-7EE7EB39C6FA}"/>
                  </a:ext>
                </a:extLst>
              </p:cNvPr>
              <p:cNvSpPr/>
              <p:nvPr/>
            </p:nvSpPr>
            <p:spPr>
              <a:xfrm>
                <a:off x="3981776" y="3111155"/>
                <a:ext cx="1652888" cy="6988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zh-CN" altLang="en-US">
                              <a:latin typeface="Cambria Math" panose="02040503050406030204" pitchFamily="18" charset="0"/>
                            </a:rPr>
                          </m:ctrlPr>
                        </m:sSubSupPr>
                        <m:e>
                          <m:r>
                            <a:rPr lang="zh-CN" altLang="en-US" i="1">
                              <a:latin typeface="Cambria Math" panose="02040503050406030204" pitchFamily="18" charset="0"/>
                            </a:rPr>
                            <m:t>𝜔</m:t>
                          </m:r>
                        </m:e>
                        <m:sub>
                          <m:r>
                            <a:rPr lang="zh-CN" altLang="en-US" i="1">
                              <a:latin typeface="Cambria Math" panose="02040503050406030204" pitchFamily="18" charset="0"/>
                            </a:rPr>
                            <m:t>𝑗</m:t>
                          </m:r>
                        </m:sub>
                        <m:sup>
                          <m:r>
                            <a:rPr lang="zh-CN" altLang="en-US" i="0">
                              <a:latin typeface="Cambria Math" panose="02040503050406030204" pitchFamily="18" charset="0"/>
                            </a:rPr>
                            <m:t>∗</m:t>
                          </m:r>
                        </m:sup>
                      </m:sSubSup>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𝑗</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𝑗</m:t>
                              </m:r>
                            </m:sub>
                          </m:sSub>
                          <m:r>
                            <a:rPr lang="zh-CN" altLang="en-US" i="0">
                              <a:latin typeface="Cambria Math" panose="02040503050406030204" pitchFamily="18" charset="0"/>
                            </a:rPr>
                            <m:t>+</m:t>
                          </m:r>
                          <m:r>
                            <a:rPr lang="zh-CN" altLang="en-US" i="1">
                              <a:latin typeface="Cambria Math" panose="02040503050406030204" pitchFamily="18" charset="0"/>
                            </a:rPr>
                            <m:t>𝜆</m:t>
                          </m:r>
                        </m:den>
                      </m:f>
                    </m:oMath>
                  </m:oMathPara>
                </a14:m>
                <a:endParaRPr lang="zh-CN" altLang="en-US" dirty="0"/>
              </a:p>
            </p:txBody>
          </p:sp>
        </mc:Choice>
        <mc:Fallback>
          <p:sp>
            <p:nvSpPr>
              <p:cNvPr id="20" name="矩形 19">
                <a:extLst>
                  <a:ext uri="{FF2B5EF4-FFF2-40B4-BE49-F238E27FC236}">
                    <a16:creationId xmlns:a16="http://schemas.microsoft.com/office/drawing/2014/main" id="{23130456-13D3-471C-B203-7EE7EB39C6FA}"/>
                  </a:ext>
                </a:extLst>
              </p:cNvPr>
              <p:cNvSpPr>
                <a:spLocks noRot="1" noChangeAspect="1" noMove="1" noResize="1" noEditPoints="1" noAdjustHandles="1" noChangeArrowheads="1" noChangeShapeType="1" noTextEdit="1"/>
              </p:cNvSpPr>
              <p:nvPr/>
            </p:nvSpPr>
            <p:spPr>
              <a:xfrm>
                <a:off x="3981776" y="3111155"/>
                <a:ext cx="1652888" cy="69884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矩形 20">
                <a:extLst>
                  <a:ext uri="{FF2B5EF4-FFF2-40B4-BE49-F238E27FC236}">
                    <a16:creationId xmlns:a16="http://schemas.microsoft.com/office/drawing/2014/main" id="{2591CD2D-953D-41F0-B55C-AE95F3A0CC36}"/>
                  </a:ext>
                </a:extLst>
              </p:cNvPr>
              <p:cNvSpPr/>
              <p:nvPr/>
            </p:nvSpPr>
            <p:spPr>
              <a:xfrm>
                <a:off x="3419603" y="4297560"/>
                <a:ext cx="2777234" cy="112800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zh-CN" altLang="en-US">
                              <a:latin typeface="Cambria Math" panose="02040503050406030204" pitchFamily="18" charset="0"/>
                            </a:rPr>
                          </m:ctrlPr>
                        </m:sSupPr>
                        <m:e>
                          <m:acc>
                            <m:accPr>
                              <m:chr m:val="̃"/>
                              <m:ctrlPr>
                                <a:rPr lang="zh-CN" altLang="en-US">
                                  <a:latin typeface="Cambria Math" panose="02040503050406030204" pitchFamily="18" charset="0"/>
                                </a:rPr>
                              </m:ctrlPr>
                            </m:accPr>
                            <m:e>
                              <m:r>
                                <a:rPr lang="zh-CN" altLang="en-US" i="1">
                                  <a:latin typeface="Cambria Math" panose="02040503050406030204" pitchFamily="18" charset="0"/>
                                </a:rPr>
                                <m:t>𝐿</m:t>
                              </m:r>
                            </m:e>
                          </m:acc>
                        </m:e>
                        <m:sup>
                          <m:r>
                            <a:rPr lang="zh-CN" altLang="en-US" i="0">
                              <a:latin typeface="Cambria Math" panose="02040503050406030204" pitchFamily="18" charset="0"/>
                            </a:rPr>
                            <m:t>∗</m:t>
                          </m:r>
                        </m:sup>
                      </m:sSup>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𝐽</m:t>
                          </m:r>
                        </m:sup>
                        <m:e>
                          <m:f>
                            <m:fPr>
                              <m:ctrlPr>
                                <a:rPr lang="zh-CN" altLang="en-US" i="1">
                                  <a:latin typeface="Cambria Math" panose="02040503050406030204" pitchFamily="18" charset="0"/>
                                </a:rPr>
                              </m:ctrlPr>
                            </m:fPr>
                            <m:num>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𝐺</m:t>
                                  </m:r>
                                </m:e>
                                <m:sub>
                                  <m:r>
                                    <a:rPr lang="zh-CN" altLang="en-US" i="1">
                                      <a:latin typeface="Cambria Math" panose="02040503050406030204" pitchFamily="18" charset="0"/>
                                    </a:rPr>
                                    <m:t>𝑗</m:t>
                                  </m:r>
                                </m:sub>
                                <m:sup>
                                  <m:r>
                                    <a:rPr lang="zh-CN" altLang="en-US" i="0">
                                      <a:latin typeface="Cambria Math" panose="02040503050406030204" pitchFamily="18" charset="0"/>
                                    </a:rPr>
                                    <m:t>2</m:t>
                                  </m:r>
                                </m:sup>
                              </m:sSub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𝐽</m:t>
                                  </m:r>
                                </m:sub>
                              </m:sSub>
                              <m:r>
                                <a:rPr lang="zh-CN" altLang="en-US" i="0">
                                  <a:latin typeface="Cambria Math" panose="02040503050406030204" pitchFamily="18" charset="0"/>
                                </a:rPr>
                                <m:t>+</m:t>
                              </m:r>
                              <m:r>
                                <a:rPr lang="zh-CN" altLang="en-US" i="1">
                                  <a:latin typeface="Cambria Math" panose="02040503050406030204" pitchFamily="18" charset="0"/>
                                </a:rPr>
                                <m:t>𝜆</m:t>
                              </m:r>
                            </m:den>
                          </m:f>
                        </m:e>
                      </m:nary>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1">
                          <a:latin typeface="Cambria Math" panose="02040503050406030204" pitchFamily="18" charset="0"/>
                        </a:rPr>
                        <m:t>𝐽</m:t>
                      </m:r>
                    </m:oMath>
                  </m:oMathPara>
                </a14:m>
                <a:endParaRPr lang="zh-CN" altLang="en-US" dirty="0"/>
              </a:p>
            </p:txBody>
          </p:sp>
        </mc:Choice>
        <mc:Fallback>
          <p:sp>
            <p:nvSpPr>
              <p:cNvPr id="21" name="矩形 20">
                <a:extLst>
                  <a:ext uri="{FF2B5EF4-FFF2-40B4-BE49-F238E27FC236}">
                    <a16:creationId xmlns:a16="http://schemas.microsoft.com/office/drawing/2014/main" id="{2591CD2D-953D-41F0-B55C-AE95F3A0CC36}"/>
                  </a:ext>
                </a:extLst>
              </p:cNvPr>
              <p:cNvSpPr>
                <a:spLocks noRot="1" noChangeAspect="1" noMove="1" noResize="1" noEditPoints="1" noAdjustHandles="1" noChangeArrowheads="1" noChangeShapeType="1" noTextEdit="1"/>
              </p:cNvSpPr>
              <p:nvPr/>
            </p:nvSpPr>
            <p:spPr>
              <a:xfrm>
                <a:off x="3419603" y="4297560"/>
                <a:ext cx="2777234" cy="112800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4160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5867400" cy="869647"/>
          </a:xfrm>
        </p:spPr>
        <p:txBody>
          <a:bodyPr/>
          <a:lstStyle/>
          <a:p>
            <a:r>
              <a:rPr lang="en-US" altLang="zh-CN" dirty="0"/>
              <a:t>XGBoost</a:t>
            </a:r>
            <a:r>
              <a:rPr lang="zh-CN" altLang="en-US" dirty="0"/>
              <a:t>构建决策树</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17857E72-0939-4A56-BCC9-D9FDD83C7705}"/>
                  </a:ext>
                </a:extLst>
              </p:cNvPr>
              <p:cNvSpPr txBox="1"/>
              <p:nvPr/>
            </p:nvSpPr>
            <p:spPr>
              <a:xfrm>
                <a:off x="1737360" y="2551390"/>
                <a:ext cx="6172200" cy="3119893"/>
              </a:xfrm>
              <a:prstGeom prst="rect">
                <a:avLst/>
              </a:prstGeom>
              <a:noFill/>
            </p:spPr>
            <p:txBody>
              <a:bodyPr wrap="square" rtlCol="0">
                <a:spAutoFit/>
              </a:bodyPr>
              <a:lstStyle/>
              <a:p>
                <a:r>
                  <a:rPr lang="en-US" altLang="zh-CN" dirty="0"/>
                  <a:t>XGBoost</a:t>
                </a:r>
                <a:r>
                  <a:rPr lang="zh-CN" altLang="zh-CN" dirty="0"/>
                  <a:t>使用</a:t>
                </a:r>
                <a:r>
                  <a:rPr lang="en-US" altLang="zh-CN" dirty="0"/>
                  <a:t>CART</a:t>
                </a:r>
                <a:r>
                  <a:rPr lang="zh-CN" altLang="zh-CN" dirty="0"/>
                  <a:t>决策树构建算法来构建决策树。决策树中关键是如何选取特征的划分方式。</a:t>
                </a:r>
                <a:r>
                  <a:rPr lang="zh-CN" altLang="en-US" dirty="0"/>
                  <a:t>在上式中， </a:t>
                </a:r>
                <a14:m>
                  <m:oMath xmlns:m="http://schemas.openxmlformats.org/officeDocument/2006/math">
                    <m:f>
                      <m:fPr>
                        <m:ctrlPr>
                          <a:rPr lang="zh-CN" altLang="en-US" i="1">
                            <a:latin typeface="Cambria Math" panose="02040503050406030204" pitchFamily="18" charset="0"/>
                          </a:rPr>
                        </m:ctrlPr>
                      </m:fPr>
                      <m:num>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𝐺</m:t>
                            </m:r>
                          </m:e>
                          <m:sub>
                            <m:r>
                              <a:rPr lang="zh-CN" altLang="en-US" i="1">
                                <a:latin typeface="Cambria Math" panose="02040503050406030204" pitchFamily="18" charset="0"/>
                              </a:rPr>
                              <m:t>𝑗</m:t>
                            </m:r>
                          </m:sub>
                          <m:sup>
                            <m:r>
                              <a:rPr lang="zh-CN" altLang="en-US">
                                <a:latin typeface="Cambria Math" panose="02040503050406030204" pitchFamily="18" charset="0"/>
                              </a:rPr>
                              <m:t>2</m:t>
                            </m:r>
                          </m:sup>
                        </m:sSub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𝐽</m:t>
                            </m:r>
                          </m:sub>
                        </m:sSub>
                      </m:den>
                    </m:f>
                  </m:oMath>
                </a14:m>
                <a:r>
                  <a:rPr lang="zh-CN" altLang="zh-CN" dirty="0"/>
                  <a:t>表示的是每个叶子节点下的损失，将其分成两个节点后带来的增益为</a:t>
                </a:r>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𝐿</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𝐿</m:t>
                        </m:r>
                      </m:sub>
                    </m:sSub>
                  </m:oMath>
                </a14:m>
                <a:r>
                  <a:rPr lang="zh-CN" altLang="en-US" dirty="0"/>
                  <a:t>分别为左子树样本一阶导数和二阶导数之和，</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𝑅</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𝑅</m:t>
                        </m:r>
                      </m:sub>
                    </m:sSub>
                  </m:oMath>
                </a14:m>
                <a:r>
                  <a:rPr lang="zh-CN" altLang="en-US" dirty="0"/>
                  <a:t>的定义类似。这样就得到了</a:t>
                </a:r>
                <a:r>
                  <a:rPr lang="en-US" altLang="zh-CN" dirty="0"/>
                  <a:t>XGBoost</a:t>
                </a:r>
                <a:r>
                  <a:rPr lang="zh-CN" altLang="en-US" dirty="0"/>
                  <a:t>中构建</a:t>
                </a:r>
                <a:r>
                  <a:rPr lang="en-US" altLang="zh-CN" dirty="0"/>
                  <a:t>CART</a:t>
                </a:r>
                <a:r>
                  <a:rPr lang="zh-CN" altLang="en-US" dirty="0"/>
                  <a:t>决策树的特征选择的方法</a:t>
                </a:r>
              </a:p>
            </p:txBody>
          </p:sp>
        </mc:Choice>
        <mc:Fallback>
          <p:sp>
            <p:nvSpPr>
              <p:cNvPr id="3" name="文本框 2">
                <a:extLst>
                  <a:ext uri="{FF2B5EF4-FFF2-40B4-BE49-F238E27FC236}">
                    <a16:creationId xmlns:a16="http://schemas.microsoft.com/office/drawing/2014/main" id="{17857E72-0939-4A56-BCC9-D9FDD83C7705}"/>
                  </a:ext>
                </a:extLst>
              </p:cNvPr>
              <p:cNvSpPr txBox="1">
                <a:spLocks noRot="1" noChangeAspect="1" noMove="1" noResize="1" noEditPoints="1" noAdjustHandles="1" noChangeArrowheads="1" noChangeShapeType="1" noTextEdit="1"/>
              </p:cNvSpPr>
              <p:nvPr/>
            </p:nvSpPr>
            <p:spPr>
              <a:xfrm>
                <a:off x="1737360" y="2551390"/>
                <a:ext cx="6172200" cy="3119893"/>
              </a:xfrm>
              <a:prstGeom prst="rect">
                <a:avLst/>
              </a:prstGeom>
              <a:blipFill>
                <a:blip r:embed="rId2"/>
                <a:stretch>
                  <a:fillRect l="-790" t="-1174" r="-691" b="-23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FA258F54-AA8E-4F86-AFA6-BF46ECD26220}"/>
                  </a:ext>
                </a:extLst>
              </p:cNvPr>
              <p:cNvSpPr/>
              <p:nvPr/>
            </p:nvSpPr>
            <p:spPr>
              <a:xfrm>
                <a:off x="2486217" y="3906332"/>
                <a:ext cx="4674485" cy="7217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nor/>
                        </m:rPr>
                        <a:rPr lang="zh-CN" altLang="en-US"/>
                        <m:t>Gain</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𝐺</m:t>
                                  </m:r>
                                </m:e>
                                <m:sub>
                                  <m:r>
                                    <a:rPr lang="zh-CN" altLang="en-US" i="1">
                                      <a:latin typeface="Cambria Math" panose="02040503050406030204" pitchFamily="18" charset="0"/>
                                    </a:rPr>
                                    <m:t>𝐿</m:t>
                                  </m:r>
                                </m:sub>
                                <m:sup>
                                  <m:r>
                                    <a:rPr lang="zh-CN" altLang="en-US" i="0">
                                      <a:latin typeface="Cambria Math" panose="02040503050406030204" pitchFamily="18" charset="0"/>
                                    </a:rPr>
                                    <m:t>2</m:t>
                                  </m:r>
                                </m:sup>
                              </m:sSub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𝐿</m:t>
                                  </m:r>
                                </m:sub>
                              </m:sSub>
                              <m:r>
                                <a:rPr lang="zh-CN" altLang="en-US" i="0">
                                  <a:latin typeface="Cambria Math" panose="02040503050406030204" pitchFamily="18" charset="0"/>
                                </a:rPr>
                                <m:t>+</m:t>
                              </m:r>
                              <m:r>
                                <a:rPr lang="zh-CN" altLang="en-US" i="1">
                                  <a:latin typeface="Cambria Math" panose="02040503050406030204" pitchFamily="18" charset="0"/>
                                </a:rPr>
                                <m:t>𝜆</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𝐺</m:t>
                                  </m:r>
                                </m:e>
                                <m:sub>
                                  <m:r>
                                    <a:rPr lang="zh-CN" altLang="en-US" i="1">
                                      <a:latin typeface="Cambria Math" panose="02040503050406030204" pitchFamily="18" charset="0"/>
                                    </a:rPr>
                                    <m:t>𝑅</m:t>
                                  </m:r>
                                </m:sub>
                                <m:sup>
                                  <m:r>
                                    <a:rPr lang="zh-CN" altLang="en-US" i="0">
                                      <a:latin typeface="Cambria Math" panose="02040503050406030204" pitchFamily="18" charset="0"/>
                                    </a:rPr>
                                    <m:t>2</m:t>
                                  </m:r>
                                </m:sup>
                              </m:sSub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𝑅</m:t>
                                  </m:r>
                                </m:sub>
                              </m:sSub>
                              <m:r>
                                <a:rPr lang="zh-CN" altLang="en-US" i="0">
                                  <a:latin typeface="Cambria Math" panose="02040503050406030204" pitchFamily="18" charset="0"/>
                                </a:rPr>
                                <m:t>+</m:t>
                              </m:r>
                              <m:r>
                                <a:rPr lang="zh-CN" altLang="en-US" i="1">
                                  <a:latin typeface="Cambria Math" panose="02040503050406030204" pitchFamily="18" charset="0"/>
                                </a:rPr>
                                <m:t>𝜆</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𝐿</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𝑅</m:t>
                                          </m:r>
                                        </m:sub>
                                      </m:sSub>
                                    </m:e>
                                  </m:d>
                                </m:e>
                                <m:sup>
                                  <m:r>
                                    <a:rPr lang="zh-CN" altLang="en-US" i="0">
                                      <a:latin typeface="Cambria Math" panose="02040503050406030204" pitchFamily="18" charset="0"/>
                                    </a:rPr>
                                    <m:t>2</m:t>
                                  </m:r>
                                </m:sup>
                              </m:s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𝐿</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𝑅</m:t>
                                  </m:r>
                                </m:sub>
                              </m:sSub>
                              <m:r>
                                <a:rPr lang="zh-CN" altLang="en-US" i="0">
                                  <a:latin typeface="Cambria Math" panose="02040503050406030204" pitchFamily="18" charset="0"/>
                                </a:rPr>
                                <m:t>+</m:t>
                              </m:r>
                              <m:r>
                                <a:rPr lang="zh-CN" altLang="en-US" i="1">
                                  <a:latin typeface="Cambria Math" panose="02040503050406030204" pitchFamily="18" charset="0"/>
                                </a:rPr>
                                <m:t>𝜆</m:t>
                              </m:r>
                            </m:den>
                          </m:f>
                        </m:e>
                      </m:d>
                      <m:r>
                        <a:rPr lang="zh-CN" altLang="en-US" i="0">
                          <a:latin typeface="Cambria Math" panose="02040503050406030204" pitchFamily="18" charset="0"/>
                        </a:rPr>
                        <m:t>−</m:t>
                      </m:r>
                      <m:r>
                        <a:rPr lang="zh-CN" altLang="en-US" i="1">
                          <a:latin typeface="Cambria Math" panose="02040503050406030204" pitchFamily="18" charset="0"/>
                        </a:rPr>
                        <m:t>𝛾</m:t>
                      </m:r>
                    </m:oMath>
                  </m:oMathPara>
                </a14:m>
                <a:endParaRPr lang="zh-CN" altLang="en-US" dirty="0"/>
              </a:p>
            </p:txBody>
          </p:sp>
        </mc:Choice>
        <mc:Fallback>
          <p:sp>
            <p:nvSpPr>
              <p:cNvPr id="11" name="矩形 10">
                <a:extLst>
                  <a:ext uri="{FF2B5EF4-FFF2-40B4-BE49-F238E27FC236}">
                    <a16:creationId xmlns:a16="http://schemas.microsoft.com/office/drawing/2014/main" id="{FA258F54-AA8E-4F86-AFA6-BF46ECD26220}"/>
                  </a:ext>
                </a:extLst>
              </p:cNvPr>
              <p:cNvSpPr>
                <a:spLocks noRot="1" noChangeAspect="1" noMove="1" noResize="1" noEditPoints="1" noAdjustHandles="1" noChangeArrowheads="1" noChangeShapeType="1" noTextEdit="1"/>
              </p:cNvSpPr>
              <p:nvPr/>
            </p:nvSpPr>
            <p:spPr>
              <a:xfrm>
                <a:off x="2486217" y="3906332"/>
                <a:ext cx="4674485" cy="72173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2592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5867400" cy="869647"/>
          </a:xfrm>
        </p:spPr>
        <p:txBody>
          <a:bodyPr/>
          <a:lstStyle/>
          <a:p>
            <a:r>
              <a:rPr lang="en-US" altLang="zh-CN" dirty="0"/>
              <a:t>Stacking</a:t>
            </a:r>
            <a:endParaRPr lang="zh-CN" altLang="en-US" dirty="0"/>
          </a:p>
        </p:txBody>
      </p:sp>
      <p:sp>
        <p:nvSpPr>
          <p:cNvPr id="3" name="文本框 2">
            <a:extLst>
              <a:ext uri="{FF2B5EF4-FFF2-40B4-BE49-F238E27FC236}">
                <a16:creationId xmlns:a16="http://schemas.microsoft.com/office/drawing/2014/main" id="{17857E72-0939-4A56-BCC9-D9FDD83C7705}"/>
              </a:ext>
            </a:extLst>
          </p:cNvPr>
          <p:cNvSpPr txBox="1"/>
          <p:nvPr/>
        </p:nvSpPr>
        <p:spPr>
          <a:xfrm>
            <a:off x="1965960" y="2764750"/>
            <a:ext cx="6172200" cy="923330"/>
          </a:xfrm>
          <a:prstGeom prst="rect">
            <a:avLst/>
          </a:prstGeom>
          <a:noFill/>
        </p:spPr>
        <p:txBody>
          <a:bodyPr wrap="square" rtlCol="0">
            <a:spAutoFit/>
          </a:bodyPr>
          <a:lstStyle/>
          <a:p>
            <a:r>
              <a:rPr lang="en-US" altLang="zh-CN" dirty="0"/>
              <a:t>Stacking</a:t>
            </a:r>
            <a:r>
              <a:rPr lang="zh-CN" altLang="zh-CN" dirty="0"/>
              <a:t>的思想是，用不同的子模型对输入提取不同的特征，然后拼接成一个特征向量，得到原始样本在特征空间的表示，然后在特征空间再训练一个学习器进行预测</a:t>
            </a:r>
            <a:endParaRPr lang="zh-CN" altLang="en-US" dirty="0"/>
          </a:p>
        </p:txBody>
      </p:sp>
    </p:spTree>
    <p:extLst>
      <p:ext uri="{BB962C8B-B14F-4D97-AF65-F5344CB8AC3E}">
        <p14:creationId xmlns:p14="http://schemas.microsoft.com/office/powerpoint/2010/main" val="2341214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10012680" cy="869647"/>
          </a:xfrm>
        </p:spPr>
        <p:txBody>
          <a:bodyPr/>
          <a:lstStyle/>
          <a:p>
            <a:r>
              <a:rPr lang="zh-CN" altLang="zh-CN" dirty="0"/>
              <a:t>实例：基于梯度下降树实现波士顿房价预测</a:t>
            </a:r>
            <a:endParaRPr lang="zh-CN" altLang="en-US" dirty="0"/>
          </a:p>
        </p:txBody>
      </p:sp>
      <p:pic>
        <p:nvPicPr>
          <p:cNvPr id="5" name="图片 4">
            <a:extLst>
              <a:ext uri="{FF2B5EF4-FFF2-40B4-BE49-F238E27FC236}">
                <a16:creationId xmlns:a16="http://schemas.microsoft.com/office/drawing/2014/main" id="{62225CCD-5716-4BE3-8BAD-12F550FB3607}"/>
              </a:ext>
            </a:extLst>
          </p:cNvPr>
          <p:cNvPicPr>
            <a:picLocks noChangeAspect="1"/>
          </p:cNvPicPr>
          <p:nvPr/>
        </p:nvPicPr>
        <p:blipFill>
          <a:blip r:embed="rId2"/>
          <a:stretch>
            <a:fillRect/>
          </a:stretch>
        </p:blipFill>
        <p:spPr>
          <a:xfrm>
            <a:off x="5402087" y="1863010"/>
            <a:ext cx="6789913" cy="4842589"/>
          </a:xfrm>
          <a:prstGeom prst="rect">
            <a:avLst/>
          </a:prstGeom>
        </p:spPr>
      </p:pic>
      <p:sp>
        <p:nvSpPr>
          <p:cNvPr id="6" name="文本框 5">
            <a:extLst>
              <a:ext uri="{FF2B5EF4-FFF2-40B4-BE49-F238E27FC236}">
                <a16:creationId xmlns:a16="http://schemas.microsoft.com/office/drawing/2014/main" id="{C559D7F2-C228-4FBF-8F1D-8512C2BAC72C}"/>
              </a:ext>
            </a:extLst>
          </p:cNvPr>
          <p:cNvSpPr txBox="1"/>
          <p:nvPr/>
        </p:nvSpPr>
        <p:spPr>
          <a:xfrm>
            <a:off x="777240" y="2853144"/>
            <a:ext cx="4191000" cy="2862322"/>
          </a:xfrm>
          <a:prstGeom prst="rect">
            <a:avLst/>
          </a:prstGeom>
          <a:noFill/>
        </p:spPr>
        <p:txBody>
          <a:bodyPr wrap="square" rtlCol="0">
            <a:spAutoFit/>
          </a:bodyPr>
          <a:lstStyle/>
          <a:p>
            <a:r>
              <a:rPr lang="en-US" altLang="zh-CN" dirty="0"/>
              <a:t>sklearn</a:t>
            </a:r>
            <a:r>
              <a:rPr lang="zh-CN" altLang="en-US" dirty="0"/>
              <a:t>定义了</a:t>
            </a:r>
            <a:r>
              <a:rPr lang="en-US" altLang="zh-CN" dirty="0"/>
              <a:t>GradientBoostingRegressor</a:t>
            </a:r>
            <a:r>
              <a:rPr lang="zh-CN" altLang="en-US" dirty="0"/>
              <a:t>类作为</a:t>
            </a:r>
            <a:r>
              <a:rPr lang="en-US" altLang="zh-CN" dirty="0"/>
              <a:t>GBDT</a:t>
            </a:r>
            <a:r>
              <a:rPr lang="zh-CN" altLang="en-US" dirty="0"/>
              <a:t>回归模型。其构造函数的</a:t>
            </a:r>
            <a:r>
              <a:rPr lang="en-US" altLang="zh-CN" dirty="0"/>
              <a:t>n_estimators</a:t>
            </a:r>
            <a:r>
              <a:rPr lang="zh-CN" altLang="en-US" dirty="0"/>
              <a:t>参数决定了集成模型中包含的决策树的个数，默认值为</a:t>
            </a:r>
            <a:r>
              <a:rPr lang="en-US" altLang="zh-CN" dirty="0"/>
              <a:t>100</a:t>
            </a:r>
            <a:r>
              <a:rPr lang="zh-CN" altLang="en-US" dirty="0"/>
              <a:t>。这里我们取</a:t>
            </a:r>
            <a:r>
              <a:rPr lang="en-US" altLang="zh-CN" dirty="0"/>
              <a:t>n_estimators</a:t>
            </a:r>
            <a:r>
              <a:rPr lang="zh-CN" altLang="en-US" dirty="0"/>
              <a:t>为</a:t>
            </a:r>
            <a:r>
              <a:rPr lang="en-US" altLang="zh-CN" dirty="0"/>
              <a:t>50</a:t>
            </a:r>
            <a:r>
              <a:rPr lang="zh-CN" altLang="en-US" dirty="0"/>
              <a:t>，可以得到模型在训练集和测试集的准确率分别为</a:t>
            </a:r>
            <a:r>
              <a:rPr lang="en-US" altLang="zh-CN" dirty="0"/>
              <a:t>0.96</a:t>
            </a:r>
            <a:r>
              <a:rPr lang="zh-CN" altLang="en-US" dirty="0"/>
              <a:t>和</a:t>
            </a:r>
            <a:r>
              <a:rPr lang="en-US" altLang="zh-CN" dirty="0"/>
              <a:t>0.93</a:t>
            </a:r>
            <a:r>
              <a:rPr lang="zh-CN" altLang="en-US" dirty="0"/>
              <a:t>。当决策树过多时，集成模型整体表现为过拟合，反之则为欠拟合。因此在使用</a:t>
            </a:r>
            <a:r>
              <a:rPr lang="en-US" altLang="zh-CN" dirty="0"/>
              <a:t>GBDT</a:t>
            </a:r>
            <a:r>
              <a:rPr lang="zh-CN" altLang="en-US" dirty="0"/>
              <a:t>模型时，</a:t>
            </a:r>
            <a:r>
              <a:rPr lang="en-US" altLang="zh-CN" dirty="0"/>
              <a:t>n_estimators</a:t>
            </a:r>
            <a:r>
              <a:rPr lang="zh-CN" altLang="en-US" dirty="0"/>
              <a:t>是一个非常重要的超参数</a:t>
            </a:r>
          </a:p>
        </p:txBody>
      </p:sp>
    </p:spTree>
    <p:extLst>
      <p:ext uri="{BB962C8B-B14F-4D97-AF65-F5344CB8AC3E}">
        <p14:creationId xmlns:p14="http://schemas.microsoft.com/office/powerpoint/2010/main" val="4127003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10012680" cy="869647"/>
          </a:xfrm>
        </p:spPr>
        <p:txBody>
          <a:bodyPr/>
          <a:lstStyle/>
          <a:p>
            <a:r>
              <a:rPr lang="zh-CN" altLang="zh-CN" dirty="0"/>
              <a:t>实例：基于梯度下降树实现波士顿房价预测</a:t>
            </a:r>
            <a:endParaRPr lang="zh-CN" altLang="en-US" dirty="0"/>
          </a:p>
        </p:txBody>
      </p:sp>
      <p:sp>
        <p:nvSpPr>
          <p:cNvPr id="6" name="文本框 5">
            <a:extLst>
              <a:ext uri="{FF2B5EF4-FFF2-40B4-BE49-F238E27FC236}">
                <a16:creationId xmlns:a16="http://schemas.microsoft.com/office/drawing/2014/main" id="{C559D7F2-C228-4FBF-8F1D-8512C2BAC72C}"/>
              </a:ext>
            </a:extLst>
          </p:cNvPr>
          <p:cNvSpPr txBox="1"/>
          <p:nvPr/>
        </p:nvSpPr>
        <p:spPr>
          <a:xfrm>
            <a:off x="777240" y="2853144"/>
            <a:ext cx="4191000" cy="1200329"/>
          </a:xfrm>
          <a:prstGeom prst="rect">
            <a:avLst/>
          </a:prstGeom>
          <a:noFill/>
        </p:spPr>
        <p:txBody>
          <a:bodyPr wrap="square" rtlCol="0">
            <a:spAutoFit/>
          </a:bodyPr>
          <a:lstStyle/>
          <a:p>
            <a:r>
              <a:rPr lang="zh-CN" altLang="zh-CN" dirty="0"/>
              <a:t>为了方便搜索超参数，</a:t>
            </a:r>
            <a:r>
              <a:rPr lang="en-US" altLang="zh-CN" dirty="0"/>
              <a:t>sklearn</a:t>
            </a:r>
            <a:r>
              <a:rPr lang="zh-CN" altLang="zh-CN" dirty="0"/>
              <a:t>还提供了一个辅助函数</a:t>
            </a:r>
            <a:r>
              <a:rPr lang="en-US" altLang="zh-CN" dirty="0"/>
              <a:t>validation_curve</a:t>
            </a:r>
            <a:r>
              <a:rPr lang="zh-CN" altLang="zh-CN" dirty="0"/>
              <a:t>。这个函数可以帮助我们看到</a:t>
            </a:r>
            <a:r>
              <a:rPr lang="en-US" altLang="zh-CN" dirty="0"/>
              <a:t>n_estimators</a:t>
            </a:r>
            <a:r>
              <a:rPr lang="zh-CN" altLang="zh-CN" dirty="0"/>
              <a:t>的取值是如何影响模型准确性的</a:t>
            </a:r>
            <a:endParaRPr lang="zh-CN" altLang="en-US" dirty="0"/>
          </a:p>
        </p:txBody>
      </p:sp>
      <p:pic>
        <p:nvPicPr>
          <p:cNvPr id="3" name="图片 2">
            <a:extLst>
              <a:ext uri="{FF2B5EF4-FFF2-40B4-BE49-F238E27FC236}">
                <a16:creationId xmlns:a16="http://schemas.microsoft.com/office/drawing/2014/main" id="{42276A0C-D0E7-4A8E-8D59-4BF51BC11184}"/>
              </a:ext>
            </a:extLst>
          </p:cNvPr>
          <p:cNvPicPr>
            <a:picLocks noChangeAspect="1"/>
          </p:cNvPicPr>
          <p:nvPr/>
        </p:nvPicPr>
        <p:blipFill>
          <a:blip r:embed="rId2"/>
          <a:stretch>
            <a:fillRect/>
          </a:stretch>
        </p:blipFill>
        <p:spPr>
          <a:xfrm>
            <a:off x="6096000" y="1812804"/>
            <a:ext cx="5185712" cy="5045196"/>
          </a:xfrm>
          <a:prstGeom prst="rect">
            <a:avLst/>
          </a:prstGeom>
        </p:spPr>
      </p:pic>
    </p:spTree>
    <p:extLst>
      <p:ext uri="{BB962C8B-B14F-4D97-AF65-F5344CB8AC3E}">
        <p14:creationId xmlns:p14="http://schemas.microsoft.com/office/powerpoint/2010/main" val="3334400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10012680" cy="869647"/>
          </a:xfrm>
        </p:spPr>
        <p:txBody>
          <a:bodyPr/>
          <a:lstStyle/>
          <a:p>
            <a:r>
              <a:rPr lang="zh-CN" altLang="zh-CN" dirty="0"/>
              <a:t>实例：基于梯度下降树实现波士顿房价预测</a:t>
            </a:r>
            <a:endParaRPr lang="zh-CN" altLang="en-US" dirty="0"/>
          </a:p>
        </p:txBody>
      </p:sp>
      <p:sp>
        <p:nvSpPr>
          <p:cNvPr id="6" name="文本框 5">
            <a:extLst>
              <a:ext uri="{FF2B5EF4-FFF2-40B4-BE49-F238E27FC236}">
                <a16:creationId xmlns:a16="http://schemas.microsoft.com/office/drawing/2014/main" id="{C559D7F2-C228-4FBF-8F1D-8512C2BAC72C}"/>
              </a:ext>
            </a:extLst>
          </p:cNvPr>
          <p:cNvSpPr txBox="1"/>
          <p:nvPr/>
        </p:nvSpPr>
        <p:spPr>
          <a:xfrm>
            <a:off x="777240" y="2853144"/>
            <a:ext cx="4191000" cy="646331"/>
          </a:xfrm>
          <a:prstGeom prst="rect">
            <a:avLst/>
          </a:prstGeom>
          <a:noFill/>
        </p:spPr>
        <p:txBody>
          <a:bodyPr wrap="square" rtlCol="0">
            <a:spAutoFit/>
          </a:bodyPr>
          <a:lstStyle/>
          <a:p>
            <a:r>
              <a:rPr lang="zh-CN" altLang="zh-CN" dirty="0"/>
              <a:t>对</a:t>
            </a:r>
            <a:r>
              <a:rPr lang="en-US" altLang="zh-CN" dirty="0"/>
              <a:t>validation_curve</a:t>
            </a:r>
            <a:r>
              <a:rPr lang="zh-CN" altLang="zh-CN" dirty="0"/>
              <a:t>的输出进行可视化</a:t>
            </a:r>
            <a:r>
              <a:rPr lang="zh-CN" altLang="en-US" dirty="0"/>
              <a:t>，得到如下结果</a:t>
            </a:r>
          </a:p>
        </p:txBody>
      </p:sp>
      <p:pic>
        <p:nvPicPr>
          <p:cNvPr id="4" name="图片 3">
            <a:extLst>
              <a:ext uri="{FF2B5EF4-FFF2-40B4-BE49-F238E27FC236}">
                <a16:creationId xmlns:a16="http://schemas.microsoft.com/office/drawing/2014/main" id="{CFEB33CD-5730-41E1-B340-A7EF7A364513}"/>
              </a:ext>
            </a:extLst>
          </p:cNvPr>
          <p:cNvPicPr>
            <a:picLocks noChangeAspect="1"/>
          </p:cNvPicPr>
          <p:nvPr/>
        </p:nvPicPr>
        <p:blipFill>
          <a:blip r:embed="rId2"/>
          <a:stretch>
            <a:fillRect/>
          </a:stretch>
        </p:blipFill>
        <p:spPr>
          <a:xfrm>
            <a:off x="5176737" y="1863011"/>
            <a:ext cx="6664743" cy="4994989"/>
          </a:xfrm>
          <a:prstGeom prst="rect">
            <a:avLst/>
          </a:prstGeom>
        </p:spPr>
      </p:pic>
      <p:pic>
        <p:nvPicPr>
          <p:cNvPr id="8" name="图片 7">
            <a:extLst>
              <a:ext uri="{FF2B5EF4-FFF2-40B4-BE49-F238E27FC236}">
                <a16:creationId xmlns:a16="http://schemas.microsoft.com/office/drawing/2014/main" id="{6D057492-7C39-4827-96D8-FC9B95820127}"/>
              </a:ext>
            </a:extLst>
          </p:cNvPr>
          <p:cNvPicPr>
            <a:picLocks noChangeAspect="1"/>
          </p:cNvPicPr>
          <p:nvPr/>
        </p:nvPicPr>
        <p:blipFill>
          <a:blip r:embed="rId3"/>
          <a:stretch>
            <a:fillRect/>
          </a:stretch>
        </p:blipFill>
        <p:spPr>
          <a:xfrm>
            <a:off x="350520" y="3698108"/>
            <a:ext cx="4563110" cy="2931292"/>
          </a:xfrm>
          <a:prstGeom prst="rect">
            <a:avLst/>
          </a:prstGeom>
        </p:spPr>
      </p:pic>
    </p:spTree>
    <p:extLst>
      <p:ext uri="{BB962C8B-B14F-4D97-AF65-F5344CB8AC3E}">
        <p14:creationId xmlns:p14="http://schemas.microsoft.com/office/powerpoint/2010/main" val="1541281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5600" y="2348880"/>
            <a:ext cx="7498080" cy="1143000"/>
          </a:xfrm>
        </p:spPr>
        <p:txBody>
          <a:bodyPr/>
          <a:lstStyle/>
          <a:p>
            <a:pPr algn="ctr"/>
            <a:r>
              <a:rPr lang="en-US" altLang="zh-CN" dirty="0"/>
              <a:t>The End</a:t>
            </a:r>
            <a:endParaRPr lang="zh-CN" altLang="en-US" dirty="0"/>
          </a:p>
        </p:txBody>
      </p:sp>
      <p:sp>
        <p:nvSpPr>
          <p:cNvPr id="5" name="矩形 4"/>
          <p:cNvSpPr/>
          <p:nvPr/>
        </p:nvSpPr>
        <p:spPr>
          <a:xfrm>
            <a:off x="5375921" y="3890665"/>
            <a:ext cx="226215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谢谢！</a:t>
            </a:r>
          </a:p>
        </p:txBody>
      </p:sp>
      <p:pic>
        <p:nvPicPr>
          <p:cNvPr id="3" name="图片 2">
            <a:extLst>
              <a:ext uri="{FF2B5EF4-FFF2-40B4-BE49-F238E27FC236}">
                <a16:creationId xmlns:a16="http://schemas.microsoft.com/office/drawing/2014/main" id="{EEEC7238-958A-484A-B3A9-6A7835BE0237}"/>
              </a:ext>
            </a:extLst>
          </p:cNvPr>
          <p:cNvPicPr>
            <a:picLocks noChangeAspect="1"/>
          </p:cNvPicPr>
          <p:nvPr/>
        </p:nvPicPr>
        <p:blipFill>
          <a:blip r:embed="rId2"/>
          <a:stretch>
            <a:fillRect/>
          </a:stretch>
        </p:blipFill>
        <p:spPr>
          <a:xfrm>
            <a:off x="10686585" y="0"/>
            <a:ext cx="1505415" cy="6858000"/>
          </a:xfrm>
          <a:prstGeom prst="rect">
            <a:avLst/>
          </a:prstGeom>
        </p:spPr>
      </p:pic>
      <p:pic>
        <p:nvPicPr>
          <p:cNvPr id="4" name="图片 3">
            <a:extLst>
              <a:ext uri="{FF2B5EF4-FFF2-40B4-BE49-F238E27FC236}">
                <a16:creationId xmlns:a16="http://schemas.microsoft.com/office/drawing/2014/main" id="{DBF47093-77A6-468A-ADB2-063B2187262D}"/>
              </a:ext>
            </a:extLst>
          </p:cNvPr>
          <p:cNvPicPr>
            <a:picLocks noChangeAspect="1"/>
          </p:cNvPicPr>
          <p:nvPr/>
        </p:nvPicPr>
        <p:blipFill>
          <a:blip r:embed="rId2"/>
          <a:stretch>
            <a:fillRect/>
          </a:stretch>
        </p:blipFill>
        <p:spPr>
          <a:xfrm>
            <a:off x="0" y="0"/>
            <a:ext cx="1505415" cy="6858000"/>
          </a:xfrm>
          <a:prstGeom prst="rect">
            <a:avLst/>
          </a:prstGeom>
        </p:spPr>
      </p:pic>
    </p:spTree>
    <p:extLst>
      <p:ext uri="{BB962C8B-B14F-4D97-AF65-F5344CB8AC3E}">
        <p14:creationId xmlns:p14="http://schemas.microsoft.com/office/powerpoint/2010/main" val="202152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4981561" cy="869647"/>
          </a:xfrm>
        </p:spPr>
        <p:txBody>
          <a:bodyPr/>
          <a:lstStyle/>
          <a:p>
            <a:r>
              <a:rPr lang="zh-CN" altLang="en-US" dirty="0"/>
              <a:t>偏差与方差定义</a:t>
            </a:r>
          </a:p>
        </p:txBody>
      </p:sp>
      <p:grpSp>
        <p:nvGrpSpPr>
          <p:cNvPr id="1092" name="组合 1091">
            <a:extLst>
              <a:ext uri="{FF2B5EF4-FFF2-40B4-BE49-F238E27FC236}">
                <a16:creationId xmlns:a16="http://schemas.microsoft.com/office/drawing/2014/main" id="{085A3AF1-9CA1-41E9-9B95-244F81D0DAB8}"/>
              </a:ext>
            </a:extLst>
          </p:cNvPr>
          <p:cNvGrpSpPr/>
          <p:nvPr/>
        </p:nvGrpSpPr>
        <p:grpSpPr>
          <a:xfrm>
            <a:off x="0" y="0"/>
            <a:ext cx="12192000" cy="5973465"/>
            <a:chOff x="0" y="0"/>
            <a:chExt cx="12192000" cy="5973465"/>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2FE904B-1207-4D8D-BF61-489798AB645A}"/>
                    </a:ext>
                  </a:extLst>
                </p:cNvPr>
                <p:cNvSpPr txBox="1"/>
                <p:nvPr/>
              </p:nvSpPr>
              <p:spPr>
                <a:xfrm>
                  <a:off x="609600" y="2290405"/>
                  <a:ext cx="8884920" cy="3683060"/>
                </a:xfrm>
                <a:prstGeom prst="rect">
                  <a:avLst/>
                </a:prstGeom>
                <a:noFill/>
              </p:spPr>
              <p:txBody>
                <a:bodyPr wrap="square">
                  <a:spAutoFit/>
                </a:bodyPr>
                <a:lstStyle/>
                <a:p>
                  <a:pPr indent="304800">
                    <a:spcAft>
                      <a:spcPts val="800"/>
                    </a:spcAft>
                  </a:pPr>
                  <a:r>
                    <a:rPr lang="zh-CN" altLang="en-US" sz="2000" dirty="0">
                      <a:latin typeface="+mn-ea"/>
                      <a:cs typeface="Times New Roman" panose="02020603050405020304" pitchFamily="18" charset="0"/>
                    </a:rPr>
                    <a:t>对于一个回归问题，假设样本</a:t>
                  </a:r>
                  <a14:m>
                    <m:oMath xmlns:m="http://schemas.openxmlformats.org/officeDocument/2006/math">
                      <m:d>
                        <m:dPr>
                          <m:ctrlPr>
                            <a:rPr lang="zh-CN" altLang="en-US"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𝑥</m:t>
                              </m:r>
                            </m:e>
                          </m:acc>
                          <m:r>
                            <a:rPr lang="zh-CN" altLang="en-US" sz="2000">
                              <a:latin typeface="Cambria Math" panose="02040503050406030204" pitchFamily="18" charset="0"/>
                            </a:rPr>
                            <m:t>,</m:t>
                          </m:r>
                          <m:r>
                            <a:rPr lang="zh-CN" altLang="en-US" sz="2000" i="1">
                              <a:latin typeface="Cambria Math" panose="02040503050406030204" pitchFamily="18" charset="0"/>
                            </a:rPr>
                            <m:t>𝑦</m:t>
                          </m:r>
                        </m:e>
                      </m:d>
                    </m:oMath>
                  </a14:m>
                  <a:r>
                    <a:rPr lang="zh-CN" altLang="en-US" sz="2000" dirty="0">
                      <a:latin typeface="+mn-ea"/>
                      <a:cs typeface="Times New Roman" panose="02020603050405020304" pitchFamily="18" charset="0"/>
                    </a:rPr>
                    <a:t>服从的真实分布为</a:t>
                  </a:r>
                  <a14:m>
                    <m:oMath xmlns:m="http://schemas.openxmlformats.org/officeDocument/2006/math">
                      <m:d>
                        <m:dPr>
                          <m:begChr m:val=""/>
                          <m:ctrlPr>
                            <a:rPr lang="zh-CN" altLang="en-US" sz="2000" i="1">
                              <a:latin typeface="Cambria Math" panose="02040503050406030204" pitchFamily="18" charset="0"/>
                            </a:rPr>
                          </m:ctrlPr>
                        </m:dPr>
                        <m:e>
                          <m:r>
                            <a:rPr lang="zh-CN" altLang="en-US" sz="2000" i="1">
                              <a:latin typeface="Cambria Math" panose="02040503050406030204" pitchFamily="18" charset="0"/>
                            </a:rPr>
                            <m:t>𝑃</m:t>
                          </m:r>
                          <m:r>
                            <a:rPr lang="zh-CN" altLang="en-US" sz="200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𝑥</m:t>
                              </m:r>
                            </m:e>
                          </m:acc>
                          <m:r>
                            <a:rPr lang="zh-CN" altLang="en-US" sz="2000">
                              <a:latin typeface="Cambria Math" panose="02040503050406030204" pitchFamily="18" charset="0"/>
                            </a:rPr>
                            <m:t>,</m:t>
                          </m:r>
                          <m:r>
                            <a:rPr lang="zh-CN" altLang="en-US" sz="2000" i="1">
                              <a:latin typeface="Cambria Math" panose="02040503050406030204" pitchFamily="18" charset="0"/>
                            </a:rPr>
                            <m:t>𝑦</m:t>
                          </m:r>
                        </m:e>
                      </m:d>
                      <m:r>
                        <a:rPr lang="zh-CN" altLang="en-US" sz="2000" i="1">
                          <a:latin typeface="Cambria Math" panose="02040503050406030204" pitchFamily="18" charset="0"/>
                        </a:rPr>
                        <m:t> </m:t>
                      </m:r>
                    </m:oMath>
                  </a14:m>
                  <a:r>
                    <a:rPr lang="zh-CN" altLang="en-US" sz="2000" dirty="0">
                      <a:latin typeface="+mn-ea"/>
                      <a:cs typeface="Times New Roman" panose="02020603050405020304" pitchFamily="18" charset="0"/>
                    </a:rPr>
                    <a:t>。设</a:t>
                  </a:r>
                  <a:r>
                    <a:rPr lang="en-US" altLang="zh-CN" sz="2000" dirty="0">
                      <a:latin typeface="+mn-ea"/>
                      <a:cs typeface="Times New Roman" panose="02020603050405020304" pitchFamily="18" charset="0"/>
                    </a:rPr>
                    <a:t>D</a:t>
                  </a:r>
                  <a:r>
                    <a:rPr lang="zh-CN" altLang="en-US" sz="2000" dirty="0">
                      <a:latin typeface="+mn-ea"/>
                      <a:cs typeface="Times New Roman" panose="02020603050405020304" pitchFamily="18" charset="0"/>
                    </a:rPr>
                    <a:t>表示含噪采样点集，</a:t>
                  </a:r>
                  <a:r>
                    <a:rPr lang="zh-CN" altLang="en-US" sz="2000" dirty="0"/>
                    <a:t> </a:t>
                  </a:r>
                  <a14:m>
                    <m:oMath xmlns:m="http://schemas.openxmlformats.org/officeDocument/2006/math">
                      <m:d>
                        <m:dPr>
                          <m:ctrlPr>
                            <a:rPr lang="zh-CN" altLang="en-US"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𝑥</m:t>
                              </m:r>
                            </m:e>
                          </m:acc>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𝐷</m:t>
                              </m:r>
                            </m:sub>
                          </m:sSub>
                        </m:e>
                      </m:d>
                    </m:oMath>
                  </a14:m>
                  <a:r>
                    <a:rPr lang="zh-CN" altLang="en-US" sz="2000" dirty="0">
                      <a:latin typeface="+mn-ea"/>
                      <a:cs typeface="Times New Roman" panose="02020603050405020304" pitchFamily="18" charset="0"/>
                    </a:rPr>
                    <a:t>服从分布</a:t>
                  </a:r>
                  <a:r>
                    <a:rPr lang="en-US" altLang="zh-CN" sz="2000" dirty="0">
                      <a:latin typeface="+mn-ea"/>
                      <a:cs typeface="Times New Roman" panose="02020603050405020304" pitchFamily="18" charset="0"/>
                    </a:rPr>
                    <a:t>D</a:t>
                  </a:r>
                  <a:r>
                    <a:rPr lang="zh-CN" altLang="en-US" sz="2000" dirty="0">
                      <a:latin typeface="+mn-ea"/>
                      <a:cs typeface="Times New Roman" panose="02020603050405020304" pitchFamily="18" charset="0"/>
                    </a:rPr>
                    <a:t>，</a:t>
                  </a:r>
                  <a:r>
                    <a:rPr lang="zh-CN" altLang="en-US" sz="2000" dirty="0"/>
                    <a:t> </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𝐷</m:t>
                          </m:r>
                        </m:sub>
                      </m:sSub>
                    </m:oMath>
                  </a14:m>
                  <a:r>
                    <a:rPr lang="zh-CN" altLang="en-US" sz="2000" dirty="0">
                      <a:latin typeface="+mn-ea"/>
                      <a:cs typeface="Times New Roman" panose="02020603050405020304" pitchFamily="18" charset="0"/>
                    </a:rPr>
                    <a:t>为输入</a:t>
                  </a:r>
                  <a14:m>
                    <m:oMath xmlns:m="http://schemas.openxmlformats.org/officeDocument/2006/math">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𝑥</m:t>
                          </m:r>
                        </m:e>
                      </m:acc>
                    </m:oMath>
                  </a14:m>
                  <a:r>
                    <a:rPr lang="zh-CN" altLang="en-US" sz="2000" dirty="0">
                      <a:latin typeface="+mn-ea"/>
                      <a:cs typeface="Times New Roman" panose="02020603050405020304" pitchFamily="18" charset="0"/>
                    </a:rPr>
                    <a:t>在实际分布</a:t>
                  </a:r>
                  <a:r>
                    <a:rPr lang="en-US" altLang="zh-CN" sz="2000" dirty="0">
                      <a:latin typeface="+mn-ea"/>
                      <a:cs typeface="Times New Roman" panose="02020603050405020304" pitchFamily="18" charset="0"/>
                    </a:rPr>
                    <a:t>D</a:t>
                  </a:r>
                  <a:r>
                    <a:rPr lang="zh-CN" altLang="en-US" sz="2000" dirty="0">
                      <a:latin typeface="+mn-ea"/>
                      <a:cs typeface="Times New Roman" panose="02020603050405020304" pitchFamily="18" charset="0"/>
                    </a:rPr>
                    <a:t>中的标记，而噪声一般服从高斯分布。</a:t>
                  </a:r>
                  <a:r>
                    <a:rPr lang="zh-CN" altLang="zh-CN" dirty="0"/>
                    <a:t>设我们需要优化得到的模型为</a:t>
                  </a:r>
                  <a14:m>
                    <m:oMath xmlns:m="http://schemas.openxmlformats.org/officeDocument/2006/math">
                      <m:d>
                        <m:dPr>
                          <m:begChr m:val=""/>
                          <m:ctrlPr>
                            <a:rPr lang="zh-CN" altLang="en-US" sz="2000" i="1">
                              <a:latin typeface="Cambria Math" panose="02040503050406030204" pitchFamily="18" charset="0"/>
                            </a:rPr>
                          </m:ctrlPr>
                        </m:dPr>
                        <m:e>
                          <m:r>
                            <a:rPr lang="zh-CN" altLang="en-US" sz="2000" i="1">
                              <a:latin typeface="Cambria Math" panose="02040503050406030204" pitchFamily="18" charset="0"/>
                            </a:rPr>
                            <m:t>𝑓</m:t>
                          </m:r>
                          <m:r>
                            <a:rPr lang="zh-CN" altLang="en-US" sz="200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𝑥</m:t>
                              </m:r>
                            </m:e>
                          </m:acc>
                        </m:e>
                      </m:d>
                    </m:oMath>
                  </a14:m>
                  <a:r>
                    <a:rPr lang="zh-CN" altLang="en-US" sz="2000" dirty="0">
                      <a:latin typeface="+mn-ea"/>
                      <a:cs typeface="Times New Roman" panose="02020603050405020304" pitchFamily="18" charset="0"/>
                    </a:rPr>
                    <a:t>，</a:t>
                  </a:r>
                  <a:r>
                    <a:rPr lang="zh-CN" altLang="en-US" sz="2000" dirty="0"/>
                    <a:t> </a:t>
                  </a:r>
                  <a14:m>
                    <m:oMath xmlns:m="http://schemas.openxmlformats.org/officeDocument/2006/math">
                      <m:d>
                        <m:dPr>
                          <m:begChr m:val=""/>
                          <m:ctrlPr>
                            <a:rPr lang="zh-CN" altLang="en-US" sz="2000" i="1" smtClean="0">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𝑓</m:t>
                              </m:r>
                            </m:e>
                            <m:sub>
                              <m:r>
                                <a:rPr lang="zh-CN" altLang="en-US" sz="2000">
                                  <a:latin typeface="Cambria Math" panose="02040503050406030204" pitchFamily="18" charset="0"/>
                                </a:rPr>
                                <m:t>𝒟</m:t>
                              </m:r>
                            </m:sub>
                          </m:sSub>
                          <m:r>
                            <a:rPr lang="zh-CN" altLang="en-US" sz="200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𝑥</m:t>
                              </m:r>
                            </m:e>
                          </m:acc>
                        </m:e>
                      </m:d>
                    </m:oMath>
                  </a14:m>
                  <a:r>
                    <a:rPr lang="zh-CN" altLang="zh-CN" dirty="0"/>
                    <a:t>为其在分布</a:t>
                  </a:r>
                  <a:r>
                    <a:rPr lang="en-US" altLang="zh-CN" dirty="0"/>
                    <a:t>D</a:t>
                  </a:r>
                  <a:r>
                    <a:rPr lang="zh-CN" altLang="en-US" dirty="0"/>
                    <a:t>上的优化结果，则模型随机变量</a:t>
                  </a:r>
                  <a14:m>
                    <m:oMath xmlns:m="http://schemas.openxmlformats.org/officeDocument/2006/math">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𝑓</m:t>
                              </m:r>
                            </m:e>
                            <m:sub>
                              <m:r>
                                <a:rPr lang="zh-CN" altLang="en-US" sz="2000">
                                  <a:latin typeface="Cambria Math" panose="02040503050406030204" pitchFamily="18" charset="0"/>
                                </a:rPr>
                                <m:t>𝒟</m:t>
                              </m:r>
                            </m:sub>
                          </m:sSub>
                          <m:r>
                            <a:rPr lang="zh-CN" altLang="en-US" sz="200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𝑥</m:t>
                              </m:r>
                            </m:e>
                          </m:acc>
                        </m:e>
                      </m:d>
                    </m:oMath>
                  </a14:m>
                  <a:r>
                    <a:rPr lang="zh-CN" altLang="zh-CN" dirty="0"/>
                    <a:t>在所有可能的样本集合分布</a:t>
                  </a:r>
                  <a:r>
                    <a:rPr lang="en-US" altLang="zh-CN" dirty="0"/>
                    <a:t>D</a:t>
                  </a:r>
                  <a:r>
                    <a:rPr lang="zh-CN" altLang="zh-CN" dirty="0"/>
                    <a:t>上的期望为</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𝐷</m:t>
                          </m:r>
                        </m:sub>
                      </m:sSub>
                      <m:d>
                        <m:dPr>
                          <m:begChr m:val="["/>
                          <m:end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𝑓</m:t>
                              </m:r>
                            </m:e>
                            <m:sub>
                              <m:r>
                                <a:rPr lang="zh-CN" altLang="en-US" sz="2000" i="1">
                                  <a:latin typeface="Cambria Math" panose="02040503050406030204" pitchFamily="18" charset="0"/>
                                </a:rPr>
                                <m:t>𝐷</m:t>
                              </m:r>
                            </m:sub>
                          </m:sSub>
                          <m:d>
                            <m:dPr>
                              <m:ctrlPr>
                                <a:rPr lang="zh-CN" altLang="en-US"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𝑥</m:t>
                                  </m:r>
                                </m:e>
                              </m:acc>
                            </m:e>
                          </m:d>
                        </m:e>
                      </m:d>
                    </m:oMath>
                  </a14:m>
                  <a:r>
                    <a:rPr lang="zh-CN" altLang="en-US" sz="2000" dirty="0">
                      <a:latin typeface="+mn-ea"/>
                      <a:cs typeface="Times New Roman" panose="02020603050405020304" pitchFamily="18" charset="0"/>
                    </a:rPr>
                    <a:t>，则有：</a:t>
                  </a:r>
                  <a:endParaRPr lang="en-US" altLang="zh-CN" sz="2000" dirty="0">
                    <a:latin typeface="+mn-ea"/>
                    <a:cs typeface="Times New Roman" panose="02020603050405020304" pitchFamily="18" charset="0"/>
                  </a:endParaRPr>
                </a:p>
                <a:p>
                  <a:pPr indent="304800">
                    <a:spcAft>
                      <a:spcPts val="800"/>
                    </a:spcAft>
                  </a:pPr>
                  <a:r>
                    <a:rPr lang="zh-CN" altLang="en-US" sz="2000" dirty="0">
                      <a:latin typeface="+mn-ea"/>
                      <a:cs typeface="Times New Roman" panose="02020603050405020304" pitchFamily="18" charset="0"/>
                    </a:rPr>
                    <a:t>偏差：</a:t>
                  </a:r>
                  <a:endParaRPr lang="en-US" altLang="zh-CN" sz="2000" dirty="0">
                    <a:latin typeface="+mn-ea"/>
                    <a:cs typeface="Times New Roman" panose="02020603050405020304" pitchFamily="18" charset="0"/>
                  </a:endParaRPr>
                </a:p>
                <a:p>
                  <a:pPr indent="304800">
                    <a:spcAft>
                      <a:spcPts val="800"/>
                    </a:spcAft>
                  </a:pPr>
                  <a:endParaRPr lang="en-US" altLang="zh-CN" sz="2000" dirty="0">
                    <a:latin typeface="+mn-ea"/>
                    <a:cs typeface="Times New Roman" panose="02020603050405020304" pitchFamily="18" charset="0"/>
                  </a:endParaRPr>
                </a:p>
                <a:p>
                  <a:pPr indent="304800">
                    <a:spcAft>
                      <a:spcPts val="800"/>
                    </a:spcAft>
                  </a:pPr>
                  <a:endParaRPr lang="en-US" altLang="zh-CN" sz="2000" dirty="0">
                    <a:latin typeface="+mn-ea"/>
                    <a:cs typeface="Times New Roman" panose="02020603050405020304" pitchFamily="18" charset="0"/>
                  </a:endParaRPr>
                </a:p>
                <a:p>
                  <a:pPr indent="304800">
                    <a:spcAft>
                      <a:spcPts val="800"/>
                    </a:spcAft>
                  </a:pPr>
                  <a:r>
                    <a:rPr lang="zh-CN" altLang="en-US" sz="2000" dirty="0">
                      <a:latin typeface="+mn-ea"/>
                      <a:cs typeface="Times New Roman" panose="02020603050405020304" pitchFamily="18" charset="0"/>
                    </a:rPr>
                    <a:t>方差：</a:t>
                  </a:r>
                  <a:endParaRPr lang="en-US" altLang="zh-CN" sz="2000" dirty="0">
                    <a:latin typeface="+mn-ea"/>
                    <a:cs typeface="Times New Roman" panose="02020603050405020304" pitchFamily="18" charset="0"/>
                  </a:endParaRPr>
                </a:p>
                <a:p>
                  <a:pPr indent="304800">
                    <a:spcAft>
                      <a:spcPts val="800"/>
                    </a:spcAft>
                  </a:pPr>
                  <a:endParaRPr lang="en-US" altLang="zh-CN" sz="2000" dirty="0">
                    <a:latin typeface="+mn-ea"/>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C2FE904B-1207-4D8D-BF61-489798AB645A}"/>
                    </a:ext>
                  </a:extLst>
                </p:cNvPr>
                <p:cNvSpPr txBox="1">
                  <a:spLocks noRot="1" noChangeAspect="1" noMove="1" noResize="1" noEditPoints="1" noAdjustHandles="1" noChangeArrowheads="1" noChangeShapeType="1" noTextEdit="1"/>
                </p:cNvSpPr>
                <p:nvPr/>
              </p:nvSpPr>
              <p:spPr>
                <a:xfrm>
                  <a:off x="609600" y="2290405"/>
                  <a:ext cx="8884920" cy="3683060"/>
                </a:xfrm>
                <a:prstGeom prst="rect">
                  <a:avLst/>
                </a:prstGeom>
                <a:blipFill>
                  <a:blip r:embed="rId2"/>
                  <a:stretch>
                    <a:fillRect l="-686" t="-13576" r="-480"/>
                  </a:stretch>
                </a:blipFill>
              </p:spPr>
              <p:txBody>
                <a:bodyPr/>
                <a:lstStyle/>
                <a:p>
                  <a:r>
                    <a:rPr lang="zh-CN" altLang="en-US">
                      <a:noFill/>
                    </a:rPr>
                    <a:t> </a:t>
                  </a:r>
                </a:p>
              </p:txBody>
            </p:sp>
          </mc:Fallback>
        </mc:AlternateContent>
        <p:sp>
          <p:nvSpPr>
            <p:cNvPr id="1090" name="Rectangle 122">
              <a:extLst>
                <a:ext uri="{FF2B5EF4-FFF2-40B4-BE49-F238E27FC236}">
                  <a16:creationId xmlns:a16="http://schemas.microsoft.com/office/drawing/2014/main" id="{CD9A6F6F-4F28-4C4C-B632-EB55C87447F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sp>
        <p:nvSpPr>
          <p:cNvPr id="1096" name="Rectangle 124">
            <a:extLst>
              <a:ext uri="{FF2B5EF4-FFF2-40B4-BE49-F238E27FC236}">
                <a16:creationId xmlns:a16="http://schemas.microsoft.com/office/drawing/2014/main" id="{2FCD85ED-F9BC-4F04-B9B3-AFA85E112216}"/>
              </a:ext>
            </a:extLst>
          </p:cNvPr>
          <p:cNvSpPr>
            <a:spLocks noChangeArrowheads="1"/>
          </p:cNvSpPr>
          <p:nvPr/>
        </p:nvSpPr>
        <p:spPr bwMode="auto">
          <a:xfrm>
            <a:off x="-1" y="-1"/>
            <a:ext cx="294647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119" name="矩形 1118">
                <a:extLst>
                  <a:ext uri="{FF2B5EF4-FFF2-40B4-BE49-F238E27FC236}">
                    <a16:creationId xmlns:a16="http://schemas.microsoft.com/office/drawing/2014/main" id="{165FE62D-D730-4F2F-A317-0240B8DAF736}"/>
                  </a:ext>
                </a:extLst>
              </p:cNvPr>
              <p:cNvSpPr/>
              <p:nvPr/>
            </p:nvSpPr>
            <p:spPr>
              <a:xfrm>
                <a:off x="3100380" y="4583182"/>
                <a:ext cx="35920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nor/>
                            </m:rPr>
                            <a:rPr lang="zh-CN" altLang="en-US"/>
                            <m:t>bias</m:t>
                          </m:r>
                        </m:e>
                        <m:sub>
                          <m:r>
                            <a:rPr lang="zh-CN" altLang="en-US" i="1">
                              <a:latin typeface="Cambria Math" panose="02040503050406030204" pitchFamily="18" charset="0"/>
                            </a:rPr>
                            <m:t>𝐷</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𝐷</m:t>
                          </m:r>
                        </m:sub>
                      </m:sSub>
                      <m:d>
                        <m:dPr>
                          <m:begChr m:val="["/>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𝐷</m:t>
                                      </m:r>
                                    </m:sub>
                                  </m:sSub>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𝐷</m:t>
                                          </m:r>
                                        </m:sub>
                                      </m:sSub>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𝐷</m:t>
                                      </m:r>
                                    </m:sub>
                                  </m:sSub>
                                </m:e>
                              </m:d>
                            </m:e>
                            <m:sup>
                              <m:r>
                                <a:rPr lang="zh-CN" altLang="en-US" i="0">
                                  <a:latin typeface="Cambria Math" panose="02040503050406030204" pitchFamily="18" charset="0"/>
                                </a:rPr>
                                <m:t>2</m:t>
                              </m:r>
                            </m:sup>
                          </m:sSup>
                        </m:e>
                      </m:d>
                    </m:oMath>
                  </m:oMathPara>
                </a14:m>
                <a:endParaRPr lang="zh-CN" altLang="en-US" dirty="0"/>
              </a:p>
            </p:txBody>
          </p:sp>
        </mc:Choice>
        <mc:Fallback xmlns="">
          <p:sp>
            <p:nvSpPr>
              <p:cNvPr id="1119" name="矩形 1118">
                <a:extLst>
                  <a:ext uri="{FF2B5EF4-FFF2-40B4-BE49-F238E27FC236}">
                    <a16:creationId xmlns:a16="http://schemas.microsoft.com/office/drawing/2014/main" id="{165FE62D-D730-4F2F-A317-0240B8DAF736}"/>
                  </a:ext>
                </a:extLst>
              </p:cNvPr>
              <p:cNvSpPr>
                <a:spLocks noRot="1" noChangeAspect="1" noMove="1" noResize="1" noEditPoints="1" noAdjustHandles="1" noChangeArrowheads="1" noChangeShapeType="1" noTextEdit="1"/>
              </p:cNvSpPr>
              <p:nvPr/>
            </p:nvSpPr>
            <p:spPr>
              <a:xfrm>
                <a:off x="3100380" y="4583182"/>
                <a:ext cx="3592073" cy="369332"/>
              </a:xfrm>
              <a:prstGeom prst="rect">
                <a:avLst/>
              </a:prstGeom>
              <a:blipFill>
                <a:blip r:embed="rId3"/>
                <a:stretch>
                  <a:fillRect t="-21667"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0" name="矩形 1119">
                <a:extLst>
                  <a:ext uri="{FF2B5EF4-FFF2-40B4-BE49-F238E27FC236}">
                    <a16:creationId xmlns:a16="http://schemas.microsoft.com/office/drawing/2014/main" id="{3BE6928F-E2BF-474E-B28B-32CBEEA9EB3F}"/>
                  </a:ext>
                </a:extLst>
              </p:cNvPr>
              <p:cNvSpPr/>
              <p:nvPr/>
            </p:nvSpPr>
            <p:spPr>
              <a:xfrm>
                <a:off x="3442844" y="4213850"/>
                <a:ext cx="2907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m:t>bias</m:t>
                      </m:r>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𝐷</m:t>
                                  </m:r>
                                </m:sub>
                              </m:sSub>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𝐷</m:t>
                                      </m:r>
                                    </m:sub>
                                  </m:sSub>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e>
                              </m:d>
                              <m:r>
                                <a:rPr lang="zh-CN" altLang="en-US" i="0">
                                  <a:latin typeface="Cambria Math" panose="02040503050406030204" pitchFamily="18" charset="0"/>
                                </a:rPr>
                                <m:t>−</m:t>
                              </m:r>
                              <m:r>
                                <a:rPr lang="zh-CN" altLang="en-US" i="1">
                                  <a:latin typeface="Cambria Math" panose="02040503050406030204" pitchFamily="18" charset="0"/>
                                </a:rPr>
                                <m:t>𝑦</m:t>
                              </m:r>
                            </m:e>
                          </m:d>
                        </m:e>
                        <m:sup>
                          <m:r>
                            <a:rPr lang="zh-CN" altLang="en-US" i="0">
                              <a:latin typeface="Cambria Math" panose="02040503050406030204" pitchFamily="18" charset="0"/>
                            </a:rPr>
                            <m:t>2</m:t>
                          </m:r>
                        </m:sup>
                      </m:sSup>
                    </m:oMath>
                  </m:oMathPara>
                </a14:m>
                <a:endParaRPr lang="zh-CN" altLang="en-US" dirty="0"/>
              </a:p>
            </p:txBody>
          </p:sp>
        </mc:Choice>
        <mc:Fallback xmlns="">
          <p:sp>
            <p:nvSpPr>
              <p:cNvPr id="1120" name="矩形 1119">
                <a:extLst>
                  <a:ext uri="{FF2B5EF4-FFF2-40B4-BE49-F238E27FC236}">
                    <a16:creationId xmlns:a16="http://schemas.microsoft.com/office/drawing/2014/main" id="{3BE6928F-E2BF-474E-B28B-32CBEEA9EB3F}"/>
                  </a:ext>
                </a:extLst>
              </p:cNvPr>
              <p:cNvSpPr>
                <a:spLocks noRot="1" noChangeAspect="1" noMove="1" noResize="1" noEditPoints="1" noAdjustHandles="1" noChangeArrowheads="1" noChangeShapeType="1" noTextEdit="1"/>
              </p:cNvSpPr>
              <p:nvPr/>
            </p:nvSpPr>
            <p:spPr>
              <a:xfrm>
                <a:off x="3442844" y="4213850"/>
                <a:ext cx="2907142" cy="369332"/>
              </a:xfrm>
              <a:prstGeom prst="rect">
                <a:avLst/>
              </a:prstGeom>
              <a:blipFill>
                <a:blip r:embed="rId4"/>
                <a:stretch>
                  <a:fillRect t="-21311"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1" name="矩形 1120">
                <a:extLst>
                  <a:ext uri="{FF2B5EF4-FFF2-40B4-BE49-F238E27FC236}">
                    <a16:creationId xmlns:a16="http://schemas.microsoft.com/office/drawing/2014/main" id="{90463BDD-8648-4D43-8F5D-4A033BAB7FEF}"/>
                  </a:ext>
                </a:extLst>
              </p:cNvPr>
              <p:cNvSpPr/>
              <p:nvPr/>
            </p:nvSpPr>
            <p:spPr>
              <a:xfrm>
                <a:off x="3045460" y="5470605"/>
                <a:ext cx="37019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m:t>var</m:t>
                      </m:r>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𝐷</m:t>
                          </m:r>
                        </m:sub>
                      </m:sSub>
                      <m:d>
                        <m:dPr>
                          <m:begChr m:val="["/>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𝐷</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0">
                                              <a:latin typeface="Cambria Math" panose="02040503050406030204" pitchFamily="18" charset="0"/>
                                            </a:rPr>
                                            <m:t>𝔼</m:t>
                                          </m:r>
                                        </m:e>
                                        <m:sub>
                                          <m:r>
                                            <a:rPr lang="zh-CN" altLang="en-US" i="1">
                                              <a:latin typeface="Cambria Math" panose="02040503050406030204" pitchFamily="18" charset="0"/>
                                            </a:rPr>
                                            <m:t>𝐷</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𝐷</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e>
                                  </m:d>
                                </m:e>
                              </m:d>
                            </m:e>
                            <m:sup>
                              <m:r>
                                <a:rPr lang="zh-CN" altLang="en-US" i="0">
                                  <a:latin typeface="Cambria Math" panose="02040503050406030204" pitchFamily="18" charset="0"/>
                                </a:rPr>
                                <m:t>2</m:t>
                              </m:r>
                            </m:sup>
                          </m:sSup>
                        </m:e>
                      </m:d>
                    </m:oMath>
                  </m:oMathPara>
                </a14:m>
                <a:endParaRPr lang="zh-CN" altLang="en-US" dirty="0"/>
              </a:p>
            </p:txBody>
          </p:sp>
        </mc:Choice>
        <mc:Fallback xmlns="">
          <p:sp>
            <p:nvSpPr>
              <p:cNvPr id="1121" name="矩形 1120">
                <a:extLst>
                  <a:ext uri="{FF2B5EF4-FFF2-40B4-BE49-F238E27FC236}">
                    <a16:creationId xmlns:a16="http://schemas.microsoft.com/office/drawing/2014/main" id="{90463BDD-8648-4D43-8F5D-4A033BAB7FEF}"/>
                  </a:ext>
                </a:extLst>
              </p:cNvPr>
              <p:cNvSpPr>
                <a:spLocks noRot="1" noChangeAspect="1" noMove="1" noResize="1" noEditPoints="1" noAdjustHandles="1" noChangeArrowheads="1" noChangeShapeType="1" noTextEdit="1"/>
              </p:cNvSpPr>
              <p:nvPr/>
            </p:nvSpPr>
            <p:spPr>
              <a:xfrm>
                <a:off x="3045460" y="5470605"/>
                <a:ext cx="3701911" cy="369332"/>
              </a:xfrm>
              <a:prstGeom prst="rect">
                <a:avLst/>
              </a:prstGeom>
              <a:blipFill>
                <a:blip r:embed="rId5"/>
                <a:stretch>
                  <a:fillRect t="-124590" r="-3789" b="-1901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3528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4981561" cy="869647"/>
          </a:xfrm>
        </p:spPr>
        <p:txBody>
          <a:bodyPr/>
          <a:lstStyle/>
          <a:p>
            <a:r>
              <a:rPr lang="zh-CN" altLang="en-US" dirty="0"/>
              <a:t>偏差、方差与优化</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2FE904B-1207-4D8D-BF61-489798AB645A}"/>
                  </a:ext>
                </a:extLst>
              </p:cNvPr>
              <p:cNvSpPr txBox="1"/>
              <p:nvPr/>
            </p:nvSpPr>
            <p:spPr>
              <a:xfrm>
                <a:off x="609600" y="2290405"/>
                <a:ext cx="8930640" cy="3479607"/>
              </a:xfrm>
              <a:prstGeom prst="rect">
                <a:avLst/>
              </a:prstGeom>
              <a:noFill/>
            </p:spPr>
            <p:txBody>
              <a:bodyPr wrap="square">
                <a:spAutoFit/>
              </a:bodyPr>
              <a:lstStyle/>
              <a:p>
                <a:pPr indent="304800">
                  <a:spcAft>
                    <a:spcPts val="800"/>
                  </a:spcAft>
                </a:pPr>
                <a:r>
                  <a:rPr lang="zh-CN" altLang="zh-CN" dirty="0"/>
                  <a:t>我们实际优化的目的是为了让模型随机变量</a:t>
                </a:r>
                <a14:m>
                  <m:oMath xmlns:m="http://schemas.openxmlformats.org/officeDocument/2006/math">
                    <m:d>
                      <m:dPr>
                        <m:beg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a:latin typeface="Cambria Math" panose="02040503050406030204" pitchFamily="18" charset="0"/>
                              </a:rPr>
                              <m:t>𝒟</m:t>
                            </m:r>
                          </m:sub>
                        </m:sSub>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d>
                  </m:oMath>
                </a14:m>
                <a:r>
                  <a:rPr lang="zh-CN" altLang="zh-CN" dirty="0"/>
                  <a:t>在所有可能的样本集合分布</a:t>
                </a:r>
                <a:r>
                  <a:rPr lang="en-US" altLang="zh-CN" dirty="0"/>
                  <a:t>D</a:t>
                </a:r>
                <a:r>
                  <a:rPr lang="zh-CN" altLang="zh-CN" dirty="0"/>
                  <a:t>上的预测误差的平方误差的期望最小</a:t>
                </a:r>
                <a:endParaRPr lang="en-US" altLang="zh-CN" dirty="0"/>
              </a:p>
              <a:p>
                <a:pPr indent="304800">
                  <a:spcAft>
                    <a:spcPts val="800"/>
                  </a:spcAft>
                </a:pPr>
                <a:endParaRPr lang="en-US" altLang="zh-CN" dirty="0"/>
              </a:p>
              <a:p>
                <a:pPr indent="304800">
                  <a:spcAft>
                    <a:spcPts val="800"/>
                  </a:spcAft>
                </a:pPr>
                <a:endParaRPr lang="en-US" altLang="zh-CN" dirty="0"/>
              </a:p>
              <a:p>
                <a:pPr indent="304800">
                  <a:spcAft>
                    <a:spcPts val="800"/>
                  </a:spcAft>
                </a:pPr>
                <a:endParaRPr lang="en-US" altLang="zh-CN" dirty="0"/>
              </a:p>
              <a:p>
                <a:pPr indent="304800">
                  <a:spcAft>
                    <a:spcPts val="800"/>
                  </a:spcAft>
                </a:pPr>
                <a:endParaRPr lang="en-US" altLang="zh-CN" dirty="0"/>
              </a:p>
              <a:p>
                <a:pPr indent="304800">
                  <a:spcAft>
                    <a:spcPts val="800"/>
                  </a:spcAft>
                </a:pPr>
                <a:r>
                  <a:rPr lang="zh-CN" altLang="en-US" dirty="0"/>
                  <a:t>由于</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oMath>
                </a14:m>
                <a:r>
                  <a:rPr lang="zh-CN" altLang="zh-CN" dirty="0"/>
                  <a:t>是一个常量，优化的最终目的是降低模型的方差及偏差</a:t>
                </a:r>
                <a:endParaRPr lang="en-US" altLang="zh-CN" dirty="0"/>
              </a:p>
              <a:p>
                <a:pPr indent="304800">
                  <a:spcAft>
                    <a:spcPts val="800"/>
                  </a:spcAft>
                </a:pPr>
                <a:endParaRPr lang="en-US" altLang="zh-CN" dirty="0"/>
              </a:p>
              <a:p>
                <a:pPr indent="304800">
                  <a:spcAft>
                    <a:spcPts val="800"/>
                  </a:spcAft>
                </a:pPr>
                <a:endParaRPr lang="zh-CN" altLang="en-US" sz="2400" dirty="0">
                  <a:latin typeface="+mn-ea"/>
                </a:endParaRPr>
              </a:p>
            </p:txBody>
          </p:sp>
        </mc:Choice>
        <mc:Fallback xmlns="">
          <p:sp>
            <p:nvSpPr>
              <p:cNvPr id="5" name="文本框 4">
                <a:extLst>
                  <a:ext uri="{FF2B5EF4-FFF2-40B4-BE49-F238E27FC236}">
                    <a16:creationId xmlns:a16="http://schemas.microsoft.com/office/drawing/2014/main" id="{C2FE904B-1207-4D8D-BF61-489798AB645A}"/>
                  </a:ext>
                </a:extLst>
              </p:cNvPr>
              <p:cNvSpPr txBox="1">
                <a:spLocks noRot="1" noChangeAspect="1" noMove="1" noResize="1" noEditPoints="1" noAdjustHandles="1" noChangeArrowheads="1" noChangeShapeType="1" noTextEdit="1"/>
              </p:cNvSpPr>
              <p:nvPr/>
            </p:nvSpPr>
            <p:spPr>
              <a:xfrm>
                <a:off x="609600" y="2290405"/>
                <a:ext cx="8930640" cy="3479607"/>
              </a:xfrm>
              <a:prstGeom prst="rect">
                <a:avLst/>
              </a:prstGeom>
              <a:blipFill>
                <a:blip r:embed="rId2"/>
                <a:stretch>
                  <a:fillRect l="-546" t="-17163" r="-546"/>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E1A01E6A-6534-45FC-8FDC-09D04F417669}"/>
              </a:ext>
            </a:extLst>
          </p:cNvPr>
          <p:cNvPicPr>
            <a:picLocks noChangeAspect="1"/>
          </p:cNvPicPr>
          <p:nvPr/>
        </p:nvPicPr>
        <p:blipFill>
          <a:blip r:embed="rId3"/>
          <a:stretch>
            <a:fillRect/>
          </a:stretch>
        </p:blipFill>
        <p:spPr>
          <a:xfrm>
            <a:off x="1512570" y="3010852"/>
            <a:ext cx="7124700" cy="1476375"/>
          </a:xfrm>
          <a:prstGeom prst="rect">
            <a:avLst/>
          </a:prstGeom>
        </p:spPr>
      </p:pic>
      <p:sp>
        <p:nvSpPr>
          <p:cNvPr id="14" name="矩形 13">
            <a:extLst>
              <a:ext uri="{FF2B5EF4-FFF2-40B4-BE49-F238E27FC236}">
                <a16:creationId xmlns:a16="http://schemas.microsoft.com/office/drawing/2014/main" id="{21C290D0-11A0-4195-8489-825E0DCCFD87}"/>
              </a:ext>
            </a:extLst>
          </p:cNvPr>
          <p:cNvSpPr/>
          <p:nvPr/>
        </p:nvSpPr>
        <p:spPr>
          <a:xfrm>
            <a:off x="2011414" y="5207674"/>
            <a:ext cx="7159494" cy="923330"/>
          </a:xfrm>
          <a:prstGeom prst="rect">
            <a:avLst/>
          </a:prstGeom>
        </p:spPr>
        <p:txBody>
          <a:bodyPr wrap="square">
            <a:spAutoFit/>
          </a:bodyPr>
          <a:lstStyle/>
          <a:p>
            <a:r>
              <a:rPr lang="zh-CN" altLang="en-US" dirty="0"/>
              <a:t>方差越小，说明不同的采样分布</a:t>
            </a:r>
            <a:r>
              <a:rPr lang="en-US" altLang="zh-CN" dirty="0"/>
              <a:t>D</a:t>
            </a:r>
            <a:r>
              <a:rPr lang="zh-CN" altLang="en-US" dirty="0"/>
              <a:t>下，模型的泛化能力大致相当，侧面反应了模型没有发生过拟合</a:t>
            </a:r>
            <a:endParaRPr lang="en-US" altLang="zh-CN" dirty="0"/>
          </a:p>
          <a:p>
            <a:r>
              <a:rPr lang="zh-CN" altLang="en-US" dirty="0"/>
              <a:t>偏差越小，说明模型对样本预测的越准，模型的拟合能力越好</a:t>
            </a:r>
          </a:p>
        </p:txBody>
      </p:sp>
    </p:spTree>
    <p:extLst>
      <p:ext uri="{BB962C8B-B14F-4D97-AF65-F5344CB8AC3E}">
        <p14:creationId xmlns:p14="http://schemas.microsoft.com/office/powerpoint/2010/main" val="1659247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4981561" cy="869647"/>
          </a:xfrm>
        </p:spPr>
        <p:txBody>
          <a:bodyPr/>
          <a:lstStyle/>
          <a:p>
            <a:r>
              <a:rPr lang="zh-CN" altLang="en-US" dirty="0"/>
              <a:t>偏差</a:t>
            </a:r>
            <a:r>
              <a:rPr lang="en-US" altLang="zh-CN" dirty="0"/>
              <a:t>-</a:t>
            </a:r>
            <a:r>
              <a:rPr lang="zh-CN" altLang="en-US" dirty="0"/>
              <a:t>方差窘境</a:t>
            </a:r>
          </a:p>
        </p:txBody>
      </p:sp>
      <p:sp>
        <p:nvSpPr>
          <p:cNvPr id="5" name="文本框 4">
            <a:extLst>
              <a:ext uri="{FF2B5EF4-FFF2-40B4-BE49-F238E27FC236}">
                <a16:creationId xmlns:a16="http://schemas.microsoft.com/office/drawing/2014/main" id="{C2FE904B-1207-4D8D-BF61-489798AB645A}"/>
              </a:ext>
            </a:extLst>
          </p:cNvPr>
          <p:cNvSpPr txBox="1"/>
          <p:nvPr/>
        </p:nvSpPr>
        <p:spPr>
          <a:xfrm>
            <a:off x="1263000" y="3037164"/>
            <a:ext cx="4328160" cy="1477328"/>
          </a:xfrm>
          <a:prstGeom prst="rect">
            <a:avLst/>
          </a:prstGeom>
          <a:noFill/>
        </p:spPr>
        <p:txBody>
          <a:bodyPr wrap="square">
            <a:spAutoFit/>
          </a:bodyPr>
          <a:lstStyle/>
          <a:p>
            <a:pPr indent="304800">
              <a:spcAft>
                <a:spcPts val="800"/>
              </a:spcAft>
            </a:pPr>
            <a:r>
              <a:rPr lang="zh-CN" altLang="en-US" dirty="0">
                <a:solidFill>
                  <a:srgbClr val="000000"/>
                </a:solidFill>
                <a:latin typeface="+mn-ea"/>
                <a:cs typeface="Times New Roman" panose="02020603050405020304" pitchFamily="18" charset="0"/>
              </a:rPr>
              <a:t>实际</a:t>
            </a:r>
            <a:r>
              <a:rPr lang="zh-CN" altLang="zh-CN" dirty="0"/>
              <a:t>在选择模型时，随着模型复杂度的增加，模型的偏差越来越小，而方差会越来越大</a:t>
            </a:r>
            <a:r>
              <a:rPr lang="zh-CN" altLang="en-US" dirty="0"/>
              <a:t>。如图所示，</a:t>
            </a:r>
            <a:r>
              <a:rPr lang="zh-CN" altLang="zh-CN" dirty="0"/>
              <a:t>存在某一时刻，模型的方差和偏差之和最小，此时模型性能在误差及泛化能力方面达到最优</a:t>
            </a:r>
            <a:endParaRPr lang="zh-CN" altLang="en-US" dirty="0">
              <a:latin typeface="+mn-ea"/>
            </a:endParaRPr>
          </a:p>
        </p:txBody>
      </p:sp>
      <p:pic>
        <p:nvPicPr>
          <p:cNvPr id="6" name="图片 5">
            <a:extLst>
              <a:ext uri="{FF2B5EF4-FFF2-40B4-BE49-F238E27FC236}">
                <a16:creationId xmlns:a16="http://schemas.microsoft.com/office/drawing/2014/main" id="{E0834A64-1C6E-4551-AD75-64B1795B8D7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472888" y="1602964"/>
            <a:ext cx="4981560" cy="4188236"/>
          </a:xfrm>
          <a:prstGeom prst="rect">
            <a:avLst/>
          </a:prstGeom>
        </p:spPr>
      </p:pic>
    </p:spTree>
    <p:extLst>
      <p:ext uri="{BB962C8B-B14F-4D97-AF65-F5344CB8AC3E}">
        <p14:creationId xmlns:p14="http://schemas.microsoft.com/office/powerpoint/2010/main" val="409680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4981561" cy="869647"/>
          </a:xfrm>
        </p:spPr>
        <p:txBody>
          <a:bodyPr/>
          <a:lstStyle/>
          <a:p>
            <a:r>
              <a:rPr lang="zh-CN" altLang="en-US" dirty="0"/>
              <a:t>偏差与方差</a:t>
            </a:r>
          </a:p>
        </p:txBody>
      </p:sp>
      <p:sp>
        <p:nvSpPr>
          <p:cNvPr id="5" name="文本框 4">
            <a:extLst>
              <a:ext uri="{FF2B5EF4-FFF2-40B4-BE49-F238E27FC236}">
                <a16:creationId xmlns:a16="http://schemas.microsoft.com/office/drawing/2014/main" id="{C2FE904B-1207-4D8D-BF61-489798AB645A}"/>
              </a:ext>
            </a:extLst>
          </p:cNvPr>
          <p:cNvSpPr txBox="1"/>
          <p:nvPr/>
        </p:nvSpPr>
        <p:spPr>
          <a:xfrm>
            <a:off x="1139124" y="2991445"/>
            <a:ext cx="4452037" cy="2031325"/>
          </a:xfrm>
          <a:prstGeom prst="rect">
            <a:avLst/>
          </a:prstGeom>
          <a:noFill/>
        </p:spPr>
        <p:txBody>
          <a:bodyPr wrap="square">
            <a:spAutoFit/>
          </a:bodyPr>
          <a:lstStyle/>
          <a:p>
            <a:pPr indent="304800">
              <a:spcAft>
                <a:spcPts val="800"/>
              </a:spcAft>
            </a:pPr>
            <a:r>
              <a:rPr lang="zh-CN" altLang="en-US" dirty="0"/>
              <a:t>如图，</a:t>
            </a:r>
            <a:r>
              <a:rPr lang="zh-CN" altLang="zh-CN" dirty="0"/>
              <a:t>红色的圆心代表理想的优化目标，黑色的点代表在不同的采样集合上训练模型的优化结果。可以看到左边一列低方差的优化结果要比右边一列高方差的优化结果更为集中，上边一行低偏差的优化结果要比下边一行高偏差的优化结果更靠近中心</a:t>
            </a:r>
            <a:endParaRPr lang="zh-CN" altLang="en-US" sz="1600" dirty="0">
              <a:solidFill>
                <a:srgbClr val="000000"/>
              </a:solidFill>
              <a:latin typeface="+mn-ea"/>
              <a:cs typeface="Times New Roman" panose="02020603050405020304" pitchFamily="18" charset="0"/>
            </a:endParaRPr>
          </a:p>
        </p:txBody>
      </p:sp>
      <p:pic>
        <p:nvPicPr>
          <p:cNvPr id="12" name="图片 11">
            <a:extLst>
              <a:ext uri="{FF2B5EF4-FFF2-40B4-BE49-F238E27FC236}">
                <a16:creationId xmlns:a16="http://schemas.microsoft.com/office/drawing/2014/main" id="{B9BC307F-ED7E-4F85-A6F9-9DC6241F2B0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817360" y="1123528"/>
            <a:ext cx="4765040" cy="4610944"/>
          </a:xfrm>
          <a:prstGeom prst="rect">
            <a:avLst/>
          </a:prstGeom>
        </p:spPr>
      </p:pic>
    </p:spTree>
    <p:extLst>
      <p:ext uri="{BB962C8B-B14F-4D97-AF65-F5344CB8AC3E}">
        <p14:creationId xmlns:p14="http://schemas.microsoft.com/office/powerpoint/2010/main" val="701114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4981561" cy="869647"/>
          </a:xfrm>
        </p:spPr>
        <p:txBody>
          <a:bodyPr/>
          <a:lstStyle/>
          <a:p>
            <a:r>
              <a:rPr lang="en-US" altLang="zh-CN" dirty="0"/>
              <a:t>Bagging</a:t>
            </a:r>
            <a:r>
              <a:rPr lang="zh-CN" altLang="en-US" dirty="0"/>
              <a:t>算法思路</a:t>
            </a:r>
          </a:p>
        </p:txBody>
      </p:sp>
      <p:sp>
        <p:nvSpPr>
          <p:cNvPr id="5" name="文本框 4">
            <a:extLst>
              <a:ext uri="{FF2B5EF4-FFF2-40B4-BE49-F238E27FC236}">
                <a16:creationId xmlns:a16="http://schemas.microsoft.com/office/drawing/2014/main" id="{C2FE904B-1207-4D8D-BF61-489798AB645A}"/>
              </a:ext>
            </a:extLst>
          </p:cNvPr>
          <p:cNvSpPr txBox="1"/>
          <p:nvPr/>
        </p:nvSpPr>
        <p:spPr>
          <a:xfrm>
            <a:off x="1066699" y="2390212"/>
            <a:ext cx="4524462" cy="1405513"/>
          </a:xfrm>
          <a:prstGeom prst="rect">
            <a:avLst/>
          </a:prstGeom>
          <a:noFill/>
        </p:spPr>
        <p:txBody>
          <a:bodyPr wrap="square">
            <a:spAutoFit/>
          </a:bodyPr>
          <a:lstStyle/>
          <a:p>
            <a:pPr marL="285750" indent="-285750">
              <a:spcAft>
                <a:spcPts val="800"/>
              </a:spcAft>
              <a:buFont typeface="Arial" panose="020B0604020202020204" pitchFamily="34" charset="0"/>
              <a:buChar char="•"/>
            </a:pPr>
            <a:r>
              <a:rPr lang="zh-CN" altLang="zh-CN" dirty="0"/>
              <a:t>从原始的样本集合采样，得到若干个大小相同的样本集合</a:t>
            </a:r>
            <a:endParaRPr lang="en-US" altLang="zh-CN" dirty="0"/>
          </a:p>
          <a:p>
            <a:pPr marL="285750" indent="-285750">
              <a:spcAft>
                <a:spcPts val="800"/>
              </a:spcAft>
              <a:buFont typeface="Arial" panose="020B0604020202020204" pitchFamily="34" charset="0"/>
              <a:buChar char="•"/>
            </a:pPr>
            <a:r>
              <a:rPr lang="zh-CN" altLang="zh-CN" dirty="0"/>
              <a:t>在每个样本集合上分别训练一个模型</a:t>
            </a:r>
            <a:endParaRPr lang="en-US" altLang="zh-CN" dirty="0"/>
          </a:p>
          <a:p>
            <a:pPr marL="285750" indent="-285750">
              <a:spcAft>
                <a:spcPts val="800"/>
              </a:spcAft>
              <a:buFont typeface="Arial" panose="020B0604020202020204" pitchFamily="34" charset="0"/>
              <a:buChar char="•"/>
            </a:pPr>
            <a:r>
              <a:rPr lang="zh-CN" altLang="zh-CN" dirty="0"/>
              <a:t>用投票法进行预测</a:t>
            </a:r>
            <a:endParaRPr lang="zh-CN" altLang="en-US" sz="2400" dirty="0">
              <a:solidFill>
                <a:srgbClr val="000000"/>
              </a:solidFill>
              <a:latin typeface="+mn-ea"/>
              <a:cs typeface="Times New Roman" panose="02020603050405020304" pitchFamily="18" charset="0"/>
            </a:endParaRPr>
          </a:p>
        </p:txBody>
      </p:sp>
      <p:pic>
        <p:nvPicPr>
          <p:cNvPr id="8" name="图片 7">
            <a:extLst>
              <a:ext uri="{FF2B5EF4-FFF2-40B4-BE49-F238E27FC236}">
                <a16:creationId xmlns:a16="http://schemas.microsoft.com/office/drawing/2014/main" id="{33CAC8B4-1AD9-4C42-8D36-66796727C1D2}"/>
              </a:ext>
            </a:extLst>
          </p:cNvPr>
          <p:cNvPicPr>
            <a:picLocks noChangeAspect="1"/>
          </p:cNvPicPr>
          <p:nvPr/>
        </p:nvPicPr>
        <p:blipFill>
          <a:blip r:embed="rId2"/>
          <a:stretch>
            <a:fillRect/>
          </a:stretch>
        </p:blipFill>
        <p:spPr>
          <a:xfrm>
            <a:off x="5591161" y="1071093"/>
            <a:ext cx="6505575" cy="2990850"/>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63BAFC5-7E9B-46A2-A1F3-F379A63CEAD8}"/>
                  </a:ext>
                </a:extLst>
              </p:cNvPr>
              <p:cNvSpPr txBox="1"/>
              <p:nvPr/>
            </p:nvSpPr>
            <p:spPr>
              <a:xfrm>
                <a:off x="973441" y="4328160"/>
                <a:ext cx="9235440" cy="1507529"/>
              </a:xfrm>
              <a:prstGeom prst="rect">
                <a:avLst/>
              </a:prstGeom>
              <a:noFill/>
            </p:spPr>
            <p:txBody>
              <a:bodyPr wrap="square" rtlCol="0">
                <a:spAutoFit/>
              </a:bodyPr>
              <a:lstStyle/>
              <a:p>
                <a:r>
                  <a:rPr lang="zh-CN" altLang="zh-CN" dirty="0"/>
                  <a:t>显然，样本集合中会有部分样本会被多次采样到，而部分样本则一次也不会采样到。在每次采样时，一个样本不被采样到的概率为</a:t>
                </a:r>
                <a14:m>
                  <m:oMath xmlns:m="http://schemas.openxmlformats.org/officeDocument/2006/math">
                    <m:d>
                      <m:dPr>
                        <m:ctrlPr>
                          <a:rPr lang="zh-CN" altLang="en-US" i="1">
                            <a:latin typeface="Cambria Math" panose="02040503050406030204" pitchFamily="18" charset="0"/>
                          </a:rPr>
                        </m:ctrlPr>
                      </m:dPr>
                      <m:e>
                        <m:r>
                          <a:rPr lang="zh-CN" altLang="en-US">
                            <a:latin typeface="Cambria Math" panose="02040503050406030204" pitchFamily="18" charset="0"/>
                          </a:rPr>
                          <m:t>1−</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𝑚</m:t>
                            </m:r>
                          </m:den>
                        </m:f>
                      </m:e>
                    </m:d>
                  </m:oMath>
                </a14:m>
                <a:r>
                  <a:rPr lang="zh-CN" altLang="en-US" dirty="0"/>
                  <a:t>，</a:t>
                </a:r>
                <a:r>
                  <a:rPr lang="zh-CN" altLang="zh-CN" dirty="0"/>
                  <a:t>则在</a:t>
                </a:r>
                <a:r>
                  <a:rPr lang="en-US" altLang="zh-CN" dirty="0"/>
                  <a:t>m</a:t>
                </a:r>
                <a:r>
                  <a:rPr lang="zh-CN" altLang="zh-CN" dirty="0"/>
                  <a:t>次有放回采样中都不会被采样到的概率为</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a:latin typeface="Cambria Math" panose="02040503050406030204" pitchFamily="18" charset="0"/>
                              </a:rPr>
                              <m:t>1−</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𝑚</m:t>
                                </m:r>
                              </m:den>
                            </m:f>
                          </m:e>
                        </m:d>
                      </m:e>
                      <m:sup>
                        <m:r>
                          <a:rPr lang="zh-CN" altLang="en-US" i="1">
                            <a:latin typeface="Cambria Math" panose="02040503050406030204" pitchFamily="18" charset="0"/>
                          </a:rPr>
                          <m:t>𝑚</m:t>
                        </m:r>
                      </m:sup>
                    </m:sSup>
                  </m:oMath>
                </a14:m>
                <a:r>
                  <a:rPr lang="zh-CN" altLang="en-US" dirty="0"/>
                  <a:t>，当</a:t>
                </a:r>
                <a:r>
                  <a:rPr lang="en-US" altLang="zh-CN" dirty="0"/>
                  <a:t>m</a:t>
                </a:r>
                <a:r>
                  <a:rPr lang="zh-CN" altLang="en-US" dirty="0"/>
                  <a:t>趋于无穷大时，这个值的极限约为</a:t>
                </a:r>
                <a:r>
                  <a:rPr lang="en-US" altLang="zh-CN" dirty="0"/>
                  <a:t>36.8%</a:t>
                </a:r>
                <a:r>
                  <a:rPr lang="zh-CN" altLang="en-US" dirty="0"/>
                  <a:t>。因此，</a:t>
                </a:r>
                <a:r>
                  <a:rPr lang="zh-CN" altLang="zh-CN" dirty="0"/>
                  <a:t>每次只拿</a:t>
                </a:r>
                <a:r>
                  <a:rPr lang="en-US" altLang="zh-CN" dirty="0"/>
                  <a:t>D</a:t>
                </a:r>
                <a:r>
                  <a:rPr lang="zh-CN" altLang="zh-CN" dirty="0"/>
                  <a:t>中约</a:t>
                </a:r>
                <a:r>
                  <a:rPr lang="en-US" altLang="zh-CN" dirty="0"/>
                  <a:t>1-36.8%=63.2%</a:t>
                </a:r>
                <a:r>
                  <a:rPr lang="zh-CN" altLang="zh-CN" dirty="0"/>
                  <a:t>的样本进行训练，可以使用剩余的</a:t>
                </a:r>
                <a:r>
                  <a:rPr lang="en-US" altLang="zh-CN" dirty="0"/>
                  <a:t>36.8%</a:t>
                </a:r>
                <a:r>
                  <a:rPr lang="zh-CN" altLang="zh-CN" dirty="0"/>
                  <a:t>样本作为验证集进行验证</a:t>
                </a:r>
                <a:endParaRPr lang="zh-CN" altLang="en-US" dirty="0"/>
              </a:p>
            </p:txBody>
          </p:sp>
        </mc:Choice>
        <mc:Fallback xmlns="">
          <p:sp>
            <p:nvSpPr>
              <p:cNvPr id="9" name="文本框 8">
                <a:extLst>
                  <a:ext uri="{FF2B5EF4-FFF2-40B4-BE49-F238E27FC236}">
                    <a16:creationId xmlns:a16="http://schemas.microsoft.com/office/drawing/2014/main" id="{363BAFC5-7E9B-46A2-A1F3-F379A63CEAD8}"/>
                  </a:ext>
                </a:extLst>
              </p:cNvPr>
              <p:cNvSpPr txBox="1">
                <a:spLocks noRot="1" noChangeAspect="1" noMove="1" noResize="1" noEditPoints="1" noAdjustHandles="1" noChangeArrowheads="1" noChangeShapeType="1" noTextEdit="1"/>
              </p:cNvSpPr>
              <p:nvPr/>
            </p:nvSpPr>
            <p:spPr>
              <a:xfrm>
                <a:off x="973441" y="4328160"/>
                <a:ext cx="9235440" cy="1507529"/>
              </a:xfrm>
              <a:prstGeom prst="rect">
                <a:avLst/>
              </a:prstGeom>
              <a:blipFill>
                <a:blip r:embed="rId3"/>
                <a:stretch>
                  <a:fillRect l="-594" t="-2024" b="-56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1447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4981561" cy="869647"/>
          </a:xfrm>
        </p:spPr>
        <p:txBody>
          <a:bodyPr/>
          <a:lstStyle/>
          <a:p>
            <a:r>
              <a:rPr lang="en-US" altLang="zh-CN" dirty="0"/>
              <a:t>Bagging</a:t>
            </a:r>
            <a:r>
              <a:rPr lang="zh-CN" altLang="en-US" dirty="0"/>
              <a:t>优化分析</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63BAFC5-7E9B-46A2-A1F3-F379A63CEAD8}"/>
                  </a:ext>
                </a:extLst>
              </p:cNvPr>
              <p:cNvSpPr txBox="1"/>
              <p:nvPr/>
            </p:nvSpPr>
            <p:spPr>
              <a:xfrm>
                <a:off x="729601" y="2311993"/>
                <a:ext cx="9235440" cy="3098284"/>
              </a:xfrm>
              <a:prstGeom prst="rect">
                <a:avLst/>
              </a:prstGeom>
              <a:noFill/>
            </p:spPr>
            <p:txBody>
              <a:bodyPr wrap="square" rtlCol="0">
                <a:spAutoFit/>
              </a:bodyPr>
              <a:lstStyle/>
              <a:p>
                <a:r>
                  <a:rPr lang="zh-CN" altLang="en-US" dirty="0"/>
                  <a:t>由于用于训练每个模型的样本集合</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𝑡</m:t>
                        </m:r>
                      </m:sub>
                    </m:sSub>
                  </m:oMath>
                </a14:m>
                <a:r>
                  <a:rPr lang="zh-CN" altLang="en-US" dirty="0"/>
                  <a:t>是从</a:t>
                </a:r>
                <a:r>
                  <a:rPr lang="en-US" altLang="zh-CN" dirty="0"/>
                  <a:t>D</a:t>
                </a:r>
                <a:r>
                  <a:rPr lang="zh-CN" altLang="en-US" dirty="0"/>
                  <a:t>中进行有放回采样得到的，故基于此训练出来的每个模型</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𝑖</m:t>
                                </m:r>
                              </m:sub>
                            </m:sSub>
                          </m:sub>
                        </m:sSub>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oMath>
                </a14:m>
                <a:r>
                  <a:rPr lang="zh-CN" altLang="en-US" dirty="0"/>
                  <a:t>可以看作是独立同分布的随机变量，假设这些随机变量的权重、方差、均值均相同，两两模型间的相关系数相同，则有：</a:t>
                </a:r>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zh-CN" altLang="en-US" dirty="0"/>
                  <a:t>若所有单模型均相互独立，有</a:t>
                </a:r>
                <a14:m>
                  <m:oMath xmlns:m="http://schemas.openxmlformats.org/officeDocument/2006/math">
                    <m:r>
                      <m:rPr>
                        <m:nor/>
                      </m:rPr>
                      <a:rPr lang="zh-CN" altLang="en-US"/>
                      <m:t>var</m:t>
                    </m:r>
                    <m:d>
                      <m:dPr>
                        <m:ctrlPr>
                          <a:rPr lang="zh-CN" altLang="en-US" i="1">
                            <a:latin typeface="Cambria Math" panose="02040503050406030204" pitchFamily="18" charset="0"/>
                          </a:rPr>
                        </m:ctrlPr>
                      </m:dPr>
                      <m:e>
                        <m:r>
                          <a:rPr lang="zh-CN" altLang="en-US" i="1">
                            <a:latin typeface="Cambria Math" panose="02040503050406030204" pitchFamily="18" charset="0"/>
                          </a:rPr>
                          <m:t>𝐹</m:t>
                        </m:r>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e>
                    </m:d>
                    <m:r>
                      <a:rPr lang="zh-CN" altLang="en-US">
                        <a:latin typeface="Cambria Math" panose="02040503050406030204" pitchFamily="18" charset="0"/>
                      </a:rPr>
                      <m:t>=</m:t>
                    </m:r>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num>
                      <m:den>
                        <m:r>
                          <a:rPr lang="zh-CN" altLang="en-US" i="1">
                            <a:latin typeface="Cambria Math" panose="02040503050406030204" pitchFamily="18" charset="0"/>
                          </a:rPr>
                          <m:t>𝑇</m:t>
                        </m:r>
                      </m:den>
                    </m:f>
                  </m:oMath>
                </a14:m>
                <a:r>
                  <a:rPr lang="zh-CN" altLang="en-US" dirty="0"/>
                  <a:t>，此时</a:t>
                </a:r>
                <a:r>
                  <a:rPr lang="zh-CN" altLang="zh-CN" dirty="0"/>
                  <a:t>集成模型的方差最小</a:t>
                </a:r>
                <a:endParaRPr lang="en-US" altLang="zh-CN" dirty="0"/>
              </a:p>
              <a:p>
                <a:pPr marL="285750" indent="-285750">
                  <a:buFont typeface="Arial" panose="020B0604020202020204" pitchFamily="34" charset="0"/>
                  <a:buChar char="•"/>
                </a:pPr>
                <a:r>
                  <a:rPr lang="zh-CN" altLang="en-US" dirty="0"/>
                  <a:t>若所有单模型均相同，有</a:t>
                </a:r>
                <a14:m>
                  <m:oMath xmlns:m="http://schemas.openxmlformats.org/officeDocument/2006/math">
                    <m:r>
                      <m:rPr>
                        <m:nor/>
                      </m:rPr>
                      <a:rPr lang="zh-CN" altLang="en-US"/>
                      <m:t>var</m:t>
                    </m:r>
                    <m:d>
                      <m:dPr>
                        <m:ctrlPr>
                          <a:rPr lang="zh-CN" altLang="en-US" i="1">
                            <a:latin typeface="Cambria Math" panose="02040503050406030204" pitchFamily="18" charset="0"/>
                          </a:rPr>
                        </m:ctrlPr>
                      </m:dPr>
                      <m:e>
                        <m:r>
                          <a:rPr lang="zh-CN" altLang="en-US" i="1">
                            <a:latin typeface="Cambria Math" panose="02040503050406030204" pitchFamily="18" charset="0"/>
                          </a:rPr>
                          <m:t>𝐹</m:t>
                        </m:r>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e>
                    </m:d>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oMath>
                </a14:m>
                <a:r>
                  <a:rPr lang="zh-CN" altLang="en-US" dirty="0"/>
                  <a:t>，此时</a:t>
                </a:r>
                <a:r>
                  <a:rPr lang="zh-CN" altLang="zh-CN" dirty="0"/>
                  <a:t>集成模型的方差最</a:t>
                </a:r>
                <a:r>
                  <a:rPr lang="zh-CN" altLang="en-US" dirty="0"/>
                  <a:t>大</a:t>
                </a:r>
                <a:endParaRPr lang="en-US" altLang="zh-CN" dirty="0"/>
              </a:p>
              <a:p>
                <a:endParaRPr lang="en-US" altLang="zh-CN" dirty="0"/>
              </a:p>
              <a:p>
                <a:endParaRPr lang="zh-CN" altLang="en-US" dirty="0"/>
              </a:p>
            </p:txBody>
          </p:sp>
        </mc:Choice>
        <mc:Fallback xmlns="">
          <p:sp>
            <p:nvSpPr>
              <p:cNvPr id="9" name="文本框 8">
                <a:extLst>
                  <a:ext uri="{FF2B5EF4-FFF2-40B4-BE49-F238E27FC236}">
                    <a16:creationId xmlns:a16="http://schemas.microsoft.com/office/drawing/2014/main" id="{363BAFC5-7E9B-46A2-A1F3-F379A63CEAD8}"/>
                  </a:ext>
                </a:extLst>
              </p:cNvPr>
              <p:cNvSpPr txBox="1">
                <a:spLocks noRot="1" noChangeAspect="1" noMove="1" noResize="1" noEditPoints="1" noAdjustHandles="1" noChangeArrowheads="1" noChangeShapeType="1" noTextEdit="1"/>
              </p:cNvSpPr>
              <p:nvPr/>
            </p:nvSpPr>
            <p:spPr>
              <a:xfrm>
                <a:off x="729601" y="2311993"/>
                <a:ext cx="9235440" cy="3098284"/>
              </a:xfrm>
              <a:prstGeom prst="rect">
                <a:avLst/>
              </a:prstGeom>
              <a:blipFill>
                <a:blip r:embed="rId2"/>
                <a:stretch>
                  <a:fillRect l="-594" t="-1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78920F6D-FCB8-4179-8516-BF6D12B1313B}"/>
                  </a:ext>
                </a:extLst>
              </p:cNvPr>
              <p:cNvSpPr/>
              <p:nvPr/>
            </p:nvSpPr>
            <p:spPr>
              <a:xfrm>
                <a:off x="3835528" y="3201916"/>
                <a:ext cx="3023585"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m:t>var</m:t>
                      </m:r>
                      <m:d>
                        <m:dPr>
                          <m:ctrlPr>
                            <a:rPr lang="zh-CN" altLang="en-US" i="1">
                              <a:latin typeface="Cambria Math" panose="02040503050406030204" pitchFamily="18" charset="0"/>
                            </a:rPr>
                          </m:ctrlPr>
                        </m:dPr>
                        <m:e>
                          <m:r>
                            <a:rPr lang="zh-CN" altLang="en-US" i="1">
                              <a:latin typeface="Cambria Math" panose="02040503050406030204" pitchFamily="18" charset="0"/>
                            </a:rPr>
                            <m:t>𝐹</m:t>
                          </m:r>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e>
                      </m:d>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1">
                              <a:latin typeface="Cambria Math" panose="02040503050406030204" pitchFamily="18" charset="0"/>
                            </a:rPr>
                            <m:t>𝜌</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r>
                                <a:rPr lang="zh-CN" altLang="en-US" i="1">
                                  <a:latin typeface="Cambria Math" panose="02040503050406030204" pitchFamily="18" charset="0"/>
                                </a:rPr>
                                <m:t>𝜌</m:t>
                              </m:r>
                            </m:num>
                            <m:den>
                              <m:r>
                                <a:rPr lang="zh-CN" altLang="en-US" i="1">
                                  <a:latin typeface="Cambria Math" panose="02040503050406030204" pitchFamily="18" charset="0"/>
                                </a:rPr>
                                <m:t>𝑇</m:t>
                              </m:r>
                            </m:den>
                          </m:f>
                        </m:e>
                      </m:d>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i="0">
                              <a:latin typeface="Cambria Math" panose="02040503050406030204" pitchFamily="18" charset="0"/>
                            </a:rPr>
                            <m:t>2</m:t>
                          </m:r>
                        </m:sup>
                      </m:sSup>
                    </m:oMath>
                  </m:oMathPara>
                </a14:m>
                <a:endParaRPr lang="zh-CN" altLang="en-US" dirty="0"/>
              </a:p>
            </p:txBody>
          </p:sp>
        </mc:Choice>
        <mc:Fallback xmlns="">
          <p:sp>
            <p:nvSpPr>
              <p:cNvPr id="16" name="矩形 15">
                <a:extLst>
                  <a:ext uri="{FF2B5EF4-FFF2-40B4-BE49-F238E27FC236}">
                    <a16:creationId xmlns:a16="http://schemas.microsoft.com/office/drawing/2014/main" id="{78920F6D-FCB8-4179-8516-BF6D12B1313B}"/>
                  </a:ext>
                </a:extLst>
              </p:cNvPr>
              <p:cNvSpPr>
                <a:spLocks noRot="1" noChangeAspect="1" noMove="1" noResize="1" noEditPoints="1" noAdjustHandles="1" noChangeArrowheads="1" noChangeShapeType="1" noTextEdit="1"/>
              </p:cNvSpPr>
              <p:nvPr/>
            </p:nvSpPr>
            <p:spPr>
              <a:xfrm>
                <a:off x="3835528" y="3201916"/>
                <a:ext cx="3023585" cy="714683"/>
              </a:xfrm>
              <a:prstGeom prst="rect">
                <a:avLst/>
              </a:prstGeom>
              <a:blipFill>
                <a:blip r:embed="rId3"/>
                <a:stretch>
                  <a:fillRect/>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6B298458-1773-4CCF-AB4C-A01F9AC571DE}"/>
              </a:ext>
            </a:extLst>
          </p:cNvPr>
          <p:cNvSpPr txBox="1"/>
          <p:nvPr/>
        </p:nvSpPr>
        <p:spPr>
          <a:xfrm>
            <a:off x="2207880" y="4997081"/>
            <a:ext cx="6278880" cy="646331"/>
          </a:xfrm>
          <a:prstGeom prst="rect">
            <a:avLst/>
          </a:prstGeom>
          <a:noFill/>
        </p:spPr>
        <p:txBody>
          <a:bodyPr wrap="square" rtlCol="0">
            <a:spAutoFit/>
          </a:bodyPr>
          <a:lstStyle/>
          <a:p>
            <a:r>
              <a:rPr lang="zh-CN" altLang="zh-CN"/>
              <a:t>实际情况往往鉴于两者之间。综上，</a:t>
            </a:r>
            <a:r>
              <a:rPr lang="en-US" altLang="zh-CN"/>
              <a:t>Bagging</a:t>
            </a:r>
            <a:r>
              <a:rPr lang="zh-CN" altLang="zh-CN"/>
              <a:t>优化的对象是模型的方差，对模型的偏差影响很小</a:t>
            </a:r>
            <a:endParaRPr lang="zh-CN" altLang="en-US" dirty="0"/>
          </a:p>
        </p:txBody>
      </p:sp>
    </p:spTree>
    <p:extLst>
      <p:ext uri="{BB962C8B-B14F-4D97-AF65-F5344CB8AC3E}">
        <p14:creationId xmlns:p14="http://schemas.microsoft.com/office/powerpoint/2010/main" val="2432899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F3D8E-2ABA-4CC1-97D2-1DCFBAD4D6AF}"/>
              </a:ext>
            </a:extLst>
          </p:cNvPr>
          <p:cNvSpPr>
            <a:spLocks noGrp="1"/>
          </p:cNvSpPr>
          <p:nvPr>
            <p:ph type="title"/>
          </p:nvPr>
        </p:nvSpPr>
        <p:spPr>
          <a:xfrm>
            <a:off x="609600" y="993364"/>
            <a:ext cx="4981561" cy="869647"/>
          </a:xfrm>
        </p:spPr>
        <p:txBody>
          <a:bodyPr/>
          <a:lstStyle/>
          <a:p>
            <a:r>
              <a:rPr lang="zh-CN" altLang="en-US" dirty="0"/>
              <a:t>随机森林算法思路</a:t>
            </a:r>
          </a:p>
        </p:txBody>
      </p:sp>
      <p:sp>
        <p:nvSpPr>
          <p:cNvPr id="9" name="文本框 8">
            <a:extLst>
              <a:ext uri="{FF2B5EF4-FFF2-40B4-BE49-F238E27FC236}">
                <a16:creationId xmlns:a16="http://schemas.microsoft.com/office/drawing/2014/main" id="{363BAFC5-7E9B-46A2-A1F3-F379A63CEAD8}"/>
              </a:ext>
            </a:extLst>
          </p:cNvPr>
          <p:cNvSpPr txBox="1"/>
          <p:nvPr/>
        </p:nvSpPr>
        <p:spPr>
          <a:xfrm>
            <a:off x="2260740" y="2638893"/>
            <a:ext cx="6660841" cy="2031325"/>
          </a:xfrm>
          <a:prstGeom prst="rect">
            <a:avLst/>
          </a:prstGeom>
          <a:noFill/>
        </p:spPr>
        <p:txBody>
          <a:bodyPr wrap="square" rtlCol="0">
            <a:spAutoFit/>
          </a:bodyPr>
          <a:lstStyle/>
          <a:p>
            <a:r>
              <a:rPr lang="zh-CN" altLang="zh-CN" dirty="0"/>
              <a:t>随机森林（</a:t>
            </a:r>
            <a:r>
              <a:rPr lang="en-US" altLang="zh-CN" dirty="0"/>
              <a:t>Random forest</a:t>
            </a:r>
            <a:r>
              <a:rPr lang="zh-CN" altLang="zh-CN" dirty="0"/>
              <a:t>）的原理与</a:t>
            </a:r>
            <a:r>
              <a:rPr lang="en-US" altLang="zh-CN" dirty="0"/>
              <a:t>Bagging</a:t>
            </a:r>
            <a:r>
              <a:rPr lang="zh-CN" altLang="zh-CN" dirty="0"/>
              <a:t>类似。</a:t>
            </a:r>
            <a:r>
              <a:rPr lang="en-US" altLang="zh-CN" dirty="0"/>
              <a:t>Bagging</a:t>
            </a:r>
            <a:r>
              <a:rPr lang="zh-CN" altLang="zh-CN" dirty="0"/>
              <a:t>的做法是在不同的样本集合上使用所有的属性训练若干棵树，而随机森林的做法则是在</a:t>
            </a:r>
            <a:r>
              <a:rPr lang="en-US" altLang="zh-CN" dirty="0"/>
              <a:t>Bagging</a:t>
            </a:r>
            <a:r>
              <a:rPr lang="zh-CN" altLang="zh-CN" dirty="0"/>
              <a:t>采样得到的样本集合的基础上，随机从中挑选出</a:t>
            </a:r>
            <a:r>
              <a:rPr lang="en-US" altLang="zh-CN" dirty="0"/>
              <a:t>k</a:t>
            </a:r>
            <a:r>
              <a:rPr lang="zh-CN" altLang="zh-CN" dirty="0"/>
              <a:t>个属性再组成新的数据集后再训练决策树。最后训练</a:t>
            </a:r>
            <a:r>
              <a:rPr lang="en-US" altLang="zh-CN" dirty="0"/>
              <a:t>T</a:t>
            </a:r>
            <a:r>
              <a:rPr lang="zh-CN" altLang="zh-CN" dirty="0"/>
              <a:t>棵树进行集成。</a:t>
            </a:r>
          </a:p>
          <a:p>
            <a:endParaRPr lang="en-US" altLang="zh-CN" dirty="0"/>
          </a:p>
          <a:p>
            <a:endParaRPr lang="zh-CN" altLang="en-US" dirty="0"/>
          </a:p>
        </p:txBody>
      </p:sp>
      <p:sp>
        <p:nvSpPr>
          <p:cNvPr id="10" name="文本框 9">
            <a:extLst>
              <a:ext uri="{FF2B5EF4-FFF2-40B4-BE49-F238E27FC236}">
                <a16:creationId xmlns:a16="http://schemas.microsoft.com/office/drawing/2014/main" id="{12ACB27E-50CE-440B-B348-53049525D40B}"/>
              </a:ext>
            </a:extLst>
          </p:cNvPr>
          <p:cNvSpPr txBox="1"/>
          <p:nvPr/>
        </p:nvSpPr>
        <p:spPr>
          <a:xfrm>
            <a:off x="2519340" y="4347052"/>
            <a:ext cx="6143639" cy="646331"/>
          </a:xfrm>
          <a:prstGeom prst="rect">
            <a:avLst/>
          </a:prstGeom>
          <a:noFill/>
        </p:spPr>
        <p:txBody>
          <a:bodyPr wrap="square" rtlCol="0">
            <a:spAutoFit/>
          </a:bodyPr>
          <a:lstStyle/>
          <a:p>
            <a:pPr marL="285750" indent="-285750">
              <a:buFont typeface="Arial" panose="020B0604020202020204" pitchFamily="34" charset="0"/>
              <a:buChar char="•"/>
            </a:pPr>
            <a:r>
              <a:rPr lang="zh-CN" altLang="zh-CN"/>
              <a:t>集成之后的模型不易过拟合，泛化能力大为增强</a:t>
            </a:r>
            <a:endParaRPr lang="en-US" altLang="zh-CN"/>
          </a:p>
          <a:p>
            <a:pPr marL="285750" indent="-285750">
              <a:buFont typeface="Arial" panose="020B0604020202020204" pitchFamily="34" charset="0"/>
              <a:buChar char="•"/>
            </a:pPr>
            <a:r>
              <a:rPr lang="zh-CN" altLang="zh-CN"/>
              <a:t>易于实现、易于并行</a:t>
            </a:r>
            <a:endParaRPr lang="en-US" altLang="zh-CN" dirty="0"/>
          </a:p>
        </p:txBody>
      </p:sp>
    </p:spTree>
    <p:extLst>
      <p:ext uri="{BB962C8B-B14F-4D97-AF65-F5344CB8AC3E}">
        <p14:creationId xmlns:p14="http://schemas.microsoft.com/office/powerpoint/2010/main" val="823340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2225</Words>
  <Application>Microsoft Office PowerPoint</Application>
  <PresentationFormat>宽屏</PresentationFormat>
  <Paragraphs>162</Paragraphs>
  <Slides>27</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4" baseType="lpstr">
      <vt:lpstr>华文中宋</vt:lpstr>
      <vt:lpstr>Arial</vt:lpstr>
      <vt:lpstr>Cambria Math</vt:lpstr>
      <vt:lpstr>Gill Sans MT</vt:lpstr>
      <vt:lpstr>Times New Roman</vt:lpstr>
      <vt:lpstr>Office 主题​​</vt:lpstr>
      <vt:lpstr>MathType 6.0 Equation</vt:lpstr>
      <vt:lpstr>第7章 集成学习</vt:lpstr>
      <vt:lpstr>主要内容</vt:lpstr>
      <vt:lpstr>偏差与方差定义</vt:lpstr>
      <vt:lpstr>偏差、方差与优化</vt:lpstr>
      <vt:lpstr>偏差-方差窘境</vt:lpstr>
      <vt:lpstr>偏差与方差</vt:lpstr>
      <vt:lpstr>Bagging算法思路</vt:lpstr>
      <vt:lpstr>Bagging优化分析</vt:lpstr>
      <vt:lpstr>随机森林算法思路</vt:lpstr>
      <vt:lpstr>Boosting算法思路</vt:lpstr>
      <vt:lpstr>Adaboost与加法模型优化</vt:lpstr>
      <vt:lpstr>Adaboost算法流程</vt:lpstr>
      <vt:lpstr>Adaboost优化分析</vt:lpstr>
      <vt:lpstr>提升树定义</vt:lpstr>
      <vt:lpstr>残差提升树</vt:lpstr>
      <vt:lpstr>梯度提升树与残差提升树差异</vt:lpstr>
      <vt:lpstr>GBDT算法流程</vt:lpstr>
      <vt:lpstr>XGBoost的正则化项</vt:lpstr>
      <vt:lpstr>XGBoost的目标函数</vt:lpstr>
      <vt:lpstr>XGBoost的目标函数</vt:lpstr>
      <vt:lpstr>XGBoost的最小损失函数</vt:lpstr>
      <vt:lpstr>XGBoost构建决策树</vt:lpstr>
      <vt:lpstr>Stacking</vt:lpstr>
      <vt:lpstr>实例：基于梯度下降树实现波士顿房价预测</vt:lpstr>
      <vt:lpstr>实例：基于梯度下降树实现波士顿房价预测</vt:lpstr>
      <vt:lpstr>实例：基于梯度下降树实现波士顿房价预测</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数据可视化概述</dc:title>
  <dc:creator>陈云开</dc:creator>
  <cp:lastModifiedBy>lenovo</cp:lastModifiedBy>
  <cp:revision>39</cp:revision>
  <dcterms:created xsi:type="dcterms:W3CDTF">2020-11-23T05:10:48Z</dcterms:created>
  <dcterms:modified xsi:type="dcterms:W3CDTF">2020-12-02T15:09:44Z</dcterms:modified>
</cp:coreProperties>
</file>