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 embedTrueTypeFonts="1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305" r:id="rId5"/>
    <p:sldId id="306" r:id="rId6"/>
    <p:sldId id="309" r:id="rId7"/>
    <p:sldId id="308" r:id="rId8"/>
    <p:sldId id="310" r:id="rId9"/>
    <p:sldId id="311" r:id="rId10"/>
    <p:sldId id="312" r:id="rId11"/>
    <p:sldId id="313" r:id="rId12"/>
    <p:sldId id="353" r:id="rId13"/>
    <p:sldId id="354" r:id="rId14"/>
    <p:sldId id="352" r:id="rId15"/>
    <p:sldId id="316" r:id="rId16"/>
    <p:sldId id="345" r:id="rId17"/>
    <p:sldId id="350" r:id="rId18"/>
    <p:sldId id="346" r:id="rId19"/>
    <p:sldId id="343" r:id="rId20"/>
    <p:sldId id="344" r:id="rId21"/>
    <p:sldId id="347" r:id="rId22"/>
    <p:sldId id="348" r:id="rId23"/>
    <p:sldId id="349" r:id="rId24"/>
    <p:sldId id="355" r:id="rId25"/>
    <p:sldId id="351" r:id="rId26"/>
  </p:sldIdLst>
  <p:sldSz cx="9144000" cy="6858000" type="screen4x3"/>
  <p:notesSz cx="9872345" cy="6858000"/>
  <p:embeddedFontLs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B43D2CB-6D07-4AF6-8385-F02019C31457}">
          <p14:sldIdLst>
            <p14:sldId id="256"/>
            <p14:sldId id="305"/>
            <p14:sldId id="306"/>
            <p14:sldId id="309"/>
            <p14:sldId id="308"/>
            <p14:sldId id="310"/>
            <p14:sldId id="311"/>
            <p14:sldId id="312"/>
            <p14:sldId id="313"/>
            <p14:sldId id="353"/>
            <p14:sldId id="354"/>
            <p14:sldId id="352"/>
            <p14:sldId id="316"/>
            <p14:sldId id="345"/>
            <p14:sldId id="350"/>
            <p14:sldId id="346"/>
            <p14:sldId id="343"/>
            <p14:sldId id="344"/>
            <p14:sldId id="347"/>
            <p14:sldId id="348"/>
            <p14:sldId id="349"/>
            <p14:sldId id="355"/>
            <p14:sldId id="35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983"/>
    <a:srgbClr val="009BA4"/>
    <a:srgbClr val="93C356"/>
    <a:srgbClr val="BCCF02"/>
    <a:srgbClr val="28618C"/>
    <a:srgbClr val="539DC5"/>
    <a:srgbClr val="02ACA8"/>
    <a:srgbClr val="F07D00"/>
    <a:srgbClr val="E02D8A"/>
    <a:srgbClr val="00A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8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29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2" d="100"/>
          <a:sy n="52" d="100"/>
        </p:scale>
        <p:origin x="1876" y="5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21038" y="514350"/>
            <a:ext cx="3430587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7267" y="3257550"/>
            <a:ext cx="789813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</a:fld>
            <a:endParaRPr lang="de-DE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  <a:endParaRPr lang="de-DE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  <a:endParaRPr lang="de-DE" dirty="0"/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/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  <a:endParaRPr lang="de-DE" dirty="0"/>
          </a:p>
          <a:p>
            <a:pPr lvl="1"/>
            <a:r>
              <a:rPr lang="de-DE" dirty="0"/>
              <a:t>Zweite Textebene für Aufzählungen</a:t>
            </a:r>
            <a:endParaRPr lang="de-DE" dirty="0"/>
          </a:p>
          <a:p>
            <a:pPr lvl="2"/>
            <a:r>
              <a:rPr lang="de-DE" dirty="0"/>
              <a:t>Dritte Textebene bei viel Text (14pt)</a:t>
            </a:r>
            <a:endParaRPr lang="de-DE" dirty="0"/>
          </a:p>
          <a:p>
            <a:pPr lvl="3"/>
            <a:r>
              <a:rPr lang="de-DE" dirty="0"/>
              <a:t>Vierte Textebene für Aufzählungen bei viel Text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de-DE" dirty="0"/>
          </a:p>
          <a:p>
            <a:pPr lvl="5"/>
            <a:r>
              <a:rPr lang="de-DE" dirty="0"/>
              <a:t>Zwischenseite</a:t>
            </a:r>
            <a:endParaRPr lang="de-DE" dirty="0"/>
          </a:p>
          <a:p>
            <a:pPr lvl="6"/>
            <a:r>
              <a:rPr lang="de-DE" dirty="0"/>
              <a:t>Für den nächsten Präsentationsabschnitt</a:t>
            </a:r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312987" y="6275708"/>
            <a:ext cx="41338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Simulation of a Perceptron Based on Optical Devices</a:t>
            </a:r>
            <a:endParaRPr lang="en-US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altLang="zh-CN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Yunbin</a:t>
            </a:r>
            <a:r>
              <a:rPr lang="de-DE" altLang="zh-CN" sz="8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Shen &amp; Ming Ke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Integrated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Photonic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Devices </a:t>
            </a:r>
            <a:r>
              <a:rPr lang="de-DE" sz="8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group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 // 02.08.2018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240" indent="-32385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240" indent="-2159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45" indent="-179705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emf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766763" y="4978864"/>
            <a:ext cx="7981949" cy="1239280"/>
          </a:xfrm>
        </p:spPr>
        <p:txBody>
          <a:bodyPr/>
          <a:lstStyle/>
          <a:p>
            <a:r>
              <a:rPr lang="de-DE" dirty="0" err="1"/>
              <a:t>Yunbin</a:t>
            </a:r>
            <a:r>
              <a:rPr lang="de-DE" dirty="0"/>
              <a:t> Shen &amp; Ming Ke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Hauptseminar Kommunikationssysteme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66763" y="2942946"/>
            <a:ext cx="7981949" cy="972108"/>
          </a:xfrm>
        </p:spPr>
        <p:txBody>
          <a:bodyPr/>
          <a:lstStyle/>
          <a:p>
            <a:r>
              <a:rPr lang="en-US" dirty="0"/>
              <a:t>Simulation of a Perceptron Based on Optical Devices</a:t>
            </a:r>
            <a:br>
              <a:rPr lang="de-DE" dirty="0"/>
            </a:br>
            <a:br>
              <a:rPr lang="de-DE" dirty="0"/>
            </a:br>
            <a:r>
              <a:rPr lang="de-DE" b="0" dirty="0" err="1"/>
              <a:t>Presentation</a:t>
            </a:r>
            <a:endParaRPr lang="de-D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The Simulated Perceptron     </a:t>
            </a:r>
            <a:br>
              <a:rPr lang="en-US" altLang="zh-CN" dirty="0"/>
            </a:br>
            <a:r>
              <a:rPr lang="en-US" altLang="zh-CN" dirty="0"/>
              <a:t>        --</a:t>
            </a:r>
            <a:r>
              <a:rPr lang="en-US" altLang="zh-CN" sz="1600" dirty="0"/>
              <a:t>Theoretical introduction of the simulated perceptron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70212"/>
            <a:ext cx="8373201" cy="4263839"/>
          </a:xfrm>
        </p:spPr>
        <p:txBody>
          <a:bodyPr/>
          <a:lstStyle/>
          <a:p>
            <a:pPr lvl="0"/>
            <a:r>
              <a:rPr lang="en-US" altLang="zh-CN" sz="2400" b="1" dirty="0">
                <a:solidFill>
                  <a:srgbClr val="00305E"/>
                </a:solidFill>
              </a:rPr>
              <a:t>Thresholder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7104" y="1731401"/>
            <a:ext cx="6186772" cy="32543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17137" r="18663"/>
          <a:stretch>
            <a:fillRect/>
          </a:stretch>
        </p:blipFill>
        <p:spPr>
          <a:xfrm>
            <a:off x="-396973" y="4908175"/>
            <a:ext cx="6832231" cy="1164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42" y="1743010"/>
            <a:ext cx="3785758" cy="2910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The Simulated Perceptron     </a:t>
            </a:r>
            <a:br>
              <a:rPr lang="en-US" altLang="zh-CN" dirty="0"/>
            </a:br>
            <a:r>
              <a:rPr lang="en-US" altLang="zh-CN" dirty="0"/>
              <a:t>        --</a:t>
            </a:r>
            <a:r>
              <a:rPr lang="en-US" altLang="zh-CN" sz="1600" dirty="0"/>
              <a:t>Theoretical introduction of the simulated perceptron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70212"/>
            <a:ext cx="8373201" cy="4263839"/>
          </a:xfrm>
        </p:spPr>
        <p:txBody>
          <a:bodyPr/>
          <a:lstStyle/>
          <a:p>
            <a:pPr lvl="0"/>
            <a:r>
              <a:rPr lang="en-US" altLang="zh-CN" sz="2400" b="1" dirty="0">
                <a:solidFill>
                  <a:srgbClr val="00305E"/>
                </a:solidFill>
              </a:rPr>
              <a:t>The structure of one all optical  perceptron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625" y="1993492"/>
            <a:ext cx="6591374" cy="40566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0859" r="29496"/>
          <a:stretch>
            <a:fillRect/>
          </a:stretch>
        </p:blipFill>
        <p:spPr>
          <a:xfrm>
            <a:off x="5386389" y="4743450"/>
            <a:ext cx="3757612" cy="9906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zh-CN" dirty="0"/>
              <a:t>The input data of the optical percept</a:t>
            </a:r>
            <a:r>
              <a:rPr lang="en-US" altLang="zh-CN" dirty="0"/>
              <a:t>r</a:t>
            </a:r>
            <a:r>
              <a:rPr lang="de-DE" altLang="zh-CN" dirty="0"/>
              <a:t>on:</a:t>
            </a:r>
            <a:endParaRPr lang="de-DE" altLang="zh-CN" dirty="0"/>
          </a:p>
          <a:p>
            <a:r>
              <a:rPr lang="de-DE" altLang="zh-CN" dirty="0"/>
              <a:t>	[ x1	x2	x3	expected (output) ]</a:t>
            </a:r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Weights changed by each step: 	wi = wi + error * Gouti * </a:t>
            </a:r>
            <a:r>
              <a:rPr lang="el-GR" altLang="zh-CN" dirty="0"/>
              <a:t>η</a:t>
            </a:r>
            <a:r>
              <a:rPr lang="de-DE" altLang="zh-CN" dirty="0"/>
              <a:t>        i=1,2,3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en-US" altLang="de-DE" b="0" dirty="0"/>
              <a:t>Simulation of one all optical  perceptron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80" y="1944502"/>
            <a:ext cx="6743700" cy="3567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en-US" altLang="de-DE" b="0" dirty="0"/>
              <a:t>Optical </a:t>
            </a:r>
            <a:r>
              <a:rPr lang="de-DE" altLang="en-US" b="0" dirty="0"/>
              <a:t>programmable </a:t>
            </a:r>
            <a:r>
              <a:rPr lang="en-US" altLang="de-DE" b="0" dirty="0"/>
              <a:t>amplifier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en-US" dirty="0"/>
              <a:t>The character of the o</a:t>
            </a:r>
            <a:r>
              <a:rPr lang="en-US" altLang="zh-CN" dirty="0"/>
              <a:t>ptical </a:t>
            </a:r>
            <a:r>
              <a:rPr lang="de-DE" altLang="en-US" dirty="0"/>
              <a:t>programmable </a:t>
            </a:r>
            <a:r>
              <a:rPr lang="en-US" altLang="zh-CN" dirty="0"/>
              <a:t>amplifier </a:t>
            </a:r>
            <a:r>
              <a:rPr lang="de-DE" altLang="en-US" dirty="0"/>
              <a:t>depends very strongly on the self-coupling coefficient and the radius of the MRR.</a:t>
            </a:r>
            <a:endParaRPr lang="de-DE" altLang="en-US" dirty="0"/>
          </a:p>
          <a:p>
            <a:r>
              <a:rPr lang="de-DE" altLang="en-US" dirty="0"/>
              <a:t>r = </a:t>
            </a:r>
            <a:r>
              <a:rPr lang="de-DE" altLang="en-US" dirty="0">
                <a:solidFill>
                  <a:schemeClr val="tx2"/>
                </a:solidFill>
              </a:rPr>
              <a:t>0.966,</a:t>
            </a:r>
            <a:r>
              <a:rPr lang="de-DE" altLang="en-US" dirty="0"/>
              <a:t>  </a:t>
            </a:r>
            <a:r>
              <a:rPr lang="de-DE" altLang="en-US" dirty="0">
                <a:sym typeface="+mn-ea"/>
              </a:rPr>
              <a:t>radius = 2e-4cm or 6e-4cm</a:t>
            </a:r>
            <a:endParaRPr lang="de-DE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26720" y="2696845"/>
            <a:ext cx="8143240" cy="2942590"/>
            <a:chOff x="345" y="4137"/>
            <a:chExt cx="12824" cy="4634"/>
          </a:xfrm>
        </p:grpSpPr>
        <p:pic>
          <p:nvPicPr>
            <p:cNvPr id="4" name="图片 3" descr="966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5" y="4137"/>
              <a:ext cx="6179" cy="4634"/>
            </a:xfrm>
            <a:prstGeom prst="rect">
              <a:avLst/>
            </a:prstGeom>
          </p:spPr>
        </p:pic>
        <p:pic>
          <p:nvPicPr>
            <p:cNvPr id="6" name="图片 5" descr="966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1" y="4137"/>
              <a:ext cx="6179" cy="4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en-US" altLang="de-DE" b="0" dirty="0"/>
              <a:t>Optical </a:t>
            </a:r>
            <a:r>
              <a:rPr lang="de-DE" altLang="en-US" b="0" dirty="0"/>
              <a:t>programmable </a:t>
            </a:r>
            <a:r>
              <a:rPr lang="en-US" altLang="de-DE" b="0" dirty="0"/>
              <a:t>amplifier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en-US" dirty="0"/>
              <a:t>The character of the o</a:t>
            </a:r>
            <a:r>
              <a:rPr lang="en-US" altLang="zh-CN" dirty="0"/>
              <a:t>ptical </a:t>
            </a:r>
            <a:r>
              <a:rPr lang="de-DE" altLang="en-US" dirty="0"/>
              <a:t>programmable </a:t>
            </a:r>
            <a:r>
              <a:rPr lang="en-US" altLang="zh-CN" dirty="0"/>
              <a:t>amplifier </a:t>
            </a:r>
            <a:r>
              <a:rPr lang="de-DE" altLang="en-US" dirty="0"/>
              <a:t>depends very strongly on the self-coupling coefficient and the radius of the MRR.</a:t>
            </a:r>
            <a:endParaRPr lang="de-DE" altLang="en-US" dirty="0"/>
          </a:p>
          <a:p>
            <a:r>
              <a:rPr lang="de-DE" altLang="en-US" dirty="0">
                <a:sym typeface="+mn-ea"/>
              </a:rPr>
              <a:t>r = 0.926 or 0.966,  radius = 6e-4cm</a:t>
            </a:r>
            <a:endParaRPr lang="de-DE" altLang="en-US" dirty="0"/>
          </a:p>
          <a:p>
            <a:endParaRPr lang="de-DE" altLang="en-US" dirty="0"/>
          </a:p>
          <a:p>
            <a:endParaRPr lang="de-DE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27355" y="2696845"/>
            <a:ext cx="8143240" cy="2942590"/>
            <a:chOff x="346" y="4137"/>
            <a:chExt cx="12824" cy="4634"/>
          </a:xfrm>
        </p:grpSpPr>
        <p:pic>
          <p:nvPicPr>
            <p:cNvPr id="4" name="图片 3" descr="C:\Users\sheny\Desktop\926 6.png926 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46" y="4137"/>
              <a:ext cx="6178" cy="4634"/>
            </a:xfrm>
            <a:prstGeom prst="rect">
              <a:avLst/>
            </a:prstGeom>
          </p:spPr>
        </p:pic>
        <p:pic>
          <p:nvPicPr>
            <p:cNvPr id="6" name="图片 5" descr="966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1" y="4137"/>
              <a:ext cx="6179" cy="4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en-US" altLang="de-DE" b="0" dirty="0"/>
              <a:t>Optical </a:t>
            </a:r>
            <a:r>
              <a:rPr lang="de-DE" altLang="en-US" b="0" dirty="0"/>
              <a:t>programmable </a:t>
            </a:r>
            <a:r>
              <a:rPr lang="en-US" altLang="de-DE" b="0" dirty="0"/>
              <a:t>amplifier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en-US" dirty="0"/>
              <a:t>Compare to the ideal programmabler amplifier:  f(x,y)=x*y</a:t>
            </a:r>
            <a:endParaRPr lang="de-DE" altLang="en-US" dirty="0"/>
          </a:p>
          <a:p>
            <a:r>
              <a:rPr lang="de-DE" altLang="en-US" dirty="0">
                <a:sym typeface="+mn-ea"/>
              </a:rPr>
              <a:t>r = 0.926,  radius = 6e-4cm</a:t>
            </a:r>
            <a:endParaRPr lang="de-DE" altLang="en-US" dirty="0"/>
          </a:p>
          <a:p>
            <a:endParaRPr lang="de-DE" altLang="en-US" dirty="0"/>
          </a:p>
          <a:p>
            <a:endParaRPr lang="de-DE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27355" y="2696845"/>
            <a:ext cx="8143240" cy="2942590"/>
            <a:chOff x="346" y="4137"/>
            <a:chExt cx="12824" cy="4634"/>
          </a:xfrm>
        </p:grpSpPr>
        <p:pic>
          <p:nvPicPr>
            <p:cNvPr id="4" name="图片 3" descr="C:\Users\sheny\Desktop\926 6.png926 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46" y="4137"/>
              <a:ext cx="6178" cy="463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" y="4137"/>
              <a:ext cx="6179" cy="4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en-US" altLang="de-DE" b="0" dirty="0"/>
              <a:t>Optical </a:t>
            </a:r>
            <a:r>
              <a:rPr lang="de-DE" altLang="en-US" b="0" dirty="0"/>
              <a:t>programmable </a:t>
            </a:r>
            <a:r>
              <a:rPr lang="en-US" altLang="de-DE" b="0" dirty="0"/>
              <a:t>amplifier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OR function,  Training data X [ 0, 1 ],  </a:t>
            </a:r>
            <a:endParaRPr lang="de-DE" dirty="0"/>
          </a:p>
          <a:p>
            <a:r>
              <a:rPr lang="de-DE" dirty="0"/>
              <a:t>the inputted power of X is defined as [0, 100mW]</a:t>
            </a:r>
            <a:endParaRPr lang="de-DE" altLang="en-US" dirty="0"/>
          </a:p>
          <a:p>
            <a:r>
              <a:rPr lang="de-DE" altLang="en-US" dirty="0"/>
              <a:t>Outcome is about 0-50mW</a:t>
            </a:r>
            <a:endParaRPr lang="de-DE" altLang="en-US" dirty="0"/>
          </a:p>
          <a:p>
            <a:endParaRPr lang="de-DE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27355" y="2696845"/>
            <a:ext cx="8143240" cy="2942590"/>
            <a:chOff x="346" y="4137"/>
            <a:chExt cx="12824" cy="4634"/>
          </a:xfrm>
        </p:grpSpPr>
        <p:pic>
          <p:nvPicPr>
            <p:cNvPr id="4" name="图片 3" descr="C:\Users\sheny\Desktop\926 6.png926 6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346" y="4137"/>
              <a:ext cx="6178" cy="463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" y="4137"/>
              <a:ext cx="6179" cy="4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en-US" altLang="de-DE" b="0" dirty="0"/>
              <a:t>Thresholder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zh-CN" dirty="0"/>
              <a:t>Parameters:  </a:t>
            </a:r>
            <a:r>
              <a:rPr lang="en-US" altLang="zh-CN" dirty="0"/>
              <a:t>r1 = 0.970, r2 = 0.989, radius=4e-4cm, alpha=2.4</a:t>
            </a:r>
            <a:endParaRPr lang="de-DE" altLang="zh-CN" dirty="0"/>
          </a:p>
          <a:p>
            <a:r>
              <a:rPr lang="de-DE" altLang="zh-CN" dirty="0"/>
              <a:t>Bistability  of the thresholder</a:t>
            </a:r>
            <a:endParaRPr lang="de-DE" altLang="zh-CN" dirty="0"/>
          </a:p>
          <a:p>
            <a:endParaRPr lang="de-DE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60" y="2201659"/>
            <a:ext cx="4745606" cy="36479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de-DE" b="0" dirty="0"/>
              <a:t>Training process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zh-CN" dirty="0"/>
              <a:t>Training data of OR function:</a:t>
            </a:r>
            <a:endParaRPr lang="de-DE" altLang="zh-CN" dirty="0"/>
          </a:p>
          <a:p>
            <a:pPr lvl="2"/>
            <a:r>
              <a:rPr lang="de-DE" altLang="zh-CN" sz="1600" dirty="0"/>
              <a:t>	0 or 0 = 0		0 or 1 = 1		1 or 0 = 1		1 or 1 = 1</a:t>
            </a:r>
            <a:endParaRPr lang="de-DE" altLang="zh-CN" sz="1600" dirty="0"/>
          </a:p>
          <a:p>
            <a:pPr lvl="2"/>
            <a:endParaRPr lang="de-DE" altLang="zh-CN" sz="1600" dirty="0"/>
          </a:p>
          <a:p>
            <a:pPr lvl="2"/>
            <a:r>
              <a:rPr lang="de-DE" altLang="zh-CN" sz="1600" dirty="0"/>
              <a:t>Transfer into power 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62683" y="3370656"/>
          <a:ext cx="71537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437"/>
                <a:gridCol w="1788437"/>
                <a:gridCol w="1788437"/>
                <a:gridCol w="1788437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Input1(mW)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input2(mW)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enabled(mW)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output(mW)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de-DE" b="0" dirty="0"/>
              <a:t>Training process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zh-CN" dirty="0"/>
              <a:t>Error during the training:</a:t>
            </a:r>
            <a:endParaRPr lang="de-DE" altLang="zh-CN" dirty="0"/>
          </a:p>
          <a:p>
            <a:pPr lvl="2"/>
            <a:r>
              <a:rPr lang="de-DE" altLang="zh-CN" sz="1600" dirty="0"/>
              <a:t>	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" b="5843"/>
          <a:stretch>
            <a:fillRect/>
          </a:stretch>
        </p:blipFill>
        <p:spPr>
          <a:xfrm>
            <a:off x="1196798" y="1791014"/>
            <a:ext cx="6751130" cy="42143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/>
          <a:p>
            <a:r>
              <a:rPr lang="en-US" altLang="zh-CN" b="1" dirty="0"/>
              <a:t>1 Introduction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2 The Simulated Perceptron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3 Program and Results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4 Conclusions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de-DE" b="0" dirty="0"/>
              <a:t>Training process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zh-CN" dirty="0"/>
              <a:t>Weights during the training:</a:t>
            </a:r>
            <a:endParaRPr lang="de-DE" altLang="zh-CN" dirty="0"/>
          </a:p>
          <a:p>
            <a:pPr lvl="2"/>
            <a:r>
              <a:rPr lang="de-DE" altLang="zh-CN" sz="1600" dirty="0"/>
              <a:t>	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" b="4474"/>
          <a:stretch>
            <a:fillRect/>
          </a:stretch>
        </p:blipFill>
        <p:spPr>
          <a:xfrm>
            <a:off x="1189799" y="1769954"/>
            <a:ext cx="6762888" cy="42189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Program and Results</a:t>
            </a:r>
            <a:br>
              <a:rPr lang="en-US" altLang="zh-CN" dirty="0"/>
            </a:br>
            <a:r>
              <a:rPr lang="de-DE" b="0" dirty="0"/>
              <a:t>Training process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altLang="zh-CN" dirty="0"/>
              <a:t>Output of the training:</a:t>
            </a:r>
            <a:endParaRPr lang="de-DE" altLang="zh-CN" dirty="0"/>
          </a:p>
          <a:p>
            <a:r>
              <a:rPr lang="de-DE" altLang="zh-CN" dirty="0"/>
              <a:t> 	w = [    14.96mW        14.96mW        4.18mW    ]</a:t>
            </a:r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pPr lvl="2"/>
            <a:r>
              <a:rPr lang="de-DE" altLang="zh-CN" sz="1600" dirty="0"/>
              <a:t>	</a:t>
            </a:r>
            <a:endParaRPr lang="zh-CN" altLang="en-US" sz="16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44985" y="2545031"/>
          <a:ext cx="7615476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486"/>
                <a:gridCol w="963457"/>
                <a:gridCol w="1092811"/>
                <a:gridCol w="1253386"/>
                <a:gridCol w="1672668"/>
                <a:gridCol w="167266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Input1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Input2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Enabled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baseline="0" dirty="0"/>
                        <a:t>Amplifier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Output</a:t>
                      </a:r>
                      <a:endParaRPr lang="de-DE" altLang="zh-CN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Thresholder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Output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(mW)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Expected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Value</a:t>
                      </a:r>
                      <a:endParaRPr lang="de-DE" altLang="zh-CN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altLang="zh-CN" dirty="0"/>
                        <a:t>(mW)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6.44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2.98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29.94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12.02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29.93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12.01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53.43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17.97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Conclusions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Available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realize the OR function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error can be smaller, if η is smaller and </a:t>
            </a:r>
            <a:r>
              <a:rPr lang="en-US" altLang="zh-CN"/>
              <a:t>learning times are </a:t>
            </a:r>
            <a:r>
              <a:rPr lang="en-US" altLang="zh-CN" dirty="0"/>
              <a:t>more</a:t>
            </a:r>
            <a:endParaRPr lang="de-DE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Meaningful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applied in analyzing and simulating future optical circuit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ANN can be further built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161" y="3429000"/>
            <a:ext cx="8363677" cy="812280"/>
          </a:xfrm>
        </p:spPr>
        <p:txBody>
          <a:bodyPr/>
          <a:lstStyle/>
          <a:p>
            <a:pPr algn="ctr"/>
            <a:r>
              <a:rPr lang="de-DE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CN" sz="2400" b="1" dirty="0">
                <a:solidFill>
                  <a:srgbClr val="00305E"/>
                </a:solidFill>
              </a:rPr>
              <a:t>What we did?</a:t>
            </a:r>
            <a:endParaRPr lang="zh-CN" altLang="en-US" dirty="0">
              <a:solidFill>
                <a:srgbClr val="0030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Create a framework for the analysis of all-optical ANN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Design a model of perceptron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Solve a simple problem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Realized in Python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b="1" dirty="0">
                <a:ea typeface="+mj-ea"/>
                <a:cs typeface="+mj-cs"/>
              </a:rPr>
              <a:t>Overview</a:t>
            </a:r>
            <a:endParaRPr lang="en-US" altLang="zh-CN" sz="2400" b="1" dirty="0">
              <a:ea typeface="+mj-ea"/>
              <a:cs typeface="+mj-cs"/>
            </a:endParaRPr>
          </a:p>
          <a:p>
            <a:r>
              <a:rPr lang="en-US" altLang="zh-CN" dirty="0"/>
              <a:t>All-optical circuits realize the Deep Learning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limit: electronic clock rates, ohmic losses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speed and energy efficiency for learning tasks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Without additional energy input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Nonlinearity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The Simulated Perceptron</a:t>
            </a:r>
            <a:br>
              <a:rPr lang="en-US" altLang="zh-CN" dirty="0"/>
            </a:br>
            <a:r>
              <a:rPr lang="en-US" altLang="zh-CN" dirty="0"/>
              <a:t>        --</a:t>
            </a:r>
            <a:r>
              <a:rPr lang="en-US" altLang="zh-CN" sz="1600" dirty="0"/>
              <a:t>Theoretical introduction of the simulated perceptron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70212"/>
            <a:ext cx="8373201" cy="4263839"/>
          </a:xfrm>
        </p:spPr>
        <p:txBody>
          <a:bodyPr/>
          <a:lstStyle/>
          <a:p>
            <a:pPr lvl="0"/>
            <a:r>
              <a:rPr lang="en-US" altLang="zh-CN" sz="2400" b="1" dirty="0">
                <a:solidFill>
                  <a:srgbClr val="00305E"/>
                </a:solidFill>
              </a:rPr>
              <a:t>Coupler</a:t>
            </a:r>
            <a:endParaRPr lang="en-US" altLang="zh-CN" sz="2400" b="1" dirty="0">
              <a:solidFill>
                <a:srgbClr val="00305E"/>
              </a:solidFill>
            </a:endParaRPr>
          </a:p>
          <a:p>
            <a:pPr lvl="0"/>
            <a:r>
              <a:rPr lang="en-US" altLang="zh-CN" dirty="0"/>
              <a:t>also called beam-splitter</a:t>
            </a:r>
            <a:endParaRPr lang="en-US" altLang="zh-CN" dirty="0"/>
          </a:p>
          <a:p>
            <a:pPr lvl="0"/>
            <a:r>
              <a:rPr lang="en-US" altLang="zh-CN" dirty="0"/>
              <a:t>a part of an optical amplifier circuit</a:t>
            </a:r>
            <a:endParaRPr lang="en-US" altLang="zh-CN" dirty="0"/>
          </a:p>
          <a:p>
            <a:pPr lvl="0"/>
            <a:r>
              <a:rPr lang="en-US" altLang="zh-CN" dirty="0"/>
              <a:t>mixes two input fields </a:t>
            </a:r>
            <a:endParaRPr lang="en-US" altLang="zh-CN" dirty="0"/>
          </a:p>
          <a:p>
            <a:pPr lvl="0"/>
            <a:r>
              <a:rPr lang="en-US" altLang="zh-CN" dirty="0"/>
              <a:t>parametrized by a matrix about a mixing angle θ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7839" y="1483481"/>
            <a:ext cx="3196993" cy="165416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r="21755" b="31544"/>
          <a:stretch>
            <a:fillRect/>
          </a:stretch>
        </p:blipFill>
        <p:spPr>
          <a:xfrm>
            <a:off x="831073" y="3848091"/>
            <a:ext cx="6887539" cy="13321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The Simulated Perceptron   </a:t>
            </a:r>
            <a:br>
              <a:rPr lang="en-US" altLang="zh-CN" dirty="0"/>
            </a:br>
            <a:r>
              <a:rPr lang="en-US" altLang="zh-CN" dirty="0"/>
              <a:t>        --</a:t>
            </a:r>
            <a:r>
              <a:rPr lang="en-US" altLang="zh-CN" sz="1600" dirty="0"/>
              <a:t>Theoretical introduction of the simulated perceptron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470212"/>
                <a:ext cx="8373201" cy="4263839"/>
              </a:xfrm>
            </p:spPr>
            <p:txBody>
              <a:bodyPr/>
              <a:lstStyle/>
              <a:p>
                <a:pPr lvl="0"/>
                <a:r>
                  <a:rPr lang="en-US" altLang="zh-CN" sz="2400" b="1" dirty="0" err="1">
                    <a:solidFill>
                      <a:srgbClr val="00305E"/>
                    </a:solidFill>
                  </a:rPr>
                  <a:t>Microring</a:t>
                </a:r>
                <a:r>
                  <a:rPr lang="en-US" altLang="zh-CN" sz="2400" b="1" dirty="0">
                    <a:solidFill>
                      <a:srgbClr val="00305E"/>
                    </a:solidFill>
                  </a:rPr>
                  <a:t> Resonator</a:t>
                </a:r>
              </a:p>
              <a:p>
                <a:pPr lvl="0"/>
                <a:r>
                  <a:rPr lang="en-US" altLang="zh-CN" dirty="0"/>
                  <a:t>Its input is one output of a coupler</a:t>
                </a:r>
              </a:p>
              <a:p>
                <a:pPr lvl="0"/>
                <a:r>
                  <a:rPr lang="en-US" altLang="zh-CN" dirty="0"/>
                  <a:t>Two main parameters:</a:t>
                </a:r>
              </a:p>
              <a:p>
                <a:pPr lvl="0"/>
                <a:r>
                  <a:rPr lang="en-US" altLang="zh-CN" dirty="0"/>
                  <a:t>To describe the feature of the resonator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circulating power buildup factor B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single pass phase shift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lvl="0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470212"/>
                <a:ext cx="8373201" cy="4263839"/>
              </a:xfrm>
              <a:blipFill rotWithShape="1">
                <a:blip r:embed="rId1"/>
                <a:stretch>
                  <a:fillRect l="-2183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31" y="1667434"/>
            <a:ext cx="3456121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4" y="3818967"/>
            <a:ext cx="8052471" cy="10677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50" y="4860770"/>
            <a:ext cx="8607898" cy="5593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14" y="5302370"/>
            <a:ext cx="8173542" cy="7599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The Simulated Perceptron   </a:t>
            </a:r>
            <a:br>
              <a:rPr lang="en-US" altLang="zh-CN" dirty="0"/>
            </a:br>
            <a:r>
              <a:rPr lang="en-US" altLang="zh-CN" dirty="0"/>
              <a:t>        --</a:t>
            </a:r>
            <a:r>
              <a:rPr lang="en-US" altLang="zh-CN" sz="1600" dirty="0"/>
              <a:t>Theoretical introduction of the simulated perceptron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70212"/>
            <a:ext cx="8373201" cy="4263839"/>
          </a:xfrm>
        </p:spPr>
        <p:txBody>
          <a:bodyPr/>
          <a:lstStyle/>
          <a:p>
            <a:pPr lvl="0"/>
            <a:r>
              <a:rPr lang="en-US" altLang="zh-CN" sz="2400" b="1" dirty="0" err="1">
                <a:solidFill>
                  <a:srgbClr val="00305E"/>
                </a:solidFill>
              </a:rPr>
              <a:t>Microring</a:t>
            </a:r>
            <a:r>
              <a:rPr lang="en-US" altLang="zh-CN" sz="2400" b="1" dirty="0">
                <a:solidFill>
                  <a:srgbClr val="00305E"/>
                </a:solidFill>
              </a:rPr>
              <a:t> Resonator</a:t>
            </a:r>
            <a:endParaRPr lang="en-US" altLang="zh-CN" sz="2400" b="1" dirty="0">
              <a:solidFill>
                <a:srgbClr val="00305E"/>
              </a:solidFill>
            </a:endParaRPr>
          </a:p>
          <a:p>
            <a:pPr lvl="0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939" y="2070846"/>
            <a:ext cx="3456121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5" y="3442446"/>
            <a:ext cx="8816470" cy="11295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The Simulated Perceptron     </a:t>
            </a:r>
            <a:br>
              <a:rPr lang="en-US" altLang="zh-CN" dirty="0"/>
            </a:br>
            <a:r>
              <a:rPr lang="en-US" altLang="zh-CN" dirty="0"/>
              <a:t>        --</a:t>
            </a:r>
            <a:r>
              <a:rPr lang="en-US" altLang="zh-CN" sz="1600" dirty="0"/>
              <a:t>Theoretical introduction of the simulated perceptron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70212"/>
            <a:ext cx="8373201" cy="4790836"/>
          </a:xfrm>
        </p:spPr>
        <p:txBody>
          <a:bodyPr/>
          <a:lstStyle/>
          <a:p>
            <a:pPr lvl="0"/>
            <a:r>
              <a:rPr lang="en-US" altLang="zh-CN" sz="2400" b="1" dirty="0">
                <a:solidFill>
                  <a:srgbClr val="00305E"/>
                </a:solidFill>
              </a:rPr>
              <a:t>Amplifier</a:t>
            </a:r>
            <a:endParaRPr lang="en-US" altLang="zh-CN" sz="2400" b="1" dirty="0">
              <a:solidFill>
                <a:srgbClr val="00305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tunable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745" y="1670771"/>
            <a:ext cx="5856255" cy="3516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24344" r="22950"/>
          <a:stretch>
            <a:fillRect/>
          </a:stretch>
        </p:blipFill>
        <p:spPr>
          <a:xfrm>
            <a:off x="2030505" y="3718074"/>
            <a:ext cx="5082988" cy="8966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24344" r="22950"/>
          <a:stretch>
            <a:fillRect/>
          </a:stretch>
        </p:blipFill>
        <p:spPr>
          <a:xfrm>
            <a:off x="1838940" y="4496387"/>
            <a:ext cx="5466119" cy="9642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27150" r="21727"/>
          <a:stretch>
            <a:fillRect/>
          </a:stretch>
        </p:blipFill>
        <p:spPr>
          <a:xfrm>
            <a:off x="1838939" y="5187229"/>
            <a:ext cx="5466120" cy="994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The Simulated Perceptron    </a:t>
            </a:r>
            <a:br>
              <a:rPr lang="en-US" altLang="zh-CN" dirty="0"/>
            </a:br>
            <a:r>
              <a:rPr lang="en-US" altLang="zh-CN" dirty="0"/>
              <a:t>        --</a:t>
            </a:r>
            <a:r>
              <a:rPr lang="en-US" altLang="zh-CN" sz="1600" dirty="0"/>
              <a:t>Theoretical introduction of the simulated perceptron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85763" y="1470212"/>
            <a:ext cx="8373201" cy="4263839"/>
          </a:xfrm>
        </p:spPr>
        <p:txBody>
          <a:bodyPr/>
          <a:lstStyle/>
          <a:p>
            <a:pPr lvl="0"/>
            <a:r>
              <a:rPr lang="en-US" altLang="zh-CN" sz="2400" b="1" dirty="0">
                <a:solidFill>
                  <a:srgbClr val="00305E"/>
                </a:solidFill>
              </a:rPr>
              <a:t>Programmable Amplifier</a:t>
            </a:r>
            <a:endParaRPr lang="en-US" altLang="zh-CN" sz="2400" b="1" dirty="0">
              <a:solidFill>
                <a:srgbClr val="00305E"/>
              </a:solidFill>
            </a:endParaRPr>
          </a:p>
          <a:p>
            <a:pPr lvl="0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72" y="2056738"/>
            <a:ext cx="6173845" cy="30907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41" y="2312434"/>
            <a:ext cx="2740105" cy="24554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" y="5004704"/>
            <a:ext cx="8261422" cy="11730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D_2018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3401</Words>
  <Application>WPS 演示</Application>
  <PresentationFormat>全屏显示(4:3)</PresentationFormat>
  <Paragraphs>280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Open Sans</vt:lpstr>
      <vt:lpstr>Symbol</vt:lpstr>
      <vt:lpstr>微软雅黑</vt:lpstr>
      <vt:lpstr>Arial Unicode MS</vt:lpstr>
      <vt:lpstr>Calibri</vt:lpstr>
      <vt:lpstr>TUD_2018</vt:lpstr>
      <vt:lpstr>Simulation of a Perceptron Based on Optical Devices  Presentation</vt:lpstr>
      <vt:lpstr>Contents</vt:lpstr>
      <vt:lpstr>1 Introduction</vt:lpstr>
      <vt:lpstr>1 Introduction</vt:lpstr>
      <vt:lpstr>2 The Simulated Perceptron         --Theoretical introduction of the simulated perceptron </vt:lpstr>
      <vt:lpstr>2 The Simulated Perceptron            --Theoretical introduction of the simulated perceptron </vt:lpstr>
      <vt:lpstr>2 The Simulated Perceptron            --Theoretical introduction of the simulated perceptron </vt:lpstr>
      <vt:lpstr>2 The Simulated Perceptron              --Theoretical introduction of the simulated perceptron </vt:lpstr>
      <vt:lpstr>2 The Simulated Perceptron             --Theoretical introduction of the simulated perceptron </vt:lpstr>
      <vt:lpstr>2 The Simulated Perceptron              --Theoretical introduction of the simulated perceptron </vt:lpstr>
      <vt:lpstr>2 The Simulated Perceptron              --Theoretical introduction of the simulated perceptron </vt:lpstr>
      <vt:lpstr>3 Program and Results Simulation of one all optical  perceptron</vt:lpstr>
      <vt:lpstr>3 Program and Results Optical programmable amplifier  </vt:lpstr>
      <vt:lpstr>3 Program and Results Optical programmable amplifier  </vt:lpstr>
      <vt:lpstr>3 Program and Results Optical programmable amplifier  </vt:lpstr>
      <vt:lpstr>3 Program and Results Optical programmable amplifier  </vt:lpstr>
      <vt:lpstr>3 Program and Results Thresholder  </vt:lpstr>
      <vt:lpstr>3 Program and Results Training process  </vt:lpstr>
      <vt:lpstr>3 Program and Results Training process  </vt:lpstr>
      <vt:lpstr>3 Program and Results Training process  </vt:lpstr>
      <vt:lpstr>3 Program and Results Training process  </vt:lpstr>
      <vt:lpstr>4 Conclusions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Präsentationsvorlagen im CD der TU Dresden</dc:title>
  <dc:creator>Corporate Design TUD</dc:creator>
  <cp:lastModifiedBy>沈云彬</cp:lastModifiedBy>
  <cp:revision>70</cp:revision>
  <cp:lastPrinted>2018-08-02T08:10:00Z</cp:lastPrinted>
  <dcterms:created xsi:type="dcterms:W3CDTF">2018-01-16T20:04:00Z</dcterms:created>
  <dcterms:modified xsi:type="dcterms:W3CDTF">2018-08-07T08:25:06Z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