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1091" r:id="rId2"/>
    <p:sldId id="1150" r:id="rId3"/>
    <p:sldId id="1092" r:id="rId4"/>
    <p:sldId id="1093" r:id="rId5"/>
    <p:sldId id="1094" r:id="rId6"/>
    <p:sldId id="1095" r:id="rId7"/>
    <p:sldId id="1096" r:id="rId8"/>
    <p:sldId id="1097" r:id="rId9"/>
    <p:sldId id="1098" r:id="rId10"/>
    <p:sldId id="1099" r:id="rId11"/>
    <p:sldId id="1100" r:id="rId12"/>
    <p:sldId id="1151" r:id="rId13"/>
    <p:sldId id="1102" r:id="rId14"/>
    <p:sldId id="1118" r:id="rId15"/>
    <p:sldId id="1119" r:id="rId16"/>
    <p:sldId id="1120" r:id="rId17"/>
    <p:sldId id="1121" r:id="rId18"/>
    <p:sldId id="1122" r:id="rId19"/>
    <p:sldId id="1123" r:id="rId20"/>
    <p:sldId id="1124" r:id="rId21"/>
    <p:sldId id="1152" r:id="rId22"/>
    <p:sldId id="1125" r:id="rId23"/>
    <p:sldId id="1126" r:id="rId24"/>
    <p:sldId id="1127" r:id="rId25"/>
    <p:sldId id="1128" r:id="rId26"/>
    <p:sldId id="1129" r:id="rId27"/>
    <p:sldId id="1130" r:id="rId28"/>
    <p:sldId id="1131" r:id="rId29"/>
    <p:sldId id="1132" r:id="rId30"/>
    <p:sldId id="1133" r:id="rId31"/>
    <p:sldId id="1134" r:id="rId32"/>
    <p:sldId id="1135" r:id="rId33"/>
    <p:sldId id="1136" r:id="rId34"/>
    <p:sldId id="1137" r:id="rId35"/>
    <p:sldId id="1138" r:id="rId36"/>
    <p:sldId id="1139" r:id="rId37"/>
    <p:sldId id="1140" r:id="rId38"/>
    <p:sldId id="1153" r:id="rId39"/>
    <p:sldId id="1141" r:id="rId40"/>
    <p:sldId id="1143" r:id="rId41"/>
    <p:sldId id="1144" r:id="rId42"/>
    <p:sldId id="1145" r:id="rId43"/>
    <p:sldId id="1146" r:id="rId44"/>
    <p:sldId id="1147" r:id="rId45"/>
    <p:sldId id="1154" r:id="rId46"/>
    <p:sldId id="1155" r:id="rId47"/>
    <p:sldId id="1157" r:id="rId48"/>
    <p:sldId id="1161" r:id="rId49"/>
    <p:sldId id="1164" r:id="rId50"/>
    <p:sldId id="1156" r:id="rId51"/>
    <p:sldId id="1165" r:id="rId52"/>
    <p:sldId id="1166" r:id="rId53"/>
    <p:sldId id="1167" r:id="rId54"/>
    <p:sldId id="1169" r:id="rId55"/>
    <p:sldId id="1172" r:id="rId56"/>
    <p:sldId id="1174" r:id="rId57"/>
    <p:sldId id="1175" r:id="rId58"/>
    <p:sldId id="1176" r:id="rId59"/>
    <p:sldId id="1177" r:id="rId60"/>
    <p:sldId id="1183" r:id="rId61"/>
    <p:sldId id="1186" r:id="rId62"/>
    <p:sldId id="1187" r:id="rId63"/>
    <p:sldId id="1188" r:id="rId64"/>
    <p:sldId id="1195" r:id="rId65"/>
    <p:sldId id="1190" r:id="rId66"/>
    <p:sldId id="1191" r:id="rId67"/>
    <p:sldId id="1192" r:id="rId68"/>
    <p:sldId id="1193" r:id="rId69"/>
    <p:sldId id="1194" r:id="rId70"/>
    <p:sldId id="1189" r:id="rId71"/>
    <p:sldId id="1196" r:id="rId72"/>
    <p:sldId id="1197" r:id="rId73"/>
    <p:sldId id="1089" r:id="rId7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99FF"/>
    <a:srgbClr val="008000"/>
    <a:srgbClr val="FF9900"/>
    <a:srgbClr val="5F5F5F"/>
    <a:srgbClr val="FFCC00"/>
    <a:srgbClr val="6666FF"/>
    <a:srgbClr val="0033CC"/>
    <a:srgbClr val="8080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6" autoAdjust="0"/>
    <p:restoredTop sz="83569" autoAdjust="0"/>
  </p:normalViewPr>
  <p:slideViewPr>
    <p:cSldViewPr>
      <p:cViewPr varScale="1">
        <p:scale>
          <a:sx n="68" d="100"/>
          <a:sy n="68" d="100"/>
        </p:scale>
        <p:origin x="-1240" y="-60"/>
      </p:cViewPr>
      <p:guideLst>
        <p:guide orient="horz" pos="2160"/>
        <p:guide pos="2880"/>
      </p:guideLst>
    </p:cSldViewPr>
  </p:slideViewPr>
  <p:outlineViewPr>
    <p:cViewPr>
      <p:scale>
        <a:sx n="33" d="100"/>
        <a:sy n="33" d="100"/>
      </p:scale>
      <p:origin x="0" y="3210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159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231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97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9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159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7A1ED033-5F5C-4572-AE4B-7CFF71C657D2}" type="slidenum">
              <a:rPr lang="zh-CN" altLang="en-US"/>
              <a:pPr>
                <a:defRPr/>
              </a:pPr>
              <a:t>‹#›</a:t>
            </a:fld>
            <a:endParaRPr lang="en-US" altLang="zh-CN"/>
          </a:p>
        </p:txBody>
      </p:sp>
    </p:spTree>
    <p:extLst>
      <p:ext uri="{BB962C8B-B14F-4D97-AF65-F5344CB8AC3E}">
        <p14:creationId xmlns:p14="http://schemas.microsoft.com/office/powerpoint/2010/main" xmlns="" val="752640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13</a:t>
            </a:fld>
            <a:endParaRPr lang="en-US" altLang="zh-CN"/>
          </a:p>
        </p:txBody>
      </p:sp>
    </p:spTree>
    <p:extLst>
      <p:ext uri="{BB962C8B-B14F-4D97-AF65-F5344CB8AC3E}">
        <p14:creationId xmlns:p14="http://schemas.microsoft.com/office/powerpoint/2010/main" xmlns="" val="187143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a:t>主体不同</a:t>
            </a:r>
            <a:r>
              <a:rPr lang="zh-CN" altLang="en-US" dirty="0"/>
              <a:t>：在我国版权的主体只能是国有出版机构，自然人不能成为版权的主体。</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a:t>形成机制不同</a:t>
            </a:r>
            <a:r>
              <a:rPr lang="zh-CN" altLang="en-US" dirty="0"/>
              <a:t>：出版者版权只能由著作权人授予而产生。而著作权是基于文学、艺术和科学作品依法产生的权利。</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a:t>内容不同</a:t>
            </a:r>
            <a:r>
              <a:rPr lang="zh-CN" altLang="en-US" dirty="0"/>
              <a:t>：以我国为例，出版者对其出版作品享有的版权，包括专有出版权、版本权、出版作品的形式和内容的修改权、删除权。我国著作权法规定著作权包括著作人身权和著作财产权。人身权包括发表权、署名权．修改权及保护作品完整权。财产权包括复制权</a:t>
            </a:r>
            <a:r>
              <a:rPr lang="en-US" altLang="zh-CN" dirty="0"/>
              <a:t>(</a:t>
            </a:r>
            <a:r>
              <a:rPr lang="zh-CN" altLang="en-US" dirty="0"/>
              <a:t>出版权、 发行权、复制权、翻译权</a:t>
            </a:r>
            <a:r>
              <a:rPr lang="en-US" altLang="zh-CN" dirty="0"/>
              <a:t>)</a:t>
            </a:r>
            <a:r>
              <a:rPr lang="zh-CN" altLang="en-US" dirty="0"/>
              <a:t>、传播权</a:t>
            </a:r>
            <a:r>
              <a:rPr lang="en-US" altLang="zh-CN" dirty="0"/>
              <a:t>(</a:t>
            </a:r>
            <a:r>
              <a:rPr lang="zh-CN" altLang="en-US" dirty="0"/>
              <a:t>表演权、播放权、展示权、朗诵权</a:t>
            </a:r>
            <a:r>
              <a:rPr lang="en-US" altLang="zh-CN" dirty="0"/>
              <a:t>)</a:t>
            </a:r>
            <a:r>
              <a:rPr lang="zh-CN" altLang="en-US" dirty="0"/>
              <a:t>等权利。</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b="1" dirty="0"/>
              <a:t>期限不同</a:t>
            </a:r>
            <a:r>
              <a:rPr lang="zh-CN" altLang="en-US" dirty="0"/>
              <a:t>：在我国，出版者对作者授权出版的作品享有一定时限的专有出版权。时限长短由出版人与著作权人协商签约产生，并规定合同有效期限不超过</a:t>
            </a:r>
            <a:r>
              <a:rPr lang="en-US" altLang="zh-CN" dirty="0"/>
              <a:t>10</a:t>
            </a:r>
            <a:r>
              <a:rPr lang="zh-CN" altLang="en-US" dirty="0"/>
              <a:t>年。著作人身权的保护一般不受限制，其中某些内容具有一身专属性的权利理应受到永久的保护。</a:t>
            </a:r>
            <a:endParaRPr lang="en-US" altLang="zh-CN"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55</a:t>
            </a:fld>
            <a:endParaRPr lang="en-US" altLang="zh-CN"/>
          </a:p>
        </p:txBody>
      </p:sp>
    </p:spTree>
    <p:extLst>
      <p:ext uri="{BB962C8B-B14F-4D97-AF65-F5344CB8AC3E}">
        <p14:creationId xmlns:p14="http://schemas.microsoft.com/office/powerpoint/2010/main" xmlns="" val="3046511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t>DRM</a:t>
            </a:r>
            <a:r>
              <a:rPr lang="zh-CN" altLang="en-US" dirty="0"/>
              <a:t>分为两类：一类是</a:t>
            </a:r>
            <a:r>
              <a:rPr lang="zh-CN" altLang="en-US" b="1" dirty="0"/>
              <a:t>多媒体保护</a:t>
            </a:r>
            <a:r>
              <a:rPr lang="zh-CN" altLang="en-US" dirty="0"/>
              <a:t>，例如加密电影、音乐、音视频、流媒体文件。另外一类是</a:t>
            </a:r>
            <a:r>
              <a:rPr lang="zh-CN" altLang="en-US" b="1" dirty="0"/>
              <a:t>加密文档</a:t>
            </a:r>
            <a:r>
              <a:rPr lang="zh-CN" altLang="en-US" dirty="0"/>
              <a:t>，例如</a:t>
            </a:r>
            <a:r>
              <a:rPr lang="en-US" altLang="zh-CN" dirty="0"/>
              <a:t>Word, Excel, PDF</a:t>
            </a:r>
            <a:r>
              <a:rPr lang="zh-CN" altLang="en-US" dirty="0"/>
              <a:t>等。</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56</a:t>
            </a:fld>
            <a:endParaRPr lang="en-US" altLang="zh-CN"/>
          </a:p>
        </p:txBody>
      </p:sp>
    </p:spTree>
    <p:extLst>
      <p:ext uri="{BB962C8B-B14F-4D97-AF65-F5344CB8AC3E}">
        <p14:creationId xmlns:p14="http://schemas.microsoft.com/office/powerpoint/2010/main" xmlns="" val="182603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57</a:t>
            </a:fld>
            <a:endParaRPr lang="en-US" altLang="zh-CN"/>
          </a:p>
        </p:txBody>
      </p:sp>
    </p:spTree>
    <p:extLst>
      <p:ext uri="{BB962C8B-B14F-4D97-AF65-F5344CB8AC3E}">
        <p14:creationId xmlns:p14="http://schemas.microsoft.com/office/powerpoint/2010/main" xmlns="" val="127503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60</a:t>
            </a:fld>
            <a:endParaRPr lang="en-US" altLang="zh-CN"/>
          </a:p>
        </p:txBody>
      </p:sp>
    </p:spTree>
    <p:extLst>
      <p:ext uri="{BB962C8B-B14F-4D97-AF65-F5344CB8AC3E}">
        <p14:creationId xmlns:p14="http://schemas.microsoft.com/office/powerpoint/2010/main" xmlns="" val="888989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62</a:t>
            </a:fld>
            <a:endParaRPr lang="en-US" altLang="zh-CN"/>
          </a:p>
        </p:txBody>
      </p:sp>
    </p:spTree>
    <p:extLst>
      <p:ext uri="{BB962C8B-B14F-4D97-AF65-F5344CB8AC3E}">
        <p14:creationId xmlns:p14="http://schemas.microsoft.com/office/powerpoint/2010/main" xmlns="" val="1529493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9144000" cy="306863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zh-CN" altLang="en-US"/>
          </a:p>
        </p:txBody>
      </p:sp>
      <p:sp>
        <p:nvSpPr>
          <p:cNvPr id="5" name="AutoShape 103"/>
          <p:cNvSpPr>
            <a:spLocks noChangeArrowheads="1"/>
          </p:cNvSpPr>
          <p:nvPr/>
        </p:nvSpPr>
        <p:spPr bwMode="gray">
          <a:xfrm>
            <a:off x="2819400" y="3113088"/>
            <a:ext cx="5867400" cy="838200"/>
          </a:xfrm>
          <a:prstGeom prst="roundRect">
            <a:avLst>
              <a:gd name="adj" fmla="val 50000"/>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ea typeface="黑体" pitchFamily="49" charset="-122"/>
            </a:endParaRPr>
          </a:p>
        </p:txBody>
      </p:sp>
      <p:sp>
        <p:nvSpPr>
          <p:cNvPr id="6" name="Rectangle 105"/>
          <p:cNvSpPr>
            <a:spLocks noChangeArrowheads="1"/>
          </p:cNvSpPr>
          <p:nvPr/>
        </p:nvSpPr>
        <p:spPr bwMode="gray">
          <a:xfrm>
            <a:off x="7696200" y="1741488"/>
            <a:ext cx="533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7" name="Rectangle 106"/>
          <p:cNvSpPr>
            <a:spLocks noChangeArrowheads="1"/>
          </p:cNvSpPr>
          <p:nvPr/>
        </p:nvSpPr>
        <p:spPr bwMode="gray">
          <a:xfrm>
            <a:off x="6934200" y="1131888"/>
            <a:ext cx="914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8" name="Rectangle 107"/>
          <p:cNvSpPr>
            <a:spLocks noChangeArrowheads="1"/>
          </p:cNvSpPr>
          <p:nvPr/>
        </p:nvSpPr>
        <p:spPr bwMode="gray">
          <a:xfrm>
            <a:off x="8077200" y="141288"/>
            <a:ext cx="914400" cy="1524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9" name="Rectangle 108"/>
          <p:cNvSpPr>
            <a:spLocks noChangeArrowheads="1"/>
          </p:cNvSpPr>
          <p:nvPr/>
        </p:nvSpPr>
        <p:spPr bwMode="gray">
          <a:xfrm>
            <a:off x="6553200" y="7508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0" name="Rectangle 110"/>
          <p:cNvSpPr>
            <a:spLocks noChangeArrowheads="1"/>
          </p:cNvSpPr>
          <p:nvPr/>
        </p:nvSpPr>
        <p:spPr bwMode="gray">
          <a:xfrm>
            <a:off x="6324600" y="28844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1" name="Rectangle 114"/>
          <p:cNvSpPr>
            <a:spLocks noChangeArrowheads="1"/>
          </p:cNvSpPr>
          <p:nvPr/>
        </p:nvSpPr>
        <p:spPr bwMode="gray">
          <a:xfrm>
            <a:off x="3810000" y="2655888"/>
            <a:ext cx="152400" cy="152400"/>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2" name="Rectangle 120"/>
          <p:cNvSpPr>
            <a:spLocks noChangeArrowheads="1"/>
          </p:cNvSpPr>
          <p:nvPr/>
        </p:nvSpPr>
        <p:spPr bwMode="gray">
          <a:xfrm>
            <a:off x="4267200" y="2655888"/>
            <a:ext cx="152400" cy="152400"/>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3" name="Rectangle 124"/>
          <p:cNvSpPr>
            <a:spLocks noChangeArrowheads="1"/>
          </p:cNvSpPr>
          <p:nvPr/>
        </p:nvSpPr>
        <p:spPr bwMode="gray">
          <a:xfrm>
            <a:off x="4495800" y="2655888"/>
            <a:ext cx="152400" cy="152400"/>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4" name="Rectangle 126"/>
          <p:cNvSpPr>
            <a:spLocks noChangeArrowheads="1"/>
          </p:cNvSpPr>
          <p:nvPr/>
        </p:nvSpPr>
        <p:spPr bwMode="gray">
          <a:xfrm>
            <a:off x="4724400" y="2655888"/>
            <a:ext cx="152400" cy="152400"/>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5" name="Group 211"/>
          <p:cNvGrpSpPr>
            <a:grpSpLocks/>
          </p:cNvGrpSpPr>
          <p:nvPr/>
        </p:nvGrpSpPr>
        <p:grpSpPr bwMode="auto">
          <a:xfrm>
            <a:off x="4724400" y="1741488"/>
            <a:ext cx="12954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32" name="Group 212"/>
          <p:cNvGrpSpPr>
            <a:grpSpLocks/>
          </p:cNvGrpSpPr>
          <p:nvPr/>
        </p:nvGrpSpPr>
        <p:grpSpPr bwMode="auto">
          <a:xfrm>
            <a:off x="3352800" y="1970088"/>
            <a:ext cx="12954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45" name="Group 143"/>
          <p:cNvGrpSpPr>
            <a:grpSpLocks/>
          </p:cNvGrpSpPr>
          <p:nvPr/>
        </p:nvGrpSpPr>
        <p:grpSpPr bwMode="auto">
          <a:xfrm>
            <a:off x="762000" y="3570288"/>
            <a:ext cx="1905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77" name="Group 175"/>
          <p:cNvGrpSpPr>
            <a:grpSpLocks/>
          </p:cNvGrpSpPr>
          <p:nvPr/>
        </p:nvGrpSpPr>
        <p:grpSpPr bwMode="auto">
          <a:xfrm>
            <a:off x="5486400" y="827088"/>
            <a:ext cx="2667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9" name="AutoShape 207"/>
          <p:cNvSpPr>
            <a:spLocks noChangeArrowheads="1"/>
          </p:cNvSpPr>
          <p:nvPr/>
        </p:nvSpPr>
        <p:spPr bwMode="gray">
          <a:xfrm>
            <a:off x="533400" y="2655888"/>
            <a:ext cx="7696200" cy="838200"/>
          </a:xfrm>
          <a:prstGeom prst="roundRect">
            <a:avLst>
              <a:gd name="adj" fmla="val 50000"/>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ea typeface="黑体" pitchFamily="49" charset="-122"/>
            </a:endParaRPr>
          </a:p>
        </p:txBody>
      </p:sp>
      <p:sp>
        <p:nvSpPr>
          <p:cNvPr id="110" name="Rectangle 208"/>
          <p:cNvSpPr>
            <a:spLocks noChangeArrowheads="1"/>
          </p:cNvSpPr>
          <p:nvPr/>
        </p:nvSpPr>
        <p:spPr bwMode="gray">
          <a:xfrm>
            <a:off x="2057400" y="42560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11" name="Rectangle 209"/>
          <p:cNvSpPr>
            <a:spLocks noChangeArrowheads="1"/>
          </p:cNvSpPr>
          <p:nvPr/>
        </p:nvSpPr>
        <p:spPr bwMode="gray">
          <a:xfrm>
            <a:off x="1752600" y="4789488"/>
            <a:ext cx="228600" cy="2286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12" name="Rectangle 210"/>
          <p:cNvSpPr>
            <a:spLocks noChangeArrowheads="1"/>
          </p:cNvSpPr>
          <p:nvPr/>
        </p:nvSpPr>
        <p:spPr bwMode="gray">
          <a:xfrm>
            <a:off x="1524000" y="4941888"/>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3074" name="Rectangle 2"/>
          <p:cNvSpPr>
            <a:spLocks noGrp="1" noChangeArrowheads="1"/>
          </p:cNvSpPr>
          <p:nvPr>
            <p:ph type="ctrTitle"/>
          </p:nvPr>
        </p:nvSpPr>
        <p:spPr>
          <a:xfrm>
            <a:off x="1066800" y="2732088"/>
            <a:ext cx="6629400" cy="685800"/>
          </a:xfrm>
        </p:spPr>
        <p:txBody>
          <a:bodyPr/>
          <a:lstStyle>
            <a:lvl1pPr>
              <a:defRPr sz="3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a:xfrm>
            <a:off x="2819400" y="3494088"/>
            <a:ext cx="56388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26286" y="1436688"/>
            <a:ext cx="2933429" cy="1129492"/>
          </a:xfrm>
          <a:prstGeom prst="rect">
            <a:avLst/>
          </a:prstGeom>
        </p:spPr>
      </p:pic>
    </p:spTree>
    <p:extLst>
      <p:ext uri="{BB962C8B-B14F-4D97-AF65-F5344CB8AC3E}">
        <p14:creationId xmlns:p14="http://schemas.microsoft.com/office/powerpoint/2010/main" xmlns="" val="30930679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5E0E65E-9137-4309-8D78-B392A1917D52}" type="slidenum">
              <a:rPr lang="zh-CN" altLang="en-US"/>
              <a:pPr>
                <a:defRPr/>
              </a:pPr>
              <a:t>‹#›</a:t>
            </a:fld>
            <a:endParaRPr lang="en-US" altLang="zh-CN"/>
          </a:p>
        </p:txBody>
      </p:sp>
    </p:spTree>
    <p:extLst>
      <p:ext uri="{BB962C8B-B14F-4D97-AF65-F5344CB8AC3E}">
        <p14:creationId xmlns:p14="http://schemas.microsoft.com/office/powerpoint/2010/main" xmlns="" val="18953132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8010525" y="0"/>
            <a:ext cx="1133475" cy="104457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7" name="Rectangle 119"/>
          <p:cNvSpPr>
            <a:spLocks noChangeArrowheads="1"/>
          </p:cNvSpPr>
          <p:nvPr/>
        </p:nvSpPr>
        <p:spPr bwMode="gray">
          <a:xfrm>
            <a:off x="0" y="0"/>
            <a:ext cx="8008938" cy="10445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028" name="Group 120"/>
          <p:cNvGrpSpPr>
            <a:grpSpLocks/>
          </p:cNvGrpSpPr>
          <p:nvPr/>
        </p:nvGrpSpPr>
        <p:grpSpPr bwMode="auto">
          <a:xfrm>
            <a:off x="6877050" y="152400"/>
            <a:ext cx="1905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29" name="Rectangle 152"/>
          <p:cNvSpPr>
            <a:spLocks noChangeArrowheads="1"/>
          </p:cNvSpPr>
          <p:nvPr/>
        </p:nvSpPr>
        <p:spPr bwMode="gray">
          <a:xfrm>
            <a:off x="6553200" y="76200"/>
            <a:ext cx="228600" cy="381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030" name="Rectangle 153"/>
          <p:cNvSpPr>
            <a:spLocks noChangeArrowheads="1"/>
          </p:cNvSpPr>
          <p:nvPr/>
        </p:nvSpPr>
        <p:spPr bwMode="gray">
          <a:xfrm>
            <a:off x="6705600" y="228600"/>
            <a:ext cx="228600" cy="152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031" name="Rectangle 154"/>
          <p:cNvSpPr>
            <a:spLocks noChangeArrowheads="1"/>
          </p:cNvSpPr>
          <p:nvPr/>
        </p:nvSpPr>
        <p:spPr bwMode="gray">
          <a:xfrm>
            <a:off x="6858000" y="304800"/>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ea typeface="黑体" pitchFamily="49" charset="-122"/>
            </a:endParaRPr>
          </a:p>
        </p:txBody>
      </p:sp>
      <p:sp>
        <p:nvSpPr>
          <p:cNvPr id="1032"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fld id="{DCFB4DC4-41B9-4E61-AD6F-4DDEA2B45915}" type="slidenum">
              <a:rPr lang="zh-CN" altLang="en-US"/>
              <a:pPr>
                <a:defRPr/>
              </a:pPr>
              <a:t>‹#›</a:t>
            </a:fld>
            <a:endParaRPr lang="en-US" altLang="zh-CN"/>
          </a:p>
        </p:txBody>
      </p:sp>
      <p:sp>
        <p:nvSpPr>
          <p:cNvPr id="1035" name="Rectangle 2"/>
          <p:cNvSpPr>
            <a:spLocks noGrp="1" noChangeArrowheads="1"/>
          </p:cNvSpPr>
          <p:nvPr>
            <p:ph type="title"/>
          </p:nvPr>
        </p:nvSpPr>
        <p:spPr bwMode="gray">
          <a:xfrm>
            <a:off x="533400" y="260350"/>
            <a:ext cx="7096125" cy="487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788" r:id="rId1"/>
    <p:sldLayoutId id="2147483786" r:id="rId2"/>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itchFamily="2" charset="-122"/>
          <a:ea typeface="黑体" pitchFamily="2" charset="-122"/>
        </a:defRPr>
      </a:lvl2pPr>
      <a:lvl3pPr algn="l" rtl="0" eaLnBrk="0" fontAlgn="base" hangingPunct="0">
        <a:spcBef>
          <a:spcPct val="0"/>
        </a:spcBef>
        <a:spcAft>
          <a:spcPct val="0"/>
        </a:spcAft>
        <a:defRPr sz="3200" b="1">
          <a:solidFill>
            <a:srgbClr val="FFFFFF"/>
          </a:solidFill>
          <a:latin typeface="黑体" pitchFamily="2" charset="-122"/>
          <a:ea typeface="黑体" pitchFamily="2" charset="-122"/>
        </a:defRPr>
      </a:lvl3pPr>
      <a:lvl4pPr algn="l" rtl="0" eaLnBrk="0" fontAlgn="base" hangingPunct="0">
        <a:spcBef>
          <a:spcPct val="0"/>
        </a:spcBef>
        <a:spcAft>
          <a:spcPct val="0"/>
        </a:spcAft>
        <a:defRPr sz="3200" b="1">
          <a:solidFill>
            <a:srgbClr val="FFFFFF"/>
          </a:solidFill>
          <a:latin typeface="黑体" pitchFamily="2" charset="-122"/>
          <a:ea typeface="黑体" pitchFamily="2" charset="-122"/>
        </a:defRPr>
      </a:lvl4pPr>
      <a:lvl5pPr algn="l" rtl="0" eaLnBrk="0" fontAlgn="base" hangingPunct="0">
        <a:spcBef>
          <a:spcPct val="0"/>
        </a:spcBef>
        <a:spcAft>
          <a:spcPct val="0"/>
        </a:spcAft>
        <a:defRPr sz="3200" b="1">
          <a:solidFill>
            <a:srgbClr val="FFFFFF"/>
          </a:solidFill>
          <a:latin typeface="黑体" pitchFamily="2" charset="-122"/>
          <a:ea typeface="黑体" pitchFamily="2" charset="-122"/>
        </a:defRPr>
      </a:lvl5pPr>
      <a:lvl6pPr marL="457200" algn="l" rtl="0" fontAlgn="base">
        <a:spcBef>
          <a:spcPct val="0"/>
        </a:spcBef>
        <a:spcAft>
          <a:spcPct val="0"/>
        </a:spcAft>
        <a:defRPr sz="3200" b="1">
          <a:solidFill>
            <a:srgbClr val="FFFFFF"/>
          </a:solidFill>
          <a:latin typeface="黑体" pitchFamily="2" charset="-122"/>
          <a:ea typeface="黑体" pitchFamily="2" charset="-122"/>
        </a:defRPr>
      </a:lvl6pPr>
      <a:lvl7pPr marL="914400" algn="l" rtl="0" fontAlgn="base">
        <a:spcBef>
          <a:spcPct val="0"/>
        </a:spcBef>
        <a:spcAft>
          <a:spcPct val="0"/>
        </a:spcAft>
        <a:defRPr sz="3200" b="1">
          <a:solidFill>
            <a:srgbClr val="FFFFFF"/>
          </a:solidFill>
          <a:latin typeface="黑体" pitchFamily="2" charset="-122"/>
          <a:ea typeface="黑体" pitchFamily="2" charset="-122"/>
        </a:defRPr>
      </a:lvl7pPr>
      <a:lvl8pPr marL="1371600" algn="l" rtl="0" fontAlgn="base">
        <a:spcBef>
          <a:spcPct val="0"/>
        </a:spcBef>
        <a:spcAft>
          <a:spcPct val="0"/>
        </a:spcAft>
        <a:defRPr sz="3200" b="1">
          <a:solidFill>
            <a:srgbClr val="FFFFFF"/>
          </a:solidFill>
          <a:latin typeface="黑体" pitchFamily="2" charset="-122"/>
          <a:ea typeface="黑体" pitchFamily="2" charset="-122"/>
        </a:defRPr>
      </a:lvl8pPr>
      <a:lvl9pPr marL="1828800" algn="l" rtl="0" fontAlgn="base">
        <a:spcBef>
          <a:spcPct val="0"/>
        </a:spcBef>
        <a:spcAft>
          <a:spcPct val="0"/>
        </a:spcAft>
        <a:defRPr sz="3200" b="1">
          <a:solidFill>
            <a:srgbClr val="FFFF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066800" y="2732088"/>
            <a:ext cx="6889750" cy="685800"/>
          </a:xfrm>
        </p:spPr>
        <p:txBody>
          <a:bodyPr/>
          <a:lstStyle/>
          <a:p>
            <a:pPr algn="ctr" eaLnBrk="1" hangingPunct="1"/>
            <a:r>
              <a:rPr lang="zh-CN" altLang="en-US" sz="3200" dirty="0"/>
              <a:t>安全工程与运营</a:t>
            </a:r>
            <a:endParaRPr lang="en-US" altLang="zh-CN" sz="3200" dirty="0"/>
          </a:p>
        </p:txBody>
      </p:sp>
      <p:sp>
        <p:nvSpPr>
          <p:cNvPr id="14340" name="副标题 4"/>
          <p:cNvSpPr>
            <a:spLocks noGrp="1"/>
          </p:cNvSpPr>
          <p:nvPr>
            <p:ph type="subTitle" idx="1"/>
          </p:nvPr>
        </p:nvSpPr>
        <p:spPr>
          <a:xfrm>
            <a:off x="2195513" y="5020084"/>
            <a:ext cx="5638800" cy="965200"/>
          </a:xfrm>
        </p:spPr>
        <p:txBody>
          <a:bodyPr/>
          <a:lstStyle/>
          <a:p>
            <a:pPr eaLnBrk="1" hangingPunct="1"/>
            <a:r>
              <a:rPr lang="zh-CN" altLang="en-US" dirty="0"/>
              <a:t>讲师姓名 机构名称</a:t>
            </a:r>
          </a:p>
        </p:txBody>
      </p:sp>
      <p:sp>
        <p:nvSpPr>
          <p:cNvPr id="5" name="副标题 4"/>
          <p:cNvSpPr txBox="1">
            <a:spLocks/>
          </p:cNvSpPr>
          <p:nvPr/>
        </p:nvSpPr>
        <p:spPr bwMode="gray">
          <a:xfrm>
            <a:off x="2671763" y="3536950"/>
            <a:ext cx="6184900" cy="104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spcBef>
                <a:spcPts val="900"/>
              </a:spcBef>
              <a:defRPr/>
            </a:pPr>
            <a:r>
              <a:rPr lang="zh-CN" altLang="en-US" sz="1700" dirty="0">
                <a:latin typeface="+mn-ea"/>
              </a:rPr>
              <a:t>版本：</a:t>
            </a:r>
            <a:r>
              <a:rPr lang="en-US" altLang="zh-CN" sz="1700" dirty="0">
                <a:latin typeface="+mn-ea"/>
              </a:rPr>
              <a:t>4.2</a:t>
            </a:r>
          </a:p>
        </p:txBody>
      </p:sp>
    </p:spTree>
    <p:extLst>
      <p:ext uri="{BB962C8B-B14F-4D97-AF65-F5344CB8AC3E}">
        <p14:creationId xmlns:p14="http://schemas.microsoft.com/office/powerpoint/2010/main" xmlns="" val="70950146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系统安全工程理论基础</a:t>
            </a:r>
            <a:r>
              <a:rPr lang="en-US" altLang="zh-CN" dirty="0"/>
              <a:t>-</a:t>
            </a:r>
            <a:r>
              <a:rPr lang="zh-CN" altLang="en-US" dirty="0"/>
              <a:t>质量管理</a:t>
            </a:r>
          </a:p>
        </p:txBody>
      </p:sp>
      <p:sp>
        <p:nvSpPr>
          <p:cNvPr id="3" name="内容占位符 2"/>
          <p:cNvSpPr>
            <a:spLocks noGrp="1"/>
          </p:cNvSpPr>
          <p:nvPr>
            <p:ph idx="1"/>
          </p:nvPr>
        </p:nvSpPr>
        <p:spPr/>
        <p:txBody>
          <a:bodyPr/>
          <a:lstStyle/>
          <a:p>
            <a:r>
              <a:rPr lang="zh-CN" altLang="en-US" dirty="0"/>
              <a:t>质量管理基本概念</a:t>
            </a:r>
          </a:p>
          <a:p>
            <a:pPr lvl="1"/>
            <a:r>
              <a:rPr lang="zh-CN" altLang="en-US" dirty="0"/>
              <a:t>质量：是一组固有特性满足要求的程度</a:t>
            </a:r>
          </a:p>
          <a:p>
            <a:pPr lvl="1"/>
            <a:r>
              <a:rPr lang="zh-CN" altLang="en-US" dirty="0"/>
              <a:t>质量管理：为了实现质量目标，而进行的所有管理性质的活动</a:t>
            </a:r>
          </a:p>
          <a:p>
            <a:r>
              <a:rPr lang="zh-CN" altLang="en-US" dirty="0"/>
              <a:t>质量管理体系</a:t>
            </a:r>
          </a:p>
          <a:p>
            <a:pPr lvl="1"/>
            <a:r>
              <a:rPr lang="zh-CN" altLang="en-US" dirty="0"/>
              <a:t>指挥和控制一个组织质量相关的管理体系</a:t>
            </a:r>
          </a:p>
          <a:p>
            <a:pPr lvl="1"/>
            <a:r>
              <a:rPr lang="zh-CN" altLang="en-US" dirty="0"/>
              <a:t>国际标准</a:t>
            </a:r>
            <a:r>
              <a:rPr lang="en-US" altLang="zh-CN" dirty="0"/>
              <a:t>ISO9000</a:t>
            </a:r>
            <a:r>
              <a:rPr lang="zh-CN" altLang="en-US" dirty="0"/>
              <a:t>系列</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10</a:t>
            </a:fld>
            <a:endParaRPr lang="en-US" altLang="zh-CN"/>
          </a:p>
        </p:txBody>
      </p:sp>
    </p:spTree>
    <p:extLst>
      <p:ext uri="{BB962C8B-B14F-4D97-AF65-F5344CB8AC3E}">
        <p14:creationId xmlns:p14="http://schemas.microsoft.com/office/powerpoint/2010/main" xmlns="" val="9742919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ISO9000</a:t>
            </a:r>
            <a:r>
              <a:rPr lang="zh-CN" altLang="en-US" dirty="0"/>
              <a:t>规范质量管理的四个方面</a:t>
            </a:r>
          </a:p>
        </p:txBody>
      </p:sp>
      <p:sp>
        <p:nvSpPr>
          <p:cNvPr id="3" name="内容占位符 2"/>
          <p:cNvSpPr>
            <a:spLocks noGrp="1"/>
          </p:cNvSpPr>
          <p:nvPr>
            <p:ph idx="1"/>
          </p:nvPr>
        </p:nvSpPr>
        <p:spPr/>
        <p:txBody>
          <a:bodyPr/>
          <a:lstStyle/>
          <a:p>
            <a:pPr>
              <a:lnSpc>
                <a:spcPct val="80000"/>
              </a:lnSpc>
            </a:pPr>
            <a:r>
              <a:rPr lang="zh-CN" altLang="zh-CN" dirty="0"/>
              <a:t>机构</a:t>
            </a:r>
          </a:p>
          <a:p>
            <a:pPr lvl="1">
              <a:lnSpc>
                <a:spcPct val="80000"/>
              </a:lnSpc>
            </a:pPr>
            <a:r>
              <a:rPr lang="zh-CN" altLang="zh-CN" dirty="0"/>
              <a:t>标准明确规定了为保证产品质量而必须建立的管理机构及职责权限</a:t>
            </a:r>
          </a:p>
          <a:p>
            <a:pPr>
              <a:lnSpc>
                <a:spcPct val="80000"/>
              </a:lnSpc>
            </a:pPr>
            <a:r>
              <a:rPr lang="zh-CN" altLang="zh-CN" dirty="0"/>
              <a:t>程序</a:t>
            </a:r>
          </a:p>
          <a:p>
            <a:pPr lvl="1">
              <a:lnSpc>
                <a:spcPct val="80000"/>
              </a:lnSpc>
            </a:pPr>
            <a:r>
              <a:rPr lang="zh-CN" altLang="zh-CN" dirty="0"/>
              <a:t>对组织的产品生产必须制定规章制度、技术标准、质量手册、质量体系和操作检查程序，并使之文件化</a:t>
            </a:r>
          </a:p>
          <a:p>
            <a:pPr>
              <a:lnSpc>
                <a:spcPct val="80000"/>
              </a:lnSpc>
            </a:pPr>
            <a:r>
              <a:rPr lang="zh-CN" altLang="zh-CN" dirty="0"/>
              <a:t>过程</a:t>
            </a:r>
          </a:p>
          <a:p>
            <a:pPr lvl="1">
              <a:lnSpc>
                <a:spcPct val="80000"/>
              </a:lnSpc>
            </a:pPr>
            <a:r>
              <a:rPr lang="zh-CN" altLang="zh-CN" dirty="0"/>
              <a:t>质量控制是对生产的全部过程加以控制，是面的控制，不是点的控制</a:t>
            </a:r>
          </a:p>
          <a:p>
            <a:pPr>
              <a:lnSpc>
                <a:spcPct val="80000"/>
              </a:lnSpc>
            </a:pPr>
            <a:r>
              <a:rPr lang="zh-CN" altLang="zh-CN" dirty="0"/>
              <a:t>总结</a:t>
            </a:r>
          </a:p>
          <a:p>
            <a:pPr lvl="1">
              <a:lnSpc>
                <a:spcPct val="80000"/>
              </a:lnSpc>
            </a:pPr>
            <a:r>
              <a:rPr lang="zh-CN" altLang="zh-CN" dirty="0"/>
              <a:t>不断地总结、评价质量管理体系，不断地改进质量管理体系，使质量管理呈螺旋式升</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11</a:t>
            </a:fld>
            <a:endParaRPr lang="en-US" altLang="zh-CN"/>
          </a:p>
        </p:txBody>
      </p:sp>
    </p:spTree>
    <p:extLst>
      <p:ext uri="{BB962C8B-B14F-4D97-AF65-F5344CB8AC3E}">
        <p14:creationId xmlns:p14="http://schemas.microsoft.com/office/powerpoint/2010/main" xmlns="" val="27400439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60350"/>
            <a:ext cx="7422976" cy="487363"/>
          </a:xfrm>
        </p:spPr>
        <p:txBody>
          <a:bodyPr/>
          <a:lstStyle/>
          <a:p>
            <a:r>
              <a:rPr lang="zh-CN" altLang="en-US" dirty="0"/>
              <a:t>系统安全工程理论基础</a:t>
            </a:r>
            <a:r>
              <a:rPr lang="en-US" altLang="zh-CN" dirty="0"/>
              <a:t>-</a:t>
            </a:r>
            <a:r>
              <a:rPr lang="zh-CN" altLang="en-US" dirty="0"/>
              <a:t>能力成熟度模型</a:t>
            </a:r>
          </a:p>
        </p:txBody>
      </p:sp>
      <p:sp>
        <p:nvSpPr>
          <p:cNvPr id="3" name="内容占位符 2"/>
          <p:cNvSpPr>
            <a:spLocks noGrp="1"/>
          </p:cNvSpPr>
          <p:nvPr>
            <p:ph idx="1"/>
          </p:nvPr>
        </p:nvSpPr>
        <p:spPr/>
        <p:txBody>
          <a:bodyPr/>
          <a:lstStyle/>
          <a:p>
            <a:r>
              <a:rPr lang="zh-CN" altLang="en-US" dirty="0"/>
              <a:t>能力成熟度模型（</a:t>
            </a:r>
            <a:r>
              <a:rPr lang="en-US" altLang="zh-CN" dirty="0"/>
              <a:t>Capability Maturity Model</a:t>
            </a:r>
            <a:r>
              <a:rPr lang="zh-CN" altLang="en-US" dirty="0"/>
              <a:t>）</a:t>
            </a:r>
          </a:p>
          <a:p>
            <a:pPr lvl="1"/>
            <a:r>
              <a:rPr lang="zh-CN" altLang="en-US" dirty="0"/>
              <a:t>一种衡量工程实施能力的方法</a:t>
            </a:r>
          </a:p>
          <a:p>
            <a:pPr lvl="1"/>
            <a:r>
              <a:rPr lang="zh-CN" altLang="en-US" dirty="0"/>
              <a:t>建立在统计过程控制理论基础上的</a:t>
            </a:r>
          </a:p>
          <a:p>
            <a:r>
              <a:rPr lang="zh-CN" altLang="en-US" dirty="0"/>
              <a:t>能力成熟度模型基础</a:t>
            </a:r>
          </a:p>
          <a:p>
            <a:pPr lvl="1"/>
            <a:r>
              <a:rPr lang="zh-CN" altLang="en-US" dirty="0">
                <a:solidFill>
                  <a:srgbClr val="FF3300"/>
                </a:solidFill>
              </a:rPr>
              <a:t>现代统计过程控制理论</a:t>
            </a:r>
            <a:r>
              <a:rPr lang="zh-CN" altLang="en-US" dirty="0"/>
              <a:t>表明通过强调生产过程的高质量和在过程中组织实施的成熟性可以低成本地生产出高质量产品；</a:t>
            </a:r>
          </a:p>
          <a:p>
            <a:pPr lvl="1"/>
            <a:r>
              <a:rPr lang="zh-CN" altLang="en-US" dirty="0"/>
              <a:t>所有成功企业的共同特点是都具有一组</a:t>
            </a:r>
            <a:r>
              <a:rPr lang="zh-CN" altLang="en-US" dirty="0">
                <a:solidFill>
                  <a:srgbClr val="FF3300"/>
                </a:solidFill>
              </a:rPr>
              <a:t>严格定义</a:t>
            </a:r>
            <a:r>
              <a:rPr lang="zh-CN" altLang="en-US" dirty="0"/>
              <a:t>、</a:t>
            </a:r>
            <a:r>
              <a:rPr lang="zh-CN" altLang="en-US" dirty="0">
                <a:solidFill>
                  <a:srgbClr val="FF3300"/>
                </a:solidFill>
              </a:rPr>
              <a:t>管理完善</a:t>
            </a:r>
            <a:r>
              <a:rPr lang="zh-CN" altLang="en-US" dirty="0"/>
              <a:t>、</a:t>
            </a:r>
            <a:r>
              <a:rPr lang="zh-CN" altLang="en-US" dirty="0">
                <a:solidFill>
                  <a:srgbClr val="FF3300"/>
                </a:solidFill>
              </a:rPr>
              <a:t>可测可控</a:t>
            </a:r>
            <a:r>
              <a:rPr lang="zh-CN" altLang="en-US" dirty="0"/>
              <a:t>从而</a:t>
            </a:r>
            <a:r>
              <a:rPr lang="zh-CN" altLang="en-US" dirty="0">
                <a:solidFill>
                  <a:srgbClr val="FF3300"/>
                </a:solidFill>
              </a:rPr>
              <a:t>高度有效</a:t>
            </a:r>
            <a:r>
              <a:rPr lang="zh-CN" altLang="en-US" dirty="0"/>
              <a:t>的业务过程；</a:t>
            </a:r>
          </a:p>
          <a:p>
            <a:pPr lvl="1"/>
            <a:r>
              <a:rPr lang="en-US" altLang="zh-CN" dirty="0"/>
              <a:t>CMM</a:t>
            </a:r>
            <a:r>
              <a:rPr lang="zh-CN" altLang="en-US" dirty="0"/>
              <a:t>模型抽取了这样一组好的工程实践并定义了过程的“能力”；</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12</a:t>
            </a:fld>
            <a:endParaRPr lang="en-US" altLang="zh-CN"/>
          </a:p>
        </p:txBody>
      </p:sp>
    </p:spTree>
    <p:extLst>
      <p:ext uri="{BB962C8B-B14F-4D97-AF65-F5344CB8AC3E}">
        <p14:creationId xmlns:p14="http://schemas.microsoft.com/office/powerpoint/2010/main" xmlns="" val="12104484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能力成熟度模型基本思想</a:t>
            </a:r>
          </a:p>
        </p:txBody>
      </p:sp>
      <p:sp>
        <p:nvSpPr>
          <p:cNvPr id="3" name="内容占位符 2"/>
          <p:cNvSpPr>
            <a:spLocks noGrp="1"/>
          </p:cNvSpPr>
          <p:nvPr>
            <p:ph idx="1"/>
          </p:nvPr>
        </p:nvSpPr>
        <p:spPr/>
        <p:txBody>
          <a:bodyPr/>
          <a:lstStyle/>
          <a:p>
            <a:r>
              <a:rPr lang="zh-CN" altLang="zh-CN" dirty="0"/>
              <a:t>工程实施组织的能力成熟度等级越高，系统的风险越低</a:t>
            </a:r>
          </a:p>
          <a:p>
            <a:r>
              <a:rPr lang="zh-CN" altLang="zh-CN" dirty="0"/>
              <a:t>CMM为工程的过程能力提供了一个阶梯式的改进框架</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13</a:t>
            </a:fld>
            <a:endParaRPr lang="en-US" altLang="zh-CN"/>
          </a:p>
        </p:txBody>
      </p:sp>
      <p:graphicFrame>
        <p:nvGraphicFramePr>
          <p:cNvPr id="5" name="对象 -2147482623"/>
          <p:cNvGraphicFramePr>
            <a:graphicFrameLocks noChangeAspect="1"/>
          </p:cNvGraphicFramePr>
          <p:nvPr>
            <p:extLst/>
          </p:nvPr>
        </p:nvGraphicFramePr>
        <p:xfrm>
          <a:off x="179947" y="3206646"/>
          <a:ext cx="3996742" cy="3171825"/>
        </p:xfrm>
        <a:graphic>
          <a:graphicData uri="http://schemas.openxmlformats.org/presentationml/2006/ole">
            <p:oleObj spid="_x0000_s2104" r:id="rId4" imgW="3662018" imgH="2048256" progId="">
              <p:embed/>
            </p:oleObj>
          </a:graphicData>
        </a:graphic>
      </p:graphicFrame>
      <p:grpSp>
        <p:nvGrpSpPr>
          <p:cNvPr id="67" name="组合 66"/>
          <p:cNvGrpSpPr/>
          <p:nvPr/>
        </p:nvGrpSpPr>
        <p:grpSpPr>
          <a:xfrm>
            <a:off x="4283968" y="3118155"/>
            <a:ext cx="4788459" cy="2745715"/>
            <a:chOff x="4283968" y="3118155"/>
            <a:chExt cx="4788459" cy="2745715"/>
          </a:xfrm>
        </p:grpSpPr>
        <p:sp>
          <p:nvSpPr>
            <p:cNvPr id="7" name="Rectangle 4"/>
            <p:cNvSpPr>
              <a:spLocks noChangeArrowheads="1"/>
            </p:cNvSpPr>
            <p:nvPr/>
          </p:nvSpPr>
          <p:spPr bwMode="auto">
            <a:xfrm>
              <a:off x="4283968" y="4248077"/>
              <a:ext cx="970923" cy="681227"/>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00CC"/>
                  </a:solidFill>
                  <a:sym typeface="黑体" panose="02010609060101010101" pitchFamily="49" charset="-122"/>
                </a:rPr>
                <a:t>能力成熟模型</a:t>
              </a:r>
              <a:endParaRPr lang="zh-CN" altLang="en-US" sz="1600" dirty="0">
                <a:solidFill>
                  <a:srgbClr val="000000"/>
                </a:solidFill>
              </a:endParaRPr>
            </a:p>
          </p:txBody>
        </p:sp>
        <p:sp>
          <p:nvSpPr>
            <p:cNvPr id="9" name="Rectangle 6"/>
            <p:cNvSpPr>
              <a:spLocks noChangeArrowheads="1"/>
            </p:cNvSpPr>
            <p:nvPr/>
          </p:nvSpPr>
          <p:spPr bwMode="auto">
            <a:xfrm>
              <a:off x="6976868" y="3149528"/>
              <a:ext cx="2095559" cy="525106"/>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600" dirty="0">
                  <a:solidFill>
                    <a:srgbClr val="0000CC"/>
                  </a:solidFill>
                  <a:sym typeface="黑体" panose="02010609060101010101" pitchFamily="49" charset="-122"/>
                </a:rPr>
                <a:t>SW-CMM</a:t>
              </a:r>
            </a:p>
            <a:p>
              <a:pPr algn="ctr"/>
              <a:r>
                <a:rPr lang="zh-CN" altLang="en-US" sz="1600" dirty="0">
                  <a:solidFill>
                    <a:srgbClr val="0000CC"/>
                  </a:solidFill>
                  <a:sym typeface="黑体" panose="02010609060101010101" pitchFamily="49" charset="-122"/>
                </a:rPr>
                <a:t>软件能力成熟模型</a:t>
              </a:r>
              <a:endParaRPr lang="zh-CN" altLang="en-US" sz="1600" dirty="0">
                <a:solidFill>
                  <a:srgbClr val="000000"/>
                </a:solidFill>
              </a:endParaRPr>
            </a:p>
          </p:txBody>
        </p:sp>
        <p:sp>
          <p:nvSpPr>
            <p:cNvPr id="10" name="Rectangle 7"/>
            <p:cNvSpPr>
              <a:spLocks noChangeArrowheads="1"/>
            </p:cNvSpPr>
            <p:nvPr/>
          </p:nvSpPr>
          <p:spPr bwMode="auto">
            <a:xfrm>
              <a:off x="6976868" y="3818668"/>
              <a:ext cx="2095559" cy="726456"/>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600" dirty="0">
                  <a:solidFill>
                    <a:srgbClr val="0000CC"/>
                  </a:solidFill>
                  <a:sym typeface="黑体" panose="02010609060101010101" pitchFamily="49" charset="-122"/>
                </a:rPr>
                <a:t>SE-CMM</a:t>
              </a:r>
            </a:p>
            <a:p>
              <a:pPr algn="ctr"/>
              <a:r>
                <a:rPr lang="zh-CN" altLang="en-US" sz="1600" dirty="0">
                  <a:solidFill>
                    <a:srgbClr val="0000CC"/>
                  </a:solidFill>
                  <a:sym typeface="黑体" panose="02010609060101010101" pitchFamily="49" charset="-122"/>
                </a:rPr>
                <a:t>系统工程能力成熟模型</a:t>
              </a:r>
              <a:endParaRPr lang="zh-CN" altLang="en-US" sz="1600" dirty="0">
                <a:solidFill>
                  <a:srgbClr val="000000"/>
                </a:solidFill>
              </a:endParaRPr>
            </a:p>
          </p:txBody>
        </p:sp>
        <p:sp>
          <p:nvSpPr>
            <p:cNvPr id="11" name="Rectangle 8"/>
            <p:cNvSpPr>
              <a:spLocks noChangeArrowheads="1"/>
            </p:cNvSpPr>
            <p:nvPr/>
          </p:nvSpPr>
          <p:spPr bwMode="auto">
            <a:xfrm>
              <a:off x="6960134" y="4679908"/>
              <a:ext cx="2095559" cy="713652"/>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600" dirty="0">
                  <a:solidFill>
                    <a:srgbClr val="0000CC"/>
                  </a:solidFill>
                  <a:sym typeface="黑体" panose="02010609060101010101" pitchFamily="49" charset="-122"/>
                </a:rPr>
                <a:t>SSE-CMM</a:t>
              </a:r>
            </a:p>
            <a:p>
              <a:pPr algn="ctr"/>
              <a:r>
                <a:rPr lang="zh-CN" altLang="en-US" sz="1600" dirty="0">
                  <a:solidFill>
                    <a:srgbClr val="0000CC"/>
                  </a:solidFill>
                  <a:sym typeface="黑体" panose="02010609060101010101" pitchFamily="49" charset="-122"/>
                </a:rPr>
                <a:t>信息系统安全工程能力成熟模型</a:t>
              </a:r>
              <a:endParaRPr lang="zh-CN" altLang="en-US" sz="1600" dirty="0">
                <a:solidFill>
                  <a:srgbClr val="000000"/>
                </a:solidFill>
              </a:endParaRPr>
            </a:p>
          </p:txBody>
        </p:sp>
        <p:sp>
          <p:nvSpPr>
            <p:cNvPr id="17" name="Oval 14"/>
            <p:cNvSpPr>
              <a:spLocks noChangeArrowheads="1"/>
            </p:cNvSpPr>
            <p:nvPr/>
          </p:nvSpPr>
          <p:spPr bwMode="auto">
            <a:xfrm>
              <a:off x="5388368" y="3118155"/>
              <a:ext cx="1321934" cy="557080"/>
            </a:xfrm>
            <a:prstGeom prst="ellipse">
              <a:avLst/>
            </a:prstGeom>
            <a:gradFill rotWithShape="1">
              <a:gsLst>
                <a:gs pos="0">
                  <a:srgbClr val="99CCFF"/>
                </a:gs>
                <a:gs pos="100000">
                  <a:srgbClr val="E3F1FF"/>
                </a:gs>
              </a:gsLst>
              <a:lin ang="5400000" scaled="1"/>
            </a:gradFill>
            <a:ln w="38100">
              <a:solidFill>
                <a:srgbClr val="3366FF"/>
              </a:solidFill>
              <a:bevel/>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00CC"/>
                  </a:solidFill>
                  <a:sym typeface="黑体" panose="02010609060101010101" pitchFamily="49" charset="-122"/>
                </a:rPr>
                <a:t>软件</a:t>
              </a:r>
              <a:endParaRPr lang="en-US" altLang="zh-CN" sz="1600" dirty="0">
                <a:solidFill>
                  <a:srgbClr val="0000CC"/>
                </a:solidFill>
                <a:sym typeface="黑体" panose="02010609060101010101" pitchFamily="49" charset="-122"/>
              </a:endParaRPr>
            </a:p>
            <a:p>
              <a:pPr algn="ctr"/>
              <a:r>
                <a:rPr lang="zh-CN" altLang="en-US" sz="1600" dirty="0">
                  <a:solidFill>
                    <a:srgbClr val="0000CC"/>
                  </a:solidFill>
                  <a:sym typeface="黑体" panose="02010609060101010101" pitchFamily="49" charset="-122"/>
                </a:rPr>
                <a:t>工程</a:t>
              </a:r>
            </a:p>
          </p:txBody>
        </p:sp>
        <p:sp>
          <p:nvSpPr>
            <p:cNvPr id="18" name="Oval 15"/>
            <p:cNvSpPr>
              <a:spLocks noChangeArrowheads="1"/>
            </p:cNvSpPr>
            <p:nvPr/>
          </p:nvSpPr>
          <p:spPr bwMode="auto">
            <a:xfrm>
              <a:off x="5433120" y="3873387"/>
              <a:ext cx="1362016" cy="593559"/>
            </a:xfrm>
            <a:prstGeom prst="ellipse">
              <a:avLst/>
            </a:prstGeom>
            <a:gradFill rotWithShape="1">
              <a:gsLst>
                <a:gs pos="0">
                  <a:srgbClr val="99CCFF"/>
                </a:gs>
                <a:gs pos="100000">
                  <a:srgbClr val="E3F1FF"/>
                </a:gs>
              </a:gsLst>
              <a:lin ang="5400000" scaled="1"/>
            </a:gradFill>
            <a:ln w="38100">
              <a:solidFill>
                <a:srgbClr val="3366FF"/>
              </a:solidFill>
              <a:bevel/>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00CC"/>
                  </a:solidFill>
                  <a:sym typeface="黑体" panose="02010609060101010101" pitchFamily="49" charset="-122"/>
                </a:rPr>
                <a:t>传统</a:t>
              </a:r>
              <a:endParaRPr lang="en-US" altLang="zh-CN" sz="1600" dirty="0">
                <a:solidFill>
                  <a:srgbClr val="0000CC"/>
                </a:solidFill>
                <a:sym typeface="黑体" panose="02010609060101010101" pitchFamily="49" charset="-122"/>
              </a:endParaRPr>
            </a:p>
            <a:p>
              <a:pPr algn="ctr"/>
              <a:r>
                <a:rPr lang="zh-CN" altLang="en-US" sz="1600" dirty="0">
                  <a:solidFill>
                    <a:srgbClr val="0000CC"/>
                  </a:solidFill>
                  <a:sym typeface="黑体" panose="02010609060101010101" pitchFamily="49" charset="-122"/>
                </a:rPr>
                <a:t>制造业</a:t>
              </a:r>
            </a:p>
          </p:txBody>
        </p:sp>
        <p:sp>
          <p:nvSpPr>
            <p:cNvPr id="19" name="Oval 16"/>
            <p:cNvSpPr>
              <a:spLocks noChangeArrowheads="1"/>
            </p:cNvSpPr>
            <p:nvPr/>
          </p:nvSpPr>
          <p:spPr bwMode="auto">
            <a:xfrm>
              <a:off x="5552196" y="4761148"/>
              <a:ext cx="1191569" cy="498836"/>
            </a:xfrm>
            <a:prstGeom prst="ellipse">
              <a:avLst/>
            </a:prstGeom>
            <a:gradFill rotWithShape="1">
              <a:gsLst>
                <a:gs pos="0">
                  <a:srgbClr val="99CCFF"/>
                </a:gs>
                <a:gs pos="100000">
                  <a:srgbClr val="E3F1FF"/>
                </a:gs>
              </a:gsLst>
              <a:lin ang="5400000" scaled="1"/>
            </a:gradFill>
            <a:ln w="38100">
              <a:solidFill>
                <a:srgbClr val="3366FF"/>
              </a:solidFill>
              <a:bevel/>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00CC"/>
                  </a:solidFill>
                  <a:sym typeface="黑体" panose="02010609060101010101" pitchFamily="49" charset="-122"/>
                </a:rPr>
                <a:t>安全</a:t>
              </a:r>
              <a:endParaRPr lang="en-US" altLang="zh-CN" sz="1600" dirty="0">
                <a:solidFill>
                  <a:srgbClr val="0000CC"/>
                </a:solidFill>
                <a:sym typeface="黑体" panose="02010609060101010101" pitchFamily="49" charset="-122"/>
              </a:endParaRPr>
            </a:p>
            <a:p>
              <a:pPr algn="ctr"/>
              <a:r>
                <a:rPr lang="zh-CN" altLang="en-US" sz="1600" dirty="0">
                  <a:solidFill>
                    <a:srgbClr val="0000CC"/>
                  </a:solidFill>
                  <a:sym typeface="黑体" panose="02010609060101010101" pitchFamily="49" charset="-122"/>
                </a:rPr>
                <a:t>工程</a:t>
              </a:r>
            </a:p>
          </p:txBody>
        </p:sp>
        <p:sp>
          <p:nvSpPr>
            <p:cNvPr id="23" name="Oval 20"/>
            <p:cNvSpPr>
              <a:spLocks noChangeArrowheads="1"/>
            </p:cNvSpPr>
            <p:nvPr/>
          </p:nvSpPr>
          <p:spPr bwMode="auto">
            <a:xfrm>
              <a:off x="5700561" y="5517542"/>
              <a:ext cx="1009741" cy="346328"/>
            </a:xfrm>
            <a:prstGeom prst="ellipse">
              <a:avLst/>
            </a:prstGeom>
            <a:gradFill rotWithShape="1">
              <a:gsLst>
                <a:gs pos="0">
                  <a:srgbClr val="99CCFF"/>
                </a:gs>
                <a:gs pos="100000">
                  <a:srgbClr val="E3F1FF"/>
                </a:gs>
              </a:gsLst>
              <a:lin ang="5400000" scaled="1"/>
            </a:gradFill>
            <a:ln w="38100">
              <a:solidFill>
                <a:srgbClr val="3366FF"/>
              </a:solidFill>
              <a:bevel/>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600" dirty="0">
                  <a:solidFill>
                    <a:srgbClr val="0000CC"/>
                  </a:solidFill>
                  <a:sym typeface="黑体" panose="02010609060101010101" pitchFamily="49" charset="-122"/>
                </a:rPr>
                <a:t>……</a:t>
              </a:r>
              <a:endParaRPr lang="zh-CN" altLang="en-US" sz="1600" dirty="0">
                <a:solidFill>
                  <a:srgbClr val="0000CC"/>
                </a:solidFill>
                <a:sym typeface="黑体" panose="02010609060101010101" pitchFamily="49" charset="-122"/>
              </a:endParaRPr>
            </a:p>
          </p:txBody>
        </p:sp>
        <p:sp>
          <p:nvSpPr>
            <p:cNvPr id="24" name="Rectangle 21"/>
            <p:cNvSpPr>
              <a:spLocks noChangeArrowheads="1"/>
            </p:cNvSpPr>
            <p:nvPr/>
          </p:nvSpPr>
          <p:spPr bwMode="auto">
            <a:xfrm>
              <a:off x="6965521" y="5574803"/>
              <a:ext cx="2094391" cy="237784"/>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600" dirty="0">
                  <a:solidFill>
                    <a:srgbClr val="0000CC"/>
                  </a:solidFill>
                  <a:sym typeface="黑体" panose="02010609060101010101" pitchFamily="49" charset="-122"/>
                </a:rPr>
                <a:t>……</a:t>
              </a:r>
              <a:endParaRPr lang="zh-CN" altLang="en-US" sz="1600" dirty="0">
                <a:solidFill>
                  <a:srgbClr val="0000CC"/>
                </a:solidFill>
                <a:sym typeface="黑体" panose="02010609060101010101" pitchFamily="49" charset="-122"/>
              </a:endParaRPr>
            </a:p>
          </p:txBody>
        </p:sp>
        <p:cxnSp>
          <p:nvCxnSpPr>
            <p:cNvPr id="29" name="直接箭头连接符 28"/>
            <p:cNvCxnSpPr>
              <a:stCxn id="7" idx="2"/>
              <a:endCxn id="23" idx="2"/>
            </p:cNvCxnSpPr>
            <p:nvPr/>
          </p:nvCxnSpPr>
          <p:spPr>
            <a:xfrm>
              <a:off x="4769430" y="4929304"/>
              <a:ext cx="931131" cy="761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7" idx="0"/>
              <a:endCxn id="17" idx="2"/>
            </p:cNvCxnSpPr>
            <p:nvPr/>
          </p:nvCxnSpPr>
          <p:spPr>
            <a:xfrm flipV="1">
              <a:off x="4769430" y="3396695"/>
              <a:ext cx="618938" cy="851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7" idx="3"/>
              <a:endCxn id="18" idx="2"/>
            </p:cNvCxnSpPr>
            <p:nvPr/>
          </p:nvCxnSpPr>
          <p:spPr>
            <a:xfrm flipV="1">
              <a:off x="5254891" y="4170167"/>
              <a:ext cx="178229" cy="418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7" idx="3"/>
              <a:endCxn id="19" idx="2"/>
            </p:cNvCxnSpPr>
            <p:nvPr/>
          </p:nvCxnSpPr>
          <p:spPr>
            <a:xfrm>
              <a:off x="5254891" y="4588691"/>
              <a:ext cx="297305" cy="421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3" idx="6"/>
              <a:endCxn id="24" idx="1"/>
            </p:cNvCxnSpPr>
            <p:nvPr/>
          </p:nvCxnSpPr>
          <p:spPr>
            <a:xfrm>
              <a:off x="6710302" y="5690706"/>
              <a:ext cx="255219" cy="2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9" idx="6"/>
              <a:endCxn id="11" idx="1"/>
            </p:cNvCxnSpPr>
            <p:nvPr/>
          </p:nvCxnSpPr>
          <p:spPr>
            <a:xfrm>
              <a:off x="6743765" y="5010566"/>
              <a:ext cx="216369" cy="26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18" idx="6"/>
              <a:endCxn id="10" idx="1"/>
            </p:cNvCxnSpPr>
            <p:nvPr/>
          </p:nvCxnSpPr>
          <p:spPr>
            <a:xfrm>
              <a:off x="6795136" y="4170167"/>
              <a:ext cx="181732" cy="11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17" idx="6"/>
              <a:endCxn id="9" idx="1"/>
            </p:cNvCxnSpPr>
            <p:nvPr/>
          </p:nvCxnSpPr>
          <p:spPr>
            <a:xfrm>
              <a:off x="6710302" y="3396695"/>
              <a:ext cx="266566" cy="15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739960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知识子域：系统安全工程</a:t>
            </a:r>
          </a:p>
        </p:txBody>
      </p:sp>
      <p:sp>
        <p:nvSpPr>
          <p:cNvPr id="3" name="内容占位符 2"/>
          <p:cNvSpPr>
            <a:spLocks noGrp="1"/>
          </p:cNvSpPr>
          <p:nvPr>
            <p:ph idx="1"/>
          </p:nvPr>
        </p:nvSpPr>
        <p:spPr/>
        <p:txBody>
          <a:bodyPr/>
          <a:lstStyle/>
          <a:p>
            <a:r>
              <a:rPr lang="zh-CN" altLang="en-US" dirty="0"/>
              <a:t>系统安全工程能力成熟度模型</a:t>
            </a:r>
          </a:p>
          <a:p>
            <a:pPr lvl="1"/>
            <a:r>
              <a:rPr lang="zh-CN" altLang="en-US" dirty="0"/>
              <a:t>了解系统安全工程能力成熟度模型基本概念；</a:t>
            </a:r>
          </a:p>
          <a:p>
            <a:pPr lvl="1"/>
            <a:r>
              <a:rPr lang="zh-CN" altLang="en-US" dirty="0"/>
              <a:t>了解系统安全工程能力成熟度模型的体系结构及域维、能力维相关概念；</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14</a:t>
            </a:fld>
            <a:endParaRPr lang="en-US" altLang="zh-CN"/>
          </a:p>
        </p:txBody>
      </p:sp>
    </p:spTree>
    <p:extLst>
      <p:ext uri="{BB962C8B-B14F-4D97-AF65-F5344CB8AC3E}">
        <p14:creationId xmlns:p14="http://schemas.microsoft.com/office/powerpoint/2010/main" xmlns="" val="5726124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系统安全工程能力成熟度模型</a:t>
            </a:r>
            <a:endParaRPr lang="en-US" dirty="0"/>
          </a:p>
        </p:txBody>
      </p:sp>
      <p:sp>
        <p:nvSpPr>
          <p:cNvPr id="51203"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lvl="1" indent="-342900">
              <a:buClr>
                <a:srgbClr val="3399FF"/>
              </a:buClr>
              <a:buFont typeface="Wingdings" pitchFamily="2" charset="2"/>
              <a:buChar char="v"/>
            </a:pPr>
            <a:r>
              <a:rPr lang="zh-CN" altLang="en-US" dirty="0"/>
              <a:t>什么是系统安全工程能力成熟模型（SSE-CMM）</a:t>
            </a:r>
          </a:p>
          <a:p>
            <a:pPr lvl="1"/>
            <a:r>
              <a:rPr lang="zh-CN" altLang="zh-CN" dirty="0"/>
              <a:t>一种衡量</a:t>
            </a:r>
            <a:r>
              <a:rPr lang="en-US" altLang="zh-CN" dirty="0"/>
              <a:t>SSE</a:t>
            </a:r>
            <a:r>
              <a:rPr lang="zh-CN" altLang="zh-CN" dirty="0"/>
              <a:t>实施能力的方法</a:t>
            </a:r>
            <a:endParaRPr lang="en-US" altLang="zh-CN" dirty="0"/>
          </a:p>
          <a:p>
            <a:pPr lvl="1"/>
            <a:r>
              <a:rPr lang="zh-CN" altLang="en-US" dirty="0"/>
              <a:t>为信息安全工程过程改进建立一个框架模型</a:t>
            </a:r>
          </a:p>
          <a:p>
            <a:r>
              <a:rPr lang="en-US" altLang="zh-CN" dirty="0"/>
              <a:t>SSE-CM</a:t>
            </a:r>
            <a:r>
              <a:rPr lang="zh-CN" altLang="en-US" dirty="0"/>
              <a:t>描述了一个组织的</a:t>
            </a:r>
            <a:r>
              <a:rPr lang="zh-CN" altLang="en-US" b="1" dirty="0">
                <a:solidFill>
                  <a:srgbClr val="FF0000"/>
                </a:solidFill>
              </a:rPr>
              <a:t>系统安全工程过程</a:t>
            </a:r>
            <a:r>
              <a:rPr lang="zh-CN" altLang="en-US" dirty="0"/>
              <a:t>必须包含的</a:t>
            </a:r>
            <a:r>
              <a:rPr lang="zh-CN" altLang="en-US" b="1" dirty="0">
                <a:solidFill>
                  <a:srgbClr val="FF0000"/>
                </a:solidFill>
              </a:rPr>
              <a:t>基本特征</a:t>
            </a:r>
            <a:endParaRPr lang="zh-CN" altLang="en-US" dirty="0"/>
          </a:p>
          <a:p>
            <a:pPr lvl="1"/>
            <a:r>
              <a:rPr lang="zh-CN" altLang="en-US" dirty="0"/>
              <a:t>这些特征是完善的安全工程</a:t>
            </a:r>
            <a:r>
              <a:rPr lang="zh-CN" altLang="en-US" b="1" dirty="0">
                <a:solidFill>
                  <a:srgbClr val="FF0000"/>
                </a:solidFill>
              </a:rPr>
              <a:t>保证</a:t>
            </a:r>
            <a:endParaRPr lang="zh-CN" altLang="en-US" dirty="0"/>
          </a:p>
          <a:p>
            <a:pPr lvl="1"/>
            <a:r>
              <a:rPr lang="zh-CN" altLang="en-US" dirty="0"/>
              <a:t>也是系统安全工程实施的</a:t>
            </a:r>
            <a:r>
              <a:rPr lang="zh-CN" altLang="en-US" dirty="0">
                <a:solidFill>
                  <a:srgbClr val="FF0000"/>
                </a:solidFill>
              </a:rPr>
              <a:t>度量标准</a:t>
            </a:r>
            <a:endParaRPr lang="zh-CN" altLang="en-US" dirty="0"/>
          </a:p>
          <a:p>
            <a:pPr lvl="1"/>
            <a:r>
              <a:rPr lang="zh-CN" altLang="en-US" dirty="0"/>
              <a:t>还是一个易于理解的评估系统安全工程实施的</a:t>
            </a:r>
            <a:r>
              <a:rPr lang="zh-CN" altLang="en-US" dirty="0">
                <a:solidFill>
                  <a:srgbClr val="FF0000"/>
                </a:solidFill>
              </a:rPr>
              <a:t>框架</a:t>
            </a:r>
            <a:endParaRPr lang="zh-CN" altLang="en-US" dirty="0"/>
          </a:p>
        </p:txBody>
      </p:sp>
      <p:sp>
        <p:nvSpPr>
          <p:cNvPr id="51204"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BE53CBE2-612C-4353-A582-6474E7652BD6}"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15</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15867324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en-US" altLang="zh-CN"/>
              <a:t>SSE-CMM</a:t>
            </a:r>
            <a:r>
              <a:rPr lang="zh-CN" altLang="en-US"/>
              <a:t>的作用</a:t>
            </a:r>
          </a:p>
        </p:txBody>
      </p:sp>
      <p:sp>
        <p:nvSpPr>
          <p:cNvPr id="52227"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zh-CN" altLang="en-US" dirty="0">
                <a:solidFill>
                  <a:srgbClr val="FF0000"/>
                </a:solidFill>
              </a:rPr>
              <a:t>获取组织</a:t>
            </a:r>
            <a:r>
              <a:rPr lang="zh-CN" altLang="en-US" dirty="0"/>
              <a:t>（系统、产品的采购方）</a:t>
            </a:r>
          </a:p>
          <a:p>
            <a:pPr lvl="1">
              <a:lnSpc>
                <a:spcPct val="90000"/>
              </a:lnSpc>
            </a:pPr>
            <a:r>
              <a:rPr lang="zh-CN" altLang="en-US" dirty="0"/>
              <a:t>帮助选择合格的投标者，以统一的标准对安全工程过程进行监管提高工程实施质量，减少争议</a:t>
            </a:r>
          </a:p>
          <a:p>
            <a:pPr>
              <a:lnSpc>
                <a:spcPct val="90000"/>
              </a:lnSpc>
            </a:pPr>
            <a:r>
              <a:rPr lang="zh-CN" altLang="en-US" dirty="0">
                <a:solidFill>
                  <a:srgbClr val="FF3300"/>
                </a:solidFill>
              </a:rPr>
              <a:t>工程组织</a:t>
            </a:r>
            <a:r>
              <a:rPr lang="zh-CN" altLang="en-US" dirty="0"/>
              <a:t>（系统开发和集成商）</a:t>
            </a:r>
            <a:endParaRPr lang="en-US" dirty="0"/>
          </a:p>
          <a:p>
            <a:pPr lvl="1">
              <a:lnSpc>
                <a:spcPct val="90000"/>
              </a:lnSpc>
            </a:pPr>
            <a:r>
              <a:rPr lang="zh-CN" altLang="en-US" dirty="0"/>
              <a:t>通过可重复、可预测的过程减少返工、提高质量、降低成本；改进安全工程实施能力；获得证明安全工程实施能力的资质</a:t>
            </a:r>
          </a:p>
          <a:p>
            <a:pPr>
              <a:lnSpc>
                <a:spcPct val="90000"/>
              </a:lnSpc>
            </a:pPr>
            <a:r>
              <a:rPr lang="zh-CN" altLang="en-US" dirty="0">
                <a:solidFill>
                  <a:srgbClr val="FF3300"/>
                </a:solidFill>
              </a:rPr>
              <a:t>认证评估组织</a:t>
            </a:r>
            <a:endParaRPr lang="en-US" dirty="0">
              <a:solidFill>
                <a:srgbClr val="FF3300"/>
              </a:solidFill>
            </a:endParaRPr>
          </a:p>
          <a:p>
            <a:pPr lvl="1">
              <a:lnSpc>
                <a:spcPct val="90000"/>
              </a:lnSpc>
            </a:pPr>
            <a:r>
              <a:rPr lang="zh-CN" altLang="en-US" dirty="0"/>
              <a:t>获得独立于系统和产品的可重用的过程评估标准，用来确定被评估者将安全工程集成在系统工程之中，并且其系统安全工程是可信的</a:t>
            </a:r>
          </a:p>
        </p:txBody>
      </p:sp>
      <p:sp>
        <p:nvSpPr>
          <p:cNvPr id="52228"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62B39730-E85B-4F05-B445-0B87CFB41B59}"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16</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11657361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en-US" altLang="zh-CN"/>
              <a:t>SSE-CMM</a:t>
            </a:r>
            <a:r>
              <a:rPr lang="zh-CN" altLang="en-US"/>
              <a:t>体系结构</a:t>
            </a:r>
          </a:p>
        </p:txBody>
      </p:sp>
      <p:sp>
        <p:nvSpPr>
          <p:cNvPr id="2" name="内容占位符 1"/>
          <p:cNvSpPr>
            <a:spLocks noGrp="1"/>
          </p:cNvSpPr>
          <p:nvPr>
            <p:ph idx="1"/>
          </p:nvPr>
        </p:nvSpPr>
        <p:spPr/>
        <p:txBody>
          <a:bodyPr/>
          <a:lstStyle/>
          <a:p>
            <a:r>
              <a:rPr lang="zh-CN" altLang="en-US" sz="2600" dirty="0">
                <a:solidFill>
                  <a:srgbClr val="000000"/>
                </a:solidFill>
                <a:latin typeface="黑体" panose="02010609060101010101" pitchFamily="49" charset="-122"/>
                <a:ea typeface="黑体" panose="02010609060101010101" pitchFamily="49" charset="-122"/>
                <a:sym typeface="黑体" panose="02010609060101010101" pitchFamily="49" charset="-122"/>
              </a:rPr>
              <a:t>“域维” 由所有定义的安全工程过程区构成</a:t>
            </a:r>
          </a:p>
          <a:p>
            <a:r>
              <a:rPr lang="zh-CN" altLang="en-US" sz="2600" dirty="0">
                <a:solidFill>
                  <a:srgbClr val="000000"/>
                </a:solidFill>
                <a:latin typeface="黑体" panose="02010609060101010101" pitchFamily="49" charset="-122"/>
                <a:ea typeface="黑体" panose="02010609060101010101" pitchFamily="49" charset="-122"/>
                <a:sym typeface="黑体" panose="02010609060101010101" pitchFamily="49" charset="-122"/>
              </a:rPr>
              <a:t>“能力维”代表组织实施这一过程的能力</a:t>
            </a:r>
          </a:p>
          <a:p>
            <a:endParaRPr lang="zh-CN" altLang="en-US" dirty="0"/>
          </a:p>
        </p:txBody>
      </p:sp>
      <p:grpSp>
        <p:nvGrpSpPr>
          <p:cNvPr id="55299" name="Group 4"/>
          <p:cNvGrpSpPr>
            <a:grpSpLocks/>
          </p:cNvGrpSpPr>
          <p:nvPr/>
        </p:nvGrpSpPr>
        <p:grpSpPr bwMode="auto">
          <a:xfrm>
            <a:off x="1116013" y="2492896"/>
            <a:ext cx="6084280" cy="4143648"/>
            <a:chOff x="0" y="0"/>
            <a:chExt cx="2873" cy="2083"/>
          </a:xfrm>
        </p:grpSpPr>
        <p:sp>
          <p:nvSpPr>
            <p:cNvPr id="55302" name="Rectangle 5"/>
            <p:cNvSpPr>
              <a:spLocks noChangeArrowheads="1"/>
            </p:cNvSpPr>
            <p:nvPr/>
          </p:nvSpPr>
          <p:spPr bwMode="auto">
            <a:xfrm rot="-5400000">
              <a:off x="-927" y="927"/>
              <a:ext cx="1952" cy="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00"/>
                  </a:solidFill>
                  <a:latin typeface="Times New Roman" panose="02020603050405020304" pitchFamily="18" charset="0"/>
                  <a:sym typeface="Times New Roman" panose="02020603050405020304" pitchFamily="18" charset="0"/>
                </a:rPr>
                <a:t>能力维（</a:t>
              </a:r>
              <a:r>
                <a:rPr lang="en-US" altLang="zh-CN" sz="1400">
                  <a:solidFill>
                    <a:srgbClr val="000000"/>
                  </a:solidFill>
                  <a:latin typeface="Times New Roman" panose="02020603050405020304" pitchFamily="18" charset="0"/>
                  <a:sym typeface="Times New Roman" panose="02020603050405020304" pitchFamily="18" charset="0"/>
                </a:rPr>
                <a:t>Capability Dimension</a:t>
              </a:r>
              <a:r>
                <a:rPr lang="zh-CN" altLang="en-US" sz="1400">
                  <a:solidFill>
                    <a:srgbClr val="000000"/>
                  </a:solidFill>
                  <a:latin typeface="Times New Roman" panose="02020603050405020304" pitchFamily="18" charset="0"/>
                  <a:sym typeface="Times New Roman" panose="02020603050405020304" pitchFamily="18" charset="0"/>
                </a:rPr>
                <a:t>）</a:t>
              </a:r>
              <a:endParaRPr lang="zh-CN" altLang="en-US" sz="1400">
                <a:solidFill>
                  <a:srgbClr val="000000"/>
                </a:solidFill>
                <a:sym typeface="黑体" panose="02010609060101010101" pitchFamily="49" charset="-122"/>
              </a:endParaRPr>
            </a:p>
          </p:txBody>
        </p:sp>
        <p:sp>
          <p:nvSpPr>
            <p:cNvPr id="55303" name="Rectangle 6"/>
            <p:cNvSpPr>
              <a:spLocks noChangeArrowheads="1"/>
            </p:cNvSpPr>
            <p:nvPr/>
          </p:nvSpPr>
          <p:spPr bwMode="auto">
            <a:xfrm>
              <a:off x="1101" y="1897"/>
              <a:ext cx="994"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00"/>
                  </a:solidFill>
                  <a:latin typeface="Times New Roman" panose="02020603050405020304" pitchFamily="18" charset="0"/>
                  <a:sym typeface="Times New Roman" panose="02020603050405020304" pitchFamily="18" charset="0"/>
                </a:rPr>
                <a:t>域维（</a:t>
              </a:r>
              <a:r>
                <a:rPr lang="en-US" altLang="zh-CN" sz="1400">
                  <a:solidFill>
                    <a:srgbClr val="000000"/>
                  </a:solidFill>
                  <a:latin typeface="Times New Roman" panose="02020603050405020304" pitchFamily="18" charset="0"/>
                  <a:sym typeface="Times New Roman" panose="02020603050405020304" pitchFamily="18" charset="0"/>
                </a:rPr>
                <a:t>Domain Dimension</a:t>
              </a:r>
              <a:r>
                <a:rPr lang="zh-CN" altLang="en-US" sz="1400">
                  <a:solidFill>
                    <a:srgbClr val="000000"/>
                  </a:solidFill>
                  <a:latin typeface="Times New Roman" panose="02020603050405020304" pitchFamily="18" charset="0"/>
                  <a:sym typeface="Times New Roman" panose="02020603050405020304" pitchFamily="18" charset="0"/>
                </a:rPr>
                <a:t>）</a:t>
              </a:r>
            </a:p>
            <a:p>
              <a:pPr algn="ctr"/>
              <a:endParaRPr lang="zh-CN" altLang="en-US" sz="1400">
                <a:solidFill>
                  <a:srgbClr val="000000"/>
                </a:solidFill>
                <a:latin typeface="Times New Roman" panose="02020603050405020304" pitchFamily="18" charset="0"/>
                <a:sym typeface="Times New Roman" panose="02020603050405020304" pitchFamily="18" charset="0"/>
              </a:endParaRPr>
            </a:p>
          </p:txBody>
        </p:sp>
        <p:grpSp>
          <p:nvGrpSpPr>
            <p:cNvPr id="55304" name="Group 7"/>
            <p:cNvGrpSpPr>
              <a:grpSpLocks/>
            </p:cNvGrpSpPr>
            <p:nvPr/>
          </p:nvGrpSpPr>
          <p:grpSpPr bwMode="auto">
            <a:xfrm>
              <a:off x="315" y="91"/>
              <a:ext cx="2558" cy="1750"/>
              <a:chOff x="0" y="0"/>
              <a:chExt cx="2558" cy="1750"/>
            </a:xfrm>
          </p:grpSpPr>
          <p:grpSp>
            <p:nvGrpSpPr>
              <p:cNvPr id="55307" name="Group 8"/>
              <p:cNvGrpSpPr>
                <a:grpSpLocks/>
              </p:cNvGrpSpPr>
              <p:nvPr/>
            </p:nvGrpSpPr>
            <p:grpSpPr bwMode="auto">
              <a:xfrm>
                <a:off x="1066" y="144"/>
                <a:ext cx="261" cy="1585"/>
                <a:chOff x="0" y="0"/>
                <a:chExt cx="261" cy="1585"/>
              </a:xfrm>
            </p:grpSpPr>
            <p:grpSp>
              <p:nvGrpSpPr>
                <p:cNvPr id="55340" name="Group 9"/>
                <p:cNvGrpSpPr>
                  <a:grpSpLocks/>
                </p:cNvGrpSpPr>
                <p:nvPr/>
              </p:nvGrpSpPr>
              <p:grpSpPr bwMode="auto">
                <a:xfrm>
                  <a:off x="0" y="0"/>
                  <a:ext cx="261" cy="1585"/>
                  <a:chOff x="0" y="0"/>
                  <a:chExt cx="261" cy="1585"/>
                </a:xfrm>
              </p:grpSpPr>
              <p:sp>
                <p:nvSpPr>
                  <p:cNvPr id="55342" name="Rectangle 10"/>
                  <p:cNvSpPr>
                    <a:spLocks noChangeArrowheads="1"/>
                  </p:cNvSpPr>
                  <p:nvPr/>
                </p:nvSpPr>
                <p:spPr bwMode="auto">
                  <a:xfrm>
                    <a:off x="0" y="0"/>
                    <a:ext cx="260" cy="1584"/>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43" name="Rectangle 11"/>
                  <p:cNvSpPr>
                    <a:spLocks noChangeArrowheads="1"/>
                  </p:cNvSpPr>
                  <p:nvPr/>
                </p:nvSpPr>
                <p:spPr bwMode="auto">
                  <a:xfrm>
                    <a:off x="0" y="0"/>
                    <a:ext cx="260" cy="1584"/>
                  </a:xfrm>
                  <a:prstGeom prst="rect">
                    <a:avLst/>
                  </a:prstGeom>
                  <a:solidFill>
                    <a:srgbClr val="FFFF00"/>
                  </a:solidFill>
                  <a:ln w="0">
                    <a:solidFill>
                      <a:srgbClr val="FFFFFF"/>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44" name="Rectangle 12"/>
                  <p:cNvSpPr>
                    <a:spLocks noChangeArrowheads="1"/>
                  </p:cNvSpPr>
                  <p:nvPr/>
                </p:nvSpPr>
                <p:spPr bwMode="auto">
                  <a:xfrm>
                    <a:off x="0" y="0"/>
                    <a:ext cx="261" cy="158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45" name="Rectangle 13"/>
                  <p:cNvSpPr>
                    <a:spLocks noChangeArrowheads="1"/>
                  </p:cNvSpPr>
                  <p:nvPr/>
                </p:nvSpPr>
                <p:spPr bwMode="auto">
                  <a:xfrm>
                    <a:off x="0" y="0"/>
                    <a:ext cx="260" cy="1584"/>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sp>
              <p:nvSpPr>
                <p:cNvPr id="55341" name="Rectangle 14"/>
                <p:cNvSpPr>
                  <a:spLocks noChangeArrowheads="1"/>
                </p:cNvSpPr>
                <p:nvPr/>
              </p:nvSpPr>
              <p:spPr bwMode="auto">
                <a:xfrm>
                  <a:off x="0" y="0"/>
                  <a:ext cx="261" cy="158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grpSp>
            <p:nvGrpSpPr>
              <p:cNvPr id="55308" name="Group 15"/>
              <p:cNvGrpSpPr>
                <a:grpSpLocks/>
              </p:cNvGrpSpPr>
              <p:nvPr/>
            </p:nvGrpSpPr>
            <p:grpSpPr bwMode="auto">
              <a:xfrm>
                <a:off x="29" y="720"/>
                <a:ext cx="2336" cy="145"/>
                <a:chOff x="0" y="0"/>
                <a:chExt cx="2336" cy="145"/>
              </a:xfrm>
            </p:grpSpPr>
            <p:grpSp>
              <p:nvGrpSpPr>
                <p:cNvPr id="55334" name="Group 16"/>
                <p:cNvGrpSpPr>
                  <a:grpSpLocks/>
                </p:cNvGrpSpPr>
                <p:nvPr/>
              </p:nvGrpSpPr>
              <p:grpSpPr bwMode="auto">
                <a:xfrm>
                  <a:off x="0" y="0"/>
                  <a:ext cx="2336" cy="145"/>
                  <a:chOff x="0" y="0"/>
                  <a:chExt cx="2336" cy="145"/>
                </a:xfrm>
              </p:grpSpPr>
              <p:sp>
                <p:nvSpPr>
                  <p:cNvPr id="55336" name="Rectangle 17"/>
                  <p:cNvSpPr>
                    <a:spLocks noChangeArrowheads="1"/>
                  </p:cNvSpPr>
                  <p:nvPr/>
                </p:nvSpPr>
                <p:spPr bwMode="auto">
                  <a:xfrm>
                    <a:off x="0" y="0"/>
                    <a:ext cx="2335" cy="144"/>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37" name="Rectangle 18"/>
                  <p:cNvSpPr>
                    <a:spLocks noChangeArrowheads="1"/>
                  </p:cNvSpPr>
                  <p:nvPr/>
                </p:nvSpPr>
                <p:spPr bwMode="auto">
                  <a:xfrm>
                    <a:off x="0" y="0"/>
                    <a:ext cx="2335" cy="144"/>
                  </a:xfrm>
                  <a:prstGeom prst="rect">
                    <a:avLst/>
                  </a:prstGeom>
                  <a:solidFill>
                    <a:srgbClr val="FFFF00"/>
                  </a:solidFill>
                  <a:ln w="0">
                    <a:solidFill>
                      <a:srgbClr val="FFFFFF"/>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38" name="Rectangle 19"/>
                  <p:cNvSpPr>
                    <a:spLocks noChangeArrowheads="1"/>
                  </p:cNvSpPr>
                  <p:nvPr/>
                </p:nvSpPr>
                <p:spPr bwMode="auto">
                  <a:xfrm>
                    <a:off x="0" y="0"/>
                    <a:ext cx="2336" cy="14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39" name="Rectangle 20"/>
                  <p:cNvSpPr>
                    <a:spLocks noChangeArrowheads="1"/>
                  </p:cNvSpPr>
                  <p:nvPr/>
                </p:nvSpPr>
                <p:spPr bwMode="auto">
                  <a:xfrm>
                    <a:off x="0" y="0"/>
                    <a:ext cx="2335" cy="144"/>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sp>
              <p:nvSpPr>
                <p:cNvPr id="55335" name="Rectangle 21"/>
                <p:cNvSpPr>
                  <a:spLocks noChangeArrowheads="1"/>
                </p:cNvSpPr>
                <p:nvPr/>
              </p:nvSpPr>
              <p:spPr bwMode="auto">
                <a:xfrm>
                  <a:off x="0" y="0"/>
                  <a:ext cx="2336" cy="14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grpSp>
            <p:nvGrpSpPr>
              <p:cNvPr id="55309" name="Group 22"/>
              <p:cNvGrpSpPr>
                <a:grpSpLocks/>
              </p:cNvGrpSpPr>
              <p:nvPr/>
            </p:nvGrpSpPr>
            <p:grpSpPr bwMode="auto">
              <a:xfrm>
                <a:off x="29" y="1707"/>
                <a:ext cx="2529" cy="43"/>
                <a:chOff x="0" y="0"/>
                <a:chExt cx="2529" cy="43"/>
              </a:xfrm>
            </p:grpSpPr>
            <p:sp>
              <p:nvSpPr>
                <p:cNvPr id="55332" name="Line 23"/>
                <p:cNvSpPr>
                  <a:spLocks noChangeShapeType="1"/>
                </p:cNvSpPr>
                <p:nvPr/>
              </p:nvSpPr>
              <p:spPr bwMode="auto">
                <a:xfrm>
                  <a:off x="0" y="21"/>
                  <a:ext cx="2474" cy="1"/>
                </a:xfrm>
                <a:prstGeom prst="line">
                  <a:avLst/>
                </a:prstGeom>
                <a:noFill/>
                <a:ln w="17463">
                  <a:solidFill>
                    <a:srgbClr val="402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5333" name="Freeform 24"/>
                <p:cNvSpPr>
                  <a:spLocks noChangeArrowheads="1"/>
                </p:cNvSpPr>
                <p:nvPr/>
              </p:nvSpPr>
              <p:spPr bwMode="auto">
                <a:xfrm>
                  <a:off x="2471" y="0"/>
                  <a:ext cx="58" cy="43"/>
                </a:xfrm>
                <a:custGeom>
                  <a:avLst/>
                  <a:gdLst>
                    <a:gd name="T0" fmla="*/ 0 w 58"/>
                    <a:gd name="T1" fmla="*/ 43 h 43"/>
                    <a:gd name="T2" fmla="*/ 58 w 58"/>
                    <a:gd name="T3" fmla="*/ 21 h 43"/>
                    <a:gd name="T4" fmla="*/ 0 w 58"/>
                    <a:gd name="T5" fmla="*/ 0 h 43"/>
                    <a:gd name="T6" fmla="*/ 0 w 58"/>
                    <a:gd name="T7" fmla="*/ 43 h 43"/>
                    <a:gd name="T8" fmla="*/ 0 60000 65536"/>
                    <a:gd name="T9" fmla="*/ 0 60000 65536"/>
                    <a:gd name="T10" fmla="*/ 0 60000 65536"/>
                    <a:gd name="T11" fmla="*/ 0 60000 65536"/>
                    <a:gd name="T12" fmla="*/ 0 w 58"/>
                    <a:gd name="T13" fmla="*/ 0 h 43"/>
                    <a:gd name="T14" fmla="*/ 58 w 58"/>
                    <a:gd name="T15" fmla="*/ 43 h 43"/>
                  </a:gdLst>
                  <a:ahLst/>
                  <a:cxnLst>
                    <a:cxn ang="T8">
                      <a:pos x="T0" y="T1"/>
                    </a:cxn>
                    <a:cxn ang="T9">
                      <a:pos x="T2" y="T3"/>
                    </a:cxn>
                    <a:cxn ang="T10">
                      <a:pos x="T4" y="T5"/>
                    </a:cxn>
                    <a:cxn ang="T11">
                      <a:pos x="T6" y="T7"/>
                    </a:cxn>
                  </a:cxnLst>
                  <a:rect l="T12" t="T13" r="T14" b="T15"/>
                  <a:pathLst>
                    <a:path w="58" h="43">
                      <a:moveTo>
                        <a:pt x="0" y="43"/>
                      </a:moveTo>
                      <a:lnTo>
                        <a:pt x="58" y="21"/>
                      </a:lnTo>
                      <a:lnTo>
                        <a:pt x="0" y="0"/>
                      </a:lnTo>
                      <a:lnTo>
                        <a:pt x="0" y="43"/>
                      </a:lnTo>
                      <a:close/>
                    </a:path>
                  </a:pathLst>
                </a:custGeom>
                <a:solidFill>
                  <a:srgbClr val="402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grpSp>
          <p:grpSp>
            <p:nvGrpSpPr>
              <p:cNvPr id="55310" name="Group 25"/>
              <p:cNvGrpSpPr>
                <a:grpSpLocks/>
              </p:cNvGrpSpPr>
              <p:nvPr/>
            </p:nvGrpSpPr>
            <p:grpSpPr bwMode="auto">
              <a:xfrm>
                <a:off x="0" y="0"/>
                <a:ext cx="58" cy="1728"/>
                <a:chOff x="0" y="0"/>
                <a:chExt cx="58" cy="1728"/>
              </a:xfrm>
            </p:grpSpPr>
            <p:sp>
              <p:nvSpPr>
                <p:cNvPr id="55330" name="Line 26"/>
                <p:cNvSpPr>
                  <a:spLocks noChangeShapeType="1"/>
                </p:cNvSpPr>
                <p:nvPr/>
              </p:nvSpPr>
              <p:spPr bwMode="auto">
                <a:xfrm flipV="1">
                  <a:off x="29" y="41"/>
                  <a:ext cx="1" cy="1687"/>
                </a:xfrm>
                <a:prstGeom prst="line">
                  <a:avLst/>
                </a:prstGeom>
                <a:noFill/>
                <a:ln w="17463">
                  <a:solidFill>
                    <a:srgbClr val="402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5331" name="Freeform 27"/>
                <p:cNvSpPr>
                  <a:spLocks noChangeArrowheads="1"/>
                </p:cNvSpPr>
                <p:nvPr/>
              </p:nvSpPr>
              <p:spPr bwMode="auto">
                <a:xfrm>
                  <a:off x="0" y="0"/>
                  <a:ext cx="58" cy="43"/>
                </a:xfrm>
                <a:custGeom>
                  <a:avLst/>
                  <a:gdLst>
                    <a:gd name="T0" fmla="*/ 58 w 58"/>
                    <a:gd name="T1" fmla="*/ 43 h 43"/>
                    <a:gd name="T2" fmla="*/ 29 w 58"/>
                    <a:gd name="T3" fmla="*/ 0 h 43"/>
                    <a:gd name="T4" fmla="*/ 0 w 58"/>
                    <a:gd name="T5" fmla="*/ 43 h 43"/>
                    <a:gd name="T6" fmla="*/ 58 w 58"/>
                    <a:gd name="T7" fmla="*/ 43 h 43"/>
                    <a:gd name="T8" fmla="*/ 0 60000 65536"/>
                    <a:gd name="T9" fmla="*/ 0 60000 65536"/>
                    <a:gd name="T10" fmla="*/ 0 60000 65536"/>
                    <a:gd name="T11" fmla="*/ 0 60000 65536"/>
                    <a:gd name="T12" fmla="*/ 0 w 58"/>
                    <a:gd name="T13" fmla="*/ 0 h 43"/>
                    <a:gd name="T14" fmla="*/ 58 w 58"/>
                    <a:gd name="T15" fmla="*/ 43 h 43"/>
                  </a:gdLst>
                  <a:ahLst/>
                  <a:cxnLst>
                    <a:cxn ang="T8">
                      <a:pos x="T0" y="T1"/>
                    </a:cxn>
                    <a:cxn ang="T9">
                      <a:pos x="T2" y="T3"/>
                    </a:cxn>
                    <a:cxn ang="T10">
                      <a:pos x="T4" y="T5"/>
                    </a:cxn>
                    <a:cxn ang="T11">
                      <a:pos x="T6" y="T7"/>
                    </a:cxn>
                  </a:cxnLst>
                  <a:rect l="T12" t="T13" r="T14" b="T15"/>
                  <a:pathLst>
                    <a:path w="58" h="43">
                      <a:moveTo>
                        <a:pt x="58" y="43"/>
                      </a:moveTo>
                      <a:lnTo>
                        <a:pt x="29" y="0"/>
                      </a:lnTo>
                      <a:lnTo>
                        <a:pt x="0" y="43"/>
                      </a:lnTo>
                      <a:lnTo>
                        <a:pt x="58" y="43"/>
                      </a:lnTo>
                      <a:close/>
                    </a:path>
                  </a:pathLst>
                </a:custGeom>
                <a:solidFill>
                  <a:srgbClr val="402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grpSp>
          <p:sp>
            <p:nvSpPr>
              <p:cNvPr id="55311" name="Rectangle 28"/>
              <p:cNvSpPr>
                <a:spLocks noChangeArrowheads="1"/>
              </p:cNvSpPr>
              <p:nvPr/>
            </p:nvSpPr>
            <p:spPr bwMode="auto">
              <a:xfrm>
                <a:off x="288"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2" name="Rectangle 29"/>
              <p:cNvSpPr>
                <a:spLocks noChangeArrowheads="1"/>
              </p:cNvSpPr>
              <p:nvPr/>
            </p:nvSpPr>
            <p:spPr bwMode="auto">
              <a:xfrm>
                <a:off x="548" y="144"/>
                <a:ext cx="260" cy="158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3" name="Rectangle 30"/>
              <p:cNvSpPr>
                <a:spLocks noChangeArrowheads="1"/>
              </p:cNvSpPr>
              <p:nvPr/>
            </p:nvSpPr>
            <p:spPr bwMode="auto">
              <a:xfrm>
                <a:off x="807"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4" name="Rectangle 31"/>
              <p:cNvSpPr>
                <a:spLocks noChangeArrowheads="1"/>
              </p:cNvSpPr>
              <p:nvPr/>
            </p:nvSpPr>
            <p:spPr bwMode="auto">
              <a:xfrm>
                <a:off x="29" y="1152"/>
                <a:ext cx="2336" cy="14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5" name="Rectangle 32"/>
              <p:cNvSpPr>
                <a:spLocks noChangeArrowheads="1"/>
              </p:cNvSpPr>
              <p:nvPr/>
            </p:nvSpPr>
            <p:spPr bwMode="auto">
              <a:xfrm>
                <a:off x="29"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6" name="Rectangle 33"/>
              <p:cNvSpPr>
                <a:spLocks noChangeArrowheads="1"/>
              </p:cNvSpPr>
              <p:nvPr/>
            </p:nvSpPr>
            <p:spPr bwMode="auto">
              <a:xfrm>
                <a:off x="1326"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7" name="Rectangle 34"/>
              <p:cNvSpPr>
                <a:spLocks noChangeArrowheads="1"/>
              </p:cNvSpPr>
              <p:nvPr/>
            </p:nvSpPr>
            <p:spPr bwMode="auto">
              <a:xfrm>
                <a:off x="1585"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8" name="Rectangle 35"/>
              <p:cNvSpPr>
                <a:spLocks noChangeArrowheads="1"/>
              </p:cNvSpPr>
              <p:nvPr/>
            </p:nvSpPr>
            <p:spPr bwMode="auto">
              <a:xfrm>
                <a:off x="1845"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19" name="Rectangle 36"/>
              <p:cNvSpPr>
                <a:spLocks noChangeArrowheads="1"/>
              </p:cNvSpPr>
              <p:nvPr/>
            </p:nvSpPr>
            <p:spPr bwMode="auto">
              <a:xfrm>
                <a:off x="2104" y="144"/>
                <a:ext cx="261" cy="158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0" name="Rectangle 37"/>
              <p:cNvSpPr>
                <a:spLocks noChangeArrowheads="1"/>
              </p:cNvSpPr>
              <p:nvPr/>
            </p:nvSpPr>
            <p:spPr bwMode="auto">
              <a:xfrm>
                <a:off x="29" y="1296"/>
                <a:ext cx="2336" cy="14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1" name="Rectangle 38"/>
              <p:cNvSpPr>
                <a:spLocks noChangeArrowheads="1"/>
              </p:cNvSpPr>
              <p:nvPr/>
            </p:nvSpPr>
            <p:spPr bwMode="auto">
              <a:xfrm>
                <a:off x="29" y="1440"/>
                <a:ext cx="2336" cy="14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2" name="Rectangle 39"/>
              <p:cNvSpPr>
                <a:spLocks noChangeArrowheads="1"/>
              </p:cNvSpPr>
              <p:nvPr/>
            </p:nvSpPr>
            <p:spPr bwMode="auto">
              <a:xfrm>
                <a:off x="29" y="1584"/>
                <a:ext cx="2336" cy="14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3" name="Rectangle 40"/>
              <p:cNvSpPr>
                <a:spLocks noChangeArrowheads="1"/>
              </p:cNvSpPr>
              <p:nvPr/>
            </p:nvSpPr>
            <p:spPr bwMode="auto">
              <a:xfrm>
                <a:off x="29" y="576"/>
                <a:ext cx="2336" cy="14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4" name="Rectangle 41"/>
              <p:cNvSpPr>
                <a:spLocks noChangeArrowheads="1"/>
              </p:cNvSpPr>
              <p:nvPr/>
            </p:nvSpPr>
            <p:spPr bwMode="auto">
              <a:xfrm>
                <a:off x="29" y="864"/>
                <a:ext cx="2336" cy="14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5" name="Rectangle 42"/>
              <p:cNvSpPr>
                <a:spLocks noChangeArrowheads="1"/>
              </p:cNvSpPr>
              <p:nvPr/>
            </p:nvSpPr>
            <p:spPr bwMode="auto">
              <a:xfrm>
                <a:off x="29" y="1008"/>
                <a:ext cx="2336" cy="14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6" name="Rectangle 43"/>
              <p:cNvSpPr>
                <a:spLocks noChangeArrowheads="1"/>
              </p:cNvSpPr>
              <p:nvPr/>
            </p:nvSpPr>
            <p:spPr bwMode="auto">
              <a:xfrm>
                <a:off x="29" y="144"/>
                <a:ext cx="2336" cy="14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7" name="Rectangle 44"/>
              <p:cNvSpPr>
                <a:spLocks noChangeArrowheads="1"/>
              </p:cNvSpPr>
              <p:nvPr/>
            </p:nvSpPr>
            <p:spPr bwMode="auto">
              <a:xfrm>
                <a:off x="29" y="288"/>
                <a:ext cx="2336" cy="14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8" name="Rectangle 45"/>
              <p:cNvSpPr>
                <a:spLocks noChangeArrowheads="1"/>
              </p:cNvSpPr>
              <p:nvPr/>
            </p:nvSpPr>
            <p:spPr bwMode="auto">
              <a:xfrm>
                <a:off x="29" y="432"/>
                <a:ext cx="2336" cy="145"/>
              </a:xfrm>
              <a:prstGeom prst="rect">
                <a:avLst/>
              </a:prstGeom>
              <a:noFill/>
              <a:ln w="17463">
                <a:solidFill>
                  <a:srgbClr val="402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5329" name="Rectangle 46"/>
              <p:cNvSpPr>
                <a:spLocks noChangeArrowheads="1"/>
              </p:cNvSpPr>
              <p:nvPr/>
            </p:nvSpPr>
            <p:spPr bwMode="auto">
              <a:xfrm>
                <a:off x="1066" y="720"/>
                <a:ext cx="261" cy="145"/>
              </a:xfrm>
              <a:prstGeom prst="rect">
                <a:avLst/>
              </a:prstGeom>
              <a:solidFill>
                <a:srgbClr val="FF0000"/>
              </a:solidFill>
              <a:ln w="17463">
                <a:solidFill>
                  <a:srgbClr val="4020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sp>
          <p:nvSpPr>
            <p:cNvPr id="55305" name="AutoShape 47"/>
            <p:cNvSpPr>
              <a:spLocks noChangeArrowheads="1"/>
            </p:cNvSpPr>
            <p:nvPr/>
          </p:nvSpPr>
          <p:spPr bwMode="auto">
            <a:xfrm>
              <a:off x="814" y="228"/>
              <a:ext cx="1043" cy="408"/>
            </a:xfrm>
            <a:prstGeom prst="wedgeRoundRectCallout">
              <a:avLst>
                <a:gd name="adj1" fmla="val -63130"/>
                <a:gd name="adj2" fmla="val 83579"/>
                <a:gd name="adj3" fmla="val 16667"/>
              </a:avLst>
            </a:prstGeom>
            <a:solidFill>
              <a:schemeClr val="bg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00"/>
                  </a:solidFill>
                  <a:latin typeface="Times New Roman" panose="02020603050405020304" pitchFamily="18" charset="0"/>
                  <a:sym typeface="Times New Roman" panose="02020603050405020304" pitchFamily="18" charset="0"/>
                </a:rPr>
                <a:t>公共特征</a:t>
              </a:r>
              <a:r>
                <a:rPr lang="en-US" altLang="zh-CN" sz="1400">
                  <a:solidFill>
                    <a:srgbClr val="000000"/>
                  </a:solidFill>
                  <a:latin typeface="Times New Roman" panose="02020603050405020304" pitchFamily="18" charset="0"/>
                  <a:sym typeface="Times New Roman" panose="02020603050405020304" pitchFamily="18" charset="0"/>
                </a:rPr>
                <a:t>2.4</a:t>
              </a:r>
            </a:p>
            <a:p>
              <a:pPr algn="ctr"/>
              <a:r>
                <a:rPr lang="zh-CN" altLang="en-US" sz="1400">
                  <a:solidFill>
                    <a:srgbClr val="000000"/>
                  </a:solidFill>
                  <a:latin typeface="Times New Roman" panose="02020603050405020304" pitchFamily="18" charset="0"/>
                  <a:sym typeface="Times New Roman" panose="02020603050405020304" pitchFamily="18" charset="0"/>
                </a:rPr>
                <a:t>跟踪执行</a:t>
              </a:r>
            </a:p>
          </p:txBody>
        </p:sp>
        <p:sp>
          <p:nvSpPr>
            <p:cNvPr id="55306" name="AutoShape 48"/>
            <p:cNvSpPr>
              <a:spLocks noChangeArrowheads="1"/>
            </p:cNvSpPr>
            <p:nvPr/>
          </p:nvSpPr>
          <p:spPr bwMode="auto">
            <a:xfrm>
              <a:off x="1721" y="999"/>
              <a:ext cx="862" cy="408"/>
            </a:xfrm>
            <a:prstGeom prst="wedgeRoundRectCallout">
              <a:avLst>
                <a:gd name="adj1" fmla="val -55102"/>
                <a:gd name="adj2" fmla="val 87991"/>
                <a:gd name="adj3" fmla="val 16667"/>
              </a:avLst>
            </a:prstGeom>
            <a:solidFill>
              <a:schemeClr val="bg1"/>
            </a:solidFill>
            <a:ln w="9525">
              <a:solidFill>
                <a:schemeClr val="tx1"/>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latin typeface="Times New Roman" panose="02020603050405020304" pitchFamily="18" charset="0"/>
                  <a:sym typeface="Times New Roman" panose="02020603050405020304" pitchFamily="18" charset="0"/>
                </a:rPr>
                <a:t>PA 05</a:t>
              </a:r>
            </a:p>
            <a:p>
              <a:pPr algn="ctr"/>
              <a:r>
                <a:rPr lang="zh-CN" altLang="en-US" sz="1400">
                  <a:solidFill>
                    <a:srgbClr val="000000"/>
                  </a:solidFill>
                  <a:latin typeface="Times New Roman" panose="02020603050405020304" pitchFamily="18" charset="0"/>
                  <a:sym typeface="Times New Roman" panose="02020603050405020304" pitchFamily="18" charset="0"/>
                </a:rPr>
                <a:t>评估脆弱性</a:t>
              </a:r>
            </a:p>
          </p:txBody>
        </p:sp>
      </p:grpSp>
      <p:sp>
        <p:nvSpPr>
          <p:cNvPr id="55301"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5F6277E8-222D-47F6-9BEA-4AE2484887F9}"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17</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9870651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zh-CN" altLang="en-US"/>
              <a:t>域维</a:t>
            </a:r>
            <a:r>
              <a:rPr lang="en-US" altLang="zh-CN"/>
              <a:t>-</a:t>
            </a:r>
            <a:r>
              <a:rPr lang="zh-CN" altLang="en-US"/>
              <a:t>过程区域</a:t>
            </a:r>
          </a:p>
        </p:txBody>
      </p:sp>
      <p:sp>
        <p:nvSpPr>
          <p:cNvPr id="56323" name="Rectangle 3"/>
          <p:cNvSpPr>
            <a:spLocks noGrp="1" noChangeArrowheads="1"/>
          </p:cNvSpPr>
          <p:nvPr>
            <p:ph idx="1"/>
          </p:nvPr>
        </p:nvSpPr>
        <p:spPr>
          <a:xfrm>
            <a:off x="533400" y="1295400"/>
            <a:ext cx="6038617" cy="5105400"/>
          </a:xfrm>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过程区域（</a:t>
            </a:r>
            <a:r>
              <a:rPr lang="en-US" altLang="zh-CN" dirty="0"/>
              <a:t>PA</a:t>
            </a:r>
            <a:r>
              <a:rPr lang="zh-CN" altLang="en-US" dirty="0"/>
              <a:t>，</a:t>
            </a:r>
            <a:r>
              <a:rPr lang="en-US" altLang="zh-CN" dirty="0"/>
              <a:t>Process Area</a:t>
            </a:r>
            <a:r>
              <a:rPr lang="zh-CN" altLang="en-US" dirty="0"/>
              <a:t>）</a:t>
            </a:r>
          </a:p>
          <a:p>
            <a:pPr lvl="1"/>
            <a:r>
              <a:rPr lang="zh-CN" altLang="en-US" dirty="0"/>
              <a:t>过程区域是过程的一种</a:t>
            </a:r>
            <a:r>
              <a:rPr lang="zh-CN" altLang="en-US" b="1" dirty="0">
                <a:solidFill>
                  <a:srgbClr val="FF3300"/>
                </a:solidFill>
              </a:rPr>
              <a:t>单位</a:t>
            </a:r>
          </a:p>
          <a:p>
            <a:r>
              <a:rPr lang="zh-CN" altLang="en-US" dirty="0"/>
              <a:t>基本实施（</a:t>
            </a:r>
            <a:r>
              <a:rPr lang="en-US" altLang="zh-CN" dirty="0"/>
              <a:t>BP</a:t>
            </a:r>
            <a:r>
              <a:rPr lang="zh-CN" altLang="en-US" dirty="0"/>
              <a:t>，</a:t>
            </a:r>
            <a:r>
              <a:rPr lang="en-US" altLang="zh-CN" dirty="0"/>
              <a:t>Base Practice</a:t>
            </a:r>
            <a:r>
              <a:rPr lang="zh-CN" altLang="en-US" dirty="0"/>
              <a:t>）</a:t>
            </a:r>
          </a:p>
          <a:p>
            <a:pPr lvl="1"/>
            <a:r>
              <a:rPr lang="zh-CN" altLang="en-US" dirty="0"/>
              <a:t>过程区域由</a:t>
            </a:r>
            <a:r>
              <a:rPr lang="en-US" altLang="zh-CN" dirty="0"/>
              <a:t>BP</a:t>
            </a:r>
            <a:r>
              <a:rPr lang="zh-CN" altLang="en-US" dirty="0"/>
              <a:t>组成</a:t>
            </a:r>
          </a:p>
          <a:p>
            <a:pPr lvl="1"/>
            <a:r>
              <a:rPr lang="en-US" altLang="zh-CN" dirty="0"/>
              <a:t>BP</a:t>
            </a:r>
            <a:r>
              <a:rPr lang="zh-CN" altLang="en-US" dirty="0"/>
              <a:t>是强制实施</a:t>
            </a:r>
          </a:p>
          <a:p>
            <a:r>
              <a:rPr lang="zh-CN" altLang="en-US" dirty="0"/>
              <a:t>过程类</a:t>
            </a:r>
          </a:p>
          <a:p>
            <a:pPr lvl="1"/>
            <a:r>
              <a:rPr lang="zh-CN" altLang="en-US" dirty="0"/>
              <a:t>SSE-CMM包含22个PA，分为</a:t>
            </a:r>
            <a:r>
              <a:rPr lang="zh-CN" altLang="en-US" dirty="0">
                <a:solidFill>
                  <a:srgbClr val="FF0000"/>
                </a:solidFill>
              </a:rPr>
              <a:t>工程</a:t>
            </a:r>
            <a:r>
              <a:rPr lang="zh-CN" altLang="en-US" dirty="0"/>
              <a:t>、项目、组织三类</a:t>
            </a:r>
          </a:p>
          <a:p>
            <a:pPr lvl="1"/>
            <a:endParaRPr lang="zh-CN" altLang="en-US" dirty="0"/>
          </a:p>
        </p:txBody>
      </p:sp>
      <p:sp>
        <p:nvSpPr>
          <p:cNvPr id="56324" name="Rectangle 4"/>
          <p:cNvSpPr>
            <a:spLocks noChangeArrowheads="1"/>
          </p:cNvSpPr>
          <p:nvPr/>
        </p:nvSpPr>
        <p:spPr bwMode="auto">
          <a:xfrm>
            <a:off x="6724650" y="4810125"/>
            <a:ext cx="1863725" cy="457200"/>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00"/>
                </a:solidFill>
                <a:sym typeface="黑体" panose="02010609060101010101" pitchFamily="49" charset="-122"/>
              </a:rPr>
              <a:t>过程类</a:t>
            </a:r>
          </a:p>
        </p:txBody>
      </p:sp>
      <p:grpSp>
        <p:nvGrpSpPr>
          <p:cNvPr id="56325" name="Group 9"/>
          <p:cNvGrpSpPr>
            <a:grpSpLocks/>
          </p:cNvGrpSpPr>
          <p:nvPr/>
        </p:nvGrpSpPr>
        <p:grpSpPr bwMode="auto">
          <a:xfrm>
            <a:off x="6573838" y="1716088"/>
            <a:ext cx="2282825" cy="855662"/>
            <a:chOff x="0" y="0"/>
            <a:chExt cx="1438" cy="539"/>
          </a:xfrm>
        </p:grpSpPr>
        <p:grpSp>
          <p:nvGrpSpPr>
            <p:cNvPr id="56345" name="Group 10"/>
            <p:cNvGrpSpPr>
              <a:grpSpLocks/>
            </p:cNvGrpSpPr>
            <p:nvPr/>
          </p:nvGrpSpPr>
          <p:grpSpPr bwMode="auto">
            <a:xfrm>
              <a:off x="260" y="0"/>
              <a:ext cx="1178" cy="287"/>
              <a:chOff x="0" y="0"/>
              <a:chExt cx="1165" cy="301"/>
            </a:xfrm>
          </p:grpSpPr>
          <p:sp>
            <p:nvSpPr>
              <p:cNvPr id="56360" name="Rectangle 11"/>
              <p:cNvSpPr>
                <a:spLocks noChangeArrowheads="1"/>
              </p:cNvSpPr>
              <p:nvPr/>
            </p:nvSpPr>
            <p:spPr bwMode="auto">
              <a:xfrm>
                <a:off x="0" y="0"/>
                <a:ext cx="1165" cy="301"/>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61" name="Rectangle 12"/>
              <p:cNvSpPr>
                <a:spLocks noChangeArrowheads="1"/>
              </p:cNvSpPr>
              <p:nvPr/>
            </p:nvSpPr>
            <p:spPr bwMode="auto">
              <a:xfrm>
                <a:off x="29" y="35"/>
                <a:ext cx="996" cy="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Base Practices</a:t>
                </a:r>
              </a:p>
            </p:txBody>
          </p:sp>
        </p:grpSp>
        <p:grpSp>
          <p:nvGrpSpPr>
            <p:cNvPr id="56346" name="Group 13"/>
            <p:cNvGrpSpPr>
              <a:grpSpLocks/>
            </p:cNvGrpSpPr>
            <p:nvPr/>
          </p:nvGrpSpPr>
          <p:grpSpPr bwMode="auto">
            <a:xfrm>
              <a:off x="208" y="50"/>
              <a:ext cx="1178" cy="287"/>
              <a:chOff x="0" y="0"/>
              <a:chExt cx="1166" cy="301"/>
            </a:xfrm>
          </p:grpSpPr>
          <p:sp>
            <p:nvSpPr>
              <p:cNvPr id="56358" name="Rectangle 14"/>
              <p:cNvSpPr>
                <a:spLocks noChangeArrowheads="1"/>
              </p:cNvSpPr>
              <p:nvPr/>
            </p:nvSpPr>
            <p:spPr bwMode="auto">
              <a:xfrm>
                <a:off x="0" y="0"/>
                <a:ext cx="1166" cy="301"/>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59" name="Rectangle 15"/>
              <p:cNvSpPr>
                <a:spLocks noChangeArrowheads="1"/>
              </p:cNvSpPr>
              <p:nvPr/>
            </p:nvSpPr>
            <p:spPr bwMode="auto">
              <a:xfrm>
                <a:off x="34" y="33"/>
                <a:ext cx="996" cy="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Base Practices</a:t>
                </a:r>
              </a:p>
            </p:txBody>
          </p:sp>
        </p:grpSp>
        <p:grpSp>
          <p:nvGrpSpPr>
            <p:cNvPr id="56347" name="Group 16"/>
            <p:cNvGrpSpPr>
              <a:grpSpLocks/>
            </p:cNvGrpSpPr>
            <p:nvPr/>
          </p:nvGrpSpPr>
          <p:grpSpPr bwMode="auto">
            <a:xfrm>
              <a:off x="156" y="101"/>
              <a:ext cx="1179" cy="287"/>
              <a:chOff x="0" y="0"/>
              <a:chExt cx="1166" cy="301"/>
            </a:xfrm>
          </p:grpSpPr>
          <p:sp>
            <p:nvSpPr>
              <p:cNvPr id="56356" name="Rectangle 17"/>
              <p:cNvSpPr>
                <a:spLocks noChangeArrowheads="1"/>
              </p:cNvSpPr>
              <p:nvPr/>
            </p:nvSpPr>
            <p:spPr bwMode="auto">
              <a:xfrm>
                <a:off x="0" y="0"/>
                <a:ext cx="1166" cy="301"/>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57" name="Rectangle 18"/>
              <p:cNvSpPr>
                <a:spLocks noChangeArrowheads="1"/>
              </p:cNvSpPr>
              <p:nvPr/>
            </p:nvSpPr>
            <p:spPr bwMode="auto">
              <a:xfrm>
                <a:off x="30" y="35"/>
                <a:ext cx="996" cy="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Base Practices</a:t>
                </a:r>
              </a:p>
            </p:txBody>
          </p:sp>
        </p:grpSp>
        <p:grpSp>
          <p:nvGrpSpPr>
            <p:cNvPr id="56348" name="Group 19"/>
            <p:cNvGrpSpPr>
              <a:grpSpLocks/>
            </p:cNvGrpSpPr>
            <p:nvPr/>
          </p:nvGrpSpPr>
          <p:grpSpPr bwMode="auto">
            <a:xfrm>
              <a:off x="105" y="150"/>
              <a:ext cx="1177" cy="288"/>
              <a:chOff x="0" y="0"/>
              <a:chExt cx="1165" cy="302"/>
            </a:xfrm>
          </p:grpSpPr>
          <p:sp>
            <p:nvSpPr>
              <p:cNvPr id="56354" name="Rectangle 20"/>
              <p:cNvSpPr>
                <a:spLocks noChangeArrowheads="1"/>
              </p:cNvSpPr>
              <p:nvPr/>
            </p:nvSpPr>
            <p:spPr bwMode="auto">
              <a:xfrm>
                <a:off x="0" y="0"/>
                <a:ext cx="1165" cy="302"/>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55" name="Rectangle 21"/>
              <p:cNvSpPr>
                <a:spLocks noChangeArrowheads="1"/>
              </p:cNvSpPr>
              <p:nvPr/>
            </p:nvSpPr>
            <p:spPr bwMode="auto">
              <a:xfrm>
                <a:off x="34" y="33"/>
                <a:ext cx="997" cy="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Base Practices</a:t>
                </a:r>
              </a:p>
            </p:txBody>
          </p:sp>
        </p:grpSp>
        <p:grpSp>
          <p:nvGrpSpPr>
            <p:cNvPr id="56349" name="Group 22"/>
            <p:cNvGrpSpPr>
              <a:grpSpLocks/>
            </p:cNvGrpSpPr>
            <p:nvPr/>
          </p:nvGrpSpPr>
          <p:grpSpPr bwMode="auto">
            <a:xfrm>
              <a:off x="51" y="201"/>
              <a:ext cx="1179" cy="287"/>
              <a:chOff x="0" y="0"/>
              <a:chExt cx="1166" cy="301"/>
            </a:xfrm>
          </p:grpSpPr>
          <p:sp>
            <p:nvSpPr>
              <p:cNvPr id="56352" name="Rectangle 23"/>
              <p:cNvSpPr>
                <a:spLocks noChangeArrowheads="1"/>
              </p:cNvSpPr>
              <p:nvPr/>
            </p:nvSpPr>
            <p:spPr bwMode="auto">
              <a:xfrm>
                <a:off x="0" y="0"/>
                <a:ext cx="1166" cy="301"/>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53" name="Rectangle 24"/>
              <p:cNvSpPr>
                <a:spLocks noChangeArrowheads="1"/>
              </p:cNvSpPr>
              <p:nvPr/>
            </p:nvSpPr>
            <p:spPr bwMode="auto">
              <a:xfrm>
                <a:off x="34" y="35"/>
                <a:ext cx="995" cy="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Base Practices</a:t>
                </a:r>
              </a:p>
            </p:txBody>
          </p:sp>
        </p:grpSp>
        <p:sp>
          <p:nvSpPr>
            <p:cNvPr id="56350" name="Rectangle 25"/>
            <p:cNvSpPr>
              <a:spLocks noChangeArrowheads="1"/>
            </p:cNvSpPr>
            <p:nvPr/>
          </p:nvSpPr>
          <p:spPr bwMode="auto">
            <a:xfrm>
              <a:off x="0" y="252"/>
              <a:ext cx="1178" cy="287"/>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51" name="Rectangle 26"/>
            <p:cNvSpPr>
              <a:spLocks noChangeArrowheads="1"/>
            </p:cNvSpPr>
            <p:nvPr/>
          </p:nvSpPr>
          <p:spPr bwMode="auto">
            <a:xfrm>
              <a:off x="240" y="279"/>
              <a:ext cx="786"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solidFill>
                    <a:srgbClr val="000000"/>
                  </a:solidFill>
                  <a:latin typeface="Times New Roman" panose="02020603050405020304" pitchFamily="18" charset="0"/>
                  <a:sym typeface="Times New Roman" panose="02020603050405020304" pitchFamily="18" charset="0"/>
                </a:rPr>
                <a:t>基本实施</a:t>
              </a:r>
            </a:p>
          </p:txBody>
        </p:sp>
      </p:grpSp>
      <p:grpSp>
        <p:nvGrpSpPr>
          <p:cNvPr id="56326" name="Group 27"/>
          <p:cNvGrpSpPr>
            <a:grpSpLocks/>
          </p:cNvGrpSpPr>
          <p:nvPr/>
        </p:nvGrpSpPr>
        <p:grpSpPr bwMode="auto">
          <a:xfrm>
            <a:off x="6654800" y="3230563"/>
            <a:ext cx="2068513" cy="696912"/>
            <a:chOff x="0" y="0"/>
            <a:chExt cx="1304" cy="439"/>
          </a:xfrm>
        </p:grpSpPr>
        <p:grpSp>
          <p:nvGrpSpPr>
            <p:cNvPr id="56334" name="Group 28"/>
            <p:cNvGrpSpPr>
              <a:grpSpLocks/>
            </p:cNvGrpSpPr>
            <p:nvPr/>
          </p:nvGrpSpPr>
          <p:grpSpPr bwMode="auto">
            <a:xfrm>
              <a:off x="155" y="0"/>
              <a:ext cx="1149" cy="288"/>
              <a:chOff x="0" y="0"/>
              <a:chExt cx="1137" cy="302"/>
            </a:xfrm>
          </p:grpSpPr>
          <p:sp>
            <p:nvSpPr>
              <p:cNvPr id="56343" name="Rectangle 29"/>
              <p:cNvSpPr>
                <a:spLocks noChangeArrowheads="1"/>
              </p:cNvSpPr>
              <p:nvPr/>
            </p:nvSpPr>
            <p:spPr bwMode="auto">
              <a:xfrm>
                <a:off x="0" y="0"/>
                <a:ext cx="1137" cy="302"/>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44" name="Rectangle 30"/>
              <p:cNvSpPr>
                <a:spLocks noChangeArrowheads="1"/>
              </p:cNvSpPr>
              <p:nvPr/>
            </p:nvSpPr>
            <p:spPr bwMode="auto">
              <a:xfrm>
                <a:off x="34" y="33"/>
                <a:ext cx="970" cy="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Process Areas</a:t>
                </a:r>
              </a:p>
            </p:txBody>
          </p:sp>
        </p:grpSp>
        <p:grpSp>
          <p:nvGrpSpPr>
            <p:cNvPr id="56335" name="Group 31"/>
            <p:cNvGrpSpPr>
              <a:grpSpLocks/>
            </p:cNvGrpSpPr>
            <p:nvPr/>
          </p:nvGrpSpPr>
          <p:grpSpPr bwMode="auto">
            <a:xfrm>
              <a:off x="103" y="51"/>
              <a:ext cx="1150" cy="287"/>
              <a:chOff x="0" y="0"/>
              <a:chExt cx="1137" cy="301"/>
            </a:xfrm>
          </p:grpSpPr>
          <p:sp>
            <p:nvSpPr>
              <p:cNvPr id="56341" name="Rectangle 32"/>
              <p:cNvSpPr>
                <a:spLocks noChangeArrowheads="1"/>
              </p:cNvSpPr>
              <p:nvPr/>
            </p:nvSpPr>
            <p:spPr bwMode="auto">
              <a:xfrm>
                <a:off x="0" y="0"/>
                <a:ext cx="1137" cy="301"/>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42" name="Rectangle 33"/>
              <p:cNvSpPr>
                <a:spLocks noChangeArrowheads="1"/>
              </p:cNvSpPr>
              <p:nvPr/>
            </p:nvSpPr>
            <p:spPr bwMode="auto">
              <a:xfrm>
                <a:off x="30" y="35"/>
                <a:ext cx="969" cy="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Process Areas</a:t>
                </a:r>
              </a:p>
            </p:txBody>
          </p:sp>
        </p:grpSp>
        <p:grpSp>
          <p:nvGrpSpPr>
            <p:cNvPr id="56336" name="Group 34"/>
            <p:cNvGrpSpPr>
              <a:grpSpLocks/>
            </p:cNvGrpSpPr>
            <p:nvPr/>
          </p:nvGrpSpPr>
          <p:grpSpPr bwMode="auto">
            <a:xfrm>
              <a:off x="52" y="101"/>
              <a:ext cx="1149" cy="287"/>
              <a:chOff x="0" y="0"/>
              <a:chExt cx="1137" cy="301"/>
            </a:xfrm>
          </p:grpSpPr>
          <p:sp>
            <p:nvSpPr>
              <p:cNvPr id="56339" name="Rectangle 35"/>
              <p:cNvSpPr>
                <a:spLocks noChangeArrowheads="1"/>
              </p:cNvSpPr>
              <p:nvPr/>
            </p:nvSpPr>
            <p:spPr bwMode="auto">
              <a:xfrm>
                <a:off x="0" y="0"/>
                <a:ext cx="1137" cy="301"/>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40" name="Rectangle 36"/>
              <p:cNvSpPr>
                <a:spLocks noChangeArrowheads="1"/>
              </p:cNvSpPr>
              <p:nvPr/>
            </p:nvSpPr>
            <p:spPr bwMode="auto">
              <a:xfrm>
                <a:off x="34" y="33"/>
                <a:ext cx="970" cy="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100">
                    <a:solidFill>
                      <a:srgbClr val="000000"/>
                    </a:solidFill>
                    <a:latin typeface="Times New Roman" panose="02020603050405020304" pitchFamily="18" charset="0"/>
                    <a:sym typeface="Times New Roman" panose="02020603050405020304" pitchFamily="18" charset="0"/>
                  </a:rPr>
                  <a:t>Process Areas</a:t>
                </a:r>
              </a:p>
            </p:txBody>
          </p:sp>
        </p:grpSp>
        <p:sp>
          <p:nvSpPr>
            <p:cNvPr id="56337" name="Rectangle 37"/>
            <p:cNvSpPr>
              <a:spLocks noChangeArrowheads="1"/>
            </p:cNvSpPr>
            <p:nvPr/>
          </p:nvSpPr>
          <p:spPr bwMode="auto">
            <a:xfrm>
              <a:off x="0" y="152"/>
              <a:ext cx="1149" cy="287"/>
            </a:xfrm>
            <a:prstGeom prst="rect">
              <a:avLst/>
            </a:prstGeom>
            <a:solidFill>
              <a:srgbClr val="FFFFFF"/>
            </a:solidFill>
            <a:ln w="25400">
              <a:solidFill>
                <a:srgbClr val="91919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6338" name="Rectangle 38"/>
            <p:cNvSpPr>
              <a:spLocks noChangeArrowheads="1"/>
            </p:cNvSpPr>
            <p:nvPr/>
          </p:nvSpPr>
          <p:spPr bwMode="auto">
            <a:xfrm>
              <a:off x="191" y="189"/>
              <a:ext cx="881"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a:solidFill>
                    <a:srgbClr val="000000"/>
                  </a:solidFill>
                  <a:latin typeface="Times New Roman" panose="02020603050405020304" pitchFamily="18" charset="0"/>
                  <a:sym typeface="Times New Roman" panose="02020603050405020304" pitchFamily="18" charset="0"/>
                </a:rPr>
                <a:t>过程区域</a:t>
              </a:r>
            </a:p>
          </p:txBody>
        </p:sp>
      </p:grpSp>
      <p:grpSp>
        <p:nvGrpSpPr>
          <p:cNvPr id="56327" name="Group 39"/>
          <p:cNvGrpSpPr>
            <a:grpSpLocks/>
          </p:cNvGrpSpPr>
          <p:nvPr/>
        </p:nvGrpSpPr>
        <p:grpSpPr bwMode="auto">
          <a:xfrm>
            <a:off x="7267575" y="3911600"/>
            <a:ext cx="674688" cy="811213"/>
            <a:chOff x="0" y="0"/>
            <a:chExt cx="421" cy="535"/>
          </a:xfrm>
        </p:grpSpPr>
        <p:sp>
          <p:nvSpPr>
            <p:cNvPr id="56332" name="Freeform 40"/>
            <p:cNvSpPr>
              <a:spLocks/>
            </p:cNvSpPr>
            <p:nvPr/>
          </p:nvSpPr>
          <p:spPr bwMode="auto">
            <a:xfrm>
              <a:off x="0" y="0"/>
              <a:ext cx="417" cy="531"/>
            </a:xfrm>
            <a:custGeom>
              <a:avLst/>
              <a:gdLst>
                <a:gd name="T0" fmla="*/ 208 w 417"/>
                <a:gd name="T1" fmla="*/ 530 h 531"/>
                <a:gd name="T2" fmla="*/ 416 w 417"/>
                <a:gd name="T3" fmla="*/ 265 h 531"/>
                <a:gd name="T4" fmla="*/ 313 w 417"/>
                <a:gd name="T5" fmla="*/ 265 h 531"/>
                <a:gd name="T6" fmla="*/ 313 w 417"/>
                <a:gd name="T7" fmla="*/ 0 h 531"/>
                <a:gd name="T8" fmla="*/ 105 w 417"/>
                <a:gd name="T9" fmla="*/ 0 h 531"/>
                <a:gd name="T10" fmla="*/ 105 w 417"/>
                <a:gd name="T11" fmla="*/ 265 h 531"/>
                <a:gd name="T12" fmla="*/ 0 w 417"/>
                <a:gd name="T13" fmla="*/ 265 h 531"/>
                <a:gd name="T14" fmla="*/ 208 w 417"/>
                <a:gd name="T15" fmla="*/ 530 h 531"/>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531"/>
                <a:gd name="T26" fmla="*/ 417 w 417"/>
                <a:gd name="T27" fmla="*/ 531 h 5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531">
                  <a:moveTo>
                    <a:pt x="208" y="530"/>
                  </a:moveTo>
                  <a:lnTo>
                    <a:pt x="416" y="265"/>
                  </a:lnTo>
                  <a:lnTo>
                    <a:pt x="313" y="265"/>
                  </a:lnTo>
                  <a:lnTo>
                    <a:pt x="313" y="0"/>
                  </a:lnTo>
                  <a:lnTo>
                    <a:pt x="105" y="0"/>
                  </a:lnTo>
                  <a:lnTo>
                    <a:pt x="105" y="265"/>
                  </a:lnTo>
                  <a:lnTo>
                    <a:pt x="0" y="265"/>
                  </a:lnTo>
                  <a:lnTo>
                    <a:pt x="208" y="530"/>
                  </a:lnTo>
                </a:path>
              </a:pathLst>
            </a:custGeom>
            <a:solidFill>
              <a:srgbClr val="618FFD"/>
            </a:solidFill>
            <a:ln>
              <a:noFill/>
            </a:ln>
            <a:extLst>
              <a:ext uri="{91240B29-F687-4F45-9708-019B960494DF}">
                <a14:hiddenLine xmlns:a14="http://schemas.microsoft.com/office/drawing/2010/main" xmlns="" w="12700" cap="rnd" cmpd="sng">
                  <a:solidFill>
                    <a:srgbClr val="000000"/>
                  </a:solidFill>
                  <a:bevel/>
                  <a:headEnd/>
                  <a:tailEnd type="triangle" w="med" len="med"/>
                </a14:hiddenLine>
              </a:ext>
            </a:extLst>
          </p:spPr>
          <p:txBody>
            <a:bodyPr/>
            <a:lstStyle/>
            <a:p>
              <a:endParaRPr lang="zh-CN" altLang="en-US"/>
            </a:p>
          </p:txBody>
        </p:sp>
        <p:sp>
          <p:nvSpPr>
            <p:cNvPr id="56333" name="Freeform 41"/>
            <p:cNvSpPr>
              <a:spLocks noChangeArrowheads="1"/>
            </p:cNvSpPr>
            <p:nvPr/>
          </p:nvSpPr>
          <p:spPr bwMode="auto">
            <a:xfrm>
              <a:off x="8" y="8"/>
              <a:ext cx="413" cy="527"/>
            </a:xfrm>
            <a:custGeom>
              <a:avLst/>
              <a:gdLst>
                <a:gd name="T0" fmla="*/ 206 w 413"/>
                <a:gd name="T1" fmla="*/ 526 h 527"/>
                <a:gd name="T2" fmla="*/ 412 w 413"/>
                <a:gd name="T3" fmla="*/ 263 h 527"/>
                <a:gd name="T4" fmla="*/ 310 w 413"/>
                <a:gd name="T5" fmla="*/ 263 h 527"/>
                <a:gd name="T6" fmla="*/ 310 w 413"/>
                <a:gd name="T7" fmla="*/ 0 h 527"/>
                <a:gd name="T8" fmla="*/ 104 w 413"/>
                <a:gd name="T9" fmla="*/ 0 h 527"/>
                <a:gd name="T10" fmla="*/ 104 w 413"/>
                <a:gd name="T11" fmla="*/ 263 h 527"/>
                <a:gd name="T12" fmla="*/ 0 w 413"/>
                <a:gd name="T13" fmla="*/ 263 h 527"/>
                <a:gd name="T14" fmla="*/ 206 w 413"/>
                <a:gd name="T15" fmla="*/ 526 h 527"/>
                <a:gd name="T16" fmla="*/ 0 60000 65536"/>
                <a:gd name="T17" fmla="*/ 0 60000 65536"/>
                <a:gd name="T18" fmla="*/ 0 60000 65536"/>
                <a:gd name="T19" fmla="*/ 0 60000 65536"/>
                <a:gd name="T20" fmla="*/ 0 60000 65536"/>
                <a:gd name="T21" fmla="*/ 0 60000 65536"/>
                <a:gd name="T22" fmla="*/ 0 60000 65536"/>
                <a:gd name="T23" fmla="*/ 0 60000 65536"/>
                <a:gd name="T24" fmla="*/ 0 w 413"/>
                <a:gd name="T25" fmla="*/ 0 h 527"/>
                <a:gd name="T26" fmla="*/ 413 w 413"/>
                <a:gd name="T27" fmla="*/ 527 h 5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3" h="527">
                  <a:moveTo>
                    <a:pt x="206" y="526"/>
                  </a:moveTo>
                  <a:lnTo>
                    <a:pt x="412" y="263"/>
                  </a:lnTo>
                  <a:lnTo>
                    <a:pt x="310" y="263"/>
                  </a:lnTo>
                  <a:lnTo>
                    <a:pt x="310" y="0"/>
                  </a:lnTo>
                  <a:lnTo>
                    <a:pt x="104" y="0"/>
                  </a:lnTo>
                  <a:lnTo>
                    <a:pt x="104" y="263"/>
                  </a:lnTo>
                  <a:lnTo>
                    <a:pt x="0" y="263"/>
                  </a:lnTo>
                  <a:lnTo>
                    <a:pt x="206" y="526"/>
                  </a:lnTo>
                </a:path>
              </a:pathLst>
            </a:custGeom>
            <a:noFill/>
            <a:ln w="25400" cap="rnd" cmpd="sng">
              <a:solidFill>
                <a:srgbClr val="000000"/>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6328" name="Group 42"/>
          <p:cNvGrpSpPr>
            <a:grpSpLocks/>
          </p:cNvGrpSpPr>
          <p:nvPr/>
        </p:nvGrpSpPr>
        <p:grpSpPr bwMode="auto">
          <a:xfrm>
            <a:off x="7267575" y="2540000"/>
            <a:ext cx="674688" cy="811213"/>
            <a:chOff x="0" y="0"/>
            <a:chExt cx="421" cy="536"/>
          </a:xfrm>
        </p:grpSpPr>
        <p:sp>
          <p:nvSpPr>
            <p:cNvPr id="56330" name="Freeform 43"/>
            <p:cNvSpPr>
              <a:spLocks/>
            </p:cNvSpPr>
            <p:nvPr/>
          </p:nvSpPr>
          <p:spPr bwMode="auto">
            <a:xfrm>
              <a:off x="0" y="0"/>
              <a:ext cx="417" cy="532"/>
            </a:xfrm>
            <a:custGeom>
              <a:avLst/>
              <a:gdLst>
                <a:gd name="T0" fmla="*/ 208 w 417"/>
                <a:gd name="T1" fmla="*/ 531 h 532"/>
                <a:gd name="T2" fmla="*/ 416 w 417"/>
                <a:gd name="T3" fmla="*/ 266 h 532"/>
                <a:gd name="T4" fmla="*/ 313 w 417"/>
                <a:gd name="T5" fmla="*/ 266 h 532"/>
                <a:gd name="T6" fmla="*/ 313 w 417"/>
                <a:gd name="T7" fmla="*/ 0 h 532"/>
                <a:gd name="T8" fmla="*/ 105 w 417"/>
                <a:gd name="T9" fmla="*/ 0 h 532"/>
                <a:gd name="T10" fmla="*/ 105 w 417"/>
                <a:gd name="T11" fmla="*/ 266 h 532"/>
                <a:gd name="T12" fmla="*/ 0 w 417"/>
                <a:gd name="T13" fmla="*/ 266 h 532"/>
                <a:gd name="T14" fmla="*/ 208 w 417"/>
                <a:gd name="T15" fmla="*/ 531 h 532"/>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532"/>
                <a:gd name="T26" fmla="*/ 417 w 417"/>
                <a:gd name="T27" fmla="*/ 532 h 5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532">
                  <a:moveTo>
                    <a:pt x="208" y="531"/>
                  </a:moveTo>
                  <a:lnTo>
                    <a:pt x="416" y="266"/>
                  </a:lnTo>
                  <a:lnTo>
                    <a:pt x="313" y="266"/>
                  </a:lnTo>
                  <a:lnTo>
                    <a:pt x="313" y="0"/>
                  </a:lnTo>
                  <a:lnTo>
                    <a:pt x="105" y="0"/>
                  </a:lnTo>
                  <a:lnTo>
                    <a:pt x="105" y="266"/>
                  </a:lnTo>
                  <a:lnTo>
                    <a:pt x="0" y="266"/>
                  </a:lnTo>
                  <a:lnTo>
                    <a:pt x="208" y="531"/>
                  </a:lnTo>
                </a:path>
              </a:pathLst>
            </a:custGeom>
            <a:solidFill>
              <a:srgbClr val="618FFD"/>
            </a:solidFill>
            <a:ln>
              <a:noFill/>
            </a:ln>
            <a:extLst>
              <a:ext uri="{91240B29-F687-4F45-9708-019B960494DF}">
                <a14:hiddenLine xmlns:a14="http://schemas.microsoft.com/office/drawing/2010/main" xmlns="" w="12700" cap="rnd" cmpd="sng">
                  <a:solidFill>
                    <a:srgbClr val="000000"/>
                  </a:solidFill>
                  <a:bevel/>
                  <a:headEnd/>
                  <a:tailEnd type="triangle" w="med" len="med"/>
                </a14:hiddenLine>
              </a:ext>
            </a:extLst>
          </p:spPr>
          <p:txBody>
            <a:bodyPr/>
            <a:lstStyle/>
            <a:p>
              <a:endParaRPr lang="zh-CN" altLang="en-US"/>
            </a:p>
          </p:txBody>
        </p:sp>
        <p:sp>
          <p:nvSpPr>
            <p:cNvPr id="56331" name="Freeform 44"/>
            <p:cNvSpPr>
              <a:spLocks noChangeArrowheads="1"/>
            </p:cNvSpPr>
            <p:nvPr/>
          </p:nvSpPr>
          <p:spPr bwMode="auto">
            <a:xfrm>
              <a:off x="8" y="8"/>
              <a:ext cx="413" cy="528"/>
            </a:xfrm>
            <a:custGeom>
              <a:avLst/>
              <a:gdLst>
                <a:gd name="T0" fmla="*/ 206 w 413"/>
                <a:gd name="T1" fmla="*/ 527 h 528"/>
                <a:gd name="T2" fmla="*/ 412 w 413"/>
                <a:gd name="T3" fmla="*/ 264 h 528"/>
                <a:gd name="T4" fmla="*/ 310 w 413"/>
                <a:gd name="T5" fmla="*/ 264 h 528"/>
                <a:gd name="T6" fmla="*/ 310 w 413"/>
                <a:gd name="T7" fmla="*/ 0 h 528"/>
                <a:gd name="T8" fmla="*/ 104 w 413"/>
                <a:gd name="T9" fmla="*/ 0 h 528"/>
                <a:gd name="T10" fmla="*/ 104 w 413"/>
                <a:gd name="T11" fmla="*/ 264 h 528"/>
                <a:gd name="T12" fmla="*/ 0 w 413"/>
                <a:gd name="T13" fmla="*/ 264 h 528"/>
                <a:gd name="T14" fmla="*/ 206 w 413"/>
                <a:gd name="T15" fmla="*/ 527 h 528"/>
                <a:gd name="T16" fmla="*/ 0 60000 65536"/>
                <a:gd name="T17" fmla="*/ 0 60000 65536"/>
                <a:gd name="T18" fmla="*/ 0 60000 65536"/>
                <a:gd name="T19" fmla="*/ 0 60000 65536"/>
                <a:gd name="T20" fmla="*/ 0 60000 65536"/>
                <a:gd name="T21" fmla="*/ 0 60000 65536"/>
                <a:gd name="T22" fmla="*/ 0 60000 65536"/>
                <a:gd name="T23" fmla="*/ 0 60000 65536"/>
                <a:gd name="T24" fmla="*/ 0 w 413"/>
                <a:gd name="T25" fmla="*/ 0 h 528"/>
                <a:gd name="T26" fmla="*/ 413 w 413"/>
                <a:gd name="T27" fmla="*/ 528 h 5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3" h="528">
                  <a:moveTo>
                    <a:pt x="206" y="527"/>
                  </a:moveTo>
                  <a:lnTo>
                    <a:pt x="412" y="264"/>
                  </a:lnTo>
                  <a:lnTo>
                    <a:pt x="310" y="264"/>
                  </a:lnTo>
                  <a:lnTo>
                    <a:pt x="310" y="0"/>
                  </a:lnTo>
                  <a:lnTo>
                    <a:pt x="104" y="0"/>
                  </a:lnTo>
                  <a:lnTo>
                    <a:pt x="104" y="264"/>
                  </a:lnTo>
                  <a:lnTo>
                    <a:pt x="0" y="264"/>
                  </a:lnTo>
                  <a:lnTo>
                    <a:pt x="206" y="527"/>
                  </a:lnTo>
                </a:path>
              </a:pathLst>
            </a:custGeom>
            <a:noFill/>
            <a:ln w="25400" cap="rnd" cmpd="sng">
              <a:solidFill>
                <a:srgbClr val="000000"/>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56329"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C6241D2A-67BF-4994-AAAD-03E7FDCE8C93}"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18</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19021215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zh-CN" altLang="en-US"/>
              <a:t>能力维</a:t>
            </a:r>
            <a:r>
              <a:rPr lang="en-US" altLang="zh-CN"/>
              <a:t>-</a:t>
            </a:r>
            <a:r>
              <a:rPr lang="zh-CN" altLang="en-US"/>
              <a:t>过程能力</a:t>
            </a:r>
          </a:p>
        </p:txBody>
      </p:sp>
      <p:sp>
        <p:nvSpPr>
          <p:cNvPr id="57347"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过程能力（</a:t>
            </a:r>
            <a:r>
              <a:rPr lang="en-US" altLang="zh-CN" dirty="0"/>
              <a:t>Process Capability</a:t>
            </a:r>
            <a:r>
              <a:rPr lang="zh-CN" altLang="en-US" dirty="0"/>
              <a:t>）</a:t>
            </a:r>
          </a:p>
          <a:p>
            <a:pPr lvl="1"/>
            <a:r>
              <a:rPr lang="zh-CN" altLang="en-US" dirty="0"/>
              <a:t>对过程控制程度的衡量方法，采用</a:t>
            </a:r>
            <a:r>
              <a:rPr lang="zh-CN" altLang="en-US" dirty="0">
                <a:solidFill>
                  <a:srgbClr val="FF0000"/>
                </a:solidFill>
              </a:rPr>
              <a:t>成熟度级别</a:t>
            </a:r>
            <a:r>
              <a:rPr lang="zh-CN" altLang="en-US" dirty="0"/>
              <a:t>划分</a:t>
            </a:r>
          </a:p>
          <a:p>
            <a:r>
              <a:rPr lang="zh-CN" altLang="en-US" sz="3000" dirty="0"/>
              <a:t>过程能力的作用</a:t>
            </a:r>
          </a:p>
          <a:p>
            <a:pPr lvl="1"/>
            <a:r>
              <a:rPr lang="zh-CN" altLang="en-US" dirty="0"/>
              <a:t>衡量组织达到过程目标的能力</a:t>
            </a:r>
          </a:p>
          <a:p>
            <a:pPr lvl="1"/>
            <a:r>
              <a:rPr lang="zh-CN" altLang="en-US" dirty="0"/>
              <a:t>成熟度低，成本、进度、功能和质量都不稳定</a:t>
            </a:r>
          </a:p>
          <a:p>
            <a:pPr lvl="1"/>
            <a:r>
              <a:rPr lang="zh-CN" altLang="en-US" dirty="0"/>
              <a:t>成熟度高，达到预定的成本、进度、功能和质量目标的就越有把握</a:t>
            </a:r>
          </a:p>
          <a:p>
            <a:pPr lvl="1"/>
            <a:endParaRPr lang="zh-CN" altLang="en-US" dirty="0"/>
          </a:p>
        </p:txBody>
      </p:sp>
      <p:grpSp>
        <p:nvGrpSpPr>
          <p:cNvPr id="57348" name="组合 1"/>
          <p:cNvGrpSpPr>
            <a:grpSpLocks/>
          </p:cNvGrpSpPr>
          <p:nvPr/>
        </p:nvGrpSpPr>
        <p:grpSpPr bwMode="auto">
          <a:xfrm>
            <a:off x="377825" y="4648200"/>
            <a:ext cx="8388350" cy="1892300"/>
            <a:chOff x="0" y="0"/>
            <a:chExt cx="12222" cy="5389"/>
          </a:xfrm>
        </p:grpSpPr>
        <p:sp>
          <p:nvSpPr>
            <p:cNvPr id="57350" name="Rectangle 3"/>
            <p:cNvSpPr>
              <a:spLocks noChangeArrowheads="1"/>
            </p:cNvSpPr>
            <p:nvPr/>
          </p:nvSpPr>
          <p:spPr bwMode="auto">
            <a:xfrm>
              <a:off x="0" y="0"/>
              <a:ext cx="12222" cy="4780"/>
            </a:xfrm>
            <a:prstGeom prst="rect">
              <a:avLst/>
            </a:prstGeom>
            <a:solidFill>
              <a:srgbClr val="CECECE"/>
            </a:solidFill>
            <a:ln w="12700">
              <a:solidFill>
                <a:srgbClr val="CECECE"/>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7351" name="Rectangle 4"/>
            <p:cNvSpPr>
              <a:spLocks noChangeArrowheads="1"/>
            </p:cNvSpPr>
            <p:nvPr/>
          </p:nvSpPr>
          <p:spPr bwMode="auto">
            <a:xfrm>
              <a:off x="102" y="2729"/>
              <a:ext cx="1654" cy="9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solidFill>
                    <a:srgbClr val="000000"/>
                  </a:solidFill>
                  <a:latin typeface="Times New Roman" panose="02020603050405020304" pitchFamily="18" charset="0"/>
                  <a:sym typeface="Times New Roman" panose="02020603050405020304" pitchFamily="18" charset="0"/>
                </a:rPr>
                <a:t>能力维</a:t>
              </a:r>
            </a:p>
          </p:txBody>
        </p:sp>
        <p:sp>
          <p:nvSpPr>
            <p:cNvPr id="57352" name="Rectangle 5"/>
            <p:cNvSpPr>
              <a:spLocks noChangeArrowheads="1"/>
            </p:cNvSpPr>
            <p:nvPr/>
          </p:nvSpPr>
          <p:spPr bwMode="auto">
            <a:xfrm>
              <a:off x="75" y="2704"/>
              <a:ext cx="262" cy="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488" tIns="44450" rIns="90488" bIns="4445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endParaRPr lang="zh-CN" altLang="zh-CN">
                <a:solidFill>
                  <a:srgbClr val="000000"/>
                </a:solidFill>
                <a:latin typeface="Times New Roman" panose="02020603050405020304" pitchFamily="18" charset="0"/>
                <a:sym typeface="Times New Roman" panose="02020603050405020304" pitchFamily="18" charset="0"/>
              </a:endParaRPr>
            </a:p>
          </p:txBody>
        </p:sp>
        <p:sp>
          <p:nvSpPr>
            <p:cNvPr id="57353" name="Line 6"/>
            <p:cNvSpPr>
              <a:spLocks noChangeShapeType="1"/>
            </p:cNvSpPr>
            <p:nvPr/>
          </p:nvSpPr>
          <p:spPr bwMode="auto">
            <a:xfrm>
              <a:off x="1369" y="1009"/>
              <a:ext cx="1" cy="4380"/>
            </a:xfrm>
            <a:prstGeom prst="line">
              <a:avLst/>
            </a:prstGeom>
            <a:noFill/>
            <a:ln w="101600">
              <a:solidFill>
                <a:srgbClr val="000000"/>
              </a:solidFill>
              <a:bevel/>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7354" name="Rectangle 7"/>
            <p:cNvSpPr>
              <a:spLocks noChangeArrowheads="1"/>
            </p:cNvSpPr>
            <p:nvPr/>
          </p:nvSpPr>
          <p:spPr bwMode="auto">
            <a:xfrm>
              <a:off x="9497" y="1211"/>
              <a:ext cx="1930" cy="1098"/>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0000CC"/>
                  </a:solidFill>
                  <a:sym typeface="黑体" panose="02010609060101010101" pitchFamily="49" charset="-122"/>
                </a:rPr>
                <a:t>能力级别</a:t>
              </a:r>
            </a:p>
          </p:txBody>
        </p:sp>
        <p:grpSp>
          <p:nvGrpSpPr>
            <p:cNvPr id="57355" name="Group 8"/>
            <p:cNvGrpSpPr>
              <a:grpSpLocks/>
            </p:cNvGrpSpPr>
            <p:nvPr/>
          </p:nvGrpSpPr>
          <p:grpSpPr bwMode="auto">
            <a:xfrm>
              <a:off x="8030" y="1356"/>
              <a:ext cx="1340" cy="920"/>
              <a:chOff x="0" y="0"/>
              <a:chExt cx="536" cy="368"/>
            </a:xfrm>
          </p:grpSpPr>
          <p:sp>
            <p:nvSpPr>
              <p:cNvPr id="57372" name="Freeform 9"/>
              <p:cNvSpPr>
                <a:spLocks/>
              </p:cNvSpPr>
              <p:nvPr/>
            </p:nvSpPr>
            <p:spPr bwMode="auto">
              <a:xfrm>
                <a:off x="0" y="0"/>
                <a:ext cx="536" cy="368"/>
              </a:xfrm>
              <a:custGeom>
                <a:avLst/>
                <a:gdLst>
                  <a:gd name="T0" fmla="*/ 267 w 536"/>
                  <a:gd name="T1" fmla="*/ 0 h 368"/>
                  <a:gd name="T2" fmla="*/ 267 w 536"/>
                  <a:gd name="T3" fmla="*/ 92 h 368"/>
                  <a:gd name="T4" fmla="*/ 0 w 536"/>
                  <a:gd name="T5" fmla="*/ 92 h 368"/>
                  <a:gd name="T6" fmla="*/ 0 w 536"/>
                  <a:gd name="T7" fmla="*/ 275 h 368"/>
                  <a:gd name="T8" fmla="*/ 267 w 536"/>
                  <a:gd name="T9" fmla="*/ 275 h 368"/>
                  <a:gd name="T10" fmla="*/ 267 w 536"/>
                  <a:gd name="T11" fmla="*/ 367 h 368"/>
                  <a:gd name="T12" fmla="*/ 535 w 536"/>
                  <a:gd name="T13" fmla="*/ 184 h 368"/>
                  <a:gd name="T14" fmla="*/ 267 w 536"/>
                  <a:gd name="T15" fmla="*/ 0 h 368"/>
                  <a:gd name="T16" fmla="*/ 0 60000 65536"/>
                  <a:gd name="T17" fmla="*/ 0 60000 65536"/>
                  <a:gd name="T18" fmla="*/ 0 60000 65536"/>
                  <a:gd name="T19" fmla="*/ 0 60000 65536"/>
                  <a:gd name="T20" fmla="*/ 0 60000 65536"/>
                  <a:gd name="T21" fmla="*/ 0 60000 65536"/>
                  <a:gd name="T22" fmla="*/ 0 60000 65536"/>
                  <a:gd name="T23" fmla="*/ 0 60000 65536"/>
                  <a:gd name="T24" fmla="*/ 0 w 536"/>
                  <a:gd name="T25" fmla="*/ 0 h 368"/>
                  <a:gd name="T26" fmla="*/ 536 w 536"/>
                  <a:gd name="T27" fmla="*/ 368 h 3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 h="368">
                    <a:moveTo>
                      <a:pt x="267" y="0"/>
                    </a:moveTo>
                    <a:lnTo>
                      <a:pt x="267" y="92"/>
                    </a:lnTo>
                    <a:lnTo>
                      <a:pt x="0" y="92"/>
                    </a:lnTo>
                    <a:lnTo>
                      <a:pt x="0" y="275"/>
                    </a:lnTo>
                    <a:lnTo>
                      <a:pt x="267" y="275"/>
                    </a:lnTo>
                    <a:lnTo>
                      <a:pt x="267" y="367"/>
                    </a:lnTo>
                    <a:lnTo>
                      <a:pt x="535" y="184"/>
                    </a:lnTo>
                    <a:lnTo>
                      <a:pt x="267" y="0"/>
                    </a:lnTo>
                  </a:path>
                </a:pathLst>
              </a:custGeom>
              <a:solidFill>
                <a:srgbClr val="618FFD"/>
              </a:solidFill>
              <a:ln>
                <a:noFill/>
              </a:ln>
              <a:extLst>
                <a:ext uri="{91240B29-F687-4F45-9708-019B960494DF}">
                  <a14:hiddenLine xmlns:a14="http://schemas.microsoft.com/office/drawing/2010/main" xmlns="" w="12700" cap="rnd" cmpd="sng">
                    <a:solidFill>
                      <a:srgbClr val="000000"/>
                    </a:solidFill>
                    <a:bevel/>
                    <a:headEnd/>
                    <a:tailEnd type="triangle" w="med" len="med"/>
                  </a14:hiddenLine>
                </a:ext>
              </a:extLst>
            </p:spPr>
            <p:txBody>
              <a:bodyPr/>
              <a:lstStyle/>
              <a:p>
                <a:endParaRPr lang="zh-CN" altLang="en-US"/>
              </a:p>
            </p:txBody>
          </p:sp>
          <p:sp>
            <p:nvSpPr>
              <p:cNvPr id="57373" name="Freeform 10"/>
              <p:cNvSpPr>
                <a:spLocks noChangeArrowheads="1"/>
              </p:cNvSpPr>
              <p:nvPr/>
            </p:nvSpPr>
            <p:spPr bwMode="auto">
              <a:xfrm>
                <a:off x="0" y="0"/>
                <a:ext cx="533" cy="365"/>
              </a:xfrm>
              <a:custGeom>
                <a:avLst/>
                <a:gdLst>
                  <a:gd name="T0" fmla="*/ 266 w 533"/>
                  <a:gd name="T1" fmla="*/ 0 h 365"/>
                  <a:gd name="T2" fmla="*/ 266 w 533"/>
                  <a:gd name="T3" fmla="*/ 91 h 365"/>
                  <a:gd name="T4" fmla="*/ 0 w 533"/>
                  <a:gd name="T5" fmla="*/ 91 h 365"/>
                  <a:gd name="T6" fmla="*/ 0 w 533"/>
                  <a:gd name="T7" fmla="*/ 273 h 365"/>
                  <a:gd name="T8" fmla="*/ 266 w 533"/>
                  <a:gd name="T9" fmla="*/ 273 h 365"/>
                  <a:gd name="T10" fmla="*/ 266 w 533"/>
                  <a:gd name="T11" fmla="*/ 364 h 365"/>
                  <a:gd name="T12" fmla="*/ 532 w 533"/>
                  <a:gd name="T13" fmla="*/ 182 h 365"/>
                  <a:gd name="T14" fmla="*/ 266 w 533"/>
                  <a:gd name="T15" fmla="*/ 0 h 365"/>
                  <a:gd name="T16" fmla="*/ 0 60000 65536"/>
                  <a:gd name="T17" fmla="*/ 0 60000 65536"/>
                  <a:gd name="T18" fmla="*/ 0 60000 65536"/>
                  <a:gd name="T19" fmla="*/ 0 60000 65536"/>
                  <a:gd name="T20" fmla="*/ 0 60000 65536"/>
                  <a:gd name="T21" fmla="*/ 0 60000 65536"/>
                  <a:gd name="T22" fmla="*/ 0 60000 65536"/>
                  <a:gd name="T23" fmla="*/ 0 60000 65536"/>
                  <a:gd name="T24" fmla="*/ 0 w 533"/>
                  <a:gd name="T25" fmla="*/ 0 h 365"/>
                  <a:gd name="T26" fmla="*/ 533 w 533"/>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3" h="365">
                    <a:moveTo>
                      <a:pt x="266" y="0"/>
                    </a:moveTo>
                    <a:lnTo>
                      <a:pt x="266" y="91"/>
                    </a:lnTo>
                    <a:lnTo>
                      <a:pt x="0" y="91"/>
                    </a:lnTo>
                    <a:lnTo>
                      <a:pt x="0" y="273"/>
                    </a:lnTo>
                    <a:lnTo>
                      <a:pt x="266" y="273"/>
                    </a:lnTo>
                    <a:lnTo>
                      <a:pt x="266" y="364"/>
                    </a:lnTo>
                    <a:lnTo>
                      <a:pt x="532" y="182"/>
                    </a:lnTo>
                    <a:lnTo>
                      <a:pt x="266" y="0"/>
                    </a:lnTo>
                  </a:path>
                </a:pathLst>
              </a:custGeom>
              <a:noFill/>
              <a:ln w="12700" cap="rnd" cmpd="sng">
                <a:solidFill>
                  <a:srgbClr val="000000"/>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57356" name="Group 11"/>
            <p:cNvGrpSpPr>
              <a:grpSpLocks/>
            </p:cNvGrpSpPr>
            <p:nvPr/>
          </p:nvGrpSpPr>
          <p:grpSpPr bwMode="auto">
            <a:xfrm>
              <a:off x="4625" y="1356"/>
              <a:ext cx="1342" cy="920"/>
              <a:chOff x="0" y="0"/>
              <a:chExt cx="537" cy="368"/>
            </a:xfrm>
          </p:grpSpPr>
          <p:sp>
            <p:nvSpPr>
              <p:cNvPr id="57370" name="Freeform 12"/>
              <p:cNvSpPr>
                <a:spLocks/>
              </p:cNvSpPr>
              <p:nvPr/>
            </p:nvSpPr>
            <p:spPr bwMode="auto">
              <a:xfrm>
                <a:off x="0" y="0"/>
                <a:ext cx="537" cy="368"/>
              </a:xfrm>
              <a:custGeom>
                <a:avLst/>
                <a:gdLst>
                  <a:gd name="T0" fmla="*/ 268 w 537"/>
                  <a:gd name="T1" fmla="*/ 0 h 368"/>
                  <a:gd name="T2" fmla="*/ 268 w 537"/>
                  <a:gd name="T3" fmla="*/ 92 h 368"/>
                  <a:gd name="T4" fmla="*/ 0 w 537"/>
                  <a:gd name="T5" fmla="*/ 92 h 368"/>
                  <a:gd name="T6" fmla="*/ 0 w 537"/>
                  <a:gd name="T7" fmla="*/ 275 h 368"/>
                  <a:gd name="T8" fmla="*/ 268 w 537"/>
                  <a:gd name="T9" fmla="*/ 275 h 368"/>
                  <a:gd name="T10" fmla="*/ 268 w 537"/>
                  <a:gd name="T11" fmla="*/ 367 h 368"/>
                  <a:gd name="T12" fmla="*/ 536 w 537"/>
                  <a:gd name="T13" fmla="*/ 184 h 368"/>
                  <a:gd name="T14" fmla="*/ 268 w 537"/>
                  <a:gd name="T15" fmla="*/ 0 h 368"/>
                  <a:gd name="T16" fmla="*/ 0 60000 65536"/>
                  <a:gd name="T17" fmla="*/ 0 60000 65536"/>
                  <a:gd name="T18" fmla="*/ 0 60000 65536"/>
                  <a:gd name="T19" fmla="*/ 0 60000 65536"/>
                  <a:gd name="T20" fmla="*/ 0 60000 65536"/>
                  <a:gd name="T21" fmla="*/ 0 60000 65536"/>
                  <a:gd name="T22" fmla="*/ 0 60000 65536"/>
                  <a:gd name="T23" fmla="*/ 0 60000 65536"/>
                  <a:gd name="T24" fmla="*/ 0 w 537"/>
                  <a:gd name="T25" fmla="*/ 0 h 368"/>
                  <a:gd name="T26" fmla="*/ 537 w 537"/>
                  <a:gd name="T27" fmla="*/ 368 h 3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7" h="368">
                    <a:moveTo>
                      <a:pt x="268" y="0"/>
                    </a:moveTo>
                    <a:lnTo>
                      <a:pt x="268" y="92"/>
                    </a:lnTo>
                    <a:lnTo>
                      <a:pt x="0" y="92"/>
                    </a:lnTo>
                    <a:lnTo>
                      <a:pt x="0" y="275"/>
                    </a:lnTo>
                    <a:lnTo>
                      <a:pt x="268" y="275"/>
                    </a:lnTo>
                    <a:lnTo>
                      <a:pt x="268" y="367"/>
                    </a:lnTo>
                    <a:lnTo>
                      <a:pt x="536" y="184"/>
                    </a:lnTo>
                    <a:lnTo>
                      <a:pt x="268" y="0"/>
                    </a:lnTo>
                  </a:path>
                </a:pathLst>
              </a:custGeom>
              <a:solidFill>
                <a:srgbClr val="618FFD"/>
              </a:solidFill>
              <a:ln>
                <a:noFill/>
              </a:ln>
              <a:extLst>
                <a:ext uri="{91240B29-F687-4F45-9708-019B960494DF}">
                  <a14:hiddenLine xmlns:a14="http://schemas.microsoft.com/office/drawing/2010/main" xmlns="" w="12700" cap="rnd" cmpd="sng">
                    <a:solidFill>
                      <a:srgbClr val="000000"/>
                    </a:solidFill>
                    <a:bevel/>
                    <a:headEnd/>
                    <a:tailEnd type="triangle" w="med" len="med"/>
                  </a14:hiddenLine>
                </a:ext>
              </a:extLst>
            </p:spPr>
            <p:txBody>
              <a:bodyPr/>
              <a:lstStyle/>
              <a:p>
                <a:endParaRPr lang="zh-CN" altLang="en-US"/>
              </a:p>
            </p:txBody>
          </p:sp>
          <p:sp>
            <p:nvSpPr>
              <p:cNvPr id="57371" name="Freeform 13"/>
              <p:cNvSpPr>
                <a:spLocks noChangeArrowheads="1"/>
              </p:cNvSpPr>
              <p:nvPr/>
            </p:nvSpPr>
            <p:spPr bwMode="auto">
              <a:xfrm>
                <a:off x="0" y="0"/>
                <a:ext cx="534" cy="365"/>
              </a:xfrm>
              <a:custGeom>
                <a:avLst/>
                <a:gdLst>
                  <a:gd name="T0" fmla="*/ 267 w 534"/>
                  <a:gd name="T1" fmla="*/ 0 h 365"/>
                  <a:gd name="T2" fmla="*/ 267 w 534"/>
                  <a:gd name="T3" fmla="*/ 91 h 365"/>
                  <a:gd name="T4" fmla="*/ 0 w 534"/>
                  <a:gd name="T5" fmla="*/ 91 h 365"/>
                  <a:gd name="T6" fmla="*/ 0 w 534"/>
                  <a:gd name="T7" fmla="*/ 273 h 365"/>
                  <a:gd name="T8" fmla="*/ 267 w 534"/>
                  <a:gd name="T9" fmla="*/ 273 h 365"/>
                  <a:gd name="T10" fmla="*/ 267 w 534"/>
                  <a:gd name="T11" fmla="*/ 364 h 365"/>
                  <a:gd name="T12" fmla="*/ 533 w 534"/>
                  <a:gd name="T13" fmla="*/ 182 h 365"/>
                  <a:gd name="T14" fmla="*/ 267 w 534"/>
                  <a:gd name="T15" fmla="*/ 0 h 365"/>
                  <a:gd name="T16" fmla="*/ 0 60000 65536"/>
                  <a:gd name="T17" fmla="*/ 0 60000 65536"/>
                  <a:gd name="T18" fmla="*/ 0 60000 65536"/>
                  <a:gd name="T19" fmla="*/ 0 60000 65536"/>
                  <a:gd name="T20" fmla="*/ 0 60000 65536"/>
                  <a:gd name="T21" fmla="*/ 0 60000 65536"/>
                  <a:gd name="T22" fmla="*/ 0 60000 65536"/>
                  <a:gd name="T23" fmla="*/ 0 60000 65536"/>
                  <a:gd name="T24" fmla="*/ 0 w 534"/>
                  <a:gd name="T25" fmla="*/ 0 h 365"/>
                  <a:gd name="T26" fmla="*/ 534 w 534"/>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4" h="365">
                    <a:moveTo>
                      <a:pt x="267" y="0"/>
                    </a:moveTo>
                    <a:lnTo>
                      <a:pt x="267" y="91"/>
                    </a:lnTo>
                    <a:lnTo>
                      <a:pt x="0" y="91"/>
                    </a:lnTo>
                    <a:lnTo>
                      <a:pt x="0" y="273"/>
                    </a:lnTo>
                    <a:lnTo>
                      <a:pt x="267" y="273"/>
                    </a:lnTo>
                    <a:lnTo>
                      <a:pt x="267" y="364"/>
                    </a:lnTo>
                    <a:lnTo>
                      <a:pt x="533" y="182"/>
                    </a:lnTo>
                    <a:lnTo>
                      <a:pt x="267" y="0"/>
                    </a:lnTo>
                  </a:path>
                </a:pathLst>
              </a:custGeom>
              <a:noFill/>
              <a:ln w="12700" cap="rnd" cmpd="sng">
                <a:solidFill>
                  <a:srgbClr val="000000"/>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57357" name="Rectangle 14"/>
            <p:cNvSpPr>
              <a:spLocks noChangeArrowheads="1"/>
            </p:cNvSpPr>
            <p:nvPr/>
          </p:nvSpPr>
          <p:spPr bwMode="auto">
            <a:xfrm>
              <a:off x="1529" y="2729"/>
              <a:ext cx="4003" cy="2639"/>
            </a:xfrm>
            <a:prstGeom prst="rect">
              <a:avLst/>
            </a:prstGeom>
            <a:solidFill>
              <a:srgbClr val="FFFFFF"/>
            </a:solidFill>
            <a:ln>
              <a:noFill/>
            </a:ln>
            <a:extLst>
              <a:ext uri="{91240B29-F687-4F45-9708-019B960494DF}">
                <a14:hiddenLine xmlns:a14="http://schemas.microsoft.com/office/drawing/2010/main" xmlns="" w="1270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solidFill>
                    <a:srgbClr val="000000"/>
                  </a:solidFill>
                  <a:sym typeface="黑体" panose="02010609060101010101" pitchFamily="49" charset="-122"/>
                </a:rPr>
                <a:t>GP</a:t>
              </a:r>
              <a:r>
                <a:rPr lang="zh-CN" altLang="en-US" sz="1600">
                  <a:solidFill>
                    <a:srgbClr val="000000"/>
                  </a:solidFill>
                  <a:sym typeface="黑体" panose="02010609060101010101" pitchFamily="49" charset="-122"/>
                </a:rPr>
                <a:t>，</a:t>
              </a:r>
              <a:r>
                <a:rPr lang="en-US" altLang="zh-CN" sz="1600">
                  <a:solidFill>
                    <a:srgbClr val="000000"/>
                  </a:solidFill>
                  <a:sym typeface="黑体" panose="02010609060101010101" pitchFamily="49" charset="-122"/>
                </a:rPr>
                <a:t>Generic Practice</a:t>
              </a:r>
              <a:r>
                <a:rPr lang="zh-CN" altLang="en-US" sz="1600">
                  <a:solidFill>
                    <a:srgbClr val="000000"/>
                  </a:solidFill>
                  <a:sym typeface="黑体" panose="02010609060101010101" pitchFamily="49" charset="-122"/>
                </a:rPr>
                <a:t> 管理、度量和制度方面的活动，可用于决定所有活动的能力水平</a:t>
              </a:r>
              <a:endParaRPr lang="zh-CN" altLang="en-US">
                <a:solidFill>
                  <a:srgbClr val="000000"/>
                </a:solidFill>
                <a:sym typeface="黑体" panose="02010609060101010101" pitchFamily="49" charset="-122"/>
              </a:endParaRPr>
            </a:p>
          </p:txBody>
        </p:sp>
        <p:sp>
          <p:nvSpPr>
            <p:cNvPr id="57358" name="Rectangle 16"/>
            <p:cNvSpPr>
              <a:spLocks noChangeArrowheads="1"/>
            </p:cNvSpPr>
            <p:nvPr/>
          </p:nvSpPr>
          <p:spPr bwMode="auto">
            <a:xfrm>
              <a:off x="5649" y="2706"/>
              <a:ext cx="3157" cy="2666"/>
            </a:xfrm>
            <a:prstGeom prst="rect">
              <a:avLst/>
            </a:prstGeom>
            <a:solidFill>
              <a:srgbClr val="FFFFFF"/>
            </a:solidFill>
            <a:ln>
              <a:noFill/>
            </a:ln>
            <a:extLst>
              <a:ext uri="{91240B29-F687-4F45-9708-019B960494DF}">
                <a14:hiddenLine xmlns:a14="http://schemas.microsoft.com/office/drawing/2010/main" xmlns="" w="1270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a:solidFill>
                    <a:srgbClr val="000000"/>
                  </a:solidFill>
                  <a:sym typeface="黑体" panose="02010609060101010101" pitchFamily="49" charset="-122"/>
                </a:rPr>
                <a:t>CF</a:t>
              </a:r>
              <a:r>
                <a:rPr lang="zh-CN" altLang="en-US" sz="1600">
                  <a:solidFill>
                    <a:srgbClr val="000000"/>
                  </a:solidFill>
                  <a:sym typeface="黑体" panose="02010609060101010101" pitchFamily="49" charset="-122"/>
                </a:rPr>
                <a:t>，</a:t>
              </a:r>
              <a:r>
                <a:rPr lang="en-US" altLang="zh-CN" sz="1600">
                  <a:solidFill>
                    <a:srgbClr val="000000"/>
                  </a:solidFill>
                  <a:sym typeface="黑体" panose="02010609060101010101" pitchFamily="49" charset="-122"/>
                </a:rPr>
                <a:t>Common Feature</a:t>
              </a:r>
              <a:r>
                <a:rPr lang="zh-CN" altLang="en-US" sz="1600">
                  <a:solidFill>
                    <a:srgbClr val="000000"/>
                  </a:solidFill>
                  <a:sym typeface="黑体" panose="02010609060101010101" pitchFamily="49" charset="-122"/>
                </a:rPr>
                <a:t>由</a:t>
              </a:r>
              <a:r>
                <a:rPr lang="en-US" altLang="zh-CN" sz="1600">
                  <a:solidFill>
                    <a:srgbClr val="000000"/>
                  </a:solidFill>
                  <a:sym typeface="黑体" panose="02010609060101010101" pitchFamily="49" charset="-122"/>
                </a:rPr>
                <a:t>GP</a:t>
              </a:r>
              <a:r>
                <a:rPr lang="zh-CN" altLang="en-US" sz="1600">
                  <a:solidFill>
                    <a:srgbClr val="000000"/>
                  </a:solidFill>
                  <a:sym typeface="黑体" panose="02010609060101010101" pitchFamily="49" charset="-122"/>
                </a:rPr>
                <a:t>组成的逻辑域</a:t>
              </a:r>
            </a:p>
          </p:txBody>
        </p:sp>
        <p:sp>
          <p:nvSpPr>
            <p:cNvPr id="57359" name="Rectangle 18"/>
            <p:cNvSpPr>
              <a:spLocks noChangeArrowheads="1"/>
            </p:cNvSpPr>
            <p:nvPr/>
          </p:nvSpPr>
          <p:spPr bwMode="auto">
            <a:xfrm>
              <a:off x="8925" y="2731"/>
              <a:ext cx="3160" cy="2637"/>
            </a:xfrm>
            <a:prstGeom prst="rect">
              <a:avLst/>
            </a:prstGeom>
            <a:solidFill>
              <a:srgbClr val="FFFFFF"/>
            </a:solidFill>
            <a:ln>
              <a:noFill/>
            </a:ln>
            <a:extLst>
              <a:ext uri="{91240B29-F687-4F45-9708-019B960494DF}">
                <a14:hiddenLine xmlns:a14="http://schemas.microsoft.com/office/drawing/2010/main" xmlns="" w="127000">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a:solidFill>
                    <a:srgbClr val="000000"/>
                  </a:solidFill>
                  <a:latin typeface="Times New Roman" panose="02020603050405020304" pitchFamily="18" charset="0"/>
                  <a:sym typeface="Times New Roman" panose="02020603050405020304" pitchFamily="18" charset="0"/>
                </a:rPr>
                <a:t>由公共特征组成的过程能力水平的级别划分。</a:t>
              </a:r>
              <a:r>
                <a:rPr lang="en-US" altLang="zh-CN" sz="1600">
                  <a:solidFill>
                    <a:srgbClr val="000000"/>
                  </a:solidFill>
                  <a:latin typeface="Times New Roman" panose="02020603050405020304" pitchFamily="18" charset="0"/>
                  <a:sym typeface="Times New Roman" panose="02020603050405020304" pitchFamily="18" charset="0"/>
                </a:rPr>
                <a:t>0-5</a:t>
              </a:r>
              <a:r>
                <a:rPr lang="zh-CN" altLang="en-US" sz="1600">
                  <a:solidFill>
                    <a:srgbClr val="000000"/>
                  </a:solidFill>
                  <a:latin typeface="Times New Roman" panose="02020603050405020304" pitchFamily="18" charset="0"/>
                  <a:sym typeface="Times New Roman" panose="02020603050405020304" pitchFamily="18" charset="0"/>
                </a:rPr>
                <a:t>共</a:t>
              </a:r>
              <a:r>
                <a:rPr lang="en-US" altLang="zh-CN" sz="1600">
                  <a:solidFill>
                    <a:srgbClr val="000000"/>
                  </a:solidFill>
                  <a:latin typeface="Times New Roman" panose="02020603050405020304" pitchFamily="18" charset="0"/>
                  <a:sym typeface="Times New Roman" panose="02020603050405020304" pitchFamily="18" charset="0"/>
                </a:rPr>
                <a:t>6</a:t>
              </a:r>
              <a:r>
                <a:rPr lang="zh-CN" altLang="en-US" sz="1600">
                  <a:solidFill>
                    <a:srgbClr val="000000"/>
                  </a:solidFill>
                  <a:latin typeface="Times New Roman" panose="02020603050405020304" pitchFamily="18" charset="0"/>
                  <a:sym typeface="Times New Roman" panose="02020603050405020304" pitchFamily="18" charset="0"/>
                </a:rPr>
                <a:t>个级别</a:t>
              </a:r>
              <a:endParaRPr lang="zh-CN" altLang="en-US" sz="1600">
                <a:solidFill>
                  <a:srgbClr val="000000"/>
                </a:solidFill>
                <a:sym typeface="黑体" panose="02010609060101010101" pitchFamily="49" charset="-122"/>
              </a:endParaRPr>
            </a:p>
          </p:txBody>
        </p:sp>
        <p:grpSp>
          <p:nvGrpSpPr>
            <p:cNvPr id="57360" name="Group 20"/>
            <p:cNvGrpSpPr>
              <a:grpSpLocks/>
            </p:cNvGrpSpPr>
            <p:nvPr/>
          </p:nvGrpSpPr>
          <p:grpSpPr bwMode="auto">
            <a:xfrm>
              <a:off x="5990" y="1129"/>
              <a:ext cx="2067" cy="1400"/>
              <a:chOff x="0" y="0"/>
              <a:chExt cx="827" cy="560"/>
            </a:xfrm>
          </p:grpSpPr>
          <p:sp>
            <p:nvSpPr>
              <p:cNvPr id="57366" name="Rectangle 21"/>
              <p:cNvSpPr>
                <a:spLocks noChangeArrowheads="1"/>
              </p:cNvSpPr>
              <p:nvPr/>
            </p:nvSpPr>
            <p:spPr bwMode="auto">
              <a:xfrm>
                <a:off x="136" y="0"/>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600">
                  <a:solidFill>
                    <a:srgbClr val="0000CC"/>
                  </a:solidFill>
                  <a:sym typeface="黑体" panose="02010609060101010101" pitchFamily="49" charset="-122"/>
                </a:endParaRPr>
              </a:p>
            </p:txBody>
          </p:sp>
          <p:sp>
            <p:nvSpPr>
              <p:cNvPr id="57367" name="Rectangle 22"/>
              <p:cNvSpPr>
                <a:spLocks noChangeArrowheads="1"/>
              </p:cNvSpPr>
              <p:nvPr/>
            </p:nvSpPr>
            <p:spPr bwMode="auto">
              <a:xfrm>
                <a:off x="102" y="45"/>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600">
                  <a:solidFill>
                    <a:srgbClr val="0000CC"/>
                  </a:solidFill>
                  <a:sym typeface="黑体" panose="02010609060101010101" pitchFamily="49" charset="-122"/>
                </a:endParaRPr>
              </a:p>
            </p:txBody>
          </p:sp>
          <p:sp>
            <p:nvSpPr>
              <p:cNvPr id="57368" name="Rectangle 23"/>
              <p:cNvSpPr>
                <a:spLocks noChangeArrowheads="1"/>
              </p:cNvSpPr>
              <p:nvPr/>
            </p:nvSpPr>
            <p:spPr bwMode="auto">
              <a:xfrm>
                <a:off x="56" y="76"/>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600">
                  <a:solidFill>
                    <a:srgbClr val="0000CC"/>
                  </a:solidFill>
                  <a:sym typeface="黑体" panose="02010609060101010101" pitchFamily="49" charset="-122"/>
                </a:endParaRPr>
              </a:p>
            </p:txBody>
          </p:sp>
          <p:sp>
            <p:nvSpPr>
              <p:cNvPr id="57369" name="Rectangle 24"/>
              <p:cNvSpPr>
                <a:spLocks noChangeArrowheads="1"/>
              </p:cNvSpPr>
              <p:nvPr/>
            </p:nvSpPr>
            <p:spPr bwMode="auto">
              <a:xfrm>
                <a:off x="0" y="121"/>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0000CC"/>
                    </a:solidFill>
                    <a:sym typeface="黑体" panose="02010609060101010101" pitchFamily="49" charset="-122"/>
                  </a:rPr>
                  <a:t>公共特征</a:t>
                </a:r>
              </a:p>
            </p:txBody>
          </p:sp>
        </p:grpSp>
        <p:grpSp>
          <p:nvGrpSpPr>
            <p:cNvPr id="57361" name="Group 25"/>
            <p:cNvGrpSpPr>
              <a:grpSpLocks/>
            </p:cNvGrpSpPr>
            <p:nvPr/>
          </p:nvGrpSpPr>
          <p:grpSpPr bwMode="auto">
            <a:xfrm>
              <a:off x="2475" y="1169"/>
              <a:ext cx="2067" cy="1400"/>
              <a:chOff x="0" y="0"/>
              <a:chExt cx="827" cy="560"/>
            </a:xfrm>
          </p:grpSpPr>
          <p:sp>
            <p:nvSpPr>
              <p:cNvPr id="57362" name="Rectangle 26"/>
              <p:cNvSpPr>
                <a:spLocks noChangeArrowheads="1"/>
              </p:cNvSpPr>
              <p:nvPr/>
            </p:nvSpPr>
            <p:spPr bwMode="auto">
              <a:xfrm>
                <a:off x="136" y="0"/>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600">
                  <a:solidFill>
                    <a:srgbClr val="0000CC"/>
                  </a:solidFill>
                  <a:sym typeface="黑体" panose="02010609060101010101" pitchFamily="49" charset="-122"/>
                </a:endParaRPr>
              </a:p>
            </p:txBody>
          </p:sp>
          <p:sp>
            <p:nvSpPr>
              <p:cNvPr id="57363" name="Rectangle 27"/>
              <p:cNvSpPr>
                <a:spLocks noChangeArrowheads="1"/>
              </p:cNvSpPr>
              <p:nvPr/>
            </p:nvSpPr>
            <p:spPr bwMode="auto">
              <a:xfrm>
                <a:off x="102" y="45"/>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600">
                  <a:solidFill>
                    <a:srgbClr val="0000CC"/>
                  </a:solidFill>
                  <a:sym typeface="黑体" panose="02010609060101010101" pitchFamily="49" charset="-122"/>
                </a:endParaRPr>
              </a:p>
            </p:txBody>
          </p:sp>
          <p:sp>
            <p:nvSpPr>
              <p:cNvPr id="57364" name="Rectangle 28"/>
              <p:cNvSpPr>
                <a:spLocks noChangeArrowheads="1"/>
              </p:cNvSpPr>
              <p:nvPr/>
            </p:nvSpPr>
            <p:spPr bwMode="auto">
              <a:xfrm>
                <a:off x="56" y="76"/>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600">
                  <a:solidFill>
                    <a:srgbClr val="0000CC"/>
                  </a:solidFill>
                  <a:sym typeface="黑体" panose="02010609060101010101" pitchFamily="49" charset="-122"/>
                </a:endParaRPr>
              </a:p>
            </p:txBody>
          </p:sp>
          <p:sp>
            <p:nvSpPr>
              <p:cNvPr id="57365" name="Rectangle 29"/>
              <p:cNvSpPr>
                <a:spLocks noChangeArrowheads="1"/>
              </p:cNvSpPr>
              <p:nvPr/>
            </p:nvSpPr>
            <p:spPr bwMode="auto">
              <a:xfrm>
                <a:off x="0" y="121"/>
                <a:ext cx="691" cy="439"/>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0000CC"/>
                    </a:solidFill>
                    <a:sym typeface="黑体" panose="02010609060101010101" pitchFamily="49" charset="-122"/>
                  </a:rPr>
                  <a:t>通用实践</a:t>
                </a:r>
              </a:p>
            </p:txBody>
          </p:sp>
        </p:grpSp>
      </p:grpSp>
      <p:sp>
        <p:nvSpPr>
          <p:cNvPr id="57349"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1A8303F6-5FA1-4DCE-AD09-0CBF2FA1E7E3}"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19</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29428343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a:t>
            </a:fld>
            <a:endParaRPr lang="en-US" altLang="zh-CN"/>
          </a:p>
        </p:txBody>
      </p:sp>
      <p:sp>
        <p:nvSpPr>
          <p:cNvPr id="6" name="Rectangle 5"/>
          <p:cNvSpPr>
            <a:spLocks noChangeArrowheads="1"/>
          </p:cNvSpPr>
          <p:nvPr/>
        </p:nvSpPr>
        <p:spPr bwMode="auto">
          <a:xfrm>
            <a:off x="5017670" y="2717433"/>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14" name="Rectangle 13"/>
          <p:cNvSpPr>
            <a:spLocks noChangeArrowheads="1"/>
          </p:cNvSpPr>
          <p:nvPr/>
        </p:nvSpPr>
        <p:spPr bwMode="auto">
          <a:xfrm>
            <a:off x="5017670" y="3964485"/>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21" name="Rectangle 20"/>
          <p:cNvSpPr>
            <a:spLocks noChangeArrowheads="1"/>
          </p:cNvSpPr>
          <p:nvPr/>
        </p:nvSpPr>
        <p:spPr bwMode="auto">
          <a:xfrm rot="10800000">
            <a:off x="1673589" y="3753036"/>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安全工程与运营</a:t>
            </a:r>
          </a:p>
        </p:txBody>
      </p:sp>
      <p:sp>
        <p:nvSpPr>
          <p:cNvPr id="30" name="Rectangle 30"/>
          <p:cNvSpPr>
            <a:spLocks noChangeArrowheads="1"/>
          </p:cNvSpPr>
          <p:nvPr/>
        </p:nvSpPr>
        <p:spPr bwMode="auto">
          <a:xfrm>
            <a:off x="5349298" y="2240868"/>
            <a:ext cx="2181696" cy="665095"/>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系统安全工程</a:t>
            </a:r>
          </a:p>
        </p:txBody>
      </p:sp>
      <p:sp>
        <p:nvSpPr>
          <p:cNvPr id="38" name="Line 43"/>
          <p:cNvSpPr>
            <a:spLocks noChangeShapeType="1"/>
          </p:cNvSpPr>
          <p:nvPr/>
        </p:nvSpPr>
        <p:spPr bwMode="auto">
          <a:xfrm flipH="1">
            <a:off x="4323234" y="1958459"/>
            <a:ext cx="32742"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 name="Line 43"/>
          <p:cNvSpPr>
            <a:spLocks noChangeShapeType="1"/>
          </p:cNvSpPr>
          <p:nvPr/>
        </p:nvSpPr>
        <p:spPr bwMode="auto">
          <a:xfrm flipH="1">
            <a:off x="8110084" y="1880828"/>
            <a:ext cx="35726" cy="451997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 name="Line 43"/>
          <p:cNvSpPr>
            <a:spLocks noChangeShapeType="1"/>
          </p:cNvSpPr>
          <p:nvPr/>
        </p:nvSpPr>
        <p:spPr bwMode="auto">
          <a:xfrm flipH="1">
            <a:off x="827584" y="1958458"/>
            <a:ext cx="72008"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1" name="Rectangle 47"/>
          <p:cNvSpPr>
            <a:spLocks noChangeArrowheads="1"/>
          </p:cNvSpPr>
          <p:nvPr/>
        </p:nvSpPr>
        <p:spPr bwMode="auto">
          <a:xfrm>
            <a:off x="2059526" y="5938509"/>
            <a:ext cx="109209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知识域</a:t>
            </a:r>
          </a:p>
        </p:txBody>
      </p:sp>
      <p:sp>
        <p:nvSpPr>
          <p:cNvPr id="42" name="Rectangle 51"/>
          <p:cNvSpPr>
            <a:spLocks noChangeArrowheads="1"/>
          </p:cNvSpPr>
          <p:nvPr/>
        </p:nvSpPr>
        <p:spPr bwMode="auto">
          <a:xfrm>
            <a:off x="5676128" y="5938509"/>
            <a:ext cx="172861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知识子域</a:t>
            </a:r>
          </a:p>
        </p:txBody>
      </p:sp>
      <p:sp>
        <p:nvSpPr>
          <p:cNvPr id="16" name="Rectangle 30"/>
          <p:cNvSpPr>
            <a:spLocks noChangeArrowheads="1"/>
          </p:cNvSpPr>
          <p:nvPr/>
        </p:nvSpPr>
        <p:spPr bwMode="auto">
          <a:xfrm>
            <a:off x="5349298" y="3168460"/>
            <a:ext cx="2181696" cy="665095"/>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安全运营</a:t>
            </a:r>
          </a:p>
        </p:txBody>
      </p:sp>
      <p:sp>
        <p:nvSpPr>
          <p:cNvPr id="17" name="Rectangle 30"/>
          <p:cNvSpPr>
            <a:spLocks noChangeArrowheads="1"/>
          </p:cNvSpPr>
          <p:nvPr/>
        </p:nvSpPr>
        <p:spPr bwMode="auto">
          <a:xfrm>
            <a:off x="5381242" y="4136001"/>
            <a:ext cx="2181696" cy="665095"/>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a:t>内容安全</a:t>
            </a:r>
            <a:endParaRPr lang="zh-CN" altLang="en-US" sz="2000" b="1" dirty="0"/>
          </a:p>
        </p:txBody>
      </p:sp>
      <p:sp>
        <p:nvSpPr>
          <p:cNvPr id="18" name="Rectangle 30"/>
          <p:cNvSpPr>
            <a:spLocks noChangeArrowheads="1"/>
          </p:cNvSpPr>
          <p:nvPr/>
        </p:nvSpPr>
        <p:spPr bwMode="auto">
          <a:xfrm>
            <a:off x="5370897" y="5081469"/>
            <a:ext cx="2181696" cy="665095"/>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社会工程学与培训教育</a:t>
            </a:r>
          </a:p>
        </p:txBody>
      </p:sp>
      <p:cxnSp>
        <p:nvCxnSpPr>
          <p:cNvPr id="19" name="肘形连接符 18"/>
          <p:cNvCxnSpPr>
            <a:stCxn id="21" idx="1"/>
            <a:endCxn id="30" idx="1"/>
          </p:cNvCxnSpPr>
          <p:nvPr/>
        </p:nvCxnSpPr>
        <p:spPr>
          <a:xfrm flipV="1">
            <a:off x="4057963" y="2573416"/>
            <a:ext cx="1291335" cy="1497116"/>
          </a:xfrm>
          <a:prstGeom prst="bentConnector3">
            <a:avLst>
              <a:gd name="adj1" fmla="val 50000"/>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1" idx="1"/>
            <a:endCxn id="16" idx="1"/>
          </p:cNvCxnSpPr>
          <p:nvPr/>
        </p:nvCxnSpPr>
        <p:spPr>
          <a:xfrm flipV="1">
            <a:off x="4057963" y="3501008"/>
            <a:ext cx="1291335" cy="569524"/>
          </a:xfrm>
          <a:prstGeom prst="bentConnector3">
            <a:avLst>
              <a:gd name="adj1" fmla="val 50000"/>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1" idx="1"/>
            <a:endCxn id="17" idx="1"/>
          </p:cNvCxnSpPr>
          <p:nvPr/>
        </p:nvCxnSpPr>
        <p:spPr>
          <a:xfrm>
            <a:off x="4057963" y="4070532"/>
            <a:ext cx="1323279" cy="398017"/>
          </a:xfrm>
          <a:prstGeom prst="bentConnector3">
            <a:avLst>
              <a:gd name="adj1" fmla="val 50000"/>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1" idx="1"/>
            <a:endCxn id="18" idx="1"/>
          </p:cNvCxnSpPr>
          <p:nvPr/>
        </p:nvCxnSpPr>
        <p:spPr>
          <a:xfrm>
            <a:off x="4057963" y="4070532"/>
            <a:ext cx="1312934" cy="1343485"/>
          </a:xfrm>
          <a:prstGeom prst="bentConnector3">
            <a:avLst>
              <a:gd name="adj1" fmla="val 50000"/>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689897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en-US" altLang="zh-CN"/>
              <a:t>SSE-CMM</a:t>
            </a:r>
            <a:r>
              <a:rPr lang="zh-CN" altLang="en-US"/>
              <a:t>能力成熟度评价体系</a:t>
            </a:r>
          </a:p>
        </p:txBody>
      </p:sp>
      <p:sp>
        <p:nvSpPr>
          <p:cNvPr id="58371"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t>通过设置这两个相互依赖的维，</a:t>
            </a:r>
            <a:r>
              <a:rPr lang="en-US" altLang="zh-CN"/>
              <a:t>SSE-CMM</a:t>
            </a:r>
            <a:r>
              <a:rPr lang="zh-CN" altLang="en-US"/>
              <a:t>在各个能力级别上覆盖了整个安全活动范围。</a:t>
            </a:r>
          </a:p>
          <a:p>
            <a:r>
              <a:rPr lang="zh-CN" altLang="en-US"/>
              <a:t>给每个</a:t>
            </a:r>
            <a:r>
              <a:rPr lang="en-US" altLang="zh-CN"/>
              <a:t>PA</a:t>
            </a:r>
            <a:r>
              <a:rPr lang="zh-CN" altLang="en-US"/>
              <a:t>赋予一个能力级别评分，所得到的两维图形便形象地反映一个工程组织整体上的系统安全工程能力成熟度，也间接的反映其工作结果的质量及其安全上的可信度。</a:t>
            </a:r>
            <a:endParaRPr lang="en-US"/>
          </a:p>
          <a:p>
            <a:endParaRPr lang="zh-CN" altLang="en-US"/>
          </a:p>
        </p:txBody>
      </p:sp>
      <p:grpSp>
        <p:nvGrpSpPr>
          <p:cNvPr id="58372" name="Group 4"/>
          <p:cNvGrpSpPr>
            <a:grpSpLocks/>
          </p:cNvGrpSpPr>
          <p:nvPr/>
        </p:nvGrpSpPr>
        <p:grpSpPr bwMode="auto">
          <a:xfrm>
            <a:off x="1584325" y="4184650"/>
            <a:ext cx="5615967" cy="2320925"/>
            <a:chOff x="0" y="0"/>
            <a:chExt cx="2717" cy="1462"/>
          </a:xfrm>
        </p:grpSpPr>
        <p:sp>
          <p:nvSpPr>
            <p:cNvPr id="58374" name="Line 5"/>
            <p:cNvSpPr>
              <a:spLocks noChangeShapeType="1"/>
            </p:cNvSpPr>
            <p:nvPr/>
          </p:nvSpPr>
          <p:spPr bwMode="auto">
            <a:xfrm>
              <a:off x="464" y="0"/>
              <a:ext cx="1" cy="1091"/>
            </a:xfrm>
            <a:prstGeom prst="line">
              <a:avLst/>
            </a:prstGeom>
            <a:noFill/>
            <a:ln w="12700">
              <a:solidFill>
                <a:schemeClr val="tx1"/>
              </a:solidFill>
              <a:bevel/>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8375" name="Line 6"/>
            <p:cNvSpPr>
              <a:spLocks noChangeShapeType="1"/>
            </p:cNvSpPr>
            <p:nvPr/>
          </p:nvSpPr>
          <p:spPr bwMode="auto">
            <a:xfrm>
              <a:off x="464" y="1091"/>
              <a:ext cx="2253" cy="1"/>
            </a:xfrm>
            <a:prstGeom prst="line">
              <a:avLst/>
            </a:prstGeom>
            <a:noFill/>
            <a:ln w="12700">
              <a:solidFill>
                <a:schemeClr val="tx1"/>
              </a:solidFill>
              <a:bevel/>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8376" name="Rectangle 7"/>
            <p:cNvSpPr>
              <a:spLocks noChangeArrowheads="1"/>
            </p:cNvSpPr>
            <p:nvPr/>
          </p:nvSpPr>
          <p:spPr bwMode="auto">
            <a:xfrm>
              <a:off x="273" y="10"/>
              <a:ext cx="16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5</a:t>
              </a:r>
            </a:p>
          </p:txBody>
        </p:sp>
        <p:sp>
          <p:nvSpPr>
            <p:cNvPr id="58377" name="Rectangle 8"/>
            <p:cNvSpPr>
              <a:spLocks noChangeArrowheads="1"/>
            </p:cNvSpPr>
            <p:nvPr/>
          </p:nvSpPr>
          <p:spPr bwMode="auto">
            <a:xfrm>
              <a:off x="273" y="188"/>
              <a:ext cx="16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4</a:t>
              </a:r>
            </a:p>
          </p:txBody>
        </p:sp>
        <p:sp>
          <p:nvSpPr>
            <p:cNvPr id="58378" name="Rectangle 9"/>
            <p:cNvSpPr>
              <a:spLocks noChangeArrowheads="1"/>
            </p:cNvSpPr>
            <p:nvPr/>
          </p:nvSpPr>
          <p:spPr bwMode="auto">
            <a:xfrm>
              <a:off x="273" y="366"/>
              <a:ext cx="16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3</a:t>
              </a:r>
            </a:p>
          </p:txBody>
        </p:sp>
        <p:sp>
          <p:nvSpPr>
            <p:cNvPr id="58379" name="Rectangle 10"/>
            <p:cNvSpPr>
              <a:spLocks noChangeArrowheads="1"/>
            </p:cNvSpPr>
            <p:nvPr/>
          </p:nvSpPr>
          <p:spPr bwMode="auto">
            <a:xfrm>
              <a:off x="273" y="569"/>
              <a:ext cx="16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2</a:t>
              </a:r>
            </a:p>
          </p:txBody>
        </p:sp>
        <p:sp>
          <p:nvSpPr>
            <p:cNvPr id="58380" name="Rectangle 11"/>
            <p:cNvSpPr>
              <a:spLocks noChangeArrowheads="1"/>
            </p:cNvSpPr>
            <p:nvPr/>
          </p:nvSpPr>
          <p:spPr bwMode="auto">
            <a:xfrm>
              <a:off x="273" y="772"/>
              <a:ext cx="16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1</a:t>
              </a:r>
            </a:p>
          </p:txBody>
        </p:sp>
        <p:sp>
          <p:nvSpPr>
            <p:cNvPr id="58381" name="Rectangle 12"/>
            <p:cNvSpPr>
              <a:spLocks noChangeArrowheads="1"/>
            </p:cNvSpPr>
            <p:nvPr/>
          </p:nvSpPr>
          <p:spPr bwMode="auto">
            <a:xfrm>
              <a:off x="273" y="973"/>
              <a:ext cx="16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0</a:t>
              </a:r>
            </a:p>
          </p:txBody>
        </p:sp>
        <p:grpSp>
          <p:nvGrpSpPr>
            <p:cNvPr id="58382" name="Group 13"/>
            <p:cNvGrpSpPr>
              <a:grpSpLocks/>
            </p:cNvGrpSpPr>
            <p:nvPr/>
          </p:nvGrpSpPr>
          <p:grpSpPr bwMode="auto">
            <a:xfrm>
              <a:off x="428" y="76"/>
              <a:ext cx="110" cy="761"/>
              <a:chOff x="0" y="0"/>
              <a:chExt cx="240" cy="1440"/>
            </a:xfrm>
          </p:grpSpPr>
          <p:sp>
            <p:nvSpPr>
              <p:cNvPr id="58395" name="Line 14"/>
              <p:cNvSpPr>
                <a:spLocks noChangeShapeType="1"/>
              </p:cNvSpPr>
              <p:nvPr/>
            </p:nvSpPr>
            <p:spPr bwMode="auto">
              <a:xfrm>
                <a:off x="0" y="1440"/>
                <a:ext cx="240" cy="1"/>
              </a:xfrm>
              <a:prstGeom prst="line">
                <a:avLst/>
              </a:prstGeom>
              <a:noFill/>
              <a:ln w="12700">
                <a:solidFill>
                  <a:schemeClr val="tx1"/>
                </a:solidFill>
                <a:bevel/>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8396" name="Line 15"/>
              <p:cNvSpPr>
                <a:spLocks noChangeShapeType="1"/>
              </p:cNvSpPr>
              <p:nvPr/>
            </p:nvSpPr>
            <p:spPr bwMode="auto">
              <a:xfrm>
                <a:off x="0" y="1056"/>
                <a:ext cx="240" cy="1"/>
              </a:xfrm>
              <a:prstGeom prst="line">
                <a:avLst/>
              </a:prstGeom>
              <a:noFill/>
              <a:ln w="12700">
                <a:solidFill>
                  <a:schemeClr val="tx1"/>
                </a:solidFill>
                <a:bevel/>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8397" name="Line 16"/>
              <p:cNvSpPr>
                <a:spLocks noChangeShapeType="1"/>
              </p:cNvSpPr>
              <p:nvPr/>
            </p:nvSpPr>
            <p:spPr bwMode="auto">
              <a:xfrm>
                <a:off x="0" y="672"/>
                <a:ext cx="240" cy="1"/>
              </a:xfrm>
              <a:prstGeom prst="line">
                <a:avLst/>
              </a:prstGeom>
              <a:noFill/>
              <a:ln w="12700">
                <a:solidFill>
                  <a:schemeClr val="tx1"/>
                </a:solidFill>
                <a:bevel/>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8398" name="Line 17"/>
              <p:cNvSpPr>
                <a:spLocks noChangeShapeType="1"/>
              </p:cNvSpPr>
              <p:nvPr/>
            </p:nvSpPr>
            <p:spPr bwMode="auto">
              <a:xfrm>
                <a:off x="0" y="336"/>
                <a:ext cx="240" cy="1"/>
              </a:xfrm>
              <a:prstGeom prst="line">
                <a:avLst/>
              </a:prstGeom>
              <a:noFill/>
              <a:ln w="12700">
                <a:solidFill>
                  <a:schemeClr val="tx1"/>
                </a:solidFill>
                <a:bevel/>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8399" name="Line 18"/>
              <p:cNvSpPr>
                <a:spLocks noChangeShapeType="1"/>
              </p:cNvSpPr>
              <p:nvPr/>
            </p:nvSpPr>
            <p:spPr bwMode="auto">
              <a:xfrm>
                <a:off x="0" y="0"/>
                <a:ext cx="240" cy="1"/>
              </a:xfrm>
              <a:prstGeom prst="line">
                <a:avLst/>
              </a:prstGeom>
              <a:noFill/>
              <a:ln w="12700">
                <a:solidFill>
                  <a:schemeClr val="tx1"/>
                </a:solidFill>
                <a:bevel/>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58383" name="Rectangle 19"/>
            <p:cNvSpPr>
              <a:spLocks noChangeArrowheads="1"/>
            </p:cNvSpPr>
            <p:nvPr/>
          </p:nvSpPr>
          <p:spPr bwMode="auto">
            <a:xfrm>
              <a:off x="610" y="839"/>
              <a:ext cx="208" cy="250"/>
            </a:xfrm>
            <a:prstGeom prst="rect">
              <a:avLst/>
            </a:prstGeom>
            <a:solidFill>
              <a:srgbClr val="A2C1FE"/>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8384" name="Rectangle 20"/>
            <p:cNvSpPr>
              <a:spLocks noChangeArrowheads="1"/>
            </p:cNvSpPr>
            <p:nvPr/>
          </p:nvSpPr>
          <p:spPr bwMode="auto">
            <a:xfrm>
              <a:off x="1039" y="636"/>
              <a:ext cx="208" cy="453"/>
            </a:xfrm>
            <a:prstGeom prst="rect">
              <a:avLst/>
            </a:prstGeom>
            <a:solidFill>
              <a:srgbClr val="A2C1FE"/>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8385" name="Rectangle 21"/>
            <p:cNvSpPr>
              <a:spLocks noChangeArrowheads="1"/>
            </p:cNvSpPr>
            <p:nvPr/>
          </p:nvSpPr>
          <p:spPr bwMode="auto">
            <a:xfrm>
              <a:off x="531" y="1099"/>
              <a:ext cx="36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PA01</a:t>
              </a:r>
            </a:p>
          </p:txBody>
        </p:sp>
        <p:sp>
          <p:nvSpPr>
            <p:cNvPr id="58386" name="Rectangle 22"/>
            <p:cNvSpPr>
              <a:spLocks noChangeArrowheads="1"/>
            </p:cNvSpPr>
            <p:nvPr/>
          </p:nvSpPr>
          <p:spPr bwMode="auto">
            <a:xfrm>
              <a:off x="960" y="1099"/>
              <a:ext cx="36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PA02</a:t>
              </a:r>
            </a:p>
          </p:txBody>
        </p:sp>
        <p:sp>
          <p:nvSpPr>
            <p:cNvPr id="58387" name="Rectangle 23"/>
            <p:cNvSpPr>
              <a:spLocks noChangeArrowheads="1"/>
            </p:cNvSpPr>
            <p:nvPr/>
          </p:nvSpPr>
          <p:spPr bwMode="auto">
            <a:xfrm>
              <a:off x="1397" y="281"/>
              <a:ext cx="244" cy="808"/>
            </a:xfrm>
            <a:prstGeom prst="rect">
              <a:avLst/>
            </a:prstGeom>
            <a:solidFill>
              <a:srgbClr val="A2C1FE"/>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8388" name="Rectangle 24"/>
            <p:cNvSpPr>
              <a:spLocks noChangeArrowheads="1"/>
            </p:cNvSpPr>
            <p:nvPr/>
          </p:nvSpPr>
          <p:spPr bwMode="auto">
            <a:xfrm>
              <a:off x="1353" y="1099"/>
              <a:ext cx="36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PA03</a:t>
              </a:r>
            </a:p>
          </p:txBody>
        </p:sp>
        <p:sp>
          <p:nvSpPr>
            <p:cNvPr id="58389" name="Rectangle 25"/>
            <p:cNvSpPr>
              <a:spLocks noChangeArrowheads="1"/>
            </p:cNvSpPr>
            <p:nvPr/>
          </p:nvSpPr>
          <p:spPr bwMode="auto">
            <a:xfrm>
              <a:off x="1862" y="459"/>
              <a:ext cx="244" cy="630"/>
            </a:xfrm>
            <a:prstGeom prst="rect">
              <a:avLst/>
            </a:prstGeom>
            <a:solidFill>
              <a:srgbClr val="A2C1FE"/>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8390" name="Rectangle 26"/>
            <p:cNvSpPr>
              <a:spLocks noChangeArrowheads="1"/>
            </p:cNvSpPr>
            <p:nvPr/>
          </p:nvSpPr>
          <p:spPr bwMode="auto">
            <a:xfrm>
              <a:off x="1819" y="1099"/>
              <a:ext cx="36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PA04</a:t>
              </a:r>
            </a:p>
          </p:txBody>
        </p:sp>
        <p:sp>
          <p:nvSpPr>
            <p:cNvPr id="58391" name="Rectangle 27"/>
            <p:cNvSpPr>
              <a:spLocks noChangeArrowheads="1"/>
            </p:cNvSpPr>
            <p:nvPr/>
          </p:nvSpPr>
          <p:spPr bwMode="auto">
            <a:xfrm>
              <a:off x="2327" y="586"/>
              <a:ext cx="208" cy="503"/>
            </a:xfrm>
            <a:prstGeom prst="rect">
              <a:avLst/>
            </a:prstGeom>
            <a:solidFill>
              <a:srgbClr val="A2C1FE"/>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8392" name="Rectangle 28"/>
            <p:cNvSpPr>
              <a:spLocks noChangeArrowheads="1"/>
            </p:cNvSpPr>
            <p:nvPr/>
          </p:nvSpPr>
          <p:spPr bwMode="auto">
            <a:xfrm>
              <a:off x="2248" y="1099"/>
              <a:ext cx="36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sym typeface="黑体" panose="02010609060101010101" pitchFamily="49" charset="-122"/>
                </a:rPr>
                <a:t>PA05</a:t>
              </a:r>
            </a:p>
          </p:txBody>
        </p:sp>
        <p:sp>
          <p:nvSpPr>
            <p:cNvPr id="58393" name="Text Box 29"/>
            <p:cNvSpPr>
              <a:spLocks/>
            </p:cNvSpPr>
            <p:nvPr/>
          </p:nvSpPr>
          <p:spPr bwMode="auto">
            <a:xfrm>
              <a:off x="0" y="408"/>
              <a:ext cx="314"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00"/>
                  </a:solidFill>
                  <a:sym typeface="黑体" panose="02010609060101010101" pitchFamily="49" charset="-122"/>
                </a:rPr>
                <a:t>能力</a:t>
              </a:r>
            </a:p>
            <a:p>
              <a:pPr algn="ctr"/>
              <a:r>
                <a:rPr lang="zh-CN" altLang="en-US" sz="1400">
                  <a:solidFill>
                    <a:srgbClr val="000000"/>
                  </a:solidFill>
                  <a:sym typeface="黑体" panose="02010609060101010101" pitchFamily="49" charset="-122"/>
                </a:rPr>
                <a:t>级别</a:t>
              </a:r>
            </a:p>
          </p:txBody>
        </p:sp>
        <p:sp>
          <p:nvSpPr>
            <p:cNvPr id="58394" name="Text Box 30"/>
            <p:cNvSpPr>
              <a:spLocks/>
            </p:cNvSpPr>
            <p:nvPr/>
          </p:nvSpPr>
          <p:spPr bwMode="auto">
            <a:xfrm>
              <a:off x="1264" y="1270"/>
              <a:ext cx="727"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00"/>
                  </a:solidFill>
                  <a:sym typeface="黑体" panose="02010609060101010101" pitchFamily="49" charset="-122"/>
                </a:rPr>
                <a:t>安全过程区域</a:t>
              </a:r>
            </a:p>
          </p:txBody>
        </p:sp>
      </p:grpSp>
      <p:sp>
        <p:nvSpPr>
          <p:cNvPr id="58373"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0FFF1E9F-6BE5-4BB8-A5EF-AEA0F2420552}"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20</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32878205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知识子域：系统安全工程</a:t>
            </a:r>
          </a:p>
        </p:txBody>
      </p:sp>
      <p:sp>
        <p:nvSpPr>
          <p:cNvPr id="3" name="内容占位符 2"/>
          <p:cNvSpPr>
            <a:spLocks noGrp="1"/>
          </p:cNvSpPr>
          <p:nvPr>
            <p:ph idx="1"/>
          </p:nvPr>
        </p:nvSpPr>
        <p:spPr/>
        <p:txBody>
          <a:bodyPr/>
          <a:lstStyle/>
          <a:p>
            <a:r>
              <a:rPr lang="en-US" altLang="zh-CN" dirty="0"/>
              <a:t>SSE-CMM</a:t>
            </a:r>
            <a:r>
              <a:rPr lang="zh-CN" altLang="en-US" dirty="0"/>
              <a:t>安全工程过程</a:t>
            </a:r>
          </a:p>
          <a:p>
            <a:pPr lvl="1"/>
            <a:r>
              <a:rPr lang="zh-CN" altLang="en-US" dirty="0"/>
              <a:t>掌握风险过程包括的评估威胁、评估脆弱性、评估影响及评估安全风险这四个过程区域及其基本实施；</a:t>
            </a:r>
          </a:p>
          <a:p>
            <a:pPr lvl="1"/>
            <a:r>
              <a:rPr lang="zh-CN" altLang="en-US" dirty="0"/>
              <a:t>掌握工程过程包括的确定安全需求、提供安全输入、管理安全控制、监控安全态势及协调安全五个过程区域及其基本实施；</a:t>
            </a:r>
          </a:p>
          <a:p>
            <a:pPr lvl="1"/>
            <a:r>
              <a:rPr lang="zh-CN" altLang="en-US" dirty="0"/>
              <a:t>掌握保证过程中验证和证实安全及建立保证论据两个过程区域及其基本实施。</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21</a:t>
            </a:fld>
            <a:endParaRPr lang="en-US" altLang="zh-CN"/>
          </a:p>
        </p:txBody>
      </p:sp>
    </p:spTree>
    <p:extLst>
      <p:ext uri="{BB962C8B-B14F-4D97-AF65-F5344CB8AC3E}">
        <p14:creationId xmlns:p14="http://schemas.microsoft.com/office/powerpoint/2010/main" xmlns="" val="183012996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noChangeArrowheads="1"/>
          </p:cNvSpPr>
          <p:nvPr>
            <p:ph type="title"/>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域维</a:t>
            </a:r>
            <a:r>
              <a:rPr lang="en-US" altLang="zh-CN" dirty="0"/>
              <a:t>-SSE-CMM</a:t>
            </a:r>
            <a:r>
              <a:rPr lang="zh-CN" altLang="en-US" dirty="0"/>
              <a:t>的过程控制</a:t>
            </a:r>
          </a:p>
        </p:txBody>
      </p:sp>
      <p:sp>
        <p:nvSpPr>
          <p:cNvPr id="59395" name="内容占位符 2"/>
          <p:cNvSpPr>
            <a:spLocks noGrp="1" noChangeArrowheads="1"/>
          </p:cNvSpPr>
          <p:nvPr>
            <p:ph idx="1"/>
          </p:nvPr>
        </p:nvSpPr>
        <p:spPr>
          <a:xfrm>
            <a:off x="533400" y="1295400"/>
            <a:ext cx="5189537" cy="5105400"/>
          </a:xfrm>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工程类</a:t>
            </a:r>
          </a:p>
          <a:p>
            <a:pPr lvl="1"/>
            <a:r>
              <a:rPr lang="en-US" altLang="zh-CN" dirty="0"/>
              <a:t>11</a:t>
            </a:r>
            <a:r>
              <a:rPr lang="zh-CN" altLang="en-US" dirty="0"/>
              <a:t>个</a:t>
            </a:r>
            <a:r>
              <a:rPr lang="en-US" altLang="zh-CN" dirty="0"/>
              <a:t>PA</a:t>
            </a:r>
            <a:r>
              <a:rPr lang="zh-CN" altLang="en-US" dirty="0"/>
              <a:t>，描述了系统安全工程中实施的与安全直接相关的活动</a:t>
            </a:r>
          </a:p>
          <a:p>
            <a:r>
              <a:rPr lang="zh-CN" altLang="en-US" dirty="0"/>
              <a:t>组织和项目过程类</a:t>
            </a:r>
          </a:p>
          <a:p>
            <a:pPr lvl="1"/>
            <a:r>
              <a:rPr lang="en-US" altLang="zh-CN" dirty="0"/>
              <a:t>11</a:t>
            </a:r>
            <a:r>
              <a:rPr lang="zh-CN" altLang="en-US" dirty="0"/>
              <a:t>个</a:t>
            </a:r>
            <a:r>
              <a:rPr lang="en-US" altLang="zh-CN" dirty="0"/>
              <a:t>PA</a:t>
            </a:r>
            <a:r>
              <a:rPr lang="zh-CN" altLang="en-US" dirty="0"/>
              <a:t>，并不直接同系统安全相关，但常与</a:t>
            </a:r>
            <a:r>
              <a:rPr lang="en-US" altLang="zh-CN" dirty="0"/>
              <a:t>11</a:t>
            </a:r>
            <a:r>
              <a:rPr lang="zh-CN" altLang="en-US" dirty="0"/>
              <a:t>个工程过程区域一起用来度量系统安全队伍的过程能力成熟度</a:t>
            </a:r>
          </a:p>
        </p:txBody>
      </p:sp>
      <p:sp>
        <p:nvSpPr>
          <p:cNvPr id="59396" name="Rectangle 4"/>
          <p:cNvSpPr>
            <a:spLocks noChangeArrowheads="1"/>
          </p:cNvSpPr>
          <p:nvPr/>
        </p:nvSpPr>
        <p:spPr bwMode="auto">
          <a:xfrm>
            <a:off x="6665913" y="5360988"/>
            <a:ext cx="16129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核实和确认安全</a:t>
            </a:r>
          </a:p>
        </p:txBody>
      </p:sp>
      <p:sp>
        <p:nvSpPr>
          <p:cNvPr id="59397" name="Rectangle 5"/>
          <p:cNvSpPr>
            <a:spLocks noChangeArrowheads="1"/>
          </p:cNvSpPr>
          <p:nvPr/>
        </p:nvSpPr>
        <p:spPr bwMode="auto">
          <a:xfrm>
            <a:off x="5724525" y="5360988"/>
            <a:ext cx="866775" cy="400050"/>
          </a:xfrm>
          <a:prstGeom prst="rect">
            <a:avLst/>
          </a:prstGeom>
          <a:solidFill>
            <a:srgbClr val="00FF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PA11</a:t>
            </a:r>
          </a:p>
        </p:txBody>
      </p:sp>
      <p:sp>
        <p:nvSpPr>
          <p:cNvPr id="59398" name="Rectangle 6"/>
          <p:cNvSpPr>
            <a:spLocks noChangeArrowheads="1"/>
          </p:cNvSpPr>
          <p:nvPr/>
        </p:nvSpPr>
        <p:spPr bwMode="auto">
          <a:xfrm>
            <a:off x="6665913" y="4960938"/>
            <a:ext cx="16129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明确安全需求</a:t>
            </a:r>
          </a:p>
        </p:txBody>
      </p:sp>
      <p:sp>
        <p:nvSpPr>
          <p:cNvPr id="59399" name="Rectangle 7"/>
          <p:cNvSpPr>
            <a:spLocks noChangeArrowheads="1"/>
          </p:cNvSpPr>
          <p:nvPr/>
        </p:nvSpPr>
        <p:spPr bwMode="auto">
          <a:xfrm>
            <a:off x="5724525" y="4960938"/>
            <a:ext cx="866775" cy="400050"/>
          </a:xfrm>
          <a:prstGeom prst="rect">
            <a:avLst/>
          </a:prstGeom>
          <a:solidFill>
            <a:srgbClr val="FFFF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PA10</a:t>
            </a:r>
          </a:p>
        </p:txBody>
      </p:sp>
      <p:sp>
        <p:nvSpPr>
          <p:cNvPr id="59400" name="Rectangle 8"/>
          <p:cNvSpPr>
            <a:spLocks noChangeArrowheads="1"/>
          </p:cNvSpPr>
          <p:nvPr/>
        </p:nvSpPr>
        <p:spPr bwMode="auto">
          <a:xfrm>
            <a:off x="6665913" y="4560888"/>
            <a:ext cx="16129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提供安全输入</a:t>
            </a:r>
          </a:p>
        </p:txBody>
      </p:sp>
      <p:sp>
        <p:nvSpPr>
          <p:cNvPr id="59401" name="Rectangle 9"/>
          <p:cNvSpPr>
            <a:spLocks noChangeArrowheads="1"/>
          </p:cNvSpPr>
          <p:nvPr/>
        </p:nvSpPr>
        <p:spPr bwMode="auto">
          <a:xfrm>
            <a:off x="5724525" y="4560888"/>
            <a:ext cx="866775" cy="400050"/>
          </a:xfrm>
          <a:prstGeom prst="rect">
            <a:avLst/>
          </a:prstGeom>
          <a:solidFill>
            <a:srgbClr val="FFFF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PA09</a:t>
            </a:r>
          </a:p>
        </p:txBody>
      </p:sp>
      <p:sp>
        <p:nvSpPr>
          <p:cNvPr id="59402" name="Rectangle 10"/>
          <p:cNvSpPr>
            <a:spLocks noChangeArrowheads="1"/>
          </p:cNvSpPr>
          <p:nvPr/>
        </p:nvSpPr>
        <p:spPr bwMode="auto">
          <a:xfrm>
            <a:off x="6665913" y="4160838"/>
            <a:ext cx="16129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监视安全态势</a:t>
            </a:r>
          </a:p>
        </p:txBody>
      </p:sp>
      <p:sp>
        <p:nvSpPr>
          <p:cNvPr id="59403" name="Rectangle 11"/>
          <p:cNvSpPr>
            <a:spLocks noChangeArrowheads="1"/>
          </p:cNvSpPr>
          <p:nvPr/>
        </p:nvSpPr>
        <p:spPr bwMode="auto">
          <a:xfrm>
            <a:off x="5724525" y="4160838"/>
            <a:ext cx="866775" cy="400050"/>
          </a:xfrm>
          <a:prstGeom prst="rect">
            <a:avLst/>
          </a:prstGeom>
          <a:solidFill>
            <a:srgbClr val="FFFF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PA08</a:t>
            </a:r>
          </a:p>
        </p:txBody>
      </p:sp>
      <p:sp>
        <p:nvSpPr>
          <p:cNvPr id="59404" name="Rectangle 12"/>
          <p:cNvSpPr>
            <a:spLocks noChangeArrowheads="1"/>
          </p:cNvSpPr>
          <p:nvPr/>
        </p:nvSpPr>
        <p:spPr bwMode="auto">
          <a:xfrm>
            <a:off x="6665913" y="3760788"/>
            <a:ext cx="16129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协调安全</a:t>
            </a:r>
          </a:p>
        </p:txBody>
      </p:sp>
      <p:sp>
        <p:nvSpPr>
          <p:cNvPr id="59405" name="Rectangle 13"/>
          <p:cNvSpPr>
            <a:spLocks noChangeArrowheads="1"/>
          </p:cNvSpPr>
          <p:nvPr/>
        </p:nvSpPr>
        <p:spPr bwMode="auto">
          <a:xfrm>
            <a:off x="5724525" y="3760788"/>
            <a:ext cx="866775" cy="400050"/>
          </a:xfrm>
          <a:prstGeom prst="rect">
            <a:avLst/>
          </a:prstGeom>
          <a:solidFill>
            <a:srgbClr val="FFFF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PA07</a:t>
            </a:r>
          </a:p>
        </p:txBody>
      </p:sp>
      <p:sp>
        <p:nvSpPr>
          <p:cNvPr id="59406" name="Rectangle 14"/>
          <p:cNvSpPr>
            <a:spLocks noChangeArrowheads="1"/>
          </p:cNvSpPr>
          <p:nvPr/>
        </p:nvSpPr>
        <p:spPr bwMode="auto">
          <a:xfrm>
            <a:off x="6665913" y="3359150"/>
            <a:ext cx="1612900" cy="401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建立保证论据</a:t>
            </a:r>
            <a:endParaRPr lang="en-US" sz="160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59407" name="Rectangle 15"/>
          <p:cNvSpPr>
            <a:spLocks noChangeArrowheads="1"/>
          </p:cNvSpPr>
          <p:nvPr/>
        </p:nvSpPr>
        <p:spPr bwMode="auto">
          <a:xfrm>
            <a:off x="5724525" y="3359150"/>
            <a:ext cx="866775" cy="401638"/>
          </a:xfrm>
          <a:prstGeom prst="rect">
            <a:avLst/>
          </a:prstGeom>
          <a:solidFill>
            <a:srgbClr val="00FF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PA06</a:t>
            </a:r>
          </a:p>
        </p:txBody>
      </p:sp>
      <p:sp>
        <p:nvSpPr>
          <p:cNvPr id="59408" name="Rectangle 16"/>
          <p:cNvSpPr>
            <a:spLocks noChangeArrowheads="1"/>
          </p:cNvSpPr>
          <p:nvPr/>
        </p:nvSpPr>
        <p:spPr bwMode="auto">
          <a:xfrm>
            <a:off x="6665913" y="2959100"/>
            <a:ext cx="16129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评估脆弱性</a:t>
            </a:r>
          </a:p>
        </p:txBody>
      </p:sp>
      <p:sp>
        <p:nvSpPr>
          <p:cNvPr id="59409" name="Rectangle 17"/>
          <p:cNvSpPr>
            <a:spLocks noChangeArrowheads="1"/>
          </p:cNvSpPr>
          <p:nvPr/>
        </p:nvSpPr>
        <p:spPr bwMode="auto">
          <a:xfrm>
            <a:off x="5724525" y="2959100"/>
            <a:ext cx="866775" cy="400050"/>
          </a:xfrm>
          <a:prstGeom prst="rect">
            <a:avLst/>
          </a:prstGeom>
          <a:solidFill>
            <a:srgbClr val="FF00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PA05</a:t>
            </a:r>
          </a:p>
        </p:txBody>
      </p:sp>
      <p:sp>
        <p:nvSpPr>
          <p:cNvPr id="59410" name="Rectangle 18"/>
          <p:cNvSpPr>
            <a:spLocks noChangeArrowheads="1"/>
          </p:cNvSpPr>
          <p:nvPr/>
        </p:nvSpPr>
        <p:spPr bwMode="auto">
          <a:xfrm>
            <a:off x="6665913" y="2559050"/>
            <a:ext cx="16129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评估威胁</a:t>
            </a:r>
          </a:p>
        </p:txBody>
      </p:sp>
      <p:sp>
        <p:nvSpPr>
          <p:cNvPr id="59411" name="Rectangle 19"/>
          <p:cNvSpPr>
            <a:spLocks noChangeArrowheads="1"/>
          </p:cNvSpPr>
          <p:nvPr/>
        </p:nvSpPr>
        <p:spPr bwMode="auto">
          <a:xfrm>
            <a:off x="5724525" y="2559050"/>
            <a:ext cx="866775" cy="400050"/>
          </a:xfrm>
          <a:prstGeom prst="rect">
            <a:avLst/>
          </a:prstGeom>
          <a:solidFill>
            <a:srgbClr val="FF00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PA04</a:t>
            </a:r>
          </a:p>
        </p:txBody>
      </p:sp>
      <p:sp>
        <p:nvSpPr>
          <p:cNvPr id="59412" name="Rectangle 20"/>
          <p:cNvSpPr>
            <a:spLocks noChangeArrowheads="1"/>
          </p:cNvSpPr>
          <p:nvPr/>
        </p:nvSpPr>
        <p:spPr bwMode="auto">
          <a:xfrm>
            <a:off x="6665913" y="2159000"/>
            <a:ext cx="14351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评估安全风险</a:t>
            </a:r>
            <a:endParaRPr lang="en-US" sz="160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59413" name="Rectangle 21"/>
          <p:cNvSpPr>
            <a:spLocks noChangeArrowheads="1"/>
          </p:cNvSpPr>
          <p:nvPr/>
        </p:nvSpPr>
        <p:spPr bwMode="auto">
          <a:xfrm>
            <a:off x="5724525" y="2159000"/>
            <a:ext cx="866775" cy="400050"/>
          </a:xfrm>
          <a:prstGeom prst="rect">
            <a:avLst/>
          </a:prstGeom>
          <a:solidFill>
            <a:srgbClr val="FF00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PA03</a:t>
            </a:r>
          </a:p>
        </p:txBody>
      </p:sp>
      <p:sp>
        <p:nvSpPr>
          <p:cNvPr id="59414" name="Rectangle 22"/>
          <p:cNvSpPr>
            <a:spLocks noChangeArrowheads="1"/>
          </p:cNvSpPr>
          <p:nvPr/>
        </p:nvSpPr>
        <p:spPr bwMode="auto">
          <a:xfrm>
            <a:off x="6665913" y="1758950"/>
            <a:ext cx="14335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评估影响</a:t>
            </a:r>
          </a:p>
        </p:txBody>
      </p:sp>
      <p:sp>
        <p:nvSpPr>
          <p:cNvPr id="59415" name="Rectangle 23"/>
          <p:cNvSpPr>
            <a:spLocks noChangeArrowheads="1"/>
          </p:cNvSpPr>
          <p:nvPr/>
        </p:nvSpPr>
        <p:spPr bwMode="auto">
          <a:xfrm>
            <a:off x="5724525" y="1758950"/>
            <a:ext cx="866775" cy="400050"/>
          </a:xfrm>
          <a:prstGeom prst="rect">
            <a:avLst/>
          </a:prstGeom>
          <a:solidFill>
            <a:srgbClr val="FF00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PA02</a:t>
            </a:r>
          </a:p>
        </p:txBody>
      </p:sp>
      <p:sp>
        <p:nvSpPr>
          <p:cNvPr id="59416" name="Rectangle 24"/>
          <p:cNvSpPr>
            <a:spLocks noChangeArrowheads="1"/>
          </p:cNvSpPr>
          <p:nvPr/>
        </p:nvSpPr>
        <p:spPr bwMode="auto">
          <a:xfrm>
            <a:off x="6665913" y="1358900"/>
            <a:ext cx="14335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3399FF"/>
              </a:buClr>
              <a:buFont typeface="Wingdings" panose="05000000000000000000" pitchFamily="2" charset="2"/>
              <a:buNone/>
            </a:pPr>
            <a:r>
              <a:rPr lang="zh-CN" altLang="en-US" sz="1600">
                <a:solidFill>
                  <a:srgbClr val="000000"/>
                </a:solidFill>
                <a:latin typeface="黑体" panose="02010609060101010101" pitchFamily="49" charset="-122"/>
                <a:ea typeface="黑体" panose="02010609060101010101" pitchFamily="49" charset="-122"/>
                <a:sym typeface="黑体" panose="02010609060101010101" pitchFamily="49" charset="-122"/>
              </a:rPr>
              <a:t>管理安全控制</a:t>
            </a:r>
          </a:p>
        </p:txBody>
      </p:sp>
      <p:sp>
        <p:nvSpPr>
          <p:cNvPr id="59417" name="Rectangle 25"/>
          <p:cNvSpPr>
            <a:spLocks noChangeArrowheads="1"/>
          </p:cNvSpPr>
          <p:nvPr/>
        </p:nvSpPr>
        <p:spPr bwMode="auto">
          <a:xfrm>
            <a:off x="5724525" y="1358900"/>
            <a:ext cx="866775" cy="400050"/>
          </a:xfrm>
          <a:prstGeom prst="rect">
            <a:avLst/>
          </a:prstGeom>
          <a:solidFill>
            <a:srgbClr val="FFFF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en-US" altLang="zh-CN" sz="1600">
                <a:solidFill>
                  <a:srgbClr val="000000"/>
                </a:solidFill>
                <a:latin typeface="黑体" panose="02010609060101010101" pitchFamily="49" charset="-122"/>
                <a:ea typeface="黑体" panose="02010609060101010101" pitchFamily="49" charset="-122"/>
                <a:sym typeface="黑体" panose="02010609060101010101" pitchFamily="49" charset="-122"/>
              </a:rPr>
              <a:t>PA01</a:t>
            </a:r>
          </a:p>
        </p:txBody>
      </p:sp>
      <p:sp>
        <p:nvSpPr>
          <p:cNvPr id="59418" name="Rectangle 26"/>
          <p:cNvSpPr>
            <a:spLocks noChangeArrowheads="1"/>
          </p:cNvSpPr>
          <p:nvPr/>
        </p:nvSpPr>
        <p:spPr bwMode="auto">
          <a:xfrm>
            <a:off x="7918450" y="5645150"/>
            <a:ext cx="1225550" cy="400050"/>
          </a:xfrm>
          <a:prstGeom prst="rect">
            <a:avLst/>
          </a:prstGeom>
          <a:solidFill>
            <a:srgbClr val="FF00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zh-CN" altLang="en-US" sz="1400" dirty="0">
                <a:solidFill>
                  <a:srgbClr val="000000"/>
                </a:solidFill>
                <a:latin typeface="黑体" panose="02010609060101010101" pitchFamily="49" charset="-122"/>
                <a:ea typeface="黑体" panose="02010609060101010101" pitchFamily="49" charset="-122"/>
                <a:sym typeface="黑体" panose="02010609060101010101" pitchFamily="49" charset="-122"/>
              </a:rPr>
              <a:t>风险过程</a:t>
            </a:r>
            <a:endParaRPr lang="en-US" sz="140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59419" name="Rectangle 27"/>
          <p:cNvSpPr>
            <a:spLocks noChangeArrowheads="1"/>
          </p:cNvSpPr>
          <p:nvPr/>
        </p:nvSpPr>
        <p:spPr bwMode="auto">
          <a:xfrm>
            <a:off x="7918450" y="6045200"/>
            <a:ext cx="1225550" cy="400050"/>
          </a:xfrm>
          <a:prstGeom prst="rect">
            <a:avLst/>
          </a:prstGeom>
          <a:solidFill>
            <a:srgbClr val="FFFF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zh-CN" altLang="en-US" sz="1400">
                <a:solidFill>
                  <a:srgbClr val="000000"/>
                </a:solidFill>
                <a:latin typeface="黑体" panose="02010609060101010101" pitchFamily="49" charset="-122"/>
                <a:ea typeface="黑体" panose="02010609060101010101" pitchFamily="49" charset="-122"/>
                <a:sym typeface="黑体" panose="02010609060101010101" pitchFamily="49" charset="-122"/>
              </a:rPr>
              <a:t>工程过程</a:t>
            </a:r>
            <a:endParaRPr lang="en-US" sz="140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59420" name="Rectangle 28"/>
          <p:cNvSpPr>
            <a:spLocks noChangeArrowheads="1"/>
          </p:cNvSpPr>
          <p:nvPr/>
        </p:nvSpPr>
        <p:spPr bwMode="auto">
          <a:xfrm>
            <a:off x="7918450" y="6445250"/>
            <a:ext cx="1225550" cy="400050"/>
          </a:xfrm>
          <a:prstGeom prst="rect">
            <a:avLst/>
          </a:prstGeom>
          <a:solidFill>
            <a:srgbClr val="00FF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3399FF"/>
              </a:buClr>
              <a:buFont typeface="Wingdings" panose="05000000000000000000" pitchFamily="2" charset="2"/>
              <a:buNone/>
            </a:pPr>
            <a:r>
              <a:rPr lang="zh-CN" altLang="en-US" sz="1400">
                <a:solidFill>
                  <a:srgbClr val="000000"/>
                </a:solidFill>
                <a:latin typeface="黑体" panose="02010609060101010101" pitchFamily="49" charset="-122"/>
                <a:ea typeface="黑体" panose="02010609060101010101" pitchFamily="49" charset="-122"/>
                <a:sym typeface="黑体" panose="02010609060101010101" pitchFamily="49" charset="-122"/>
              </a:rPr>
              <a:t>保证过程</a:t>
            </a:r>
            <a:endParaRPr lang="en-US" sz="140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59421"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1CD8D33C-D9F7-467E-AAEA-BD6C2C2973DC}"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22</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322279939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noChangeArrowheads="1"/>
          </p:cNvSpPr>
          <p:nvPr>
            <p:ph type="title"/>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t>工程类过程之间关系</a:t>
            </a:r>
          </a:p>
        </p:txBody>
      </p:sp>
      <p:sp>
        <p:nvSpPr>
          <p:cNvPr id="60419" name="内容占位符 2"/>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a:t>11</a:t>
            </a:r>
            <a:r>
              <a:rPr lang="zh-CN" altLang="en-US"/>
              <a:t>个</a:t>
            </a:r>
            <a:r>
              <a:rPr lang="en-US" altLang="zh-CN"/>
              <a:t>PA</a:t>
            </a:r>
            <a:r>
              <a:rPr lang="zh-CN" altLang="en-US"/>
              <a:t>分为风险过程、工程过程、保证过程</a:t>
            </a:r>
          </a:p>
        </p:txBody>
      </p:sp>
      <p:grpSp>
        <p:nvGrpSpPr>
          <p:cNvPr id="60420" name="Group 3"/>
          <p:cNvGrpSpPr>
            <a:grpSpLocks/>
          </p:cNvGrpSpPr>
          <p:nvPr/>
        </p:nvGrpSpPr>
        <p:grpSpPr bwMode="auto">
          <a:xfrm>
            <a:off x="6927850" y="4940300"/>
            <a:ext cx="782638" cy="769938"/>
            <a:chOff x="0" y="0"/>
            <a:chExt cx="493" cy="485"/>
          </a:xfrm>
        </p:grpSpPr>
        <p:grpSp>
          <p:nvGrpSpPr>
            <p:cNvPr id="60538" name="Group 4"/>
            <p:cNvGrpSpPr>
              <a:grpSpLocks/>
            </p:cNvGrpSpPr>
            <p:nvPr/>
          </p:nvGrpSpPr>
          <p:grpSpPr bwMode="auto">
            <a:xfrm>
              <a:off x="0" y="0"/>
              <a:ext cx="493" cy="485"/>
              <a:chOff x="0" y="0"/>
              <a:chExt cx="493" cy="485"/>
            </a:xfrm>
          </p:grpSpPr>
          <p:sp>
            <p:nvSpPr>
              <p:cNvPr id="60547" name="Freeform 5"/>
              <p:cNvSpPr>
                <a:spLocks noChangeArrowheads="1"/>
              </p:cNvSpPr>
              <p:nvPr/>
            </p:nvSpPr>
            <p:spPr bwMode="auto">
              <a:xfrm>
                <a:off x="16" y="17"/>
                <a:ext cx="477" cy="468"/>
              </a:xfrm>
              <a:custGeom>
                <a:avLst/>
                <a:gdLst>
                  <a:gd name="T0" fmla="*/ 48 w 477"/>
                  <a:gd name="T1" fmla="*/ 0 h 468"/>
                  <a:gd name="T2" fmla="*/ 39 w 477"/>
                  <a:gd name="T3" fmla="*/ 1 h 468"/>
                  <a:gd name="T4" fmla="*/ 29 w 477"/>
                  <a:gd name="T5" fmla="*/ 5 h 468"/>
                  <a:gd name="T6" fmla="*/ 22 w 477"/>
                  <a:gd name="T7" fmla="*/ 9 h 468"/>
                  <a:gd name="T8" fmla="*/ 14 w 477"/>
                  <a:gd name="T9" fmla="*/ 15 h 468"/>
                  <a:gd name="T10" fmla="*/ 8 w 477"/>
                  <a:gd name="T11" fmla="*/ 22 h 468"/>
                  <a:gd name="T12" fmla="*/ 3 w 477"/>
                  <a:gd name="T13" fmla="*/ 31 h 468"/>
                  <a:gd name="T14" fmla="*/ 1 w 477"/>
                  <a:gd name="T15" fmla="*/ 41 h 468"/>
                  <a:gd name="T16" fmla="*/ 0 w 477"/>
                  <a:gd name="T17" fmla="*/ 50 h 468"/>
                  <a:gd name="T18" fmla="*/ 0 w 477"/>
                  <a:gd name="T19" fmla="*/ 417 h 468"/>
                  <a:gd name="T20" fmla="*/ 1 w 477"/>
                  <a:gd name="T21" fmla="*/ 429 h 468"/>
                  <a:gd name="T22" fmla="*/ 3 w 477"/>
                  <a:gd name="T23" fmla="*/ 437 h 468"/>
                  <a:gd name="T24" fmla="*/ 8 w 477"/>
                  <a:gd name="T25" fmla="*/ 445 h 468"/>
                  <a:gd name="T26" fmla="*/ 14 w 477"/>
                  <a:gd name="T27" fmla="*/ 452 h 468"/>
                  <a:gd name="T28" fmla="*/ 22 w 477"/>
                  <a:gd name="T29" fmla="*/ 459 h 468"/>
                  <a:gd name="T30" fmla="*/ 29 w 477"/>
                  <a:gd name="T31" fmla="*/ 463 h 468"/>
                  <a:gd name="T32" fmla="*/ 39 w 477"/>
                  <a:gd name="T33" fmla="*/ 466 h 468"/>
                  <a:gd name="T34" fmla="*/ 48 w 477"/>
                  <a:gd name="T35" fmla="*/ 468 h 468"/>
                  <a:gd name="T36" fmla="*/ 429 w 477"/>
                  <a:gd name="T37" fmla="*/ 468 h 468"/>
                  <a:gd name="T38" fmla="*/ 439 w 477"/>
                  <a:gd name="T39" fmla="*/ 466 h 468"/>
                  <a:gd name="T40" fmla="*/ 447 w 477"/>
                  <a:gd name="T41" fmla="*/ 463 h 468"/>
                  <a:gd name="T42" fmla="*/ 455 w 477"/>
                  <a:gd name="T43" fmla="*/ 459 h 468"/>
                  <a:gd name="T44" fmla="*/ 462 w 477"/>
                  <a:gd name="T45" fmla="*/ 452 h 468"/>
                  <a:gd name="T46" fmla="*/ 468 w 477"/>
                  <a:gd name="T47" fmla="*/ 445 h 468"/>
                  <a:gd name="T48" fmla="*/ 472 w 477"/>
                  <a:gd name="T49" fmla="*/ 437 h 468"/>
                  <a:gd name="T50" fmla="*/ 476 w 477"/>
                  <a:gd name="T51" fmla="*/ 429 h 468"/>
                  <a:gd name="T52" fmla="*/ 477 w 477"/>
                  <a:gd name="T53" fmla="*/ 417 h 468"/>
                  <a:gd name="T54" fmla="*/ 477 w 477"/>
                  <a:gd name="T55" fmla="*/ 50 h 468"/>
                  <a:gd name="T56" fmla="*/ 476 w 477"/>
                  <a:gd name="T57" fmla="*/ 41 h 468"/>
                  <a:gd name="T58" fmla="*/ 472 w 477"/>
                  <a:gd name="T59" fmla="*/ 31 h 468"/>
                  <a:gd name="T60" fmla="*/ 468 w 477"/>
                  <a:gd name="T61" fmla="*/ 22 h 468"/>
                  <a:gd name="T62" fmla="*/ 462 w 477"/>
                  <a:gd name="T63" fmla="*/ 15 h 468"/>
                  <a:gd name="T64" fmla="*/ 455 w 477"/>
                  <a:gd name="T65" fmla="*/ 9 h 468"/>
                  <a:gd name="T66" fmla="*/ 447 w 477"/>
                  <a:gd name="T67" fmla="*/ 5 h 468"/>
                  <a:gd name="T68" fmla="*/ 439 w 477"/>
                  <a:gd name="T69" fmla="*/ 1 h 468"/>
                  <a:gd name="T70" fmla="*/ 429 w 477"/>
                  <a:gd name="T71" fmla="*/ 0 h 468"/>
                  <a:gd name="T72" fmla="*/ 48 w 477"/>
                  <a:gd name="T73" fmla="*/ 0 h 4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7"/>
                  <a:gd name="T112" fmla="*/ 0 h 468"/>
                  <a:gd name="T113" fmla="*/ 477 w 477"/>
                  <a:gd name="T114" fmla="*/ 468 h 4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7" h="468">
                    <a:moveTo>
                      <a:pt x="48" y="0"/>
                    </a:moveTo>
                    <a:lnTo>
                      <a:pt x="39" y="1"/>
                    </a:lnTo>
                    <a:lnTo>
                      <a:pt x="29" y="5"/>
                    </a:lnTo>
                    <a:lnTo>
                      <a:pt x="22" y="9"/>
                    </a:lnTo>
                    <a:lnTo>
                      <a:pt x="14" y="15"/>
                    </a:lnTo>
                    <a:lnTo>
                      <a:pt x="8" y="22"/>
                    </a:lnTo>
                    <a:lnTo>
                      <a:pt x="3" y="31"/>
                    </a:lnTo>
                    <a:lnTo>
                      <a:pt x="1" y="41"/>
                    </a:lnTo>
                    <a:lnTo>
                      <a:pt x="0" y="50"/>
                    </a:lnTo>
                    <a:lnTo>
                      <a:pt x="0" y="417"/>
                    </a:lnTo>
                    <a:lnTo>
                      <a:pt x="1" y="429"/>
                    </a:lnTo>
                    <a:lnTo>
                      <a:pt x="3" y="437"/>
                    </a:lnTo>
                    <a:lnTo>
                      <a:pt x="8" y="445"/>
                    </a:lnTo>
                    <a:lnTo>
                      <a:pt x="14" y="452"/>
                    </a:lnTo>
                    <a:lnTo>
                      <a:pt x="22" y="459"/>
                    </a:lnTo>
                    <a:lnTo>
                      <a:pt x="29" y="463"/>
                    </a:lnTo>
                    <a:lnTo>
                      <a:pt x="39" y="466"/>
                    </a:lnTo>
                    <a:lnTo>
                      <a:pt x="48" y="468"/>
                    </a:lnTo>
                    <a:lnTo>
                      <a:pt x="429" y="468"/>
                    </a:lnTo>
                    <a:lnTo>
                      <a:pt x="439" y="466"/>
                    </a:lnTo>
                    <a:lnTo>
                      <a:pt x="447" y="463"/>
                    </a:lnTo>
                    <a:lnTo>
                      <a:pt x="455" y="459"/>
                    </a:lnTo>
                    <a:lnTo>
                      <a:pt x="462" y="452"/>
                    </a:lnTo>
                    <a:lnTo>
                      <a:pt x="468" y="445"/>
                    </a:lnTo>
                    <a:lnTo>
                      <a:pt x="472" y="437"/>
                    </a:lnTo>
                    <a:lnTo>
                      <a:pt x="476" y="429"/>
                    </a:lnTo>
                    <a:lnTo>
                      <a:pt x="477" y="417"/>
                    </a:lnTo>
                    <a:lnTo>
                      <a:pt x="477" y="50"/>
                    </a:lnTo>
                    <a:lnTo>
                      <a:pt x="476" y="41"/>
                    </a:lnTo>
                    <a:lnTo>
                      <a:pt x="472" y="31"/>
                    </a:lnTo>
                    <a:lnTo>
                      <a:pt x="468" y="22"/>
                    </a:lnTo>
                    <a:lnTo>
                      <a:pt x="462" y="15"/>
                    </a:lnTo>
                    <a:lnTo>
                      <a:pt x="455" y="9"/>
                    </a:lnTo>
                    <a:lnTo>
                      <a:pt x="447" y="5"/>
                    </a:lnTo>
                    <a:lnTo>
                      <a:pt x="439" y="1"/>
                    </a:lnTo>
                    <a:lnTo>
                      <a:pt x="429" y="0"/>
                    </a:lnTo>
                    <a:lnTo>
                      <a:pt x="48" y="0"/>
                    </a:lnTo>
                    <a:close/>
                  </a:path>
                </a:pathLst>
              </a:custGeom>
              <a:solidFill>
                <a:srgbClr val="000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60548" name="Freeform 6"/>
              <p:cNvSpPr>
                <a:spLocks noChangeArrowheads="1"/>
              </p:cNvSpPr>
              <p:nvPr/>
            </p:nvSpPr>
            <p:spPr bwMode="auto">
              <a:xfrm>
                <a:off x="0" y="0"/>
                <a:ext cx="476" cy="467"/>
              </a:xfrm>
              <a:custGeom>
                <a:avLst/>
                <a:gdLst>
                  <a:gd name="T0" fmla="*/ 48 w 476"/>
                  <a:gd name="T1" fmla="*/ 0 h 467"/>
                  <a:gd name="T2" fmla="*/ 38 w 476"/>
                  <a:gd name="T3" fmla="*/ 2 h 467"/>
                  <a:gd name="T4" fmla="*/ 29 w 476"/>
                  <a:gd name="T5" fmla="*/ 4 h 467"/>
                  <a:gd name="T6" fmla="*/ 21 w 476"/>
                  <a:gd name="T7" fmla="*/ 8 h 467"/>
                  <a:gd name="T8" fmla="*/ 13 w 476"/>
                  <a:gd name="T9" fmla="*/ 16 h 467"/>
                  <a:gd name="T10" fmla="*/ 7 w 476"/>
                  <a:gd name="T11" fmla="*/ 23 h 467"/>
                  <a:gd name="T12" fmla="*/ 3 w 476"/>
                  <a:gd name="T13" fmla="*/ 31 h 467"/>
                  <a:gd name="T14" fmla="*/ 1 w 476"/>
                  <a:gd name="T15" fmla="*/ 41 h 467"/>
                  <a:gd name="T16" fmla="*/ 0 w 476"/>
                  <a:gd name="T17" fmla="*/ 49 h 467"/>
                  <a:gd name="T18" fmla="*/ 0 w 476"/>
                  <a:gd name="T19" fmla="*/ 418 h 467"/>
                  <a:gd name="T20" fmla="*/ 1 w 476"/>
                  <a:gd name="T21" fmla="*/ 428 h 467"/>
                  <a:gd name="T22" fmla="*/ 3 w 476"/>
                  <a:gd name="T23" fmla="*/ 437 h 467"/>
                  <a:gd name="T24" fmla="*/ 7 w 476"/>
                  <a:gd name="T25" fmla="*/ 446 h 467"/>
                  <a:gd name="T26" fmla="*/ 13 w 476"/>
                  <a:gd name="T27" fmla="*/ 453 h 467"/>
                  <a:gd name="T28" fmla="*/ 21 w 476"/>
                  <a:gd name="T29" fmla="*/ 459 h 467"/>
                  <a:gd name="T30" fmla="*/ 29 w 476"/>
                  <a:gd name="T31" fmla="*/ 463 h 467"/>
                  <a:gd name="T32" fmla="*/ 38 w 476"/>
                  <a:gd name="T33" fmla="*/ 467 h 467"/>
                  <a:gd name="T34" fmla="*/ 48 w 476"/>
                  <a:gd name="T35" fmla="*/ 467 h 467"/>
                  <a:gd name="T36" fmla="*/ 428 w 476"/>
                  <a:gd name="T37" fmla="*/ 467 h 467"/>
                  <a:gd name="T38" fmla="*/ 439 w 476"/>
                  <a:gd name="T39" fmla="*/ 467 h 467"/>
                  <a:gd name="T40" fmla="*/ 446 w 476"/>
                  <a:gd name="T41" fmla="*/ 463 h 467"/>
                  <a:gd name="T42" fmla="*/ 455 w 476"/>
                  <a:gd name="T43" fmla="*/ 459 h 467"/>
                  <a:gd name="T44" fmla="*/ 462 w 476"/>
                  <a:gd name="T45" fmla="*/ 453 h 467"/>
                  <a:gd name="T46" fmla="*/ 468 w 476"/>
                  <a:gd name="T47" fmla="*/ 446 h 467"/>
                  <a:gd name="T48" fmla="*/ 472 w 476"/>
                  <a:gd name="T49" fmla="*/ 437 h 467"/>
                  <a:gd name="T50" fmla="*/ 476 w 476"/>
                  <a:gd name="T51" fmla="*/ 428 h 467"/>
                  <a:gd name="T52" fmla="*/ 476 w 476"/>
                  <a:gd name="T53" fmla="*/ 418 h 467"/>
                  <a:gd name="T54" fmla="*/ 476 w 476"/>
                  <a:gd name="T55" fmla="*/ 49 h 467"/>
                  <a:gd name="T56" fmla="*/ 476 w 476"/>
                  <a:gd name="T57" fmla="*/ 41 h 467"/>
                  <a:gd name="T58" fmla="*/ 472 w 476"/>
                  <a:gd name="T59" fmla="*/ 31 h 467"/>
                  <a:gd name="T60" fmla="*/ 468 w 476"/>
                  <a:gd name="T61" fmla="*/ 23 h 467"/>
                  <a:gd name="T62" fmla="*/ 462 w 476"/>
                  <a:gd name="T63" fmla="*/ 16 h 467"/>
                  <a:gd name="T64" fmla="*/ 455 w 476"/>
                  <a:gd name="T65" fmla="*/ 8 h 467"/>
                  <a:gd name="T66" fmla="*/ 446 w 476"/>
                  <a:gd name="T67" fmla="*/ 4 h 467"/>
                  <a:gd name="T68" fmla="*/ 439 w 476"/>
                  <a:gd name="T69" fmla="*/ 2 h 467"/>
                  <a:gd name="T70" fmla="*/ 428 w 476"/>
                  <a:gd name="T71" fmla="*/ 0 h 467"/>
                  <a:gd name="T72" fmla="*/ 48 w 476"/>
                  <a:gd name="T73" fmla="*/ 0 h 4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6"/>
                  <a:gd name="T112" fmla="*/ 0 h 467"/>
                  <a:gd name="T113" fmla="*/ 476 w 476"/>
                  <a:gd name="T114" fmla="*/ 467 h 4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6" h="467">
                    <a:moveTo>
                      <a:pt x="48" y="0"/>
                    </a:moveTo>
                    <a:lnTo>
                      <a:pt x="38" y="2"/>
                    </a:lnTo>
                    <a:lnTo>
                      <a:pt x="29" y="4"/>
                    </a:lnTo>
                    <a:lnTo>
                      <a:pt x="21" y="8"/>
                    </a:lnTo>
                    <a:lnTo>
                      <a:pt x="13" y="16"/>
                    </a:lnTo>
                    <a:lnTo>
                      <a:pt x="7" y="23"/>
                    </a:lnTo>
                    <a:lnTo>
                      <a:pt x="3" y="31"/>
                    </a:lnTo>
                    <a:lnTo>
                      <a:pt x="1" y="41"/>
                    </a:lnTo>
                    <a:lnTo>
                      <a:pt x="0" y="49"/>
                    </a:lnTo>
                    <a:lnTo>
                      <a:pt x="0" y="418"/>
                    </a:lnTo>
                    <a:lnTo>
                      <a:pt x="1" y="428"/>
                    </a:lnTo>
                    <a:lnTo>
                      <a:pt x="3" y="437"/>
                    </a:lnTo>
                    <a:lnTo>
                      <a:pt x="7" y="446"/>
                    </a:lnTo>
                    <a:lnTo>
                      <a:pt x="13" y="453"/>
                    </a:lnTo>
                    <a:lnTo>
                      <a:pt x="21" y="459"/>
                    </a:lnTo>
                    <a:lnTo>
                      <a:pt x="29" y="463"/>
                    </a:lnTo>
                    <a:lnTo>
                      <a:pt x="38" y="467"/>
                    </a:lnTo>
                    <a:lnTo>
                      <a:pt x="48" y="467"/>
                    </a:lnTo>
                    <a:lnTo>
                      <a:pt x="428" y="467"/>
                    </a:lnTo>
                    <a:lnTo>
                      <a:pt x="439" y="467"/>
                    </a:lnTo>
                    <a:lnTo>
                      <a:pt x="446" y="463"/>
                    </a:lnTo>
                    <a:lnTo>
                      <a:pt x="455" y="459"/>
                    </a:lnTo>
                    <a:lnTo>
                      <a:pt x="462" y="453"/>
                    </a:lnTo>
                    <a:lnTo>
                      <a:pt x="468" y="446"/>
                    </a:lnTo>
                    <a:lnTo>
                      <a:pt x="472" y="437"/>
                    </a:lnTo>
                    <a:lnTo>
                      <a:pt x="476" y="428"/>
                    </a:lnTo>
                    <a:lnTo>
                      <a:pt x="476" y="418"/>
                    </a:lnTo>
                    <a:lnTo>
                      <a:pt x="476" y="49"/>
                    </a:lnTo>
                    <a:lnTo>
                      <a:pt x="476" y="41"/>
                    </a:lnTo>
                    <a:lnTo>
                      <a:pt x="472" y="31"/>
                    </a:lnTo>
                    <a:lnTo>
                      <a:pt x="468" y="23"/>
                    </a:lnTo>
                    <a:lnTo>
                      <a:pt x="462" y="16"/>
                    </a:lnTo>
                    <a:lnTo>
                      <a:pt x="455" y="8"/>
                    </a:lnTo>
                    <a:lnTo>
                      <a:pt x="446" y="4"/>
                    </a:lnTo>
                    <a:lnTo>
                      <a:pt x="439" y="2"/>
                    </a:lnTo>
                    <a:lnTo>
                      <a:pt x="428" y="0"/>
                    </a:lnTo>
                    <a:lnTo>
                      <a:pt x="48" y="0"/>
                    </a:lnTo>
                    <a:close/>
                  </a:path>
                </a:pathLst>
              </a:custGeom>
              <a:solidFill>
                <a:srgbClr val="969696"/>
              </a:solidFill>
              <a:ln w="14288" cmpd="sng">
                <a:solidFill>
                  <a:srgbClr val="000000"/>
                </a:solidFill>
                <a:bevel/>
                <a:headEnd/>
                <a:tailEnd/>
              </a:ln>
            </p:spPr>
            <p:txBody>
              <a:bodyPr/>
              <a:lstStyle/>
              <a:p>
                <a:endParaRPr lang="zh-CN" altLang="en-US"/>
              </a:p>
            </p:txBody>
          </p:sp>
        </p:grpSp>
        <p:sp>
          <p:nvSpPr>
            <p:cNvPr id="60539" name="Line 7"/>
            <p:cNvSpPr>
              <a:spLocks noChangeShapeType="1"/>
            </p:cNvSpPr>
            <p:nvPr/>
          </p:nvSpPr>
          <p:spPr bwMode="auto">
            <a:xfrm>
              <a:off x="87" y="305"/>
              <a:ext cx="294"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40" name="Line 8"/>
            <p:cNvSpPr>
              <a:spLocks noChangeShapeType="1"/>
            </p:cNvSpPr>
            <p:nvPr/>
          </p:nvSpPr>
          <p:spPr bwMode="auto">
            <a:xfrm>
              <a:off x="87" y="349"/>
              <a:ext cx="294"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41" name="Line 9"/>
            <p:cNvSpPr>
              <a:spLocks noChangeShapeType="1"/>
            </p:cNvSpPr>
            <p:nvPr/>
          </p:nvSpPr>
          <p:spPr bwMode="auto">
            <a:xfrm>
              <a:off x="87" y="391"/>
              <a:ext cx="294" cy="2"/>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42" name="Line 10"/>
            <p:cNvSpPr>
              <a:spLocks noChangeShapeType="1"/>
            </p:cNvSpPr>
            <p:nvPr/>
          </p:nvSpPr>
          <p:spPr bwMode="auto">
            <a:xfrm>
              <a:off x="87" y="86"/>
              <a:ext cx="294"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43" name="Line 11"/>
            <p:cNvSpPr>
              <a:spLocks noChangeShapeType="1"/>
            </p:cNvSpPr>
            <p:nvPr/>
          </p:nvSpPr>
          <p:spPr bwMode="auto">
            <a:xfrm>
              <a:off x="87" y="130"/>
              <a:ext cx="294"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44" name="Line 12"/>
            <p:cNvSpPr>
              <a:spLocks noChangeShapeType="1"/>
            </p:cNvSpPr>
            <p:nvPr/>
          </p:nvSpPr>
          <p:spPr bwMode="auto">
            <a:xfrm>
              <a:off x="87" y="174"/>
              <a:ext cx="294"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45" name="Line 13"/>
            <p:cNvSpPr>
              <a:spLocks noChangeShapeType="1"/>
            </p:cNvSpPr>
            <p:nvPr/>
          </p:nvSpPr>
          <p:spPr bwMode="auto">
            <a:xfrm>
              <a:off x="87" y="217"/>
              <a:ext cx="294"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46" name="Line 14"/>
            <p:cNvSpPr>
              <a:spLocks noChangeShapeType="1"/>
            </p:cNvSpPr>
            <p:nvPr/>
          </p:nvSpPr>
          <p:spPr bwMode="auto">
            <a:xfrm>
              <a:off x="87" y="261"/>
              <a:ext cx="294"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0421" name="Group 15"/>
          <p:cNvGrpSpPr>
            <a:grpSpLocks/>
          </p:cNvGrpSpPr>
          <p:nvPr/>
        </p:nvGrpSpPr>
        <p:grpSpPr bwMode="auto">
          <a:xfrm>
            <a:off x="3471863" y="2397125"/>
            <a:ext cx="1452562" cy="869950"/>
            <a:chOff x="0" y="0"/>
            <a:chExt cx="915" cy="548"/>
          </a:xfrm>
        </p:grpSpPr>
        <p:grpSp>
          <p:nvGrpSpPr>
            <p:cNvPr id="60453" name="Group 16"/>
            <p:cNvGrpSpPr>
              <a:grpSpLocks/>
            </p:cNvGrpSpPr>
            <p:nvPr/>
          </p:nvGrpSpPr>
          <p:grpSpPr bwMode="auto">
            <a:xfrm>
              <a:off x="0" y="390"/>
              <a:ext cx="915" cy="158"/>
              <a:chOff x="0" y="0"/>
              <a:chExt cx="915" cy="158"/>
            </a:xfrm>
          </p:grpSpPr>
          <p:grpSp>
            <p:nvGrpSpPr>
              <p:cNvPr id="60530" name="Group 17"/>
              <p:cNvGrpSpPr>
                <a:grpSpLocks/>
              </p:cNvGrpSpPr>
              <p:nvPr/>
            </p:nvGrpSpPr>
            <p:grpSpPr bwMode="auto">
              <a:xfrm>
                <a:off x="0" y="0"/>
                <a:ext cx="374" cy="95"/>
                <a:chOff x="0" y="0"/>
                <a:chExt cx="374" cy="95"/>
              </a:xfrm>
            </p:grpSpPr>
            <p:sp>
              <p:nvSpPr>
                <p:cNvPr id="60532" name="Freeform 18"/>
                <p:cNvSpPr>
                  <a:spLocks noChangeArrowheads="1"/>
                </p:cNvSpPr>
                <p:nvPr/>
              </p:nvSpPr>
              <p:spPr bwMode="auto">
                <a:xfrm>
                  <a:off x="27" y="0"/>
                  <a:ext cx="256" cy="75"/>
                </a:xfrm>
                <a:custGeom>
                  <a:avLst/>
                  <a:gdLst>
                    <a:gd name="T0" fmla="*/ 0 w 256"/>
                    <a:gd name="T1" fmla="*/ 40 h 75"/>
                    <a:gd name="T2" fmla="*/ 110 w 256"/>
                    <a:gd name="T3" fmla="*/ 34 h 75"/>
                    <a:gd name="T4" fmla="*/ 256 w 256"/>
                    <a:gd name="T5" fmla="*/ 0 h 75"/>
                    <a:gd name="T6" fmla="*/ 256 w 256"/>
                    <a:gd name="T7" fmla="*/ 50 h 75"/>
                    <a:gd name="T8" fmla="*/ 104 w 256"/>
                    <a:gd name="T9" fmla="*/ 71 h 75"/>
                    <a:gd name="T10" fmla="*/ 0 w 256"/>
                    <a:gd name="T11" fmla="*/ 75 h 75"/>
                    <a:gd name="T12" fmla="*/ 0 w 256"/>
                    <a:gd name="T13" fmla="*/ 40 h 75"/>
                    <a:gd name="T14" fmla="*/ 0 60000 65536"/>
                    <a:gd name="T15" fmla="*/ 0 60000 65536"/>
                    <a:gd name="T16" fmla="*/ 0 60000 65536"/>
                    <a:gd name="T17" fmla="*/ 0 60000 65536"/>
                    <a:gd name="T18" fmla="*/ 0 60000 65536"/>
                    <a:gd name="T19" fmla="*/ 0 60000 65536"/>
                    <a:gd name="T20" fmla="*/ 0 60000 65536"/>
                    <a:gd name="T21" fmla="*/ 0 w 256"/>
                    <a:gd name="T22" fmla="*/ 0 h 75"/>
                    <a:gd name="T23" fmla="*/ 256 w 256"/>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6" h="75">
                      <a:moveTo>
                        <a:pt x="0" y="40"/>
                      </a:moveTo>
                      <a:lnTo>
                        <a:pt x="110" y="34"/>
                      </a:lnTo>
                      <a:lnTo>
                        <a:pt x="256" y="0"/>
                      </a:lnTo>
                      <a:lnTo>
                        <a:pt x="256" y="50"/>
                      </a:lnTo>
                      <a:lnTo>
                        <a:pt x="104" y="71"/>
                      </a:lnTo>
                      <a:lnTo>
                        <a:pt x="0" y="75"/>
                      </a:lnTo>
                      <a:lnTo>
                        <a:pt x="0" y="40"/>
                      </a:lnTo>
                      <a:close/>
                    </a:path>
                  </a:pathLst>
                </a:custGeom>
                <a:solidFill>
                  <a:srgbClr val="FFFFFF"/>
                </a:solidFill>
                <a:ln w="14288" cmpd="sng">
                  <a:solidFill>
                    <a:srgbClr val="000000"/>
                  </a:solidFill>
                  <a:bevel/>
                  <a:headEnd/>
                  <a:tailEnd/>
                </a:ln>
              </p:spPr>
              <p:txBody>
                <a:bodyPr/>
                <a:lstStyle/>
                <a:p>
                  <a:endParaRPr lang="zh-CN" altLang="en-US"/>
                </a:p>
              </p:txBody>
            </p:sp>
            <p:grpSp>
              <p:nvGrpSpPr>
                <p:cNvPr id="60533" name="Group 19"/>
                <p:cNvGrpSpPr>
                  <a:grpSpLocks/>
                </p:cNvGrpSpPr>
                <p:nvPr/>
              </p:nvGrpSpPr>
              <p:grpSpPr bwMode="auto">
                <a:xfrm>
                  <a:off x="0" y="6"/>
                  <a:ext cx="374" cy="89"/>
                  <a:chOff x="0" y="0"/>
                  <a:chExt cx="374" cy="89"/>
                </a:xfrm>
              </p:grpSpPr>
              <p:sp>
                <p:nvSpPr>
                  <p:cNvPr id="60534" name="Rectangle 20"/>
                  <p:cNvSpPr>
                    <a:spLocks noChangeArrowheads="1"/>
                  </p:cNvSpPr>
                  <p:nvPr/>
                </p:nvSpPr>
                <p:spPr bwMode="auto">
                  <a:xfrm>
                    <a:off x="337" y="50"/>
                    <a:ext cx="21" cy="37"/>
                  </a:xfrm>
                  <a:prstGeom prst="rect">
                    <a:avLst/>
                  </a:prstGeom>
                  <a:solidFill>
                    <a:srgbClr val="808080"/>
                  </a:solidFill>
                  <a:ln w="14288">
                    <a:solidFill>
                      <a:srgbClr val="0000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nvGrpSpPr>
                  <p:cNvPr id="60535" name="Group 21"/>
                  <p:cNvGrpSpPr>
                    <a:grpSpLocks/>
                  </p:cNvGrpSpPr>
                  <p:nvPr/>
                </p:nvGrpSpPr>
                <p:grpSpPr bwMode="auto">
                  <a:xfrm>
                    <a:off x="0" y="0"/>
                    <a:ext cx="374" cy="89"/>
                    <a:chOff x="0" y="0"/>
                    <a:chExt cx="374" cy="89"/>
                  </a:xfrm>
                </p:grpSpPr>
                <p:sp>
                  <p:nvSpPr>
                    <p:cNvPr id="60536" name="Freeform 22"/>
                    <p:cNvSpPr>
                      <a:spLocks noChangeArrowheads="1"/>
                    </p:cNvSpPr>
                    <p:nvPr/>
                  </p:nvSpPr>
                  <p:spPr bwMode="auto">
                    <a:xfrm>
                      <a:off x="0" y="0"/>
                      <a:ext cx="374" cy="89"/>
                    </a:xfrm>
                    <a:custGeom>
                      <a:avLst/>
                      <a:gdLst>
                        <a:gd name="T0" fmla="*/ 374 w 374"/>
                        <a:gd name="T1" fmla="*/ 0 h 89"/>
                        <a:gd name="T2" fmla="*/ 140 w 374"/>
                        <a:gd name="T3" fmla="*/ 50 h 89"/>
                        <a:gd name="T4" fmla="*/ 0 w 374"/>
                        <a:gd name="T5" fmla="*/ 59 h 89"/>
                        <a:gd name="T6" fmla="*/ 0 w 374"/>
                        <a:gd name="T7" fmla="*/ 89 h 89"/>
                        <a:gd name="T8" fmla="*/ 143 w 374"/>
                        <a:gd name="T9" fmla="*/ 82 h 89"/>
                        <a:gd name="T10" fmla="*/ 374 w 374"/>
                        <a:gd name="T11" fmla="*/ 57 h 89"/>
                        <a:gd name="T12" fmla="*/ 374 w 374"/>
                        <a:gd name="T13" fmla="*/ 0 h 89"/>
                        <a:gd name="T14" fmla="*/ 0 60000 65536"/>
                        <a:gd name="T15" fmla="*/ 0 60000 65536"/>
                        <a:gd name="T16" fmla="*/ 0 60000 65536"/>
                        <a:gd name="T17" fmla="*/ 0 60000 65536"/>
                        <a:gd name="T18" fmla="*/ 0 60000 65536"/>
                        <a:gd name="T19" fmla="*/ 0 60000 65536"/>
                        <a:gd name="T20" fmla="*/ 0 60000 65536"/>
                        <a:gd name="T21" fmla="*/ 0 w 374"/>
                        <a:gd name="T22" fmla="*/ 0 h 89"/>
                        <a:gd name="T23" fmla="*/ 374 w 374"/>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 h="89">
                          <a:moveTo>
                            <a:pt x="374" y="0"/>
                          </a:moveTo>
                          <a:lnTo>
                            <a:pt x="140" y="50"/>
                          </a:lnTo>
                          <a:lnTo>
                            <a:pt x="0" y="59"/>
                          </a:lnTo>
                          <a:lnTo>
                            <a:pt x="0" y="89"/>
                          </a:lnTo>
                          <a:lnTo>
                            <a:pt x="143" y="82"/>
                          </a:lnTo>
                          <a:lnTo>
                            <a:pt x="374" y="57"/>
                          </a:lnTo>
                          <a:lnTo>
                            <a:pt x="374" y="0"/>
                          </a:lnTo>
                          <a:close/>
                        </a:path>
                      </a:pathLst>
                    </a:custGeom>
                    <a:solidFill>
                      <a:srgbClr val="C0C0C0"/>
                    </a:solidFill>
                    <a:ln w="14288" cmpd="sng">
                      <a:solidFill>
                        <a:srgbClr val="000000"/>
                      </a:solidFill>
                      <a:bevel/>
                      <a:headEnd/>
                      <a:tailEnd/>
                    </a:ln>
                  </p:spPr>
                  <p:txBody>
                    <a:bodyPr/>
                    <a:lstStyle/>
                    <a:p>
                      <a:endParaRPr lang="zh-CN" altLang="en-US"/>
                    </a:p>
                  </p:txBody>
                </p:sp>
                <p:sp>
                  <p:nvSpPr>
                    <p:cNvPr id="60537" name="Freeform 23"/>
                    <p:cNvSpPr>
                      <a:spLocks noChangeArrowheads="1"/>
                    </p:cNvSpPr>
                    <p:nvPr/>
                  </p:nvSpPr>
                  <p:spPr bwMode="auto">
                    <a:xfrm>
                      <a:off x="17" y="16"/>
                      <a:ext cx="345" cy="56"/>
                    </a:xfrm>
                    <a:custGeom>
                      <a:avLst/>
                      <a:gdLst>
                        <a:gd name="T0" fmla="*/ 0 w 345"/>
                        <a:gd name="T1" fmla="*/ 56 h 56"/>
                        <a:gd name="T2" fmla="*/ 129 w 345"/>
                        <a:gd name="T3" fmla="*/ 47 h 56"/>
                        <a:gd name="T4" fmla="*/ 345 w 345"/>
                        <a:gd name="T5" fmla="*/ 0 h 56"/>
                        <a:gd name="T6" fmla="*/ 0 60000 65536"/>
                        <a:gd name="T7" fmla="*/ 0 60000 65536"/>
                        <a:gd name="T8" fmla="*/ 0 60000 65536"/>
                        <a:gd name="T9" fmla="*/ 0 w 345"/>
                        <a:gd name="T10" fmla="*/ 0 h 56"/>
                        <a:gd name="T11" fmla="*/ 345 w 345"/>
                        <a:gd name="T12" fmla="*/ 56 h 56"/>
                      </a:gdLst>
                      <a:ahLst/>
                      <a:cxnLst>
                        <a:cxn ang="T6">
                          <a:pos x="T0" y="T1"/>
                        </a:cxn>
                        <a:cxn ang="T7">
                          <a:pos x="T2" y="T3"/>
                        </a:cxn>
                        <a:cxn ang="T8">
                          <a:pos x="T4" y="T5"/>
                        </a:cxn>
                      </a:cxnLst>
                      <a:rect l="T9" t="T10" r="T11" b="T12"/>
                      <a:pathLst>
                        <a:path w="345" h="56">
                          <a:moveTo>
                            <a:pt x="0" y="56"/>
                          </a:moveTo>
                          <a:lnTo>
                            <a:pt x="129" y="47"/>
                          </a:lnTo>
                          <a:lnTo>
                            <a:pt x="345" y="0"/>
                          </a:lnTo>
                        </a:path>
                      </a:pathLst>
                    </a:custGeom>
                    <a:noFill/>
                    <a:ln w="14288" cmpd="sng">
                      <a:solidFill>
                        <a:srgbClr val="000000"/>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grpSp>
          <p:sp>
            <p:nvSpPr>
              <p:cNvPr id="60531" name="Freeform 24"/>
              <p:cNvSpPr>
                <a:spLocks noChangeArrowheads="1"/>
              </p:cNvSpPr>
              <p:nvPr/>
            </p:nvSpPr>
            <p:spPr bwMode="auto">
              <a:xfrm>
                <a:off x="344" y="58"/>
                <a:ext cx="571" cy="100"/>
              </a:xfrm>
              <a:custGeom>
                <a:avLst/>
                <a:gdLst>
                  <a:gd name="T0" fmla="*/ 0 w 571"/>
                  <a:gd name="T1" fmla="*/ 39 h 100"/>
                  <a:gd name="T2" fmla="*/ 7 w 571"/>
                  <a:gd name="T3" fmla="*/ 63 h 100"/>
                  <a:gd name="T4" fmla="*/ 15 w 571"/>
                  <a:gd name="T5" fmla="*/ 76 h 100"/>
                  <a:gd name="T6" fmla="*/ 31 w 571"/>
                  <a:gd name="T7" fmla="*/ 89 h 100"/>
                  <a:gd name="T8" fmla="*/ 47 w 571"/>
                  <a:gd name="T9" fmla="*/ 95 h 100"/>
                  <a:gd name="T10" fmla="*/ 67 w 571"/>
                  <a:gd name="T11" fmla="*/ 98 h 100"/>
                  <a:gd name="T12" fmla="*/ 84 w 571"/>
                  <a:gd name="T13" fmla="*/ 91 h 100"/>
                  <a:gd name="T14" fmla="*/ 107 w 571"/>
                  <a:gd name="T15" fmla="*/ 83 h 100"/>
                  <a:gd name="T16" fmla="*/ 135 w 571"/>
                  <a:gd name="T17" fmla="*/ 75 h 100"/>
                  <a:gd name="T18" fmla="*/ 169 w 571"/>
                  <a:gd name="T19" fmla="*/ 71 h 100"/>
                  <a:gd name="T20" fmla="*/ 209 w 571"/>
                  <a:gd name="T21" fmla="*/ 76 h 100"/>
                  <a:gd name="T22" fmla="*/ 245 w 571"/>
                  <a:gd name="T23" fmla="*/ 85 h 100"/>
                  <a:gd name="T24" fmla="*/ 281 w 571"/>
                  <a:gd name="T25" fmla="*/ 95 h 100"/>
                  <a:gd name="T26" fmla="*/ 316 w 571"/>
                  <a:gd name="T27" fmla="*/ 100 h 100"/>
                  <a:gd name="T28" fmla="*/ 340 w 571"/>
                  <a:gd name="T29" fmla="*/ 98 h 100"/>
                  <a:gd name="T30" fmla="*/ 379 w 571"/>
                  <a:gd name="T31" fmla="*/ 91 h 100"/>
                  <a:gd name="T32" fmla="*/ 424 w 571"/>
                  <a:gd name="T33" fmla="*/ 85 h 100"/>
                  <a:gd name="T34" fmla="*/ 467 w 571"/>
                  <a:gd name="T35" fmla="*/ 76 h 100"/>
                  <a:gd name="T36" fmla="*/ 512 w 571"/>
                  <a:gd name="T37" fmla="*/ 66 h 100"/>
                  <a:gd name="T38" fmla="*/ 540 w 571"/>
                  <a:gd name="T39" fmla="*/ 59 h 100"/>
                  <a:gd name="T40" fmla="*/ 554 w 571"/>
                  <a:gd name="T41" fmla="*/ 54 h 100"/>
                  <a:gd name="T42" fmla="*/ 565 w 571"/>
                  <a:gd name="T43" fmla="*/ 46 h 100"/>
                  <a:gd name="T44" fmla="*/ 571 w 571"/>
                  <a:gd name="T45" fmla="*/ 35 h 100"/>
                  <a:gd name="T46" fmla="*/ 566 w 571"/>
                  <a:gd name="T47" fmla="*/ 17 h 100"/>
                  <a:gd name="T48" fmla="*/ 556 w 571"/>
                  <a:gd name="T49" fmla="*/ 8 h 100"/>
                  <a:gd name="T50" fmla="*/ 540 w 571"/>
                  <a:gd name="T51" fmla="*/ 0 h 1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71"/>
                  <a:gd name="T79" fmla="*/ 0 h 100"/>
                  <a:gd name="T80" fmla="*/ 571 w 571"/>
                  <a:gd name="T81" fmla="*/ 100 h 10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71" h="100">
                    <a:moveTo>
                      <a:pt x="0" y="39"/>
                    </a:moveTo>
                    <a:lnTo>
                      <a:pt x="7" y="63"/>
                    </a:lnTo>
                    <a:lnTo>
                      <a:pt x="15" y="76"/>
                    </a:lnTo>
                    <a:lnTo>
                      <a:pt x="31" y="89"/>
                    </a:lnTo>
                    <a:lnTo>
                      <a:pt x="47" y="95"/>
                    </a:lnTo>
                    <a:lnTo>
                      <a:pt x="67" y="98"/>
                    </a:lnTo>
                    <a:lnTo>
                      <a:pt x="84" y="91"/>
                    </a:lnTo>
                    <a:lnTo>
                      <a:pt x="107" y="83"/>
                    </a:lnTo>
                    <a:lnTo>
                      <a:pt x="135" y="75"/>
                    </a:lnTo>
                    <a:lnTo>
                      <a:pt x="169" y="71"/>
                    </a:lnTo>
                    <a:lnTo>
                      <a:pt x="209" y="76"/>
                    </a:lnTo>
                    <a:lnTo>
                      <a:pt x="245" y="85"/>
                    </a:lnTo>
                    <a:lnTo>
                      <a:pt x="281" y="95"/>
                    </a:lnTo>
                    <a:lnTo>
                      <a:pt x="316" y="100"/>
                    </a:lnTo>
                    <a:lnTo>
                      <a:pt x="340" y="98"/>
                    </a:lnTo>
                    <a:lnTo>
                      <a:pt x="379" y="91"/>
                    </a:lnTo>
                    <a:lnTo>
                      <a:pt x="424" y="85"/>
                    </a:lnTo>
                    <a:lnTo>
                      <a:pt x="467" y="76"/>
                    </a:lnTo>
                    <a:lnTo>
                      <a:pt x="512" y="66"/>
                    </a:lnTo>
                    <a:lnTo>
                      <a:pt x="540" y="59"/>
                    </a:lnTo>
                    <a:lnTo>
                      <a:pt x="554" y="54"/>
                    </a:lnTo>
                    <a:lnTo>
                      <a:pt x="565" y="46"/>
                    </a:lnTo>
                    <a:lnTo>
                      <a:pt x="571" y="35"/>
                    </a:lnTo>
                    <a:lnTo>
                      <a:pt x="566" y="17"/>
                    </a:lnTo>
                    <a:lnTo>
                      <a:pt x="556" y="8"/>
                    </a:lnTo>
                    <a:lnTo>
                      <a:pt x="540" y="0"/>
                    </a:lnTo>
                  </a:path>
                </a:pathLst>
              </a:custGeom>
              <a:noFill/>
              <a:ln w="14288" cmpd="sng">
                <a:solidFill>
                  <a:srgbClr val="000000"/>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grpSp>
          <p:nvGrpSpPr>
            <p:cNvPr id="60454" name="Group 25"/>
            <p:cNvGrpSpPr>
              <a:grpSpLocks/>
            </p:cNvGrpSpPr>
            <p:nvPr/>
          </p:nvGrpSpPr>
          <p:grpSpPr bwMode="auto">
            <a:xfrm>
              <a:off x="383" y="0"/>
              <a:ext cx="495" cy="494"/>
              <a:chOff x="0" y="0"/>
              <a:chExt cx="495" cy="494"/>
            </a:xfrm>
          </p:grpSpPr>
          <p:grpSp>
            <p:nvGrpSpPr>
              <p:cNvPr id="60455" name="Group 26"/>
              <p:cNvGrpSpPr>
                <a:grpSpLocks/>
              </p:cNvGrpSpPr>
              <p:nvPr/>
            </p:nvGrpSpPr>
            <p:grpSpPr bwMode="auto">
              <a:xfrm>
                <a:off x="17" y="269"/>
                <a:ext cx="478" cy="225"/>
                <a:chOff x="0" y="0"/>
                <a:chExt cx="478" cy="225"/>
              </a:xfrm>
            </p:grpSpPr>
            <p:grpSp>
              <p:nvGrpSpPr>
                <p:cNvPr id="60484" name="Group 27"/>
                <p:cNvGrpSpPr>
                  <a:grpSpLocks/>
                </p:cNvGrpSpPr>
                <p:nvPr/>
              </p:nvGrpSpPr>
              <p:grpSpPr bwMode="auto">
                <a:xfrm>
                  <a:off x="0" y="20"/>
                  <a:ext cx="478" cy="205"/>
                  <a:chOff x="0" y="0"/>
                  <a:chExt cx="478" cy="205"/>
                </a:xfrm>
              </p:grpSpPr>
              <p:sp>
                <p:nvSpPr>
                  <p:cNvPr id="60486" name="Rectangle 28"/>
                  <p:cNvSpPr>
                    <a:spLocks noChangeArrowheads="1"/>
                  </p:cNvSpPr>
                  <p:nvPr/>
                </p:nvSpPr>
                <p:spPr bwMode="auto">
                  <a:xfrm>
                    <a:off x="0" y="0"/>
                    <a:ext cx="478" cy="195"/>
                  </a:xfrm>
                  <a:prstGeom prst="rect">
                    <a:avLst/>
                  </a:prstGeom>
                  <a:solidFill>
                    <a:srgbClr val="C0C0C0"/>
                  </a:solidFill>
                  <a:ln w="14288">
                    <a:solidFill>
                      <a:srgbClr val="0000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grpSp>
                <p:nvGrpSpPr>
                  <p:cNvPr id="60487" name="Group 29"/>
                  <p:cNvGrpSpPr>
                    <a:grpSpLocks/>
                  </p:cNvGrpSpPr>
                  <p:nvPr/>
                </p:nvGrpSpPr>
                <p:grpSpPr bwMode="auto">
                  <a:xfrm>
                    <a:off x="22" y="18"/>
                    <a:ext cx="441" cy="187"/>
                    <a:chOff x="0" y="0"/>
                    <a:chExt cx="441" cy="187"/>
                  </a:xfrm>
                </p:grpSpPr>
                <p:grpSp>
                  <p:nvGrpSpPr>
                    <p:cNvPr id="60488" name="Group 30"/>
                    <p:cNvGrpSpPr>
                      <a:grpSpLocks/>
                    </p:cNvGrpSpPr>
                    <p:nvPr/>
                  </p:nvGrpSpPr>
                  <p:grpSpPr bwMode="auto">
                    <a:xfrm>
                      <a:off x="0" y="0"/>
                      <a:ext cx="441" cy="105"/>
                      <a:chOff x="0" y="0"/>
                      <a:chExt cx="441" cy="105"/>
                    </a:xfrm>
                  </p:grpSpPr>
                  <p:grpSp>
                    <p:nvGrpSpPr>
                      <p:cNvPr id="60522" name="Group 31"/>
                      <p:cNvGrpSpPr>
                        <a:grpSpLocks/>
                      </p:cNvGrpSpPr>
                      <p:nvPr/>
                    </p:nvGrpSpPr>
                    <p:grpSpPr bwMode="auto">
                      <a:xfrm>
                        <a:off x="0" y="0"/>
                        <a:ext cx="440" cy="39"/>
                        <a:chOff x="0" y="0"/>
                        <a:chExt cx="440" cy="39"/>
                      </a:xfrm>
                    </p:grpSpPr>
                    <p:sp>
                      <p:nvSpPr>
                        <p:cNvPr id="60527" name="Line 32"/>
                        <p:cNvSpPr>
                          <a:spLocks noChangeShapeType="1"/>
                        </p:cNvSpPr>
                        <p:nvPr/>
                      </p:nvSpPr>
                      <p:spPr bwMode="auto">
                        <a:xfrm>
                          <a:off x="0" y="0"/>
                          <a:ext cx="440" cy="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28" name="Line 33"/>
                        <p:cNvSpPr>
                          <a:spLocks noChangeShapeType="1"/>
                        </p:cNvSpPr>
                        <p:nvPr/>
                      </p:nvSpPr>
                      <p:spPr bwMode="auto">
                        <a:xfrm>
                          <a:off x="0" y="19"/>
                          <a:ext cx="440" cy="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29" name="Line 34"/>
                        <p:cNvSpPr>
                          <a:spLocks noChangeShapeType="1"/>
                        </p:cNvSpPr>
                        <p:nvPr/>
                      </p:nvSpPr>
                      <p:spPr bwMode="auto">
                        <a:xfrm>
                          <a:off x="0" y="38"/>
                          <a:ext cx="440" cy="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0523" name="Group 35"/>
                      <p:cNvGrpSpPr>
                        <a:grpSpLocks/>
                      </p:cNvGrpSpPr>
                      <p:nvPr/>
                    </p:nvGrpSpPr>
                    <p:grpSpPr bwMode="auto">
                      <a:xfrm>
                        <a:off x="0" y="66"/>
                        <a:ext cx="441" cy="39"/>
                        <a:chOff x="0" y="0"/>
                        <a:chExt cx="441" cy="39"/>
                      </a:xfrm>
                    </p:grpSpPr>
                    <p:sp>
                      <p:nvSpPr>
                        <p:cNvPr id="60524" name="Line 36"/>
                        <p:cNvSpPr>
                          <a:spLocks noChangeShapeType="1"/>
                        </p:cNvSpPr>
                        <p:nvPr/>
                      </p:nvSpPr>
                      <p:spPr bwMode="auto">
                        <a:xfrm>
                          <a:off x="1" y="0"/>
                          <a:ext cx="440" cy="2"/>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25" name="Line 37"/>
                        <p:cNvSpPr>
                          <a:spLocks noChangeShapeType="1"/>
                        </p:cNvSpPr>
                        <p:nvPr/>
                      </p:nvSpPr>
                      <p:spPr bwMode="auto">
                        <a:xfrm>
                          <a:off x="0" y="19"/>
                          <a:ext cx="441" cy="2"/>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26" name="Line 38"/>
                        <p:cNvSpPr>
                          <a:spLocks noChangeShapeType="1"/>
                        </p:cNvSpPr>
                        <p:nvPr/>
                      </p:nvSpPr>
                      <p:spPr bwMode="auto">
                        <a:xfrm>
                          <a:off x="1" y="38"/>
                          <a:ext cx="440" cy="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60489" name="Group 39"/>
                    <p:cNvGrpSpPr>
                      <a:grpSpLocks/>
                    </p:cNvGrpSpPr>
                    <p:nvPr/>
                  </p:nvGrpSpPr>
                  <p:grpSpPr bwMode="auto">
                    <a:xfrm>
                      <a:off x="0" y="134"/>
                      <a:ext cx="420" cy="53"/>
                      <a:chOff x="0" y="0"/>
                      <a:chExt cx="420" cy="53"/>
                    </a:xfrm>
                  </p:grpSpPr>
                  <p:grpSp>
                    <p:nvGrpSpPr>
                      <p:cNvPr id="60490" name="Group 40"/>
                      <p:cNvGrpSpPr>
                        <a:grpSpLocks/>
                      </p:cNvGrpSpPr>
                      <p:nvPr/>
                    </p:nvGrpSpPr>
                    <p:grpSpPr bwMode="auto">
                      <a:xfrm>
                        <a:off x="0" y="0"/>
                        <a:ext cx="157" cy="52"/>
                        <a:chOff x="0" y="0"/>
                        <a:chExt cx="157" cy="52"/>
                      </a:xfrm>
                    </p:grpSpPr>
                    <p:grpSp>
                      <p:nvGrpSpPr>
                        <p:cNvPr id="60510" name="Group 41"/>
                        <p:cNvGrpSpPr>
                          <a:grpSpLocks/>
                        </p:cNvGrpSpPr>
                        <p:nvPr/>
                      </p:nvGrpSpPr>
                      <p:grpSpPr bwMode="auto">
                        <a:xfrm>
                          <a:off x="0" y="2"/>
                          <a:ext cx="67" cy="50"/>
                          <a:chOff x="0" y="0"/>
                          <a:chExt cx="67" cy="50"/>
                        </a:xfrm>
                      </p:grpSpPr>
                      <p:grpSp>
                        <p:nvGrpSpPr>
                          <p:cNvPr id="60517" name="Group 42"/>
                          <p:cNvGrpSpPr>
                            <a:grpSpLocks/>
                          </p:cNvGrpSpPr>
                          <p:nvPr/>
                        </p:nvGrpSpPr>
                        <p:grpSpPr bwMode="auto">
                          <a:xfrm>
                            <a:off x="0" y="0"/>
                            <a:ext cx="22" cy="50"/>
                            <a:chOff x="0" y="0"/>
                            <a:chExt cx="22" cy="50"/>
                          </a:xfrm>
                        </p:grpSpPr>
                        <p:sp>
                          <p:nvSpPr>
                            <p:cNvPr id="60520" name="Line 43"/>
                            <p:cNvSpPr>
                              <a:spLocks noChangeShapeType="1"/>
                            </p:cNvSpPr>
                            <p:nvPr/>
                          </p:nvSpPr>
                          <p:spPr bwMode="auto">
                            <a:xfrm>
                              <a:off x="0"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21" name="Line 44"/>
                            <p:cNvSpPr>
                              <a:spLocks noChangeShapeType="1"/>
                            </p:cNvSpPr>
                            <p:nvPr/>
                          </p:nvSpPr>
                          <p:spPr bwMode="auto">
                            <a:xfrm>
                              <a:off x="21"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60518" name="Line 45"/>
                          <p:cNvSpPr>
                            <a:spLocks noChangeShapeType="1"/>
                          </p:cNvSpPr>
                          <p:nvPr/>
                        </p:nvSpPr>
                        <p:spPr bwMode="auto">
                          <a:xfrm>
                            <a:off x="45"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19" name="Line 46"/>
                          <p:cNvSpPr>
                            <a:spLocks noChangeShapeType="1"/>
                          </p:cNvSpPr>
                          <p:nvPr/>
                        </p:nvSpPr>
                        <p:spPr bwMode="auto">
                          <a:xfrm>
                            <a:off x="66"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0511" name="Group 47"/>
                        <p:cNvGrpSpPr>
                          <a:grpSpLocks/>
                        </p:cNvGrpSpPr>
                        <p:nvPr/>
                      </p:nvGrpSpPr>
                      <p:grpSpPr bwMode="auto">
                        <a:xfrm>
                          <a:off x="91" y="0"/>
                          <a:ext cx="66" cy="52"/>
                          <a:chOff x="0" y="0"/>
                          <a:chExt cx="66" cy="52"/>
                        </a:xfrm>
                      </p:grpSpPr>
                      <p:grpSp>
                        <p:nvGrpSpPr>
                          <p:cNvPr id="60512" name="Group 48"/>
                          <p:cNvGrpSpPr>
                            <a:grpSpLocks/>
                          </p:cNvGrpSpPr>
                          <p:nvPr/>
                        </p:nvGrpSpPr>
                        <p:grpSpPr bwMode="auto">
                          <a:xfrm>
                            <a:off x="0" y="0"/>
                            <a:ext cx="20" cy="52"/>
                            <a:chOff x="0" y="0"/>
                            <a:chExt cx="20" cy="52"/>
                          </a:xfrm>
                        </p:grpSpPr>
                        <p:sp>
                          <p:nvSpPr>
                            <p:cNvPr id="60515" name="Line 49"/>
                            <p:cNvSpPr>
                              <a:spLocks noChangeShapeType="1"/>
                            </p:cNvSpPr>
                            <p:nvPr/>
                          </p:nvSpPr>
                          <p:spPr bwMode="auto">
                            <a:xfrm>
                              <a:off x="0" y="0"/>
                              <a:ext cx="1" cy="5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16" name="Line 50"/>
                            <p:cNvSpPr>
                              <a:spLocks noChangeShapeType="1"/>
                            </p:cNvSpPr>
                            <p:nvPr/>
                          </p:nvSpPr>
                          <p:spPr bwMode="auto">
                            <a:xfrm>
                              <a:off x="19" y="2"/>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60513" name="Line 51"/>
                          <p:cNvSpPr>
                            <a:spLocks noChangeShapeType="1"/>
                          </p:cNvSpPr>
                          <p:nvPr/>
                        </p:nvSpPr>
                        <p:spPr bwMode="auto">
                          <a:xfrm>
                            <a:off x="44" y="0"/>
                            <a:ext cx="1" cy="5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14" name="Line 52"/>
                          <p:cNvSpPr>
                            <a:spLocks noChangeShapeType="1"/>
                          </p:cNvSpPr>
                          <p:nvPr/>
                        </p:nvSpPr>
                        <p:spPr bwMode="auto">
                          <a:xfrm>
                            <a:off x="65" y="0"/>
                            <a:ext cx="1" cy="5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60491" name="Group 53"/>
                      <p:cNvGrpSpPr>
                        <a:grpSpLocks/>
                      </p:cNvGrpSpPr>
                      <p:nvPr/>
                    </p:nvGrpSpPr>
                    <p:grpSpPr bwMode="auto">
                      <a:xfrm>
                        <a:off x="178" y="2"/>
                        <a:ext cx="155" cy="51"/>
                        <a:chOff x="0" y="0"/>
                        <a:chExt cx="155" cy="51"/>
                      </a:xfrm>
                    </p:grpSpPr>
                    <p:grpSp>
                      <p:nvGrpSpPr>
                        <p:cNvPr id="60498" name="Group 54"/>
                        <p:cNvGrpSpPr>
                          <a:grpSpLocks/>
                        </p:cNvGrpSpPr>
                        <p:nvPr/>
                      </p:nvGrpSpPr>
                      <p:grpSpPr bwMode="auto">
                        <a:xfrm>
                          <a:off x="0" y="0"/>
                          <a:ext cx="66" cy="51"/>
                          <a:chOff x="0" y="0"/>
                          <a:chExt cx="66" cy="51"/>
                        </a:xfrm>
                      </p:grpSpPr>
                      <p:grpSp>
                        <p:nvGrpSpPr>
                          <p:cNvPr id="60505" name="Group 55"/>
                          <p:cNvGrpSpPr>
                            <a:grpSpLocks/>
                          </p:cNvGrpSpPr>
                          <p:nvPr/>
                        </p:nvGrpSpPr>
                        <p:grpSpPr bwMode="auto">
                          <a:xfrm>
                            <a:off x="0" y="0"/>
                            <a:ext cx="22" cy="51"/>
                            <a:chOff x="0" y="0"/>
                            <a:chExt cx="22" cy="51"/>
                          </a:xfrm>
                        </p:grpSpPr>
                        <p:sp>
                          <p:nvSpPr>
                            <p:cNvPr id="60508" name="Line 56"/>
                            <p:cNvSpPr>
                              <a:spLocks noChangeShapeType="1"/>
                            </p:cNvSpPr>
                            <p:nvPr/>
                          </p:nvSpPr>
                          <p:spPr bwMode="auto">
                            <a:xfrm>
                              <a:off x="0"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09" name="Line 57"/>
                            <p:cNvSpPr>
                              <a:spLocks noChangeShapeType="1"/>
                            </p:cNvSpPr>
                            <p:nvPr/>
                          </p:nvSpPr>
                          <p:spPr bwMode="auto">
                            <a:xfrm>
                              <a:off x="20" y="2"/>
                              <a:ext cx="2" cy="49"/>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60506" name="Line 58"/>
                          <p:cNvSpPr>
                            <a:spLocks noChangeShapeType="1"/>
                          </p:cNvSpPr>
                          <p:nvPr/>
                        </p:nvSpPr>
                        <p:spPr bwMode="auto">
                          <a:xfrm>
                            <a:off x="45"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07" name="Line 59"/>
                          <p:cNvSpPr>
                            <a:spLocks noChangeShapeType="1"/>
                          </p:cNvSpPr>
                          <p:nvPr/>
                        </p:nvSpPr>
                        <p:spPr bwMode="auto">
                          <a:xfrm>
                            <a:off x="65"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0499" name="Group 60"/>
                        <p:cNvGrpSpPr>
                          <a:grpSpLocks/>
                        </p:cNvGrpSpPr>
                        <p:nvPr/>
                      </p:nvGrpSpPr>
                      <p:grpSpPr bwMode="auto">
                        <a:xfrm>
                          <a:off x="89" y="0"/>
                          <a:ext cx="66" cy="50"/>
                          <a:chOff x="0" y="0"/>
                          <a:chExt cx="66" cy="50"/>
                        </a:xfrm>
                      </p:grpSpPr>
                      <p:grpSp>
                        <p:nvGrpSpPr>
                          <p:cNvPr id="60500" name="Group 61"/>
                          <p:cNvGrpSpPr>
                            <a:grpSpLocks/>
                          </p:cNvGrpSpPr>
                          <p:nvPr/>
                        </p:nvGrpSpPr>
                        <p:grpSpPr bwMode="auto">
                          <a:xfrm>
                            <a:off x="0" y="0"/>
                            <a:ext cx="22" cy="50"/>
                            <a:chOff x="0" y="0"/>
                            <a:chExt cx="22" cy="50"/>
                          </a:xfrm>
                        </p:grpSpPr>
                        <p:sp>
                          <p:nvSpPr>
                            <p:cNvPr id="60503" name="Line 62"/>
                            <p:cNvSpPr>
                              <a:spLocks noChangeShapeType="1"/>
                            </p:cNvSpPr>
                            <p:nvPr/>
                          </p:nvSpPr>
                          <p:spPr bwMode="auto">
                            <a:xfrm>
                              <a:off x="0"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04" name="Line 63"/>
                            <p:cNvSpPr>
                              <a:spLocks noChangeShapeType="1"/>
                            </p:cNvSpPr>
                            <p:nvPr/>
                          </p:nvSpPr>
                          <p:spPr bwMode="auto">
                            <a:xfrm>
                              <a:off x="21"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60501" name="Line 64"/>
                          <p:cNvSpPr>
                            <a:spLocks noChangeShapeType="1"/>
                          </p:cNvSpPr>
                          <p:nvPr/>
                        </p:nvSpPr>
                        <p:spPr bwMode="auto">
                          <a:xfrm>
                            <a:off x="46"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502" name="Line 65"/>
                          <p:cNvSpPr>
                            <a:spLocks noChangeShapeType="1"/>
                          </p:cNvSpPr>
                          <p:nvPr/>
                        </p:nvSpPr>
                        <p:spPr bwMode="auto">
                          <a:xfrm>
                            <a:off x="65"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60492" name="Group 66"/>
                      <p:cNvGrpSpPr>
                        <a:grpSpLocks/>
                      </p:cNvGrpSpPr>
                      <p:nvPr/>
                    </p:nvGrpSpPr>
                    <p:grpSpPr bwMode="auto">
                      <a:xfrm>
                        <a:off x="354" y="2"/>
                        <a:ext cx="66" cy="50"/>
                        <a:chOff x="0" y="0"/>
                        <a:chExt cx="66" cy="50"/>
                      </a:xfrm>
                    </p:grpSpPr>
                    <p:grpSp>
                      <p:nvGrpSpPr>
                        <p:cNvPr id="60493" name="Group 67"/>
                        <p:cNvGrpSpPr>
                          <a:grpSpLocks/>
                        </p:cNvGrpSpPr>
                        <p:nvPr/>
                      </p:nvGrpSpPr>
                      <p:grpSpPr bwMode="auto">
                        <a:xfrm>
                          <a:off x="0" y="0"/>
                          <a:ext cx="21" cy="50"/>
                          <a:chOff x="0" y="0"/>
                          <a:chExt cx="21" cy="50"/>
                        </a:xfrm>
                      </p:grpSpPr>
                      <p:sp>
                        <p:nvSpPr>
                          <p:cNvPr id="60496" name="Line 68"/>
                          <p:cNvSpPr>
                            <a:spLocks noChangeShapeType="1"/>
                          </p:cNvSpPr>
                          <p:nvPr/>
                        </p:nvSpPr>
                        <p:spPr bwMode="auto">
                          <a:xfrm>
                            <a:off x="0"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97" name="Line 69"/>
                          <p:cNvSpPr>
                            <a:spLocks noChangeShapeType="1"/>
                          </p:cNvSpPr>
                          <p:nvPr/>
                        </p:nvSpPr>
                        <p:spPr bwMode="auto">
                          <a:xfrm>
                            <a:off x="20"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60494" name="Line 70"/>
                        <p:cNvSpPr>
                          <a:spLocks noChangeShapeType="1"/>
                        </p:cNvSpPr>
                        <p:nvPr/>
                      </p:nvSpPr>
                      <p:spPr bwMode="auto">
                        <a:xfrm>
                          <a:off x="44" y="0"/>
                          <a:ext cx="2"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95" name="Line 71"/>
                        <p:cNvSpPr>
                          <a:spLocks noChangeShapeType="1"/>
                        </p:cNvSpPr>
                        <p:nvPr/>
                      </p:nvSpPr>
                      <p:spPr bwMode="auto">
                        <a:xfrm>
                          <a:off x="65" y="0"/>
                          <a:ext cx="1" cy="50"/>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grpSp>
            <p:sp>
              <p:nvSpPr>
                <p:cNvPr id="60485" name="Freeform 72"/>
                <p:cNvSpPr>
                  <a:spLocks noChangeArrowheads="1"/>
                </p:cNvSpPr>
                <p:nvPr/>
              </p:nvSpPr>
              <p:spPr bwMode="auto">
                <a:xfrm>
                  <a:off x="16" y="0"/>
                  <a:ext cx="380" cy="13"/>
                </a:xfrm>
                <a:custGeom>
                  <a:avLst/>
                  <a:gdLst>
                    <a:gd name="T0" fmla="*/ 380 w 380"/>
                    <a:gd name="T1" fmla="*/ 13 h 13"/>
                    <a:gd name="T2" fmla="*/ 0 w 380"/>
                    <a:gd name="T3" fmla="*/ 13 h 13"/>
                    <a:gd name="T4" fmla="*/ 0 w 380"/>
                    <a:gd name="T5" fmla="*/ 0 h 13"/>
                    <a:gd name="T6" fmla="*/ 379 w 380"/>
                    <a:gd name="T7" fmla="*/ 0 h 13"/>
                    <a:gd name="T8" fmla="*/ 380 w 380"/>
                    <a:gd name="T9" fmla="*/ 13 h 13"/>
                    <a:gd name="T10" fmla="*/ 0 60000 65536"/>
                    <a:gd name="T11" fmla="*/ 0 60000 65536"/>
                    <a:gd name="T12" fmla="*/ 0 60000 65536"/>
                    <a:gd name="T13" fmla="*/ 0 60000 65536"/>
                    <a:gd name="T14" fmla="*/ 0 60000 65536"/>
                    <a:gd name="T15" fmla="*/ 0 w 380"/>
                    <a:gd name="T16" fmla="*/ 0 h 13"/>
                    <a:gd name="T17" fmla="*/ 380 w 380"/>
                    <a:gd name="T18" fmla="*/ 13 h 13"/>
                  </a:gdLst>
                  <a:ahLst/>
                  <a:cxnLst>
                    <a:cxn ang="T10">
                      <a:pos x="T0" y="T1"/>
                    </a:cxn>
                    <a:cxn ang="T11">
                      <a:pos x="T2" y="T3"/>
                    </a:cxn>
                    <a:cxn ang="T12">
                      <a:pos x="T4" y="T5"/>
                    </a:cxn>
                    <a:cxn ang="T13">
                      <a:pos x="T6" y="T7"/>
                    </a:cxn>
                    <a:cxn ang="T14">
                      <a:pos x="T8" y="T9"/>
                    </a:cxn>
                  </a:cxnLst>
                  <a:rect l="T15" t="T16" r="T17" b="T18"/>
                  <a:pathLst>
                    <a:path w="380" h="13">
                      <a:moveTo>
                        <a:pt x="380" y="13"/>
                      </a:moveTo>
                      <a:lnTo>
                        <a:pt x="0" y="13"/>
                      </a:lnTo>
                      <a:lnTo>
                        <a:pt x="0" y="0"/>
                      </a:lnTo>
                      <a:lnTo>
                        <a:pt x="379" y="0"/>
                      </a:lnTo>
                      <a:lnTo>
                        <a:pt x="380" y="13"/>
                      </a:lnTo>
                      <a:close/>
                    </a:path>
                  </a:pathLst>
                </a:custGeom>
                <a:solidFill>
                  <a:srgbClr val="3F3F3F"/>
                </a:solidFill>
                <a:ln w="14288" cmpd="sng">
                  <a:solidFill>
                    <a:srgbClr val="000000"/>
                  </a:solidFill>
                  <a:bevel/>
                  <a:headEnd/>
                  <a:tailEnd/>
                </a:ln>
              </p:spPr>
              <p:txBody>
                <a:bodyPr/>
                <a:lstStyle/>
                <a:p>
                  <a:endParaRPr lang="zh-CN" altLang="en-US"/>
                </a:p>
              </p:txBody>
            </p:sp>
          </p:grpSp>
          <p:grpSp>
            <p:nvGrpSpPr>
              <p:cNvPr id="60456" name="Group 73"/>
              <p:cNvGrpSpPr>
                <a:grpSpLocks/>
              </p:cNvGrpSpPr>
              <p:nvPr/>
            </p:nvGrpSpPr>
            <p:grpSpPr bwMode="auto">
              <a:xfrm>
                <a:off x="0" y="0"/>
                <a:ext cx="435" cy="277"/>
                <a:chOff x="0" y="0"/>
                <a:chExt cx="435" cy="277"/>
              </a:xfrm>
            </p:grpSpPr>
            <p:grpSp>
              <p:nvGrpSpPr>
                <p:cNvPr id="60457" name="Group 74"/>
                <p:cNvGrpSpPr>
                  <a:grpSpLocks/>
                </p:cNvGrpSpPr>
                <p:nvPr/>
              </p:nvGrpSpPr>
              <p:grpSpPr bwMode="auto">
                <a:xfrm>
                  <a:off x="139" y="28"/>
                  <a:ext cx="296" cy="239"/>
                  <a:chOff x="0" y="0"/>
                  <a:chExt cx="296" cy="239"/>
                </a:xfrm>
              </p:grpSpPr>
              <p:sp>
                <p:nvSpPr>
                  <p:cNvPr id="60461" name="Freeform 75"/>
                  <p:cNvSpPr>
                    <a:spLocks noChangeArrowheads="1"/>
                  </p:cNvSpPr>
                  <p:nvPr/>
                </p:nvSpPr>
                <p:spPr bwMode="auto">
                  <a:xfrm>
                    <a:off x="0" y="0"/>
                    <a:ext cx="296" cy="239"/>
                  </a:xfrm>
                  <a:custGeom>
                    <a:avLst/>
                    <a:gdLst>
                      <a:gd name="T0" fmla="*/ 0 w 296"/>
                      <a:gd name="T1" fmla="*/ 239 h 239"/>
                      <a:gd name="T2" fmla="*/ 284 w 296"/>
                      <a:gd name="T3" fmla="*/ 239 h 239"/>
                      <a:gd name="T4" fmla="*/ 292 w 296"/>
                      <a:gd name="T5" fmla="*/ 232 h 239"/>
                      <a:gd name="T6" fmla="*/ 296 w 296"/>
                      <a:gd name="T7" fmla="*/ 217 h 239"/>
                      <a:gd name="T8" fmla="*/ 296 w 296"/>
                      <a:gd name="T9" fmla="*/ 21 h 239"/>
                      <a:gd name="T10" fmla="*/ 295 w 296"/>
                      <a:gd name="T11" fmla="*/ 6 h 239"/>
                      <a:gd name="T12" fmla="*/ 286 w 296"/>
                      <a:gd name="T13" fmla="*/ 0 h 239"/>
                      <a:gd name="T14" fmla="*/ 0 w 296"/>
                      <a:gd name="T15" fmla="*/ 0 h 239"/>
                      <a:gd name="T16" fmla="*/ 0 w 296"/>
                      <a:gd name="T17" fmla="*/ 239 h 2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6"/>
                      <a:gd name="T28" fmla="*/ 0 h 239"/>
                      <a:gd name="T29" fmla="*/ 296 w 296"/>
                      <a:gd name="T30" fmla="*/ 239 h 2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6" h="239">
                        <a:moveTo>
                          <a:pt x="0" y="239"/>
                        </a:moveTo>
                        <a:lnTo>
                          <a:pt x="284" y="239"/>
                        </a:lnTo>
                        <a:lnTo>
                          <a:pt x="292" y="232"/>
                        </a:lnTo>
                        <a:lnTo>
                          <a:pt x="296" y="217"/>
                        </a:lnTo>
                        <a:lnTo>
                          <a:pt x="296" y="21"/>
                        </a:lnTo>
                        <a:lnTo>
                          <a:pt x="295" y="6"/>
                        </a:lnTo>
                        <a:lnTo>
                          <a:pt x="286" y="0"/>
                        </a:lnTo>
                        <a:lnTo>
                          <a:pt x="0" y="0"/>
                        </a:lnTo>
                        <a:lnTo>
                          <a:pt x="0" y="239"/>
                        </a:lnTo>
                        <a:close/>
                      </a:path>
                    </a:pathLst>
                  </a:custGeom>
                  <a:solidFill>
                    <a:srgbClr val="C0C0C0"/>
                  </a:solidFill>
                  <a:ln w="14288" cmpd="sng">
                    <a:solidFill>
                      <a:srgbClr val="000000"/>
                    </a:solidFill>
                    <a:bevel/>
                    <a:headEnd/>
                    <a:tailEnd/>
                  </a:ln>
                </p:spPr>
                <p:txBody>
                  <a:bodyPr/>
                  <a:lstStyle/>
                  <a:p>
                    <a:endParaRPr lang="zh-CN" altLang="en-US"/>
                  </a:p>
                </p:txBody>
              </p:sp>
              <p:grpSp>
                <p:nvGrpSpPr>
                  <p:cNvPr id="60462" name="Group 76"/>
                  <p:cNvGrpSpPr>
                    <a:grpSpLocks/>
                  </p:cNvGrpSpPr>
                  <p:nvPr/>
                </p:nvGrpSpPr>
                <p:grpSpPr bwMode="auto">
                  <a:xfrm>
                    <a:off x="16" y="19"/>
                    <a:ext cx="273" cy="176"/>
                    <a:chOff x="0" y="0"/>
                    <a:chExt cx="273" cy="176"/>
                  </a:xfrm>
                </p:grpSpPr>
                <p:grpSp>
                  <p:nvGrpSpPr>
                    <p:cNvPr id="60463" name="Group 77"/>
                    <p:cNvGrpSpPr>
                      <a:grpSpLocks/>
                    </p:cNvGrpSpPr>
                    <p:nvPr/>
                  </p:nvGrpSpPr>
                  <p:grpSpPr bwMode="auto">
                    <a:xfrm>
                      <a:off x="0" y="0"/>
                      <a:ext cx="271" cy="47"/>
                      <a:chOff x="0" y="0"/>
                      <a:chExt cx="271" cy="47"/>
                    </a:xfrm>
                  </p:grpSpPr>
                  <p:grpSp>
                    <p:nvGrpSpPr>
                      <p:cNvPr id="60478" name="Group 78"/>
                      <p:cNvGrpSpPr>
                        <a:grpSpLocks/>
                      </p:cNvGrpSpPr>
                      <p:nvPr/>
                    </p:nvGrpSpPr>
                    <p:grpSpPr bwMode="auto">
                      <a:xfrm>
                        <a:off x="0" y="0"/>
                        <a:ext cx="271" cy="16"/>
                        <a:chOff x="0" y="0"/>
                        <a:chExt cx="271" cy="16"/>
                      </a:xfrm>
                    </p:grpSpPr>
                    <p:sp>
                      <p:nvSpPr>
                        <p:cNvPr id="60482" name="Line 79"/>
                        <p:cNvSpPr>
                          <a:spLocks noChangeShapeType="1"/>
                        </p:cNvSpPr>
                        <p:nvPr/>
                      </p:nvSpPr>
                      <p:spPr bwMode="auto">
                        <a:xfrm>
                          <a:off x="0" y="0"/>
                          <a:ext cx="270" cy="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83" name="Line 80"/>
                        <p:cNvSpPr>
                          <a:spLocks noChangeShapeType="1"/>
                        </p:cNvSpPr>
                        <p:nvPr/>
                      </p:nvSpPr>
                      <p:spPr bwMode="auto">
                        <a:xfrm flipV="1">
                          <a:off x="0" y="15"/>
                          <a:ext cx="271" cy="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0479" name="Group 81"/>
                      <p:cNvGrpSpPr>
                        <a:grpSpLocks/>
                      </p:cNvGrpSpPr>
                      <p:nvPr/>
                    </p:nvGrpSpPr>
                    <p:grpSpPr bwMode="auto">
                      <a:xfrm>
                        <a:off x="0" y="32"/>
                        <a:ext cx="271" cy="15"/>
                        <a:chOff x="0" y="0"/>
                        <a:chExt cx="271" cy="15"/>
                      </a:xfrm>
                    </p:grpSpPr>
                    <p:sp>
                      <p:nvSpPr>
                        <p:cNvPr id="60480" name="Line 82"/>
                        <p:cNvSpPr>
                          <a:spLocks noChangeShapeType="1"/>
                        </p:cNvSpPr>
                        <p:nvPr/>
                      </p:nvSpPr>
                      <p:spPr bwMode="auto">
                        <a:xfrm>
                          <a:off x="0" y="0"/>
                          <a:ext cx="270" cy="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81" name="Line 83"/>
                        <p:cNvSpPr>
                          <a:spLocks noChangeShapeType="1"/>
                        </p:cNvSpPr>
                        <p:nvPr/>
                      </p:nvSpPr>
                      <p:spPr bwMode="auto">
                        <a:xfrm flipV="1">
                          <a:off x="0" y="14"/>
                          <a:ext cx="271" cy="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60464" name="Group 84"/>
                    <p:cNvGrpSpPr>
                      <a:grpSpLocks/>
                    </p:cNvGrpSpPr>
                    <p:nvPr/>
                  </p:nvGrpSpPr>
                  <p:grpSpPr bwMode="auto">
                    <a:xfrm>
                      <a:off x="0" y="64"/>
                      <a:ext cx="273" cy="47"/>
                      <a:chOff x="0" y="0"/>
                      <a:chExt cx="273" cy="47"/>
                    </a:xfrm>
                  </p:grpSpPr>
                  <p:grpSp>
                    <p:nvGrpSpPr>
                      <p:cNvPr id="60472" name="Group 85"/>
                      <p:cNvGrpSpPr>
                        <a:grpSpLocks/>
                      </p:cNvGrpSpPr>
                      <p:nvPr/>
                    </p:nvGrpSpPr>
                    <p:grpSpPr bwMode="auto">
                      <a:xfrm>
                        <a:off x="0" y="0"/>
                        <a:ext cx="273" cy="15"/>
                        <a:chOff x="0" y="0"/>
                        <a:chExt cx="273" cy="15"/>
                      </a:xfrm>
                    </p:grpSpPr>
                    <p:sp>
                      <p:nvSpPr>
                        <p:cNvPr id="60476" name="Line 86"/>
                        <p:cNvSpPr>
                          <a:spLocks noChangeShapeType="1"/>
                        </p:cNvSpPr>
                        <p:nvPr/>
                      </p:nvSpPr>
                      <p:spPr bwMode="auto">
                        <a:xfrm>
                          <a:off x="0" y="0"/>
                          <a:ext cx="271" cy="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77" name="Line 87"/>
                        <p:cNvSpPr>
                          <a:spLocks noChangeShapeType="1"/>
                        </p:cNvSpPr>
                        <p:nvPr/>
                      </p:nvSpPr>
                      <p:spPr bwMode="auto">
                        <a:xfrm flipV="1">
                          <a:off x="0" y="13"/>
                          <a:ext cx="273" cy="2"/>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0473" name="Group 88"/>
                      <p:cNvGrpSpPr>
                        <a:grpSpLocks/>
                      </p:cNvGrpSpPr>
                      <p:nvPr/>
                    </p:nvGrpSpPr>
                    <p:grpSpPr bwMode="auto">
                      <a:xfrm>
                        <a:off x="0" y="32"/>
                        <a:ext cx="273" cy="15"/>
                        <a:chOff x="0" y="0"/>
                        <a:chExt cx="273" cy="15"/>
                      </a:xfrm>
                    </p:grpSpPr>
                    <p:sp>
                      <p:nvSpPr>
                        <p:cNvPr id="60474" name="Line 89"/>
                        <p:cNvSpPr>
                          <a:spLocks noChangeShapeType="1"/>
                        </p:cNvSpPr>
                        <p:nvPr/>
                      </p:nvSpPr>
                      <p:spPr bwMode="auto">
                        <a:xfrm>
                          <a:off x="0" y="0"/>
                          <a:ext cx="271" cy="2"/>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75" name="Line 90"/>
                        <p:cNvSpPr>
                          <a:spLocks noChangeShapeType="1"/>
                        </p:cNvSpPr>
                        <p:nvPr/>
                      </p:nvSpPr>
                      <p:spPr bwMode="auto">
                        <a:xfrm flipV="1">
                          <a:off x="0" y="14"/>
                          <a:ext cx="273" cy="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60465" name="Group 91"/>
                    <p:cNvGrpSpPr>
                      <a:grpSpLocks/>
                    </p:cNvGrpSpPr>
                    <p:nvPr/>
                  </p:nvGrpSpPr>
                  <p:grpSpPr bwMode="auto">
                    <a:xfrm>
                      <a:off x="0" y="128"/>
                      <a:ext cx="271" cy="48"/>
                      <a:chOff x="0" y="0"/>
                      <a:chExt cx="271" cy="48"/>
                    </a:xfrm>
                  </p:grpSpPr>
                  <p:grpSp>
                    <p:nvGrpSpPr>
                      <p:cNvPr id="60466" name="Group 92"/>
                      <p:cNvGrpSpPr>
                        <a:grpSpLocks/>
                      </p:cNvGrpSpPr>
                      <p:nvPr/>
                    </p:nvGrpSpPr>
                    <p:grpSpPr bwMode="auto">
                      <a:xfrm>
                        <a:off x="0" y="0"/>
                        <a:ext cx="271" cy="16"/>
                        <a:chOff x="0" y="0"/>
                        <a:chExt cx="271" cy="16"/>
                      </a:xfrm>
                    </p:grpSpPr>
                    <p:sp>
                      <p:nvSpPr>
                        <p:cNvPr id="60470" name="Line 93"/>
                        <p:cNvSpPr>
                          <a:spLocks noChangeShapeType="1"/>
                        </p:cNvSpPr>
                        <p:nvPr/>
                      </p:nvSpPr>
                      <p:spPr bwMode="auto">
                        <a:xfrm>
                          <a:off x="0" y="0"/>
                          <a:ext cx="270" cy="1"/>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71" name="Line 94"/>
                        <p:cNvSpPr>
                          <a:spLocks noChangeShapeType="1"/>
                        </p:cNvSpPr>
                        <p:nvPr/>
                      </p:nvSpPr>
                      <p:spPr bwMode="auto">
                        <a:xfrm flipV="1">
                          <a:off x="0" y="14"/>
                          <a:ext cx="271" cy="2"/>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0467" name="Group 95"/>
                      <p:cNvGrpSpPr>
                        <a:grpSpLocks/>
                      </p:cNvGrpSpPr>
                      <p:nvPr/>
                    </p:nvGrpSpPr>
                    <p:grpSpPr bwMode="auto">
                      <a:xfrm>
                        <a:off x="0" y="32"/>
                        <a:ext cx="271" cy="16"/>
                        <a:chOff x="0" y="0"/>
                        <a:chExt cx="271" cy="16"/>
                      </a:xfrm>
                    </p:grpSpPr>
                    <p:sp>
                      <p:nvSpPr>
                        <p:cNvPr id="60468" name="Line 96"/>
                        <p:cNvSpPr>
                          <a:spLocks noChangeShapeType="1"/>
                        </p:cNvSpPr>
                        <p:nvPr/>
                      </p:nvSpPr>
                      <p:spPr bwMode="auto">
                        <a:xfrm>
                          <a:off x="0" y="0"/>
                          <a:ext cx="270" cy="2"/>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69" name="Line 97"/>
                        <p:cNvSpPr>
                          <a:spLocks noChangeShapeType="1"/>
                        </p:cNvSpPr>
                        <p:nvPr/>
                      </p:nvSpPr>
                      <p:spPr bwMode="auto">
                        <a:xfrm flipV="1">
                          <a:off x="0" y="14"/>
                          <a:ext cx="271" cy="2"/>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grpSp>
            <p:grpSp>
              <p:nvGrpSpPr>
                <p:cNvPr id="60458" name="Group 98"/>
                <p:cNvGrpSpPr>
                  <a:grpSpLocks/>
                </p:cNvGrpSpPr>
                <p:nvPr/>
              </p:nvGrpSpPr>
              <p:grpSpPr bwMode="auto">
                <a:xfrm>
                  <a:off x="0" y="0"/>
                  <a:ext cx="137" cy="277"/>
                  <a:chOff x="0" y="0"/>
                  <a:chExt cx="137" cy="277"/>
                </a:xfrm>
              </p:grpSpPr>
              <p:sp>
                <p:nvSpPr>
                  <p:cNvPr id="60459" name="Freeform 99"/>
                  <p:cNvSpPr>
                    <a:spLocks noChangeArrowheads="1"/>
                  </p:cNvSpPr>
                  <p:nvPr/>
                </p:nvSpPr>
                <p:spPr bwMode="auto">
                  <a:xfrm>
                    <a:off x="0" y="0"/>
                    <a:ext cx="137" cy="267"/>
                  </a:xfrm>
                  <a:custGeom>
                    <a:avLst/>
                    <a:gdLst>
                      <a:gd name="T0" fmla="*/ 137 w 137"/>
                      <a:gd name="T1" fmla="*/ 0 h 267"/>
                      <a:gd name="T2" fmla="*/ 137 w 137"/>
                      <a:gd name="T3" fmla="*/ 267 h 267"/>
                      <a:gd name="T4" fmla="*/ 9 w 137"/>
                      <a:gd name="T5" fmla="*/ 267 h 267"/>
                      <a:gd name="T6" fmla="*/ 4 w 137"/>
                      <a:gd name="T7" fmla="*/ 264 h 267"/>
                      <a:gd name="T8" fmla="*/ 1 w 137"/>
                      <a:gd name="T9" fmla="*/ 257 h 267"/>
                      <a:gd name="T10" fmla="*/ 0 w 137"/>
                      <a:gd name="T11" fmla="*/ 249 h 267"/>
                      <a:gd name="T12" fmla="*/ 0 w 137"/>
                      <a:gd name="T13" fmla="*/ 15 h 267"/>
                      <a:gd name="T14" fmla="*/ 2 w 137"/>
                      <a:gd name="T15" fmla="*/ 8 h 267"/>
                      <a:gd name="T16" fmla="*/ 6 w 137"/>
                      <a:gd name="T17" fmla="*/ 1 h 267"/>
                      <a:gd name="T18" fmla="*/ 12 w 137"/>
                      <a:gd name="T19" fmla="*/ 0 h 267"/>
                      <a:gd name="T20" fmla="*/ 137 w 137"/>
                      <a:gd name="T21" fmla="*/ 0 h 2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7"/>
                      <a:gd name="T34" fmla="*/ 0 h 267"/>
                      <a:gd name="T35" fmla="*/ 137 w 137"/>
                      <a:gd name="T36" fmla="*/ 267 h 2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7" h="267">
                        <a:moveTo>
                          <a:pt x="137" y="0"/>
                        </a:moveTo>
                        <a:lnTo>
                          <a:pt x="137" y="267"/>
                        </a:lnTo>
                        <a:lnTo>
                          <a:pt x="9" y="267"/>
                        </a:lnTo>
                        <a:lnTo>
                          <a:pt x="4" y="264"/>
                        </a:lnTo>
                        <a:lnTo>
                          <a:pt x="1" y="257"/>
                        </a:lnTo>
                        <a:lnTo>
                          <a:pt x="0" y="249"/>
                        </a:lnTo>
                        <a:lnTo>
                          <a:pt x="0" y="15"/>
                        </a:lnTo>
                        <a:lnTo>
                          <a:pt x="2" y="8"/>
                        </a:lnTo>
                        <a:lnTo>
                          <a:pt x="6" y="1"/>
                        </a:lnTo>
                        <a:lnTo>
                          <a:pt x="12" y="0"/>
                        </a:lnTo>
                        <a:lnTo>
                          <a:pt x="137" y="0"/>
                        </a:lnTo>
                        <a:close/>
                      </a:path>
                    </a:pathLst>
                  </a:custGeom>
                  <a:solidFill>
                    <a:srgbClr val="C0C0C0"/>
                  </a:solidFill>
                  <a:ln w="14288" cmpd="sng">
                    <a:solidFill>
                      <a:srgbClr val="000000"/>
                    </a:solidFill>
                    <a:bevel/>
                    <a:headEnd/>
                    <a:tailEnd/>
                  </a:ln>
                </p:spPr>
                <p:txBody>
                  <a:bodyPr/>
                  <a:lstStyle/>
                  <a:p>
                    <a:endParaRPr lang="zh-CN" altLang="en-US"/>
                  </a:p>
                </p:txBody>
              </p:sp>
              <p:sp>
                <p:nvSpPr>
                  <p:cNvPr id="60460" name="Line 100"/>
                  <p:cNvSpPr>
                    <a:spLocks noChangeShapeType="1"/>
                  </p:cNvSpPr>
                  <p:nvPr/>
                </p:nvSpPr>
                <p:spPr bwMode="auto">
                  <a:xfrm>
                    <a:off x="117" y="3"/>
                    <a:ext cx="1" cy="274"/>
                  </a:xfrm>
                  <a:prstGeom prst="line">
                    <a:avLst/>
                  </a:prstGeom>
                  <a:noFill/>
                  <a:ln w="14288">
                    <a:solidFill>
                      <a:srgbClr val="000000"/>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grpSp>
      <p:sp>
        <p:nvSpPr>
          <p:cNvPr id="60422" name="Rectangle 101"/>
          <p:cNvSpPr>
            <a:spLocks noChangeArrowheads="1"/>
          </p:cNvSpPr>
          <p:nvPr/>
        </p:nvSpPr>
        <p:spPr bwMode="auto">
          <a:xfrm>
            <a:off x="1482725" y="5868988"/>
            <a:ext cx="8382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0423" name="Rectangle 102"/>
          <p:cNvSpPr>
            <a:spLocks noChangeArrowheads="1"/>
          </p:cNvSpPr>
          <p:nvPr/>
        </p:nvSpPr>
        <p:spPr bwMode="auto">
          <a:xfrm>
            <a:off x="1576388" y="5929313"/>
            <a:ext cx="733425"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0424" name="Rectangle 103"/>
          <p:cNvSpPr>
            <a:spLocks noChangeArrowheads="1"/>
          </p:cNvSpPr>
          <p:nvPr/>
        </p:nvSpPr>
        <p:spPr bwMode="auto">
          <a:xfrm>
            <a:off x="1455738" y="5853113"/>
            <a:ext cx="850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保证论据</a:t>
            </a:r>
            <a:endParaRPr lang="zh-CN" altLang="en-US">
              <a:solidFill>
                <a:srgbClr val="000000"/>
              </a:solidFill>
              <a:sym typeface="黑体" panose="02010609060101010101" pitchFamily="49" charset="-122"/>
            </a:endParaRPr>
          </a:p>
        </p:txBody>
      </p:sp>
      <p:grpSp>
        <p:nvGrpSpPr>
          <p:cNvPr id="60425" name="Group 104"/>
          <p:cNvGrpSpPr>
            <a:grpSpLocks/>
          </p:cNvGrpSpPr>
          <p:nvPr/>
        </p:nvGrpSpPr>
        <p:grpSpPr bwMode="auto">
          <a:xfrm>
            <a:off x="1528763" y="4918075"/>
            <a:ext cx="781050" cy="769938"/>
            <a:chOff x="0" y="0"/>
            <a:chExt cx="493" cy="485"/>
          </a:xfrm>
        </p:grpSpPr>
        <p:grpSp>
          <p:nvGrpSpPr>
            <p:cNvPr id="60442" name="Group 105"/>
            <p:cNvGrpSpPr>
              <a:grpSpLocks/>
            </p:cNvGrpSpPr>
            <p:nvPr/>
          </p:nvGrpSpPr>
          <p:grpSpPr bwMode="auto">
            <a:xfrm>
              <a:off x="0" y="0"/>
              <a:ext cx="493" cy="485"/>
              <a:chOff x="0" y="0"/>
              <a:chExt cx="493" cy="485"/>
            </a:xfrm>
          </p:grpSpPr>
          <p:sp>
            <p:nvSpPr>
              <p:cNvPr id="60451" name="Freeform 106"/>
              <p:cNvSpPr>
                <a:spLocks noChangeArrowheads="1"/>
              </p:cNvSpPr>
              <p:nvPr/>
            </p:nvSpPr>
            <p:spPr bwMode="auto">
              <a:xfrm>
                <a:off x="16" y="17"/>
                <a:ext cx="477" cy="468"/>
              </a:xfrm>
              <a:custGeom>
                <a:avLst/>
                <a:gdLst>
                  <a:gd name="T0" fmla="*/ 48 w 477"/>
                  <a:gd name="T1" fmla="*/ 0 h 468"/>
                  <a:gd name="T2" fmla="*/ 39 w 477"/>
                  <a:gd name="T3" fmla="*/ 1 h 468"/>
                  <a:gd name="T4" fmla="*/ 30 w 477"/>
                  <a:gd name="T5" fmla="*/ 5 h 468"/>
                  <a:gd name="T6" fmla="*/ 22 w 477"/>
                  <a:gd name="T7" fmla="*/ 9 h 468"/>
                  <a:gd name="T8" fmla="*/ 15 w 477"/>
                  <a:gd name="T9" fmla="*/ 15 h 468"/>
                  <a:gd name="T10" fmla="*/ 9 w 477"/>
                  <a:gd name="T11" fmla="*/ 22 h 468"/>
                  <a:gd name="T12" fmla="*/ 5 w 477"/>
                  <a:gd name="T13" fmla="*/ 31 h 468"/>
                  <a:gd name="T14" fmla="*/ 1 w 477"/>
                  <a:gd name="T15" fmla="*/ 41 h 468"/>
                  <a:gd name="T16" fmla="*/ 0 w 477"/>
                  <a:gd name="T17" fmla="*/ 50 h 468"/>
                  <a:gd name="T18" fmla="*/ 0 w 477"/>
                  <a:gd name="T19" fmla="*/ 417 h 468"/>
                  <a:gd name="T20" fmla="*/ 1 w 477"/>
                  <a:gd name="T21" fmla="*/ 429 h 468"/>
                  <a:gd name="T22" fmla="*/ 5 w 477"/>
                  <a:gd name="T23" fmla="*/ 437 h 468"/>
                  <a:gd name="T24" fmla="*/ 9 w 477"/>
                  <a:gd name="T25" fmla="*/ 445 h 468"/>
                  <a:gd name="T26" fmla="*/ 15 w 477"/>
                  <a:gd name="T27" fmla="*/ 452 h 468"/>
                  <a:gd name="T28" fmla="*/ 22 w 477"/>
                  <a:gd name="T29" fmla="*/ 459 h 468"/>
                  <a:gd name="T30" fmla="*/ 30 w 477"/>
                  <a:gd name="T31" fmla="*/ 463 h 468"/>
                  <a:gd name="T32" fmla="*/ 39 w 477"/>
                  <a:gd name="T33" fmla="*/ 466 h 468"/>
                  <a:gd name="T34" fmla="*/ 48 w 477"/>
                  <a:gd name="T35" fmla="*/ 468 h 468"/>
                  <a:gd name="T36" fmla="*/ 428 w 477"/>
                  <a:gd name="T37" fmla="*/ 468 h 468"/>
                  <a:gd name="T38" fmla="*/ 439 w 477"/>
                  <a:gd name="T39" fmla="*/ 466 h 468"/>
                  <a:gd name="T40" fmla="*/ 447 w 477"/>
                  <a:gd name="T41" fmla="*/ 463 h 468"/>
                  <a:gd name="T42" fmla="*/ 455 w 477"/>
                  <a:gd name="T43" fmla="*/ 459 h 468"/>
                  <a:gd name="T44" fmla="*/ 462 w 477"/>
                  <a:gd name="T45" fmla="*/ 452 h 468"/>
                  <a:gd name="T46" fmla="*/ 469 w 477"/>
                  <a:gd name="T47" fmla="*/ 445 h 468"/>
                  <a:gd name="T48" fmla="*/ 472 w 477"/>
                  <a:gd name="T49" fmla="*/ 437 h 468"/>
                  <a:gd name="T50" fmla="*/ 476 w 477"/>
                  <a:gd name="T51" fmla="*/ 429 h 468"/>
                  <a:gd name="T52" fmla="*/ 477 w 477"/>
                  <a:gd name="T53" fmla="*/ 417 h 468"/>
                  <a:gd name="T54" fmla="*/ 477 w 477"/>
                  <a:gd name="T55" fmla="*/ 50 h 468"/>
                  <a:gd name="T56" fmla="*/ 476 w 477"/>
                  <a:gd name="T57" fmla="*/ 41 h 468"/>
                  <a:gd name="T58" fmla="*/ 472 w 477"/>
                  <a:gd name="T59" fmla="*/ 31 h 468"/>
                  <a:gd name="T60" fmla="*/ 469 w 477"/>
                  <a:gd name="T61" fmla="*/ 22 h 468"/>
                  <a:gd name="T62" fmla="*/ 462 w 477"/>
                  <a:gd name="T63" fmla="*/ 15 h 468"/>
                  <a:gd name="T64" fmla="*/ 455 w 477"/>
                  <a:gd name="T65" fmla="*/ 9 h 468"/>
                  <a:gd name="T66" fmla="*/ 447 w 477"/>
                  <a:gd name="T67" fmla="*/ 5 h 468"/>
                  <a:gd name="T68" fmla="*/ 439 w 477"/>
                  <a:gd name="T69" fmla="*/ 1 h 468"/>
                  <a:gd name="T70" fmla="*/ 428 w 477"/>
                  <a:gd name="T71" fmla="*/ 0 h 468"/>
                  <a:gd name="T72" fmla="*/ 48 w 477"/>
                  <a:gd name="T73" fmla="*/ 0 h 4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7"/>
                  <a:gd name="T112" fmla="*/ 0 h 468"/>
                  <a:gd name="T113" fmla="*/ 477 w 477"/>
                  <a:gd name="T114" fmla="*/ 468 h 4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7" h="468">
                    <a:moveTo>
                      <a:pt x="48" y="0"/>
                    </a:moveTo>
                    <a:lnTo>
                      <a:pt x="39" y="1"/>
                    </a:lnTo>
                    <a:lnTo>
                      <a:pt x="30" y="5"/>
                    </a:lnTo>
                    <a:lnTo>
                      <a:pt x="22" y="9"/>
                    </a:lnTo>
                    <a:lnTo>
                      <a:pt x="15" y="15"/>
                    </a:lnTo>
                    <a:lnTo>
                      <a:pt x="9" y="22"/>
                    </a:lnTo>
                    <a:lnTo>
                      <a:pt x="5" y="31"/>
                    </a:lnTo>
                    <a:lnTo>
                      <a:pt x="1" y="41"/>
                    </a:lnTo>
                    <a:lnTo>
                      <a:pt x="0" y="50"/>
                    </a:lnTo>
                    <a:lnTo>
                      <a:pt x="0" y="417"/>
                    </a:lnTo>
                    <a:lnTo>
                      <a:pt x="1" y="429"/>
                    </a:lnTo>
                    <a:lnTo>
                      <a:pt x="5" y="437"/>
                    </a:lnTo>
                    <a:lnTo>
                      <a:pt x="9" y="445"/>
                    </a:lnTo>
                    <a:lnTo>
                      <a:pt x="15" y="452"/>
                    </a:lnTo>
                    <a:lnTo>
                      <a:pt x="22" y="459"/>
                    </a:lnTo>
                    <a:lnTo>
                      <a:pt x="30" y="463"/>
                    </a:lnTo>
                    <a:lnTo>
                      <a:pt x="39" y="466"/>
                    </a:lnTo>
                    <a:lnTo>
                      <a:pt x="48" y="468"/>
                    </a:lnTo>
                    <a:lnTo>
                      <a:pt x="428" y="468"/>
                    </a:lnTo>
                    <a:lnTo>
                      <a:pt x="439" y="466"/>
                    </a:lnTo>
                    <a:lnTo>
                      <a:pt x="447" y="463"/>
                    </a:lnTo>
                    <a:lnTo>
                      <a:pt x="455" y="459"/>
                    </a:lnTo>
                    <a:lnTo>
                      <a:pt x="462" y="452"/>
                    </a:lnTo>
                    <a:lnTo>
                      <a:pt x="469" y="445"/>
                    </a:lnTo>
                    <a:lnTo>
                      <a:pt x="472" y="437"/>
                    </a:lnTo>
                    <a:lnTo>
                      <a:pt x="476" y="429"/>
                    </a:lnTo>
                    <a:lnTo>
                      <a:pt x="477" y="417"/>
                    </a:lnTo>
                    <a:lnTo>
                      <a:pt x="477" y="50"/>
                    </a:lnTo>
                    <a:lnTo>
                      <a:pt x="476" y="41"/>
                    </a:lnTo>
                    <a:lnTo>
                      <a:pt x="472" y="31"/>
                    </a:lnTo>
                    <a:lnTo>
                      <a:pt x="469" y="22"/>
                    </a:lnTo>
                    <a:lnTo>
                      <a:pt x="462" y="15"/>
                    </a:lnTo>
                    <a:lnTo>
                      <a:pt x="455" y="9"/>
                    </a:lnTo>
                    <a:lnTo>
                      <a:pt x="447" y="5"/>
                    </a:lnTo>
                    <a:lnTo>
                      <a:pt x="439" y="1"/>
                    </a:lnTo>
                    <a:lnTo>
                      <a:pt x="428" y="0"/>
                    </a:lnTo>
                    <a:lnTo>
                      <a:pt x="48" y="0"/>
                    </a:lnTo>
                    <a:close/>
                  </a:path>
                </a:pathLst>
              </a:custGeom>
              <a:solidFill>
                <a:srgbClr val="000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60452" name="Freeform 107"/>
              <p:cNvSpPr>
                <a:spLocks noChangeArrowheads="1"/>
              </p:cNvSpPr>
              <p:nvPr/>
            </p:nvSpPr>
            <p:spPr bwMode="auto">
              <a:xfrm>
                <a:off x="0" y="0"/>
                <a:ext cx="476" cy="467"/>
              </a:xfrm>
              <a:custGeom>
                <a:avLst/>
                <a:gdLst>
                  <a:gd name="T0" fmla="*/ 48 w 476"/>
                  <a:gd name="T1" fmla="*/ 0 h 467"/>
                  <a:gd name="T2" fmla="*/ 39 w 476"/>
                  <a:gd name="T3" fmla="*/ 2 h 467"/>
                  <a:gd name="T4" fmla="*/ 30 w 476"/>
                  <a:gd name="T5" fmla="*/ 4 h 467"/>
                  <a:gd name="T6" fmla="*/ 21 w 476"/>
                  <a:gd name="T7" fmla="*/ 8 h 467"/>
                  <a:gd name="T8" fmla="*/ 15 w 476"/>
                  <a:gd name="T9" fmla="*/ 16 h 467"/>
                  <a:gd name="T10" fmla="*/ 9 w 476"/>
                  <a:gd name="T11" fmla="*/ 23 h 467"/>
                  <a:gd name="T12" fmla="*/ 4 w 476"/>
                  <a:gd name="T13" fmla="*/ 31 h 467"/>
                  <a:gd name="T14" fmla="*/ 1 w 476"/>
                  <a:gd name="T15" fmla="*/ 41 h 467"/>
                  <a:gd name="T16" fmla="*/ 0 w 476"/>
                  <a:gd name="T17" fmla="*/ 49 h 467"/>
                  <a:gd name="T18" fmla="*/ 0 w 476"/>
                  <a:gd name="T19" fmla="*/ 418 h 467"/>
                  <a:gd name="T20" fmla="*/ 1 w 476"/>
                  <a:gd name="T21" fmla="*/ 428 h 467"/>
                  <a:gd name="T22" fmla="*/ 4 w 476"/>
                  <a:gd name="T23" fmla="*/ 437 h 467"/>
                  <a:gd name="T24" fmla="*/ 9 w 476"/>
                  <a:gd name="T25" fmla="*/ 446 h 467"/>
                  <a:gd name="T26" fmla="*/ 15 w 476"/>
                  <a:gd name="T27" fmla="*/ 453 h 467"/>
                  <a:gd name="T28" fmla="*/ 21 w 476"/>
                  <a:gd name="T29" fmla="*/ 459 h 467"/>
                  <a:gd name="T30" fmla="*/ 30 w 476"/>
                  <a:gd name="T31" fmla="*/ 463 h 467"/>
                  <a:gd name="T32" fmla="*/ 39 w 476"/>
                  <a:gd name="T33" fmla="*/ 467 h 467"/>
                  <a:gd name="T34" fmla="*/ 48 w 476"/>
                  <a:gd name="T35" fmla="*/ 467 h 467"/>
                  <a:gd name="T36" fmla="*/ 429 w 476"/>
                  <a:gd name="T37" fmla="*/ 467 h 467"/>
                  <a:gd name="T38" fmla="*/ 439 w 476"/>
                  <a:gd name="T39" fmla="*/ 467 h 467"/>
                  <a:gd name="T40" fmla="*/ 447 w 476"/>
                  <a:gd name="T41" fmla="*/ 463 h 467"/>
                  <a:gd name="T42" fmla="*/ 455 w 476"/>
                  <a:gd name="T43" fmla="*/ 459 h 467"/>
                  <a:gd name="T44" fmla="*/ 463 w 476"/>
                  <a:gd name="T45" fmla="*/ 453 h 467"/>
                  <a:gd name="T46" fmla="*/ 469 w 476"/>
                  <a:gd name="T47" fmla="*/ 446 h 467"/>
                  <a:gd name="T48" fmla="*/ 472 w 476"/>
                  <a:gd name="T49" fmla="*/ 437 h 467"/>
                  <a:gd name="T50" fmla="*/ 475 w 476"/>
                  <a:gd name="T51" fmla="*/ 428 h 467"/>
                  <a:gd name="T52" fmla="*/ 476 w 476"/>
                  <a:gd name="T53" fmla="*/ 418 h 467"/>
                  <a:gd name="T54" fmla="*/ 476 w 476"/>
                  <a:gd name="T55" fmla="*/ 49 h 467"/>
                  <a:gd name="T56" fmla="*/ 475 w 476"/>
                  <a:gd name="T57" fmla="*/ 41 h 467"/>
                  <a:gd name="T58" fmla="*/ 472 w 476"/>
                  <a:gd name="T59" fmla="*/ 31 h 467"/>
                  <a:gd name="T60" fmla="*/ 469 w 476"/>
                  <a:gd name="T61" fmla="*/ 23 h 467"/>
                  <a:gd name="T62" fmla="*/ 463 w 476"/>
                  <a:gd name="T63" fmla="*/ 16 h 467"/>
                  <a:gd name="T64" fmla="*/ 455 w 476"/>
                  <a:gd name="T65" fmla="*/ 8 h 467"/>
                  <a:gd name="T66" fmla="*/ 447 w 476"/>
                  <a:gd name="T67" fmla="*/ 4 h 467"/>
                  <a:gd name="T68" fmla="*/ 439 w 476"/>
                  <a:gd name="T69" fmla="*/ 2 h 467"/>
                  <a:gd name="T70" fmla="*/ 429 w 476"/>
                  <a:gd name="T71" fmla="*/ 0 h 467"/>
                  <a:gd name="T72" fmla="*/ 48 w 476"/>
                  <a:gd name="T73" fmla="*/ 0 h 4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6"/>
                  <a:gd name="T112" fmla="*/ 0 h 467"/>
                  <a:gd name="T113" fmla="*/ 476 w 476"/>
                  <a:gd name="T114" fmla="*/ 467 h 4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6" h="467">
                    <a:moveTo>
                      <a:pt x="48" y="0"/>
                    </a:moveTo>
                    <a:lnTo>
                      <a:pt x="39" y="2"/>
                    </a:lnTo>
                    <a:lnTo>
                      <a:pt x="30" y="4"/>
                    </a:lnTo>
                    <a:lnTo>
                      <a:pt x="21" y="8"/>
                    </a:lnTo>
                    <a:lnTo>
                      <a:pt x="15" y="16"/>
                    </a:lnTo>
                    <a:lnTo>
                      <a:pt x="9" y="23"/>
                    </a:lnTo>
                    <a:lnTo>
                      <a:pt x="4" y="31"/>
                    </a:lnTo>
                    <a:lnTo>
                      <a:pt x="1" y="41"/>
                    </a:lnTo>
                    <a:lnTo>
                      <a:pt x="0" y="49"/>
                    </a:lnTo>
                    <a:lnTo>
                      <a:pt x="0" y="418"/>
                    </a:lnTo>
                    <a:lnTo>
                      <a:pt x="1" y="428"/>
                    </a:lnTo>
                    <a:lnTo>
                      <a:pt x="4" y="437"/>
                    </a:lnTo>
                    <a:lnTo>
                      <a:pt x="9" y="446"/>
                    </a:lnTo>
                    <a:lnTo>
                      <a:pt x="15" y="453"/>
                    </a:lnTo>
                    <a:lnTo>
                      <a:pt x="21" y="459"/>
                    </a:lnTo>
                    <a:lnTo>
                      <a:pt x="30" y="463"/>
                    </a:lnTo>
                    <a:lnTo>
                      <a:pt x="39" y="467"/>
                    </a:lnTo>
                    <a:lnTo>
                      <a:pt x="48" y="467"/>
                    </a:lnTo>
                    <a:lnTo>
                      <a:pt x="429" y="467"/>
                    </a:lnTo>
                    <a:lnTo>
                      <a:pt x="439" y="467"/>
                    </a:lnTo>
                    <a:lnTo>
                      <a:pt x="447" y="463"/>
                    </a:lnTo>
                    <a:lnTo>
                      <a:pt x="455" y="459"/>
                    </a:lnTo>
                    <a:lnTo>
                      <a:pt x="463" y="453"/>
                    </a:lnTo>
                    <a:lnTo>
                      <a:pt x="469" y="446"/>
                    </a:lnTo>
                    <a:lnTo>
                      <a:pt x="472" y="437"/>
                    </a:lnTo>
                    <a:lnTo>
                      <a:pt x="475" y="428"/>
                    </a:lnTo>
                    <a:lnTo>
                      <a:pt x="476" y="418"/>
                    </a:lnTo>
                    <a:lnTo>
                      <a:pt x="476" y="49"/>
                    </a:lnTo>
                    <a:lnTo>
                      <a:pt x="475" y="41"/>
                    </a:lnTo>
                    <a:lnTo>
                      <a:pt x="472" y="31"/>
                    </a:lnTo>
                    <a:lnTo>
                      <a:pt x="469" y="23"/>
                    </a:lnTo>
                    <a:lnTo>
                      <a:pt x="463" y="16"/>
                    </a:lnTo>
                    <a:lnTo>
                      <a:pt x="455" y="8"/>
                    </a:lnTo>
                    <a:lnTo>
                      <a:pt x="447" y="4"/>
                    </a:lnTo>
                    <a:lnTo>
                      <a:pt x="439" y="2"/>
                    </a:lnTo>
                    <a:lnTo>
                      <a:pt x="429" y="0"/>
                    </a:lnTo>
                    <a:lnTo>
                      <a:pt x="48" y="0"/>
                    </a:lnTo>
                    <a:close/>
                  </a:path>
                </a:pathLst>
              </a:custGeom>
              <a:solidFill>
                <a:srgbClr val="969696"/>
              </a:solidFill>
              <a:ln w="14288" cmpd="sng">
                <a:solidFill>
                  <a:srgbClr val="000000"/>
                </a:solidFill>
                <a:bevel/>
                <a:headEnd/>
                <a:tailEnd/>
              </a:ln>
            </p:spPr>
            <p:txBody>
              <a:bodyPr/>
              <a:lstStyle/>
              <a:p>
                <a:endParaRPr lang="zh-CN" altLang="en-US"/>
              </a:p>
            </p:txBody>
          </p:sp>
        </p:grpSp>
        <p:sp>
          <p:nvSpPr>
            <p:cNvPr id="60443" name="Line 108"/>
            <p:cNvSpPr>
              <a:spLocks noChangeShapeType="1"/>
            </p:cNvSpPr>
            <p:nvPr/>
          </p:nvSpPr>
          <p:spPr bwMode="auto">
            <a:xfrm>
              <a:off x="86" y="305"/>
              <a:ext cx="296"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44" name="Line 109"/>
            <p:cNvSpPr>
              <a:spLocks noChangeShapeType="1"/>
            </p:cNvSpPr>
            <p:nvPr/>
          </p:nvSpPr>
          <p:spPr bwMode="auto">
            <a:xfrm>
              <a:off x="86" y="349"/>
              <a:ext cx="296"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45" name="Line 110"/>
            <p:cNvSpPr>
              <a:spLocks noChangeShapeType="1"/>
            </p:cNvSpPr>
            <p:nvPr/>
          </p:nvSpPr>
          <p:spPr bwMode="auto">
            <a:xfrm>
              <a:off x="86" y="391"/>
              <a:ext cx="296" cy="2"/>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46" name="Line 111"/>
            <p:cNvSpPr>
              <a:spLocks noChangeShapeType="1"/>
            </p:cNvSpPr>
            <p:nvPr/>
          </p:nvSpPr>
          <p:spPr bwMode="auto">
            <a:xfrm>
              <a:off x="86" y="86"/>
              <a:ext cx="296"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47" name="Line 112"/>
            <p:cNvSpPr>
              <a:spLocks noChangeShapeType="1"/>
            </p:cNvSpPr>
            <p:nvPr/>
          </p:nvSpPr>
          <p:spPr bwMode="auto">
            <a:xfrm>
              <a:off x="86" y="130"/>
              <a:ext cx="296"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48" name="Line 113"/>
            <p:cNvSpPr>
              <a:spLocks noChangeShapeType="1"/>
            </p:cNvSpPr>
            <p:nvPr/>
          </p:nvSpPr>
          <p:spPr bwMode="auto">
            <a:xfrm>
              <a:off x="86" y="174"/>
              <a:ext cx="296"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49" name="Line 114"/>
            <p:cNvSpPr>
              <a:spLocks noChangeShapeType="1"/>
            </p:cNvSpPr>
            <p:nvPr/>
          </p:nvSpPr>
          <p:spPr bwMode="auto">
            <a:xfrm>
              <a:off x="86" y="217"/>
              <a:ext cx="296"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50" name="Line 115"/>
            <p:cNvSpPr>
              <a:spLocks noChangeShapeType="1"/>
            </p:cNvSpPr>
            <p:nvPr/>
          </p:nvSpPr>
          <p:spPr bwMode="auto">
            <a:xfrm>
              <a:off x="86" y="261"/>
              <a:ext cx="296" cy="1"/>
            </a:xfrm>
            <a:prstGeom prst="line">
              <a:avLst/>
            </a:prstGeom>
            <a:noFill/>
            <a:ln w="14288">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60426" name="Rectangle 116"/>
          <p:cNvSpPr>
            <a:spLocks noChangeArrowheads="1"/>
          </p:cNvSpPr>
          <p:nvPr/>
        </p:nvSpPr>
        <p:spPr bwMode="auto">
          <a:xfrm>
            <a:off x="6861175" y="5868988"/>
            <a:ext cx="931863"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0427" name="Rectangle 117"/>
          <p:cNvSpPr>
            <a:spLocks noChangeArrowheads="1"/>
          </p:cNvSpPr>
          <p:nvPr/>
        </p:nvSpPr>
        <p:spPr bwMode="auto">
          <a:xfrm>
            <a:off x="6977063" y="5929313"/>
            <a:ext cx="788987"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0428" name="Rectangle 118"/>
          <p:cNvSpPr>
            <a:spLocks noChangeArrowheads="1"/>
          </p:cNvSpPr>
          <p:nvPr/>
        </p:nvSpPr>
        <p:spPr bwMode="auto">
          <a:xfrm>
            <a:off x="6927850" y="5926138"/>
            <a:ext cx="84931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风险信息</a:t>
            </a:r>
            <a:endParaRPr lang="zh-CN" altLang="en-US">
              <a:solidFill>
                <a:srgbClr val="000000"/>
              </a:solidFill>
              <a:sym typeface="黑体" panose="02010609060101010101" pitchFamily="49" charset="-122"/>
            </a:endParaRPr>
          </a:p>
        </p:txBody>
      </p:sp>
      <p:sp>
        <p:nvSpPr>
          <p:cNvPr id="60429" name="Rectangle 119"/>
          <p:cNvSpPr>
            <a:spLocks noChangeArrowheads="1"/>
          </p:cNvSpPr>
          <p:nvPr/>
        </p:nvSpPr>
        <p:spPr bwMode="auto">
          <a:xfrm>
            <a:off x="3095625" y="2327275"/>
            <a:ext cx="1249363"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0430" name="Rectangle 120"/>
          <p:cNvSpPr>
            <a:spLocks noChangeArrowheads="1"/>
          </p:cNvSpPr>
          <p:nvPr/>
        </p:nvSpPr>
        <p:spPr bwMode="auto">
          <a:xfrm>
            <a:off x="3168650" y="2557463"/>
            <a:ext cx="1158875"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0431" name="Rectangle 121"/>
          <p:cNvSpPr>
            <a:spLocks noChangeArrowheads="1"/>
          </p:cNvSpPr>
          <p:nvPr/>
        </p:nvSpPr>
        <p:spPr bwMode="auto">
          <a:xfrm>
            <a:off x="2824163" y="2541588"/>
            <a:ext cx="106203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产品或服务</a:t>
            </a:r>
            <a:endParaRPr lang="zh-CN" altLang="en-US">
              <a:solidFill>
                <a:srgbClr val="000000"/>
              </a:solidFill>
              <a:sym typeface="黑体" panose="02010609060101010101" pitchFamily="49" charset="-122"/>
            </a:endParaRPr>
          </a:p>
        </p:txBody>
      </p:sp>
      <p:sp>
        <p:nvSpPr>
          <p:cNvPr id="60432" name="Freeform 122"/>
          <p:cNvSpPr>
            <a:spLocks noChangeArrowheads="1"/>
          </p:cNvSpPr>
          <p:nvPr/>
        </p:nvSpPr>
        <p:spPr bwMode="auto">
          <a:xfrm>
            <a:off x="2782888" y="3470275"/>
            <a:ext cx="952500" cy="762000"/>
          </a:xfrm>
          <a:custGeom>
            <a:avLst/>
            <a:gdLst>
              <a:gd name="T0" fmla="*/ 2147483646 w 600"/>
              <a:gd name="T1" fmla="*/ 2147483646 h 480"/>
              <a:gd name="T2" fmla="*/ 2147483646 w 600"/>
              <a:gd name="T3" fmla="*/ 2147483646 h 480"/>
              <a:gd name="T4" fmla="*/ 2147483646 w 600"/>
              <a:gd name="T5" fmla="*/ 2147483646 h 480"/>
              <a:gd name="T6" fmla="*/ 2147483646 w 600"/>
              <a:gd name="T7" fmla="*/ 2147483646 h 480"/>
              <a:gd name="T8" fmla="*/ 2147483646 w 600"/>
              <a:gd name="T9" fmla="*/ 2147483646 h 480"/>
              <a:gd name="T10" fmla="*/ 2147483646 w 600"/>
              <a:gd name="T11" fmla="*/ 2147483646 h 480"/>
              <a:gd name="T12" fmla="*/ 2147483646 w 600"/>
              <a:gd name="T13" fmla="*/ 2147483646 h 480"/>
              <a:gd name="T14" fmla="*/ 2147483646 w 600"/>
              <a:gd name="T15" fmla="*/ 2147483646 h 480"/>
              <a:gd name="T16" fmla="*/ 2147483646 w 600"/>
              <a:gd name="T17" fmla="*/ 2147483646 h 480"/>
              <a:gd name="T18" fmla="*/ 0 w 600"/>
              <a:gd name="T19" fmla="*/ 2147483646 h 480"/>
              <a:gd name="T20" fmla="*/ 2147483646 w 600"/>
              <a:gd name="T21" fmla="*/ 2147483646 h 480"/>
              <a:gd name="T22" fmla="*/ 2147483646 w 600"/>
              <a:gd name="T23" fmla="*/ 2147483646 h 480"/>
              <a:gd name="T24" fmla="*/ 2147483646 w 600"/>
              <a:gd name="T25" fmla="*/ 2147483646 h 480"/>
              <a:gd name="T26" fmla="*/ 2147483646 w 600"/>
              <a:gd name="T27" fmla="*/ 2147483646 h 480"/>
              <a:gd name="T28" fmla="*/ 2147483646 w 600"/>
              <a:gd name="T29" fmla="*/ 2147483646 h 480"/>
              <a:gd name="T30" fmla="*/ 2147483646 w 600"/>
              <a:gd name="T31" fmla="*/ 2147483646 h 480"/>
              <a:gd name="T32" fmla="*/ 2147483646 w 600"/>
              <a:gd name="T33" fmla="*/ 2147483646 h 480"/>
              <a:gd name="T34" fmla="*/ 2147483646 w 600"/>
              <a:gd name="T35" fmla="*/ 2147483646 h 480"/>
              <a:gd name="T36" fmla="*/ 2147483646 w 600"/>
              <a:gd name="T37" fmla="*/ 2147483646 h 480"/>
              <a:gd name="T38" fmla="*/ 2147483646 w 600"/>
              <a:gd name="T39" fmla="*/ 2147483646 h 480"/>
              <a:gd name="T40" fmla="*/ 2147483646 w 600"/>
              <a:gd name="T41" fmla="*/ 2147483646 h 480"/>
              <a:gd name="T42" fmla="*/ 2147483646 w 600"/>
              <a:gd name="T43" fmla="*/ 2147483646 h 480"/>
              <a:gd name="T44" fmla="*/ 2147483646 w 600"/>
              <a:gd name="T45" fmla="*/ 2147483646 h 480"/>
              <a:gd name="T46" fmla="*/ 2147483646 w 600"/>
              <a:gd name="T47" fmla="*/ 2147483646 h 480"/>
              <a:gd name="T48" fmla="*/ 2147483646 w 600"/>
              <a:gd name="T49" fmla="*/ 2147483646 h 480"/>
              <a:gd name="T50" fmla="*/ 2147483646 w 600"/>
              <a:gd name="T51" fmla="*/ 2147483646 h 480"/>
              <a:gd name="T52" fmla="*/ 2147483646 w 600"/>
              <a:gd name="T53" fmla="*/ 0 h 480"/>
              <a:gd name="T54" fmla="*/ 2147483646 w 600"/>
              <a:gd name="T55" fmla="*/ 2147483646 h 480"/>
              <a:gd name="T56" fmla="*/ 2147483646 w 600"/>
              <a:gd name="T57" fmla="*/ 2147483646 h 480"/>
              <a:gd name="T58" fmla="*/ 2147483646 w 600"/>
              <a:gd name="T59" fmla="*/ 2147483646 h 48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00"/>
              <a:gd name="T91" fmla="*/ 0 h 480"/>
              <a:gd name="T92" fmla="*/ 600 w 600"/>
              <a:gd name="T93" fmla="*/ 480 h 48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00" h="480">
                <a:moveTo>
                  <a:pt x="377" y="353"/>
                </a:moveTo>
                <a:lnTo>
                  <a:pt x="347" y="357"/>
                </a:lnTo>
                <a:lnTo>
                  <a:pt x="318" y="363"/>
                </a:lnTo>
                <a:lnTo>
                  <a:pt x="290" y="374"/>
                </a:lnTo>
                <a:lnTo>
                  <a:pt x="263" y="387"/>
                </a:lnTo>
                <a:lnTo>
                  <a:pt x="238" y="404"/>
                </a:lnTo>
                <a:lnTo>
                  <a:pt x="215" y="423"/>
                </a:lnTo>
                <a:lnTo>
                  <a:pt x="193" y="445"/>
                </a:lnTo>
                <a:lnTo>
                  <a:pt x="173" y="469"/>
                </a:lnTo>
                <a:lnTo>
                  <a:pt x="0" y="334"/>
                </a:lnTo>
                <a:lnTo>
                  <a:pt x="16" y="311"/>
                </a:lnTo>
                <a:lnTo>
                  <a:pt x="35" y="290"/>
                </a:lnTo>
                <a:lnTo>
                  <a:pt x="53" y="270"/>
                </a:lnTo>
                <a:lnTo>
                  <a:pt x="73" y="252"/>
                </a:lnTo>
                <a:lnTo>
                  <a:pt x="92" y="233"/>
                </a:lnTo>
                <a:lnTo>
                  <a:pt x="114" y="218"/>
                </a:lnTo>
                <a:lnTo>
                  <a:pt x="136" y="202"/>
                </a:lnTo>
                <a:lnTo>
                  <a:pt x="160" y="188"/>
                </a:lnTo>
                <a:lnTo>
                  <a:pt x="183" y="176"/>
                </a:lnTo>
                <a:lnTo>
                  <a:pt x="208" y="165"/>
                </a:lnTo>
                <a:lnTo>
                  <a:pt x="232" y="155"/>
                </a:lnTo>
                <a:lnTo>
                  <a:pt x="258" y="147"/>
                </a:lnTo>
                <a:lnTo>
                  <a:pt x="284" y="139"/>
                </a:lnTo>
                <a:lnTo>
                  <a:pt x="309" y="134"/>
                </a:lnTo>
                <a:lnTo>
                  <a:pt x="336" y="130"/>
                </a:lnTo>
                <a:lnTo>
                  <a:pt x="363" y="128"/>
                </a:lnTo>
                <a:lnTo>
                  <a:pt x="356" y="0"/>
                </a:lnTo>
                <a:lnTo>
                  <a:pt x="600" y="225"/>
                </a:lnTo>
                <a:lnTo>
                  <a:pt x="384" y="480"/>
                </a:lnTo>
                <a:lnTo>
                  <a:pt x="377" y="353"/>
                </a:lnTo>
                <a:close/>
              </a:path>
            </a:pathLst>
          </a:custGeom>
          <a:solidFill>
            <a:srgbClr val="FF0033"/>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60433" name="Freeform 123"/>
          <p:cNvSpPr>
            <a:spLocks noChangeArrowheads="1"/>
          </p:cNvSpPr>
          <p:nvPr/>
        </p:nvSpPr>
        <p:spPr bwMode="auto">
          <a:xfrm>
            <a:off x="2446338" y="3671888"/>
            <a:ext cx="1112837" cy="1093787"/>
          </a:xfrm>
          <a:custGeom>
            <a:avLst/>
            <a:gdLst>
              <a:gd name="T0" fmla="*/ 2147483646 w 701"/>
              <a:gd name="T1" fmla="*/ 2147483646 h 689"/>
              <a:gd name="T2" fmla="*/ 2147483646 w 701"/>
              <a:gd name="T3" fmla="*/ 2147483646 h 689"/>
              <a:gd name="T4" fmla="*/ 2147483646 w 701"/>
              <a:gd name="T5" fmla="*/ 2147483646 h 689"/>
              <a:gd name="T6" fmla="*/ 2147483646 w 701"/>
              <a:gd name="T7" fmla="*/ 2147483646 h 689"/>
              <a:gd name="T8" fmla="*/ 2147483646 w 701"/>
              <a:gd name="T9" fmla="*/ 2147483646 h 689"/>
              <a:gd name="T10" fmla="*/ 2147483646 w 701"/>
              <a:gd name="T11" fmla="*/ 2147483646 h 689"/>
              <a:gd name="T12" fmla="*/ 2147483646 w 701"/>
              <a:gd name="T13" fmla="*/ 2147483646 h 689"/>
              <a:gd name="T14" fmla="*/ 2147483646 w 701"/>
              <a:gd name="T15" fmla="*/ 2147483646 h 689"/>
              <a:gd name="T16" fmla="*/ 2147483646 w 701"/>
              <a:gd name="T17" fmla="*/ 2147483646 h 689"/>
              <a:gd name="T18" fmla="*/ 2147483646 w 701"/>
              <a:gd name="T19" fmla="*/ 2147483646 h 689"/>
              <a:gd name="T20" fmla="*/ 2147483646 w 701"/>
              <a:gd name="T21" fmla="*/ 2147483646 h 689"/>
              <a:gd name="T22" fmla="*/ 2147483646 w 701"/>
              <a:gd name="T23" fmla="*/ 2147483646 h 689"/>
              <a:gd name="T24" fmla="*/ 2147483646 w 701"/>
              <a:gd name="T25" fmla="*/ 2147483646 h 689"/>
              <a:gd name="T26" fmla="*/ 2147483646 w 701"/>
              <a:gd name="T27" fmla="*/ 2147483646 h 689"/>
              <a:gd name="T28" fmla="*/ 2147483646 w 701"/>
              <a:gd name="T29" fmla="*/ 2147483646 h 689"/>
              <a:gd name="T30" fmla="*/ 2147483646 w 701"/>
              <a:gd name="T31" fmla="*/ 2147483646 h 689"/>
              <a:gd name="T32" fmla="*/ 2147483646 w 701"/>
              <a:gd name="T33" fmla="*/ 2147483646 h 689"/>
              <a:gd name="T34" fmla="*/ 2147483646 w 701"/>
              <a:gd name="T35" fmla="*/ 2147483646 h 689"/>
              <a:gd name="T36" fmla="*/ 2147483646 w 701"/>
              <a:gd name="T37" fmla="*/ 2147483646 h 689"/>
              <a:gd name="T38" fmla="*/ 2147483646 w 701"/>
              <a:gd name="T39" fmla="*/ 2147483646 h 689"/>
              <a:gd name="T40" fmla="*/ 2147483646 w 701"/>
              <a:gd name="T41" fmla="*/ 2147483646 h 689"/>
              <a:gd name="T42" fmla="*/ 2147483646 w 701"/>
              <a:gd name="T43" fmla="*/ 2147483646 h 689"/>
              <a:gd name="T44" fmla="*/ 2147483646 w 701"/>
              <a:gd name="T45" fmla="*/ 2147483646 h 689"/>
              <a:gd name="T46" fmla="*/ 2147483646 w 701"/>
              <a:gd name="T47" fmla="*/ 0 h 689"/>
              <a:gd name="T48" fmla="*/ 2147483646 w 701"/>
              <a:gd name="T49" fmla="*/ 0 h 689"/>
              <a:gd name="T50" fmla="*/ 2147483646 w 701"/>
              <a:gd name="T51" fmla="*/ 2147483646 h 689"/>
              <a:gd name="T52" fmla="*/ 2147483646 w 701"/>
              <a:gd name="T53" fmla="*/ 2147483646 h 689"/>
              <a:gd name="T54" fmla="*/ 2147483646 w 701"/>
              <a:gd name="T55" fmla="*/ 2147483646 h 689"/>
              <a:gd name="T56" fmla="*/ 2147483646 w 701"/>
              <a:gd name="T57" fmla="*/ 2147483646 h 689"/>
              <a:gd name="T58" fmla="*/ 2147483646 w 701"/>
              <a:gd name="T59" fmla="*/ 2147483646 h 689"/>
              <a:gd name="T60" fmla="*/ 2147483646 w 701"/>
              <a:gd name="T61" fmla="*/ 2147483646 h 689"/>
              <a:gd name="T62" fmla="*/ 2147483646 w 701"/>
              <a:gd name="T63" fmla="*/ 2147483646 h 689"/>
              <a:gd name="T64" fmla="*/ 2147483646 w 701"/>
              <a:gd name="T65" fmla="*/ 2147483646 h 689"/>
              <a:gd name="T66" fmla="*/ 2147483646 w 701"/>
              <a:gd name="T67" fmla="*/ 2147483646 h 689"/>
              <a:gd name="T68" fmla="*/ 2147483646 w 701"/>
              <a:gd name="T69" fmla="*/ 2147483646 h 689"/>
              <a:gd name="T70" fmla="*/ 2147483646 w 701"/>
              <a:gd name="T71" fmla="*/ 2147483646 h 689"/>
              <a:gd name="T72" fmla="*/ 2147483646 w 701"/>
              <a:gd name="T73" fmla="*/ 2147483646 h 689"/>
              <a:gd name="T74" fmla="*/ 2147483646 w 701"/>
              <a:gd name="T75" fmla="*/ 2147483646 h 689"/>
              <a:gd name="T76" fmla="*/ 2147483646 w 701"/>
              <a:gd name="T77" fmla="*/ 2147483646 h 689"/>
              <a:gd name="T78" fmla="*/ 2147483646 w 701"/>
              <a:gd name="T79" fmla="*/ 2147483646 h 689"/>
              <a:gd name="T80" fmla="*/ 2147483646 w 701"/>
              <a:gd name="T81" fmla="*/ 2147483646 h 689"/>
              <a:gd name="T82" fmla="*/ 0 w 701"/>
              <a:gd name="T83" fmla="*/ 2147483646 h 689"/>
              <a:gd name="T84" fmla="*/ 2147483646 w 701"/>
              <a:gd name="T85" fmla="*/ 2147483646 h 689"/>
              <a:gd name="T86" fmla="*/ 2147483646 w 701"/>
              <a:gd name="T87" fmla="*/ 2147483646 h 689"/>
              <a:gd name="T88" fmla="*/ 2147483646 w 701"/>
              <a:gd name="T89" fmla="*/ 2147483646 h 68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1"/>
              <a:gd name="T136" fmla="*/ 0 h 689"/>
              <a:gd name="T137" fmla="*/ 701 w 701"/>
              <a:gd name="T138" fmla="*/ 689 h 68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1" h="689">
                <a:moveTo>
                  <a:pt x="335" y="467"/>
                </a:moveTo>
                <a:lnTo>
                  <a:pt x="340" y="442"/>
                </a:lnTo>
                <a:lnTo>
                  <a:pt x="346" y="418"/>
                </a:lnTo>
                <a:lnTo>
                  <a:pt x="355" y="394"/>
                </a:lnTo>
                <a:lnTo>
                  <a:pt x="366" y="373"/>
                </a:lnTo>
                <a:lnTo>
                  <a:pt x="378" y="353"/>
                </a:lnTo>
                <a:lnTo>
                  <a:pt x="390" y="331"/>
                </a:lnTo>
                <a:lnTo>
                  <a:pt x="406" y="314"/>
                </a:lnTo>
                <a:lnTo>
                  <a:pt x="423" y="296"/>
                </a:lnTo>
                <a:lnTo>
                  <a:pt x="441" y="282"/>
                </a:lnTo>
                <a:lnTo>
                  <a:pt x="460" y="269"/>
                </a:lnTo>
                <a:lnTo>
                  <a:pt x="480" y="256"/>
                </a:lnTo>
                <a:lnTo>
                  <a:pt x="502" y="246"/>
                </a:lnTo>
                <a:lnTo>
                  <a:pt x="524" y="238"/>
                </a:lnTo>
                <a:lnTo>
                  <a:pt x="547" y="232"/>
                </a:lnTo>
                <a:lnTo>
                  <a:pt x="572" y="228"/>
                </a:lnTo>
                <a:lnTo>
                  <a:pt x="596" y="226"/>
                </a:lnTo>
                <a:lnTo>
                  <a:pt x="611" y="226"/>
                </a:lnTo>
                <a:lnTo>
                  <a:pt x="627" y="227"/>
                </a:lnTo>
                <a:lnTo>
                  <a:pt x="658" y="231"/>
                </a:lnTo>
                <a:lnTo>
                  <a:pt x="701" y="10"/>
                </a:lnTo>
                <a:lnTo>
                  <a:pt x="672" y="5"/>
                </a:lnTo>
                <a:lnTo>
                  <a:pt x="644" y="2"/>
                </a:lnTo>
                <a:lnTo>
                  <a:pt x="617" y="0"/>
                </a:lnTo>
                <a:lnTo>
                  <a:pt x="589" y="0"/>
                </a:lnTo>
                <a:lnTo>
                  <a:pt x="545" y="3"/>
                </a:lnTo>
                <a:lnTo>
                  <a:pt x="502" y="10"/>
                </a:lnTo>
                <a:lnTo>
                  <a:pt x="460" y="22"/>
                </a:lnTo>
                <a:lnTo>
                  <a:pt x="421" y="37"/>
                </a:lnTo>
                <a:lnTo>
                  <a:pt x="383" y="55"/>
                </a:lnTo>
                <a:lnTo>
                  <a:pt x="346" y="76"/>
                </a:lnTo>
                <a:lnTo>
                  <a:pt x="312" y="100"/>
                </a:lnTo>
                <a:lnTo>
                  <a:pt x="279" y="128"/>
                </a:lnTo>
                <a:lnTo>
                  <a:pt x="249" y="158"/>
                </a:lnTo>
                <a:lnTo>
                  <a:pt x="222" y="191"/>
                </a:lnTo>
                <a:lnTo>
                  <a:pt x="198" y="227"/>
                </a:lnTo>
                <a:lnTo>
                  <a:pt x="176" y="264"/>
                </a:lnTo>
                <a:lnTo>
                  <a:pt x="157" y="303"/>
                </a:lnTo>
                <a:lnTo>
                  <a:pt x="140" y="347"/>
                </a:lnTo>
                <a:lnTo>
                  <a:pt x="128" y="389"/>
                </a:lnTo>
                <a:lnTo>
                  <a:pt x="120" y="435"/>
                </a:lnTo>
                <a:lnTo>
                  <a:pt x="0" y="414"/>
                </a:lnTo>
                <a:lnTo>
                  <a:pt x="194" y="689"/>
                </a:lnTo>
                <a:lnTo>
                  <a:pt x="457" y="486"/>
                </a:lnTo>
                <a:lnTo>
                  <a:pt x="335" y="467"/>
                </a:lnTo>
                <a:close/>
              </a:path>
            </a:pathLst>
          </a:custGeom>
          <a:solidFill>
            <a:srgbClr val="FF0033"/>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60434" name="Freeform 124"/>
          <p:cNvSpPr>
            <a:spLocks noChangeArrowheads="1"/>
          </p:cNvSpPr>
          <p:nvPr/>
        </p:nvSpPr>
        <p:spPr bwMode="auto">
          <a:xfrm>
            <a:off x="5326063" y="3470275"/>
            <a:ext cx="952500" cy="762000"/>
          </a:xfrm>
          <a:custGeom>
            <a:avLst/>
            <a:gdLst>
              <a:gd name="T0" fmla="*/ 2147483646 w 600"/>
              <a:gd name="T1" fmla="*/ 2147483646 h 480"/>
              <a:gd name="T2" fmla="*/ 2147483646 w 600"/>
              <a:gd name="T3" fmla="*/ 2147483646 h 480"/>
              <a:gd name="T4" fmla="*/ 2147483646 w 600"/>
              <a:gd name="T5" fmla="*/ 2147483646 h 480"/>
              <a:gd name="T6" fmla="*/ 2147483646 w 600"/>
              <a:gd name="T7" fmla="*/ 2147483646 h 480"/>
              <a:gd name="T8" fmla="*/ 2147483646 w 600"/>
              <a:gd name="T9" fmla="*/ 2147483646 h 480"/>
              <a:gd name="T10" fmla="*/ 2147483646 w 600"/>
              <a:gd name="T11" fmla="*/ 2147483646 h 480"/>
              <a:gd name="T12" fmla="*/ 2147483646 w 600"/>
              <a:gd name="T13" fmla="*/ 2147483646 h 480"/>
              <a:gd name="T14" fmla="*/ 2147483646 w 600"/>
              <a:gd name="T15" fmla="*/ 2147483646 h 480"/>
              <a:gd name="T16" fmla="*/ 2147483646 w 600"/>
              <a:gd name="T17" fmla="*/ 2147483646 h 480"/>
              <a:gd name="T18" fmla="*/ 2147483646 w 600"/>
              <a:gd name="T19" fmla="*/ 2147483646 h 480"/>
              <a:gd name="T20" fmla="*/ 2147483646 w 600"/>
              <a:gd name="T21" fmla="*/ 2147483646 h 480"/>
              <a:gd name="T22" fmla="*/ 2147483646 w 600"/>
              <a:gd name="T23" fmla="*/ 2147483646 h 480"/>
              <a:gd name="T24" fmla="*/ 2147483646 w 600"/>
              <a:gd name="T25" fmla="*/ 2147483646 h 480"/>
              <a:gd name="T26" fmla="*/ 2147483646 w 600"/>
              <a:gd name="T27" fmla="*/ 2147483646 h 480"/>
              <a:gd name="T28" fmla="*/ 2147483646 w 600"/>
              <a:gd name="T29" fmla="*/ 2147483646 h 480"/>
              <a:gd name="T30" fmla="*/ 2147483646 w 600"/>
              <a:gd name="T31" fmla="*/ 2147483646 h 480"/>
              <a:gd name="T32" fmla="*/ 2147483646 w 600"/>
              <a:gd name="T33" fmla="*/ 2147483646 h 480"/>
              <a:gd name="T34" fmla="*/ 2147483646 w 600"/>
              <a:gd name="T35" fmla="*/ 2147483646 h 480"/>
              <a:gd name="T36" fmla="*/ 2147483646 w 600"/>
              <a:gd name="T37" fmla="*/ 2147483646 h 480"/>
              <a:gd name="T38" fmla="*/ 2147483646 w 600"/>
              <a:gd name="T39" fmla="*/ 2147483646 h 480"/>
              <a:gd name="T40" fmla="*/ 2147483646 w 600"/>
              <a:gd name="T41" fmla="*/ 2147483646 h 480"/>
              <a:gd name="T42" fmla="*/ 2147483646 w 600"/>
              <a:gd name="T43" fmla="*/ 2147483646 h 480"/>
              <a:gd name="T44" fmla="*/ 2147483646 w 600"/>
              <a:gd name="T45" fmla="*/ 2147483646 h 480"/>
              <a:gd name="T46" fmla="*/ 2147483646 w 600"/>
              <a:gd name="T47" fmla="*/ 2147483646 h 480"/>
              <a:gd name="T48" fmla="*/ 2147483646 w 600"/>
              <a:gd name="T49" fmla="*/ 2147483646 h 480"/>
              <a:gd name="T50" fmla="*/ 2147483646 w 600"/>
              <a:gd name="T51" fmla="*/ 2147483646 h 480"/>
              <a:gd name="T52" fmla="*/ 2147483646 w 600"/>
              <a:gd name="T53" fmla="*/ 0 h 480"/>
              <a:gd name="T54" fmla="*/ 0 w 600"/>
              <a:gd name="T55" fmla="*/ 2147483646 h 480"/>
              <a:gd name="T56" fmla="*/ 2147483646 w 600"/>
              <a:gd name="T57" fmla="*/ 2147483646 h 480"/>
              <a:gd name="T58" fmla="*/ 2147483646 w 600"/>
              <a:gd name="T59" fmla="*/ 2147483646 h 48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00"/>
              <a:gd name="T91" fmla="*/ 0 h 480"/>
              <a:gd name="T92" fmla="*/ 600 w 600"/>
              <a:gd name="T93" fmla="*/ 480 h 48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00" h="480">
                <a:moveTo>
                  <a:pt x="223" y="353"/>
                </a:moveTo>
                <a:lnTo>
                  <a:pt x="253" y="357"/>
                </a:lnTo>
                <a:lnTo>
                  <a:pt x="282" y="363"/>
                </a:lnTo>
                <a:lnTo>
                  <a:pt x="309" y="374"/>
                </a:lnTo>
                <a:lnTo>
                  <a:pt x="336" y="387"/>
                </a:lnTo>
                <a:lnTo>
                  <a:pt x="361" y="404"/>
                </a:lnTo>
                <a:lnTo>
                  <a:pt x="385" y="423"/>
                </a:lnTo>
                <a:lnTo>
                  <a:pt x="406" y="445"/>
                </a:lnTo>
                <a:lnTo>
                  <a:pt x="426" y="469"/>
                </a:lnTo>
                <a:lnTo>
                  <a:pt x="600" y="334"/>
                </a:lnTo>
                <a:lnTo>
                  <a:pt x="584" y="311"/>
                </a:lnTo>
                <a:lnTo>
                  <a:pt x="566" y="290"/>
                </a:lnTo>
                <a:lnTo>
                  <a:pt x="547" y="270"/>
                </a:lnTo>
                <a:lnTo>
                  <a:pt x="528" y="252"/>
                </a:lnTo>
                <a:lnTo>
                  <a:pt x="507" y="233"/>
                </a:lnTo>
                <a:lnTo>
                  <a:pt x="486" y="218"/>
                </a:lnTo>
                <a:lnTo>
                  <a:pt x="463" y="202"/>
                </a:lnTo>
                <a:lnTo>
                  <a:pt x="441" y="188"/>
                </a:lnTo>
                <a:lnTo>
                  <a:pt x="416" y="176"/>
                </a:lnTo>
                <a:lnTo>
                  <a:pt x="392" y="165"/>
                </a:lnTo>
                <a:lnTo>
                  <a:pt x="367" y="155"/>
                </a:lnTo>
                <a:lnTo>
                  <a:pt x="342" y="147"/>
                </a:lnTo>
                <a:lnTo>
                  <a:pt x="317" y="139"/>
                </a:lnTo>
                <a:lnTo>
                  <a:pt x="291" y="134"/>
                </a:lnTo>
                <a:lnTo>
                  <a:pt x="264" y="130"/>
                </a:lnTo>
                <a:lnTo>
                  <a:pt x="236" y="128"/>
                </a:lnTo>
                <a:lnTo>
                  <a:pt x="243" y="0"/>
                </a:lnTo>
                <a:lnTo>
                  <a:pt x="0" y="225"/>
                </a:lnTo>
                <a:lnTo>
                  <a:pt x="216" y="480"/>
                </a:lnTo>
                <a:lnTo>
                  <a:pt x="223" y="353"/>
                </a:lnTo>
                <a:close/>
              </a:path>
            </a:pathLst>
          </a:custGeom>
          <a:solidFill>
            <a:srgbClr val="FF0033"/>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60435" name="Freeform 125"/>
          <p:cNvSpPr>
            <a:spLocks noChangeArrowheads="1"/>
          </p:cNvSpPr>
          <p:nvPr/>
        </p:nvSpPr>
        <p:spPr bwMode="auto">
          <a:xfrm>
            <a:off x="5499100" y="3671888"/>
            <a:ext cx="1116013" cy="1093787"/>
          </a:xfrm>
          <a:custGeom>
            <a:avLst/>
            <a:gdLst>
              <a:gd name="T0" fmla="*/ 2147483646 w 702"/>
              <a:gd name="T1" fmla="*/ 2147483646 h 689"/>
              <a:gd name="T2" fmla="*/ 2147483646 w 702"/>
              <a:gd name="T3" fmla="*/ 2147483646 h 689"/>
              <a:gd name="T4" fmla="*/ 2147483646 w 702"/>
              <a:gd name="T5" fmla="*/ 2147483646 h 689"/>
              <a:gd name="T6" fmla="*/ 2147483646 w 702"/>
              <a:gd name="T7" fmla="*/ 2147483646 h 689"/>
              <a:gd name="T8" fmla="*/ 2147483646 w 702"/>
              <a:gd name="T9" fmla="*/ 2147483646 h 689"/>
              <a:gd name="T10" fmla="*/ 2147483646 w 702"/>
              <a:gd name="T11" fmla="*/ 2147483646 h 689"/>
              <a:gd name="T12" fmla="*/ 2147483646 w 702"/>
              <a:gd name="T13" fmla="*/ 2147483646 h 689"/>
              <a:gd name="T14" fmla="*/ 2147483646 w 702"/>
              <a:gd name="T15" fmla="*/ 2147483646 h 689"/>
              <a:gd name="T16" fmla="*/ 2147483646 w 702"/>
              <a:gd name="T17" fmla="*/ 2147483646 h 689"/>
              <a:gd name="T18" fmla="*/ 2147483646 w 702"/>
              <a:gd name="T19" fmla="*/ 2147483646 h 689"/>
              <a:gd name="T20" fmla="*/ 2147483646 w 702"/>
              <a:gd name="T21" fmla="*/ 2147483646 h 689"/>
              <a:gd name="T22" fmla="*/ 2147483646 w 702"/>
              <a:gd name="T23" fmla="*/ 2147483646 h 689"/>
              <a:gd name="T24" fmla="*/ 2147483646 w 702"/>
              <a:gd name="T25" fmla="*/ 2147483646 h 689"/>
              <a:gd name="T26" fmla="*/ 2147483646 w 702"/>
              <a:gd name="T27" fmla="*/ 2147483646 h 689"/>
              <a:gd name="T28" fmla="*/ 2147483646 w 702"/>
              <a:gd name="T29" fmla="*/ 2147483646 h 689"/>
              <a:gd name="T30" fmla="*/ 2147483646 w 702"/>
              <a:gd name="T31" fmla="*/ 2147483646 h 689"/>
              <a:gd name="T32" fmla="*/ 2147483646 w 702"/>
              <a:gd name="T33" fmla="*/ 2147483646 h 689"/>
              <a:gd name="T34" fmla="*/ 2147483646 w 702"/>
              <a:gd name="T35" fmla="*/ 2147483646 h 689"/>
              <a:gd name="T36" fmla="*/ 2147483646 w 702"/>
              <a:gd name="T37" fmla="*/ 2147483646 h 689"/>
              <a:gd name="T38" fmla="*/ 2147483646 w 702"/>
              <a:gd name="T39" fmla="*/ 2147483646 h 689"/>
              <a:gd name="T40" fmla="*/ 0 w 702"/>
              <a:gd name="T41" fmla="*/ 2147483646 h 689"/>
              <a:gd name="T42" fmla="*/ 2147483646 w 702"/>
              <a:gd name="T43" fmla="*/ 2147483646 h 689"/>
              <a:gd name="T44" fmla="*/ 2147483646 w 702"/>
              <a:gd name="T45" fmla="*/ 2147483646 h 689"/>
              <a:gd name="T46" fmla="*/ 2147483646 w 702"/>
              <a:gd name="T47" fmla="*/ 0 h 689"/>
              <a:gd name="T48" fmla="*/ 2147483646 w 702"/>
              <a:gd name="T49" fmla="*/ 0 h 689"/>
              <a:gd name="T50" fmla="*/ 2147483646 w 702"/>
              <a:gd name="T51" fmla="*/ 2147483646 h 689"/>
              <a:gd name="T52" fmla="*/ 2147483646 w 702"/>
              <a:gd name="T53" fmla="*/ 2147483646 h 689"/>
              <a:gd name="T54" fmla="*/ 2147483646 w 702"/>
              <a:gd name="T55" fmla="*/ 2147483646 h 689"/>
              <a:gd name="T56" fmla="*/ 2147483646 w 702"/>
              <a:gd name="T57" fmla="*/ 2147483646 h 689"/>
              <a:gd name="T58" fmla="*/ 2147483646 w 702"/>
              <a:gd name="T59" fmla="*/ 2147483646 h 689"/>
              <a:gd name="T60" fmla="*/ 2147483646 w 702"/>
              <a:gd name="T61" fmla="*/ 2147483646 h 689"/>
              <a:gd name="T62" fmla="*/ 2147483646 w 702"/>
              <a:gd name="T63" fmla="*/ 2147483646 h 689"/>
              <a:gd name="T64" fmla="*/ 2147483646 w 702"/>
              <a:gd name="T65" fmla="*/ 2147483646 h 689"/>
              <a:gd name="T66" fmla="*/ 2147483646 w 702"/>
              <a:gd name="T67" fmla="*/ 2147483646 h 689"/>
              <a:gd name="T68" fmla="*/ 2147483646 w 702"/>
              <a:gd name="T69" fmla="*/ 2147483646 h 689"/>
              <a:gd name="T70" fmla="*/ 2147483646 w 702"/>
              <a:gd name="T71" fmla="*/ 2147483646 h 689"/>
              <a:gd name="T72" fmla="*/ 2147483646 w 702"/>
              <a:gd name="T73" fmla="*/ 2147483646 h 689"/>
              <a:gd name="T74" fmla="*/ 2147483646 w 702"/>
              <a:gd name="T75" fmla="*/ 2147483646 h 689"/>
              <a:gd name="T76" fmla="*/ 2147483646 w 702"/>
              <a:gd name="T77" fmla="*/ 2147483646 h 689"/>
              <a:gd name="T78" fmla="*/ 2147483646 w 702"/>
              <a:gd name="T79" fmla="*/ 2147483646 h 689"/>
              <a:gd name="T80" fmla="*/ 2147483646 w 702"/>
              <a:gd name="T81" fmla="*/ 2147483646 h 689"/>
              <a:gd name="T82" fmla="*/ 2147483646 w 702"/>
              <a:gd name="T83" fmla="*/ 2147483646 h 689"/>
              <a:gd name="T84" fmla="*/ 2147483646 w 702"/>
              <a:gd name="T85" fmla="*/ 2147483646 h 689"/>
              <a:gd name="T86" fmla="*/ 2147483646 w 702"/>
              <a:gd name="T87" fmla="*/ 2147483646 h 689"/>
              <a:gd name="T88" fmla="*/ 2147483646 w 702"/>
              <a:gd name="T89" fmla="*/ 2147483646 h 68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2"/>
              <a:gd name="T136" fmla="*/ 0 h 689"/>
              <a:gd name="T137" fmla="*/ 702 w 702"/>
              <a:gd name="T138" fmla="*/ 689 h 68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2" h="689">
                <a:moveTo>
                  <a:pt x="366" y="467"/>
                </a:moveTo>
                <a:lnTo>
                  <a:pt x="361" y="442"/>
                </a:lnTo>
                <a:lnTo>
                  <a:pt x="355" y="418"/>
                </a:lnTo>
                <a:lnTo>
                  <a:pt x="346" y="394"/>
                </a:lnTo>
                <a:lnTo>
                  <a:pt x="336" y="373"/>
                </a:lnTo>
                <a:lnTo>
                  <a:pt x="324" y="353"/>
                </a:lnTo>
                <a:lnTo>
                  <a:pt x="311" y="331"/>
                </a:lnTo>
                <a:lnTo>
                  <a:pt x="295" y="314"/>
                </a:lnTo>
                <a:lnTo>
                  <a:pt x="278" y="296"/>
                </a:lnTo>
                <a:lnTo>
                  <a:pt x="260" y="282"/>
                </a:lnTo>
                <a:lnTo>
                  <a:pt x="241" y="269"/>
                </a:lnTo>
                <a:lnTo>
                  <a:pt x="221" y="256"/>
                </a:lnTo>
                <a:lnTo>
                  <a:pt x="200" y="246"/>
                </a:lnTo>
                <a:lnTo>
                  <a:pt x="177" y="238"/>
                </a:lnTo>
                <a:lnTo>
                  <a:pt x="154" y="232"/>
                </a:lnTo>
                <a:lnTo>
                  <a:pt x="130" y="228"/>
                </a:lnTo>
                <a:lnTo>
                  <a:pt x="106" y="226"/>
                </a:lnTo>
                <a:lnTo>
                  <a:pt x="91" y="226"/>
                </a:lnTo>
                <a:lnTo>
                  <a:pt x="75" y="227"/>
                </a:lnTo>
                <a:lnTo>
                  <a:pt x="43" y="231"/>
                </a:lnTo>
                <a:lnTo>
                  <a:pt x="0" y="10"/>
                </a:lnTo>
                <a:lnTo>
                  <a:pt x="29" y="5"/>
                </a:lnTo>
                <a:lnTo>
                  <a:pt x="57" y="2"/>
                </a:lnTo>
                <a:lnTo>
                  <a:pt x="85" y="0"/>
                </a:lnTo>
                <a:lnTo>
                  <a:pt x="113" y="0"/>
                </a:lnTo>
                <a:lnTo>
                  <a:pt x="157" y="3"/>
                </a:lnTo>
                <a:lnTo>
                  <a:pt x="200" y="10"/>
                </a:lnTo>
                <a:lnTo>
                  <a:pt x="241" y="22"/>
                </a:lnTo>
                <a:lnTo>
                  <a:pt x="281" y="37"/>
                </a:lnTo>
                <a:lnTo>
                  <a:pt x="319" y="55"/>
                </a:lnTo>
                <a:lnTo>
                  <a:pt x="355" y="76"/>
                </a:lnTo>
                <a:lnTo>
                  <a:pt x="390" y="100"/>
                </a:lnTo>
                <a:lnTo>
                  <a:pt x="422" y="128"/>
                </a:lnTo>
                <a:lnTo>
                  <a:pt x="452" y="158"/>
                </a:lnTo>
                <a:lnTo>
                  <a:pt x="479" y="191"/>
                </a:lnTo>
                <a:lnTo>
                  <a:pt x="505" y="227"/>
                </a:lnTo>
                <a:lnTo>
                  <a:pt x="527" y="264"/>
                </a:lnTo>
                <a:lnTo>
                  <a:pt x="545" y="303"/>
                </a:lnTo>
                <a:lnTo>
                  <a:pt x="561" y="347"/>
                </a:lnTo>
                <a:lnTo>
                  <a:pt x="573" y="389"/>
                </a:lnTo>
                <a:lnTo>
                  <a:pt x="582" y="435"/>
                </a:lnTo>
                <a:lnTo>
                  <a:pt x="702" y="414"/>
                </a:lnTo>
                <a:lnTo>
                  <a:pt x="508" y="689"/>
                </a:lnTo>
                <a:lnTo>
                  <a:pt x="246" y="486"/>
                </a:lnTo>
                <a:lnTo>
                  <a:pt x="366" y="467"/>
                </a:lnTo>
                <a:close/>
              </a:path>
            </a:pathLst>
          </a:custGeom>
          <a:solidFill>
            <a:srgbClr val="FF0033"/>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60436" name="Freeform 126"/>
          <p:cNvSpPr>
            <a:spLocks noChangeArrowheads="1"/>
          </p:cNvSpPr>
          <p:nvPr/>
        </p:nvSpPr>
        <p:spPr bwMode="auto">
          <a:xfrm>
            <a:off x="3984625" y="5727700"/>
            <a:ext cx="819150" cy="614363"/>
          </a:xfrm>
          <a:custGeom>
            <a:avLst/>
            <a:gdLst>
              <a:gd name="T0" fmla="*/ 2147483646 w 516"/>
              <a:gd name="T1" fmla="*/ 2147483646 h 387"/>
              <a:gd name="T2" fmla="*/ 2147483646 w 516"/>
              <a:gd name="T3" fmla="*/ 2147483646 h 387"/>
              <a:gd name="T4" fmla="*/ 2147483646 w 516"/>
              <a:gd name="T5" fmla="*/ 2147483646 h 387"/>
              <a:gd name="T6" fmla="*/ 2147483646 w 516"/>
              <a:gd name="T7" fmla="*/ 2147483646 h 387"/>
              <a:gd name="T8" fmla="*/ 2147483646 w 516"/>
              <a:gd name="T9" fmla="*/ 2147483646 h 387"/>
              <a:gd name="T10" fmla="*/ 2147483646 w 516"/>
              <a:gd name="T11" fmla="*/ 2147483646 h 387"/>
              <a:gd name="T12" fmla="*/ 2147483646 w 516"/>
              <a:gd name="T13" fmla="*/ 2147483646 h 387"/>
              <a:gd name="T14" fmla="*/ 2147483646 w 516"/>
              <a:gd name="T15" fmla="*/ 2147483646 h 387"/>
              <a:gd name="T16" fmla="*/ 2147483646 w 516"/>
              <a:gd name="T17" fmla="*/ 2147483646 h 387"/>
              <a:gd name="T18" fmla="*/ 2147483646 w 516"/>
              <a:gd name="T19" fmla="*/ 2147483646 h 387"/>
              <a:gd name="T20" fmla="*/ 2147483646 w 516"/>
              <a:gd name="T21" fmla="*/ 2147483646 h 387"/>
              <a:gd name="T22" fmla="*/ 2147483646 w 516"/>
              <a:gd name="T23" fmla="*/ 2147483646 h 387"/>
              <a:gd name="T24" fmla="*/ 2147483646 w 516"/>
              <a:gd name="T25" fmla="*/ 2147483646 h 387"/>
              <a:gd name="T26" fmla="*/ 2147483646 w 516"/>
              <a:gd name="T27" fmla="*/ 2147483646 h 387"/>
              <a:gd name="T28" fmla="*/ 2147483646 w 516"/>
              <a:gd name="T29" fmla="*/ 2147483646 h 387"/>
              <a:gd name="T30" fmla="*/ 2147483646 w 516"/>
              <a:gd name="T31" fmla="*/ 2147483646 h 387"/>
              <a:gd name="T32" fmla="*/ 2147483646 w 516"/>
              <a:gd name="T33" fmla="*/ 2147483646 h 387"/>
              <a:gd name="T34" fmla="*/ 2147483646 w 516"/>
              <a:gd name="T35" fmla="*/ 2147483646 h 387"/>
              <a:gd name="T36" fmla="*/ 2147483646 w 516"/>
              <a:gd name="T37" fmla="*/ 2147483646 h 387"/>
              <a:gd name="T38" fmla="*/ 2147483646 w 516"/>
              <a:gd name="T39" fmla="*/ 2147483646 h 387"/>
              <a:gd name="T40" fmla="*/ 2147483646 w 516"/>
              <a:gd name="T41" fmla="*/ 2147483646 h 387"/>
              <a:gd name="T42" fmla="*/ 2147483646 w 516"/>
              <a:gd name="T43" fmla="*/ 2147483646 h 387"/>
              <a:gd name="T44" fmla="*/ 2147483646 w 516"/>
              <a:gd name="T45" fmla="*/ 2147483646 h 387"/>
              <a:gd name="T46" fmla="*/ 2147483646 w 516"/>
              <a:gd name="T47" fmla="*/ 2147483646 h 387"/>
              <a:gd name="T48" fmla="*/ 2147483646 w 516"/>
              <a:gd name="T49" fmla="*/ 2147483646 h 387"/>
              <a:gd name="T50" fmla="*/ 2147483646 w 516"/>
              <a:gd name="T51" fmla="*/ 2147483646 h 387"/>
              <a:gd name="T52" fmla="*/ 2147483646 w 516"/>
              <a:gd name="T53" fmla="*/ 2147483646 h 387"/>
              <a:gd name="T54" fmla="*/ 0 w 516"/>
              <a:gd name="T55" fmla="*/ 2147483646 h 387"/>
              <a:gd name="T56" fmla="*/ 2147483646 w 516"/>
              <a:gd name="T57" fmla="*/ 0 h 387"/>
              <a:gd name="T58" fmla="*/ 2147483646 w 516"/>
              <a:gd name="T59" fmla="*/ 2147483646 h 3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6"/>
              <a:gd name="T91" fmla="*/ 0 h 387"/>
              <a:gd name="T92" fmla="*/ 516 w 516"/>
              <a:gd name="T93" fmla="*/ 387 h 38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6" h="387">
                <a:moveTo>
                  <a:pt x="249" y="99"/>
                </a:moveTo>
                <a:lnTo>
                  <a:pt x="273" y="117"/>
                </a:lnTo>
                <a:lnTo>
                  <a:pt x="299" y="132"/>
                </a:lnTo>
                <a:lnTo>
                  <a:pt x="327" y="146"/>
                </a:lnTo>
                <a:lnTo>
                  <a:pt x="354" y="153"/>
                </a:lnTo>
                <a:lnTo>
                  <a:pt x="384" y="158"/>
                </a:lnTo>
                <a:lnTo>
                  <a:pt x="413" y="161"/>
                </a:lnTo>
                <a:lnTo>
                  <a:pt x="443" y="159"/>
                </a:lnTo>
                <a:lnTo>
                  <a:pt x="472" y="154"/>
                </a:lnTo>
                <a:lnTo>
                  <a:pt x="516" y="376"/>
                </a:lnTo>
                <a:lnTo>
                  <a:pt x="489" y="382"/>
                </a:lnTo>
                <a:lnTo>
                  <a:pt x="464" y="384"/>
                </a:lnTo>
                <a:lnTo>
                  <a:pt x="435" y="387"/>
                </a:lnTo>
                <a:lnTo>
                  <a:pt x="410" y="387"/>
                </a:lnTo>
                <a:lnTo>
                  <a:pt x="383" y="386"/>
                </a:lnTo>
                <a:lnTo>
                  <a:pt x="357" y="384"/>
                </a:lnTo>
                <a:lnTo>
                  <a:pt x="330" y="379"/>
                </a:lnTo>
                <a:lnTo>
                  <a:pt x="304" y="373"/>
                </a:lnTo>
                <a:lnTo>
                  <a:pt x="278" y="367"/>
                </a:lnTo>
                <a:lnTo>
                  <a:pt x="254" y="358"/>
                </a:lnTo>
                <a:lnTo>
                  <a:pt x="229" y="348"/>
                </a:lnTo>
                <a:lnTo>
                  <a:pt x="205" y="335"/>
                </a:lnTo>
                <a:lnTo>
                  <a:pt x="182" y="323"/>
                </a:lnTo>
                <a:lnTo>
                  <a:pt x="158" y="309"/>
                </a:lnTo>
                <a:lnTo>
                  <a:pt x="136" y="293"/>
                </a:lnTo>
                <a:lnTo>
                  <a:pt x="114" y="276"/>
                </a:lnTo>
                <a:lnTo>
                  <a:pt x="38" y="376"/>
                </a:lnTo>
                <a:lnTo>
                  <a:pt x="0" y="39"/>
                </a:lnTo>
                <a:lnTo>
                  <a:pt x="325" y="0"/>
                </a:lnTo>
                <a:lnTo>
                  <a:pt x="249" y="99"/>
                </a:lnTo>
                <a:close/>
              </a:path>
            </a:pathLst>
          </a:custGeom>
          <a:solidFill>
            <a:srgbClr val="FF0033"/>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60437" name="Freeform 127"/>
          <p:cNvSpPr>
            <a:spLocks noChangeArrowheads="1"/>
          </p:cNvSpPr>
          <p:nvPr/>
        </p:nvSpPr>
        <p:spPr bwMode="auto">
          <a:xfrm>
            <a:off x="4024313" y="5722938"/>
            <a:ext cx="1290637" cy="619125"/>
          </a:xfrm>
          <a:custGeom>
            <a:avLst/>
            <a:gdLst>
              <a:gd name="T0" fmla="*/ 2147483646 w 812"/>
              <a:gd name="T1" fmla="*/ 2147483646 h 390"/>
              <a:gd name="T2" fmla="*/ 2147483646 w 812"/>
              <a:gd name="T3" fmla="*/ 2147483646 h 390"/>
              <a:gd name="T4" fmla="*/ 2147483646 w 812"/>
              <a:gd name="T5" fmla="*/ 2147483646 h 390"/>
              <a:gd name="T6" fmla="*/ 2147483646 w 812"/>
              <a:gd name="T7" fmla="*/ 2147483646 h 390"/>
              <a:gd name="T8" fmla="*/ 2147483646 w 812"/>
              <a:gd name="T9" fmla="*/ 2147483646 h 390"/>
              <a:gd name="T10" fmla="*/ 2147483646 w 812"/>
              <a:gd name="T11" fmla="*/ 2147483646 h 390"/>
              <a:gd name="T12" fmla="*/ 2147483646 w 812"/>
              <a:gd name="T13" fmla="*/ 2147483646 h 390"/>
              <a:gd name="T14" fmla="*/ 2147483646 w 812"/>
              <a:gd name="T15" fmla="*/ 2147483646 h 390"/>
              <a:gd name="T16" fmla="*/ 2147483646 w 812"/>
              <a:gd name="T17" fmla="*/ 2147483646 h 390"/>
              <a:gd name="T18" fmla="*/ 2147483646 w 812"/>
              <a:gd name="T19" fmla="*/ 2147483646 h 390"/>
              <a:gd name="T20" fmla="*/ 2147483646 w 812"/>
              <a:gd name="T21" fmla="*/ 2147483646 h 390"/>
              <a:gd name="T22" fmla="*/ 2147483646 w 812"/>
              <a:gd name="T23" fmla="*/ 2147483646 h 390"/>
              <a:gd name="T24" fmla="*/ 2147483646 w 812"/>
              <a:gd name="T25" fmla="*/ 2147483646 h 390"/>
              <a:gd name="T26" fmla="*/ 2147483646 w 812"/>
              <a:gd name="T27" fmla="*/ 2147483646 h 390"/>
              <a:gd name="T28" fmla="*/ 2147483646 w 812"/>
              <a:gd name="T29" fmla="*/ 2147483646 h 390"/>
              <a:gd name="T30" fmla="*/ 2147483646 w 812"/>
              <a:gd name="T31" fmla="*/ 2147483646 h 390"/>
              <a:gd name="T32" fmla="*/ 2147483646 w 812"/>
              <a:gd name="T33" fmla="*/ 2147483646 h 390"/>
              <a:gd name="T34" fmla="*/ 2147483646 w 812"/>
              <a:gd name="T35" fmla="*/ 2147483646 h 390"/>
              <a:gd name="T36" fmla="*/ 2147483646 w 812"/>
              <a:gd name="T37" fmla="*/ 2147483646 h 390"/>
              <a:gd name="T38" fmla="*/ 0 w 812"/>
              <a:gd name="T39" fmla="*/ 2147483646 h 390"/>
              <a:gd name="T40" fmla="*/ 2147483646 w 812"/>
              <a:gd name="T41" fmla="*/ 2147483646 h 390"/>
              <a:gd name="T42" fmla="*/ 2147483646 w 812"/>
              <a:gd name="T43" fmla="*/ 2147483646 h 390"/>
              <a:gd name="T44" fmla="*/ 2147483646 w 812"/>
              <a:gd name="T45" fmla="*/ 2147483646 h 390"/>
              <a:gd name="T46" fmla="*/ 2147483646 w 812"/>
              <a:gd name="T47" fmla="*/ 2147483646 h 390"/>
              <a:gd name="T48" fmla="*/ 2147483646 w 812"/>
              <a:gd name="T49" fmla="*/ 2147483646 h 390"/>
              <a:gd name="T50" fmla="*/ 2147483646 w 812"/>
              <a:gd name="T51" fmla="*/ 2147483646 h 390"/>
              <a:gd name="T52" fmla="*/ 2147483646 w 812"/>
              <a:gd name="T53" fmla="*/ 2147483646 h 390"/>
              <a:gd name="T54" fmla="*/ 2147483646 w 812"/>
              <a:gd name="T55" fmla="*/ 2147483646 h 390"/>
              <a:gd name="T56" fmla="*/ 2147483646 w 812"/>
              <a:gd name="T57" fmla="*/ 2147483646 h 390"/>
              <a:gd name="T58" fmla="*/ 2147483646 w 812"/>
              <a:gd name="T59" fmla="*/ 2147483646 h 390"/>
              <a:gd name="T60" fmla="*/ 2147483646 w 812"/>
              <a:gd name="T61" fmla="*/ 2147483646 h 390"/>
              <a:gd name="T62" fmla="*/ 2147483646 w 812"/>
              <a:gd name="T63" fmla="*/ 2147483646 h 390"/>
              <a:gd name="T64" fmla="*/ 2147483646 w 812"/>
              <a:gd name="T65" fmla="*/ 2147483646 h 390"/>
              <a:gd name="T66" fmla="*/ 2147483646 w 812"/>
              <a:gd name="T67" fmla="*/ 2147483646 h 390"/>
              <a:gd name="T68" fmla="*/ 2147483646 w 812"/>
              <a:gd name="T69" fmla="*/ 2147483646 h 390"/>
              <a:gd name="T70" fmla="*/ 2147483646 w 812"/>
              <a:gd name="T71" fmla="*/ 2147483646 h 390"/>
              <a:gd name="T72" fmla="*/ 2147483646 w 812"/>
              <a:gd name="T73" fmla="*/ 2147483646 h 390"/>
              <a:gd name="T74" fmla="*/ 2147483646 w 812"/>
              <a:gd name="T75" fmla="*/ 2147483646 h 390"/>
              <a:gd name="T76" fmla="*/ 2147483646 w 812"/>
              <a:gd name="T77" fmla="*/ 2147483646 h 390"/>
              <a:gd name="T78" fmla="*/ 2147483646 w 812"/>
              <a:gd name="T79" fmla="*/ 2147483646 h 390"/>
              <a:gd name="T80" fmla="*/ 2147483646 w 812"/>
              <a:gd name="T81" fmla="*/ 2147483646 h 390"/>
              <a:gd name="T82" fmla="*/ 2147483646 w 812"/>
              <a:gd name="T83" fmla="*/ 2147483646 h 390"/>
              <a:gd name="T84" fmla="*/ 2147483646 w 812"/>
              <a:gd name="T85" fmla="*/ 0 h 390"/>
              <a:gd name="T86" fmla="*/ 2147483646 w 812"/>
              <a:gd name="T87" fmla="*/ 2147483646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12"/>
              <a:gd name="T133" fmla="*/ 0 h 390"/>
              <a:gd name="T134" fmla="*/ 812 w 812"/>
              <a:gd name="T135" fmla="*/ 390 h 39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12" h="390">
                <a:moveTo>
                  <a:pt x="565" y="98"/>
                </a:moveTo>
                <a:lnTo>
                  <a:pt x="546" y="113"/>
                </a:lnTo>
                <a:lnTo>
                  <a:pt x="525" y="127"/>
                </a:lnTo>
                <a:lnTo>
                  <a:pt x="504" y="138"/>
                </a:lnTo>
                <a:lnTo>
                  <a:pt x="482" y="149"/>
                </a:lnTo>
                <a:lnTo>
                  <a:pt x="460" y="155"/>
                </a:lnTo>
                <a:lnTo>
                  <a:pt x="436" y="160"/>
                </a:lnTo>
                <a:lnTo>
                  <a:pt x="414" y="162"/>
                </a:lnTo>
                <a:lnTo>
                  <a:pt x="390" y="164"/>
                </a:lnTo>
                <a:lnTo>
                  <a:pt x="368" y="162"/>
                </a:lnTo>
                <a:lnTo>
                  <a:pt x="344" y="160"/>
                </a:lnTo>
                <a:lnTo>
                  <a:pt x="321" y="155"/>
                </a:lnTo>
                <a:lnTo>
                  <a:pt x="299" y="147"/>
                </a:lnTo>
                <a:lnTo>
                  <a:pt x="277" y="137"/>
                </a:lnTo>
                <a:lnTo>
                  <a:pt x="256" y="126"/>
                </a:lnTo>
                <a:lnTo>
                  <a:pt x="236" y="113"/>
                </a:lnTo>
                <a:lnTo>
                  <a:pt x="217" y="97"/>
                </a:lnTo>
                <a:lnTo>
                  <a:pt x="194" y="74"/>
                </a:lnTo>
                <a:lnTo>
                  <a:pt x="174" y="50"/>
                </a:lnTo>
                <a:lnTo>
                  <a:pt x="0" y="185"/>
                </a:lnTo>
                <a:lnTo>
                  <a:pt x="17" y="208"/>
                </a:lnTo>
                <a:lnTo>
                  <a:pt x="37" y="230"/>
                </a:lnTo>
                <a:lnTo>
                  <a:pt x="56" y="250"/>
                </a:lnTo>
                <a:lnTo>
                  <a:pt x="77" y="270"/>
                </a:lnTo>
                <a:lnTo>
                  <a:pt x="111" y="297"/>
                </a:lnTo>
                <a:lnTo>
                  <a:pt x="148" y="322"/>
                </a:lnTo>
                <a:lnTo>
                  <a:pt x="186" y="343"/>
                </a:lnTo>
                <a:lnTo>
                  <a:pt x="225" y="360"/>
                </a:lnTo>
                <a:lnTo>
                  <a:pt x="265" y="372"/>
                </a:lnTo>
                <a:lnTo>
                  <a:pt x="306" y="382"/>
                </a:lnTo>
                <a:lnTo>
                  <a:pt x="348" y="387"/>
                </a:lnTo>
                <a:lnTo>
                  <a:pt x="390" y="390"/>
                </a:lnTo>
                <a:lnTo>
                  <a:pt x="431" y="389"/>
                </a:lnTo>
                <a:lnTo>
                  <a:pt x="472" y="384"/>
                </a:lnTo>
                <a:lnTo>
                  <a:pt x="514" y="374"/>
                </a:lnTo>
                <a:lnTo>
                  <a:pt x="553" y="361"/>
                </a:lnTo>
                <a:lnTo>
                  <a:pt x="593" y="346"/>
                </a:lnTo>
                <a:lnTo>
                  <a:pt x="631" y="325"/>
                </a:lnTo>
                <a:lnTo>
                  <a:pt x="668" y="301"/>
                </a:lnTo>
                <a:lnTo>
                  <a:pt x="703" y="273"/>
                </a:lnTo>
                <a:lnTo>
                  <a:pt x="781" y="371"/>
                </a:lnTo>
                <a:lnTo>
                  <a:pt x="812" y="32"/>
                </a:lnTo>
                <a:lnTo>
                  <a:pt x="488" y="0"/>
                </a:lnTo>
                <a:lnTo>
                  <a:pt x="565" y="98"/>
                </a:lnTo>
                <a:close/>
              </a:path>
            </a:pathLst>
          </a:custGeom>
          <a:solidFill>
            <a:srgbClr val="FF0033"/>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60438" name="Rectangle 128"/>
          <p:cNvSpPr>
            <a:spLocks noChangeArrowheads="1"/>
          </p:cNvSpPr>
          <p:nvPr/>
        </p:nvSpPr>
        <p:spPr bwMode="auto">
          <a:xfrm>
            <a:off x="3759200" y="3405188"/>
            <a:ext cx="1441450"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0000CC"/>
                </a:solidFill>
                <a:sym typeface="黑体" panose="02010609060101010101" pitchFamily="49" charset="-122"/>
              </a:rPr>
              <a:t>工程过程</a:t>
            </a:r>
          </a:p>
          <a:p>
            <a:pPr algn="ctr"/>
            <a:r>
              <a:rPr lang="en-US" altLang="zh-CN" sz="1600">
                <a:solidFill>
                  <a:srgbClr val="0000CC"/>
                </a:solidFill>
                <a:sym typeface="黑体" panose="02010609060101010101" pitchFamily="49" charset="-122"/>
              </a:rPr>
              <a:t>Engineering</a:t>
            </a:r>
          </a:p>
        </p:txBody>
      </p:sp>
      <p:sp>
        <p:nvSpPr>
          <p:cNvPr id="60439" name="Rectangle 129"/>
          <p:cNvSpPr>
            <a:spLocks noChangeArrowheads="1"/>
          </p:cNvSpPr>
          <p:nvPr/>
        </p:nvSpPr>
        <p:spPr bwMode="auto">
          <a:xfrm>
            <a:off x="2463800" y="4989513"/>
            <a:ext cx="1441450"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0000CC"/>
                </a:solidFill>
                <a:sym typeface="黑体" panose="02010609060101010101" pitchFamily="49" charset="-122"/>
              </a:rPr>
              <a:t>保证过程</a:t>
            </a:r>
          </a:p>
          <a:p>
            <a:pPr algn="ctr"/>
            <a:r>
              <a:rPr lang="en-US" altLang="zh-CN" sz="1600">
                <a:solidFill>
                  <a:srgbClr val="0000CC"/>
                </a:solidFill>
                <a:sym typeface="黑体" panose="02010609060101010101" pitchFamily="49" charset="-122"/>
              </a:rPr>
              <a:t>Assurance</a:t>
            </a:r>
          </a:p>
        </p:txBody>
      </p:sp>
      <p:sp>
        <p:nvSpPr>
          <p:cNvPr id="60440" name="Rectangle 130"/>
          <p:cNvSpPr>
            <a:spLocks noChangeArrowheads="1"/>
          </p:cNvSpPr>
          <p:nvPr/>
        </p:nvSpPr>
        <p:spPr bwMode="auto">
          <a:xfrm>
            <a:off x="5343525" y="5060950"/>
            <a:ext cx="1441450"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0000CC"/>
                </a:solidFill>
                <a:sym typeface="黑体" panose="02010609060101010101" pitchFamily="49" charset="-122"/>
              </a:rPr>
              <a:t>风险过程</a:t>
            </a:r>
          </a:p>
          <a:p>
            <a:pPr algn="ctr"/>
            <a:r>
              <a:rPr lang="en-US" altLang="zh-CN" sz="1600">
                <a:solidFill>
                  <a:srgbClr val="0000CC"/>
                </a:solidFill>
                <a:sym typeface="黑体" panose="02010609060101010101" pitchFamily="49" charset="-122"/>
              </a:rPr>
              <a:t>Risk</a:t>
            </a:r>
          </a:p>
        </p:txBody>
      </p:sp>
      <p:sp>
        <p:nvSpPr>
          <p:cNvPr id="60441"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E7BD0D88-6E10-4DE7-81B1-69952B8600B9}"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23</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20625458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t>风险过程</a:t>
            </a:r>
          </a:p>
        </p:txBody>
      </p:sp>
      <p:grpSp>
        <p:nvGrpSpPr>
          <p:cNvPr id="2" name="组合 1"/>
          <p:cNvGrpSpPr/>
          <p:nvPr/>
        </p:nvGrpSpPr>
        <p:grpSpPr>
          <a:xfrm>
            <a:off x="1367644" y="2168860"/>
            <a:ext cx="6694487" cy="4173798"/>
            <a:chOff x="2464591" y="1964519"/>
            <a:chExt cx="6694487" cy="4641850"/>
          </a:xfrm>
        </p:grpSpPr>
        <p:sp>
          <p:nvSpPr>
            <p:cNvPr id="61444" name="Rectangle 4"/>
            <p:cNvSpPr>
              <a:spLocks noChangeArrowheads="1"/>
            </p:cNvSpPr>
            <p:nvPr/>
          </p:nvSpPr>
          <p:spPr bwMode="auto">
            <a:xfrm>
              <a:off x="2464591" y="2024844"/>
              <a:ext cx="1595437"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dirty="0">
                  <a:solidFill>
                    <a:srgbClr val="0000CC"/>
                  </a:solidFill>
                  <a:sym typeface="黑体" panose="02010609060101010101" pitchFamily="49" charset="-122"/>
                </a:rPr>
                <a:t>PA04</a:t>
              </a:r>
              <a:r>
                <a:rPr lang="zh-CN" altLang="en-US" sz="1400" dirty="0">
                  <a:solidFill>
                    <a:srgbClr val="0000CC"/>
                  </a:solidFill>
                  <a:sym typeface="黑体" panose="02010609060101010101" pitchFamily="49" charset="-122"/>
                </a:rPr>
                <a:t>：评估威胁</a:t>
              </a:r>
            </a:p>
          </p:txBody>
        </p:sp>
        <p:grpSp>
          <p:nvGrpSpPr>
            <p:cNvPr id="61445" name="Group 5"/>
            <p:cNvGrpSpPr>
              <a:grpSpLocks/>
            </p:cNvGrpSpPr>
            <p:nvPr/>
          </p:nvGrpSpPr>
          <p:grpSpPr bwMode="auto">
            <a:xfrm>
              <a:off x="4769641" y="1964519"/>
              <a:ext cx="755650" cy="809625"/>
              <a:chOff x="0" y="0"/>
              <a:chExt cx="476" cy="510"/>
            </a:xfrm>
          </p:grpSpPr>
          <p:grpSp>
            <p:nvGrpSpPr>
              <p:cNvPr id="61506" name="Group 6"/>
              <p:cNvGrpSpPr>
                <a:grpSpLocks/>
              </p:cNvGrpSpPr>
              <p:nvPr/>
            </p:nvGrpSpPr>
            <p:grpSpPr bwMode="auto">
              <a:xfrm>
                <a:off x="0" y="0"/>
                <a:ext cx="476" cy="510"/>
                <a:chOff x="0" y="0"/>
                <a:chExt cx="476" cy="510"/>
              </a:xfrm>
            </p:grpSpPr>
            <p:sp>
              <p:nvSpPr>
                <p:cNvPr id="61515" name="Freeform 7"/>
                <p:cNvSpPr>
                  <a:spLocks noChangeArrowheads="1"/>
                </p:cNvSpPr>
                <p:nvPr/>
              </p:nvSpPr>
              <p:spPr bwMode="auto">
                <a:xfrm>
                  <a:off x="15" y="18"/>
                  <a:ext cx="461" cy="492"/>
                </a:xfrm>
                <a:custGeom>
                  <a:avLst/>
                  <a:gdLst>
                    <a:gd name="T0" fmla="*/ 46 w 461"/>
                    <a:gd name="T1" fmla="*/ 0 h 492"/>
                    <a:gd name="T2" fmla="*/ 39 w 461"/>
                    <a:gd name="T3" fmla="*/ 2 h 492"/>
                    <a:gd name="T4" fmla="*/ 29 w 461"/>
                    <a:gd name="T5" fmla="*/ 3 h 492"/>
                    <a:gd name="T6" fmla="*/ 22 w 461"/>
                    <a:gd name="T7" fmla="*/ 9 h 492"/>
                    <a:gd name="T8" fmla="*/ 14 w 461"/>
                    <a:gd name="T9" fmla="*/ 16 h 492"/>
                    <a:gd name="T10" fmla="*/ 8 w 461"/>
                    <a:gd name="T11" fmla="*/ 23 h 492"/>
                    <a:gd name="T12" fmla="*/ 5 w 461"/>
                    <a:gd name="T13" fmla="*/ 32 h 492"/>
                    <a:gd name="T14" fmla="*/ 2 w 461"/>
                    <a:gd name="T15" fmla="*/ 42 h 492"/>
                    <a:gd name="T16" fmla="*/ 0 w 461"/>
                    <a:gd name="T17" fmla="*/ 53 h 492"/>
                    <a:gd name="T18" fmla="*/ 0 w 461"/>
                    <a:gd name="T19" fmla="*/ 439 h 492"/>
                    <a:gd name="T20" fmla="*/ 2 w 461"/>
                    <a:gd name="T21" fmla="*/ 449 h 492"/>
                    <a:gd name="T22" fmla="*/ 5 w 461"/>
                    <a:gd name="T23" fmla="*/ 458 h 492"/>
                    <a:gd name="T24" fmla="*/ 8 w 461"/>
                    <a:gd name="T25" fmla="*/ 467 h 492"/>
                    <a:gd name="T26" fmla="*/ 14 w 461"/>
                    <a:gd name="T27" fmla="*/ 474 h 492"/>
                    <a:gd name="T28" fmla="*/ 22 w 461"/>
                    <a:gd name="T29" fmla="*/ 483 h 492"/>
                    <a:gd name="T30" fmla="*/ 29 w 461"/>
                    <a:gd name="T31" fmla="*/ 487 h 492"/>
                    <a:gd name="T32" fmla="*/ 39 w 461"/>
                    <a:gd name="T33" fmla="*/ 490 h 492"/>
                    <a:gd name="T34" fmla="*/ 46 w 461"/>
                    <a:gd name="T35" fmla="*/ 492 h 492"/>
                    <a:gd name="T36" fmla="*/ 416 w 461"/>
                    <a:gd name="T37" fmla="*/ 492 h 492"/>
                    <a:gd name="T38" fmla="*/ 425 w 461"/>
                    <a:gd name="T39" fmla="*/ 490 h 492"/>
                    <a:gd name="T40" fmla="*/ 433 w 461"/>
                    <a:gd name="T41" fmla="*/ 487 h 492"/>
                    <a:gd name="T42" fmla="*/ 440 w 461"/>
                    <a:gd name="T43" fmla="*/ 483 h 492"/>
                    <a:gd name="T44" fmla="*/ 448 w 461"/>
                    <a:gd name="T45" fmla="*/ 474 h 492"/>
                    <a:gd name="T46" fmla="*/ 453 w 461"/>
                    <a:gd name="T47" fmla="*/ 467 h 492"/>
                    <a:gd name="T48" fmla="*/ 457 w 461"/>
                    <a:gd name="T49" fmla="*/ 458 h 492"/>
                    <a:gd name="T50" fmla="*/ 461 w 461"/>
                    <a:gd name="T51" fmla="*/ 449 h 492"/>
                    <a:gd name="T52" fmla="*/ 461 w 461"/>
                    <a:gd name="T53" fmla="*/ 439 h 492"/>
                    <a:gd name="T54" fmla="*/ 461 w 461"/>
                    <a:gd name="T55" fmla="*/ 53 h 492"/>
                    <a:gd name="T56" fmla="*/ 461 w 461"/>
                    <a:gd name="T57" fmla="*/ 42 h 492"/>
                    <a:gd name="T58" fmla="*/ 457 w 461"/>
                    <a:gd name="T59" fmla="*/ 32 h 492"/>
                    <a:gd name="T60" fmla="*/ 453 w 461"/>
                    <a:gd name="T61" fmla="*/ 23 h 492"/>
                    <a:gd name="T62" fmla="*/ 448 w 461"/>
                    <a:gd name="T63" fmla="*/ 16 h 492"/>
                    <a:gd name="T64" fmla="*/ 440 w 461"/>
                    <a:gd name="T65" fmla="*/ 9 h 492"/>
                    <a:gd name="T66" fmla="*/ 433 w 461"/>
                    <a:gd name="T67" fmla="*/ 3 h 492"/>
                    <a:gd name="T68" fmla="*/ 425 w 461"/>
                    <a:gd name="T69" fmla="*/ 2 h 492"/>
                    <a:gd name="T70" fmla="*/ 416 w 461"/>
                    <a:gd name="T71" fmla="*/ 0 h 492"/>
                    <a:gd name="T72" fmla="*/ 46 w 461"/>
                    <a:gd name="T73" fmla="*/ 0 h 4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1"/>
                    <a:gd name="T112" fmla="*/ 0 h 492"/>
                    <a:gd name="T113" fmla="*/ 461 w 461"/>
                    <a:gd name="T114" fmla="*/ 492 h 4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1" h="492">
                      <a:moveTo>
                        <a:pt x="46" y="0"/>
                      </a:moveTo>
                      <a:lnTo>
                        <a:pt x="39" y="2"/>
                      </a:lnTo>
                      <a:lnTo>
                        <a:pt x="29" y="3"/>
                      </a:lnTo>
                      <a:lnTo>
                        <a:pt x="22" y="9"/>
                      </a:lnTo>
                      <a:lnTo>
                        <a:pt x="14" y="16"/>
                      </a:lnTo>
                      <a:lnTo>
                        <a:pt x="8" y="23"/>
                      </a:lnTo>
                      <a:lnTo>
                        <a:pt x="5" y="32"/>
                      </a:lnTo>
                      <a:lnTo>
                        <a:pt x="2" y="42"/>
                      </a:lnTo>
                      <a:lnTo>
                        <a:pt x="0" y="53"/>
                      </a:lnTo>
                      <a:lnTo>
                        <a:pt x="0" y="439"/>
                      </a:lnTo>
                      <a:lnTo>
                        <a:pt x="2" y="449"/>
                      </a:lnTo>
                      <a:lnTo>
                        <a:pt x="5" y="458"/>
                      </a:lnTo>
                      <a:lnTo>
                        <a:pt x="8" y="467"/>
                      </a:lnTo>
                      <a:lnTo>
                        <a:pt x="14" y="474"/>
                      </a:lnTo>
                      <a:lnTo>
                        <a:pt x="22" y="483"/>
                      </a:lnTo>
                      <a:lnTo>
                        <a:pt x="29" y="487"/>
                      </a:lnTo>
                      <a:lnTo>
                        <a:pt x="39" y="490"/>
                      </a:lnTo>
                      <a:lnTo>
                        <a:pt x="46" y="492"/>
                      </a:lnTo>
                      <a:lnTo>
                        <a:pt x="416" y="492"/>
                      </a:lnTo>
                      <a:lnTo>
                        <a:pt x="425" y="490"/>
                      </a:lnTo>
                      <a:lnTo>
                        <a:pt x="433" y="487"/>
                      </a:lnTo>
                      <a:lnTo>
                        <a:pt x="440" y="483"/>
                      </a:lnTo>
                      <a:lnTo>
                        <a:pt x="448" y="474"/>
                      </a:lnTo>
                      <a:lnTo>
                        <a:pt x="453" y="467"/>
                      </a:lnTo>
                      <a:lnTo>
                        <a:pt x="457" y="458"/>
                      </a:lnTo>
                      <a:lnTo>
                        <a:pt x="461" y="449"/>
                      </a:lnTo>
                      <a:lnTo>
                        <a:pt x="461" y="439"/>
                      </a:lnTo>
                      <a:lnTo>
                        <a:pt x="461" y="53"/>
                      </a:lnTo>
                      <a:lnTo>
                        <a:pt x="461" y="42"/>
                      </a:lnTo>
                      <a:lnTo>
                        <a:pt x="457" y="32"/>
                      </a:lnTo>
                      <a:lnTo>
                        <a:pt x="453" y="23"/>
                      </a:lnTo>
                      <a:lnTo>
                        <a:pt x="448" y="16"/>
                      </a:lnTo>
                      <a:lnTo>
                        <a:pt x="440" y="9"/>
                      </a:lnTo>
                      <a:lnTo>
                        <a:pt x="433" y="3"/>
                      </a:lnTo>
                      <a:lnTo>
                        <a:pt x="425" y="2"/>
                      </a:lnTo>
                      <a:lnTo>
                        <a:pt x="416" y="0"/>
                      </a:lnTo>
                      <a:lnTo>
                        <a:pt x="46" y="0"/>
                      </a:lnTo>
                      <a:close/>
                    </a:path>
                  </a:pathLst>
                </a:custGeom>
                <a:solidFill>
                  <a:srgbClr val="000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61516" name="Freeform 8"/>
                <p:cNvSpPr>
                  <a:spLocks noChangeArrowheads="1"/>
                </p:cNvSpPr>
                <p:nvPr/>
              </p:nvSpPr>
              <p:spPr bwMode="auto">
                <a:xfrm>
                  <a:off x="0" y="0"/>
                  <a:ext cx="460" cy="490"/>
                </a:xfrm>
                <a:custGeom>
                  <a:avLst/>
                  <a:gdLst>
                    <a:gd name="T0" fmla="*/ 46 w 460"/>
                    <a:gd name="T1" fmla="*/ 0 h 490"/>
                    <a:gd name="T2" fmla="*/ 37 w 460"/>
                    <a:gd name="T3" fmla="*/ 2 h 490"/>
                    <a:gd name="T4" fmla="*/ 27 w 460"/>
                    <a:gd name="T5" fmla="*/ 4 h 490"/>
                    <a:gd name="T6" fmla="*/ 20 w 460"/>
                    <a:gd name="T7" fmla="*/ 9 h 490"/>
                    <a:gd name="T8" fmla="*/ 14 w 460"/>
                    <a:gd name="T9" fmla="*/ 14 h 490"/>
                    <a:gd name="T10" fmla="*/ 7 w 460"/>
                    <a:gd name="T11" fmla="*/ 23 h 490"/>
                    <a:gd name="T12" fmla="*/ 4 w 460"/>
                    <a:gd name="T13" fmla="*/ 32 h 490"/>
                    <a:gd name="T14" fmla="*/ 1 w 460"/>
                    <a:gd name="T15" fmla="*/ 43 h 490"/>
                    <a:gd name="T16" fmla="*/ 0 w 460"/>
                    <a:gd name="T17" fmla="*/ 51 h 490"/>
                    <a:gd name="T18" fmla="*/ 0 w 460"/>
                    <a:gd name="T19" fmla="*/ 439 h 490"/>
                    <a:gd name="T20" fmla="*/ 1 w 460"/>
                    <a:gd name="T21" fmla="*/ 450 h 490"/>
                    <a:gd name="T22" fmla="*/ 4 w 460"/>
                    <a:gd name="T23" fmla="*/ 459 h 490"/>
                    <a:gd name="T24" fmla="*/ 7 w 460"/>
                    <a:gd name="T25" fmla="*/ 467 h 490"/>
                    <a:gd name="T26" fmla="*/ 14 w 460"/>
                    <a:gd name="T27" fmla="*/ 474 h 490"/>
                    <a:gd name="T28" fmla="*/ 20 w 460"/>
                    <a:gd name="T29" fmla="*/ 482 h 490"/>
                    <a:gd name="T30" fmla="*/ 27 w 460"/>
                    <a:gd name="T31" fmla="*/ 487 h 490"/>
                    <a:gd name="T32" fmla="*/ 37 w 460"/>
                    <a:gd name="T33" fmla="*/ 490 h 490"/>
                    <a:gd name="T34" fmla="*/ 46 w 460"/>
                    <a:gd name="T35" fmla="*/ 490 h 490"/>
                    <a:gd name="T36" fmla="*/ 414 w 460"/>
                    <a:gd name="T37" fmla="*/ 490 h 490"/>
                    <a:gd name="T38" fmla="*/ 425 w 460"/>
                    <a:gd name="T39" fmla="*/ 490 h 490"/>
                    <a:gd name="T40" fmla="*/ 432 w 460"/>
                    <a:gd name="T41" fmla="*/ 487 h 490"/>
                    <a:gd name="T42" fmla="*/ 440 w 460"/>
                    <a:gd name="T43" fmla="*/ 482 h 490"/>
                    <a:gd name="T44" fmla="*/ 446 w 460"/>
                    <a:gd name="T45" fmla="*/ 474 h 490"/>
                    <a:gd name="T46" fmla="*/ 452 w 460"/>
                    <a:gd name="T47" fmla="*/ 467 h 490"/>
                    <a:gd name="T48" fmla="*/ 457 w 460"/>
                    <a:gd name="T49" fmla="*/ 459 h 490"/>
                    <a:gd name="T50" fmla="*/ 460 w 460"/>
                    <a:gd name="T51" fmla="*/ 450 h 490"/>
                    <a:gd name="T52" fmla="*/ 460 w 460"/>
                    <a:gd name="T53" fmla="*/ 439 h 490"/>
                    <a:gd name="T54" fmla="*/ 460 w 460"/>
                    <a:gd name="T55" fmla="*/ 51 h 490"/>
                    <a:gd name="T56" fmla="*/ 460 w 460"/>
                    <a:gd name="T57" fmla="*/ 43 h 490"/>
                    <a:gd name="T58" fmla="*/ 457 w 460"/>
                    <a:gd name="T59" fmla="*/ 32 h 490"/>
                    <a:gd name="T60" fmla="*/ 452 w 460"/>
                    <a:gd name="T61" fmla="*/ 23 h 490"/>
                    <a:gd name="T62" fmla="*/ 446 w 460"/>
                    <a:gd name="T63" fmla="*/ 14 h 490"/>
                    <a:gd name="T64" fmla="*/ 440 w 460"/>
                    <a:gd name="T65" fmla="*/ 9 h 490"/>
                    <a:gd name="T66" fmla="*/ 432 w 460"/>
                    <a:gd name="T67" fmla="*/ 4 h 490"/>
                    <a:gd name="T68" fmla="*/ 425 w 460"/>
                    <a:gd name="T69" fmla="*/ 2 h 490"/>
                    <a:gd name="T70" fmla="*/ 414 w 460"/>
                    <a:gd name="T71" fmla="*/ 0 h 490"/>
                    <a:gd name="T72" fmla="*/ 46 w 460"/>
                    <a:gd name="T73" fmla="*/ 0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0"/>
                    <a:gd name="T112" fmla="*/ 0 h 490"/>
                    <a:gd name="T113" fmla="*/ 460 w 460"/>
                    <a:gd name="T114" fmla="*/ 490 h 4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0" h="490">
                      <a:moveTo>
                        <a:pt x="46" y="0"/>
                      </a:moveTo>
                      <a:lnTo>
                        <a:pt x="37" y="2"/>
                      </a:lnTo>
                      <a:lnTo>
                        <a:pt x="27" y="4"/>
                      </a:lnTo>
                      <a:lnTo>
                        <a:pt x="20" y="9"/>
                      </a:lnTo>
                      <a:lnTo>
                        <a:pt x="14" y="14"/>
                      </a:lnTo>
                      <a:lnTo>
                        <a:pt x="7" y="23"/>
                      </a:lnTo>
                      <a:lnTo>
                        <a:pt x="4" y="32"/>
                      </a:lnTo>
                      <a:lnTo>
                        <a:pt x="1" y="43"/>
                      </a:lnTo>
                      <a:lnTo>
                        <a:pt x="0" y="51"/>
                      </a:lnTo>
                      <a:lnTo>
                        <a:pt x="0" y="439"/>
                      </a:lnTo>
                      <a:lnTo>
                        <a:pt x="1" y="450"/>
                      </a:lnTo>
                      <a:lnTo>
                        <a:pt x="4" y="459"/>
                      </a:lnTo>
                      <a:lnTo>
                        <a:pt x="7" y="467"/>
                      </a:lnTo>
                      <a:lnTo>
                        <a:pt x="14" y="474"/>
                      </a:lnTo>
                      <a:lnTo>
                        <a:pt x="20" y="482"/>
                      </a:lnTo>
                      <a:lnTo>
                        <a:pt x="27" y="487"/>
                      </a:lnTo>
                      <a:lnTo>
                        <a:pt x="37" y="490"/>
                      </a:lnTo>
                      <a:lnTo>
                        <a:pt x="46" y="490"/>
                      </a:lnTo>
                      <a:lnTo>
                        <a:pt x="414" y="490"/>
                      </a:lnTo>
                      <a:lnTo>
                        <a:pt x="425" y="490"/>
                      </a:lnTo>
                      <a:lnTo>
                        <a:pt x="432" y="487"/>
                      </a:lnTo>
                      <a:lnTo>
                        <a:pt x="440" y="482"/>
                      </a:lnTo>
                      <a:lnTo>
                        <a:pt x="446" y="474"/>
                      </a:lnTo>
                      <a:lnTo>
                        <a:pt x="452" y="467"/>
                      </a:lnTo>
                      <a:lnTo>
                        <a:pt x="457" y="459"/>
                      </a:lnTo>
                      <a:lnTo>
                        <a:pt x="460" y="450"/>
                      </a:lnTo>
                      <a:lnTo>
                        <a:pt x="460" y="439"/>
                      </a:lnTo>
                      <a:lnTo>
                        <a:pt x="460" y="51"/>
                      </a:lnTo>
                      <a:lnTo>
                        <a:pt x="460" y="43"/>
                      </a:lnTo>
                      <a:lnTo>
                        <a:pt x="457" y="32"/>
                      </a:lnTo>
                      <a:lnTo>
                        <a:pt x="452" y="23"/>
                      </a:lnTo>
                      <a:lnTo>
                        <a:pt x="446" y="14"/>
                      </a:lnTo>
                      <a:lnTo>
                        <a:pt x="440" y="9"/>
                      </a:lnTo>
                      <a:lnTo>
                        <a:pt x="432" y="4"/>
                      </a:lnTo>
                      <a:lnTo>
                        <a:pt x="425" y="2"/>
                      </a:lnTo>
                      <a:lnTo>
                        <a:pt x="414" y="0"/>
                      </a:lnTo>
                      <a:lnTo>
                        <a:pt x="46" y="0"/>
                      </a:lnTo>
                      <a:close/>
                    </a:path>
                  </a:pathLst>
                </a:custGeom>
                <a:solidFill>
                  <a:srgbClr val="969696"/>
                </a:solidFill>
                <a:ln w="12700" cmpd="sng">
                  <a:solidFill>
                    <a:srgbClr val="000000"/>
                  </a:solidFill>
                  <a:bevel/>
                  <a:headEnd/>
                  <a:tailEnd/>
                </a:ln>
              </p:spPr>
              <p:txBody>
                <a:bodyPr/>
                <a:lstStyle/>
                <a:p>
                  <a:endParaRPr lang="zh-CN" altLang="en-US"/>
                </a:p>
              </p:txBody>
            </p:sp>
          </p:grpSp>
          <p:sp>
            <p:nvSpPr>
              <p:cNvPr id="61507" name="Rectangle 9"/>
              <p:cNvSpPr>
                <a:spLocks noChangeArrowheads="1"/>
              </p:cNvSpPr>
              <p:nvPr/>
            </p:nvSpPr>
            <p:spPr bwMode="auto">
              <a:xfrm>
                <a:off x="85" y="248"/>
                <a:ext cx="282" cy="55"/>
              </a:xfrm>
              <a:prstGeom prst="rect">
                <a:avLst/>
              </a:prstGeom>
              <a:solidFill>
                <a:srgbClr val="FF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508" name="Line 10"/>
              <p:cNvSpPr>
                <a:spLocks noChangeShapeType="1"/>
              </p:cNvSpPr>
              <p:nvPr/>
            </p:nvSpPr>
            <p:spPr bwMode="auto">
              <a:xfrm>
                <a:off x="85" y="320"/>
                <a:ext cx="282"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509" name="Line 11"/>
              <p:cNvSpPr>
                <a:spLocks noChangeShapeType="1"/>
              </p:cNvSpPr>
              <p:nvPr/>
            </p:nvSpPr>
            <p:spPr bwMode="auto">
              <a:xfrm>
                <a:off x="85" y="368"/>
                <a:ext cx="282"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510" name="Line 12"/>
              <p:cNvSpPr>
                <a:spLocks noChangeShapeType="1"/>
              </p:cNvSpPr>
              <p:nvPr/>
            </p:nvSpPr>
            <p:spPr bwMode="auto">
              <a:xfrm>
                <a:off x="85" y="414"/>
                <a:ext cx="282"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511" name="Line 13"/>
              <p:cNvSpPr>
                <a:spLocks noChangeShapeType="1"/>
              </p:cNvSpPr>
              <p:nvPr/>
            </p:nvSpPr>
            <p:spPr bwMode="auto">
              <a:xfrm>
                <a:off x="85" y="90"/>
                <a:ext cx="282"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512" name="Line 14"/>
              <p:cNvSpPr>
                <a:spLocks noChangeShapeType="1"/>
              </p:cNvSpPr>
              <p:nvPr/>
            </p:nvSpPr>
            <p:spPr bwMode="auto">
              <a:xfrm>
                <a:off x="85" y="136"/>
                <a:ext cx="282"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513" name="Line 15"/>
              <p:cNvSpPr>
                <a:spLocks noChangeShapeType="1"/>
              </p:cNvSpPr>
              <p:nvPr/>
            </p:nvSpPr>
            <p:spPr bwMode="auto">
              <a:xfrm>
                <a:off x="85" y="182"/>
                <a:ext cx="282"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514" name="Line 16"/>
              <p:cNvSpPr>
                <a:spLocks noChangeShapeType="1"/>
              </p:cNvSpPr>
              <p:nvPr/>
            </p:nvSpPr>
            <p:spPr bwMode="auto">
              <a:xfrm>
                <a:off x="85" y="228"/>
                <a:ext cx="282" cy="2"/>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61446" name="Rectangle 17"/>
            <p:cNvSpPr>
              <a:spLocks noChangeArrowheads="1"/>
            </p:cNvSpPr>
            <p:nvPr/>
          </p:nvSpPr>
          <p:spPr bwMode="auto">
            <a:xfrm>
              <a:off x="4690266" y="2804306"/>
              <a:ext cx="89852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47" name="Rectangle 18"/>
            <p:cNvSpPr>
              <a:spLocks noChangeArrowheads="1"/>
            </p:cNvSpPr>
            <p:nvPr/>
          </p:nvSpPr>
          <p:spPr bwMode="auto">
            <a:xfrm>
              <a:off x="4796628" y="2866219"/>
              <a:ext cx="723900"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48" name="Rectangle 19"/>
            <p:cNvSpPr>
              <a:spLocks noChangeArrowheads="1"/>
            </p:cNvSpPr>
            <p:nvPr/>
          </p:nvSpPr>
          <p:spPr bwMode="auto">
            <a:xfrm>
              <a:off x="4668041" y="2817006"/>
              <a:ext cx="8509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a:solidFill>
                    <a:srgbClr val="000000"/>
                  </a:solidFill>
                  <a:latin typeface="宋体" panose="02010600030101010101" pitchFamily="2" charset="-122"/>
                  <a:sym typeface="宋体" panose="02010600030101010101" pitchFamily="2" charset="-122"/>
                </a:rPr>
                <a:t>威胁信息</a:t>
              </a:r>
            </a:p>
            <a:p>
              <a:pPr algn="r"/>
              <a:r>
                <a:rPr lang="en-US" altLang="zh-CN">
                  <a:solidFill>
                    <a:srgbClr val="000000"/>
                  </a:solidFill>
                  <a:latin typeface="宋体" panose="02010600030101010101" pitchFamily="2" charset="-122"/>
                  <a:sym typeface="宋体" panose="02010600030101010101" pitchFamily="2" charset="-122"/>
                </a:rPr>
                <a:t>threat</a:t>
              </a:r>
              <a:endParaRPr lang="en-US" altLang="zh-CN">
                <a:solidFill>
                  <a:srgbClr val="000000"/>
                </a:solidFill>
                <a:sym typeface="黑体" panose="02010609060101010101" pitchFamily="49" charset="-122"/>
              </a:endParaRPr>
            </a:p>
          </p:txBody>
        </p:sp>
        <p:sp>
          <p:nvSpPr>
            <p:cNvPr id="61449" name="Rectangle 20"/>
            <p:cNvSpPr>
              <a:spLocks noChangeArrowheads="1"/>
            </p:cNvSpPr>
            <p:nvPr/>
          </p:nvSpPr>
          <p:spPr bwMode="auto">
            <a:xfrm>
              <a:off x="4644228" y="4426731"/>
              <a:ext cx="985838" cy="51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50" name="Rectangle 21"/>
            <p:cNvSpPr>
              <a:spLocks noChangeArrowheads="1"/>
            </p:cNvSpPr>
            <p:nvPr/>
          </p:nvSpPr>
          <p:spPr bwMode="auto">
            <a:xfrm>
              <a:off x="4725191" y="4502931"/>
              <a:ext cx="936625"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51" name="Rectangle 22"/>
            <p:cNvSpPr>
              <a:spLocks noChangeArrowheads="1"/>
            </p:cNvSpPr>
            <p:nvPr/>
          </p:nvSpPr>
          <p:spPr bwMode="auto">
            <a:xfrm>
              <a:off x="4445791" y="4472769"/>
              <a:ext cx="139065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宋体" panose="02010600030101010101" pitchFamily="2" charset="-122"/>
                  <a:sym typeface="宋体" panose="02010600030101010101" pitchFamily="2" charset="-122"/>
                </a:rPr>
                <a:t>脆弱性信息</a:t>
              </a:r>
            </a:p>
            <a:p>
              <a:pPr algn="ctr"/>
              <a:r>
                <a:rPr lang="en-US" altLang="zh-CN">
                  <a:solidFill>
                    <a:srgbClr val="000000"/>
                  </a:solidFill>
                  <a:latin typeface="宋体" panose="02010600030101010101" pitchFamily="2" charset="-122"/>
                  <a:sym typeface="宋体" panose="02010600030101010101" pitchFamily="2" charset="-122"/>
                </a:rPr>
                <a:t>vulnerability</a:t>
              </a:r>
              <a:endParaRPr lang="en-US" altLang="zh-CN">
                <a:solidFill>
                  <a:srgbClr val="000000"/>
                </a:solidFill>
                <a:sym typeface="黑体" panose="02010609060101010101" pitchFamily="49" charset="-122"/>
              </a:endParaRPr>
            </a:p>
          </p:txBody>
        </p:sp>
        <p:sp>
          <p:nvSpPr>
            <p:cNvPr id="61452" name="Rectangle 23"/>
            <p:cNvSpPr>
              <a:spLocks noChangeArrowheads="1"/>
            </p:cNvSpPr>
            <p:nvPr/>
          </p:nvSpPr>
          <p:spPr bwMode="auto">
            <a:xfrm>
              <a:off x="4690266" y="6047569"/>
              <a:ext cx="898525" cy="51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53" name="Rectangle 24"/>
            <p:cNvSpPr>
              <a:spLocks noChangeArrowheads="1"/>
            </p:cNvSpPr>
            <p:nvPr/>
          </p:nvSpPr>
          <p:spPr bwMode="auto">
            <a:xfrm>
              <a:off x="4807741" y="6123769"/>
              <a:ext cx="679450"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54" name="Rectangle 25"/>
            <p:cNvSpPr>
              <a:spLocks noChangeArrowheads="1"/>
            </p:cNvSpPr>
            <p:nvPr/>
          </p:nvSpPr>
          <p:spPr bwMode="auto">
            <a:xfrm>
              <a:off x="4739478" y="6057094"/>
              <a:ext cx="8509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a:solidFill>
                    <a:srgbClr val="000000"/>
                  </a:solidFill>
                  <a:latin typeface="宋体" panose="02010600030101010101" pitchFamily="2" charset="-122"/>
                  <a:sym typeface="宋体" panose="02010600030101010101" pitchFamily="2" charset="-122"/>
                </a:rPr>
                <a:t>影响信息</a:t>
              </a:r>
            </a:p>
            <a:p>
              <a:pPr algn="r"/>
              <a:r>
                <a:rPr lang="en-US" altLang="zh-CN">
                  <a:solidFill>
                    <a:srgbClr val="000000"/>
                  </a:solidFill>
                  <a:latin typeface="宋体" panose="02010600030101010101" pitchFamily="2" charset="-122"/>
                  <a:sym typeface="宋体" panose="02010600030101010101" pitchFamily="2" charset="-122"/>
                </a:rPr>
                <a:t>impact</a:t>
              </a:r>
              <a:endParaRPr lang="en-US" altLang="zh-CN">
                <a:solidFill>
                  <a:srgbClr val="000000"/>
                </a:solidFill>
                <a:sym typeface="黑体" panose="02010609060101010101" pitchFamily="49" charset="-122"/>
              </a:endParaRPr>
            </a:p>
          </p:txBody>
        </p:sp>
        <p:sp>
          <p:nvSpPr>
            <p:cNvPr id="61455" name="Rectangle 26"/>
            <p:cNvSpPr>
              <a:spLocks noChangeArrowheads="1"/>
            </p:cNvSpPr>
            <p:nvPr/>
          </p:nvSpPr>
          <p:spPr bwMode="auto">
            <a:xfrm>
              <a:off x="8385966" y="4391806"/>
              <a:ext cx="773112" cy="501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56" name="Rectangle 27"/>
            <p:cNvSpPr>
              <a:spLocks noChangeArrowheads="1"/>
            </p:cNvSpPr>
            <p:nvPr/>
          </p:nvSpPr>
          <p:spPr bwMode="auto">
            <a:xfrm>
              <a:off x="8219278" y="4468006"/>
              <a:ext cx="833438"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57" name="Rectangle 28"/>
            <p:cNvSpPr>
              <a:spLocks noChangeArrowheads="1"/>
            </p:cNvSpPr>
            <p:nvPr/>
          </p:nvSpPr>
          <p:spPr bwMode="auto">
            <a:xfrm>
              <a:off x="8225628" y="4401331"/>
              <a:ext cx="84931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风险信息</a:t>
              </a:r>
              <a:endParaRPr lang="zh-CN" altLang="en-US">
                <a:solidFill>
                  <a:srgbClr val="000000"/>
                </a:solidFill>
                <a:sym typeface="黑体" panose="02010609060101010101" pitchFamily="49" charset="-122"/>
              </a:endParaRPr>
            </a:p>
          </p:txBody>
        </p:sp>
        <p:grpSp>
          <p:nvGrpSpPr>
            <p:cNvPr id="61458" name="Group 29"/>
            <p:cNvGrpSpPr>
              <a:grpSpLocks/>
            </p:cNvGrpSpPr>
            <p:nvPr/>
          </p:nvGrpSpPr>
          <p:grpSpPr bwMode="auto">
            <a:xfrm>
              <a:off x="4769641" y="3598056"/>
              <a:ext cx="755650" cy="808038"/>
              <a:chOff x="0" y="0"/>
              <a:chExt cx="476" cy="509"/>
            </a:xfrm>
          </p:grpSpPr>
          <p:grpSp>
            <p:nvGrpSpPr>
              <p:cNvPr id="61495" name="Group 30"/>
              <p:cNvGrpSpPr>
                <a:grpSpLocks/>
              </p:cNvGrpSpPr>
              <p:nvPr/>
            </p:nvGrpSpPr>
            <p:grpSpPr bwMode="auto">
              <a:xfrm>
                <a:off x="0" y="0"/>
                <a:ext cx="476" cy="509"/>
                <a:chOff x="0" y="0"/>
                <a:chExt cx="476" cy="509"/>
              </a:xfrm>
            </p:grpSpPr>
            <p:sp>
              <p:nvSpPr>
                <p:cNvPr id="61504" name="Freeform 31"/>
                <p:cNvSpPr>
                  <a:spLocks noChangeArrowheads="1"/>
                </p:cNvSpPr>
                <p:nvPr/>
              </p:nvSpPr>
              <p:spPr bwMode="auto">
                <a:xfrm>
                  <a:off x="15" y="19"/>
                  <a:ext cx="461" cy="490"/>
                </a:xfrm>
                <a:custGeom>
                  <a:avLst/>
                  <a:gdLst>
                    <a:gd name="T0" fmla="*/ 46 w 461"/>
                    <a:gd name="T1" fmla="*/ 0 h 490"/>
                    <a:gd name="T2" fmla="*/ 39 w 461"/>
                    <a:gd name="T3" fmla="*/ 0 h 490"/>
                    <a:gd name="T4" fmla="*/ 29 w 461"/>
                    <a:gd name="T5" fmla="*/ 4 h 490"/>
                    <a:gd name="T6" fmla="*/ 22 w 461"/>
                    <a:gd name="T7" fmla="*/ 9 h 490"/>
                    <a:gd name="T8" fmla="*/ 14 w 461"/>
                    <a:gd name="T9" fmla="*/ 16 h 490"/>
                    <a:gd name="T10" fmla="*/ 8 w 461"/>
                    <a:gd name="T11" fmla="*/ 23 h 490"/>
                    <a:gd name="T12" fmla="*/ 5 w 461"/>
                    <a:gd name="T13" fmla="*/ 32 h 490"/>
                    <a:gd name="T14" fmla="*/ 2 w 461"/>
                    <a:gd name="T15" fmla="*/ 42 h 490"/>
                    <a:gd name="T16" fmla="*/ 0 w 461"/>
                    <a:gd name="T17" fmla="*/ 51 h 490"/>
                    <a:gd name="T18" fmla="*/ 0 w 461"/>
                    <a:gd name="T19" fmla="*/ 439 h 490"/>
                    <a:gd name="T20" fmla="*/ 2 w 461"/>
                    <a:gd name="T21" fmla="*/ 450 h 490"/>
                    <a:gd name="T22" fmla="*/ 5 w 461"/>
                    <a:gd name="T23" fmla="*/ 458 h 490"/>
                    <a:gd name="T24" fmla="*/ 8 w 461"/>
                    <a:gd name="T25" fmla="*/ 467 h 490"/>
                    <a:gd name="T26" fmla="*/ 14 w 461"/>
                    <a:gd name="T27" fmla="*/ 476 h 490"/>
                    <a:gd name="T28" fmla="*/ 22 w 461"/>
                    <a:gd name="T29" fmla="*/ 481 h 490"/>
                    <a:gd name="T30" fmla="*/ 29 w 461"/>
                    <a:gd name="T31" fmla="*/ 487 h 490"/>
                    <a:gd name="T32" fmla="*/ 39 w 461"/>
                    <a:gd name="T33" fmla="*/ 489 h 490"/>
                    <a:gd name="T34" fmla="*/ 46 w 461"/>
                    <a:gd name="T35" fmla="*/ 490 h 490"/>
                    <a:gd name="T36" fmla="*/ 416 w 461"/>
                    <a:gd name="T37" fmla="*/ 490 h 490"/>
                    <a:gd name="T38" fmla="*/ 425 w 461"/>
                    <a:gd name="T39" fmla="*/ 489 h 490"/>
                    <a:gd name="T40" fmla="*/ 433 w 461"/>
                    <a:gd name="T41" fmla="*/ 487 h 490"/>
                    <a:gd name="T42" fmla="*/ 440 w 461"/>
                    <a:gd name="T43" fmla="*/ 481 h 490"/>
                    <a:gd name="T44" fmla="*/ 448 w 461"/>
                    <a:gd name="T45" fmla="*/ 476 h 490"/>
                    <a:gd name="T46" fmla="*/ 453 w 461"/>
                    <a:gd name="T47" fmla="*/ 467 h 490"/>
                    <a:gd name="T48" fmla="*/ 457 w 461"/>
                    <a:gd name="T49" fmla="*/ 458 h 490"/>
                    <a:gd name="T50" fmla="*/ 461 w 461"/>
                    <a:gd name="T51" fmla="*/ 450 h 490"/>
                    <a:gd name="T52" fmla="*/ 461 w 461"/>
                    <a:gd name="T53" fmla="*/ 439 h 490"/>
                    <a:gd name="T54" fmla="*/ 461 w 461"/>
                    <a:gd name="T55" fmla="*/ 51 h 490"/>
                    <a:gd name="T56" fmla="*/ 461 w 461"/>
                    <a:gd name="T57" fmla="*/ 42 h 490"/>
                    <a:gd name="T58" fmla="*/ 457 w 461"/>
                    <a:gd name="T59" fmla="*/ 32 h 490"/>
                    <a:gd name="T60" fmla="*/ 453 w 461"/>
                    <a:gd name="T61" fmla="*/ 23 h 490"/>
                    <a:gd name="T62" fmla="*/ 448 w 461"/>
                    <a:gd name="T63" fmla="*/ 16 h 490"/>
                    <a:gd name="T64" fmla="*/ 440 w 461"/>
                    <a:gd name="T65" fmla="*/ 9 h 490"/>
                    <a:gd name="T66" fmla="*/ 433 w 461"/>
                    <a:gd name="T67" fmla="*/ 4 h 490"/>
                    <a:gd name="T68" fmla="*/ 425 w 461"/>
                    <a:gd name="T69" fmla="*/ 0 h 490"/>
                    <a:gd name="T70" fmla="*/ 416 w 461"/>
                    <a:gd name="T71" fmla="*/ 0 h 490"/>
                    <a:gd name="T72" fmla="*/ 46 w 461"/>
                    <a:gd name="T73" fmla="*/ 0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1"/>
                    <a:gd name="T112" fmla="*/ 0 h 490"/>
                    <a:gd name="T113" fmla="*/ 461 w 461"/>
                    <a:gd name="T114" fmla="*/ 490 h 4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1" h="490">
                      <a:moveTo>
                        <a:pt x="46" y="0"/>
                      </a:moveTo>
                      <a:lnTo>
                        <a:pt x="39" y="0"/>
                      </a:lnTo>
                      <a:lnTo>
                        <a:pt x="29" y="4"/>
                      </a:lnTo>
                      <a:lnTo>
                        <a:pt x="22" y="9"/>
                      </a:lnTo>
                      <a:lnTo>
                        <a:pt x="14" y="16"/>
                      </a:lnTo>
                      <a:lnTo>
                        <a:pt x="8" y="23"/>
                      </a:lnTo>
                      <a:lnTo>
                        <a:pt x="5" y="32"/>
                      </a:lnTo>
                      <a:lnTo>
                        <a:pt x="2" y="42"/>
                      </a:lnTo>
                      <a:lnTo>
                        <a:pt x="0" y="51"/>
                      </a:lnTo>
                      <a:lnTo>
                        <a:pt x="0" y="439"/>
                      </a:lnTo>
                      <a:lnTo>
                        <a:pt x="2" y="450"/>
                      </a:lnTo>
                      <a:lnTo>
                        <a:pt x="5" y="458"/>
                      </a:lnTo>
                      <a:lnTo>
                        <a:pt x="8" y="467"/>
                      </a:lnTo>
                      <a:lnTo>
                        <a:pt x="14" y="476"/>
                      </a:lnTo>
                      <a:lnTo>
                        <a:pt x="22" y="481"/>
                      </a:lnTo>
                      <a:lnTo>
                        <a:pt x="29" y="487"/>
                      </a:lnTo>
                      <a:lnTo>
                        <a:pt x="39" y="489"/>
                      </a:lnTo>
                      <a:lnTo>
                        <a:pt x="46" y="490"/>
                      </a:lnTo>
                      <a:lnTo>
                        <a:pt x="416" y="490"/>
                      </a:lnTo>
                      <a:lnTo>
                        <a:pt x="425" y="489"/>
                      </a:lnTo>
                      <a:lnTo>
                        <a:pt x="433" y="487"/>
                      </a:lnTo>
                      <a:lnTo>
                        <a:pt x="440" y="481"/>
                      </a:lnTo>
                      <a:lnTo>
                        <a:pt x="448" y="476"/>
                      </a:lnTo>
                      <a:lnTo>
                        <a:pt x="453" y="467"/>
                      </a:lnTo>
                      <a:lnTo>
                        <a:pt x="457" y="458"/>
                      </a:lnTo>
                      <a:lnTo>
                        <a:pt x="461" y="450"/>
                      </a:lnTo>
                      <a:lnTo>
                        <a:pt x="461" y="439"/>
                      </a:lnTo>
                      <a:lnTo>
                        <a:pt x="461" y="51"/>
                      </a:lnTo>
                      <a:lnTo>
                        <a:pt x="461" y="42"/>
                      </a:lnTo>
                      <a:lnTo>
                        <a:pt x="457" y="32"/>
                      </a:lnTo>
                      <a:lnTo>
                        <a:pt x="453" y="23"/>
                      </a:lnTo>
                      <a:lnTo>
                        <a:pt x="448" y="16"/>
                      </a:lnTo>
                      <a:lnTo>
                        <a:pt x="440" y="9"/>
                      </a:lnTo>
                      <a:lnTo>
                        <a:pt x="433" y="4"/>
                      </a:lnTo>
                      <a:lnTo>
                        <a:pt x="425" y="0"/>
                      </a:lnTo>
                      <a:lnTo>
                        <a:pt x="416" y="0"/>
                      </a:lnTo>
                      <a:lnTo>
                        <a:pt x="46" y="0"/>
                      </a:lnTo>
                      <a:close/>
                    </a:path>
                  </a:pathLst>
                </a:custGeom>
                <a:solidFill>
                  <a:srgbClr val="000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61505" name="Freeform 32"/>
                <p:cNvSpPr>
                  <a:spLocks noChangeArrowheads="1"/>
                </p:cNvSpPr>
                <p:nvPr/>
              </p:nvSpPr>
              <p:spPr bwMode="auto">
                <a:xfrm>
                  <a:off x="0" y="0"/>
                  <a:ext cx="460" cy="492"/>
                </a:xfrm>
                <a:custGeom>
                  <a:avLst/>
                  <a:gdLst>
                    <a:gd name="T0" fmla="*/ 46 w 460"/>
                    <a:gd name="T1" fmla="*/ 0 h 492"/>
                    <a:gd name="T2" fmla="*/ 37 w 460"/>
                    <a:gd name="T3" fmla="*/ 1 h 492"/>
                    <a:gd name="T4" fmla="*/ 27 w 460"/>
                    <a:gd name="T5" fmla="*/ 5 h 492"/>
                    <a:gd name="T6" fmla="*/ 20 w 460"/>
                    <a:gd name="T7" fmla="*/ 10 h 492"/>
                    <a:gd name="T8" fmla="*/ 14 w 460"/>
                    <a:gd name="T9" fmla="*/ 17 h 492"/>
                    <a:gd name="T10" fmla="*/ 7 w 460"/>
                    <a:gd name="T11" fmla="*/ 24 h 492"/>
                    <a:gd name="T12" fmla="*/ 4 w 460"/>
                    <a:gd name="T13" fmla="*/ 33 h 492"/>
                    <a:gd name="T14" fmla="*/ 1 w 460"/>
                    <a:gd name="T15" fmla="*/ 44 h 492"/>
                    <a:gd name="T16" fmla="*/ 0 w 460"/>
                    <a:gd name="T17" fmla="*/ 53 h 492"/>
                    <a:gd name="T18" fmla="*/ 0 w 460"/>
                    <a:gd name="T19" fmla="*/ 439 h 492"/>
                    <a:gd name="T20" fmla="*/ 1 w 460"/>
                    <a:gd name="T21" fmla="*/ 451 h 492"/>
                    <a:gd name="T22" fmla="*/ 4 w 460"/>
                    <a:gd name="T23" fmla="*/ 460 h 492"/>
                    <a:gd name="T24" fmla="*/ 7 w 460"/>
                    <a:gd name="T25" fmla="*/ 469 h 492"/>
                    <a:gd name="T26" fmla="*/ 14 w 460"/>
                    <a:gd name="T27" fmla="*/ 476 h 492"/>
                    <a:gd name="T28" fmla="*/ 20 w 460"/>
                    <a:gd name="T29" fmla="*/ 483 h 492"/>
                    <a:gd name="T30" fmla="*/ 27 w 460"/>
                    <a:gd name="T31" fmla="*/ 488 h 492"/>
                    <a:gd name="T32" fmla="*/ 37 w 460"/>
                    <a:gd name="T33" fmla="*/ 490 h 492"/>
                    <a:gd name="T34" fmla="*/ 46 w 460"/>
                    <a:gd name="T35" fmla="*/ 492 h 492"/>
                    <a:gd name="T36" fmla="*/ 414 w 460"/>
                    <a:gd name="T37" fmla="*/ 492 h 492"/>
                    <a:gd name="T38" fmla="*/ 425 w 460"/>
                    <a:gd name="T39" fmla="*/ 490 h 492"/>
                    <a:gd name="T40" fmla="*/ 432 w 460"/>
                    <a:gd name="T41" fmla="*/ 488 h 492"/>
                    <a:gd name="T42" fmla="*/ 440 w 460"/>
                    <a:gd name="T43" fmla="*/ 483 h 492"/>
                    <a:gd name="T44" fmla="*/ 446 w 460"/>
                    <a:gd name="T45" fmla="*/ 476 h 492"/>
                    <a:gd name="T46" fmla="*/ 452 w 460"/>
                    <a:gd name="T47" fmla="*/ 469 h 492"/>
                    <a:gd name="T48" fmla="*/ 457 w 460"/>
                    <a:gd name="T49" fmla="*/ 460 h 492"/>
                    <a:gd name="T50" fmla="*/ 460 w 460"/>
                    <a:gd name="T51" fmla="*/ 451 h 492"/>
                    <a:gd name="T52" fmla="*/ 460 w 460"/>
                    <a:gd name="T53" fmla="*/ 439 h 492"/>
                    <a:gd name="T54" fmla="*/ 460 w 460"/>
                    <a:gd name="T55" fmla="*/ 53 h 492"/>
                    <a:gd name="T56" fmla="*/ 460 w 460"/>
                    <a:gd name="T57" fmla="*/ 44 h 492"/>
                    <a:gd name="T58" fmla="*/ 457 w 460"/>
                    <a:gd name="T59" fmla="*/ 33 h 492"/>
                    <a:gd name="T60" fmla="*/ 452 w 460"/>
                    <a:gd name="T61" fmla="*/ 24 h 492"/>
                    <a:gd name="T62" fmla="*/ 446 w 460"/>
                    <a:gd name="T63" fmla="*/ 17 h 492"/>
                    <a:gd name="T64" fmla="*/ 440 w 460"/>
                    <a:gd name="T65" fmla="*/ 10 h 492"/>
                    <a:gd name="T66" fmla="*/ 432 w 460"/>
                    <a:gd name="T67" fmla="*/ 5 h 492"/>
                    <a:gd name="T68" fmla="*/ 425 w 460"/>
                    <a:gd name="T69" fmla="*/ 1 h 492"/>
                    <a:gd name="T70" fmla="*/ 414 w 460"/>
                    <a:gd name="T71" fmla="*/ 0 h 492"/>
                    <a:gd name="T72" fmla="*/ 46 w 460"/>
                    <a:gd name="T73" fmla="*/ 0 h 4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0"/>
                    <a:gd name="T112" fmla="*/ 0 h 492"/>
                    <a:gd name="T113" fmla="*/ 460 w 460"/>
                    <a:gd name="T114" fmla="*/ 492 h 4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0" h="492">
                      <a:moveTo>
                        <a:pt x="46" y="0"/>
                      </a:moveTo>
                      <a:lnTo>
                        <a:pt x="37" y="1"/>
                      </a:lnTo>
                      <a:lnTo>
                        <a:pt x="27" y="5"/>
                      </a:lnTo>
                      <a:lnTo>
                        <a:pt x="20" y="10"/>
                      </a:lnTo>
                      <a:lnTo>
                        <a:pt x="14" y="17"/>
                      </a:lnTo>
                      <a:lnTo>
                        <a:pt x="7" y="24"/>
                      </a:lnTo>
                      <a:lnTo>
                        <a:pt x="4" y="33"/>
                      </a:lnTo>
                      <a:lnTo>
                        <a:pt x="1" y="44"/>
                      </a:lnTo>
                      <a:lnTo>
                        <a:pt x="0" y="53"/>
                      </a:lnTo>
                      <a:lnTo>
                        <a:pt x="0" y="439"/>
                      </a:lnTo>
                      <a:lnTo>
                        <a:pt x="1" y="451"/>
                      </a:lnTo>
                      <a:lnTo>
                        <a:pt x="4" y="460"/>
                      </a:lnTo>
                      <a:lnTo>
                        <a:pt x="7" y="469"/>
                      </a:lnTo>
                      <a:lnTo>
                        <a:pt x="14" y="476"/>
                      </a:lnTo>
                      <a:lnTo>
                        <a:pt x="20" y="483"/>
                      </a:lnTo>
                      <a:lnTo>
                        <a:pt x="27" y="488"/>
                      </a:lnTo>
                      <a:lnTo>
                        <a:pt x="37" y="490"/>
                      </a:lnTo>
                      <a:lnTo>
                        <a:pt x="46" y="492"/>
                      </a:lnTo>
                      <a:lnTo>
                        <a:pt x="414" y="492"/>
                      </a:lnTo>
                      <a:lnTo>
                        <a:pt x="425" y="490"/>
                      </a:lnTo>
                      <a:lnTo>
                        <a:pt x="432" y="488"/>
                      </a:lnTo>
                      <a:lnTo>
                        <a:pt x="440" y="483"/>
                      </a:lnTo>
                      <a:lnTo>
                        <a:pt x="446" y="476"/>
                      </a:lnTo>
                      <a:lnTo>
                        <a:pt x="452" y="469"/>
                      </a:lnTo>
                      <a:lnTo>
                        <a:pt x="457" y="460"/>
                      </a:lnTo>
                      <a:lnTo>
                        <a:pt x="460" y="451"/>
                      </a:lnTo>
                      <a:lnTo>
                        <a:pt x="460" y="439"/>
                      </a:lnTo>
                      <a:lnTo>
                        <a:pt x="460" y="53"/>
                      </a:lnTo>
                      <a:lnTo>
                        <a:pt x="460" y="44"/>
                      </a:lnTo>
                      <a:lnTo>
                        <a:pt x="457" y="33"/>
                      </a:lnTo>
                      <a:lnTo>
                        <a:pt x="452" y="24"/>
                      </a:lnTo>
                      <a:lnTo>
                        <a:pt x="446" y="17"/>
                      </a:lnTo>
                      <a:lnTo>
                        <a:pt x="440" y="10"/>
                      </a:lnTo>
                      <a:lnTo>
                        <a:pt x="432" y="5"/>
                      </a:lnTo>
                      <a:lnTo>
                        <a:pt x="425" y="1"/>
                      </a:lnTo>
                      <a:lnTo>
                        <a:pt x="414" y="0"/>
                      </a:lnTo>
                      <a:lnTo>
                        <a:pt x="46" y="0"/>
                      </a:lnTo>
                      <a:close/>
                    </a:path>
                  </a:pathLst>
                </a:custGeom>
                <a:solidFill>
                  <a:srgbClr val="969696"/>
                </a:solidFill>
                <a:ln w="12700" cmpd="sng">
                  <a:solidFill>
                    <a:srgbClr val="000000"/>
                  </a:solidFill>
                  <a:bevel/>
                  <a:headEnd/>
                  <a:tailEnd/>
                </a:ln>
              </p:spPr>
              <p:txBody>
                <a:bodyPr/>
                <a:lstStyle/>
                <a:p>
                  <a:endParaRPr lang="zh-CN" altLang="en-US"/>
                </a:p>
              </p:txBody>
            </p:sp>
          </p:grpSp>
          <p:sp>
            <p:nvSpPr>
              <p:cNvPr id="61496" name="Rectangle 33"/>
              <p:cNvSpPr>
                <a:spLocks noChangeArrowheads="1"/>
              </p:cNvSpPr>
              <p:nvPr/>
            </p:nvSpPr>
            <p:spPr bwMode="auto">
              <a:xfrm>
                <a:off x="85" y="113"/>
                <a:ext cx="284" cy="53"/>
              </a:xfrm>
              <a:prstGeom prst="rect">
                <a:avLst/>
              </a:prstGeom>
              <a:solidFill>
                <a:srgbClr val="FF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97" name="Line 34"/>
              <p:cNvSpPr>
                <a:spLocks noChangeShapeType="1"/>
              </p:cNvSpPr>
              <p:nvPr/>
            </p:nvSpPr>
            <p:spPr bwMode="auto">
              <a:xfrm>
                <a:off x="85" y="320"/>
                <a:ext cx="284" cy="2"/>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98" name="Line 35"/>
              <p:cNvSpPr>
                <a:spLocks noChangeShapeType="1"/>
              </p:cNvSpPr>
              <p:nvPr/>
            </p:nvSpPr>
            <p:spPr bwMode="auto">
              <a:xfrm>
                <a:off x="85" y="369"/>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99" name="Line 36"/>
              <p:cNvSpPr>
                <a:spLocks noChangeShapeType="1"/>
              </p:cNvSpPr>
              <p:nvPr/>
            </p:nvSpPr>
            <p:spPr bwMode="auto">
              <a:xfrm>
                <a:off x="85" y="416"/>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500" name="Line 37"/>
              <p:cNvSpPr>
                <a:spLocks noChangeShapeType="1"/>
              </p:cNvSpPr>
              <p:nvPr/>
            </p:nvSpPr>
            <p:spPr bwMode="auto">
              <a:xfrm>
                <a:off x="85" y="92"/>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501" name="Line 38"/>
              <p:cNvSpPr>
                <a:spLocks noChangeShapeType="1"/>
              </p:cNvSpPr>
              <p:nvPr/>
            </p:nvSpPr>
            <p:spPr bwMode="auto">
              <a:xfrm>
                <a:off x="85" y="274"/>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502" name="Line 39"/>
              <p:cNvSpPr>
                <a:spLocks noChangeShapeType="1"/>
              </p:cNvSpPr>
              <p:nvPr/>
            </p:nvSpPr>
            <p:spPr bwMode="auto">
              <a:xfrm>
                <a:off x="85" y="184"/>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503" name="Line 40"/>
              <p:cNvSpPr>
                <a:spLocks noChangeShapeType="1"/>
              </p:cNvSpPr>
              <p:nvPr/>
            </p:nvSpPr>
            <p:spPr bwMode="auto">
              <a:xfrm>
                <a:off x="85" y="230"/>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1459" name="Group 41"/>
            <p:cNvGrpSpPr>
              <a:grpSpLocks/>
            </p:cNvGrpSpPr>
            <p:nvPr/>
          </p:nvGrpSpPr>
          <p:grpSpPr bwMode="auto">
            <a:xfrm>
              <a:off x="4771228" y="5237944"/>
              <a:ext cx="754063" cy="809625"/>
              <a:chOff x="0" y="0"/>
              <a:chExt cx="475" cy="510"/>
            </a:xfrm>
          </p:grpSpPr>
          <p:grpSp>
            <p:nvGrpSpPr>
              <p:cNvPr id="61484" name="Group 42"/>
              <p:cNvGrpSpPr>
                <a:grpSpLocks/>
              </p:cNvGrpSpPr>
              <p:nvPr/>
            </p:nvGrpSpPr>
            <p:grpSpPr bwMode="auto">
              <a:xfrm>
                <a:off x="0" y="0"/>
                <a:ext cx="475" cy="510"/>
                <a:chOff x="0" y="0"/>
                <a:chExt cx="475" cy="510"/>
              </a:xfrm>
            </p:grpSpPr>
            <p:sp>
              <p:nvSpPr>
                <p:cNvPr id="61493" name="Freeform 43"/>
                <p:cNvSpPr>
                  <a:spLocks noChangeArrowheads="1"/>
                </p:cNvSpPr>
                <p:nvPr/>
              </p:nvSpPr>
              <p:spPr bwMode="auto">
                <a:xfrm>
                  <a:off x="16" y="20"/>
                  <a:ext cx="459" cy="490"/>
                </a:xfrm>
                <a:custGeom>
                  <a:avLst/>
                  <a:gdLst>
                    <a:gd name="T0" fmla="*/ 46 w 459"/>
                    <a:gd name="T1" fmla="*/ 0 h 490"/>
                    <a:gd name="T2" fmla="*/ 37 w 459"/>
                    <a:gd name="T3" fmla="*/ 0 h 490"/>
                    <a:gd name="T4" fmla="*/ 27 w 459"/>
                    <a:gd name="T5" fmla="*/ 3 h 490"/>
                    <a:gd name="T6" fmla="*/ 20 w 459"/>
                    <a:gd name="T7" fmla="*/ 9 h 490"/>
                    <a:gd name="T8" fmla="*/ 14 w 459"/>
                    <a:gd name="T9" fmla="*/ 14 h 490"/>
                    <a:gd name="T10" fmla="*/ 7 w 459"/>
                    <a:gd name="T11" fmla="*/ 21 h 490"/>
                    <a:gd name="T12" fmla="*/ 3 w 459"/>
                    <a:gd name="T13" fmla="*/ 32 h 490"/>
                    <a:gd name="T14" fmla="*/ 1 w 459"/>
                    <a:gd name="T15" fmla="*/ 40 h 490"/>
                    <a:gd name="T16" fmla="*/ 0 w 459"/>
                    <a:gd name="T17" fmla="*/ 51 h 490"/>
                    <a:gd name="T18" fmla="*/ 0 w 459"/>
                    <a:gd name="T19" fmla="*/ 437 h 490"/>
                    <a:gd name="T20" fmla="*/ 1 w 459"/>
                    <a:gd name="T21" fmla="*/ 449 h 490"/>
                    <a:gd name="T22" fmla="*/ 3 w 459"/>
                    <a:gd name="T23" fmla="*/ 458 h 490"/>
                    <a:gd name="T24" fmla="*/ 7 w 459"/>
                    <a:gd name="T25" fmla="*/ 467 h 490"/>
                    <a:gd name="T26" fmla="*/ 14 w 459"/>
                    <a:gd name="T27" fmla="*/ 474 h 490"/>
                    <a:gd name="T28" fmla="*/ 20 w 459"/>
                    <a:gd name="T29" fmla="*/ 481 h 490"/>
                    <a:gd name="T30" fmla="*/ 27 w 459"/>
                    <a:gd name="T31" fmla="*/ 487 h 490"/>
                    <a:gd name="T32" fmla="*/ 37 w 459"/>
                    <a:gd name="T33" fmla="*/ 488 h 490"/>
                    <a:gd name="T34" fmla="*/ 46 w 459"/>
                    <a:gd name="T35" fmla="*/ 490 h 490"/>
                    <a:gd name="T36" fmla="*/ 414 w 459"/>
                    <a:gd name="T37" fmla="*/ 490 h 490"/>
                    <a:gd name="T38" fmla="*/ 423 w 459"/>
                    <a:gd name="T39" fmla="*/ 488 h 490"/>
                    <a:gd name="T40" fmla="*/ 431 w 459"/>
                    <a:gd name="T41" fmla="*/ 487 h 490"/>
                    <a:gd name="T42" fmla="*/ 438 w 459"/>
                    <a:gd name="T43" fmla="*/ 481 h 490"/>
                    <a:gd name="T44" fmla="*/ 446 w 459"/>
                    <a:gd name="T45" fmla="*/ 474 h 490"/>
                    <a:gd name="T46" fmla="*/ 451 w 459"/>
                    <a:gd name="T47" fmla="*/ 467 h 490"/>
                    <a:gd name="T48" fmla="*/ 455 w 459"/>
                    <a:gd name="T49" fmla="*/ 458 h 490"/>
                    <a:gd name="T50" fmla="*/ 459 w 459"/>
                    <a:gd name="T51" fmla="*/ 449 h 490"/>
                    <a:gd name="T52" fmla="*/ 459 w 459"/>
                    <a:gd name="T53" fmla="*/ 437 h 490"/>
                    <a:gd name="T54" fmla="*/ 459 w 459"/>
                    <a:gd name="T55" fmla="*/ 51 h 490"/>
                    <a:gd name="T56" fmla="*/ 459 w 459"/>
                    <a:gd name="T57" fmla="*/ 40 h 490"/>
                    <a:gd name="T58" fmla="*/ 455 w 459"/>
                    <a:gd name="T59" fmla="*/ 32 h 490"/>
                    <a:gd name="T60" fmla="*/ 451 w 459"/>
                    <a:gd name="T61" fmla="*/ 21 h 490"/>
                    <a:gd name="T62" fmla="*/ 446 w 459"/>
                    <a:gd name="T63" fmla="*/ 14 h 490"/>
                    <a:gd name="T64" fmla="*/ 438 w 459"/>
                    <a:gd name="T65" fmla="*/ 9 h 490"/>
                    <a:gd name="T66" fmla="*/ 431 w 459"/>
                    <a:gd name="T67" fmla="*/ 3 h 490"/>
                    <a:gd name="T68" fmla="*/ 423 w 459"/>
                    <a:gd name="T69" fmla="*/ 0 h 490"/>
                    <a:gd name="T70" fmla="*/ 414 w 459"/>
                    <a:gd name="T71" fmla="*/ 0 h 490"/>
                    <a:gd name="T72" fmla="*/ 46 w 459"/>
                    <a:gd name="T73" fmla="*/ 0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9"/>
                    <a:gd name="T112" fmla="*/ 0 h 490"/>
                    <a:gd name="T113" fmla="*/ 459 w 459"/>
                    <a:gd name="T114" fmla="*/ 490 h 4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9" h="490">
                      <a:moveTo>
                        <a:pt x="46" y="0"/>
                      </a:moveTo>
                      <a:lnTo>
                        <a:pt x="37" y="0"/>
                      </a:lnTo>
                      <a:lnTo>
                        <a:pt x="27" y="3"/>
                      </a:lnTo>
                      <a:lnTo>
                        <a:pt x="20" y="9"/>
                      </a:lnTo>
                      <a:lnTo>
                        <a:pt x="14" y="14"/>
                      </a:lnTo>
                      <a:lnTo>
                        <a:pt x="7" y="21"/>
                      </a:lnTo>
                      <a:lnTo>
                        <a:pt x="3" y="32"/>
                      </a:lnTo>
                      <a:lnTo>
                        <a:pt x="1" y="40"/>
                      </a:lnTo>
                      <a:lnTo>
                        <a:pt x="0" y="51"/>
                      </a:lnTo>
                      <a:lnTo>
                        <a:pt x="0" y="437"/>
                      </a:lnTo>
                      <a:lnTo>
                        <a:pt x="1" y="449"/>
                      </a:lnTo>
                      <a:lnTo>
                        <a:pt x="3" y="458"/>
                      </a:lnTo>
                      <a:lnTo>
                        <a:pt x="7" y="467"/>
                      </a:lnTo>
                      <a:lnTo>
                        <a:pt x="14" y="474"/>
                      </a:lnTo>
                      <a:lnTo>
                        <a:pt x="20" y="481"/>
                      </a:lnTo>
                      <a:lnTo>
                        <a:pt x="27" y="487"/>
                      </a:lnTo>
                      <a:lnTo>
                        <a:pt x="37" y="488"/>
                      </a:lnTo>
                      <a:lnTo>
                        <a:pt x="46" y="490"/>
                      </a:lnTo>
                      <a:lnTo>
                        <a:pt x="414" y="490"/>
                      </a:lnTo>
                      <a:lnTo>
                        <a:pt x="423" y="488"/>
                      </a:lnTo>
                      <a:lnTo>
                        <a:pt x="431" y="487"/>
                      </a:lnTo>
                      <a:lnTo>
                        <a:pt x="438" y="481"/>
                      </a:lnTo>
                      <a:lnTo>
                        <a:pt x="446" y="474"/>
                      </a:lnTo>
                      <a:lnTo>
                        <a:pt x="451" y="467"/>
                      </a:lnTo>
                      <a:lnTo>
                        <a:pt x="455" y="458"/>
                      </a:lnTo>
                      <a:lnTo>
                        <a:pt x="459" y="449"/>
                      </a:lnTo>
                      <a:lnTo>
                        <a:pt x="459" y="437"/>
                      </a:lnTo>
                      <a:lnTo>
                        <a:pt x="459" y="51"/>
                      </a:lnTo>
                      <a:lnTo>
                        <a:pt x="459" y="40"/>
                      </a:lnTo>
                      <a:lnTo>
                        <a:pt x="455" y="32"/>
                      </a:lnTo>
                      <a:lnTo>
                        <a:pt x="451" y="21"/>
                      </a:lnTo>
                      <a:lnTo>
                        <a:pt x="446" y="14"/>
                      </a:lnTo>
                      <a:lnTo>
                        <a:pt x="438" y="9"/>
                      </a:lnTo>
                      <a:lnTo>
                        <a:pt x="431" y="3"/>
                      </a:lnTo>
                      <a:lnTo>
                        <a:pt x="423" y="0"/>
                      </a:lnTo>
                      <a:lnTo>
                        <a:pt x="414" y="0"/>
                      </a:lnTo>
                      <a:lnTo>
                        <a:pt x="46" y="0"/>
                      </a:lnTo>
                      <a:close/>
                    </a:path>
                  </a:pathLst>
                </a:custGeom>
                <a:solidFill>
                  <a:srgbClr val="000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61494" name="Freeform 44"/>
                <p:cNvSpPr>
                  <a:spLocks noChangeArrowheads="1"/>
                </p:cNvSpPr>
                <p:nvPr/>
              </p:nvSpPr>
              <p:spPr bwMode="auto">
                <a:xfrm>
                  <a:off x="0" y="0"/>
                  <a:ext cx="459" cy="492"/>
                </a:xfrm>
                <a:custGeom>
                  <a:avLst/>
                  <a:gdLst>
                    <a:gd name="T0" fmla="*/ 45 w 459"/>
                    <a:gd name="T1" fmla="*/ 0 h 492"/>
                    <a:gd name="T2" fmla="*/ 37 w 459"/>
                    <a:gd name="T3" fmla="*/ 2 h 492"/>
                    <a:gd name="T4" fmla="*/ 28 w 459"/>
                    <a:gd name="T5" fmla="*/ 6 h 492"/>
                    <a:gd name="T6" fmla="*/ 20 w 459"/>
                    <a:gd name="T7" fmla="*/ 9 h 492"/>
                    <a:gd name="T8" fmla="*/ 14 w 459"/>
                    <a:gd name="T9" fmla="*/ 16 h 492"/>
                    <a:gd name="T10" fmla="*/ 8 w 459"/>
                    <a:gd name="T11" fmla="*/ 23 h 492"/>
                    <a:gd name="T12" fmla="*/ 3 w 459"/>
                    <a:gd name="T13" fmla="*/ 32 h 492"/>
                    <a:gd name="T14" fmla="*/ 0 w 459"/>
                    <a:gd name="T15" fmla="*/ 43 h 492"/>
                    <a:gd name="T16" fmla="*/ 0 w 459"/>
                    <a:gd name="T17" fmla="*/ 53 h 492"/>
                    <a:gd name="T18" fmla="*/ 0 w 459"/>
                    <a:gd name="T19" fmla="*/ 439 h 492"/>
                    <a:gd name="T20" fmla="*/ 0 w 459"/>
                    <a:gd name="T21" fmla="*/ 450 h 492"/>
                    <a:gd name="T22" fmla="*/ 3 w 459"/>
                    <a:gd name="T23" fmla="*/ 461 h 492"/>
                    <a:gd name="T24" fmla="*/ 8 w 459"/>
                    <a:gd name="T25" fmla="*/ 469 h 492"/>
                    <a:gd name="T26" fmla="*/ 14 w 459"/>
                    <a:gd name="T27" fmla="*/ 476 h 492"/>
                    <a:gd name="T28" fmla="*/ 20 w 459"/>
                    <a:gd name="T29" fmla="*/ 484 h 492"/>
                    <a:gd name="T30" fmla="*/ 28 w 459"/>
                    <a:gd name="T31" fmla="*/ 489 h 492"/>
                    <a:gd name="T32" fmla="*/ 37 w 459"/>
                    <a:gd name="T33" fmla="*/ 491 h 492"/>
                    <a:gd name="T34" fmla="*/ 45 w 459"/>
                    <a:gd name="T35" fmla="*/ 492 h 492"/>
                    <a:gd name="T36" fmla="*/ 413 w 459"/>
                    <a:gd name="T37" fmla="*/ 492 h 492"/>
                    <a:gd name="T38" fmla="*/ 424 w 459"/>
                    <a:gd name="T39" fmla="*/ 491 h 492"/>
                    <a:gd name="T40" fmla="*/ 431 w 459"/>
                    <a:gd name="T41" fmla="*/ 489 h 492"/>
                    <a:gd name="T42" fmla="*/ 439 w 459"/>
                    <a:gd name="T43" fmla="*/ 484 h 492"/>
                    <a:gd name="T44" fmla="*/ 445 w 459"/>
                    <a:gd name="T45" fmla="*/ 476 h 492"/>
                    <a:gd name="T46" fmla="*/ 451 w 459"/>
                    <a:gd name="T47" fmla="*/ 469 h 492"/>
                    <a:gd name="T48" fmla="*/ 456 w 459"/>
                    <a:gd name="T49" fmla="*/ 461 h 492"/>
                    <a:gd name="T50" fmla="*/ 459 w 459"/>
                    <a:gd name="T51" fmla="*/ 450 h 492"/>
                    <a:gd name="T52" fmla="*/ 459 w 459"/>
                    <a:gd name="T53" fmla="*/ 439 h 492"/>
                    <a:gd name="T54" fmla="*/ 459 w 459"/>
                    <a:gd name="T55" fmla="*/ 53 h 492"/>
                    <a:gd name="T56" fmla="*/ 459 w 459"/>
                    <a:gd name="T57" fmla="*/ 43 h 492"/>
                    <a:gd name="T58" fmla="*/ 456 w 459"/>
                    <a:gd name="T59" fmla="*/ 32 h 492"/>
                    <a:gd name="T60" fmla="*/ 451 w 459"/>
                    <a:gd name="T61" fmla="*/ 23 h 492"/>
                    <a:gd name="T62" fmla="*/ 445 w 459"/>
                    <a:gd name="T63" fmla="*/ 16 h 492"/>
                    <a:gd name="T64" fmla="*/ 439 w 459"/>
                    <a:gd name="T65" fmla="*/ 9 h 492"/>
                    <a:gd name="T66" fmla="*/ 431 w 459"/>
                    <a:gd name="T67" fmla="*/ 6 h 492"/>
                    <a:gd name="T68" fmla="*/ 424 w 459"/>
                    <a:gd name="T69" fmla="*/ 2 h 492"/>
                    <a:gd name="T70" fmla="*/ 413 w 459"/>
                    <a:gd name="T71" fmla="*/ 0 h 492"/>
                    <a:gd name="T72" fmla="*/ 45 w 459"/>
                    <a:gd name="T73" fmla="*/ 0 h 4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9"/>
                    <a:gd name="T112" fmla="*/ 0 h 492"/>
                    <a:gd name="T113" fmla="*/ 459 w 459"/>
                    <a:gd name="T114" fmla="*/ 492 h 4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9" h="492">
                      <a:moveTo>
                        <a:pt x="45" y="0"/>
                      </a:moveTo>
                      <a:lnTo>
                        <a:pt x="37" y="2"/>
                      </a:lnTo>
                      <a:lnTo>
                        <a:pt x="28" y="6"/>
                      </a:lnTo>
                      <a:lnTo>
                        <a:pt x="20" y="9"/>
                      </a:lnTo>
                      <a:lnTo>
                        <a:pt x="14" y="16"/>
                      </a:lnTo>
                      <a:lnTo>
                        <a:pt x="8" y="23"/>
                      </a:lnTo>
                      <a:lnTo>
                        <a:pt x="3" y="32"/>
                      </a:lnTo>
                      <a:lnTo>
                        <a:pt x="0" y="43"/>
                      </a:lnTo>
                      <a:lnTo>
                        <a:pt x="0" y="53"/>
                      </a:lnTo>
                      <a:lnTo>
                        <a:pt x="0" y="439"/>
                      </a:lnTo>
                      <a:lnTo>
                        <a:pt x="0" y="450"/>
                      </a:lnTo>
                      <a:lnTo>
                        <a:pt x="3" y="461"/>
                      </a:lnTo>
                      <a:lnTo>
                        <a:pt x="8" y="469"/>
                      </a:lnTo>
                      <a:lnTo>
                        <a:pt x="14" y="476"/>
                      </a:lnTo>
                      <a:lnTo>
                        <a:pt x="20" y="484"/>
                      </a:lnTo>
                      <a:lnTo>
                        <a:pt x="28" y="489"/>
                      </a:lnTo>
                      <a:lnTo>
                        <a:pt x="37" y="491"/>
                      </a:lnTo>
                      <a:lnTo>
                        <a:pt x="45" y="492"/>
                      </a:lnTo>
                      <a:lnTo>
                        <a:pt x="413" y="492"/>
                      </a:lnTo>
                      <a:lnTo>
                        <a:pt x="424" y="491"/>
                      </a:lnTo>
                      <a:lnTo>
                        <a:pt x="431" y="489"/>
                      </a:lnTo>
                      <a:lnTo>
                        <a:pt x="439" y="484"/>
                      </a:lnTo>
                      <a:lnTo>
                        <a:pt x="445" y="476"/>
                      </a:lnTo>
                      <a:lnTo>
                        <a:pt x="451" y="469"/>
                      </a:lnTo>
                      <a:lnTo>
                        <a:pt x="456" y="461"/>
                      </a:lnTo>
                      <a:lnTo>
                        <a:pt x="459" y="450"/>
                      </a:lnTo>
                      <a:lnTo>
                        <a:pt x="459" y="439"/>
                      </a:lnTo>
                      <a:lnTo>
                        <a:pt x="459" y="53"/>
                      </a:lnTo>
                      <a:lnTo>
                        <a:pt x="459" y="43"/>
                      </a:lnTo>
                      <a:lnTo>
                        <a:pt x="456" y="32"/>
                      </a:lnTo>
                      <a:lnTo>
                        <a:pt x="451" y="23"/>
                      </a:lnTo>
                      <a:lnTo>
                        <a:pt x="445" y="16"/>
                      </a:lnTo>
                      <a:lnTo>
                        <a:pt x="439" y="9"/>
                      </a:lnTo>
                      <a:lnTo>
                        <a:pt x="431" y="6"/>
                      </a:lnTo>
                      <a:lnTo>
                        <a:pt x="424" y="2"/>
                      </a:lnTo>
                      <a:lnTo>
                        <a:pt x="413" y="0"/>
                      </a:lnTo>
                      <a:lnTo>
                        <a:pt x="45" y="0"/>
                      </a:lnTo>
                      <a:close/>
                    </a:path>
                  </a:pathLst>
                </a:custGeom>
                <a:solidFill>
                  <a:srgbClr val="969696"/>
                </a:solidFill>
                <a:ln w="12700" cmpd="sng">
                  <a:solidFill>
                    <a:srgbClr val="000000"/>
                  </a:solidFill>
                  <a:bevel/>
                  <a:headEnd/>
                  <a:tailEnd/>
                </a:ln>
              </p:spPr>
              <p:txBody>
                <a:bodyPr/>
                <a:lstStyle/>
                <a:p>
                  <a:endParaRPr lang="zh-CN" altLang="en-US"/>
                </a:p>
              </p:txBody>
            </p:sp>
          </p:grpSp>
          <p:sp>
            <p:nvSpPr>
              <p:cNvPr id="61485" name="Rectangle 45"/>
              <p:cNvSpPr>
                <a:spLocks noChangeArrowheads="1"/>
              </p:cNvSpPr>
              <p:nvPr/>
            </p:nvSpPr>
            <p:spPr bwMode="auto">
              <a:xfrm>
                <a:off x="84" y="342"/>
                <a:ext cx="284" cy="53"/>
              </a:xfrm>
              <a:prstGeom prst="rect">
                <a:avLst/>
              </a:prstGeom>
              <a:solidFill>
                <a:srgbClr val="FF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1486" name="Line 46"/>
              <p:cNvSpPr>
                <a:spLocks noChangeShapeType="1"/>
              </p:cNvSpPr>
              <p:nvPr/>
            </p:nvSpPr>
            <p:spPr bwMode="auto">
              <a:xfrm>
                <a:off x="84" y="321"/>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87" name="Line 47"/>
              <p:cNvSpPr>
                <a:spLocks noChangeShapeType="1"/>
              </p:cNvSpPr>
              <p:nvPr/>
            </p:nvSpPr>
            <p:spPr bwMode="auto">
              <a:xfrm>
                <a:off x="84" y="276"/>
                <a:ext cx="284" cy="2"/>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88" name="Line 48"/>
              <p:cNvSpPr>
                <a:spLocks noChangeShapeType="1"/>
              </p:cNvSpPr>
              <p:nvPr/>
            </p:nvSpPr>
            <p:spPr bwMode="auto">
              <a:xfrm>
                <a:off x="84" y="414"/>
                <a:ext cx="284" cy="2"/>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89" name="Line 49"/>
              <p:cNvSpPr>
                <a:spLocks noChangeShapeType="1"/>
              </p:cNvSpPr>
              <p:nvPr/>
            </p:nvSpPr>
            <p:spPr bwMode="auto">
              <a:xfrm>
                <a:off x="84" y="91"/>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90" name="Line 50"/>
              <p:cNvSpPr>
                <a:spLocks noChangeShapeType="1"/>
              </p:cNvSpPr>
              <p:nvPr/>
            </p:nvSpPr>
            <p:spPr bwMode="auto">
              <a:xfrm>
                <a:off x="84" y="137"/>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91" name="Line 51"/>
              <p:cNvSpPr>
                <a:spLocks noChangeShapeType="1"/>
              </p:cNvSpPr>
              <p:nvPr/>
            </p:nvSpPr>
            <p:spPr bwMode="auto">
              <a:xfrm>
                <a:off x="84" y="183"/>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92" name="Line 52"/>
              <p:cNvSpPr>
                <a:spLocks noChangeShapeType="1"/>
              </p:cNvSpPr>
              <p:nvPr/>
            </p:nvSpPr>
            <p:spPr bwMode="auto">
              <a:xfrm>
                <a:off x="84" y="230"/>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1460" name="Group 53"/>
            <p:cNvGrpSpPr>
              <a:grpSpLocks/>
            </p:cNvGrpSpPr>
            <p:nvPr/>
          </p:nvGrpSpPr>
          <p:grpSpPr bwMode="auto">
            <a:xfrm>
              <a:off x="8336753" y="3537731"/>
              <a:ext cx="752475" cy="808038"/>
              <a:chOff x="0" y="0"/>
              <a:chExt cx="474" cy="509"/>
            </a:xfrm>
          </p:grpSpPr>
          <p:grpSp>
            <p:nvGrpSpPr>
              <p:cNvPr id="61473" name="Group 54"/>
              <p:cNvGrpSpPr>
                <a:grpSpLocks/>
              </p:cNvGrpSpPr>
              <p:nvPr/>
            </p:nvGrpSpPr>
            <p:grpSpPr bwMode="auto">
              <a:xfrm>
                <a:off x="0" y="0"/>
                <a:ext cx="474" cy="509"/>
                <a:chOff x="0" y="0"/>
                <a:chExt cx="474" cy="509"/>
              </a:xfrm>
            </p:grpSpPr>
            <p:sp>
              <p:nvSpPr>
                <p:cNvPr id="61482" name="Freeform 55"/>
                <p:cNvSpPr>
                  <a:spLocks noChangeArrowheads="1"/>
                </p:cNvSpPr>
                <p:nvPr/>
              </p:nvSpPr>
              <p:spPr bwMode="auto">
                <a:xfrm>
                  <a:off x="16" y="17"/>
                  <a:ext cx="458" cy="492"/>
                </a:xfrm>
                <a:custGeom>
                  <a:avLst/>
                  <a:gdLst>
                    <a:gd name="T0" fmla="*/ 46 w 458"/>
                    <a:gd name="T1" fmla="*/ 0 h 492"/>
                    <a:gd name="T2" fmla="*/ 38 w 458"/>
                    <a:gd name="T3" fmla="*/ 2 h 492"/>
                    <a:gd name="T4" fmla="*/ 29 w 458"/>
                    <a:gd name="T5" fmla="*/ 4 h 492"/>
                    <a:gd name="T6" fmla="*/ 21 w 458"/>
                    <a:gd name="T7" fmla="*/ 9 h 492"/>
                    <a:gd name="T8" fmla="*/ 14 w 458"/>
                    <a:gd name="T9" fmla="*/ 16 h 492"/>
                    <a:gd name="T10" fmla="*/ 7 w 458"/>
                    <a:gd name="T11" fmla="*/ 23 h 492"/>
                    <a:gd name="T12" fmla="*/ 4 w 458"/>
                    <a:gd name="T13" fmla="*/ 32 h 492"/>
                    <a:gd name="T14" fmla="*/ 1 w 458"/>
                    <a:gd name="T15" fmla="*/ 43 h 492"/>
                    <a:gd name="T16" fmla="*/ 0 w 458"/>
                    <a:gd name="T17" fmla="*/ 53 h 492"/>
                    <a:gd name="T18" fmla="*/ 0 w 458"/>
                    <a:gd name="T19" fmla="*/ 441 h 492"/>
                    <a:gd name="T20" fmla="*/ 1 w 458"/>
                    <a:gd name="T21" fmla="*/ 452 h 492"/>
                    <a:gd name="T22" fmla="*/ 4 w 458"/>
                    <a:gd name="T23" fmla="*/ 460 h 492"/>
                    <a:gd name="T24" fmla="*/ 7 w 458"/>
                    <a:gd name="T25" fmla="*/ 469 h 492"/>
                    <a:gd name="T26" fmla="*/ 14 w 458"/>
                    <a:gd name="T27" fmla="*/ 478 h 492"/>
                    <a:gd name="T28" fmla="*/ 21 w 458"/>
                    <a:gd name="T29" fmla="*/ 483 h 492"/>
                    <a:gd name="T30" fmla="*/ 29 w 458"/>
                    <a:gd name="T31" fmla="*/ 489 h 492"/>
                    <a:gd name="T32" fmla="*/ 38 w 458"/>
                    <a:gd name="T33" fmla="*/ 491 h 492"/>
                    <a:gd name="T34" fmla="*/ 46 w 458"/>
                    <a:gd name="T35" fmla="*/ 492 h 492"/>
                    <a:gd name="T36" fmla="*/ 414 w 458"/>
                    <a:gd name="T37" fmla="*/ 492 h 492"/>
                    <a:gd name="T38" fmla="*/ 423 w 458"/>
                    <a:gd name="T39" fmla="*/ 491 h 492"/>
                    <a:gd name="T40" fmla="*/ 431 w 458"/>
                    <a:gd name="T41" fmla="*/ 489 h 492"/>
                    <a:gd name="T42" fmla="*/ 438 w 458"/>
                    <a:gd name="T43" fmla="*/ 483 h 492"/>
                    <a:gd name="T44" fmla="*/ 445 w 458"/>
                    <a:gd name="T45" fmla="*/ 478 h 492"/>
                    <a:gd name="T46" fmla="*/ 451 w 458"/>
                    <a:gd name="T47" fmla="*/ 469 h 492"/>
                    <a:gd name="T48" fmla="*/ 455 w 458"/>
                    <a:gd name="T49" fmla="*/ 460 h 492"/>
                    <a:gd name="T50" fmla="*/ 458 w 458"/>
                    <a:gd name="T51" fmla="*/ 452 h 492"/>
                    <a:gd name="T52" fmla="*/ 458 w 458"/>
                    <a:gd name="T53" fmla="*/ 441 h 492"/>
                    <a:gd name="T54" fmla="*/ 458 w 458"/>
                    <a:gd name="T55" fmla="*/ 53 h 492"/>
                    <a:gd name="T56" fmla="*/ 458 w 458"/>
                    <a:gd name="T57" fmla="*/ 43 h 492"/>
                    <a:gd name="T58" fmla="*/ 455 w 458"/>
                    <a:gd name="T59" fmla="*/ 32 h 492"/>
                    <a:gd name="T60" fmla="*/ 451 w 458"/>
                    <a:gd name="T61" fmla="*/ 23 h 492"/>
                    <a:gd name="T62" fmla="*/ 445 w 458"/>
                    <a:gd name="T63" fmla="*/ 16 h 492"/>
                    <a:gd name="T64" fmla="*/ 438 w 458"/>
                    <a:gd name="T65" fmla="*/ 9 h 492"/>
                    <a:gd name="T66" fmla="*/ 431 w 458"/>
                    <a:gd name="T67" fmla="*/ 4 h 492"/>
                    <a:gd name="T68" fmla="*/ 423 w 458"/>
                    <a:gd name="T69" fmla="*/ 2 h 492"/>
                    <a:gd name="T70" fmla="*/ 414 w 458"/>
                    <a:gd name="T71" fmla="*/ 0 h 492"/>
                    <a:gd name="T72" fmla="*/ 46 w 458"/>
                    <a:gd name="T73" fmla="*/ 0 h 4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8"/>
                    <a:gd name="T112" fmla="*/ 0 h 492"/>
                    <a:gd name="T113" fmla="*/ 458 w 458"/>
                    <a:gd name="T114" fmla="*/ 492 h 4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8" h="492">
                      <a:moveTo>
                        <a:pt x="46" y="0"/>
                      </a:moveTo>
                      <a:lnTo>
                        <a:pt x="38" y="2"/>
                      </a:lnTo>
                      <a:lnTo>
                        <a:pt x="29" y="4"/>
                      </a:lnTo>
                      <a:lnTo>
                        <a:pt x="21" y="9"/>
                      </a:lnTo>
                      <a:lnTo>
                        <a:pt x="14" y="16"/>
                      </a:lnTo>
                      <a:lnTo>
                        <a:pt x="7" y="23"/>
                      </a:lnTo>
                      <a:lnTo>
                        <a:pt x="4" y="32"/>
                      </a:lnTo>
                      <a:lnTo>
                        <a:pt x="1" y="43"/>
                      </a:lnTo>
                      <a:lnTo>
                        <a:pt x="0" y="53"/>
                      </a:lnTo>
                      <a:lnTo>
                        <a:pt x="0" y="441"/>
                      </a:lnTo>
                      <a:lnTo>
                        <a:pt x="1" y="452"/>
                      </a:lnTo>
                      <a:lnTo>
                        <a:pt x="4" y="460"/>
                      </a:lnTo>
                      <a:lnTo>
                        <a:pt x="7" y="469"/>
                      </a:lnTo>
                      <a:lnTo>
                        <a:pt x="14" y="478"/>
                      </a:lnTo>
                      <a:lnTo>
                        <a:pt x="21" y="483"/>
                      </a:lnTo>
                      <a:lnTo>
                        <a:pt x="29" y="489"/>
                      </a:lnTo>
                      <a:lnTo>
                        <a:pt x="38" y="491"/>
                      </a:lnTo>
                      <a:lnTo>
                        <a:pt x="46" y="492"/>
                      </a:lnTo>
                      <a:lnTo>
                        <a:pt x="414" y="492"/>
                      </a:lnTo>
                      <a:lnTo>
                        <a:pt x="423" y="491"/>
                      </a:lnTo>
                      <a:lnTo>
                        <a:pt x="431" y="489"/>
                      </a:lnTo>
                      <a:lnTo>
                        <a:pt x="438" y="483"/>
                      </a:lnTo>
                      <a:lnTo>
                        <a:pt x="445" y="478"/>
                      </a:lnTo>
                      <a:lnTo>
                        <a:pt x="451" y="469"/>
                      </a:lnTo>
                      <a:lnTo>
                        <a:pt x="455" y="460"/>
                      </a:lnTo>
                      <a:lnTo>
                        <a:pt x="458" y="452"/>
                      </a:lnTo>
                      <a:lnTo>
                        <a:pt x="458" y="441"/>
                      </a:lnTo>
                      <a:lnTo>
                        <a:pt x="458" y="53"/>
                      </a:lnTo>
                      <a:lnTo>
                        <a:pt x="458" y="43"/>
                      </a:lnTo>
                      <a:lnTo>
                        <a:pt x="455" y="32"/>
                      </a:lnTo>
                      <a:lnTo>
                        <a:pt x="451" y="23"/>
                      </a:lnTo>
                      <a:lnTo>
                        <a:pt x="445" y="16"/>
                      </a:lnTo>
                      <a:lnTo>
                        <a:pt x="438" y="9"/>
                      </a:lnTo>
                      <a:lnTo>
                        <a:pt x="431" y="4"/>
                      </a:lnTo>
                      <a:lnTo>
                        <a:pt x="423" y="2"/>
                      </a:lnTo>
                      <a:lnTo>
                        <a:pt x="414" y="0"/>
                      </a:lnTo>
                      <a:lnTo>
                        <a:pt x="46" y="0"/>
                      </a:lnTo>
                      <a:close/>
                    </a:path>
                  </a:pathLst>
                </a:custGeom>
                <a:solidFill>
                  <a:srgbClr val="000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61483" name="Freeform 56"/>
                <p:cNvSpPr>
                  <a:spLocks noChangeArrowheads="1"/>
                </p:cNvSpPr>
                <p:nvPr/>
              </p:nvSpPr>
              <p:spPr bwMode="auto">
                <a:xfrm>
                  <a:off x="0" y="0"/>
                  <a:ext cx="459" cy="492"/>
                </a:xfrm>
                <a:custGeom>
                  <a:avLst/>
                  <a:gdLst>
                    <a:gd name="T0" fmla="*/ 47 w 459"/>
                    <a:gd name="T1" fmla="*/ 0 h 492"/>
                    <a:gd name="T2" fmla="*/ 39 w 459"/>
                    <a:gd name="T3" fmla="*/ 0 h 492"/>
                    <a:gd name="T4" fmla="*/ 30 w 459"/>
                    <a:gd name="T5" fmla="*/ 3 h 492"/>
                    <a:gd name="T6" fmla="*/ 22 w 459"/>
                    <a:gd name="T7" fmla="*/ 8 h 492"/>
                    <a:gd name="T8" fmla="*/ 14 w 459"/>
                    <a:gd name="T9" fmla="*/ 15 h 492"/>
                    <a:gd name="T10" fmla="*/ 8 w 459"/>
                    <a:gd name="T11" fmla="*/ 23 h 492"/>
                    <a:gd name="T12" fmla="*/ 5 w 459"/>
                    <a:gd name="T13" fmla="*/ 31 h 492"/>
                    <a:gd name="T14" fmla="*/ 2 w 459"/>
                    <a:gd name="T15" fmla="*/ 42 h 492"/>
                    <a:gd name="T16" fmla="*/ 0 w 459"/>
                    <a:gd name="T17" fmla="*/ 53 h 492"/>
                    <a:gd name="T18" fmla="*/ 0 w 459"/>
                    <a:gd name="T19" fmla="*/ 439 h 492"/>
                    <a:gd name="T20" fmla="*/ 2 w 459"/>
                    <a:gd name="T21" fmla="*/ 451 h 492"/>
                    <a:gd name="T22" fmla="*/ 5 w 459"/>
                    <a:gd name="T23" fmla="*/ 460 h 492"/>
                    <a:gd name="T24" fmla="*/ 8 w 459"/>
                    <a:gd name="T25" fmla="*/ 469 h 492"/>
                    <a:gd name="T26" fmla="*/ 14 w 459"/>
                    <a:gd name="T27" fmla="*/ 476 h 492"/>
                    <a:gd name="T28" fmla="*/ 22 w 459"/>
                    <a:gd name="T29" fmla="*/ 483 h 492"/>
                    <a:gd name="T30" fmla="*/ 30 w 459"/>
                    <a:gd name="T31" fmla="*/ 488 h 492"/>
                    <a:gd name="T32" fmla="*/ 39 w 459"/>
                    <a:gd name="T33" fmla="*/ 490 h 492"/>
                    <a:gd name="T34" fmla="*/ 47 w 459"/>
                    <a:gd name="T35" fmla="*/ 492 h 492"/>
                    <a:gd name="T36" fmla="*/ 414 w 459"/>
                    <a:gd name="T37" fmla="*/ 492 h 492"/>
                    <a:gd name="T38" fmla="*/ 423 w 459"/>
                    <a:gd name="T39" fmla="*/ 490 h 492"/>
                    <a:gd name="T40" fmla="*/ 431 w 459"/>
                    <a:gd name="T41" fmla="*/ 488 h 492"/>
                    <a:gd name="T42" fmla="*/ 439 w 459"/>
                    <a:gd name="T43" fmla="*/ 483 h 492"/>
                    <a:gd name="T44" fmla="*/ 445 w 459"/>
                    <a:gd name="T45" fmla="*/ 476 h 492"/>
                    <a:gd name="T46" fmla="*/ 451 w 459"/>
                    <a:gd name="T47" fmla="*/ 469 h 492"/>
                    <a:gd name="T48" fmla="*/ 456 w 459"/>
                    <a:gd name="T49" fmla="*/ 460 h 492"/>
                    <a:gd name="T50" fmla="*/ 459 w 459"/>
                    <a:gd name="T51" fmla="*/ 451 h 492"/>
                    <a:gd name="T52" fmla="*/ 459 w 459"/>
                    <a:gd name="T53" fmla="*/ 439 h 492"/>
                    <a:gd name="T54" fmla="*/ 459 w 459"/>
                    <a:gd name="T55" fmla="*/ 53 h 492"/>
                    <a:gd name="T56" fmla="*/ 459 w 459"/>
                    <a:gd name="T57" fmla="*/ 42 h 492"/>
                    <a:gd name="T58" fmla="*/ 456 w 459"/>
                    <a:gd name="T59" fmla="*/ 31 h 492"/>
                    <a:gd name="T60" fmla="*/ 451 w 459"/>
                    <a:gd name="T61" fmla="*/ 23 h 492"/>
                    <a:gd name="T62" fmla="*/ 445 w 459"/>
                    <a:gd name="T63" fmla="*/ 15 h 492"/>
                    <a:gd name="T64" fmla="*/ 439 w 459"/>
                    <a:gd name="T65" fmla="*/ 8 h 492"/>
                    <a:gd name="T66" fmla="*/ 431 w 459"/>
                    <a:gd name="T67" fmla="*/ 3 h 492"/>
                    <a:gd name="T68" fmla="*/ 423 w 459"/>
                    <a:gd name="T69" fmla="*/ 0 h 492"/>
                    <a:gd name="T70" fmla="*/ 414 w 459"/>
                    <a:gd name="T71" fmla="*/ 0 h 492"/>
                    <a:gd name="T72" fmla="*/ 47 w 459"/>
                    <a:gd name="T73" fmla="*/ 0 h 4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9"/>
                    <a:gd name="T112" fmla="*/ 0 h 492"/>
                    <a:gd name="T113" fmla="*/ 459 w 459"/>
                    <a:gd name="T114" fmla="*/ 492 h 4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9" h="492">
                      <a:moveTo>
                        <a:pt x="47" y="0"/>
                      </a:moveTo>
                      <a:lnTo>
                        <a:pt x="39" y="0"/>
                      </a:lnTo>
                      <a:lnTo>
                        <a:pt x="30" y="3"/>
                      </a:lnTo>
                      <a:lnTo>
                        <a:pt x="22" y="8"/>
                      </a:lnTo>
                      <a:lnTo>
                        <a:pt x="14" y="15"/>
                      </a:lnTo>
                      <a:lnTo>
                        <a:pt x="8" y="23"/>
                      </a:lnTo>
                      <a:lnTo>
                        <a:pt x="5" y="31"/>
                      </a:lnTo>
                      <a:lnTo>
                        <a:pt x="2" y="42"/>
                      </a:lnTo>
                      <a:lnTo>
                        <a:pt x="0" y="53"/>
                      </a:lnTo>
                      <a:lnTo>
                        <a:pt x="0" y="439"/>
                      </a:lnTo>
                      <a:lnTo>
                        <a:pt x="2" y="451"/>
                      </a:lnTo>
                      <a:lnTo>
                        <a:pt x="5" y="460"/>
                      </a:lnTo>
                      <a:lnTo>
                        <a:pt x="8" y="469"/>
                      </a:lnTo>
                      <a:lnTo>
                        <a:pt x="14" y="476"/>
                      </a:lnTo>
                      <a:lnTo>
                        <a:pt x="22" y="483"/>
                      </a:lnTo>
                      <a:lnTo>
                        <a:pt x="30" y="488"/>
                      </a:lnTo>
                      <a:lnTo>
                        <a:pt x="39" y="490"/>
                      </a:lnTo>
                      <a:lnTo>
                        <a:pt x="47" y="492"/>
                      </a:lnTo>
                      <a:lnTo>
                        <a:pt x="414" y="492"/>
                      </a:lnTo>
                      <a:lnTo>
                        <a:pt x="423" y="490"/>
                      </a:lnTo>
                      <a:lnTo>
                        <a:pt x="431" y="488"/>
                      </a:lnTo>
                      <a:lnTo>
                        <a:pt x="439" y="483"/>
                      </a:lnTo>
                      <a:lnTo>
                        <a:pt x="445" y="476"/>
                      </a:lnTo>
                      <a:lnTo>
                        <a:pt x="451" y="469"/>
                      </a:lnTo>
                      <a:lnTo>
                        <a:pt x="456" y="460"/>
                      </a:lnTo>
                      <a:lnTo>
                        <a:pt x="459" y="451"/>
                      </a:lnTo>
                      <a:lnTo>
                        <a:pt x="459" y="439"/>
                      </a:lnTo>
                      <a:lnTo>
                        <a:pt x="459" y="53"/>
                      </a:lnTo>
                      <a:lnTo>
                        <a:pt x="459" y="42"/>
                      </a:lnTo>
                      <a:lnTo>
                        <a:pt x="456" y="31"/>
                      </a:lnTo>
                      <a:lnTo>
                        <a:pt x="451" y="23"/>
                      </a:lnTo>
                      <a:lnTo>
                        <a:pt x="445" y="15"/>
                      </a:lnTo>
                      <a:lnTo>
                        <a:pt x="439" y="8"/>
                      </a:lnTo>
                      <a:lnTo>
                        <a:pt x="431" y="3"/>
                      </a:lnTo>
                      <a:lnTo>
                        <a:pt x="423" y="0"/>
                      </a:lnTo>
                      <a:lnTo>
                        <a:pt x="414" y="0"/>
                      </a:lnTo>
                      <a:lnTo>
                        <a:pt x="47" y="0"/>
                      </a:lnTo>
                      <a:close/>
                    </a:path>
                  </a:pathLst>
                </a:custGeom>
                <a:solidFill>
                  <a:srgbClr val="969696"/>
                </a:solidFill>
                <a:ln w="12700" cmpd="sng">
                  <a:solidFill>
                    <a:srgbClr val="000000"/>
                  </a:solidFill>
                  <a:bevel/>
                  <a:headEnd/>
                  <a:tailEnd/>
                </a:ln>
              </p:spPr>
              <p:txBody>
                <a:bodyPr/>
                <a:lstStyle/>
                <a:p>
                  <a:endParaRPr lang="zh-CN" altLang="en-US"/>
                </a:p>
              </p:txBody>
            </p:sp>
          </p:grpSp>
          <p:sp>
            <p:nvSpPr>
              <p:cNvPr id="61474" name="Line 57"/>
              <p:cNvSpPr>
                <a:spLocks noChangeShapeType="1"/>
              </p:cNvSpPr>
              <p:nvPr/>
            </p:nvSpPr>
            <p:spPr bwMode="auto">
              <a:xfrm>
                <a:off x="84" y="320"/>
                <a:ext cx="284" cy="2"/>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75" name="Line 58"/>
              <p:cNvSpPr>
                <a:spLocks noChangeShapeType="1"/>
              </p:cNvSpPr>
              <p:nvPr/>
            </p:nvSpPr>
            <p:spPr bwMode="auto">
              <a:xfrm>
                <a:off x="84" y="366"/>
                <a:ext cx="284" cy="2"/>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76" name="Line 59"/>
              <p:cNvSpPr>
                <a:spLocks noChangeShapeType="1"/>
              </p:cNvSpPr>
              <p:nvPr/>
            </p:nvSpPr>
            <p:spPr bwMode="auto">
              <a:xfrm>
                <a:off x="84" y="412"/>
                <a:ext cx="284" cy="2"/>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77" name="Line 60"/>
              <p:cNvSpPr>
                <a:spLocks noChangeShapeType="1"/>
              </p:cNvSpPr>
              <p:nvPr/>
            </p:nvSpPr>
            <p:spPr bwMode="auto">
              <a:xfrm>
                <a:off x="84" y="90"/>
                <a:ext cx="284" cy="2"/>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78" name="Line 61"/>
              <p:cNvSpPr>
                <a:spLocks noChangeShapeType="1"/>
              </p:cNvSpPr>
              <p:nvPr/>
            </p:nvSpPr>
            <p:spPr bwMode="auto">
              <a:xfrm>
                <a:off x="84" y="136"/>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79" name="Line 62"/>
              <p:cNvSpPr>
                <a:spLocks noChangeShapeType="1"/>
              </p:cNvSpPr>
              <p:nvPr/>
            </p:nvSpPr>
            <p:spPr bwMode="auto">
              <a:xfrm>
                <a:off x="84" y="182"/>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80" name="Line 63"/>
              <p:cNvSpPr>
                <a:spLocks noChangeShapeType="1"/>
              </p:cNvSpPr>
              <p:nvPr/>
            </p:nvSpPr>
            <p:spPr bwMode="auto">
              <a:xfrm>
                <a:off x="84" y="228"/>
                <a:ext cx="284" cy="2"/>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481" name="Line 64"/>
              <p:cNvSpPr>
                <a:spLocks noChangeShapeType="1"/>
              </p:cNvSpPr>
              <p:nvPr/>
            </p:nvSpPr>
            <p:spPr bwMode="auto">
              <a:xfrm>
                <a:off x="84" y="274"/>
                <a:ext cx="284" cy="1"/>
              </a:xfrm>
              <a:prstGeom prst="line">
                <a:avLst/>
              </a:prstGeom>
              <a:noFill/>
              <a:ln w="12700">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61461" name="Rectangle 65"/>
            <p:cNvSpPr>
              <a:spLocks noChangeArrowheads="1"/>
            </p:cNvSpPr>
            <p:nvPr/>
          </p:nvSpPr>
          <p:spPr bwMode="auto">
            <a:xfrm>
              <a:off x="2464591" y="3682194"/>
              <a:ext cx="1595437"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PA05</a:t>
              </a:r>
              <a:r>
                <a:rPr lang="zh-CN" altLang="en-US" sz="1400">
                  <a:solidFill>
                    <a:srgbClr val="0000CC"/>
                  </a:solidFill>
                  <a:sym typeface="黑体" panose="02010609060101010101" pitchFamily="49" charset="-122"/>
                </a:rPr>
                <a:t>：评估脆弱性</a:t>
              </a:r>
            </a:p>
          </p:txBody>
        </p:sp>
        <p:sp>
          <p:nvSpPr>
            <p:cNvPr id="61462" name="Rectangle 66"/>
            <p:cNvSpPr>
              <a:spLocks noChangeArrowheads="1"/>
            </p:cNvSpPr>
            <p:nvPr/>
          </p:nvSpPr>
          <p:spPr bwMode="auto">
            <a:xfrm>
              <a:off x="2464591" y="5337956"/>
              <a:ext cx="1595437"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PA02</a:t>
              </a:r>
              <a:r>
                <a:rPr lang="zh-CN" altLang="en-US" sz="1400">
                  <a:solidFill>
                    <a:srgbClr val="0000CC"/>
                  </a:solidFill>
                  <a:sym typeface="黑体" panose="02010609060101010101" pitchFamily="49" charset="-122"/>
                </a:rPr>
                <a:t>：评估影响</a:t>
              </a:r>
            </a:p>
          </p:txBody>
        </p:sp>
        <p:sp>
          <p:nvSpPr>
            <p:cNvPr id="61463" name="Rectangle 67"/>
            <p:cNvSpPr>
              <a:spLocks noChangeArrowheads="1"/>
            </p:cNvSpPr>
            <p:nvPr/>
          </p:nvSpPr>
          <p:spPr bwMode="auto">
            <a:xfrm>
              <a:off x="6147591" y="3609169"/>
              <a:ext cx="1789112"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PA03</a:t>
              </a:r>
              <a:r>
                <a:rPr lang="zh-CN" altLang="en-US" sz="1400">
                  <a:solidFill>
                    <a:srgbClr val="0000CC"/>
                  </a:solidFill>
                  <a:sym typeface="黑体" panose="02010609060101010101" pitchFamily="49" charset="-122"/>
                </a:rPr>
                <a:t>：评估安全风险</a:t>
              </a:r>
            </a:p>
          </p:txBody>
        </p:sp>
        <p:sp>
          <p:nvSpPr>
            <p:cNvPr id="61464" name="Line 68"/>
            <p:cNvSpPr>
              <a:spLocks noChangeShapeType="1"/>
            </p:cNvSpPr>
            <p:nvPr/>
          </p:nvSpPr>
          <p:spPr bwMode="auto">
            <a:xfrm>
              <a:off x="5715791" y="3969531"/>
              <a:ext cx="431800" cy="1588"/>
            </a:xfrm>
            <a:prstGeom prst="line">
              <a:avLst/>
            </a:prstGeom>
            <a:noFill/>
            <a:ln w="38100">
              <a:solidFill>
                <a:schemeClr val="tx1"/>
              </a:solidFill>
              <a:bevel/>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465" name="Line 69"/>
            <p:cNvSpPr>
              <a:spLocks noChangeShapeType="1"/>
            </p:cNvSpPr>
            <p:nvPr/>
          </p:nvSpPr>
          <p:spPr bwMode="auto">
            <a:xfrm>
              <a:off x="5572916" y="2312181"/>
              <a:ext cx="503237" cy="1584325"/>
            </a:xfrm>
            <a:prstGeom prst="line">
              <a:avLst/>
            </a:prstGeom>
            <a:noFill/>
            <a:ln w="38100">
              <a:solidFill>
                <a:schemeClr val="tx1"/>
              </a:solidFill>
              <a:bevel/>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466" name="Line 70"/>
            <p:cNvSpPr>
              <a:spLocks noChangeShapeType="1"/>
            </p:cNvSpPr>
            <p:nvPr/>
          </p:nvSpPr>
          <p:spPr bwMode="auto">
            <a:xfrm flipV="1">
              <a:off x="5572916" y="4040969"/>
              <a:ext cx="503237" cy="1655762"/>
            </a:xfrm>
            <a:prstGeom prst="line">
              <a:avLst/>
            </a:prstGeom>
            <a:noFill/>
            <a:ln w="38100">
              <a:solidFill>
                <a:schemeClr val="tx1"/>
              </a:solidFill>
              <a:bevel/>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467" name="Line 71"/>
            <p:cNvSpPr>
              <a:spLocks noChangeShapeType="1"/>
            </p:cNvSpPr>
            <p:nvPr/>
          </p:nvSpPr>
          <p:spPr bwMode="auto">
            <a:xfrm>
              <a:off x="7936703" y="3969531"/>
              <a:ext cx="431800" cy="1588"/>
            </a:xfrm>
            <a:prstGeom prst="line">
              <a:avLst/>
            </a:prstGeom>
            <a:noFill/>
            <a:ln w="38100">
              <a:solidFill>
                <a:schemeClr val="tx1"/>
              </a:solidFill>
              <a:bevel/>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468" name="Line 72"/>
            <p:cNvSpPr>
              <a:spLocks noChangeShapeType="1"/>
            </p:cNvSpPr>
            <p:nvPr/>
          </p:nvSpPr>
          <p:spPr bwMode="auto">
            <a:xfrm>
              <a:off x="4129878" y="2312181"/>
              <a:ext cx="650875" cy="1588"/>
            </a:xfrm>
            <a:prstGeom prst="line">
              <a:avLst/>
            </a:prstGeom>
            <a:noFill/>
            <a:ln w="38100">
              <a:solidFill>
                <a:schemeClr val="tx1"/>
              </a:solidFill>
              <a:bevel/>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469" name="Line 73"/>
            <p:cNvSpPr>
              <a:spLocks noChangeShapeType="1"/>
            </p:cNvSpPr>
            <p:nvPr/>
          </p:nvSpPr>
          <p:spPr bwMode="auto">
            <a:xfrm>
              <a:off x="4129878" y="4040969"/>
              <a:ext cx="650875" cy="1587"/>
            </a:xfrm>
            <a:prstGeom prst="line">
              <a:avLst/>
            </a:prstGeom>
            <a:noFill/>
            <a:ln w="38100">
              <a:solidFill>
                <a:schemeClr val="tx1"/>
              </a:solidFill>
              <a:bevel/>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1470" name="Line 74"/>
            <p:cNvSpPr>
              <a:spLocks noChangeShapeType="1"/>
            </p:cNvSpPr>
            <p:nvPr/>
          </p:nvSpPr>
          <p:spPr bwMode="auto">
            <a:xfrm>
              <a:off x="4129878" y="5696731"/>
              <a:ext cx="650875" cy="1588"/>
            </a:xfrm>
            <a:prstGeom prst="line">
              <a:avLst/>
            </a:prstGeom>
            <a:noFill/>
            <a:ln w="38100">
              <a:solidFill>
                <a:schemeClr val="tx1"/>
              </a:solidFill>
              <a:bevel/>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61472"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A08CAD1F-E7F2-4730-9C09-33F853DC623B}"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24</a:t>
            </a:fld>
            <a:endParaRPr lang="en-US" altLang="zh-CN" sz="1000">
              <a:latin typeface="Arial" panose="020B0604020202020204" pitchFamily="34" charset="0"/>
              <a:ea typeface="宋体" panose="02010600030101010101" pitchFamily="2" charset="-122"/>
            </a:endParaRPr>
          </a:p>
        </p:txBody>
      </p:sp>
      <p:sp>
        <p:nvSpPr>
          <p:cNvPr id="3" name="内容占位符 2"/>
          <p:cNvSpPr>
            <a:spLocks noGrp="1"/>
          </p:cNvSpPr>
          <p:nvPr>
            <p:ph idx="1"/>
          </p:nvPr>
        </p:nvSpPr>
        <p:spPr>
          <a:xfrm>
            <a:off x="533400" y="1311932"/>
            <a:ext cx="8191500" cy="5105400"/>
          </a:xfrm>
        </p:spPr>
        <p:txBody>
          <a:bodyPr/>
          <a:lstStyle/>
          <a:p>
            <a:r>
              <a:rPr lang="zh-CN" altLang="en-US" dirty="0"/>
              <a:t>调查和量化风险的过程</a:t>
            </a:r>
          </a:p>
        </p:txBody>
      </p:sp>
    </p:spTree>
    <p:extLst>
      <p:ext uri="{BB962C8B-B14F-4D97-AF65-F5344CB8AC3E}">
        <p14:creationId xmlns:p14="http://schemas.microsoft.com/office/powerpoint/2010/main" xmlns="" val="160253022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zh-CN" sz="2800" dirty="0"/>
              <a:t>PA04</a:t>
            </a:r>
            <a:r>
              <a:rPr lang="zh-CN" sz="2800" dirty="0"/>
              <a:t>：评估威胁</a:t>
            </a:r>
          </a:p>
        </p:txBody>
      </p:sp>
      <p:sp>
        <p:nvSpPr>
          <p:cNvPr id="62467"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识别和描述系统面临的安全威胁及其特征</a:t>
            </a:r>
          </a:p>
          <a:p>
            <a:pPr lvl="1"/>
            <a:r>
              <a:rPr lang="en-US" altLang="zh-CN" dirty="0"/>
              <a:t>BP.04.01</a:t>
            </a:r>
            <a:r>
              <a:rPr lang="zh-CN" altLang="zh-CN" dirty="0"/>
              <a:t>识别由自然因素所引起的有关威胁</a:t>
            </a:r>
          </a:p>
          <a:p>
            <a:pPr lvl="1"/>
            <a:r>
              <a:rPr lang="en-US" altLang="zh-CN" dirty="0"/>
              <a:t>BP.04.02</a:t>
            </a:r>
            <a:r>
              <a:rPr lang="zh-CN" altLang="zh-CN" dirty="0"/>
              <a:t>识别由人为因素所引起的有关威胁</a:t>
            </a:r>
          </a:p>
          <a:p>
            <a:pPr lvl="1"/>
            <a:r>
              <a:rPr lang="en-US" altLang="zh-CN" dirty="0"/>
              <a:t>BP.04.03</a:t>
            </a:r>
            <a:r>
              <a:rPr lang="zh-CN" altLang="zh-CN" dirty="0"/>
              <a:t>制定评判威胁的测度单位</a:t>
            </a:r>
            <a:r>
              <a:rPr lang="en-US" altLang="zh-CN" dirty="0"/>
              <a:t> </a:t>
            </a:r>
            <a:endParaRPr lang="zh-CN" altLang="zh-CN" dirty="0"/>
          </a:p>
          <a:p>
            <a:pPr lvl="1"/>
            <a:r>
              <a:rPr lang="en-US" altLang="zh-CN" dirty="0"/>
              <a:t>BP.04.04</a:t>
            </a:r>
            <a:r>
              <a:rPr lang="zh-CN" altLang="zh-CN" dirty="0"/>
              <a:t>评估威胁源的动机和能力</a:t>
            </a:r>
          </a:p>
          <a:p>
            <a:pPr lvl="1"/>
            <a:r>
              <a:rPr lang="en-US" altLang="zh-CN" dirty="0"/>
              <a:t>BP.04.05</a:t>
            </a:r>
            <a:r>
              <a:rPr lang="zh-CN" altLang="zh-CN" dirty="0"/>
              <a:t>评估威胁事件出现的可能性</a:t>
            </a:r>
          </a:p>
          <a:p>
            <a:pPr lvl="1"/>
            <a:r>
              <a:rPr lang="en-US" altLang="zh-CN" dirty="0"/>
              <a:t>BP.04.06 </a:t>
            </a:r>
            <a:r>
              <a:rPr lang="zh-CN" altLang="zh-CN" dirty="0"/>
              <a:t>监控威胁的变化</a:t>
            </a:r>
          </a:p>
        </p:txBody>
      </p:sp>
      <p:sp>
        <p:nvSpPr>
          <p:cNvPr id="62468"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9FF4B2DB-FF69-4ED7-9552-0E12C5F53457}"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25</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14597637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zh-CN" sz="2800"/>
              <a:t>PA05</a:t>
            </a:r>
            <a:r>
              <a:rPr lang="zh-CN" sz="2800"/>
              <a:t>：评估脆弱性</a:t>
            </a:r>
          </a:p>
        </p:txBody>
      </p:sp>
      <p:sp>
        <p:nvSpPr>
          <p:cNvPr id="63491"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识别和描述系统存在的脆弱性及其特征</a:t>
            </a:r>
          </a:p>
          <a:p>
            <a:pPr lvl="1"/>
            <a:r>
              <a:rPr lang="en-US" altLang="zh-CN" dirty="0"/>
              <a:t>BP.05.01</a:t>
            </a:r>
            <a:r>
              <a:rPr lang="zh-CN" altLang="zh-CN" dirty="0"/>
              <a:t>选择识别和描述系统脆弱性的方法、技术和标准</a:t>
            </a:r>
          </a:p>
          <a:p>
            <a:pPr lvl="1"/>
            <a:r>
              <a:rPr lang="en-US" altLang="zh-CN" dirty="0"/>
              <a:t>BP.05.02</a:t>
            </a:r>
            <a:r>
              <a:rPr lang="zh-CN" altLang="zh-CN" dirty="0"/>
              <a:t>识别系统存在的脆弱性</a:t>
            </a:r>
          </a:p>
          <a:p>
            <a:pPr lvl="1"/>
            <a:r>
              <a:rPr lang="en-US" altLang="zh-CN" dirty="0"/>
              <a:t>BP.05.03 </a:t>
            </a:r>
            <a:r>
              <a:rPr lang="zh-CN" altLang="zh-CN" dirty="0"/>
              <a:t>收集与脆弱性特征有关的数据</a:t>
            </a:r>
          </a:p>
          <a:p>
            <a:pPr lvl="1"/>
            <a:r>
              <a:rPr lang="en-US" altLang="zh-CN" dirty="0"/>
              <a:t>BP.05.04 </a:t>
            </a:r>
            <a:r>
              <a:rPr lang="zh-CN" altLang="zh-CN" dirty="0"/>
              <a:t>对脆弱性进行综合分析，评判脆弱性或脆弱性组合可能带来的危害</a:t>
            </a:r>
          </a:p>
          <a:p>
            <a:pPr lvl="1"/>
            <a:r>
              <a:rPr lang="en-US" altLang="zh-CN" dirty="0"/>
              <a:t>BP.05.05 </a:t>
            </a:r>
            <a:r>
              <a:rPr lang="zh-CN" altLang="zh-CN" dirty="0"/>
              <a:t>监控脆弱性的变化</a:t>
            </a:r>
          </a:p>
        </p:txBody>
      </p:sp>
      <p:sp>
        <p:nvSpPr>
          <p:cNvPr id="63492"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5D2D358F-6786-496C-A0D6-290C25E35F76}"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26</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333085066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zh-CN" sz="2800"/>
              <a:t>PA02</a:t>
            </a:r>
            <a:r>
              <a:rPr lang="zh-CN" sz="2800"/>
              <a:t>：评估影响</a:t>
            </a:r>
          </a:p>
        </p:txBody>
      </p:sp>
      <p:sp>
        <p:nvSpPr>
          <p:cNvPr id="64515"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识别和描述安全事件造成的影响</a:t>
            </a:r>
          </a:p>
          <a:p>
            <a:pPr lvl="1"/>
            <a:r>
              <a:rPr lang="en-US" altLang="zh-CN" dirty="0"/>
              <a:t>BP.02.01  </a:t>
            </a:r>
            <a:r>
              <a:rPr lang="zh-CN" altLang="zh-CN" dirty="0"/>
              <a:t>对运行、业务或任务指令进行识别、分析和优先级排列</a:t>
            </a:r>
          </a:p>
          <a:p>
            <a:pPr lvl="1"/>
            <a:r>
              <a:rPr lang="en-US" altLang="zh-CN" dirty="0"/>
              <a:t>BP.02.02  </a:t>
            </a:r>
            <a:r>
              <a:rPr lang="zh-CN" altLang="zh-CN" dirty="0"/>
              <a:t>识别系统资产</a:t>
            </a:r>
          </a:p>
          <a:p>
            <a:pPr lvl="1"/>
            <a:r>
              <a:rPr lang="en-US" altLang="zh-CN" dirty="0"/>
              <a:t>BP.02.03  </a:t>
            </a:r>
            <a:r>
              <a:rPr lang="zh-CN" altLang="zh-CN" dirty="0"/>
              <a:t>选择用于评估影响的度量标准</a:t>
            </a:r>
          </a:p>
          <a:p>
            <a:pPr lvl="1"/>
            <a:r>
              <a:rPr lang="en-US" altLang="zh-CN" dirty="0"/>
              <a:t>BP.02.04  </a:t>
            </a:r>
            <a:r>
              <a:rPr lang="zh-CN" altLang="zh-CN" dirty="0"/>
              <a:t>标识度量标准以及（若需要）度量标准转换因子之间的关系</a:t>
            </a:r>
          </a:p>
          <a:p>
            <a:pPr lvl="1"/>
            <a:r>
              <a:rPr lang="en-US" altLang="zh-CN" dirty="0"/>
              <a:t>BP.02.05  </a:t>
            </a:r>
            <a:r>
              <a:rPr lang="zh-CN" altLang="zh-CN" dirty="0"/>
              <a:t>识别影响</a:t>
            </a:r>
          </a:p>
          <a:p>
            <a:pPr lvl="1"/>
            <a:r>
              <a:rPr lang="en-US" altLang="zh-CN" dirty="0"/>
              <a:t>BP02.06  </a:t>
            </a:r>
            <a:r>
              <a:rPr lang="zh-CN" altLang="zh-CN" dirty="0"/>
              <a:t>监控影响中发生的变化</a:t>
            </a:r>
          </a:p>
        </p:txBody>
      </p:sp>
      <p:sp>
        <p:nvSpPr>
          <p:cNvPr id="64516"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37CD8D2C-76AC-4A7B-BBB5-DA91DE06D419}"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27</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27733724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zh-CN" sz="2800"/>
              <a:t>PA03</a:t>
            </a:r>
            <a:r>
              <a:rPr lang="zh-CN" sz="2800"/>
              <a:t>：评估安全风险</a:t>
            </a:r>
          </a:p>
        </p:txBody>
      </p:sp>
      <p:sp>
        <p:nvSpPr>
          <p:cNvPr id="65539"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识别和描述系统面临的安全风险</a:t>
            </a:r>
          </a:p>
          <a:p>
            <a:pPr lvl="1"/>
            <a:r>
              <a:rPr lang="en-US" altLang="zh-CN" dirty="0"/>
              <a:t>BP.03.01  </a:t>
            </a:r>
            <a:r>
              <a:rPr lang="zh-CN" altLang="zh-CN" dirty="0"/>
              <a:t>选择风险所依据的方法、技术和准则</a:t>
            </a:r>
          </a:p>
          <a:p>
            <a:pPr lvl="1"/>
            <a:r>
              <a:rPr lang="en-US" altLang="zh-CN" dirty="0"/>
              <a:t>BP.03.02  </a:t>
            </a:r>
            <a:r>
              <a:rPr lang="zh-CN" altLang="zh-CN" dirty="0"/>
              <a:t>识别威胁</a:t>
            </a:r>
            <a:r>
              <a:rPr lang="en-US" altLang="zh-CN" dirty="0"/>
              <a:t>/</a:t>
            </a:r>
            <a:r>
              <a:rPr lang="zh-CN" altLang="zh-CN" dirty="0"/>
              <a:t>脆弱性</a:t>
            </a:r>
            <a:r>
              <a:rPr lang="en-US" altLang="zh-CN" dirty="0"/>
              <a:t>/</a:t>
            </a:r>
            <a:r>
              <a:rPr lang="zh-CN" altLang="zh-CN" dirty="0"/>
              <a:t>影响三组合（暴露）</a:t>
            </a:r>
          </a:p>
          <a:p>
            <a:pPr lvl="1"/>
            <a:r>
              <a:rPr lang="en-US" altLang="zh-CN" dirty="0"/>
              <a:t>BP.03.03  </a:t>
            </a:r>
            <a:r>
              <a:rPr lang="zh-CN" altLang="zh-CN" dirty="0"/>
              <a:t>评估与每个暴露有关的风险</a:t>
            </a:r>
          </a:p>
          <a:p>
            <a:pPr lvl="1"/>
            <a:r>
              <a:rPr lang="en-US" altLang="zh-CN" dirty="0"/>
              <a:t>BP.03.04  </a:t>
            </a:r>
            <a:r>
              <a:rPr lang="zh-CN" altLang="zh-CN" dirty="0"/>
              <a:t>评估总体不确定性</a:t>
            </a:r>
          </a:p>
          <a:p>
            <a:pPr lvl="1"/>
            <a:r>
              <a:rPr lang="en-US" altLang="zh-CN" dirty="0"/>
              <a:t>BP.03.05  </a:t>
            </a:r>
            <a:r>
              <a:rPr lang="zh-CN" altLang="zh-CN" dirty="0"/>
              <a:t>风险优先级排列</a:t>
            </a:r>
          </a:p>
          <a:p>
            <a:pPr lvl="1"/>
            <a:r>
              <a:rPr lang="en-US" altLang="zh-CN" dirty="0"/>
              <a:t>BP.03.06  </a:t>
            </a:r>
            <a:r>
              <a:rPr lang="zh-CN" altLang="zh-CN" dirty="0"/>
              <a:t>监控风险的变化</a:t>
            </a:r>
          </a:p>
          <a:p>
            <a:pPr lvl="1"/>
            <a:endParaRPr lang="zh-CN" altLang="en-US" dirty="0"/>
          </a:p>
          <a:p>
            <a:pPr lvl="1"/>
            <a:endParaRPr lang="zh-CN" altLang="en-US" dirty="0"/>
          </a:p>
        </p:txBody>
      </p:sp>
      <p:sp>
        <p:nvSpPr>
          <p:cNvPr id="65540"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C6F26472-66E2-4B6A-91F7-6AF354AD10BC}"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28</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106490710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工程过程</a:t>
            </a:r>
          </a:p>
        </p:txBody>
      </p:sp>
      <p:sp>
        <p:nvSpPr>
          <p:cNvPr id="3" name="内容占位符 2"/>
          <p:cNvSpPr>
            <a:spLocks noGrp="1"/>
          </p:cNvSpPr>
          <p:nvPr>
            <p:ph idx="1"/>
          </p:nvPr>
        </p:nvSpPr>
        <p:spPr/>
        <p:txBody>
          <a:bodyPr/>
          <a:lstStyle/>
          <a:p>
            <a:pPr>
              <a:lnSpc>
                <a:spcPct val="80000"/>
              </a:lnSpc>
            </a:pPr>
            <a:r>
              <a:rPr lang="zh-CN" altLang="en-US" dirty="0"/>
              <a:t>安全工程是一个包括概念、设计、实现、测试、部署、运行、维护、退出的完整过程。</a:t>
            </a:r>
          </a:p>
          <a:p>
            <a:pPr>
              <a:lnSpc>
                <a:spcPct val="80000"/>
              </a:lnSpc>
            </a:pPr>
            <a:r>
              <a:rPr lang="en-US" altLang="zh-CN" dirty="0"/>
              <a:t>SSE-CMM</a:t>
            </a:r>
            <a:r>
              <a:rPr lang="zh-CN" altLang="en-US" dirty="0"/>
              <a:t>强调</a:t>
            </a:r>
            <a:r>
              <a:rPr lang="zh-CN" altLang="en-US" dirty="0">
                <a:solidFill>
                  <a:srgbClr val="FF0000"/>
                </a:solidFill>
              </a:rPr>
              <a:t>安全工程是一个大的项目队伍中的一部分</a:t>
            </a:r>
            <a:r>
              <a:rPr lang="zh-CN" altLang="en-US" dirty="0"/>
              <a:t>，需要与其它科目工程师的活动相互协调。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29</a:t>
            </a:fld>
            <a:endParaRPr lang="en-US" altLang="zh-CN"/>
          </a:p>
        </p:txBody>
      </p:sp>
      <p:grpSp>
        <p:nvGrpSpPr>
          <p:cNvPr id="5" name="组合 4"/>
          <p:cNvGrpSpPr/>
          <p:nvPr/>
        </p:nvGrpSpPr>
        <p:grpSpPr>
          <a:xfrm>
            <a:off x="775005" y="2700153"/>
            <a:ext cx="7793439" cy="3787775"/>
            <a:chOff x="775005" y="2700153"/>
            <a:chExt cx="7323949" cy="3787775"/>
          </a:xfrm>
        </p:grpSpPr>
        <p:sp>
          <p:nvSpPr>
            <p:cNvPr id="6" name="Rectangle 4"/>
            <p:cNvSpPr>
              <a:spLocks noChangeArrowheads="1"/>
            </p:cNvSpPr>
            <p:nvPr/>
          </p:nvSpPr>
          <p:spPr bwMode="auto">
            <a:xfrm>
              <a:off x="1907704" y="3047816"/>
              <a:ext cx="1438275"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PA10</a:t>
              </a:r>
            </a:p>
            <a:p>
              <a:pPr algn="ctr"/>
              <a:r>
                <a:rPr lang="zh-CN" altLang="en-US" sz="1400">
                  <a:solidFill>
                    <a:srgbClr val="0000CC"/>
                  </a:solidFill>
                  <a:sym typeface="黑体" panose="02010609060101010101" pitchFamily="49" charset="-122"/>
                </a:rPr>
                <a:t>确定安全需求</a:t>
              </a:r>
              <a:endParaRPr lang="en-US" sz="1400">
                <a:solidFill>
                  <a:srgbClr val="0000CC"/>
                </a:solidFill>
                <a:sym typeface="黑体" panose="02010609060101010101" pitchFamily="49" charset="-122"/>
              </a:endParaRPr>
            </a:p>
          </p:txBody>
        </p:sp>
        <p:grpSp>
          <p:nvGrpSpPr>
            <p:cNvPr id="7" name="Group 5"/>
            <p:cNvGrpSpPr>
              <a:grpSpLocks/>
            </p:cNvGrpSpPr>
            <p:nvPr/>
          </p:nvGrpSpPr>
          <p:grpSpPr bwMode="auto">
            <a:xfrm>
              <a:off x="2179166" y="4220978"/>
              <a:ext cx="792163" cy="698500"/>
              <a:chOff x="0" y="0"/>
              <a:chExt cx="498" cy="440"/>
            </a:xfrm>
          </p:grpSpPr>
          <p:grpSp>
            <p:nvGrpSpPr>
              <p:cNvPr id="67" name="Group 6"/>
              <p:cNvGrpSpPr>
                <a:grpSpLocks/>
              </p:cNvGrpSpPr>
              <p:nvPr/>
            </p:nvGrpSpPr>
            <p:grpSpPr bwMode="auto">
              <a:xfrm>
                <a:off x="0" y="0"/>
                <a:ext cx="498" cy="440"/>
                <a:chOff x="0" y="0"/>
                <a:chExt cx="498" cy="440"/>
              </a:xfrm>
            </p:grpSpPr>
            <p:sp>
              <p:nvSpPr>
                <p:cNvPr id="76" name="Freeform 7"/>
                <p:cNvSpPr>
                  <a:spLocks noChangeArrowheads="1"/>
                </p:cNvSpPr>
                <p:nvPr/>
              </p:nvSpPr>
              <p:spPr bwMode="auto">
                <a:xfrm>
                  <a:off x="17" y="16"/>
                  <a:ext cx="481" cy="424"/>
                </a:xfrm>
                <a:custGeom>
                  <a:avLst/>
                  <a:gdLst>
                    <a:gd name="T0" fmla="*/ 47 w 481"/>
                    <a:gd name="T1" fmla="*/ 0 h 424"/>
                    <a:gd name="T2" fmla="*/ 40 w 481"/>
                    <a:gd name="T3" fmla="*/ 0 h 424"/>
                    <a:gd name="T4" fmla="*/ 30 w 481"/>
                    <a:gd name="T5" fmla="*/ 4 h 424"/>
                    <a:gd name="T6" fmla="*/ 23 w 481"/>
                    <a:gd name="T7" fmla="*/ 8 h 424"/>
                    <a:gd name="T8" fmla="*/ 17 w 481"/>
                    <a:gd name="T9" fmla="*/ 16 h 424"/>
                    <a:gd name="T10" fmla="*/ 10 w 481"/>
                    <a:gd name="T11" fmla="*/ 20 h 424"/>
                    <a:gd name="T12" fmla="*/ 7 w 481"/>
                    <a:gd name="T13" fmla="*/ 28 h 424"/>
                    <a:gd name="T14" fmla="*/ 3 w 481"/>
                    <a:gd name="T15" fmla="*/ 36 h 424"/>
                    <a:gd name="T16" fmla="*/ 0 w 481"/>
                    <a:gd name="T17" fmla="*/ 47 h 424"/>
                    <a:gd name="T18" fmla="*/ 0 w 481"/>
                    <a:gd name="T19" fmla="*/ 381 h 424"/>
                    <a:gd name="T20" fmla="*/ 3 w 481"/>
                    <a:gd name="T21" fmla="*/ 389 h 424"/>
                    <a:gd name="T22" fmla="*/ 7 w 481"/>
                    <a:gd name="T23" fmla="*/ 397 h 424"/>
                    <a:gd name="T24" fmla="*/ 10 w 481"/>
                    <a:gd name="T25" fmla="*/ 405 h 424"/>
                    <a:gd name="T26" fmla="*/ 17 w 481"/>
                    <a:gd name="T27" fmla="*/ 413 h 424"/>
                    <a:gd name="T28" fmla="*/ 23 w 481"/>
                    <a:gd name="T29" fmla="*/ 421 h 424"/>
                    <a:gd name="T30" fmla="*/ 30 w 481"/>
                    <a:gd name="T31" fmla="*/ 421 h 424"/>
                    <a:gd name="T32" fmla="*/ 40 w 481"/>
                    <a:gd name="T33" fmla="*/ 424 h 424"/>
                    <a:gd name="T34" fmla="*/ 47 w 481"/>
                    <a:gd name="T35" fmla="*/ 424 h 424"/>
                    <a:gd name="T36" fmla="*/ 433 w 481"/>
                    <a:gd name="T37" fmla="*/ 424 h 424"/>
                    <a:gd name="T38" fmla="*/ 443 w 481"/>
                    <a:gd name="T39" fmla="*/ 424 h 424"/>
                    <a:gd name="T40" fmla="*/ 450 w 481"/>
                    <a:gd name="T41" fmla="*/ 421 h 424"/>
                    <a:gd name="T42" fmla="*/ 460 w 481"/>
                    <a:gd name="T43" fmla="*/ 421 h 424"/>
                    <a:gd name="T44" fmla="*/ 467 w 481"/>
                    <a:gd name="T45" fmla="*/ 413 h 424"/>
                    <a:gd name="T46" fmla="*/ 474 w 481"/>
                    <a:gd name="T47" fmla="*/ 405 h 424"/>
                    <a:gd name="T48" fmla="*/ 477 w 481"/>
                    <a:gd name="T49" fmla="*/ 397 h 424"/>
                    <a:gd name="T50" fmla="*/ 481 w 481"/>
                    <a:gd name="T51" fmla="*/ 389 h 424"/>
                    <a:gd name="T52" fmla="*/ 481 w 481"/>
                    <a:gd name="T53" fmla="*/ 381 h 424"/>
                    <a:gd name="T54" fmla="*/ 481 w 481"/>
                    <a:gd name="T55" fmla="*/ 47 h 424"/>
                    <a:gd name="T56" fmla="*/ 481 w 481"/>
                    <a:gd name="T57" fmla="*/ 36 h 424"/>
                    <a:gd name="T58" fmla="*/ 477 w 481"/>
                    <a:gd name="T59" fmla="*/ 28 h 424"/>
                    <a:gd name="T60" fmla="*/ 474 w 481"/>
                    <a:gd name="T61" fmla="*/ 20 h 424"/>
                    <a:gd name="T62" fmla="*/ 467 w 481"/>
                    <a:gd name="T63" fmla="*/ 16 h 424"/>
                    <a:gd name="T64" fmla="*/ 460 w 481"/>
                    <a:gd name="T65" fmla="*/ 8 h 424"/>
                    <a:gd name="T66" fmla="*/ 450 w 481"/>
                    <a:gd name="T67" fmla="*/ 4 h 424"/>
                    <a:gd name="T68" fmla="*/ 443 w 481"/>
                    <a:gd name="T69" fmla="*/ 0 h 424"/>
                    <a:gd name="T70" fmla="*/ 433 w 481"/>
                    <a:gd name="T71" fmla="*/ 0 h 424"/>
                    <a:gd name="T72" fmla="*/ 47 w 481"/>
                    <a:gd name="T73" fmla="*/ 0 h 4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81"/>
                    <a:gd name="T112" fmla="*/ 0 h 424"/>
                    <a:gd name="T113" fmla="*/ 481 w 481"/>
                    <a:gd name="T114" fmla="*/ 424 h 4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81" h="424">
                      <a:moveTo>
                        <a:pt x="47" y="0"/>
                      </a:moveTo>
                      <a:lnTo>
                        <a:pt x="40" y="0"/>
                      </a:lnTo>
                      <a:lnTo>
                        <a:pt x="30" y="4"/>
                      </a:lnTo>
                      <a:lnTo>
                        <a:pt x="23" y="8"/>
                      </a:lnTo>
                      <a:lnTo>
                        <a:pt x="17" y="16"/>
                      </a:lnTo>
                      <a:lnTo>
                        <a:pt x="10" y="20"/>
                      </a:lnTo>
                      <a:lnTo>
                        <a:pt x="7" y="28"/>
                      </a:lnTo>
                      <a:lnTo>
                        <a:pt x="3" y="36"/>
                      </a:lnTo>
                      <a:lnTo>
                        <a:pt x="0" y="47"/>
                      </a:lnTo>
                      <a:lnTo>
                        <a:pt x="0" y="381"/>
                      </a:lnTo>
                      <a:lnTo>
                        <a:pt x="3" y="389"/>
                      </a:lnTo>
                      <a:lnTo>
                        <a:pt x="7" y="397"/>
                      </a:lnTo>
                      <a:lnTo>
                        <a:pt x="10" y="405"/>
                      </a:lnTo>
                      <a:lnTo>
                        <a:pt x="17" y="413"/>
                      </a:lnTo>
                      <a:lnTo>
                        <a:pt x="23" y="421"/>
                      </a:lnTo>
                      <a:lnTo>
                        <a:pt x="30" y="421"/>
                      </a:lnTo>
                      <a:lnTo>
                        <a:pt x="40" y="424"/>
                      </a:lnTo>
                      <a:lnTo>
                        <a:pt x="47" y="424"/>
                      </a:lnTo>
                      <a:lnTo>
                        <a:pt x="433" y="424"/>
                      </a:lnTo>
                      <a:lnTo>
                        <a:pt x="443" y="424"/>
                      </a:lnTo>
                      <a:lnTo>
                        <a:pt x="450" y="421"/>
                      </a:lnTo>
                      <a:lnTo>
                        <a:pt x="460" y="421"/>
                      </a:lnTo>
                      <a:lnTo>
                        <a:pt x="467" y="413"/>
                      </a:lnTo>
                      <a:lnTo>
                        <a:pt x="474" y="405"/>
                      </a:lnTo>
                      <a:lnTo>
                        <a:pt x="477" y="397"/>
                      </a:lnTo>
                      <a:lnTo>
                        <a:pt x="481" y="389"/>
                      </a:lnTo>
                      <a:lnTo>
                        <a:pt x="481" y="381"/>
                      </a:lnTo>
                      <a:lnTo>
                        <a:pt x="481" y="47"/>
                      </a:lnTo>
                      <a:lnTo>
                        <a:pt x="481" y="36"/>
                      </a:lnTo>
                      <a:lnTo>
                        <a:pt x="477" y="28"/>
                      </a:lnTo>
                      <a:lnTo>
                        <a:pt x="474" y="20"/>
                      </a:lnTo>
                      <a:lnTo>
                        <a:pt x="467" y="16"/>
                      </a:lnTo>
                      <a:lnTo>
                        <a:pt x="460" y="8"/>
                      </a:lnTo>
                      <a:lnTo>
                        <a:pt x="450" y="4"/>
                      </a:lnTo>
                      <a:lnTo>
                        <a:pt x="443" y="0"/>
                      </a:lnTo>
                      <a:lnTo>
                        <a:pt x="433" y="0"/>
                      </a:lnTo>
                      <a:lnTo>
                        <a:pt x="47" y="0"/>
                      </a:lnTo>
                      <a:close/>
                    </a:path>
                  </a:pathLst>
                </a:custGeom>
                <a:solidFill>
                  <a:srgbClr val="000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77" name="Freeform 8"/>
                <p:cNvSpPr>
                  <a:spLocks noChangeArrowheads="1"/>
                </p:cNvSpPr>
                <p:nvPr/>
              </p:nvSpPr>
              <p:spPr bwMode="auto">
                <a:xfrm>
                  <a:off x="0" y="0"/>
                  <a:ext cx="481" cy="429"/>
                </a:xfrm>
                <a:custGeom>
                  <a:avLst/>
                  <a:gdLst>
                    <a:gd name="T0" fmla="*/ 51 w 481"/>
                    <a:gd name="T1" fmla="*/ 0 h 429"/>
                    <a:gd name="T2" fmla="*/ 40 w 481"/>
                    <a:gd name="T3" fmla="*/ 0 h 429"/>
                    <a:gd name="T4" fmla="*/ 30 w 481"/>
                    <a:gd name="T5" fmla="*/ 4 h 429"/>
                    <a:gd name="T6" fmla="*/ 24 w 481"/>
                    <a:gd name="T7" fmla="*/ 8 h 429"/>
                    <a:gd name="T8" fmla="*/ 17 w 481"/>
                    <a:gd name="T9" fmla="*/ 16 h 429"/>
                    <a:gd name="T10" fmla="*/ 10 w 481"/>
                    <a:gd name="T11" fmla="*/ 20 h 429"/>
                    <a:gd name="T12" fmla="*/ 7 w 481"/>
                    <a:gd name="T13" fmla="*/ 28 h 429"/>
                    <a:gd name="T14" fmla="*/ 3 w 481"/>
                    <a:gd name="T15" fmla="*/ 36 h 429"/>
                    <a:gd name="T16" fmla="*/ 0 w 481"/>
                    <a:gd name="T17" fmla="*/ 48 h 429"/>
                    <a:gd name="T18" fmla="*/ 0 w 481"/>
                    <a:gd name="T19" fmla="*/ 382 h 429"/>
                    <a:gd name="T20" fmla="*/ 3 w 481"/>
                    <a:gd name="T21" fmla="*/ 389 h 429"/>
                    <a:gd name="T22" fmla="*/ 7 w 481"/>
                    <a:gd name="T23" fmla="*/ 397 h 429"/>
                    <a:gd name="T24" fmla="*/ 10 w 481"/>
                    <a:gd name="T25" fmla="*/ 405 h 429"/>
                    <a:gd name="T26" fmla="*/ 17 w 481"/>
                    <a:gd name="T27" fmla="*/ 413 h 429"/>
                    <a:gd name="T28" fmla="*/ 24 w 481"/>
                    <a:gd name="T29" fmla="*/ 421 h 429"/>
                    <a:gd name="T30" fmla="*/ 30 w 481"/>
                    <a:gd name="T31" fmla="*/ 425 h 429"/>
                    <a:gd name="T32" fmla="*/ 40 w 481"/>
                    <a:gd name="T33" fmla="*/ 425 h 429"/>
                    <a:gd name="T34" fmla="*/ 51 w 481"/>
                    <a:gd name="T35" fmla="*/ 429 h 429"/>
                    <a:gd name="T36" fmla="*/ 433 w 481"/>
                    <a:gd name="T37" fmla="*/ 429 h 429"/>
                    <a:gd name="T38" fmla="*/ 443 w 481"/>
                    <a:gd name="T39" fmla="*/ 425 h 429"/>
                    <a:gd name="T40" fmla="*/ 450 w 481"/>
                    <a:gd name="T41" fmla="*/ 425 h 429"/>
                    <a:gd name="T42" fmla="*/ 460 w 481"/>
                    <a:gd name="T43" fmla="*/ 421 h 429"/>
                    <a:gd name="T44" fmla="*/ 467 w 481"/>
                    <a:gd name="T45" fmla="*/ 413 h 429"/>
                    <a:gd name="T46" fmla="*/ 474 w 481"/>
                    <a:gd name="T47" fmla="*/ 405 h 429"/>
                    <a:gd name="T48" fmla="*/ 477 w 481"/>
                    <a:gd name="T49" fmla="*/ 397 h 429"/>
                    <a:gd name="T50" fmla="*/ 481 w 481"/>
                    <a:gd name="T51" fmla="*/ 389 h 429"/>
                    <a:gd name="T52" fmla="*/ 481 w 481"/>
                    <a:gd name="T53" fmla="*/ 382 h 429"/>
                    <a:gd name="T54" fmla="*/ 481 w 481"/>
                    <a:gd name="T55" fmla="*/ 48 h 429"/>
                    <a:gd name="T56" fmla="*/ 481 w 481"/>
                    <a:gd name="T57" fmla="*/ 36 h 429"/>
                    <a:gd name="T58" fmla="*/ 477 w 481"/>
                    <a:gd name="T59" fmla="*/ 28 h 429"/>
                    <a:gd name="T60" fmla="*/ 474 w 481"/>
                    <a:gd name="T61" fmla="*/ 20 h 429"/>
                    <a:gd name="T62" fmla="*/ 467 w 481"/>
                    <a:gd name="T63" fmla="*/ 16 h 429"/>
                    <a:gd name="T64" fmla="*/ 460 w 481"/>
                    <a:gd name="T65" fmla="*/ 8 h 429"/>
                    <a:gd name="T66" fmla="*/ 450 w 481"/>
                    <a:gd name="T67" fmla="*/ 4 h 429"/>
                    <a:gd name="T68" fmla="*/ 443 w 481"/>
                    <a:gd name="T69" fmla="*/ 0 h 429"/>
                    <a:gd name="T70" fmla="*/ 433 w 481"/>
                    <a:gd name="T71" fmla="*/ 0 h 429"/>
                    <a:gd name="T72" fmla="*/ 51 w 481"/>
                    <a:gd name="T73" fmla="*/ 0 h 4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81"/>
                    <a:gd name="T112" fmla="*/ 0 h 429"/>
                    <a:gd name="T113" fmla="*/ 481 w 481"/>
                    <a:gd name="T114" fmla="*/ 429 h 4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81" h="429">
                      <a:moveTo>
                        <a:pt x="51" y="0"/>
                      </a:moveTo>
                      <a:lnTo>
                        <a:pt x="40" y="0"/>
                      </a:lnTo>
                      <a:lnTo>
                        <a:pt x="30" y="4"/>
                      </a:lnTo>
                      <a:lnTo>
                        <a:pt x="24" y="8"/>
                      </a:lnTo>
                      <a:lnTo>
                        <a:pt x="17" y="16"/>
                      </a:lnTo>
                      <a:lnTo>
                        <a:pt x="10" y="20"/>
                      </a:lnTo>
                      <a:lnTo>
                        <a:pt x="7" y="28"/>
                      </a:lnTo>
                      <a:lnTo>
                        <a:pt x="3" y="36"/>
                      </a:lnTo>
                      <a:lnTo>
                        <a:pt x="0" y="48"/>
                      </a:lnTo>
                      <a:lnTo>
                        <a:pt x="0" y="382"/>
                      </a:lnTo>
                      <a:lnTo>
                        <a:pt x="3" y="389"/>
                      </a:lnTo>
                      <a:lnTo>
                        <a:pt x="7" y="397"/>
                      </a:lnTo>
                      <a:lnTo>
                        <a:pt x="10" y="405"/>
                      </a:lnTo>
                      <a:lnTo>
                        <a:pt x="17" y="413"/>
                      </a:lnTo>
                      <a:lnTo>
                        <a:pt x="24" y="421"/>
                      </a:lnTo>
                      <a:lnTo>
                        <a:pt x="30" y="425"/>
                      </a:lnTo>
                      <a:lnTo>
                        <a:pt x="40" y="425"/>
                      </a:lnTo>
                      <a:lnTo>
                        <a:pt x="51" y="429"/>
                      </a:lnTo>
                      <a:lnTo>
                        <a:pt x="433" y="429"/>
                      </a:lnTo>
                      <a:lnTo>
                        <a:pt x="443" y="425"/>
                      </a:lnTo>
                      <a:lnTo>
                        <a:pt x="450" y="425"/>
                      </a:lnTo>
                      <a:lnTo>
                        <a:pt x="460" y="421"/>
                      </a:lnTo>
                      <a:lnTo>
                        <a:pt x="467" y="413"/>
                      </a:lnTo>
                      <a:lnTo>
                        <a:pt x="474" y="405"/>
                      </a:lnTo>
                      <a:lnTo>
                        <a:pt x="477" y="397"/>
                      </a:lnTo>
                      <a:lnTo>
                        <a:pt x="481" y="389"/>
                      </a:lnTo>
                      <a:lnTo>
                        <a:pt x="481" y="382"/>
                      </a:lnTo>
                      <a:lnTo>
                        <a:pt x="481" y="48"/>
                      </a:lnTo>
                      <a:lnTo>
                        <a:pt x="481" y="36"/>
                      </a:lnTo>
                      <a:lnTo>
                        <a:pt x="477" y="28"/>
                      </a:lnTo>
                      <a:lnTo>
                        <a:pt x="474" y="20"/>
                      </a:lnTo>
                      <a:lnTo>
                        <a:pt x="467" y="16"/>
                      </a:lnTo>
                      <a:lnTo>
                        <a:pt x="460" y="8"/>
                      </a:lnTo>
                      <a:lnTo>
                        <a:pt x="450" y="4"/>
                      </a:lnTo>
                      <a:lnTo>
                        <a:pt x="443" y="0"/>
                      </a:lnTo>
                      <a:lnTo>
                        <a:pt x="433" y="0"/>
                      </a:lnTo>
                      <a:lnTo>
                        <a:pt x="51" y="0"/>
                      </a:lnTo>
                      <a:close/>
                    </a:path>
                  </a:pathLst>
                </a:custGeom>
                <a:solidFill>
                  <a:srgbClr val="969696"/>
                </a:solidFill>
                <a:ln w="11113" cmpd="sng">
                  <a:solidFill>
                    <a:srgbClr val="000000"/>
                  </a:solidFill>
                  <a:bevel/>
                  <a:headEnd/>
                  <a:tailEnd/>
                </a:ln>
              </p:spPr>
              <p:txBody>
                <a:bodyPr/>
                <a:lstStyle/>
                <a:p>
                  <a:endParaRPr lang="zh-CN" altLang="en-US"/>
                </a:p>
              </p:txBody>
            </p:sp>
          </p:grpSp>
          <p:sp>
            <p:nvSpPr>
              <p:cNvPr id="68" name="Rectangle 9"/>
              <p:cNvSpPr>
                <a:spLocks noChangeArrowheads="1"/>
              </p:cNvSpPr>
              <p:nvPr/>
            </p:nvSpPr>
            <p:spPr bwMode="auto">
              <a:xfrm>
                <a:off x="91" y="217"/>
                <a:ext cx="295" cy="47"/>
              </a:xfrm>
              <a:prstGeom prst="rect">
                <a:avLst/>
              </a:prstGeom>
              <a:solidFill>
                <a:srgbClr val="FF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69" name="Line 10"/>
              <p:cNvSpPr>
                <a:spLocks noChangeShapeType="1"/>
              </p:cNvSpPr>
              <p:nvPr/>
            </p:nvSpPr>
            <p:spPr bwMode="auto">
              <a:xfrm>
                <a:off x="91" y="279"/>
                <a:ext cx="295"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0" name="Line 11"/>
              <p:cNvSpPr>
                <a:spLocks noChangeShapeType="1"/>
              </p:cNvSpPr>
              <p:nvPr/>
            </p:nvSpPr>
            <p:spPr bwMode="auto">
              <a:xfrm>
                <a:off x="91" y="319"/>
                <a:ext cx="295"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1" name="Line 12"/>
              <p:cNvSpPr>
                <a:spLocks noChangeShapeType="1"/>
              </p:cNvSpPr>
              <p:nvPr/>
            </p:nvSpPr>
            <p:spPr bwMode="auto">
              <a:xfrm>
                <a:off x="91" y="362"/>
                <a:ext cx="295"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 name="Line 13"/>
              <p:cNvSpPr>
                <a:spLocks noChangeShapeType="1"/>
              </p:cNvSpPr>
              <p:nvPr/>
            </p:nvSpPr>
            <p:spPr bwMode="auto">
              <a:xfrm>
                <a:off x="91" y="79"/>
                <a:ext cx="295"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3" name="Line 14"/>
              <p:cNvSpPr>
                <a:spLocks noChangeShapeType="1"/>
              </p:cNvSpPr>
              <p:nvPr/>
            </p:nvSpPr>
            <p:spPr bwMode="auto">
              <a:xfrm>
                <a:off x="91" y="118"/>
                <a:ext cx="295"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4" name="Line 15"/>
              <p:cNvSpPr>
                <a:spLocks noChangeShapeType="1"/>
              </p:cNvSpPr>
              <p:nvPr/>
            </p:nvSpPr>
            <p:spPr bwMode="auto">
              <a:xfrm>
                <a:off x="91" y="158"/>
                <a:ext cx="295" cy="4"/>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5" name="Line 16"/>
              <p:cNvSpPr>
                <a:spLocks noChangeShapeType="1"/>
              </p:cNvSpPr>
              <p:nvPr/>
            </p:nvSpPr>
            <p:spPr bwMode="auto">
              <a:xfrm>
                <a:off x="91" y="201"/>
                <a:ext cx="295"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8" name="Rectangle 17"/>
            <p:cNvSpPr>
              <a:spLocks noChangeArrowheads="1"/>
            </p:cNvSpPr>
            <p:nvPr/>
          </p:nvSpPr>
          <p:spPr bwMode="auto">
            <a:xfrm>
              <a:off x="1222375" y="2736850"/>
              <a:ext cx="1079500" cy="417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9" name="Rectangle 18"/>
            <p:cNvSpPr>
              <a:spLocks noChangeArrowheads="1"/>
            </p:cNvSpPr>
            <p:nvPr/>
          </p:nvSpPr>
          <p:spPr bwMode="auto">
            <a:xfrm>
              <a:off x="775005" y="4434498"/>
              <a:ext cx="12747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solidFill>
                    <a:srgbClr val="000000"/>
                  </a:solidFill>
                  <a:latin typeface="宋体" panose="02010600030101010101" pitchFamily="2" charset="-122"/>
                  <a:sym typeface="宋体" panose="02010600030101010101" pitchFamily="2" charset="-122"/>
                </a:rPr>
                <a:t>需求、策略等</a:t>
              </a:r>
              <a:endParaRPr lang="zh-CN" altLang="en-US" dirty="0">
                <a:solidFill>
                  <a:srgbClr val="000000"/>
                </a:solidFill>
                <a:sym typeface="黑体" panose="02010609060101010101" pitchFamily="49" charset="-122"/>
              </a:endParaRPr>
            </a:p>
          </p:txBody>
        </p:sp>
        <p:sp>
          <p:nvSpPr>
            <p:cNvPr id="10" name="Rectangle 19"/>
            <p:cNvSpPr>
              <a:spLocks noChangeArrowheads="1"/>
            </p:cNvSpPr>
            <p:nvPr/>
          </p:nvSpPr>
          <p:spPr bwMode="auto">
            <a:xfrm>
              <a:off x="7028979" y="4552766"/>
              <a:ext cx="1069975" cy="547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11" name="Rectangle 20"/>
            <p:cNvSpPr>
              <a:spLocks noChangeArrowheads="1"/>
            </p:cNvSpPr>
            <p:nvPr/>
          </p:nvSpPr>
          <p:spPr bwMode="auto">
            <a:xfrm>
              <a:off x="7051204" y="4378141"/>
              <a:ext cx="1004887" cy="36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12" name="Rectangle 21"/>
            <p:cNvSpPr>
              <a:spLocks noChangeArrowheads="1"/>
            </p:cNvSpPr>
            <p:nvPr/>
          </p:nvSpPr>
          <p:spPr bwMode="auto">
            <a:xfrm>
              <a:off x="7194079" y="4478153"/>
              <a:ext cx="849312"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配置信息</a:t>
              </a:r>
              <a:endParaRPr lang="zh-CN" altLang="en-US">
                <a:solidFill>
                  <a:srgbClr val="000000"/>
                </a:solidFill>
                <a:sym typeface="黑体" panose="02010609060101010101" pitchFamily="49" charset="-122"/>
              </a:endParaRPr>
            </a:p>
          </p:txBody>
        </p:sp>
        <p:sp>
          <p:nvSpPr>
            <p:cNvPr id="13" name="Rectangle 22"/>
            <p:cNvSpPr>
              <a:spLocks noChangeArrowheads="1"/>
            </p:cNvSpPr>
            <p:nvPr/>
          </p:nvSpPr>
          <p:spPr bwMode="auto">
            <a:xfrm>
              <a:off x="4071938" y="5772150"/>
              <a:ext cx="1166812"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14" name="Rectangle 23"/>
            <p:cNvSpPr>
              <a:spLocks noChangeArrowheads="1"/>
            </p:cNvSpPr>
            <p:nvPr/>
          </p:nvSpPr>
          <p:spPr bwMode="auto">
            <a:xfrm>
              <a:off x="4033838" y="5529263"/>
              <a:ext cx="15970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15" name="Rectangle 24"/>
            <p:cNvSpPr>
              <a:spLocks noChangeArrowheads="1"/>
            </p:cNvSpPr>
            <p:nvPr/>
          </p:nvSpPr>
          <p:spPr bwMode="auto">
            <a:xfrm>
              <a:off x="3792066" y="6213291"/>
              <a:ext cx="169862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解决方案、指导等</a:t>
              </a:r>
              <a:endParaRPr lang="zh-CN" altLang="en-US">
                <a:solidFill>
                  <a:srgbClr val="000000"/>
                </a:solidFill>
                <a:sym typeface="黑体" panose="02010609060101010101" pitchFamily="49" charset="-122"/>
              </a:endParaRPr>
            </a:p>
          </p:txBody>
        </p:sp>
        <p:sp>
          <p:nvSpPr>
            <p:cNvPr id="16" name="Rectangle 25"/>
            <p:cNvSpPr>
              <a:spLocks noChangeArrowheads="1"/>
            </p:cNvSpPr>
            <p:nvPr/>
          </p:nvSpPr>
          <p:spPr bwMode="auto">
            <a:xfrm>
              <a:off x="4088929" y="2830328"/>
              <a:ext cx="935037"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17" name="Rectangle 26"/>
            <p:cNvSpPr>
              <a:spLocks noChangeArrowheads="1"/>
            </p:cNvSpPr>
            <p:nvPr/>
          </p:nvSpPr>
          <p:spPr bwMode="auto">
            <a:xfrm>
              <a:off x="4215929" y="2700153"/>
              <a:ext cx="747712"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18" name="Rectangle 27"/>
            <p:cNvSpPr>
              <a:spLocks noChangeArrowheads="1"/>
            </p:cNvSpPr>
            <p:nvPr/>
          </p:nvSpPr>
          <p:spPr bwMode="auto">
            <a:xfrm>
              <a:off x="4233391" y="2800166"/>
              <a:ext cx="84931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宋体" panose="02010600030101010101" pitchFamily="2" charset="-122"/>
                  <a:sym typeface="宋体" panose="02010600030101010101" pitchFamily="2" charset="-122"/>
                </a:rPr>
                <a:t>风险信息</a:t>
              </a:r>
              <a:endParaRPr lang="zh-CN" altLang="en-US">
                <a:solidFill>
                  <a:srgbClr val="000000"/>
                </a:solidFill>
                <a:sym typeface="黑体" panose="02010609060101010101" pitchFamily="49" charset="-122"/>
              </a:endParaRPr>
            </a:p>
          </p:txBody>
        </p:sp>
        <p:grpSp>
          <p:nvGrpSpPr>
            <p:cNvPr id="19" name="Group 28"/>
            <p:cNvGrpSpPr>
              <a:grpSpLocks/>
            </p:cNvGrpSpPr>
            <p:nvPr/>
          </p:nvGrpSpPr>
          <p:grpSpPr bwMode="auto">
            <a:xfrm>
              <a:off x="6190779" y="4197166"/>
              <a:ext cx="788987" cy="698500"/>
              <a:chOff x="0" y="0"/>
              <a:chExt cx="498" cy="440"/>
            </a:xfrm>
          </p:grpSpPr>
          <p:grpSp>
            <p:nvGrpSpPr>
              <p:cNvPr id="56" name="Group 29"/>
              <p:cNvGrpSpPr>
                <a:grpSpLocks/>
              </p:cNvGrpSpPr>
              <p:nvPr/>
            </p:nvGrpSpPr>
            <p:grpSpPr bwMode="auto">
              <a:xfrm>
                <a:off x="0" y="0"/>
                <a:ext cx="498" cy="440"/>
                <a:chOff x="0" y="0"/>
                <a:chExt cx="498" cy="440"/>
              </a:xfrm>
            </p:grpSpPr>
            <p:sp>
              <p:nvSpPr>
                <p:cNvPr id="65" name="Freeform 30"/>
                <p:cNvSpPr>
                  <a:spLocks noChangeArrowheads="1"/>
                </p:cNvSpPr>
                <p:nvPr/>
              </p:nvSpPr>
              <p:spPr bwMode="auto">
                <a:xfrm>
                  <a:off x="17" y="15"/>
                  <a:ext cx="481" cy="425"/>
                </a:xfrm>
                <a:custGeom>
                  <a:avLst/>
                  <a:gdLst>
                    <a:gd name="T0" fmla="*/ 47 w 481"/>
                    <a:gd name="T1" fmla="*/ 0 h 425"/>
                    <a:gd name="T2" fmla="*/ 40 w 481"/>
                    <a:gd name="T3" fmla="*/ 0 h 425"/>
                    <a:gd name="T4" fmla="*/ 30 w 481"/>
                    <a:gd name="T5" fmla="*/ 4 h 425"/>
                    <a:gd name="T6" fmla="*/ 20 w 481"/>
                    <a:gd name="T7" fmla="*/ 8 h 425"/>
                    <a:gd name="T8" fmla="*/ 13 w 481"/>
                    <a:gd name="T9" fmla="*/ 12 h 425"/>
                    <a:gd name="T10" fmla="*/ 7 w 481"/>
                    <a:gd name="T11" fmla="*/ 20 h 425"/>
                    <a:gd name="T12" fmla="*/ 3 w 481"/>
                    <a:gd name="T13" fmla="*/ 28 h 425"/>
                    <a:gd name="T14" fmla="*/ 0 w 481"/>
                    <a:gd name="T15" fmla="*/ 36 h 425"/>
                    <a:gd name="T16" fmla="*/ 0 w 481"/>
                    <a:gd name="T17" fmla="*/ 44 h 425"/>
                    <a:gd name="T18" fmla="*/ 0 w 481"/>
                    <a:gd name="T19" fmla="*/ 382 h 425"/>
                    <a:gd name="T20" fmla="*/ 0 w 481"/>
                    <a:gd name="T21" fmla="*/ 389 h 425"/>
                    <a:gd name="T22" fmla="*/ 3 w 481"/>
                    <a:gd name="T23" fmla="*/ 397 h 425"/>
                    <a:gd name="T24" fmla="*/ 7 w 481"/>
                    <a:gd name="T25" fmla="*/ 405 h 425"/>
                    <a:gd name="T26" fmla="*/ 13 w 481"/>
                    <a:gd name="T27" fmla="*/ 413 h 425"/>
                    <a:gd name="T28" fmla="*/ 20 w 481"/>
                    <a:gd name="T29" fmla="*/ 417 h 425"/>
                    <a:gd name="T30" fmla="*/ 30 w 481"/>
                    <a:gd name="T31" fmla="*/ 421 h 425"/>
                    <a:gd name="T32" fmla="*/ 40 w 481"/>
                    <a:gd name="T33" fmla="*/ 425 h 425"/>
                    <a:gd name="T34" fmla="*/ 47 w 481"/>
                    <a:gd name="T35" fmla="*/ 425 h 425"/>
                    <a:gd name="T36" fmla="*/ 433 w 481"/>
                    <a:gd name="T37" fmla="*/ 425 h 425"/>
                    <a:gd name="T38" fmla="*/ 443 w 481"/>
                    <a:gd name="T39" fmla="*/ 425 h 425"/>
                    <a:gd name="T40" fmla="*/ 450 w 481"/>
                    <a:gd name="T41" fmla="*/ 421 h 425"/>
                    <a:gd name="T42" fmla="*/ 457 w 481"/>
                    <a:gd name="T43" fmla="*/ 417 h 425"/>
                    <a:gd name="T44" fmla="*/ 464 w 481"/>
                    <a:gd name="T45" fmla="*/ 413 h 425"/>
                    <a:gd name="T46" fmla="*/ 471 w 481"/>
                    <a:gd name="T47" fmla="*/ 405 h 425"/>
                    <a:gd name="T48" fmla="*/ 477 w 481"/>
                    <a:gd name="T49" fmla="*/ 397 h 425"/>
                    <a:gd name="T50" fmla="*/ 477 w 481"/>
                    <a:gd name="T51" fmla="*/ 389 h 425"/>
                    <a:gd name="T52" fmla="*/ 481 w 481"/>
                    <a:gd name="T53" fmla="*/ 382 h 425"/>
                    <a:gd name="T54" fmla="*/ 481 w 481"/>
                    <a:gd name="T55" fmla="*/ 44 h 425"/>
                    <a:gd name="T56" fmla="*/ 477 w 481"/>
                    <a:gd name="T57" fmla="*/ 36 h 425"/>
                    <a:gd name="T58" fmla="*/ 477 w 481"/>
                    <a:gd name="T59" fmla="*/ 28 h 425"/>
                    <a:gd name="T60" fmla="*/ 471 w 481"/>
                    <a:gd name="T61" fmla="*/ 20 h 425"/>
                    <a:gd name="T62" fmla="*/ 464 w 481"/>
                    <a:gd name="T63" fmla="*/ 12 h 425"/>
                    <a:gd name="T64" fmla="*/ 457 w 481"/>
                    <a:gd name="T65" fmla="*/ 8 h 425"/>
                    <a:gd name="T66" fmla="*/ 450 w 481"/>
                    <a:gd name="T67" fmla="*/ 4 h 425"/>
                    <a:gd name="T68" fmla="*/ 443 w 481"/>
                    <a:gd name="T69" fmla="*/ 0 h 425"/>
                    <a:gd name="T70" fmla="*/ 433 w 481"/>
                    <a:gd name="T71" fmla="*/ 0 h 425"/>
                    <a:gd name="T72" fmla="*/ 47 w 481"/>
                    <a:gd name="T73" fmla="*/ 0 h 4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81"/>
                    <a:gd name="T112" fmla="*/ 0 h 425"/>
                    <a:gd name="T113" fmla="*/ 481 w 481"/>
                    <a:gd name="T114" fmla="*/ 425 h 4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81" h="425">
                      <a:moveTo>
                        <a:pt x="47" y="0"/>
                      </a:moveTo>
                      <a:lnTo>
                        <a:pt x="40" y="0"/>
                      </a:lnTo>
                      <a:lnTo>
                        <a:pt x="30" y="4"/>
                      </a:lnTo>
                      <a:lnTo>
                        <a:pt x="20" y="8"/>
                      </a:lnTo>
                      <a:lnTo>
                        <a:pt x="13" y="12"/>
                      </a:lnTo>
                      <a:lnTo>
                        <a:pt x="7" y="20"/>
                      </a:lnTo>
                      <a:lnTo>
                        <a:pt x="3" y="28"/>
                      </a:lnTo>
                      <a:lnTo>
                        <a:pt x="0" y="36"/>
                      </a:lnTo>
                      <a:lnTo>
                        <a:pt x="0" y="44"/>
                      </a:lnTo>
                      <a:lnTo>
                        <a:pt x="0" y="382"/>
                      </a:lnTo>
                      <a:lnTo>
                        <a:pt x="0" y="389"/>
                      </a:lnTo>
                      <a:lnTo>
                        <a:pt x="3" y="397"/>
                      </a:lnTo>
                      <a:lnTo>
                        <a:pt x="7" y="405"/>
                      </a:lnTo>
                      <a:lnTo>
                        <a:pt x="13" y="413"/>
                      </a:lnTo>
                      <a:lnTo>
                        <a:pt x="20" y="417"/>
                      </a:lnTo>
                      <a:lnTo>
                        <a:pt x="30" y="421"/>
                      </a:lnTo>
                      <a:lnTo>
                        <a:pt x="40" y="425"/>
                      </a:lnTo>
                      <a:lnTo>
                        <a:pt x="47" y="425"/>
                      </a:lnTo>
                      <a:lnTo>
                        <a:pt x="433" y="425"/>
                      </a:lnTo>
                      <a:lnTo>
                        <a:pt x="443" y="425"/>
                      </a:lnTo>
                      <a:lnTo>
                        <a:pt x="450" y="421"/>
                      </a:lnTo>
                      <a:lnTo>
                        <a:pt x="457" y="417"/>
                      </a:lnTo>
                      <a:lnTo>
                        <a:pt x="464" y="413"/>
                      </a:lnTo>
                      <a:lnTo>
                        <a:pt x="471" y="405"/>
                      </a:lnTo>
                      <a:lnTo>
                        <a:pt x="477" y="397"/>
                      </a:lnTo>
                      <a:lnTo>
                        <a:pt x="477" y="389"/>
                      </a:lnTo>
                      <a:lnTo>
                        <a:pt x="481" y="382"/>
                      </a:lnTo>
                      <a:lnTo>
                        <a:pt x="481" y="44"/>
                      </a:lnTo>
                      <a:lnTo>
                        <a:pt x="477" y="36"/>
                      </a:lnTo>
                      <a:lnTo>
                        <a:pt x="477" y="28"/>
                      </a:lnTo>
                      <a:lnTo>
                        <a:pt x="471" y="20"/>
                      </a:lnTo>
                      <a:lnTo>
                        <a:pt x="464" y="12"/>
                      </a:lnTo>
                      <a:lnTo>
                        <a:pt x="457" y="8"/>
                      </a:lnTo>
                      <a:lnTo>
                        <a:pt x="450" y="4"/>
                      </a:lnTo>
                      <a:lnTo>
                        <a:pt x="443" y="0"/>
                      </a:lnTo>
                      <a:lnTo>
                        <a:pt x="433" y="0"/>
                      </a:lnTo>
                      <a:lnTo>
                        <a:pt x="47" y="0"/>
                      </a:lnTo>
                      <a:close/>
                    </a:path>
                  </a:pathLst>
                </a:custGeom>
                <a:solidFill>
                  <a:srgbClr val="000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66" name="Freeform 31"/>
                <p:cNvSpPr>
                  <a:spLocks noChangeArrowheads="1"/>
                </p:cNvSpPr>
                <p:nvPr/>
              </p:nvSpPr>
              <p:spPr bwMode="auto">
                <a:xfrm>
                  <a:off x="0" y="0"/>
                  <a:ext cx="481" cy="424"/>
                </a:xfrm>
                <a:custGeom>
                  <a:avLst/>
                  <a:gdLst>
                    <a:gd name="T0" fmla="*/ 47 w 481"/>
                    <a:gd name="T1" fmla="*/ 0 h 424"/>
                    <a:gd name="T2" fmla="*/ 41 w 481"/>
                    <a:gd name="T3" fmla="*/ 0 h 424"/>
                    <a:gd name="T4" fmla="*/ 30 w 481"/>
                    <a:gd name="T5" fmla="*/ 4 h 424"/>
                    <a:gd name="T6" fmla="*/ 24 w 481"/>
                    <a:gd name="T7" fmla="*/ 8 h 424"/>
                    <a:gd name="T8" fmla="*/ 13 w 481"/>
                    <a:gd name="T9" fmla="*/ 12 h 424"/>
                    <a:gd name="T10" fmla="*/ 10 w 481"/>
                    <a:gd name="T11" fmla="*/ 19 h 424"/>
                    <a:gd name="T12" fmla="*/ 3 w 481"/>
                    <a:gd name="T13" fmla="*/ 27 h 424"/>
                    <a:gd name="T14" fmla="*/ 3 w 481"/>
                    <a:gd name="T15" fmla="*/ 35 h 424"/>
                    <a:gd name="T16" fmla="*/ 0 w 481"/>
                    <a:gd name="T17" fmla="*/ 43 h 424"/>
                    <a:gd name="T18" fmla="*/ 0 w 481"/>
                    <a:gd name="T19" fmla="*/ 381 h 424"/>
                    <a:gd name="T20" fmla="*/ 3 w 481"/>
                    <a:gd name="T21" fmla="*/ 389 h 424"/>
                    <a:gd name="T22" fmla="*/ 3 w 481"/>
                    <a:gd name="T23" fmla="*/ 397 h 424"/>
                    <a:gd name="T24" fmla="*/ 10 w 481"/>
                    <a:gd name="T25" fmla="*/ 404 h 424"/>
                    <a:gd name="T26" fmla="*/ 13 w 481"/>
                    <a:gd name="T27" fmla="*/ 412 h 424"/>
                    <a:gd name="T28" fmla="*/ 24 w 481"/>
                    <a:gd name="T29" fmla="*/ 416 h 424"/>
                    <a:gd name="T30" fmla="*/ 30 w 481"/>
                    <a:gd name="T31" fmla="*/ 420 h 424"/>
                    <a:gd name="T32" fmla="*/ 41 w 481"/>
                    <a:gd name="T33" fmla="*/ 424 h 424"/>
                    <a:gd name="T34" fmla="*/ 47 w 481"/>
                    <a:gd name="T35" fmla="*/ 424 h 424"/>
                    <a:gd name="T36" fmla="*/ 433 w 481"/>
                    <a:gd name="T37" fmla="*/ 424 h 424"/>
                    <a:gd name="T38" fmla="*/ 444 w 481"/>
                    <a:gd name="T39" fmla="*/ 424 h 424"/>
                    <a:gd name="T40" fmla="*/ 450 w 481"/>
                    <a:gd name="T41" fmla="*/ 420 h 424"/>
                    <a:gd name="T42" fmla="*/ 460 w 481"/>
                    <a:gd name="T43" fmla="*/ 416 h 424"/>
                    <a:gd name="T44" fmla="*/ 467 w 481"/>
                    <a:gd name="T45" fmla="*/ 412 h 424"/>
                    <a:gd name="T46" fmla="*/ 471 w 481"/>
                    <a:gd name="T47" fmla="*/ 404 h 424"/>
                    <a:gd name="T48" fmla="*/ 477 w 481"/>
                    <a:gd name="T49" fmla="*/ 397 h 424"/>
                    <a:gd name="T50" fmla="*/ 481 w 481"/>
                    <a:gd name="T51" fmla="*/ 389 h 424"/>
                    <a:gd name="T52" fmla="*/ 481 w 481"/>
                    <a:gd name="T53" fmla="*/ 381 h 424"/>
                    <a:gd name="T54" fmla="*/ 481 w 481"/>
                    <a:gd name="T55" fmla="*/ 43 h 424"/>
                    <a:gd name="T56" fmla="*/ 481 w 481"/>
                    <a:gd name="T57" fmla="*/ 35 h 424"/>
                    <a:gd name="T58" fmla="*/ 477 w 481"/>
                    <a:gd name="T59" fmla="*/ 27 h 424"/>
                    <a:gd name="T60" fmla="*/ 471 w 481"/>
                    <a:gd name="T61" fmla="*/ 19 h 424"/>
                    <a:gd name="T62" fmla="*/ 467 w 481"/>
                    <a:gd name="T63" fmla="*/ 12 h 424"/>
                    <a:gd name="T64" fmla="*/ 460 w 481"/>
                    <a:gd name="T65" fmla="*/ 8 h 424"/>
                    <a:gd name="T66" fmla="*/ 450 w 481"/>
                    <a:gd name="T67" fmla="*/ 4 h 424"/>
                    <a:gd name="T68" fmla="*/ 444 w 481"/>
                    <a:gd name="T69" fmla="*/ 0 h 424"/>
                    <a:gd name="T70" fmla="*/ 433 w 481"/>
                    <a:gd name="T71" fmla="*/ 0 h 424"/>
                    <a:gd name="T72" fmla="*/ 47 w 481"/>
                    <a:gd name="T73" fmla="*/ 0 h 4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81"/>
                    <a:gd name="T112" fmla="*/ 0 h 424"/>
                    <a:gd name="T113" fmla="*/ 481 w 481"/>
                    <a:gd name="T114" fmla="*/ 424 h 4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81" h="424">
                      <a:moveTo>
                        <a:pt x="47" y="0"/>
                      </a:moveTo>
                      <a:lnTo>
                        <a:pt x="41" y="0"/>
                      </a:lnTo>
                      <a:lnTo>
                        <a:pt x="30" y="4"/>
                      </a:lnTo>
                      <a:lnTo>
                        <a:pt x="24" y="8"/>
                      </a:lnTo>
                      <a:lnTo>
                        <a:pt x="13" y="12"/>
                      </a:lnTo>
                      <a:lnTo>
                        <a:pt x="10" y="19"/>
                      </a:lnTo>
                      <a:lnTo>
                        <a:pt x="3" y="27"/>
                      </a:lnTo>
                      <a:lnTo>
                        <a:pt x="3" y="35"/>
                      </a:lnTo>
                      <a:lnTo>
                        <a:pt x="0" y="43"/>
                      </a:lnTo>
                      <a:lnTo>
                        <a:pt x="0" y="381"/>
                      </a:lnTo>
                      <a:lnTo>
                        <a:pt x="3" y="389"/>
                      </a:lnTo>
                      <a:lnTo>
                        <a:pt x="3" y="397"/>
                      </a:lnTo>
                      <a:lnTo>
                        <a:pt x="10" y="404"/>
                      </a:lnTo>
                      <a:lnTo>
                        <a:pt x="13" y="412"/>
                      </a:lnTo>
                      <a:lnTo>
                        <a:pt x="24" y="416"/>
                      </a:lnTo>
                      <a:lnTo>
                        <a:pt x="30" y="420"/>
                      </a:lnTo>
                      <a:lnTo>
                        <a:pt x="41" y="424"/>
                      </a:lnTo>
                      <a:lnTo>
                        <a:pt x="47" y="424"/>
                      </a:lnTo>
                      <a:lnTo>
                        <a:pt x="433" y="424"/>
                      </a:lnTo>
                      <a:lnTo>
                        <a:pt x="444" y="424"/>
                      </a:lnTo>
                      <a:lnTo>
                        <a:pt x="450" y="420"/>
                      </a:lnTo>
                      <a:lnTo>
                        <a:pt x="460" y="416"/>
                      </a:lnTo>
                      <a:lnTo>
                        <a:pt x="467" y="412"/>
                      </a:lnTo>
                      <a:lnTo>
                        <a:pt x="471" y="404"/>
                      </a:lnTo>
                      <a:lnTo>
                        <a:pt x="477" y="397"/>
                      </a:lnTo>
                      <a:lnTo>
                        <a:pt x="481" y="389"/>
                      </a:lnTo>
                      <a:lnTo>
                        <a:pt x="481" y="381"/>
                      </a:lnTo>
                      <a:lnTo>
                        <a:pt x="481" y="43"/>
                      </a:lnTo>
                      <a:lnTo>
                        <a:pt x="481" y="35"/>
                      </a:lnTo>
                      <a:lnTo>
                        <a:pt x="477" y="27"/>
                      </a:lnTo>
                      <a:lnTo>
                        <a:pt x="471" y="19"/>
                      </a:lnTo>
                      <a:lnTo>
                        <a:pt x="467" y="12"/>
                      </a:lnTo>
                      <a:lnTo>
                        <a:pt x="460" y="8"/>
                      </a:lnTo>
                      <a:lnTo>
                        <a:pt x="450" y="4"/>
                      </a:lnTo>
                      <a:lnTo>
                        <a:pt x="444" y="0"/>
                      </a:lnTo>
                      <a:lnTo>
                        <a:pt x="433" y="0"/>
                      </a:lnTo>
                      <a:lnTo>
                        <a:pt x="47" y="0"/>
                      </a:lnTo>
                      <a:close/>
                    </a:path>
                  </a:pathLst>
                </a:custGeom>
                <a:solidFill>
                  <a:srgbClr val="969696"/>
                </a:solidFill>
                <a:ln w="11113" cmpd="sng">
                  <a:solidFill>
                    <a:srgbClr val="000000"/>
                  </a:solidFill>
                  <a:bevel/>
                  <a:headEnd/>
                  <a:tailEnd/>
                </a:ln>
              </p:spPr>
              <p:txBody>
                <a:bodyPr/>
                <a:lstStyle/>
                <a:p>
                  <a:endParaRPr lang="zh-CN" altLang="en-US"/>
                </a:p>
              </p:txBody>
            </p:sp>
          </p:grpSp>
          <p:sp>
            <p:nvSpPr>
              <p:cNvPr id="57" name="Rectangle 32"/>
              <p:cNvSpPr>
                <a:spLocks noChangeArrowheads="1"/>
              </p:cNvSpPr>
              <p:nvPr/>
            </p:nvSpPr>
            <p:spPr bwMode="auto">
              <a:xfrm>
                <a:off x="88" y="98"/>
                <a:ext cx="298" cy="47"/>
              </a:xfrm>
              <a:prstGeom prst="rect">
                <a:avLst/>
              </a:prstGeom>
              <a:solidFill>
                <a:srgbClr val="FF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58" name="Line 33"/>
              <p:cNvSpPr>
                <a:spLocks noChangeShapeType="1"/>
              </p:cNvSpPr>
              <p:nvPr/>
            </p:nvSpPr>
            <p:spPr bwMode="auto">
              <a:xfrm>
                <a:off x="88" y="275"/>
                <a:ext cx="298" cy="4"/>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 name="Line 34"/>
              <p:cNvSpPr>
                <a:spLocks noChangeShapeType="1"/>
              </p:cNvSpPr>
              <p:nvPr/>
            </p:nvSpPr>
            <p:spPr bwMode="auto">
              <a:xfrm>
                <a:off x="88" y="318"/>
                <a:ext cx="298"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 name="Line 35"/>
              <p:cNvSpPr>
                <a:spLocks noChangeShapeType="1"/>
              </p:cNvSpPr>
              <p:nvPr/>
            </p:nvSpPr>
            <p:spPr bwMode="auto">
              <a:xfrm>
                <a:off x="88" y="357"/>
                <a:ext cx="298" cy="4"/>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 name="Line 36"/>
              <p:cNvSpPr>
                <a:spLocks noChangeShapeType="1"/>
              </p:cNvSpPr>
              <p:nvPr/>
            </p:nvSpPr>
            <p:spPr bwMode="auto">
              <a:xfrm>
                <a:off x="88" y="78"/>
                <a:ext cx="298"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2" name="Line 37"/>
              <p:cNvSpPr>
                <a:spLocks noChangeShapeType="1"/>
              </p:cNvSpPr>
              <p:nvPr/>
            </p:nvSpPr>
            <p:spPr bwMode="auto">
              <a:xfrm>
                <a:off x="88" y="235"/>
                <a:ext cx="298"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3" name="Line 38"/>
              <p:cNvSpPr>
                <a:spLocks noChangeShapeType="1"/>
              </p:cNvSpPr>
              <p:nvPr/>
            </p:nvSpPr>
            <p:spPr bwMode="auto">
              <a:xfrm>
                <a:off x="88" y="157"/>
                <a:ext cx="298"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4" name="Line 39"/>
              <p:cNvSpPr>
                <a:spLocks noChangeShapeType="1"/>
              </p:cNvSpPr>
              <p:nvPr/>
            </p:nvSpPr>
            <p:spPr bwMode="auto">
              <a:xfrm>
                <a:off x="88" y="196"/>
                <a:ext cx="298" cy="4"/>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0" name="Group 40"/>
            <p:cNvGrpSpPr>
              <a:grpSpLocks/>
            </p:cNvGrpSpPr>
            <p:nvPr/>
          </p:nvGrpSpPr>
          <p:grpSpPr bwMode="auto">
            <a:xfrm>
              <a:off x="4222279" y="3117666"/>
              <a:ext cx="779462" cy="723900"/>
              <a:chOff x="0" y="0"/>
              <a:chExt cx="491" cy="456"/>
            </a:xfrm>
          </p:grpSpPr>
          <p:grpSp>
            <p:nvGrpSpPr>
              <p:cNvPr id="45" name="Group 41"/>
              <p:cNvGrpSpPr>
                <a:grpSpLocks/>
              </p:cNvGrpSpPr>
              <p:nvPr/>
            </p:nvGrpSpPr>
            <p:grpSpPr bwMode="auto">
              <a:xfrm>
                <a:off x="0" y="0"/>
                <a:ext cx="491" cy="456"/>
                <a:chOff x="0" y="0"/>
                <a:chExt cx="491" cy="456"/>
              </a:xfrm>
            </p:grpSpPr>
            <p:sp>
              <p:nvSpPr>
                <p:cNvPr id="54" name="Freeform 42"/>
                <p:cNvSpPr>
                  <a:spLocks noChangeArrowheads="1"/>
                </p:cNvSpPr>
                <p:nvPr/>
              </p:nvSpPr>
              <p:spPr bwMode="auto">
                <a:xfrm>
                  <a:off x="13" y="16"/>
                  <a:ext cx="478" cy="440"/>
                </a:xfrm>
                <a:custGeom>
                  <a:avLst/>
                  <a:gdLst>
                    <a:gd name="T0" fmla="*/ 51 w 478"/>
                    <a:gd name="T1" fmla="*/ 0 h 440"/>
                    <a:gd name="T2" fmla="*/ 41 w 478"/>
                    <a:gd name="T3" fmla="*/ 0 h 440"/>
                    <a:gd name="T4" fmla="*/ 31 w 478"/>
                    <a:gd name="T5" fmla="*/ 4 h 440"/>
                    <a:gd name="T6" fmla="*/ 24 w 478"/>
                    <a:gd name="T7" fmla="*/ 8 h 440"/>
                    <a:gd name="T8" fmla="*/ 17 w 478"/>
                    <a:gd name="T9" fmla="*/ 12 h 440"/>
                    <a:gd name="T10" fmla="*/ 10 w 478"/>
                    <a:gd name="T11" fmla="*/ 20 h 440"/>
                    <a:gd name="T12" fmla="*/ 7 w 478"/>
                    <a:gd name="T13" fmla="*/ 28 h 440"/>
                    <a:gd name="T14" fmla="*/ 4 w 478"/>
                    <a:gd name="T15" fmla="*/ 39 h 440"/>
                    <a:gd name="T16" fmla="*/ 0 w 478"/>
                    <a:gd name="T17" fmla="*/ 47 h 440"/>
                    <a:gd name="T18" fmla="*/ 0 w 478"/>
                    <a:gd name="T19" fmla="*/ 393 h 440"/>
                    <a:gd name="T20" fmla="*/ 4 w 478"/>
                    <a:gd name="T21" fmla="*/ 405 h 440"/>
                    <a:gd name="T22" fmla="*/ 7 w 478"/>
                    <a:gd name="T23" fmla="*/ 413 h 440"/>
                    <a:gd name="T24" fmla="*/ 10 w 478"/>
                    <a:gd name="T25" fmla="*/ 420 h 440"/>
                    <a:gd name="T26" fmla="*/ 17 w 478"/>
                    <a:gd name="T27" fmla="*/ 428 h 440"/>
                    <a:gd name="T28" fmla="*/ 24 w 478"/>
                    <a:gd name="T29" fmla="*/ 432 h 440"/>
                    <a:gd name="T30" fmla="*/ 31 w 478"/>
                    <a:gd name="T31" fmla="*/ 436 h 440"/>
                    <a:gd name="T32" fmla="*/ 41 w 478"/>
                    <a:gd name="T33" fmla="*/ 440 h 440"/>
                    <a:gd name="T34" fmla="*/ 51 w 478"/>
                    <a:gd name="T35" fmla="*/ 440 h 440"/>
                    <a:gd name="T36" fmla="*/ 430 w 478"/>
                    <a:gd name="T37" fmla="*/ 440 h 440"/>
                    <a:gd name="T38" fmla="*/ 440 w 478"/>
                    <a:gd name="T39" fmla="*/ 440 h 440"/>
                    <a:gd name="T40" fmla="*/ 450 w 478"/>
                    <a:gd name="T41" fmla="*/ 436 h 440"/>
                    <a:gd name="T42" fmla="*/ 457 w 478"/>
                    <a:gd name="T43" fmla="*/ 432 h 440"/>
                    <a:gd name="T44" fmla="*/ 464 w 478"/>
                    <a:gd name="T45" fmla="*/ 428 h 440"/>
                    <a:gd name="T46" fmla="*/ 471 w 478"/>
                    <a:gd name="T47" fmla="*/ 420 h 440"/>
                    <a:gd name="T48" fmla="*/ 474 w 478"/>
                    <a:gd name="T49" fmla="*/ 413 h 440"/>
                    <a:gd name="T50" fmla="*/ 478 w 478"/>
                    <a:gd name="T51" fmla="*/ 405 h 440"/>
                    <a:gd name="T52" fmla="*/ 478 w 478"/>
                    <a:gd name="T53" fmla="*/ 393 h 440"/>
                    <a:gd name="T54" fmla="*/ 478 w 478"/>
                    <a:gd name="T55" fmla="*/ 47 h 440"/>
                    <a:gd name="T56" fmla="*/ 478 w 478"/>
                    <a:gd name="T57" fmla="*/ 39 h 440"/>
                    <a:gd name="T58" fmla="*/ 474 w 478"/>
                    <a:gd name="T59" fmla="*/ 28 h 440"/>
                    <a:gd name="T60" fmla="*/ 471 w 478"/>
                    <a:gd name="T61" fmla="*/ 20 h 440"/>
                    <a:gd name="T62" fmla="*/ 464 w 478"/>
                    <a:gd name="T63" fmla="*/ 12 h 440"/>
                    <a:gd name="T64" fmla="*/ 457 w 478"/>
                    <a:gd name="T65" fmla="*/ 8 h 440"/>
                    <a:gd name="T66" fmla="*/ 450 w 478"/>
                    <a:gd name="T67" fmla="*/ 4 h 440"/>
                    <a:gd name="T68" fmla="*/ 440 w 478"/>
                    <a:gd name="T69" fmla="*/ 0 h 440"/>
                    <a:gd name="T70" fmla="*/ 430 w 478"/>
                    <a:gd name="T71" fmla="*/ 0 h 440"/>
                    <a:gd name="T72" fmla="*/ 51 w 478"/>
                    <a:gd name="T73" fmla="*/ 0 h 4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8"/>
                    <a:gd name="T112" fmla="*/ 0 h 440"/>
                    <a:gd name="T113" fmla="*/ 478 w 478"/>
                    <a:gd name="T114" fmla="*/ 440 h 44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8" h="440">
                      <a:moveTo>
                        <a:pt x="51" y="0"/>
                      </a:moveTo>
                      <a:lnTo>
                        <a:pt x="41" y="0"/>
                      </a:lnTo>
                      <a:lnTo>
                        <a:pt x="31" y="4"/>
                      </a:lnTo>
                      <a:lnTo>
                        <a:pt x="24" y="8"/>
                      </a:lnTo>
                      <a:lnTo>
                        <a:pt x="17" y="12"/>
                      </a:lnTo>
                      <a:lnTo>
                        <a:pt x="10" y="20"/>
                      </a:lnTo>
                      <a:lnTo>
                        <a:pt x="7" y="28"/>
                      </a:lnTo>
                      <a:lnTo>
                        <a:pt x="4" y="39"/>
                      </a:lnTo>
                      <a:lnTo>
                        <a:pt x="0" y="47"/>
                      </a:lnTo>
                      <a:lnTo>
                        <a:pt x="0" y="393"/>
                      </a:lnTo>
                      <a:lnTo>
                        <a:pt x="4" y="405"/>
                      </a:lnTo>
                      <a:lnTo>
                        <a:pt x="7" y="413"/>
                      </a:lnTo>
                      <a:lnTo>
                        <a:pt x="10" y="420"/>
                      </a:lnTo>
                      <a:lnTo>
                        <a:pt x="17" y="428"/>
                      </a:lnTo>
                      <a:lnTo>
                        <a:pt x="24" y="432"/>
                      </a:lnTo>
                      <a:lnTo>
                        <a:pt x="31" y="436"/>
                      </a:lnTo>
                      <a:lnTo>
                        <a:pt x="41" y="440"/>
                      </a:lnTo>
                      <a:lnTo>
                        <a:pt x="51" y="440"/>
                      </a:lnTo>
                      <a:lnTo>
                        <a:pt x="430" y="440"/>
                      </a:lnTo>
                      <a:lnTo>
                        <a:pt x="440" y="440"/>
                      </a:lnTo>
                      <a:lnTo>
                        <a:pt x="450" y="436"/>
                      </a:lnTo>
                      <a:lnTo>
                        <a:pt x="457" y="432"/>
                      </a:lnTo>
                      <a:lnTo>
                        <a:pt x="464" y="428"/>
                      </a:lnTo>
                      <a:lnTo>
                        <a:pt x="471" y="420"/>
                      </a:lnTo>
                      <a:lnTo>
                        <a:pt x="474" y="413"/>
                      </a:lnTo>
                      <a:lnTo>
                        <a:pt x="478" y="405"/>
                      </a:lnTo>
                      <a:lnTo>
                        <a:pt x="478" y="393"/>
                      </a:lnTo>
                      <a:lnTo>
                        <a:pt x="478" y="47"/>
                      </a:lnTo>
                      <a:lnTo>
                        <a:pt x="478" y="39"/>
                      </a:lnTo>
                      <a:lnTo>
                        <a:pt x="474" y="28"/>
                      </a:lnTo>
                      <a:lnTo>
                        <a:pt x="471" y="20"/>
                      </a:lnTo>
                      <a:lnTo>
                        <a:pt x="464" y="12"/>
                      </a:lnTo>
                      <a:lnTo>
                        <a:pt x="457" y="8"/>
                      </a:lnTo>
                      <a:lnTo>
                        <a:pt x="450" y="4"/>
                      </a:lnTo>
                      <a:lnTo>
                        <a:pt x="440" y="0"/>
                      </a:lnTo>
                      <a:lnTo>
                        <a:pt x="430" y="0"/>
                      </a:lnTo>
                      <a:lnTo>
                        <a:pt x="51" y="0"/>
                      </a:lnTo>
                      <a:close/>
                    </a:path>
                  </a:pathLst>
                </a:custGeom>
                <a:solidFill>
                  <a:srgbClr val="000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55" name="Freeform 43"/>
                <p:cNvSpPr>
                  <a:spLocks noChangeArrowheads="1"/>
                </p:cNvSpPr>
                <p:nvPr/>
              </p:nvSpPr>
              <p:spPr bwMode="auto">
                <a:xfrm>
                  <a:off x="0" y="0"/>
                  <a:ext cx="477" cy="440"/>
                </a:xfrm>
                <a:custGeom>
                  <a:avLst/>
                  <a:gdLst>
                    <a:gd name="T0" fmla="*/ 47 w 477"/>
                    <a:gd name="T1" fmla="*/ 0 h 440"/>
                    <a:gd name="T2" fmla="*/ 37 w 477"/>
                    <a:gd name="T3" fmla="*/ 0 h 440"/>
                    <a:gd name="T4" fmla="*/ 27 w 477"/>
                    <a:gd name="T5" fmla="*/ 4 h 440"/>
                    <a:gd name="T6" fmla="*/ 20 w 477"/>
                    <a:gd name="T7" fmla="*/ 8 h 440"/>
                    <a:gd name="T8" fmla="*/ 13 w 477"/>
                    <a:gd name="T9" fmla="*/ 12 h 440"/>
                    <a:gd name="T10" fmla="*/ 6 w 477"/>
                    <a:gd name="T11" fmla="*/ 20 h 440"/>
                    <a:gd name="T12" fmla="*/ 3 w 477"/>
                    <a:gd name="T13" fmla="*/ 28 h 440"/>
                    <a:gd name="T14" fmla="*/ 0 w 477"/>
                    <a:gd name="T15" fmla="*/ 36 h 440"/>
                    <a:gd name="T16" fmla="*/ 0 w 477"/>
                    <a:gd name="T17" fmla="*/ 48 h 440"/>
                    <a:gd name="T18" fmla="*/ 0 w 477"/>
                    <a:gd name="T19" fmla="*/ 393 h 440"/>
                    <a:gd name="T20" fmla="*/ 0 w 477"/>
                    <a:gd name="T21" fmla="*/ 405 h 440"/>
                    <a:gd name="T22" fmla="*/ 3 w 477"/>
                    <a:gd name="T23" fmla="*/ 413 h 440"/>
                    <a:gd name="T24" fmla="*/ 6 w 477"/>
                    <a:gd name="T25" fmla="*/ 421 h 440"/>
                    <a:gd name="T26" fmla="*/ 13 w 477"/>
                    <a:gd name="T27" fmla="*/ 429 h 440"/>
                    <a:gd name="T28" fmla="*/ 20 w 477"/>
                    <a:gd name="T29" fmla="*/ 433 h 440"/>
                    <a:gd name="T30" fmla="*/ 27 w 477"/>
                    <a:gd name="T31" fmla="*/ 436 h 440"/>
                    <a:gd name="T32" fmla="*/ 37 w 477"/>
                    <a:gd name="T33" fmla="*/ 440 h 440"/>
                    <a:gd name="T34" fmla="*/ 47 w 477"/>
                    <a:gd name="T35" fmla="*/ 440 h 440"/>
                    <a:gd name="T36" fmla="*/ 430 w 477"/>
                    <a:gd name="T37" fmla="*/ 440 h 440"/>
                    <a:gd name="T38" fmla="*/ 440 w 477"/>
                    <a:gd name="T39" fmla="*/ 440 h 440"/>
                    <a:gd name="T40" fmla="*/ 447 w 477"/>
                    <a:gd name="T41" fmla="*/ 436 h 440"/>
                    <a:gd name="T42" fmla="*/ 453 w 477"/>
                    <a:gd name="T43" fmla="*/ 433 h 440"/>
                    <a:gd name="T44" fmla="*/ 463 w 477"/>
                    <a:gd name="T45" fmla="*/ 429 h 440"/>
                    <a:gd name="T46" fmla="*/ 467 w 477"/>
                    <a:gd name="T47" fmla="*/ 421 h 440"/>
                    <a:gd name="T48" fmla="*/ 470 w 477"/>
                    <a:gd name="T49" fmla="*/ 413 h 440"/>
                    <a:gd name="T50" fmla="*/ 474 w 477"/>
                    <a:gd name="T51" fmla="*/ 405 h 440"/>
                    <a:gd name="T52" fmla="*/ 477 w 477"/>
                    <a:gd name="T53" fmla="*/ 393 h 440"/>
                    <a:gd name="T54" fmla="*/ 477 w 477"/>
                    <a:gd name="T55" fmla="*/ 48 h 440"/>
                    <a:gd name="T56" fmla="*/ 474 w 477"/>
                    <a:gd name="T57" fmla="*/ 36 h 440"/>
                    <a:gd name="T58" fmla="*/ 470 w 477"/>
                    <a:gd name="T59" fmla="*/ 28 h 440"/>
                    <a:gd name="T60" fmla="*/ 467 w 477"/>
                    <a:gd name="T61" fmla="*/ 20 h 440"/>
                    <a:gd name="T62" fmla="*/ 463 w 477"/>
                    <a:gd name="T63" fmla="*/ 12 h 440"/>
                    <a:gd name="T64" fmla="*/ 453 w 477"/>
                    <a:gd name="T65" fmla="*/ 8 h 440"/>
                    <a:gd name="T66" fmla="*/ 447 w 477"/>
                    <a:gd name="T67" fmla="*/ 4 h 440"/>
                    <a:gd name="T68" fmla="*/ 440 w 477"/>
                    <a:gd name="T69" fmla="*/ 0 h 440"/>
                    <a:gd name="T70" fmla="*/ 430 w 477"/>
                    <a:gd name="T71" fmla="*/ 0 h 440"/>
                    <a:gd name="T72" fmla="*/ 47 w 477"/>
                    <a:gd name="T73" fmla="*/ 0 h 4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7"/>
                    <a:gd name="T112" fmla="*/ 0 h 440"/>
                    <a:gd name="T113" fmla="*/ 477 w 477"/>
                    <a:gd name="T114" fmla="*/ 440 h 44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7" h="440">
                      <a:moveTo>
                        <a:pt x="47" y="0"/>
                      </a:moveTo>
                      <a:lnTo>
                        <a:pt x="37" y="0"/>
                      </a:lnTo>
                      <a:lnTo>
                        <a:pt x="27" y="4"/>
                      </a:lnTo>
                      <a:lnTo>
                        <a:pt x="20" y="8"/>
                      </a:lnTo>
                      <a:lnTo>
                        <a:pt x="13" y="12"/>
                      </a:lnTo>
                      <a:lnTo>
                        <a:pt x="6" y="20"/>
                      </a:lnTo>
                      <a:lnTo>
                        <a:pt x="3" y="28"/>
                      </a:lnTo>
                      <a:lnTo>
                        <a:pt x="0" y="36"/>
                      </a:lnTo>
                      <a:lnTo>
                        <a:pt x="0" y="48"/>
                      </a:lnTo>
                      <a:lnTo>
                        <a:pt x="0" y="393"/>
                      </a:lnTo>
                      <a:lnTo>
                        <a:pt x="0" y="405"/>
                      </a:lnTo>
                      <a:lnTo>
                        <a:pt x="3" y="413"/>
                      </a:lnTo>
                      <a:lnTo>
                        <a:pt x="6" y="421"/>
                      </a:lnTo>
                      <a:lnTo>
                        <a:pt x="13" y="429"/>
                      </a:lnTo>
                      <a:lnTo>
                        <a:pt x="20" y="433"/>
                      </a:lnTo>
                      <a:lnTo>
                        <a:pt x="27" y="436"/>
                      </a:lnTo>
                      <a:lnTo>
                        <a:pt x="37" y="440"/>
                      </a:lnTo>
                      <a:lnTo>
                        <a:pt x="47" y="440"/>
                      </a:lnTo>
                      <a:lnTo>
                        <a:pt x="430" y="440"/>
                      </a:lnTo>
                      <a:lnTo>
                        <a:pt x="440" y="440"/>
                      </a:lnTo>
                      <a:lnTo>
                        <a:pt x="447" y="436"/>
                      </a:lnTo>
                      <a:lnTo>
                        <a:pt x="453" y="433"/>
                      </a:lnTo>
                      <a:lnTo>
                        <a:pt x="463" y="429"/>
                      </a:lnTo>
                      <a:lnTo>
                        <a:pt x="467" y="421"/>
                      </a:lnTo>
                      <a:lnTo>
                        <a:pt x="470" y="413"/>
                      </a:lnTo>
                      <a:lnTo>
                        <a:pt x="474" y="405"/>
                      </a:lnTo>
                      <a:lnTo>
                        <a:pt x="477" y="393"/>
                      </a:lnTo>
                      <a:lnTo>
                        <a:pt x="477" y="48"/>
                      </a:lnTo>
                      <a:lnTo>
                        <a:pt x="474" y="36"/>
                      </a:lnTo>
                      <a:lnTo>
                        <a:pt x="470" y="28"/>
                      </a:lnTo>
                      <a:lnTo>
                        <a:pt x="467" y="20"/>
                      </a:lnTo>
                      <a:lnTo>
                        <a:pt x="463" y="12"/>
                      </a:lnTo>
                      <a:lnTo>
                        <a:pt x="453" y="8"/>
                      </a:lnTo>
                      <a:lnTo>
                        <a:pt x="447" y="4"/>
                      </a:lnTo>
                      <a:lnTo>
                        <a:pt x="440" y="0"/>
                      </a:lnTo>
                      <a:lnTo>
                        <a:pt x="430" y="0"/>
                      </a:lnTo>
                      <a:lnTo>
                        <a:pt x="47" y="0"/>
                      </a:lnTo>
                      <a:close/>
                    </a:path>
                  </a:pathLst>
                </a:custGeom>
                <a:solidFill>
                  <a:srgbClr val="969696"/>
                </a:solidFill>
                <a:ln w="11113" cmpd="sng">
                  <a:solidFill>
                    <a:srgbClr val="000000"/>
                  </a:solidFill>
                  <a:bevel/>
                  <a:headEnd/>
                  <a:tailEnd/>
                </a:ln>
              </p:spPr>
              <p:txBody>
                <a:bodyPr/>
                <a:lstStyle/>
                <a:p>
                  <a:endParaRPr lang="zh-CN" altLang="en-US"/>
                </a:p>
              </p:txBody>
            </p:sp>
          </p:grpSp>
          <p:sp>
            <p:nvSpPr>
              <p:cNvPr id="46" name="Line 44"/>
              <p:cNvSpPr>
                <a:spLocks noChangeShapeType="1"/>
              </p:cNvSpPr>
              <p:nvPr/>
            </p:nvSpPr>
            <p:spPr bwMode="auto">
              <a:xfrm>
                <a:off x="84" y="287"/>
                <a:ext cx="298"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 name="Line 45"/>
              <p:cNvSpPr>
                <a:spLocks noChangeShapeType="1"/>
              </p:cNvSpPr>
              <p:nvPr/>
            </p:nvSpPr>
            <p:spPr bwMode="auto">
              <a:xfrm>
                <a:off x="84" y="330"/>
                <a:ext cx="298"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 name="Line 46"/>
              <p:cNvSpPr>
                <a:spLocks noChangeShapeType="1"/>
              </p:cNvSpPr>
              <p:nvPr/>
            </p:nvSpPr>
            <p:spPr bwMode="auto">
              <a:xfrm>
                <a:off x="84" y="370"/>
                <a:ext cx="298"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 name="Line 47"/>
              <p:cNvSpPr>
                <a:spLocks noChangeShapeType="1"/>
              </p:cNvSpPr>
              <p:nvPr/>
            </p:nvSpPr>
            <p:spPr bwMode="auto">
              <a:xfrm>
                <a:off x="84" y="79"/>
                <a:ext cx="298" cy="4"/>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0" name="Line 48"/>
              <p:cNvSpPr>
                <a:spLocks noChangeShapeType="1"/>
              </p:cNvSpPr>
              <p:nvPr/>
            </p:nvSpPr>
            <p:spPr bwMode="auto">
              <a:xfrm>
                <a:off x="84" y="122"/>
                <a:ext cx="298"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1" name="Line 49"/>
              <p:cNvSpPr>
                <a:spLocks noChangeShapeType="1"/>
              </p:cNvSpPr>
              <p:nvPr/>
            </p:nvSpPr>
            <p:spPr bwMode="auto">
              <a:xfrm>
                <a:off x="84" y="161"/>
                <a:ext cx="298" cy="4"/>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2" name="Line 50"/>
              <p:cNvSpPr>
                <a:spLocks noChangeShapeType="1"/>
              </p:cNvSpPr>
              <p:nvPr/>
            </p:nvSpPr>
            <p:spPr bwMode="auto">
              <a:xfrm>
                <a:off x="84" y="205"/>
                <a:ext cx="298"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3" name="Line 51"/>
              <p:cNvSpPr>
                <a:spLocks noChangeShapeType="1"/>
              </p:cNvSpPr>
              <p:nvPr/>
            </p:nvSpPr>
            <p:spPr bwMode="auto">
              <a:xfrm>
                <a:off x="84" y="244"/>
                <a:ext cx="298"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1" name="Group 52"/>
            <p:cNvGrpSpPr>
              <a:grpSpLocks/>
            </p:cNvGrpSpPr>
            <p:nvPr/>
          </p:nvGrpSpPr>
          <p:grpSpPr bwMode="auto">
            <a:xfrm>
              <a:off x="4242916" y="5459228"/>
              <a:ext cx="787400" cy="711200"/>
              <a:chOff x="0" y="0"/>
              <a:chExt cx="495" cy="448"/>
            </a:xfrm>
          </p:grpSpPr>
          <p:grpSp>
            <p:nvGrpSpPr>
              <p:cNvPr id="34" name="Group 53"/>
              <p:cNvGrpSpPr>
                <a:grpSpLocks/>
              </p:cNvGrpSpPr>
              <p:nvPr/>
            </p:nvGrpSpPr>
            <p:grpSpPr bwMode="auto">
              <a:xfrm>
                <a:off x="0" y="0"/>
                <a:ext cx="495" cy="448"/>
                <a:chOff x="0" y="0"/>
                <a:chExt cx="495" cy="448"/>
              </a:xfrm>
            </p:grpSpPr>
            <p:sp>
              <p:nvSpPr>
                <p:cNvPr id="43" name="Freeform 54"/>
                <p:cNvSpPr>
                  <a:spLocks noChangeArrowheads="1"/>
                </p:cNvSpPr>
                <p:nvPr/>
              </p:nvSpPr>
              <p:spPr bwMode="auto">
                <a:xfrm>
                  <a:off x="17" y="20"/>
                  <a:ext cx="478" cy="428"/>
                </a:xfrm>
                <a:custGeom>
                  <a:avLst/>
                  <a:gdLst>
                    <a:gd name="T0" fmla="*/ 47 w 478"/>
                    <a:gd name="T1" fmla="*/ 0 h 428"/>
                    <a:gd name="T2" fmla="*/ 37 w 478"/>
                    <a:gd name="T3" fmla="*/ 0 h 428"/>
                    <a:gd name="T4" fmla="*/ 27 w 478"/>
                    <a:gd name="T5" fmla="*/ 4 h 428"/>
                    <a:gd name="T6" fmla="*/ 20 w 478"/>
                    <a:gd name="T7" fmla="*/ 8 h 428"/>
                    <a:gd name="T8" fmla="*/ 14 w 478"/>
                    <a:gd name="T9" fmla="*/ 12 h 428"/>
                    <a:gd name="T10" fmla="*/ 7 w 478"/>
                    <a:gd name="T11" fmla="*/ 20 h 428"/>
                    <a:gd name="T12" fmla="*/ 3 w 478"/>
                    <a:gd name="T13" fmla="*/ 28 h 428"/>
                    <a:gd name="T14" fmla="*/ 0 w 478"/>
                    <a:gd name="T15" fmla="*/ 35 h 428"/>
                    <a:gd name="T16" fmla="*/ 0 w 478"/>
                    <a:gd name="T17" fmla="*/ 43 h 428"/>
                    <a:gd name="T18" fmla="*/ 0 w 478"/>
                    <a:gd name="T19" fmla="*/ 381 h 428"/>
                    <a:gd name="T20" fmla="*/ 0 w 478"/>
                    <a:gd name="T21" fmla="*/ 393 h 428"/>
                    <a:gd name="T22" fmla="*/ 3 w 478"/>
                    <a:gd name="T23" fmla="*/ 401 h 428"/>
                    <a:gd name="T24" fmla="*/ 7 w 478"/>
                    <a:gd name="T25" fmla="*/ 409 h 428"/>
                    <a:gd name="T26" fmla="*/ 14 w 478"/>
                    <a:gd name="T27" fmla="*/ 417 h 428"/>
                    <a:gd name="T28" fmla="*/ 20 w 478"/>
                    <a:gd name="T29" fmla="*/ 420 h 428"/>
                    <a:gd name="T30" fmla="*/ 27 w 478"/>
                    <a:gd name="T31" fmla="*/ 424 h 428"/>
                    <a:gd name="T32" fmla="*/ 37 w 478"/>
                    <a:gd name="T33" fmla="*/ 428 h 428"/>
                    <a:gd name="T34" fmla="*/ 47 w 478"/>
                    <a:gd name="T35" fmla="*/ 428 h 428"/>
                    <a:gd name="T36" fmla="*/ 430 w 478"/>
                    <a:gd name="T37" fmla="*/ 428 h 428"/>
                    <a:gd name="T38" fmla="*/ 440 w 478"/>
                    <a:gd name="T39" fmla="*/ 428 h 428"/>
                    <a:gd name="T40" fmla="*/ 450 w 478"/>
                    <a:gd name="T41" fmla="*/ 424 h 428"/>
                    <a:gd name="T42" fmla="*/ 457 w 478"/>
                    <a:gd name="T43" fmla="*/ 420 h 428"/>
                    <a:gd name="T44" fmla="*/ 464 w 478"/>
                    <a:gd name="T45" fmla="*/ 417 h 428"/>
                    <a:gd name="T46" fmla="*/ 471 w 478"/>
                    <a:gd name="T47" fmla="*/ 409 h 428"/>
                    <a:gd name="T48" fmla="*/ 474 w 478"/>
                    <a:gd name="T49" fmla="*/ 401 h 428"/>
                    <a:gd name="T50" fmla="*/ 478 w 478"/>
                    <a:gd name="T51" fmla="*/ 393 h 428"/>
                    <a:gd name="T52" fmla="*/ 478 w 478"/>
                    <a:gd name="T53" fmla="*/ 381 h 428"/>
                    <a:gd name="T54" fmla="*/ 478 w 478"/>
                    <a:gd name="T55" fmla="*/ 43 h 428"/>
                    <a:gd name="T56" fmla="*/ 478 w 478"/>
                    <a:gd name="T57" fmla="*/ 35 h 428"/>
                    <a:gd name="T58" fmla="*/ 474 w 478"/>
                    <a:gd name="T59" fmla="*/ 28 h 428"/>
                    <a:gd name="T60" fmla="*/ 471 w 478"/>
                    <a:gd name="T61" fmla="*/ 20 h 428"/>
                    <a:gd name="T62" fmla="*/ 464 w 478"/>
                    <a:gd name="T63" fmla="*/ 12 h 428"/>
                    <a:gd name="T64" fmla="*/ 457 w 478"/>
                    <a:gd name="T65" fmla="*/ 8 h 428"/>
                    <a:gd name="T66" fmla="*/ 450 w 478"/>
                    <a:gd name="T67" fmla="*/ 4 h 428"/>
                    <a:gd name="T68" fmla="*/ 440 w 478"/>
                    <a:gd name="T69" fmla="*/ 0 h 428"/>
                    <a:gd name="T70" fmla="*/ 430 w 478"/>
                    <a:gd name="T71" fmla="*/ 0 h 428"/>
                    <a:gd name="T72" fmla="*/ 47 w 478"/>
                    <a:gd name="T73" fmla="*/ 0 h 4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8"/>
                    <a:gd name="T112" fmla="*/ 0 h 428"/>
                    <a:gd name="T113" fmla="*/ 478 w 478"/>
                    <a:gd name="T114" fmla="*/ 428 h 4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8" h="428">
                      <a:moveTo>
                        <a:pt x="47" y="0"/>
                      </a:moveTo>
                      <a:lnTo>
                        <a:pt x="37" y="0"/>
                      </a:lnTo>
                      <a:lnTo>
                        <a:pt x="27" y="4"/>
                      </a:lnTo>
                      <a:lnTo>
                        <a:pt x="20" y="8"/>
                      </a:lnTo>
                      <a:lnTo>
                        <a:pt x="14" y="12"/>
                      </a:lnTo>
                      <a:lnTo>
                        <a:pt x="7" y="20"/>
                      </a:lnTo>
                      <a:lnTo>
                        <a:pt x="3" y="28"/>
                      </a:lnTo>
                      <a:lnTo>
                        <a:pt x="0" y="35"/>
                      </a:lnTo>
                      <a:lnTo>
                        <a:pt x="0" y="43"/>
                      </a:lnTo>
                      <a:lnTo>
                        <a:pt x="0" y="381"/>
                      </a:lnTo>
                      <a:lnTo>
                        <a:pt x="0" y="393"/>
                      </a:lnTo>
                      <a:lnTo>
                        <a:pt x="3" y="401"/>
                      </a:lnTo>
                      <a:lnTo>
                        <a:pt x="7" y="409"/>
                      </a:lnTo>
                      <a:lnTo>
                        <a:pt x="14" y="417"/>
                      </a:lnTo>
                      <a:lnTo>
                        <a:pt x="20" y="420"/>
                      </a:lnTo>
                      <a:lnTo>
                        <a:pt x="27" y="424"/>
                      </a:lnTo>
                      <a:lnTo>
                        <a:pt x="37" y="428"/>
                      </a:lnTo>
                      <a:lnTo>
                        <a:pt x="47" y="428"/>
                      </a:lnTo>
                      <a:lnTo>
                        <a:pt x="430" y="428"/>
                      </a:lnTo>
                      <a:lnTo>
                        <a:pt x="440" y="428"/>
                      </a:lnTo>
                      <a:lnTo>
                        <a:pt x="450" y="424"/>
                      </a:lnTo>
                      <a:lnTo>
                        <a:pt x="457" y="420"/>
                      </a:lnTo>
                      <a:lnTo>
                        <a:pt x="464" y="417"/>
                      </a:lnTo>
                      <a:lnTo>
                        <a:pt x="471" y="409"/>
                      </a:lnTo>
                      <a:lnTo>
                        <a:pt x="474" y="401"/>
                      </a:lnTo>
                      <a:lnTo>
                        <a:pt x="478" y="393"/>
                      </a:lnTo>
                      <a:lnTo>
                        <a:pt x="478" y="381"/>
                      </a:lnTo>
                      <a:lnTo>
                        <a:pt x="478" y="43"/>
                      </a:lnTo>
                      <a:lnTo>
                        <a:pt x="478" y="35"/>
                      </a:lnTo>
                      <a:lnTo>
                        <a:pt x="474" y="28"/>
                      </a:lnTo>
                      <a:lnTo>
                        <a:pt x="471" y="20"/>
                      </a:lnTo>
                      <a:lnTo>
                        <a:pt x="464" y="12"/>
                      </a:lnTo>
                      <a:lnTo>
                        <a:pt x="457" y="8"/>
                      </a:lnTo>
                      <a:lnTo>
                        <a:pt x="450" y="4"/>
                      </a:lnTo>
                      <a:lnTo>
                        <a:pt x="440" y="0"/>
                      </a:lnTo>
                      <a:lnTo>
                        <a:pt x="430" y="0"/>
                      </a:lnTo>
                      <a:lnTo>
                        <a:pt x="47" y="0"/>
                      </a:lnTo>
                      <a:close/>
                    </a:path>
                  </a:pathLst>
                </a:custGeom>
                <a:solidFill>
                  <a:srgbClr val="000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44" name="Freeform 55"/>
                <p:cNvSpPr>
                  <a:spLocks noChangeArrowheads="1"/>
                </p:cNvSpPr>
                <p:nvPr/>
              </p:nvSpPr>
              <p:spPr bwMode="auto">
                <a:xfrm>
                  <a:off x="0" y="0"/>
                  <a:ext cx="478" cy="433"/>
                </a:xfrm>
                <a:custGeom>
                  <a:avLst/>
                  <a:gdLst>
                    <a:gd name="T0" fmla="*/ 48 w 478"/>
                    <a:gd name="T1" fmla="*/ 0 h 433"/>
                    <a:gd name="T2" fmla="*/ 37 w 478"/>
                    <a:gd name="T3" fmla="*/ 4 h 433"/>
                    <a:gd name="T4" fmla="*/ 31 w 478"/>
                    <a:gd name="T5" fmla="*/ 8 h 433"/>
                    <a:gd name="T6" fmla="*/ 20 w 478"/>
                    <a:gd name="T7" fmla="*/ 12 h 433"/>
                    <a:gd name="T8" fmla="*/ 14 w 478"/>
                    <a:gd name="T9" fmla="*/ 16 h 433"/>
                    <a:gd name="T10" fmla="*/ 7 w 478"/>
                    <a:gd name="T11" fmla="*/ 24 h 433"/>
                    <a:gd name="T12" fmla="*/ 4 w 478"/>
                    <a:gd name="T13" fmla="*/ 32 h 433"/>
                    <a:gd name="T14" fmla="*/ 0 w 478"/>
                    <a:gd name="T15" fmla="*/ 40 h 433"/>
                    <a:gd name="T16" fmla="*/ 0 w 478"/>
                    <a:gd name="T17" fmla="*/ 48 h 433"/>
                    <a:gd name="T18" fmla="*/ 0 w 478"/>
                    <a:gd name="T19" fmla="*/ 389 h 433"/>
                    <a:gd name="T20" fmla="*/ 0 w 478"/>
                    <a:gd name="T21" fmla="*/ 397 h 433"/>
                    <a:gd name="T22" fmla="*/ 4 w 478"/>
                    <a:gd name="T23" fmla="*/ 405 h 433"/>
                    <a:gd name="T24" fmla="*/ 7 w 478"/>
                    <a:gd name="T25" fmla="*/ 413 h 433"/>
                    <a:gd name="T26" fmla="*/ 14 w 478"/>
                    <a:gd name="T27" fmla="*/ 421 h 433"/>
                    <a:gd name="T28" fmla="*/ 20 w 478"/>
                    <a:gd name="T29" fmla="*/ 425 h 433"/>
                    <a:gd name="T30" fmla="*/ 31 w 478"/>
                    <a:gd name="T31" fmla="*/ 429 h 433"/>
                    <a:gd name="T32" fmla="*/ 37 w 478"/>
                    <a:gd name="T33" fmla="*/ 433 h 433"/>
                    <a:gd name="T34" fmla="*/ 48 w 478"/>
                    <a:gd name="T35" fmla="*/ 433 h 433"/>
                    <a:gd name="T36" fmla="*/ 430 w 478"/>
                    <a:gd name="T37" fmla="*/ 433 h 433"/>
                    <a:gd name="T38" fmla="*/ 440 w 478"/>
                    <a:gd name="T39" fmla="*/ 433 h 433"/>
                    <a:gd name="T40" fmla="*/ 450 w 478"/>
                    <a:gd name="T41" fmla="*/ 429 h 433"/>
                    <a:gd name="T42" fmla="*/ 457 w 478"/>
                    <a:gd name="T43" fmla="*/ 425 h 433"/>
                    <a:gd name="T44" fmla="*/ 464 w 478"/>
                    <a:gd name="T45" fmla="*/ 421 h 433"/>
                    <a:gd name="T46" fmla="*/ 471 w 478"/>
                    <a:gd name="T47" fmla="*/ 413 h 433"/>
                    <a:gd name="T48" fmla="*/ 474 w 478"/>
                    <a:gd name="T49" fmla="*/ 405 h 433"/>
                    <a:gd name="T50" fmla="*/ 478 w 478"/>
                    <a:gd name="T51" fmla="*/ 397 h 433"/>
                    <a:gd name="T52" fmla="*/ 478 w 478"/>
                    <a:gd name="T53" fmla="*/ 389 h 433"/>
                    <a:gd name="T54" fmla="*/ 478 w 478"/>
                    <a:gd name="T55" fmla="*/ 48 h 433"/>
                    <a:gd name="T56" fmla="*/ 478 w 478"/>
                    <a:gd name="T57" fmla="*/ 40 h 433"/>
                    <a:gd name="T58" fmla="*/ 474 w 478"/>
                    <a:gd name="T59" fmla="*/ 32 h 433"/>
                    <a:gd name="T60" fmla="*/ 471 w 478"/>
                    <a:gd name="T61" fmla="*/ 24 h 433"/>
                    <a:gd name="T62" fmla="*/ 464 w 478"/>
                    <a:gd name="T63" fmla="*/ 16 h 433"/>
                    <a:gd name="T64" fmla="*/ 457 w 478"/>
                    <a:gd name="T65" fmla="*/ 12 h 433"/>
                    <a:gd name="T66" fmla="*/ 450 w 478"/>
                    <a:gd name="T67" fmla="*/ 8 h 433"/>
                    <a:gd name="T68" fmla="*/ 440 w 478"/>
                    <a:gd name="T69" fmla="*/ 4 h 433"/>
                    <a:gd name="T70" fmla="*/ 430 w 478"/>
                    <a:gd name="T71" fmla="*/ 0 h 433"/>
                    <a:gd name="T72" fmla="*/ 48 w 478"/>
                    <a:gd name="T73" fmla="*/ 0 h 4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8"/>
                    <a:gd name="T112" fmla="*/ 0 h 433"/>
                    <a:gd name="T113" fmla="*/ 478 w 478"/>
                    <a:gd name="T114" fmla="*/ 433 h 4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8" h="433">
                      <a:moveTo>
                        <a:pt x="48" y="0"/>
                      </a:moveTo>
                      <a:lnTo>
                        <a:pt x="37" y="4"/>
                      </a:lnTo>
                      <a:lnTo>
                        <a:pt x="31" y="8"/>
                      </a:lnTo>
                      <a:lnTo>
                        <a:pt x="20" y="12"/>
                      </a:lnTo>
                      <a:lnTo>
                        <a:pt x="14" y="16"/>
                      </a:lnTo>
                      <a:lnTo>
                        <a:pt x="7" y="24"/>
                      </a:lnTo>
                      <a:lnTo>
                        <a:pt x="4" y="32"/>
                      </a:lnTo>
                      <a:lnTo>
                        <a:pt x="0" y="40"/>
                      </a:lnTo>
                      <a:lnTo>
                        <a:pt x="0" y="48"/>
                      </a:lnTo>
                      <a:lnTo>
                        <a:pt x="0" y="389"/>
                      </a:lnTo>
                      <a:lnTo>
                        <a:pt x="0" y="397"/>
                      </a:lnTo>
                      <a:lnTo>
                        <a:pt x="4" y="405"/>
                      </a:lnTo>
                      <a:lnTo>
                        <a:pt x="7" y="413"/>
                      </a:lnTo>
                      <a:lnTo>
                        <a:pt x="14" y="421"/>
                      </a:lnTo>
                      <a:lnTo>
                        <a:pt x="20" y="425"/>
                      </a:lnTo>
                      <a:lnTo>
                        <a:pt x="31" y="429"/>
                      </a:lnTo>
                      <a:lnTo>
                        <a:pt x="37" y="433"/>
                      </a:lnTo>
                      <a:lnTo>
                        <a:pt x="48" y="433"/>
                      </a:lnTo>
                      <a:lnTo>
                        <a:pt x="430" y="433"/>
                      </a:lnTo>
                      <a:lnTo>
                        <a:pt x="440" y="433"/>
                      </a:lnTo>
                      <a:lnTo>
                        <a:pt x="450" y="429"/>
                      </a:lnTo>
                      <a:lnTo>
                        <a:pt x="457" y="425"/>
                      </a:lnTo>
                      <a:lnTo>
                        <a:pt x="464" y="421"/>
                      </a:lnTo>
                      <a:lnTo>
                        <a:pt x="471" y="413"/>
                      </a:lnTo>
                      <a:lnTo>
                        <a:pt x="474" y="405"/>
                      </a:lnTo>
                      <a:lnTo>
                        <a:pt x="478" y="397"/>
                      </a:lnTo>
                      <a:lnTo>
                        <a:pt x="478" y="389"/>
                      </a:lnTo>
                      <a:lnTo>
                        <a:pt x="478" y="48"/>
                      </a:lnTo>
                      <a:lnTo>
                        <a:pt x="478" y="40"/>
                      </a:lnTo>
                      <a:lnTo>
                        <a:pt x="474" y="32"/>
                      </a:lnTo>
                      <a:lnTo>
                        <a:pt x="471" y="24"/>
                      </a:lnTo>
                      <a:lnTo>
                        <a:pt x="464" y="16"/>
                      </a:lnTo>
                      <a:lnTo>
                        <a:pt x="457" y="12"/>
                      </a:lnTo>
                      <a:lnTo>
                        <a:pt x="450" y="8"/>
                      </a:lnTo>
                      <a:lnTo>
                        <a:pt x="440" y="4"/>
                      </a:lnTo>
                      <a:lnTo>
                        <a:pt x="430" y="0"/>
                      </a:lnTo>
                      <a:lnTo>
                        <a:pt x="48" y="0"/>
                      </a:lnTo>
                      <a:close/>
                    </a:path>
                  </a:pathLst>
                </a:custGeom>
                <a:solidFill>
                  <a:srgbClr val="969696"/>
                </a:solidFill>
                <a:ln w="11113" cmpd="sng">
                  <a:solidFill>
                    <a:srgbClr val="000000"/>
                  </a:solidFill>
                  <a:bevel/>
                  <a:headEnd/>
                  <a:tailEnd/>
                </a:ln>
              </p:spPr>
              <p:txBody>
                <a:bodyPr/>
                <a:lstStyle/>
                <a:p>
                  <a:endParaRPr lang="zh-CN" altLang="en-US"/>
                </a:p>
              </p:txBody>
            </p:sp>
          </p:grpSp>
          <p:sp>
            <p:nvSpPr>
              <p:cNvPr id="35" name="Rectangle 56"/>
              <p:cNvSpPr>
                <a:spLocks noChangeArrowheads="1"/>
              </p:cNvSpPr>
              <p:nvPr/>
            </p:nvSpPr>
            <p:spPr bwMode="auto">
              <a:xfrm>
                <a:off x="88" y="220"/>
                <a:ext cx="295" cy="48"/>
              </a:xfrm>
              <a:prstGeom prst="rect">
                <a:avLst/>
              </a:prstGeom>
              <a:solidFill>
                <a:srgbClr val="FF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36" name="Line 57"/>
              <p:cNvSpPr>
                <a:spLocks noChangeShapeType="1"/>
              </p:cNvSpPr>
              <p:nvPr/>
            </p:nvSpPr>
            <p:spPr bwMode="auto">
              <a:xfrm>
                <a:off x="88" y="283"/>
                <a:ext cx="295"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 name="Line 58"/>
              <p:cNvSpPr>
                <a:spLocks noChangeShapeType="1"/>
              </p:cNvSpPr>
              <p:nvPr/>
            </p:nvSpPr>
            <p:spPr bwMode="auto">
              <a:xfrm>
                <a:off x="88" y="327"/>
                <a:ext cx="295"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 name="Line 59"/>
              <p:cNvSpPr>
                <a:spLocks noChangeShapeType="1"/>
              </p:cNvSpPr>
              <p:nvPr/>
            </p:nvSpPr>
            <p:spPr bwMode="auto">
              <a:xfrm>
                <a:off x="88" y="366"/>
                <a:ext cx="295"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 name="Line 60"/>
              <p:cNvSpPr>
                <a:spLocks noChangeShapeType="1"/>
              </p:cNvSpPr>
              <p:nvPr/>
            </p:nvSpPr>
            <p:spPr bwMode="auto">
              <a:xfrm>
                <a:off x="88" y="83"/>
                <a:ext cx="295"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 name="Line 61"/>
              <p:cNvSpPr>
                <a:spLocks noChangeShapeType="1"/>
              </p:cNvSpPr>
              <p:nvPr/>
            </p:nvSpPr>
            <p:spPr bwMode="auto">
              <a:xfrm>
                <a:off x="88" y="122"/>
                <a:ext cx="295"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1" name="Line 62"/>
              <p:cNvSpPr>
                <a:spLocks noChangeShapeType="1"/>
              </p:cNvSpPr>
              <p:nvPr/>
            </p:nvSpPr>
            <p:spPr bwMode="auto">
              <a:xfrm>
                <a:off x="88" y="162"/>
                <a:ext cx="295" cy="3"/>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 name="Line 63"/>
              <p:cNvSpPr>
                <a:spLocks noChangeShapeType="1"/>
              </p:cNvSpPr>
              <p:nvPr/>
            </p:nvSpPr>
            <p:spPr bwMode="auto">
              <a:xfrm>
                <a:off x="88" y="205"/>
                <a:ext cx="295" cy="1"/>
              </a:xfrm>
              <a:prstGeom prst="line">
                <a:avLst/>
              </a:prstGeom>
              <a:noFill/>
              <a:ln w="11113">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2" name="Rectangle 64"/>
            <p:cNvSpPr>
              <a:spLocks noChangeArrowheads="1"/>
            </p:cNvSpPr>
            <p:nvPr/>
          </p:nvSpPr>
          <p:spPr bwMode="auto">
            <a:xfrm>
              <a:off x="5795491" y="3047816"/>
              <a:ext cx="1438275"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PA08</a:t>
              </a:r>
            </a:p>
            <a:p>
              <a:pPr algn="ctr"/>
              <a:r>
                <a:rPr lang="zh-CN" altLang="en-US" sz="1400">
                  <a:solidFill>
                    <a:srgbClr val="0000CC"/>
                  </a:solidFill>
                  <a:sym typeface="黑体" panose="02010609060101010101" pitchFamily="49" charset="-122"/>
                </a:rPr>
                <a:t>监控安全态势</a:t>
              </a:r>
            </a:p>
          </p:txBody>
        </p:sp>
        <p:sp>
          <p:nvSpPr>
            <p:cNvPr id="23" name="Rectangle 65"/>
            <p:cNvSpPr>
              <a:spLocks noChangeArrowheads="1"/>
            </p:cNvSpPr>
            <p:nvPr/>
          </p:nvSpPr>
          <p:spPr bwMode="auto">
            <a:xfrm>
              <a:off x="3993679" y="4294003"/>
              <a:ext cx="1439862"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PA07</a:t>
              </a:r>
            </a:p>
            <a:p>
              <a:pPr algn="ctr"/>
              <a:r>
                <a:rPr lang="zh-CN" altLang="en-US" sz="1400">
                  <a:solidFill>
                    <a:srgbClr val="0000CC"/>
                  </a:solidFill>
                  <a:sym typeface="黑体" panose="02010609060101010101" pitchFamily="49" charset="-122"/>
                </a:rPr>
                <a:t>协调安全</a:t>
              </a:r>
            </a:p>
          </p:txBody>
        </p:sp>
        <p:sp>
          <p:nvSpPr>
            <p:cNvPr id="24" name="Rectangle 66"/>
            <p:cNvSpPr>
              <a:spLocks noChangeArrowheads="1"/>
            </p:cNvSpPr>
            <p:nvPr/>
          </p:nvSpPr>
          <p:spPr bwMode="auto">
            <a:xfrm>
              <a:off x="5866929" y="5422716"/>
              <a:ext cx="1438275"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PA01</a:t>
              </a:r>
            </a:p>
            <a:p>
              <a:pPr algn="ctr"/>
              <a:r>
                <a:rPr lang="zh-CN" altLang="en-US" sz="1400">
                  <a:solidFill>
                    <a:srgbClr val="0000CC"/>
                  </a:solidFill>
                  <a:sym typeface="黑体" panose="02010609060101010101" pitchFamily="49" charset="-122"/>
                </a:rPr>
                <a:t>管理安全控制</a:t>
              </a:r>
            </a:p>
          </p:txBody>
        </p:sp>
        <p:sp>
          <p:nvSpPr>
            <p:cNvPr id="25" name="Rectangle 67"/>
            <p:cNvSpPr>
              <a:spLocks noChangeArrowheads="1"/>
            </p:cNvSpPr>
            <p:nvPr/>
          </p:nvSpPr>
          <p:spPr bwMode="auto">
            <a:xfrm>
              <a:off x="1907704" y="5494153"/>
              <a:ext cx="1438275"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PA09</a:t>
              </a:r>
            </a:p>
            <a:p>
              <a:pPr algn="ctr"/>
              <a:r>
                <a:rPr lang="zh-CN" altLang="en-US" sz="1400">
                  <a:solidFill>
                    <a:srgbClr val="0000CC"/>
                  </a:solidFill>
                  <a:sym typeface="黑体" panose="02010609060101010101" pitchFamily="49" charset="-122"/>
                </a:rPr>
                <a:t>提供安全输入</a:t>
              </a:r>
            </a:p>
          </p:txBody>
        </p:sp>
        <p:sp>
          <p:nvSpPr>
            <p:cNvPr id="26" name="Line 68"/>
            <p:cNvSpPr>
              <a:spLocks noChangeShapeType="1"/>
            </p:cNvSpPr>
            <p:nvPr/>
          </p:nvSpPr>
          <p:spPr bwMode="auto">
            <a:xfrm>
              <a:off x="2566516" y="3765366"/>
              <a:ext cx="0" cy="431800"/>
            </a:xfrm>
            <a:prstGeom prst="line">
              <a:avLst/>
            </a:prstGeom>
            <a:noFill/>
            <a:ln w="9525">
              <a:solidFill>
                <a:schemeClr val="tx1"/>
              </a:solidFill>
              <a:bevel/>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7" name="Line 69"/>
            <p:cNvSpPr>
              <a:spLocks noChangeShapeType="1"/>
            </p:cNvSpPr>
            <p:nvPr/>
          </p:nvSpPr>
          <p:spPr bwMode="auto">
            <a:xfrm>
              <a:off x="2566516" y="4989328"/>
              <a:ext cx="0" cy="431800"/>
            </a:xfrm>
            <a:prstGeom prst="line">
              <a:avLst/>
            </a:prstGeom>
            <a:noFill/>
            <a:ln w="9525">
              <a:solidFill>
                <a:schemeClr val="tx1"/>
              </a:solidFill>
              <a:bevel/>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 name="Line 70"/>
            <p:cNvSpPr>
              <a:spLocks noChangeShapeType="1"/>
            </p:cNvSpPr>
            <p:nvPr/>
          </p:nvSpPr>
          <p:spPr bwMode="auto">
            <a:xfrm flipH="1">
              <a:off x="5087466" y="3405003"/>
              <a:ext cx="430213" cy="0"/>
            </a:xfrm>
            <a:prstGeom prst="line">
              <a:avLst/>
            </a:prstGeom>
            <a:noFill/>
            <a:ln w="9525">
              <a:solidFill>
                <a:schemeClr val="tx1"/>
              </a:solidFill>
              <a:bevel/>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9" name="Line 71"/>
            <p:cNvSpPr>
              <a:spLocks noChangeShapeType="1"/>
            </p:cNvSpPr>
            <p:nvPr/>
          </p:nvSpPr>
          <p:spPr bwMode="auto">
            <a:xfrm>
              <a:off x="5230341" y="5830703"/>
              <a:ext cx="433388" cy="0"/>
            </a:xfrm>
            <a:prstGeom prst="line">
              <a:avLst/>
            </a:prstGeom>
            <a:noFill/>
            <a:ln w="9525">
              <a:solidFill>
                <a:schemeClr val="tx1"/>
              </a:solidFill>
              <a:bevel/>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0" name="Line 72"/>
            <p:cNvSpPr>
              <a:spLocks noChangeShapeType="1"/>
            </p:cNvSpPr>
            <p:nvPr/>
          </p:nvSpPr>
          <p:spPr bwMode="auto">
            <a:xfrm>
              <a:off x="3574579" y="5830703"/>
              <a:ext cx="433387" cy="0"/>
            </a:xfrm>
            <a:prstGeom prst="line">
              <a:avLst/>
            </a:prstGeom>
            <a:noFill/>
            <a:ln w="9525">
              <a:solidFill>
                <a:schemeClr val="tx1"/>
              </a:solidFill>
              <a:bevel/>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 name="Line 73"/>
            <p:cNvSpPr>
              <a:spLocks noChangeShapeType="1"/>
            </p:cNvSpPr>
            <p:nvPr/>
          </p:nvSpPr>
          <p:spPr bwMode="auto">
            <a:xfrm flipH="1">
              <a:off x="3504729" y="3405003"/>
              <a:ext cx="430212" cy="0"/>
            </a:xfrm>
            <a:prstGeom prst="line">
              <a:avLst/>
            </a:prstGeom>
            <a:noFill/>
            <a:ln w="9525">
              <a:solidFill>
                <a:schemeClr val="tx1"/>
              </a:solidFill>
              <a:bevel/>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2" name="Line 74"/>
            <p:cNvSpPr>
              <a:spLocks noChangeShapeType="1"/>
            </p:cNvSpPr>
            <p:nvPr/>
          </p:nvSpPr>
          <p:spPr bwMode="auto">
            <a:xfrm>
              <a:off x="6598766" y="4917891"/>
              <a:ext cx="0" cy="431800"/>
            </a:xfrm>
            <a:prstGeom prst="line">
              <a:avLst/>
            </a:prstGeom>
            <a:noFill/>
            <a:ln w="9525">
              <a:solidFill>
                <a:schemeClr val="tx1"/>
              </a:solidFill>
              <a:bevel/>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33" name="Line 75"/>
            <p:cNvSpPr>
              <a:spLocks noChangeShapeType="1"/>
            </p:cNvSpPr>
            <p:nvPr/>
          </p:nvSpPr>
          <p:spPr bwMode="auto">
            <a:xfrm>
              <a:off x="6598766" y="3765366"/>
              <a:ext cx="0" cy="431800"/>
            </a:xfrm>
            <a:prstGeom prst="line">
              <a:avLst/>
            </a:prstGeom>
            <a:noFill/>
            <a:ln w="9525">
              <a:solidFill>
                <a:schemeClr val="tx1"/>
              </a:solidFill>
              <a:bevel/>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grpSp>
    </p:spTree>
    <p:extLst>
      <p:ext uri="{BB962C8B-B14F-4D97-AF65-F5344CB8AC3E}">
        <p14:creationId xmlns:p14="http://schemas.microsoft.com/office/powerpoint/2010/main" xmlns="" val="2736393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知识子域：系统安全工程</a:t>
            </a:r>
          </a:p>
        </p:txBody>
      </p:sp>
      <p:sp>
        <p:nvSpPr>
          <p:cNvPr id="3" name="内容占位符 2"/>
          <p:cNvSpPr>
            <a:spLocks noGrp="1"/>
          </p:cNvSpPr>
          <p:nvPr>
            <p:ph idx="1"/>
          </p:nvPr>
        </p:nvSpPr>
        <p:spPr>
          <a:xfrm>
            <a:off x="533400" y="1295400"/>
            <a:ext cx="8610600" cy="5105400"/>
          </a:xfrm>
        </p:spPr>
        <p:txBody>
          <a:bodyPr/>
          <a:lstStyle/>
          <a:p>
            <a:r>
              <a:rPr lang="zh-CN" altLang="en-US" dirty="0"/>
              <a:t>系统安全工程基础</a:t>
            </a:r>
          </a:p>
          <a:p>
            <a:pPr lvl="1"/>
            <a:r>
              <a:rPr lang="zh-CN" altLang="en-US" dirty="0"/>
              <a:t>理解系统安全工程的概念及系统安全工程的必要性。</a:t>
            </a:r>
          </a:p>
          <a:p>
            <a:r>
              <a:rPr lang="zh-CN" altLang="en-US" dirty="0"/>
              <a:t>系统安全工程理论基础</a:t>
            </a:r>
          </a:p>
          <a:p>
            <a:pPr lvl="1"/>
            <a:r>
              <a:rPr lang="zh-CN" altLang="en-US" dirty="0"/>
              <a:t>了解系统工程思想、项目管理方法、质量管理体系、能力成熟度模型等基础理论；</a:t>
            </a:r>
          </a:p>
          <a:p>
            <a:pPr lvl="1"/>
            <a:r>
              <a:rPr lang="zh-CN" altLang="en-US" dirty="0"/>
              <a:t>理解能力成熟度模型的基本思想及相关概念</a:t>
            </a:r>
            <a:r>
              <a:rPr lang="zh-CN" altLang="en-US" dirty="0" smtClean="0"/>
              <a:t>；</a:t>
            </a:r>
            <a:r>
              <a:rPr lang="en-US" altLang="zh-CN" dirty="0" smtClean="0"/>
              <a:t>11</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a:t>
            </a:fld>
            <a:endParaRPr lang="en-US" altLang="zh-CN"/>
          </a:p>
        </p:txBody>
      </p:sp>
    </p:spTree>
    <p:extLst>
      <p:ext uri="{BB962C8B-B14F-4D97-AF65-F5344CB8AC3E}">
        <p14:creationId xmlns:p14="http://schemas.microsoft.com/office/powerpoint/2010/main" xmlns="" val="402888171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en-US" altLang="zh-CN"/>
              <a:t>PA10</a:t>
            </a:r>
            <a:r>
              <a:rPr lang="zh-CN" altLang="en-US"/>
              <a:t>：确定安全需求</a:t>
            </a:r>
            <a:endParaRPr lang="en-US"/>
          </a:p>
        </p:txBody>
      </p:sp>
      <p:sp>
        <p:nvSpPr>
          <p:cNvPr id="67587"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本过程区域实现依赖的</a:t>
            </a:r>
            <a:r>
              <a:rPr lang="en-US" altLang="zh-CN" dirty="0"/>
              <a:t>7</a:t>
            </a:r>
            <a:r>
              <a:rPr lang="zh-CN" altLang="en-US" dirty="0"/>
              <a:t>项基本实施</a:t>
            </a:r>
            <a:endParaRPr lang="en-US" dirty="0"/>
          </a:p>
          <a:p>
            <a:pPr lvl="1"/>
            <a:r>
              <a:rPr lang="en-US" altLang="zh-CN" sz="2800" dirty="0"/>
              <a:t>BP.10.01  </a:t>
            </a:r>
            <a:r>
              <a:rPr lang="zh-CN" altLang="zh-CN" sz="2800" dirty="0"/>
              <a:t>获得对顾客安全需求的理解</a:t>
            </a:r>
          </a:p>
          <a:p>
            <a:pPr lvl="1"/>
            <a:r>
              <a:rPr lang="en-US" altLang="zh-CN" sz="2800" dirty="0"/>
              <a:t>BP.10.02  </a:t>
            </a:r>
            <a:r>
              <a:rPr lang="zh-CN" altLang="zh-CN" sz="2800" dirty="0"/>
              <a:t>识别可用的法律、策略、标准、外部影响和约束</a:t>
            </a:r>
          </a:p>
          <a:p>
            <a:pPr lvl="1"/>
            <a:r>
              <a:rPr lang="en-US" altLang="zh-CN" sz="2800" dirty="0"/>
              <a:t>BP.10.03  </a:t>
            </a:r>
            <a:r>
              <a:rPr lang="zh-CN" altLang="zh-CN" sz="2800" dirty="0"/>
              <a:t>识别系统用途，以确定其安全关联性</a:t>
            </a:r>
            <a:endParaRPr lang="en-US" altLang="zh-CN" sz="2800" dirty="0"/>
          </a:p>
          <a:p>
            <a:pPr lvl="1"/>
            <a:r>
              <a:rPr lang="en-US" altLang="zh-CN" dirty="0"/>
              <a:t>BP.10.04  </a:t>
            </a:r>
            <a:r>
              <a:rPr lang="zh-CN" altLang="zh-CN" dirty="0"/>
              <a:t>捕捉系统运行的安全视图</a:t>
            </a:r>
          </a:p>
          <a:p>
            <a:pPr lvl="1"/>
            <a:r>
              <a:rPr lang="en-US" altLang="zh-CN" sz="2800" dirty="0"/>
              <a:t>BP.10.05  </a:t>
            </a:r>
            <a:r>
              <a:rPr lang="zh-CN" altLang="zh-CN" sz="2800" dirty="0"/>
              <a:t>捕捉高层的安全目标</a:t>
            </a:r>
          </a:p>
          <a:p>
            <a:pPr lvl="1"/>
            <a:r>
              <a:rPr lang="en-US" altLang="zh-CN" sz="2800" dirty="0"/>
              <a:t>BP.10.06  </a:t>
            </a:r>
            <a:r>
              <a:rPr lang="zh-CN" altLang="zh-CN" sz="2800" dirty="0"/>
              <a:t>定义安全相关需求</a:t>
            </a:r>
          </a:p>
          <a:p>
            <a:pPr lvl="1"/>
            <a:r>
              <a:rPr lang="en-US" altLang="zh-CN" sz="2800" dirty="0"/>
              <a:t>BP.10.07  </a:t>
            </a:r>
            <a:r>
              <a:rPr lang="zh-CN" altLang="zh-CN" sz="2800" dirty="0"/>
              <a:t>达成安全协议</a:t>
            </a:r>
          </a:p>
        </p:txBody>
      </p:sp>
      <p:sp>
        <p:nvSpPr>
          <p:cNvPr id="67588"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C9023D35-E368-4A87-8854-85E07108E694}"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30</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12761571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en-US" altLang="zh-CN"/>
              <a:t>PA09</a:t>
            </a:r>
            <a:r>
              <a:rPr lang="zh-CN" altLang="en-US"/>
              <a:t>：提供安全输入</a:t>
            </a:r>
            <a:endParaRPr lang="en-US"/>
          </a:p>
        </p:txBody>
      </p:sp>
      <p:sp>
        <p:nvSpPr>
          <p:cNvPr id="70659"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此过程区域包括以下</a:t>
            </a:r>
            <a:r>
              <a:rPr lang="en-US" altLang="zh-CN" dirty="0"/>
              <a:t>6</a:t>
            </a:r>
            <a:r>
              <a:rPr lang="zh-CN" altLang="en-US" dirty="0"/>
              <a:t>项基本实施</a:t>
            </a:r>
            <a:endParaRPr lang="en-US" dirty="0"/>
          </a:p>
          <a:p>
            <a:pPr lvl="1"/>
            <a:r>
              <a:rPr lang="en-US" altLang="zh-CN" sz="2800" dirty="0"/>
              <a:t>BP.09.01  </a:t>
            </a:r>
            <a:r>
              <a:rPr lang="zh-CN" altLang="zh-CN" sz="2800" dirty="0"/>
              <a:t>理解安全输入需求</a:t>
            </a:r>
          </a:p>
          <a:p>
            <a:pPr lvl="1"/>
            <a:r>
              <a:rPr lang="en-US" altLang="zh-CN" sz="2800" dirty="0"/>
              <a:t>BP.09.02  </a:t>
            </a:r>
            <a:r>
              <a:rPr lang="zh-CN" altLang="zh-CN" sz="2800" dirty="0"/>
              <a:t>确定安全约束和需要考虑的问题</a:t>
            </a:r>
          </a:p>
          <a:p>
            <a:pPr lvl="1"/>
            <a:r>
              <a:rPr lang="en-US" altLang="zh-CN" sz="2800" dirty="0"/>
              <a:t>BP.09.03  </a:t>
            </a:r>
            <a:r>
              <a:rPr lang="zh-CN" altLang="zh-CN" sz="2800" dirty="0"/>
              <a:t>识别安全解决方案</a:t>
            </a:r>
          </a:p>
          <a:p>
            <a:pPr lvl="1"/>
            <a:r>
              <a:rPr lang="en-US" altLang="zh-CN" sz="2800" dirty="0"/>
              <a:t>BP.09.04  </a:t>
            </a:r>
            <a:r>
              <a:rPr lang="zh-CN" altLang="zh-CN" sz="2800" dirty="0"/>
              <a:t>分析工程可选方案的安全性</a:t>
            </a:r>
          </a:p>
          <a:p>
            <a:pPr lvl="1"/>
            <a:r>
              <a:rPr lang="en-US" altLang="zh-CN" sz="2800" dirty="0"/>
              <a:t>BP.09.05  </a:t>
            </a:r>
            <a:r>
              <a:rPr lang="zh-CN" altLang="zh-CN" sz="2800" dirty="0"/>
              <a:t>提供安全工程指南</a:t>
            </a:r>
          </a:p>
          <a:p>
            <a:pPr lvl="1"/>
            <a:r>
              <a:rPr lang="en-US" altLang="zh-CN" sz="2800" dirty="0"/>
              <a:t>BP.09.06  </a:t>
            </a:r>
            <a:r>
              <a:rPr lang="zh-CN" altLang="zh-CN" sz="2800" dirty="0"/>
              <a:t>提供运行安全指南</a:t>
            </a:r>
          </a:p>
        </p:txBody>
      </p:sp>
      <p:sp>
        <p:nvSpPr>
          <p:cNvPr id="70660"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4A24813A-AAE8-4B62-83F8-A90399C96FD9}"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31</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22318934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en-US" altLang="zh-CN"/>
              <a:t>PA01</a:t>
            </a:r>
            <a:r>
              <a:rPr lang="zh-CN" altLang="en-US"/>
              <a:t>：管理安全控制</a:t>
            </a:r>
            <a:endParaRPr lang="en-US"/>
          </a:p>
        </p:txBody>
      </p:sp>
      <p:sp>
        <p:nvSpPr>
          <p:cNvPr id="71683"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此过程区域包括以下</a:t>
            </a:r>
            <a:r>
              <a:rPr lang="en-US" altLang="zh-CN" dirty="0"/>
              <a:t>4</a:t>
            </a:r>
            <a:r>
              <a:rPr lang="zh-CN" altLang="en-US" dirty="0"/>
              <a:t>项基本实施</a:t>
            </a:r>
            <a:endParaRPr lang="en-US" dirty="0"/>
          </a:p>
          <a:p>
            <a:pPr lvl="1"/>
            <a:r>
              <a:rPr lang="en-US" altLang="zh-CN" dirty="0"/>
              <a:t>BP.01.01  </a:t>
            </a:r>
            <a:r>
              <a:rPr lang="zh-CN" altLang="zh-CN" dirty="0"/>
              <a:t>建立安全职责</a:t>
            </a:r>
          </a:p>
          <a:p>
            <a:pPr lvl="1"/>
            <a:r>
              <a:rPr lang="en-US" altLang="zh-CN" dirty="0"/>
              <a:t>BP.01.02  </a:t>
            </a:r>
            <a:r>
              <a:rPr lang="zh-CN" altLang="zh-CN" dirty="0"/>
              <a:t>管理安全配置</a:t>
            </a:r>
            <a:endParaRPr lang="en-US" altLang="zh-CN" dirty="0"/>
          </a:p>
          <a:p>
            <a:pPr lvl="1"/>
            <a:r>
              <a:rPr lang="en-US" altLang="zh-CN" dirty="0"/>
              <a:t>BP.01.03  </a:t>
            </a:r>
            <a:r>
              <a:rPr lang="zh-CN" altLang="zh-CN" dirty="0"/>
              <a:t>管理安全意识、培训和教育大纲</a:t>
            </a:r>
            <a:endParaRPr lang="en-US" altLang="zh-CN" dirty="0"/>
          </a:p>
          <a:p>
            <a:pPr lvl="1"/>
            <a:r>
              <a:rPr lang="en-US" altLang="zh-CN" dirty="0"/>
              <a:t>BP.01.04  </a:t>
            </a:r>
            <a:r>
              <a:rPr lang="zh-CN" altLang="zh-CN" dirty="0"/>
              <a:t>安全服务及控制机制的管理</a:t>
            </a:r>
            <a:endParaRPr lang="zh-CN" altLang="en-US" dirty="0"/>
          </a:p>
        </p:txBody>
      </p:sp>
      <p:sp>
        <p:nvSpPr>
          <p:cNvPr id="71684"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C55A2469-B5C1-47ED-B1B4-CCD9ECEE547A}"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32</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366944612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en-US" altLang="zh-CN"/>
              <a:t>PA08</a:t>
            </a:r>
            <a:r>
              <a:rPr lang="zh-CN" altLang="en-US"/>
              <a:t>：监控安全态势</a:t>
            </a:r>
            <a:endParaRPr lang="en-US"/>
          </a:p>
        </p:txBody>
      </p:sp>
      <p:sp>
        <p:nvSpPr>
          <p:cNvPr id="73731"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此过程区域包括以下</a:t>
            </a:r>
            <a:r>
              <a:rPr lang="en-US" altLang="zh-CN" dirty="0"/>
              <a:t>7</a:t>
            </a:r>
            <a:r>
              <a:rPr lang="zh-CN" altLang="en-US" dirty="0"/>
              <a:t>项基本实施</a:t>
            </a:r>
            <a:endParaRPr lang="en-US" dirty="0"/>
          </a:p>
          <a:p>
            <a:pPr lvl="1"/>
            <a:r>
              <a:rPr lang="en-US" altLang="zh-CN" dirty="0"/>
              <a:t>BP.08.01  </a:t>
            </a:r>
            <a:r>
              <a:rPr lang="zh-CN" altLang="zh-CN" dirty="0"/>
              <a:t>分析事件记录</a:t>
            </a:r>
            <a:endParaRPr lang="en-US" altLang="zh-CN" dirty="0"/>
          </a:p>
          <a:p>
            <a:pPr lvl="1"/>
            <a:r>
              <a:rPr lang="en-US" altLang="zh-CN" dirty="0"/>
              <a:t>BP.08.02  </a:t>
            </a:r>
            <a:r>
              <a:rPr lang="zh-CN" altLang="zh-CN" dirty="0"/>
              <a:t>监视变化</a:t>
            </a:r>
            <a:endParaRPr lang="en-US" altLang="zh-CN" dirty="0"/>
          </a:p>
          <a:p>
            <a:pPr lvl="1"/>
            <a:r>
              <a:rPr lang="en-US" altLang="zh-CN" dirty="0"/>
              <a:t>BP.08.03  </a:t>
            </a:r>
            <a:r>
              <a:rPr lang="zh-CN" altLang="zh-CN" dirty="0"/>
              <a:t>识别安全突发事件</a:t>
            </a:r>
            <a:endParaRPr lang="en-US" altLang="zh-CN" dirty="0"/>
          </a:p>
          <a:p>
            <a:pPr lvl="1"/>
            <a:r>
              <a:rPr lang="en-US" altLang="zh-CN" dirty="0"/>
              <a:t>BP.08.04  </a:t>
            </a:r>
            <a:r>
              <a:rPr lang="zh-CN" altLang="zh-CN" dirty="0"/>
              <a:t>监控安全防护措施的有效性</a:t>
            </a:r>
            <a:endParaRPr lang="en-US" altLang="zh-CN" dirty="0"/>
          </a:p>
          <a:p>
            <a:pPr lvl="1"/>
            <a:r>
              <a:rPr lang="en-US" altLang="zh-CN" dirty="0"/>
              <a:t>BP.08.05  </a:t>
            </a:r>
            <a:r>
              <a:rPr lang="zh-CN" altLang="zh-CN" dirty="0"/>
              <a:t>审核安全态势</a:t>
            </a:r>
          </a:p>
          <a:p>
            <a:pPr lvl="1"/>
            <a:r>
              <a:rPr lang="en-US" altLang="zh-CN" dirty="0"/>
              <a:t>BP.08.06  </a:t>
            </a:r>
            <a:r>
              <a:rPr lang="zh-CN" altLang="zh-CN" dirty="0"/>
              <a:t>管理对安全突发事件的响应</a:t>
            </a:r>
          </a:p>
          <a:p>
            <a:pPr lvl="1"/>
            <a:r>
              <a:rPr lang="en-US" altLang="zh-CN" dirty="0"/>
              <a:t>BP.08.07  </a:t>
            </a:r>
            <a:r>
              <a:rPr lang="zh-CN" altLang="zh-CN" dirty="0"/>
              <a:t>保护安全监视的记录数据</a:t>
            </a:r>
          </a:p>
          <a:p>
            <a:pPr lvl="1"/>
            <a:endParaRPr lang="zh-CN" altLang="en-US" dirty="0"/>
          </a:p>
        </p:txBody>
      </p:sp>
      <p:sp>
        <p:nvSpPr>
          <p:cNvPr id="73732"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E7954508-1F85-464C-8BB8-48DE94E3E744}"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33</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9330093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en-US" altLang="zh-CN"/>
              <a:t>PA07</a:t>
            </a:r>
            <a:r>
              <a:rPr lang="zh-CN" altLang="en-US"/>
              <a:t>：协调安全</a:t>
            </a:r>
            <a:endParaRPr lang="en-US"/>
          </a:p>
        </p:txBody>
      </p:sp>
      <p:sp>
        <p:nvSpPr>
          <p:cNvPr id="75779"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此过程区域包括以下</a:t>
            </a:r>
            <a:r>
              <a:rPr lang="en-US" altLang="zh-CN" dirty="0"/>
              <a:t>4</a:t>
            </a:r>
            <a:r>
              <a:rPr lang="zh-CN" altLang="en-US" dirty="0"/>
              <a:t>项基本实施</a:t>
            </a:r>
            <a:endParaRPr lang="en-US" dirty="0"/>
          </a:p>
          <a:p>
            <a:pPr lvl="1"/>
            <a:r>
              <a:rPr lang="en-US" altLang="zh-CN" dirty="0"/>
              <a:t>BP.07.01  </a:t>
            </a:r>
            <a:r>
              <a:rPr lang="zh-CN" altLang="zh-CN" dirty="0"/>
              <a:t>定义协调目标</a:t>
            </a:r>
            <a:endParaRPr lang="en-US" altLang="zh-CN" dirty="0"/>
          </a:p>
          <a:p>
            <a:pPr lvl="1"/>
            <a:r>
              <a:rPr lang="en-US" altLang="zh-CN" dirty="0"/>
              <a:t>BP.07.02  </a:t>
            </a:r>
            <a:r>
              <a:rPr lang="zh-CN" altLang="zh-CN" dirty="0"/>
              <a:t>识别协调机制</a:t>
            </a:r>
            <a:endParaRPr lang="en-US" altLang="zh-CN" dirty="0"/>
          </a:p>
          <a:p>
            <a:pPr lvl="1"/>
            <a:r>
              <a:rPr lang="en-US" altLang="zh-CN" dirty="0"/>
              <a:t>BP.07.03  </a:t>
            </a:r>
            <a:r>
              <a:rPr lang="zh-CN" altLang="zh-CN" dirty="0"/>
              <a:t>促进协调</a:t>
            </a:r>
          </a:p>
          <a:p>
            <a:pPr lvl="1"/>
            <a:r>
              <a:rPr lang="en-US" altLang="zh-CN" dirty="0"/>
              <a:t>BP.07.04  </a:t>
            </a:r>
            <a:r>
              <a:rPr lang="zh-CN" altLang="zh-CN" dirty="0"/>
              <a:t>协调安全决定和建议</a:t>
            </a:r>
          </a:p>
          <a:p>
            <a:pPr lvl="1"/>
            <a:endParaRPr lang="zh-CN" altLang="en-US" dirty="0"/>
          </a:p>
          <a:p>
            <a:pPr lvl="1"/>
            <a:endParaRPr lang="zh-CN" altLang="en-US" dirty="0"/>
          </a:p>
        </p:txBody>
      </p:sp>
      <p:sp>
        <p:nvSpPr>
          <p:cNvPr id="75780"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5A05BAC9-7DF8-4E49-A5F9-6B04CBBB3661}"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34</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6054048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t>保证过程</a:t>
            </a:r>
          </a:p>
        </p:txBody>
      </p:sp>
      <p:sp>
        <p:nvSpPr>
          <p:cNvPr id="77844" name="Rectangle 6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zh-CN" altLang="en-US" dirty="0"/>
              <a:t>保证是指安全需要得到满足的信任程度</a:t>
            </a:r>
          </a:p>
          <a:p>
            <a:pPr>
              <a:lnSpc>
                <a:spcPct val="90000"/>
              </a:lnSpc>
            </a:pPr>
            <a:r>
              <a:rPr lang="en-US" altLang="zh-CN" dirty="0"/>
              <a:t>SSE-CMM</a:t>
            </a:r>
            <a:r>
              <a:rPr lang="zh-CN" altLang="en-US" dirty="0"/>
              <a:t>的信任程度来自于安全工程过程可重复性的结果质量</a:t>
            </a:r>
          </a:p>
        </p:txBody>
      </p:sp>
      <p:grpSp>
        <p:nvGrpSpPr>
          <p:cNvPr id="2" name="组合 1"/>
          <p:cNvGrpSpPr/>
          <p:nvPr/>
        </p:nvGrpSpPr>
        <p:grpSpPr>
          <a:xfrm>
            <a:off x="1563687" y="3320988"/>
            <a:ext cx="6931025" cy="2998788"/>
            <a:chOff x="1564146" y="3332770"/>
            <a:chExt cx="6931025" cy="2998788"/>
          </a:xfrm>
        </p:grpSpPr>
        <p:grpSp>
          <p:nvGrpSpPr>
            <p:cNvPr id="77827" name="Group 3"/>
            <p:cNvGrpSpPr>
              <a:grpSpLocks/>
            </p:cNvGrpSpPr>
            <p:nvPr/>
          </p:nvGrpSpPr>
          <p:grpSpPr bwMode="auto">
            <a:xfrm>
              <a:off x="3527884" y="5409220"/>
              <a:ext cx="533400" cy="146050"/>
              <a:chOff x="0" y="0"/>
              <a:chExt cx="342" cy="96"/>
            </a:xfrm>
          </p:grpSpPr>
          <p:sp>
            <p:nvSpPr>
              <p:cNvPr id="77887" name="Line 4"/>
              <p:cNvSpPr>
                <a:spLocks noChangeShapeType="1"/>
              </p:cNvSpPr>
              <p:nvPr/>
            </p:nvSpPr>
            <p:spPr bwMode="auto">
              <a:xfrm>
                <a:off x="0" y="47"/>
                <a:ext cx="248" cy="1"/>
              </a:xfrm>
              <a:prstGeom prst="line">
                <a:avLst/>
              </a:prstGeom>
              <a:noFill/>
              <a:ln w="6985">
                <a:solidFill>
                  <a:schemeClr val="tx1"/>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88" name="Freeform 5"/>
              <p:cNvSpPr>
                <a:spLocks noChangeArrowheads="1"/>
              </p:cNvSpPr>
              <p:nvPr/>
            </p:nvSpPr>
            <p:spPr bwMode="auto">
              <a:xfrm>
                <a:off x="201" y="0"/>
                <a:ext cx="141" cy="96"/>
              </a:xfrm>
              <a:custGeom>
                <a:avLst/>
                <a:gdLst>
                  <a:gd name="T0" fmla="*/ 0 w 141"/>
                  <a:gd name="T1" fmla="*/ 96 h 96"/>
                  <a:gd name="T2" fmla="*/ 141 w 141"/>
                  <a:gd name="T3" fmla="*/ 47 h 96"/>
                  <a:gd name="T4" fmla="*/ 0 w 141"/>
                  <a:gd name="T5" fmla="*/ 0 h 96"/>
                  <a:gd name="T6" fmla="*/ 44 w 141"/>
                  <a:gd name="T7" fmla="*/ 47 h 96"/>
                  <a:gd name="T8" fmla="*/ 0 w 141"/>
                  <a:gd name="T9" fmla="*/ 96 h 96"/>
                  <a:gd name="T10" fmla="*/ 0 60000 65536"/>
                  <a:gd name="T11" fmla="*/ 0 60000 65536"/>
                  <a:gd name="T12" fmla="*/ 0 60000 65536"/>
                  <a:gd name="T13" fmla="*/ 0 60000 65536"/>
                  <a:gd name="T14" fmla="*/ 0 60000 65536"/>
                  <a:gd name="T15" fmla="*/ 0 w 141"/>
                  <a:gd name="T16" fmla="*/ 0 h 96"/>
                  <a:gd name="T17" fmla="*/ 141 w 141"/>
                  <a:gd name="T18" fmla="*/ 96 h 96"/>
                </a:gdLst>
                <a:ahLst/>
                <a:cxnLst>
                  <a:cxn ang="T10">
                    <a:pos x="T0" y="T1"/>
                  </a:cxn>
                  <a:cxn ang="T11">
                    <a:pos x="T2" y="T3"/>
                  </a:cxn>
                  <a:cxn ang="T12">
                    <a:pos x="T4" y="T5"/>
                  </a:cxn>
                  <a:cxn ang="T13">
                    <a:pos x="T6" y="T7"/>
                  </a:cxn>
                  <a:cxn ang="T14">
                    <a:pos x="T8" y="T9"/>
                  </a:cxn>
                </a:cxnLst>
                <a:rect l="T15" t="T16" r="T17" b="T18"/>
                <a:pathLst>
                  <a:path w="141" h="96">
                    <a:moveTo>
                      <a:pt x="0" y="96"/>
                    </a:moveTo>
                    <a:lnTo>
                      <a:pt x="141" y="47"/>
                    </a:lnTo>
                    <a:lnTo>
                      <a:pt x="0" y="0"/>
                    </a:lnTo>
                    <a:lnTo>
                      <a:pt x="44" y="47"/>
                    </a:lnTo>
                    <a:lnTo>
                      <a:pt x="0" y="96"/>
                    </a:lnTo>
                    <a:close/>
                  </a:path>
                </a:pathLst>
              </a:custGeom>
              <a:solidFill>
                <a:schemeClr val="accent1"/>
              </a:solidFill>
              <a:ln w="9525" cmpd="sng">
                <a:solidFill>
                  <a:schemeClr val="tx1"/>
                </a:solidFill>
                <a:bevel/>
                <a:headEnd/>
                <a:tailEnd/>
              </a:ln>
            </p:spPr>
            <p:txBody>
              <a:bodyPr/>
              <a:lstStyle/>
              <a:p>
                <a:endParaRPr lang="zh-CN" altLang="en-US"/>
              </a:p>
            </p:txBody>
          </p:sp>
        </p:grpSp>
        <p:grpSp>
          <p:nvGrpSpPr>
            <p:cNvPr id="77828" name="Group 6"/>
            <p:cNvGrpSpPr>
              <a:grpSpLocks/>
            </p:cNvGrpSpPr>
            <p:nvPr/>
          </p:nvGrpSpPr>
          <p:grpSpPr bwMode="auto">
            <a:xfrm>
              <a:off x="4143834" y="3332770"/>
              <a:ext cx="803275" cy="977900"/>
              <a:chOff x="0" y="0"/>
              <a:chExt cx="691" cy="645"/>
            </a:xfrm>
          </p:grpSpPr>
          <p:grpSp>
            <p:nvGrpSpPr>
              <p:cNvPr id="77876" name="Group 7"/>
              <p:cNvGrpSpPr>
                <a:grpSpLocks/>
              </p:cNvGrpSpPr>
              <p:nvPr/>
            </p:nvGrpSpPr>
            <p:grpSpPr bwMode="auto">
              <a:xfrm>
                <a:off x="0" y="0"/>
                <a:ext cx="691" cy="645"/>
                <a:chOff x="0" y="0"/>
                <a:chExt cx="691" cy="645"/>
              </a:xfrm>
            </p:grpSpPr>
            <p:sp>
              <p:nvSpPr>
                <p:cNvPr id="77885" name="Freeform 8"/>
                <p:cNvSpPr>
                  <a:spLocks noChangeArrowheads="1"/>
                </p:cNvSpPr>
                <p:nvPr/>
              </p:nvSpPr>
              <p:spPr bwMode="auto">
                <a:xfrm>
                  <a:off x="22" y="22"/>
                  <a:ext cx="669" cy="623"/>
                </a:xfrm>
                <a:custGeom>
                  <a:avLst/>
                  <a:gdLst>
                    <a:gd name="T0" fmla="*/ 67 w 669"/>
                    <a:gd name="T1" fmla="*/ 0 h 623"/>
                    <a:gd name="T2" fmla="*/ 54 w 669"/>
                    <a:gd name="T3" fmla="*/ 2 h 623"/>
                    <a:gd name="T4" fmla="*/ 42 w 669"/>
                    <a:gd name="T5" fmla="*/ 6 h 623"/>
                    <a:gd name="T6" fmla="*/ 30 w 669"/>
                    <a:gd name="T7" fmla="*/ 12 h 623"/>
                    <a:gd name="T8" fmla="*/ 20 w 669"/>
                    <a:gd name="T9" fmla="*/ 20 h 623"/>
                    <a:gd name="T10" fmla="*/ 12 w 669"/>
                    <a:gd name="T11" fmla="*/ 30 h 623"/>
                    <a:gd name="T12" fmla="*/ 6 w 669"/>
                    <a:gd name="T13" fmla="*/ 41 h 623"/>
                    <a:gd name="T14" fmla="*/ 2 w 669"/>
                    <a:gd name="T15" fmla="*/ 54 h 623"/>
                    <a:gd name="T16" fmla="*/ 0 w 669"/>
                    <a:gd name="T17" fmla="*/ 67 h 623"/>
                    <a:gd name="T18" fmla="*/ 0 w 669"/>
                    <a:gd name="T19" fmla="*/ 557 h 623"/>
                    <a:gd name="T20" fmla="*/ 2 w 669"/>
                    <a:gd name="T21" fmla="*/ 571 h 623"/>
                    <a:gd name="T22" fmla="*/ 6 w 669"/>
                    <a:gd name="T23" fmla="*/ 582 h 623"/>
                    <a:gd name="T24" fmla="*/ 12 w 669"/>
                    <a:gd name="T25" fmla="*/ 594 h 623"/>
                    <a:gd name="T26" fmla="*/ 20 w 669"/>
                    <a:gd name="T27" fmla="*/ 604 h 623"/>
                    <a:gd name="T28" fmla="*/ 30 w 669"/>
                    <a:gd name="T29" fmla="*/ 612 h 623"/>
                    <a:gd name="T30" fmla="*/ 42 w 669"/>
                    <a:gd name="T31" fmla="*/ 618 h 623"/>
                    <a:gd name="T32" fmla="*/ 54 w 669"/>
                    <a:gd name="T33" fmla="*/ 622 h 623"/>
                    <a:gd name="T34" fmla="*/ 67 w 669"/>
                    <a:gd name="T35" fmla="*/ 623 h 623"/>
                    <a:gd name="T36" fmla="*/ 602 w 669"/>
                    <a:gd name="T37" fmla="*/ 623 h 623"/>
                    <a:gd name="T38" fmla="*/ 616 w 669"/>
                    <a:gd name="T39" fmla="*/ 622 h 623"/>
                    <a:gd name="T40" fmla="*/ 628 w 669"/>
                    <a:gd name="T41" fmla="*/ 618 h 623"/>
                    <a:gd name="T42" fmla="*/ 639 w 669"/>
                    <a:gd name="T43" fmla="*/ 612 h 623"/>
                    <a:gd name="T44" fmla="*/ 649 w 669"/>
                    <a:gd name="T45" fmla="*/ 604 h 623"/>
                    <a:gd name="T46" fmla="*/ 657 w 669"/>
                    <a:gd name="T47" fmla="*/ 594 h 623"/>
                    <a:gd name="T48" fmla="*/ 663 w 669"/>
                    <a:gd name="T49" fmla="*/ 582 h 623"/>
                    <a:gd name="T50" fmla="*/ 667 w 669"/>
                    <a:gd name="T51" fmla="*/ 571 h 623"/>
                    <a:gd name="T52" fmla="*/ 669 w 669"/>
                    <a:gd name="T53" fmla="*/ 557 h 623"/>
                    <a:gd name="T54" fmla="*/ 669 w 669"/>
                    <a:gd name="T55" fmla="*/ 67 h 623"/>
                    <a:gd name="T56" fmla="*/ 667 w 669"/>
                    <a:gd name="T57" fmla="*/ 54 h 623"/>
                    <a:gd name="T58" fmla="*/ 663 w 669"/>
                    <a:gd name="T59" fmla="*/ 41 h 623"/>
                    <a:gd name="T60" fmla="*/ 657 w 669"/>
                    <a:gd name="T61" fmla="*/ 30 h 623"/>
                    <a:gd name="T62" fmla="*/ 649 w 669"/>
                    <a:gd name="T63" fmla="*/ 20 h 623"/>
                    <a:gd name="T64" fmla="*/ 639 w 669"/>
                    <a:gd name="T65" fmla="*/ 12 h 623"/>
                    <a:gd name="T66" fmla="*/ 628 w 669"/>
                    <a:gd name="T67" fmla="*/ 6 h 623"/>
                    <a:gd name="T68" fmla="*/ 616 w 669"/>
                    <a:gd name="T69" fmla="*/ 2 h 623"/>
                    <a:gd name="T70" fmla="*/ 602 w 669"/>
                    <a:gd name="T71" fmla="*/ 0 h 623"/>
                    <a:gd name="T72" fmla="*/ 67 w 669"/>
                    <a:gd name="T73" fmla="*/ 0 h 6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9"/>
                    <a:gd name="T112" fmla="*/ 0 h 623"/>
                    <a:gd name="T113" fmla="*/ 669 w 669"/>
                    <a:gd name="T114" fmla="*/ 623 h 6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9" h="623">
                      <a:moveTo>
                        <a:pt x="67" y="0"/>
                      </a:moveTo>
                      <a:lnTo>
                        <a:pt x="54" y="2"/>
                      </a:lnTo>
                      <a:lnTo>
                        <a:pt x="42" y="6"/>
                      </a:lnTo>
                      <a:lnTo>
                        <a:pt x="30" y="12"/>
                      </a:lnTo>
                      <a:lnTo>
                        <a:pt x="20" y="20"/>
                      </a:lnTo>
                      <a:lnTo>
                        <a:pt x="12" y="30"/>
                      </a:lnTo>
                      <a:lnTo>
                        <a:pt x="6" y="41"/>
                      </a:lnTo>
                      <a:lnTo>
                        <a:pt x="2" y="54"/>
                      </a:lnTo>
                      <a:lnTo>
                        <a:pt x="0" y="67"/>
                      </a:lnTo>
                      <a:lnTo>
                        <a:pt x="0" y="557"/>
                      </a:lnTo>
                      <a:lnTo>
                        <a:pt x="2" y="571"/>
                      </a:lnTo>
                      <a:lnTo>
                        <a:pt x="6" y="582"/>
                      </a:lnTo>
                      <a:lnTo>
                        <a:pt x="12" y="594"/>
                      </a:lnTo>
                      <a:lnTo>
                        <a:pt x="20" y="604"/>
                      </a:lnTo>
                      <a:lnTo>
                        <a:pt x="30" y="612"/>
                      </a:lnTo>
                      <a:lnTo>
                        <a:pt x="42" y="618"/>
                      </a:lnTo>
                      <a:lnTo>
                        <a:pt x="54" y="622"/>
                      </a:lnTo>
                      <a:lnTo>
                        <a:pt x="67" y="623"/>
                      </a:lnTo>
                      <a:lnTo>
                        <a:pt x="602" y="623"/>
                      </a:lnTo>
                      <a:lnTo>
                        <a:pt x="616" y="622"/>
                      </a:lnTo>
                      <a:lnTo>
                        <a:pt x="628" y="618"/>
                      </a:lnTo>
                      <a:lnTo>
                        <a:pt x="639" y="612"/>
                      </a:lnTo>
                      <a:lnTo>
                        <a:pt x="649" y="604"/>
                      </a:lnTo>
                      <a:lnTo>
                        <a:pt x="657" y="594"/>
                      </a:lnTo>
                      <a:lnTo>
                        <a:pt x="663" y="582"/>
                      </a:lnTo>
                      <a:lnTo>
                        <a:pt x="667" y="571"/>
                      </a:lnTo>
                      <a:lnTo>
                        <a:pt x="669" y="557"/>
                      </a:lnTo>
                      <a:lnTo>
                        <a:pt x="669" y="67"/>
                      </a:lnTo>
                      <a:lnTo>
                        <a:pt x="667" y="54"/>
                      </a:lnTo>
                      <a:lnTo>
                        <a:pt x="663" y="41"/>
                      </a:lnTo>
                      <a:lnTo>
                        <a:pt x="657" y="30"/>
                      </a:lnTo>
                      <a:lnTo>
                        <a:pt x="649" y="20"/>
                      </a:lnTo>
                      <a:lnTo>
                        <a:pt x="639" y="12"/>
                      </a:lnTo>
                      <a:lnTo>
                        <a:pt x="628" y="6"/>
                      </a:lnTo>
                      <a:lnTo>
                        <a:pt x="616" y="2"/>
                      </a:lnTo>
                      <a:lnTo>
                        <a:pt x="602" y="0"/>
                      </a:lnTo>
                      <a:lnTo>
                        <a:pt x="67" y="0"/>
                      </a:lnTo>
                      <a:close/>
                    </a:path>
                  </a:pathLst>
                </a:custGeom>
                <a:solidFill>
                  <a:srgbClr val="000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77886" name="Freeform 9"/>
                <p:cNvSpPr>
                  <a:spLocks noChangeArrowheads="1"/>
                </p:cNvSpPr>
                <p:nvPr/>
              </p:nvSpPr>
              <p:spPr bwMode="auto">
                <a:xfrm>
                  <a:off x="0" y="0"/>
                  <a:ext cx="668" cy="623"/>
                </a:xfrm>
                <a:custGeom>
                  <a:avLst/>
                  <a:gdLst>
                    <a:gd name="T0" fmla="*/ 66 w 668"/>
                    <a:gd name="T1" fmla="*/ 0 h 623"/>
                    <a:gd name="T2" fmla="*/ 54 w 668"/>
                    <a:gd name="T3" fmla="*/ 1 h 623"/>
                    <a:gd name="T4" fmla="*/ 41 w 668"/>
                    <a:gd name="T5" fmla="*/ 5 h 623"/>
                    <a:gd name="T6" fmla="*/ 29 w 668"/>
                    <a:gd name="T7" fmla="*/ 11 h 623"/>
                    <a:gd name="T8" fmla="*/ 19 w 668"/>
                    <a:gd name="T9" fmla="*/ 19 h 623"/>
                    <a:gd name="T10" fmla="*/ 11 w 668"/>
                    <a:gd name="T11" fmla="*/ 29 h 623"/>
                    <a:gd name="T12" fmla="*/ 5 w 668"/>
                    <a:gd name="T13" fmla="*/ 41 h 623"/>
                    <a:gd name="T14" fmla="*/ 1 w 668"/>
                    <a:gd name="T15" fmla="*/ 53 h 623"/>
                    <a:gd name="T16" fmla="*/ 0 w 668"/>
                    <a:gd name="T17" fmla="*/ 66 h 623"/>
                    <a:gd name="T18" fmla="*/ 0 w 668"/>
                    <a:gd name="T19" fmla="*/ 556 h 623"/>
                    <a:gd name="T20" fmla="*/ 1 w 668"/>
                    <a:gd name="T21" fmla="*/ 570 h 623"/>
                    <a:gd name="T22" fmla="*/ 5 w 668"/>
                    <a:gd name="T23" fmla="*/ 582 h 623"/>
                    <a:gd name="T24" fmla="*/ 11 w 668"/>
                    <a:gd name="T25" fmla="*/ 593 h 623"/>
                    <a:gd name="T26" fmla="*/ 19 w 668"/>
                    <a:gd name="T27" fmla="*/ 603 h 623"/>
                    <a:gd name="T28" fmla="*/ 29 w 668"/>
                    <a:gd name="T29" fmla="*/ 611 h 623"/>
                    <a:gd name="T30" fmla="*/ 41 w 668"/>
                    <a:gd name="T31" fmla="*/ 617 h 623"/>
                    <a:gd name="T32" fmla="*/ 54 w 668"/>
                    <a:gd name="T33" fmla="*/ 621 h 623"/>
                    <a:gd name="T34" fmla="*/ 66 w 668"/>
                    <a:gd name="T35" fmla="*/ 623 h 623"/>
                    <a:gd name="T36" fmla="*/ 601 w 668"/>
                    <a:gd name="T37" fmla="*/ 623 h 623"/>
                    <a:gd name="T38" fmla="*/ 615 w 668"/>
                    <a:gd name="T39" fmla="*/ 621 h 623"/>
                    <a:gd name="T40" fmla="*/ 627 w 668"/>
                    <a:gd name="T41" fmla="*/ 617 h 623"/>
                    <a:gd name="T42" fmla="*/ 638 w 668"/>
                    <a:gd name="T43" fmla="*/ 611 h 623"/>
                    <a:gd name="T44" fmla="*/ 648 w 668"/>
                    <a:gd name="T45" fmla="*/ 603 h 623"/>
                    <a:gd name="T46" fmla="*/ 657 w 668"/>
                    <a:gd name="T47" fmla="*/ 593 h 623"/>
                    <a:gd name="T48" fmla="*/ 662 w 668"/>
                    <a:gd name="T49" fmla="*/ 582 h 623"/>
                    <a:gd name="T50" fmla="*/ 667 w 668"/>
                    <a:gd name="T51" fmla="*/ 570 h 623"/>
                    <a:gd name="T52" fmla="*/ 668 w 668"/>
                    <a:gd name="T53" fmla="*/ 556 h 623"/>
                    <a:gd name="T54" fmla="*/ 668 w 668"/>
                    <a:gd name="T55" fmla="*/ 66 h 623"/>
                    <a:gd name="T56" fmla="*/ 667 w 668"/>
                    <a:gd name="T57" fmla="*/ 53 h 623"/>
                    <a:gd name="T58" fmla="*/ 662 w 668"/>
                    <a:gd name="T59" fmla="*/ 41 h 623"/>
                    <a:gd name="T60" fmla="*/ 657 w 668"/>
                    <a:gd name="T61" fmla="*/ 29 h 623"/>
                    <a:gd name="T62" fmla="*/ 648 w 668"/>
                    <a:gd name="T63" fmla="*/ 19 h 623"/>
                    <a:gd name="T64" fmla="*/ 638 w 668"/>
                    <a:gd name="T65" fmla="*/ 11 h 623"/>
                    <a:gd name="T66" fmla="*/ 627 w 668"/>
                    <a:gd name="T67" fmla="*/ 5 h 623"/>
                    <a:gd name="T68" fmla="*/ 615 w 668"/>
                    <a:gd name="T69" fmla="*/ 1 h 623"/>
                    <a:gd name="T70" fmla="*/ 601 w 668"/>
                    <a:gd name="T71" fmla="*/ 0 h 623"/>
                    <a:gd name="T72" fmla="*/ 66 w 668"/>
                    <a:gd name="T73" fmla="*/ 0 h 6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8"/>
                    <a:gd name="T112" fmla="*/ 0 h 623"/>
                    <a:gd name="T113" fmla="*/ 668 w 668"/>
                    <a:gd name="T114" fmla="*/ 623 h 6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8" h="623">
                      <a:moveTo>
                        <a:pt x="66" y="0"/>
                      </a:moveTo>
                      <a:lnTo>
                        <a:pt x="54" y="1"/>
                      </a:lnTo>
                      <a:lnTo>
                        <a:pt x="41" y="5"/>
                      </a:lnTo>
                      <a:lnTo>
                        <a:pt x="29" y="11"/>
                      </a:lnTo>
                      <a:lnTo>
                        <a:pt x="19" y="19"/>
                      </a:lnTo>
                      <a:lnTo>
                        <a:pt x="11" y="29"/>
                      </a:lnTo>
                      <a:lnTo>
                        <a:pt x="5" y="41"/>
                      </a:lnTo>
                      <a:lnTo>
                        <a:pt x="1" y="53"/>
                      </a:lnTo>
                      <a:lnTo>
                        <a:pt x="0" y="66"/>
                      </a:lnTo>
                      <a:lnTo>
                        <a:pt x="0" y="556"/>
                      </a:lnTo>
                      <a:lnTo>
                        <a:pt x="1" y="570"/>
                      </a:lnTo>
                      <a:lnTo>
                        <a:pt x="5" y="582"/>
                      </a:lnTo>
                      <a:lnTo>
                        <a:pt x="11" y="593"/>
                      </a:lnTo>
                      <a:lnTo>
                        <a:pt x="19" y="603"/>
                      </a:lnTo>
                      <a:lnTo>
                        <a:pt x="29" y="611"/>
                      </a:lnTo>
                      <a:lnTo>
                        <a:pt x="41" y="617"/>
                      </a:lnTo>
                      <a:lnTo>
                        <a:pt x="54" y="621"/>
                      </a:lnTo>
                      <a:lnTo>
                        <a:pt x="66" y="623"/>
                      </a:lnTo>
                      <a:lnTo>
                        <a:pt x="601" y="623"/>
                      </a:lnTo>
                      <a:lnTo>
                        <a:pt x="615" y="621"/>
                      </a:lnTo>
                      <a:lnTo>
                        <a:pt x="627" y="617"/>
                      </a:lnTo>
                      <a:lnTo>
                        <a:pt x="638" y="611"/>
                      </a:lnTo>
                      <a:lnTo>
                        <a:pt x="648" y="603"/>
                      </a:lnTo>
                      <a:lnTo>
                        <a:pt x="657" y="593"/>
                      </a:lnTo>
                      <a:lnTo>
                        <a:pt x="662" y="582"/>
                      </a:lnTo>
                      <a:lnTo>
                        <a:pt x="667" y="570"/>
                      </a:lnTo>
                      <a:lnTo>
                        <a:pt x="668" y="556"/>
                      </a:lnTo>
                      <a:lnTo>
                        <a:pt x="668" y="66"/>
                      </a:lnTo>
                      <a:lnTo>
                        <a:pt x="667" y="53"/>
                      </a:lnTo>
                      <a:lnTo>
                        <a:pt x="662" y="41"/>
                      </a:lnTo>
                      <a:lnTo>
                        <a:pt x="657" y="29"/>
                      </a:lnTo>
                      <a:lnTo>
                        <a:pt x="648" y="19"/>
                      </a:lnTo>
                      <a:lnTo>
                        <a:pt x="638" y="11"/>
                      </a:lnTo>
                      <a:lnTo>
                        <a:pt x="627" y="5"/>
                      </a:lnTo>
                      <a:lnTo>
                        <a:pt x="615" y="1"/>
                      </a:lnTo>
                      <a:lnTo>
                        <a:pt x="601" y="0"/>
                      </a:lnTo>
                      <a:lnTo>
                        <a:pt x="66" y="0"/>
                      </a:lnTo>
                      <a:close/>
                    </a:path>
                  </a:pathLst>
                </a:custGeom>
                <a:solidFill>
                  <a:srgbClr val="969696"/>
                </a:solidFill>
                <a:ln w="6985" cmpd="sng">
                  <a:solidFill>
                    <a:srgbClr val="000000"/>
                  </a:solidFill>
                  <a:bevel/>
                  <a:headEnd/>
                  <a:tailEnd/>
                </a:ln>
              </p:spPr>
              <p:txBody>
                <a:bodyPr/>
                <a:lstStyle/>
                <a:p>
                  <a:endParaRPr lang="zh-CN" altLang="en-US"/>
                </a:p>
              </p:txBody>
            </p:sp>
          </p:grpSp>
          <p:sp>
            <p:nvSpPr>
              <p:cNvPr id="77877" name="Rectangle 10"/>
              <p:cNvSpPr>
                <a:spLocks noChangeArrowheads="1"/>
              </p:cNvSpPr>
              <p:nvPr/>
            </p:nvSpPr>
            <p:spPr bwMode="auto">
              <a:xfrm>
                <a:off x="122" y="315"/>
                <a:ext cx="411" cy="68"/>
              </a:xfrm>
              <a:prstGeom prst="rect">
                <a:avLst/>
              </a:prstGeom>
              <a:solidFill>
                <a:srgbClr val="FF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77878" name="Line 11"/>
              <p:cNvSpPr>
                <a:spLocks noChangeShapeType="1"/>
              </p:cNvSpPr>
              <p:nvPr/>
            </p:nvSpPr>
            <p:spPr bwMode="auto">
              <a:xfrm>
                <a:off x="122" y="406"/>
                <a:ext cx="411"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79" name="Line 12"/>
              <p:cNvSpPr>
                <a:spLocks noChangeShapeType="1"/>
              </p:cNvSpPr>
              <p:nvPr/>
            </p:nvSpPr>
            <p:spPr bwMode="auto">
              <a:xfrm>
                <a:off x="122" y="467"/>
                <a:ext cx="411"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80" name="Line 13"/>
              <p:cNvSpPr>
                <a:spLocks noChangeShapeType="1"/>
              </p:cNvSpPr>
              <p:nvPr/>
            </p:nvSpPr>
            <p:spPr bwMode="auto">
              <a:xfrm>
                <a:off x="122" y="525"/>
                <a:ext cx="411"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81" name="Line 14"/>
              <p:cNvSpPr>
                <a:spLocks noChangeShapeType="1"/>
              </p:cNvSpPr>
              <p:nvPr/>
            </p:nvSpPr>
            <p:spPr bwMode="auto">
              <a:xfrm>
                <a:off x="122" y="115"/>
                <a:ext cx="411"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82" name="Line 15"/>
              <p:cNvSpPr>
                <a:spLocks noChangeShapeType="1"/>
              </p:cNvSpPr>
              <p:nvPr/>
            </p:nvSpPr>
            <p:spPr bwMode="auto">
              <a:xfrm>
                <a:off x="122" y="173"/>
                <a:ext cx="411"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83" name="Line 16"/>
              <p:cNvSpPr>
                <a:spLocks noChangeShapeType="1"/>
              </p:cNvSpPr>
              <p:nvPr/>
            </p:nvSpPr>
            <p:spPr bwMode="auto">
              <a:xfrm>
                <a:off x="122" y="231"/>
                <a:ext cx="411"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84" name="Line 17"/>
              <p:cNvSpPr>
                <a:spLocks noChangeShapeType="1"/>
              </p:cNvSpPr>
              <p:nvPr/>
            </p:nvSpPr>
            <p:spPr bwMode="auto">
              <a:xfrm>
                <a:off x="122" y="291"/>
                <a:ext cx="411"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77829" name="Rectangle 18"/>
            <p:cNvSpPr>
              <a:spLocks noChangeArrowheads="1"/>
            </p:cNvSpPr>
            <p:nvPr/>
          </p:nvSpPr>
          <p:spPr bwMode="auto">
            <a:xfrm>
              <a:off x="4318459" y="4401158"/>
              <a:ext cx="665162"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a:solidFill>
                    <a:srgbClr val="000000"/>
                  </a:solidFill>
                  <a:latin typeface="Times New Roman" panose="02020603050405020304" pitchFamily="18" charset="0"/>
                  <a:sym typeface="Times New Roman" panose="02020603050405020304" pitchFamily="18" charset="0"/>
                </a:rPr>
                <a:t>证据</a:t>
              </a:r>
            </a:p>
          </p:txBody>
        </p:sp>
        <p:sp>
          <p:nvSpPr>
            <p:cNvPr id="77830" name="Rectangle 19"/>
            <p:cNvSpPr>
              <a:spLocks noChangeArrowheads="1"/>
            </p:cNvSpPr>
            <p:nvPr/>
          </p:nvSpPr>
          <p:spPr bwMode="auto">
            <a:xfrm>
              <a:off x="4320046" y="6056920"/>
              <a:ext cx="663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a:solidFill>
                    <a:srgbClr val="000000"/>
                  </a:solidFill>
                  <a:latin typeface="Times New Roman" panose="02020603050405020304" pitchFamily="18" charset="0"/>
                  <a:sym typeface="Times New Roman" panose="02020603050405020304" pitchFamily="18" charset="0"/>
                </a:rPr>
                <a:t>证据</a:t>
              </a:r>
            </a:p>
          </p:txBody>
        </p:sp>
        <p:sp>
          <p:nvSpPr>
            <p:cNvPr id="77831" name="Rectangle 20"/>
            <p:cNvSpPr>
              <a:spLocks noChangeArrowheads="1"/>
            </p:cNvSpPr>
            <p:nvPr/>
          </p:nvSpPr>
          <p:spPr bwMode="auto">
            <a:xfrm>
              <a:off x="7441071" y="5134583"/>
              <a:ext cx="10541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a:solidFill>
                    <a:srgbClr val="000000"/>
                  </a:solidFill>
                  <a:latin typeface="Times New Roman" panose="02020603050405020304" pitchFamily="18" charset="0"/>
                  <a:sym typeface="Times New Roman" panose="02020603050405020304" pitchFamily="18" charset="0"/>
                </a:rPr>
                <a:t>保证论据</a:t>
              </a:r>
            </a:p>
          </p:txBody>
        </p:sp>
        <p:grpSp>
          <p:nvGrpSpPr>
            <p:cNvPr id="77832" name="Group 21"/>
            <p:cNvGrpSpPr>
              <a:grpSpLocks/>
            </p:cNvGrpSpPr>
            <p:nvPr/>
          </p:nvGrpSpPr>
          <p:grpSpPr bwMode="auto">
            <a:xfrm>
              <a:off x="4147009" y="4977420"/>
              <a:ext cx="801687" cy="981075"/>
              <a:chOff x="0" y="0"/>
              <a:chExt cx="690" cy="646"/>
            </a:xfrm>
          </p:grpSpPr>
          <p:grpSp>
            <p:nvGrpSpPr>
              <p:cNvPr id="77865" name="Group 22"/>
              <p:cNvGrpSpPr>
                <a:grpSpLocks/>
              </p:cNvGrpSpPr>
              <p:nvPr/>
            </p:nvGrpSpPr>
            <p:grpSpPr bwMode="auto">
              <a:xfrm>
                <a:off x="0" y="0"/>
                <a:ext cx="690" cy="646"/>
                <a:chOff x="0" y="0"/>
                <a:chExt cx="690" cy="646"/>
              </a:xfrm>
            </p:grpSpPr>
            <p:sp>
              <p:nvSpPr>
                <p:cNvPr id="77874" name="Freeform 23"/>
                <p:cNvSpPr>
                  <a:spLocks noChangeArrowheads="1"/>
                </p:cNvSpPr>
                <p:nvPr/>
              </p:nvSpPr>
              <p:spPr bwMode="auto">
                <a:xfrm>
                  <a:off x="23" y="22"/>
                  <a:ext cx="667" cy="624"/>
                </a:xfrm>
                <a:custGeom>
                  <a:avLst/>
                  <a:gdLst>
                    <a:gd name="T0" fmla="*/ 67 w 667"/>
                    <a:gd name="T1" fmla="*/ 0 h 624"/>
                    <a:gd name="T2" fmla="*/ 54 w 667"/>
                    <a:gd name="T3" fmla="*/ 2 h 624"/>
                    <a:gd name="T4" fmla="*/ 41 w 667"/>
                    <a:gd name="T5" fmla="*/ 6 h 624"/>
                    <a:gd name="T6" fmla="*/ 30 w 667"/>
                    <a:gd name="T7" fmla="*/ 12 h 624"/>
                    <a:gd name="T8" fmla="*/ 20 w 667"/>
                    <a:gd name="T9" fmla="*/ 20 h 624"/>
                    <a:gd name="T10" fmla="*/ 11 w 667"/>
                    <a:gd name="T11" fmla="*/ 30 h 624"/>
                    <a:gd name="T12" fmla="*/ 5 w 667"/>
                    <a:gd name="T13" fmla="*/ 42 h 624"/>
                    <a:gd name="T14" fmla="*/ 1 w 667"/>
                    <a:gd name="T15" fmla="*/ 54 h 624"/>
                    <a:gd name="T16" fmla="*/ 0 w 667"/>
                    <a:gd name="T17" fmla="*/ 67 h 624"/>
                    <a:gd name="T18" fmla="*/ 0 w 667"/>
                    <a:gd name="T19" fmla="*/ 557 h 624"/>
                    <a:gd name="T20" fmla="*/ 1 w 667"/>
                    <a:gd name="T21" fmla="*/ 571 h 624"/>
                    <a:gd name="T22" fmla="*/ 5 w 667"/>
                    <a:gd name="T23" fmla="*/ 582 h 624"/>
                    <a:gd name="T24" fmla="*/ 11 w 667"/>
                    <a:gd name="T25" fmla="*/ 594 h 624"/>
                    <a:gd name="T26" fmla="*/ 20 w 667"/>
                    <a:gd name="T27" fmla="*/ 604 h 624"/>
                    <a:gd name="T28" fmla="*/ 30 w 667"/>
                    <a:gd name="T29" fmla="*/ 612 h 624"/>
                    <a:gd name="T30" fmla="*/ 41 w 667"/>
                    <a:gd name="T31" fmla="*/ 618 h 624"/>
                    <a:gd name="T32" fmla="*/ 54 w 667"/>
                    <a:gd name="T33" fmla="*/ 622 h 624"/>
                    <a:gd name="T34" fmla="*/ 67 w 667"/>
                    <a:gd name="T35" fmla="*/ 624 h 624"/>
                    <a:gd name="T36" fmla="*/ 600 w 667"/>
                    <a:gd name="T37" fmla="*/ 624 h 624"/>
                    <a:gd name="T38" fmla="*/ 614 w 667"/>
                    <a:gd name="T39" fmla="*/ 622 h 624"/>
                    <a:gd name="T40" fmla="*/ 626 w 667"/>
                    <a:gd name="T41" fmla="*/ 618 h 624"/>
                    <a:gd name="T42" fmla="*/ 637 w 667"/>
                    <a:gd name="T43" fmla="*/ 612 h 624"/>
                    <a:gd name="T44" fmla="*/ 647 w 667"/>
                    <a:gd name="T45" fmla="*/ 604 h 624"/>
                    <a:gd name="T46" fmla="*/ 655 w 667"/>
                    <a:gd name="T47" fmla="*/ 594 h 624"/>
                    <a:gd name="T48" fmla="*/ 661 w 667"/>
                    <a:gd name="T49" fmla="*/ 582 h 624"/>
                    <a:gd name="T50" fmla="*/ 665 w 667"/>
                    <a:gd name="T51" fmla="*/ 571 h 624"/>
                    <a:gd name="T52" fmla="*/ 667 w 667"/>
                    <a:gd name="T53" fmla="*/ 557 h 624"/>
                    <a:gd name="T54" fmla="*/ 667 w 667"/>
                    <a:gd name="T55" fmla="*/ 67 h 624"/>
                    <a:gd name="T56" fmla="*/ 665 w 667"/>
                    <a:gd name="T57" fmla="*/ 54 h 624"/>
                    <a:gd name="T58" fmla="*/ 661 w 667"/>
                    <a:gd name="T59" fmla="*/ 42 h 624"/>
                    <a:gd name="T60" fmla="*/ 655 w 667"/>
                    <a:gd name="T61" fmla="*/ 30 h 624"/>
                    <a:gd name="T62" fmla="*/ 647 w 667"/>
                    <a:gd name="T63" fmla="*/ 20 h 624"/>
                    <a:gd name="T64" fmla="*/ 637 w 667"/>
                    <a:gd name="T65" fmla="*/ 12 h 624"/>
                    <a:gd name="T66" fmla="*/ 626 w 667"/>
                    <a:gd name="T67" fmla="*/ 6 h 624"/>
                    <a:gd name="T68" fmla="*/ 614 w 667"/>
                    <a:gd name="T69" fmla="*/ 2 h 624"/>
                    <a:gd name="T70" fmla="*/ 600 w 667"/>
                    <a:gd name="T71" fmla="*/ 0 h 624"/>
                    <a:gd name="T72" fmla="*/ 67 w 667"/>
                    <a:gd name="T73" fmla="*/ 0 h 6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7"/>
                    <a:gd name="T112" fmla="*/ 0 h 624"/>
                    <a:gd name="T113" fmla="*/ 667 w 667"/>
                    <a:gd name="T114" fmla="*/ 624 h 6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7" h="624">
                      <a:moveTo>
                        <a:pt x="67" y="0"/>
                      </a:moveTo>
                      <a:lnTo>
                        <a:pt x="54" y="2"/>
                      </a:lnTo>
                      <a:lnTo>
                        <a:pt x="41" y="6"/>
                      </a:lnTo>
                      <a:lnTo>
                        <a:pt x="30" y="12"/>
                      </a:lnTo>
                      <a:lnTo>
                        <a:pt x="20" y="20"/>
                      </a:lnTo>
                      <a:lnTo>
                        <a:pt x="11" y="30"/>
                      </a:lnTo>
                      <a:lnTo>
                        <a:pt x="5" y="42"/>
                      </a:lnTo>
                      <a:lnTo>
                        <a:pt x="1" y="54"/>
                      </a:lnTo>
                      <a:lnTo>
                        <a:pt x="0" y="67"/>
                      </a:lnTo>
                      <a:lnTo>
                        <a:pt x="0" y="557"/>
                      </a:lnTo>
                      <a:lnTo>
                        <a:pt x="1" y="571"/>
                      </a:lnTo>
                      <a:lnTo>
                        <a:pt x="5" y="582"/>
                      </a:lnTo>
                      <a:lnTo>
                        <a:pt x="11" y="594"/>
                      </a:lnTo>
                      <a:lnTo>
                        <a:pt x="20" y="604"/>
                      </a:lnTo>
                      <a:lnTo>
                        <a:pt x="30" y="612"/>
                      </a:lnTo>
                      <a:lnTo>
                        <a:pt x="41" y="618"/>
                      </a:lnTo>
                      <a:lnTo>
                        <a:pt x="54" y="622"/>
                      </a:lnTo>
                      <a:lnTo>
                        <a:pt x="67" y="624"/>
                      </a:lnTo>
                      <a:lnTo>
                        <a:pt x="600" y="624"/>
                      </a:lnTo>
                      <a:lnTo>
                        <a:pt x="614" y="622"/>
                      </a:lnTo>
                      <a:lnTo>
                        <a:pt x="626" y="618"/>
                      </a:lnTo>
                      <a:lnTo>
                        <a:pt x="637" y="612"/>
                      </a:lnTo>
                      <a:lnTo>
                        <a:pt x="647" y="604"/>
                      </a:lnTo>
                      <a:lnTo>
                        <a:pt x="655" y="594"/>
                      </a:lnTo>
                      <a:lnTo>
                        <a:pt x="661" y="582"/>
                      </a:lnTo>
                      <a:lnTo>
                        <a:pt x="665" y="571"/>
                      </a:lnTo>
                      <a:lnTo>
                        <a:pt x="667" y="557"/>
                      </a:lnTo>
                      <a:lnTo>
                        <a:pt x="667" y="67"/>
                      </a:lnTo>
                      <a:lnTo>
                        <a:pt x="665" y="54"/>
                      </a:lnTo>
                      <a:lnTo>
                        <a:pt x="661" y="42"/>
                      </a:lnTo>
                      <a:lnTo>
                        <a:pt x="655" y="30"/>
                      </a:lnTo>
                      <a:lnTo>
                        <a:pt x="647" y="20"/>
                      </a:lnTo>
                      <a:lnTo>
                        <a:pt x="637" y="12"/>
                      </a:lnTo>
                      <a:lnTo>
                        <a:pt x="626" y="6"/>
                      </a:lnTo>
                      <a:lnTo>
                        <a:pt x="614" y="2"/>
                      </a:lnTo>
                      <a:lnTo>
                        <a:pt x="600" y="0"/>
                      </a:lnTo>
                      <a:lnTo>
                        <a:pt x="67" y="0"/>
                      </a:lnTo>
                      <a:close/>
                    </a:path>
                  </a:pathLst>
                </a:custGeom>
                <a:solidFill>
                  <a:srgbClr val="000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77875" name="Freeform 24"/>
                <p:cNvSpPr>
                  <a:spLocks noChangeArrowheads="1"/>
                </p:cNvSpPr>
                <p:nvPr/>
              </p:nvSpPr>
              <p:spPr bwMode="auto">
                <a:xfrm>
                  <a:off x="0" y="0"/>
                  <a:ext cx="667" cy="623"/>
                </a:xfrm>
                <a:custGeom>
                  <a:avLst/>
                  <a:gdLst>
                    <a:gd name="T0" fmla="*/ 67 w 667"/>
                    <a:gd name="T1" fmla="*/ 0 h 623"/>
                    <a:gd name="T2" fmla="*/ 54 w 667"/>
                    <a:gd name="T3" fmla="*/ 1 h 623"/>
                    <a:gd name="T4" fmla="*/ 41 w 667"/>
                    <a:gd name="T5" fmla="*/ 5 h 623"/>
                    <a:gd name="T6" fmla="*/ 30 w 667"/>
                    <a:gd name="T7" fmla="*/ 11 h 623"/>
                    <a:gd name="T8" fmla="*/ 20 w 667"/>
                    <a:gd name="T9" fmla="*/ 19 h 623"/>
                    <a:gd name="T10" fmla="*/ 11 w 667"/>
                    <a:gd name="T11" fmla="*/ 29 h 623"/>
                    <a:gd name="T12" fmla="*/ 6 w 667"/>
                    <a:gd name="T13" fmla="*/ 41 h 623"/>
                    <a:gd name="T14" fmla="*/ 1 w 667"/>
                    <a:gd name="T15" fmla="*/ 54 h 623"/>
                    <a:gd name="T16" fmla="*/ 0 w 667"/>
                    <a:gd name="T17" fmla="*/ 66 h 623"/>
                    <a:gd name="T18" fmla="*/ 0 w 667"/>
                    <a:gd name="T19" fmla="*/ 556 h 623"/>
                    <a:gd name="T20" fmla="*/ 1 w 667"/>
                    <a:gd name="T21" fmla="*/ 570 h 623"/>
                    <a:gd name="T22" fmla="*/ 6 w 667"/>
                    <a:gd name="T23" fmla="*/ 582 h 623"/>
                    <a:gd name="T24" fmla="*/ 11 w 667"/>
                    <a:gd name="T25" fmla="*/ 593 h 623"/>
                    <a:gd name="T26" fmla="*/ 20 w 667"/>
                    <a:gd name="T27" fmla="*/ 603 h 623"/>
                    <a:gd name="T28" fmla="*/ 30 w 667"/>
                    <a:gd name="T29" fmla="*/ 611 h 623"/>
                    <a:gd name="T30" fmla="*/ 41 w 667"/>
                    <a:gd name="T31" fmla="*/ 617 h 623"/>
                    <a:gd name="T32" fmla="*/ 54 w 667"/>
                    <a:gd name="T33" fmla="*/ 621 h 623"/>
                    <a:gd name="T34" fmla="*/ 67 w 667"/>
                    <a:gd name="T35" fmla="*/ 623 h 623"/>
                    <a:gd name="T36" fmla="*/ 600 w 667"/>
                    <a:gd name="T37" fmla="*/ 623 h 623"/>
                    <a:gd name="T38" fmla="*/ 614 w 667"/>
                    <a:gd name="T39" fmla="*/ 621 h 623"/>
                    <a:gd name="T40" fmla="*/ 626 w 667"/>
                    <a:gd name="T41" fmla="*/ 617 h 623"/>
                    <a:gd name="T42" fmla="*/ 637 w 667"/>
                    <a:gd name="T43" fmla="*/ 611 h 623"/>
                    <a:gd name="T44" fmla="*/ 647 w 667"/>
                    <a:gd name="T45" fmla="*/ 603 h 623"/>
                    <a:gd name="T46" fmla="*/ 656 w 667"/>
                    <a:gd name="T47" fmla="*/ 593 h 623"/>
                    <a:gd name="T48" fmla="*/ 661 w 667"/>
                    <a:gd name="T49" fmla="*/ 582 h 623"/>
                    <a:gd name="T50" fmla="*/ 666 w 667"/>
                    <a:gd name="T51" fmla="*/ 570 h 623"/>
                    <a:gd name="T52" fmla="*/ 667 w 667"/>
                    <a:gd name="T53" fmla="*/ 556 h 623"/>
                    <a:gd name="T54" fmla="*/ 667 w 667"/>
                    <a:gd name="T55" fmla="*/ 66 h 623"/>
                    <a:gd name="T56" fmla="*/ 666 w 667"/>
                    <a:gd name="T57" fmla="*/ 54 h 623"/>
                    <a:gd name="T58" fmla="*/ 661 w 667"/>
                    <a:gd name="T59" fmla="*/ 41 h 623"/>
                    <a:gd name="T60" fmla="*/ 656 w 667"/>
                    <a:gd name="T61" fmla="*/ 29 h 623"/>
                    <a:gd name="T62" fmla="*/ 647 w 667"/>
                    <a:gd name="T63" fmla="*/ 19 h 623"/>
                    <a:gd name="T64" fmla="*/ 637 w 667"/>
                    <a:gd name="T65" fmla="*/ 11 h 623"/>
                    <a:gd name="T66" fmla="*/ 626 w 667"/>
                    <a:gd name="T67" fmla="*/ 5 h 623"/>
                    <a:gd name="T68" fmla="*/ 614 w 667"/>
                    <a:gd name="T69" fmla="*/ 1 h 623"/>
                    <a:gd name="T70" fmla="*/ 600 w 667"/>
                    <a:gd name="T71" fmla="*/ 0 h 623"/>
                    <a:gd name="T72" fmla="*/ 67 w 667"/>
                    <a:gd name="T73" fmla="*/ 0 h 6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7"/>
                    <a:gd name="T112" fmla="*/ 0 h 623"/>
                    <a:gd name="T113" fmla="*/ 667 w 667"/>
                    <a:gd name="T114" fmla="*/ 623 h 6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7" h="623">
                      <a:moveTo>
                        <a:pt x="67" y="0"/>
                      </a:moveTo>
                      <a:lnTo>
                        <a:pt x="54" y="1"/>
                      </a:lnTo>
                      <a:lnTo>
                        <a:pt x="41" y="5"/>
                      </a:lnTo>
                      <a:lnTo>
                        <a:pt x="30" y="11"/>
                      </a:lnTo>
                      <a:lnTo>
                        <a:pt x="20" y="19"/>
                      </a:lnTo>
                      <a:lnTo>
                        <a:pt x="11" y="29"/>
                      </a:lnTo>
                      <a:lnTo>
                        <a:pt x="6" y="41"/>
                      </a:lnTo>
                      <a:lnTo>
                        <a:pt x="1" y="54"/>
                      </a:lnTo>
                      <a:lnTo>
                        <a:pt x="0" y="66"/>
                      </a:lnTo>
                      <a:lnTo>
                        <a:pt x="0" y="556"/>
                      </a:lnTo>
                      <a:lnTo>
                        <a:pt x="1" y="570"/>
                      </a:lnTo>
                      <a:lnTo>
                        <a:pt x="6" y="582"/>
                      </a:lnTo>
                      <a:lnTo>
                        <a:pt x="11" y="593"/>
                      </a:lnTo>
                      <a:lnTo>
                        <a:pt x="20" y="603"/>
                      </a:lnTo>
                      <a:lnTo>
                        <a:pt x="30" y="611"/>
                      </a:lnTo>
                      <a:lnTo>
                        <a:pt x="41" y="617"/>
                      </a:lnTo>
                      <a:lnTo>
                        <a:pt x="54" y="621"/>
                      </a:lnTo>
                      <a:lnTo>
                        <a:pt x="67" y="623"/>
                      </a:lnTo>
                      <a:lnTo>
                        <a:pt x="600" y="623"/>
                      </a:lnTo>
                      <a:lnTo>
                        <a:pt x="614" y="621"/>
                      </a:lnTo>
                      <a:lnTo>
                        <a:pt x="626" y="617"/>
                      </a:lnTo>
                      <a:lnTo>
                        <a:pt x="637" y="611"/>
                      </a:lnTo>
                      <a:lnTo>
                        <a:pt x="647" y="603"/>
                      </a:lnTo>
                      <a:lnTo>
                        <a:pt x="656" y="593"/>
                      </a:lnTo>
                      <a:lnTo>
                        <a:pt x="661" y="582"/>
                      </a:lnTo>
                      <a:lnTo>
                        <a:pt x="666" y="570"/>
                      </a:lnTo>
                      <a:lnTo>
                        <a:pt x="667" y="556"/>
                      </a:lnTo>
                      <a:lnTo>
                        <a:pt x="667" y="66"/>
                      </a:lnTo>
                      <a:lnTo>
                        <a:pt x="666" y="54"/>
                      </a:lnTo>
                      <a:lnTo>
                        <a:pt x="661" y="41"/>
                      </a:lnTo>
                      <a:lnTo>
                        <a:pt x="656" y="29"/>
                      </a:lnTo>
                      <a:lnTo>
                        <a:pt x="647" y="19"/>
                      </a:lnTo>
                      <a:lnTo>
                        <a:pt x="637" y="11"/>
                      </a:lnTo>
                      <a:lnTo>
                        <a:pt x="626" y="5"/>
                      </a:lnTo>
                      <a:lnTo>
                        <a:pt x="614" y="1"/>
                      </a:lnTo>
                      <a:lnTo>
                        <a:pt x="600" y="0"/>
                      </a:lnTo>
                      <a:lnTo>
                        <a:pt x="67" y="0"/>
                      </a:lnTo>
                      <a:close/>
                    </a:path>
                  </a:pathLst>
                </a:custGeom>
                <a:solidFill>
                  <a:srgbClr val="969696"/>
                </a:solidFill>
                <a:ln w="6985" cmpd="sng">
                  <a:solidFill>
                    <a:srgbClr val="000000"/>
                  </a:solidFill>
                  <a:bevel/>
                  <a:headEnd/>
                  <a:tailEnd/>
                </a:ln>
              </p:spPr>
              <p:txBody>
                <a:bodyPr/>
                <a:lstStyle/>
                <a:p>
                  <a:endParaRPr lang="zh-CN" altLang="en-US"/>
                </a:p>
              </p:txBody>
            </p:sp>
          </p:grpSp>
          <p:sp>
            <p:nvSpPr>
              <p:cNvPr id="77866" name="Rectangle 25"/>
              <p:cNvSpPr>
                <a:spLocks noChangeArrowheads="1"/>
              </p:cNvSpPr>
              <p:nvPr/>
            </p:nvSpPr>
            <p:spPr bwMode="auto">
              <a:xfrm>
                <a:off x="121" y="431"/>
                <a:ext cx="412" cy="68"/>
              </a:xfrm>
              <a:prstGeom prst="rect">
                <a:avLst/>
              </a:prstGeom>
              <a:solidFill>
                <a:srgbClr val="FF33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77867" name="Line 26"/>
              <p:cNvSpPr>
                <a:spLocks noChangeShapeType="1"/>
              </p:cNvSpPr>
              <p:nvPr/>
            </p:nvSpPr>
            <p:spPr bwMode="auto">
              <a:xfrm>
                <a:off x="121" y="406"/>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68" name="Line 27"/>
              <p:cNvSpPr>
                <a:spLocks noChangeShapeType="1"/>
              </p:cNvSpPr>
              <p:nvPr/>
            </p:nvSpPr>
            <p:spPr bwMode="auto">
              <a:xfrm>
                <a:off x="121" y="350"/>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69" name="Line 28"/>
              <p:cNvSpPr>
                <a:spLocks noChangeShapeType="1"/>
              </p:cNvSpPr>
              <p:nvPr/>
            </p:nvSpPr>
            <p:spPr bwMode="auto">
              <a:xfrm>
                <a:off x="121" y="525"/>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70" name="Line 29"/>
              <p:cNvSpPr>
                <a:spLocks noChangeShapeType="1"/>
              </p:cNvSpPr>
              <p:nvPr/>
            </p:nvSpPr>
            <p:spPr bwMode="auto">
              <a:xfrm>
                <a:off x="121" y="115"/>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71" name="Line 30"/>
              <p:cNvSpPr>
                <a:spLocks noChangeShapeType="1"/>
              </p:cNvSpPr>
              <p:nvPr/>
            </p:nvSpPr>
            <p:spPr bwMode="auto">
              <a:xfrm>
                <a:off x="121" y="173"/>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72" name="Line 31"/>
              <p:cNvSpPr>
                <a:spLocks noChangeShapeType="1"/>
              </p:cNvSpPr>
              <p:nvPr/>
            </p:nvSpPr>
            <p:spPr bwMode="auto">
              <a:xfrm>
                <a:off x="121" y="231"/>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73" name="Line 32"/>
              <p:cNvSpPr>
                <a:spLocks noChangeShapeType="1"/>
              </p:cNvSpPr>
              <p:nvPr/>
            </p:nvSpPr>
            <p:spPr bwMode="auto">
              <a:xfrm>
                <a:off x="121" y="291"/>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77833" name="Group 33"/>
            <p:cNvGrpSpPr>
              <a:grpSpLocks/>
            </p:cNvGrpSpPr>
            <p:nvPr/>
          </p:nvGrpSpPr>
          <p:grpSpPr bwMode="auto">
            <a:xfrm>
              <a:off x="7679196" y="4094770"/>
              <a:ext cx="800100" cy="982663"/>
              <a:chOff x="0" y="0"/>
              <a:chExt cx="688" cy="647"/>
            </a:xfrm>
          </p:grpSpPr>
          <p:grpSp>
            <p:nvGrpSpPr>
              <p:cNvPr id="77854" name="Group 34"/>
              <p:cNvGrpSpPr>
                <a:grpSpLocks/>
              </p:cNvGrpSpPr>
              <p:nvPr/>
            </p:nvGrpSpPr>
            <p:grpSpPr bwMode="auto">
              <a:xfrm>
                <a:off x="0" y="0"/>
                <a:ext cx="688" cy="647"/>
                <a:chOff x="0" y="0"/>
                <a:chExt cx="688" cy="647"/>
              </a:xfrm>
            </p:grpSpPr>
            <p:sp>
              <p:nvSpPr>
                <p:cNvPr id="77863" name="Freeform 35"/>
                <p:cNvSpPr>
                  <a:spLocks noChangeArrowheads="1"/>
                </p:cNvSpPr>
                <p:nvPr/>
              </p:nvSpPr>
              <p:spPr bwMode="auto">
                <a:xfrm>
                  <a:off x="23" y="22"/>
                  <a:ext cx="665" cy="625"/>
                </a:xfrm>
                <a:custGeom>
                  <a:avLst/>
                  <a:gdLst>
                    <a:gd name="T0" fmla="*/ 66 w 665"/>
                    <a:gd name="T1" fmla="*/ 0 h 625"/>
                    <a:gd name="T2" fmla="*/ 54 w 665"/>
                    <a:gd name="T3" fmla="*/ 2 h 625"/>
                    <a:gd name="T4" fmla="*/ 41 w 665"/>
                    <a:gd name="T5" fmla="*/ 6 h 625"/>
                    <a:gd name="T6" fmla="*/ 29 w 665"/>
                    <a:gd name="T7" fmla="*/ 12 h 625"/>
                    <a:gd name="T8" fmla="*/ 19 w 665"/>
                    <a:gd name="T9" fmla="*/ 20 h 625"/>
                    <a:gd name="T10" fmla="*/ 11 w 665"/>
                    <a:gd name="T11" fmla="*/ 30 h 625"/>
                    <a:gd name="T12" fmla="*/ 5 w 665"/>
                    <a:gd name="T13" fmla="*/ 42 h 625"/>
                    <a:gd name="T14" fmla="*/ 1 w 665"/>
                    <a:gd name="T15" fmla="*/ 54 h 625"/>
                    <a:gd name="T16" fmla="*/ 0 w 665"/>
                    <a:gd name="T17" fmla="*/ 67 h 625"/>
                    <a:gd name="T18" fmla="*/ 0 w 665"/>
                    <a:gd name="T19" fmla="*/ 558 h 625"/>
                    <a:gd name="T20" fmla="*/ 1 w 665"/>
                    <a:gd name="T21" fmla="*/ 573 h 625"/>
                    <a:gd name="T22" fmla="*/ 5 w 665"/>
                    <a:gd name="T23" fmla="*/ 584 h 625"/>
                    <a:gd name="T24" fmla="*/ 11 w 665"/>
                    <a:gd name="T25" fmla="*/ 595 h 625"/>
                    <a:gd name="T26" fmla="*/ 19 w 665"/>
                    <a:gd name="T27" fmla="*/ 605 h 625"/>
                    <a:gd name="T28" fmla="*/ 29 w 665"/>
                    <a:gd name="T29" fmla="*/ 614 h 625"/>
                    <a:gd name="T30" fmla="*/ 41 w 665"/>
                    <a:gd name="T31" fmla="*/ 619 h 625"/>
                    <a:gd name="T32" fmla="*/ 54 w 665"/>
                    <a:gd name="T33" fmla="*/ 624 h 625"/>
                    <a:gd name="T34" fmla="*/ 66 w 665"/>
                    <a:gd name="T35" fmla="*/ 625 h 625"/>
                    <a:gd name="T36" fmla="*/ 598 w 665"/>
                    <a:gd name="T37" fmla="*/ 625 h 625"/>
                    <a:gd name="T38" fmla="*/ 612 w 665"/>
                    <a:gd name="T39" fmla="*/ 624 h 625"/>
                    <a:gd name="T40" fmla="*/ 624 w 665"/>
                    <a:gd name="T41" fmla="*/ 619 h 625"/>
                    <a:gd name="T42" fmla="*/ 635 w 665"/>
                    <a:gd name="T43" fmla="*/ 614 h 625"/>
                    <a:gd name="T44" fmla="*/ 645 w 665"/>
                    <a:gd name="T45" fmla="*/ 605 h 625"/>
                    <a:gd name="T46" fmla="*/ 654 w 665"/>
                    <a:gd name="T47" fmla="*/ 595 h 625"/>
                    <a:gd name="T48" fmla="*/ 659 w 665"/>
                    <a:gd name="T49" fmla="*/ 584 h 625"/>
                    <a:gd name="T50" fmla="*/ 664 w 665"/>
                    <a:gd name="T51" fmla="*/ 573 h 625"/>
                    <a:gd name="T52" fmla="*/ 665 w 665"/>
                    <a:gd name="T53" fmla="*/ 558 h 625"/>
                    <a:gd name="T54" fmla="*/ 665 w 665"/>
                    <a:gd name="T55" fmla="*/ 67 h 625"/>
                    <a:gd name="T56" fmla="*/ 664 w 665"/>
                    <a:gd name="T57" fmla="*/ 54 h 625"/>
                    <a:gd name="T58" fmla="*/ 659 w 665"/>
                    <a:gd name="T59" fmla="*/ 42 h 625"/>
                    <a:gd name="T60" fmla="*/ 654 w 665"/>
                    <a:gd name="T61" fmla="*/ 30 h 625"/>
                    <a:gd name="T62" fmla="*/ 645 w 665"/>
                    <a:gd name="T63" fmla="*/ 20 h 625"/>
                    <a:gd name="T64" fmla="*/ 635 w 665"/>
                    <a:gd name="T65" fmla="*/ 12 h 625"/>
                    <a:gd name="T66" fmla="*/ 624 w 665"/>
                    <a:gd name="T67" fmla="*/ 6 h 625"/>
                    <a:gd name="T68" fmla="*/ 612 w 665"/>
                    <a:gd name="T69" fmla="*/ 2 h 625"/>
                    <a:gd name="T70" fmla="*/ 598 w 665"/>
                    <a:gd name="T71" fmla="*/ 0 h 625"/>
                    <a:gd name="T72" fmla="*/ 66 w 665"/>
                    <a:gd name="T73" fmla="*/ 0 h 6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5"/>
                    <a:gd name="T112" fmla="*/ 0 h 625"/>
                    <a:gd name="T113" fmla="*/ 665 w 665"/>
                    <a:gd name="T114" fmla="*/ 625 h 6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5" h="625">
                      <a:moveTo>
                        <a:pt x="66" y="0"/>
                      </a:moveTo>
                      <a:lnTo>
                        <a:pt x="54" y="2"/>
                      </a:lnTo>
                      <a:lnTo>
                        <a:pt x="41" y="6"/>
                      </a:lnTo>
                      <a:lnTo>
                        <a:pt x="29" y="12"/>
                      </a:lnTo>
                      <a:lnTo>
                        <a:pt x="19" y="20"/>
                      </a:lnTo>
                      <a:lnTo>
                        <a:pt x="11" y="30"/>
                      </a:lnTo>
                      <a:lnTo>
                        <a:pt x="5" y="42"/>
                      </a:lnTo>
                      <a:lnTo>
                        <a:pt x="1" y="54"/>
                      </a:lnTo>
                      <a:lnTo>
                        <a:pt x="0" y="67"/>
                      </a:lnTo>
                      <a:lnTo>
                        <a:pt x="0" y="558"/>
                      </a:lnTo>
                      <a:lnTo>
                        <a:pt x="1" y="573"/>
                      </a:lnTo>
                      <a:lnTo>
                        <a:pt x="5" y="584"/>
                      </a:lnTo>
                      <a:lnTo>
                        <a:pt x="11" y="595"/>
                      </a:lnTo>
                      <a:lnTo>
                        <a:pt x="19" y="605"/>
                      </a:lnTo>
                      <a:lnTo>
                        <a:pt x="29" y="614"/>
                      </a:lnTo>
                      <a:lnTo>
                        <a:pt x="41" y="619"/>
                      </a:lnTo>
                      <a:lnTo>
                        <a:pt x="54" y="624"/>
                      </a:lnTo>
                      <a:lnTo>
                        <a:pt x="66" y="625"/>
                      </a:lnTo>
                      <a:lnTo>
                        <a:pt x="598" y="625"/>
                      </a:lnTo>
                      <a:lnTo>
                        <a:pt x="612" y="624"/>
                      </a:lnTo>
                      <a:lnTo>
                        <a:pt x="624" y="619"/>
                      </a:lnTo>
                      <a:lnTo>
                        <a:pt x="635" y="614"/>
                      </a:lnTo>
                      <a:lnTo>
                        <a:pt x="645" y="605"/>
                      </a:lnTo>
                      <a:lnTo>
                        <a:pt x="654" y="595"/>
                      </a:lnTo>
                      <a:lnTo>
                        <a:pt x="659" y="584"/>
                      </a:lnTo>
                      <a:lnTo>
                        <a:pt x="664" y="573"/>
                      </a:lnTo>
                      <a:lnTo>
                        <a:pt x="665" y="558"/>
                      </a:lnTo>
                      <a:lnTo>
                        <a:pt x="665" y="67"/>
                      </a:lnTo>
                      <a:lnTo>
                        <a:pt x="664" y="54"/>
                      </a:lnTo>
                      <a:lnTo>
                        <a:pt x="659" y="42"/>
                      </a:lnTo>
                      <a:lnTo>
                        <a:pt x="654" y="30"/>
                      </a:lnTo>
                      <a:lnTo>
                        <a:pt x="645" y="20"/>
                      </a:lnTo>
                      <a:lnTo>
                        <a:pt x="635" y="12"/>
                      </a:lnTo>
                      <a:lnTo>
                        <a:pt x="624" y="6"/>
                      </a:lnTo>
                      <a:lnTo>
                        <a:pt x="612" y="2"/>
                      </a:lnTo>
                      <a:lnTo>
                        <a:pt x="598" y="0"/>
                      </a:lnTo>
                      <a:lnTo>
                        <a:pt x="66" y="0"/>
                      </a:lnTo>
                      <a:close/>
                    </a:path>
                  </a:pathLst>
                </a:custGeom>
                <a:solidFill>
                  <a:srgbClr val="000000"/>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p>
              </p:txBody>
            </p:sp>
            <p:sp>
              <p:nvSpPr>
                <p:cNvPr id="77864" name="Freeform 36"/>
                <p:cNvSpPr>
                  <a:spLocks noChangeArrowheads="1"/>
                </p:cNvSpPr>
                <p:nvPr/>
              </p:nvSpPr>
              <p:spPr bwMode="auto">
                <a:xfrm>
                  <a:off x="0" y="0"/>
                  <a:ext cx="665" cy="624"/>
                </a:xfrm>
                <a:custGeom>
                  <a:avLst/>
                  <a:gdLst>
                    <a:gd name="T0" fmla="*/ 67 w 665"/>
                    <a:gd name="T1" fmla="*/ 0 h 624"/>
                    <a:gd name="T2" fmla="*/ 54 w 665"/>
                    <a:gd name="T3" fmla="*/ 1 h 624"/>
                    <a:gd name="T4" fmla="*/ 41 w 665"/>
                    <a:gd name="T5" fmla="*/ 5 h 624"/>
                    <a:gd name="T6" fmla="*/ 30 w 665"/>
                    <a:gd name="T7" fmla="*/ 11 h 624"/>
                    <a:gd name="T8" fmla="*/ 20 w 665"/>
                    <a:gd name="T9" fmla="*/ 20 h 624"/>
                    <a:gd name="T10" fmla="*/ 11 w 665"/>
                    <a:gd name="T11" fmla="*/ 29 h 624"/>
                    <a:gd name="T12" fmla="*/ 5 w 665"/>
                    <a:gd name="T13" fmla="*/ 41 h 624"/>
                    <a:gd name="T14" fmla="*/ 1 w 665"/>
                    <a:gd name="T15" fmla="*/ 54 h 624"/>
                    <a:gd name="T16" fmla="*/ 0 w 665"/>
                    <a:gd name="T17" fmla="*/ 66 h 624"/>
                    <a:gd name="T18" fmla="*/ 0 w 665"/>
                    <a:gd name="T19" fmla="*/ 558 h 624"/>
                    <a:gd name="T20" fmla="*/ 1 w 665"/>
                    <a:gd name="T21" fmla="*/ 572 h 624"/>
                    <a:gd name="T22" fmla="*/ 5 w 665"/>
                    <a:gd name="T23" fmla="*/ 583 h 624"/>
                    <a:gd name="T24" fmla="*/ 11 w 665"/>
                    <a:gd name="T25" fmla="*/ 595 h 624"/>
                    <a:gd name="T26" fmla="*/ 20 w 665"/>
                    <a:gd name="T27" fmla="*/ 604 h 624"/>
                    <a:gd name="T28" fmla="*/ 30 w 665"/>
                    <a:gd name="T29" fmla="*/ 613 h 624"/>
                    <a:gd name="T30" fmla="*/ 41 w 665"/>
                    <a:gd name="T31" fmla="*/ 619 h 624"/>
                    <a:gd name="T32" fmla="*/ 54 w 665"/>
                    <a:gd name="T33" fmla="*/ 623 h 624"/>
                    <a:gd name="T34" fmla="*/ 67 w 665"/>
                    <a:gd name="T35" fmla="*/ 624 h 624"/>
                    <a:gd name="T36" fmla="*/ 599 w 665"/>
                    <a:gd name="T37" fmla="*/ 624 h 624"/>
                    <a:gd name="T38" fmla="*/ 613 w 665"/>
                    <a:gd name="T39" fmla="*/ 623 h 624"/>
                    <a:gd name="T40" fmla="*/ 624 w 665"/>
                    <a:gd name="T41" fmla="*/ 619 h 624"/>
                    <a:gd name="T42" fmla="*/ 635 w 665"/>
                    <a:gd name="T43" fmla="*/ 613 h 624"/>
                    <a:gd name="T44" fmla="*/ 645 w 665"/>
                    <a:gd name="T45" fmla="*/ 604 h 624"/>
                    <a:gd name="T46" fmla="*/ 654 w 665"/>
                    <a:gd name="T47" fmla="*/ 595 h 624"/>
                    <a:gd name="T48" fmla="*/ 660 w 665"/>
                    <a:gd name="T49" fmla="*/ 583 h 624"/>
                    <a:gd name="T50" fmla="*/ 664 w 665"/>
                    <a:gd name="T51" fmla="*/ 572 h 624"/>
                    <a:gd name="T52" fmla="*/ 665 w 665"/>
                    <a:gd name="T53" fmla="*/ 558 h 624"/>
                    <a:gd name="T54" fmla="*/ 665 w 665"/>
                    <a:gd name="T55" fmla="*/ 66 h 624"/>
                    <a:gd name="T56" fmla="*/ 664 w 665"/>
                    <a:gd name="T57" fmla="*/ 54 h 624"/>
                    <a:gd name="T58" fmla="*/ 660 w 665"/>
                    <a:gd name="T59" fmla="*/ 41 h 624"/>
                    <a:gd name="T60" fmla="*/ 654 w 665"/>
                    <a:gd name="T61" fmla="*/ 29 h 624"/>
                    <a:gd name="T62" fmla="*/ 645 w 665"/>
                    <a:gd name="T63" fmla="*/ 20 h 624"/>
                    <a:gd name="T64" fmla="*/ 635 w 665"/>
                    <a:gd name="T65" fmla="*/ 11 h 624"/>
                    <a:gd name="T66" fmla="*/ 624 w 665"/>
                    <a:gd name="T67" fmla="*/ 5 h 624"/>
                    <a:gd name="T68" fmla="*/ 613 w 665"/>
                    <a:gd name="T69" fmla="*/ 1 h 624"/>
                    <a:gd name="T70" fmla="*/ 599 w 665"/>
                    <a:gd name="T71" fmla="*/ 0 h 624"/>
                    <a:gd name="T72" fmla="*/ 67 w 665"/>
                    <a:gd name="T73" fmla="*/ 0 h 6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5"/>
                    <a:gd name="T112" fmla="*/ 0 h 624"/>
                    <a:gd name="T113" fmla="*/ 665 w 665"/>
                    <a:gd name="T114" fmla="*/ 624 h 6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5" h="624">
                      <a:moveTo>
                        <a:pt x="67" y="0"/>
                      </a:moveTo>
                      <a:lnTo>
                        <a:pt x="54" y="1"/>
                      </a:lnTo>
                      <a:lnTo>
                        <a:pt x="41" y="5"/>
                      </a:lnTo>
                      <a:lnTo>
                        <a:pt x="30" y="11"/>
                      </a:lnTo>
                      <a:lnTo>
                        <a:pt x="20" y="20"/>
                      </a:lnTo>
                      <a:lnTo>
                        <a:pt x="11" y="29"/>
                      </a:lnTo>
                      <a:lnTo>
                        <a:pt x="5" y="41"/>
                      </a:lnTo>
                      <a:lnTo>
                        <a:pt x="1" y="54"/>
                      </a:lnTo>
                      <a:lnTo>
                        <a:pt x="0" y="66"/>
                      </a:lnTo>
                      <a:lnTo>
                        <a:pt x="0" y="558"/>
                      </a:lnTo>
                      <a:lnTo>
                        <a:pt x="1" y="572"/>
                      </a:lnTo>
                      <a:lnTo>
                        <a:pt x="5" y="583"/>
                      </a:lnTo>
                      <a:lnTo>
                        <a:pt x="11" y="595"/>
                      </a:lnTo>
                      <a:lnTo>
                        <a:pt x="20" y="604"/>
                      </a:lnTo>
                      <a:lnTo>
                        <a:pt x="30" y="613"/>
                      </a:lnTo>
                      <a:lnTo>
                        <a:pt x="41" y="619"/>
                      </a:lnTo>
                      <a:lnTo>
                        <a:pt x="54" y="623"/>
                      </a:lnTo>
                      <a:lnTo>
                        <a:pt x="67" y="624"/>
                      </a:lnTo>
                      <a:lnTo>
                        <a:pt x="599" y="624"/>
                      </a:lnTo>
                      <a:lnTo>
                        <a:pt x="613" y="623"/>
                      </a:lnTo>
                      <a:lnTo>
                        <a:pt x="624" y="619"/>
                      </a:lnTo>
                      <a:lnTo>
                        <a:pt x="635" y="613"/>
                      </a:lnTo>
                      <a:lnTo>
                        <a:pt x="645" y="604"/>
                      </a:lnTo>
                      <a:lnTo>
                        <a:pt x="654" y="595"/>
                      </a:lnTo>
                      <a:lnTo>
                        <a:pt x="660" y="583"/>
                      </a:lnTo>
                      <a:lnTo>
                        <a:pt x="664" y="572"/>
                      </a:lnTo>
                      <a:lnTo>
                        <a:pt x="665" y="558"/>
                      </a:lnTo>
                      <a:lnTo>
                        <a:pt x="665" y="66"/>
                      </a:lnTo>
                      <a:lnTo>
                        <a:pt x="664" y="54"/>
                      </a:lnTo>
                      <a:lnTo>
                        <a:pt x="660" y="41"/>
                      </a:lnTo>
                      <a:lnTo>
                        <a:pt x="654" y="29"/>
                      </a:lnTo>
                      <a:lnTo>
                        <a:pt x="645" y="20"/>
                      </a:lnTo>
                      <a:lnTo>
                        <a:pt x="635" y="11"/>
                      </a:lnTo>
                      <a:lnTo>
                        <a:pt x="624" y="5"/>
                      </a:lnTo>
                      <a:lnTo>
                        <a:pt x="613" y="1"/>
                      </a:lnTo>
                      <a:lnTo>
                        <a:pt x="599" y="0"/>
                      </a:lnTo>
                      <a:lnTo>
                        <a:pt x="67" y="0"/>
                      </a:lnTo>
                      <a:close/>
                    </a:path>
                  </a:pathLst>
                </a:custGeom>
                <a:solidFill>
                  <a:srgbClr val="969696"/>
                </a:solidFill>
                <a:ln w="6985" cmpd="sng">
                  <a:solidFill>
                    <a:srgbClr val="000000"/>
                  </a:solidFill>
                  <a:bevel/>
                  <a:headEnd/>
                  <a:tailEnd/>
                </a:ln>
              </p:spPr>
              <p:txBody>
                <a:bodyPr/>
                <a:lstStyle/>
                <a:p>
                  <a:endParaRPr lang="zh-CN" altLang="en-US"/>
                </a:p>
              </p:txBody>
            </p:sp>
          </p:grpSp>
          <p:sp>
            <p:nvSpPr>
              <p:cNvPr id="77855" name="Line 37"/>
              <p:cNvSpPr>
                <a:spLocks noChangeShapeType="1"/>
              </p:cNvSpPr>
              <p:nvPr/>
            </p:nvSpPr>
            <p:spPr bwMode="auto">
              <a:xfrm>
                <a:off x="121" y="407"/>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56" name="Line 38"/>
              <p:cNvSpPr>
                <a:spLocks noChangeShapeType="1"/>
              </p:cNvSpPr>
              <p:nvPr/>
            </p:nvSpPr>
            <p:spPr bwMode="auto">
              <a:xfrm>
                <a:off x="121" y="465"/>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57" name="Line 39"/>
              <p:cNvSpPr>
                <a:spLocks noChangeShapeType="1"/>
              </p:cNvSpPr>
              <p:nvPr/>
            </p:nvSpPr>
            <p:spPr bwMode="auto">
              <a:xfrm>
                <a:off x="121" y="524"/>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58" name="Line 40"/>
              <p:cNvSpPr>
                <a:spLocks noChangeShapeType="1"/>
              </p:cNvSpPr>
              <p:nvPr/>
            </p:nvSpPr>
            <p:spPr bwMode="auto">
              <a:xfrm>
                <a:off x="121" y="115"/>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59" name="Line 41"/>
              <p:cNvSpPr>
                <a:spLocks noChangeShapeType="1"/>
              </p:cNvSpPr>
              <p:nvPr/>
            </p:nvSpPr>
            <p:spPr bwMode="auto">
              <a:xfrm>
                <a:off x="121" y="173"/>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60" name="Line 42"/>
              <p:cNvSpPr>
                <a:spLocks noChangeShapeType="1"/>
              </p:cNvSpPr>
              <p:nvPr/>
            </p:nvSpPr>
            <p:spPr bwMode="auto">
              <a:xfrm>
                <a:off x="121" y="231"/>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61" name="Line 43"/>
              <p:cNvSpPr>
                <a:spLocks noChangeShapeType="1"/>
              </p:cNvSpPr>
              <p:nvPr/>
            </p:nvSpPr>
            <p:spPr bwMode="auto">
              <a:xfrm>
                <a:off x="121" y="289"/>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62" name="Line 44"/>
              <p:cNvSpPr>
                <a:spLocks noChangeShapeType="1"/>
              </p:cNvSpPr>
              <p:nvPr/>
            </p:nvSpPr>
            <p:spPr bwMode="auto">
              <a:xfrm>
                <a:off x="121" y="348"/>
                <a:ext cx="412" cy="1"/>
              </a:xfrm>
              <a:prstGeom prst="line">
                <a:avLst/>
              </a:prstGeom>
              <a:noFill/>
              <a:ln w="6985">
                <a:solidFill>
                  <a:srgbClr val="FFFFFF"/>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77834" name="Group 45"/>
            <p:cNvGrpSpPr>
              <a:grpSpLocks/>
            </p:cNvGrpSpPr>
            <p:nvPr/>
          </p:nvGrpSpPr>
          <p:grpSpPr bwMode="auto">
            <a:xfrm>
              <a:off x="3589796" y="3743933"/>
              <a:ext cx="395288" cy="142875"/>
              <a:chOff x="0" y="0"/>
              <a:chExt cx="341" cy="95"/>
            </a:xfrm>
          </p:grpSpPr>
          <p:sp>
            <p:nvSpPr>
              <p:cNvPr id="77852" name="Line 46"/>
              <p:cNvSpPr>
                <a:spLocks noChangeShapeType="1"/>
              </p:cNvSpPr>
              <p:nvPr/>
            </p:nvSpPr>
            <p:spPr bwMode="auto">
              <a:xfrm>
                <a:off x="0" y="46"/>
                <a:ext cx="248" cy="1"/>
              </a:xfrm>
              <a:prstGeom prst="line">
                <a:avLst/>
              </a:prstGeom>
              <a:noFill/>
              <a:ln w="6985">
                <a:solidFill>
                  <a:schemeClr val="tx1"/>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53" name="Freeform 47"/>
              <p:cNvSpPr>
                <a:spLocks noChangeArrowheads="1"/>
              </p:cNvSpPr>
              <p:nvPr/>
            </p:nvSpPr>
            <p:spPr bwMode="auto">
              <a:xfrm>
                <a:off x="201" y="0"/>
                <a:ext cx="140" cy="95"/>
              </a:xfrm>
              <a:custGeom>
                <a:avLst/>
                <a:gdLst>
                  <a:gd name="T0" fmla="*/ 0 w 140"/>
                  <a:gd name="T1" fmla="*/ 95 h 95"/>
                  <a:gd name="T2" fmla="*/ 140 w 140"/>
                  <a:gd name="T3" fmla="*/ 46 h 95"/>
                  <a:gd name="T4" fmla="*/ 0 w 140"/>
                  <a:gd name="T5" fmla="*/ 0 h 95"/>
                  <a:gd name="T6" fmla="*/ 44 w 140"/>
                  <a:gd name="T7" fmla="*/ 46 h 95"/>
                  <a:gd name="T8" fmla="*/ 0 w 140"/>
                  <a:gd name="T9" fmla="*/ 95 h 95"/>
                  <a:gd name="T10" fmla="*/ 0 60000 65536"/>
                  <a:gd name="T11" fmla="*/ 0 60000 65536"/>
                  <a:gd name="T12" fmla="*/ 0 60000 65536"/>
                  <a:gd name="T13" fmla="*/ 0 60000 65536"/>
                  <a:gd name="T14" fmla="*/ 0 60000 65536"/>
                  <a:gd name="T15" fmla="*/ 0 w 140"/>
                  <a:gd name="T16" fmla="*/ 0 h 95"/>
                  <a:gd name="T17" fmla="*/ 140 w 140"/>
                  <a:gd name="T18" fmla="*/ 95 h 95"/>
                </a:gdLst>
                <a:ahLst/>
                <a:cxnLst>
                  <a:cxn ang="T10">
                    <a:pos x="T0" y="T1"/>
                  </a:cxn>
                  <a:cxn ang="T11">
                    <a:pos x="T2" y="T3"/>
                  </a:cxn>
                  <a:cxn ang="T12">
                    <a:pos x="T4" y="T5"/>
                  </a:cxn>
                  <a:cxn ang="T13">
                    <a:pos x="T6" y="T7"/>
                  </a:cxn>
                  <a:cxn ang="T14">
                    <a:pos x="T8" y="T9"/>
                  </a:cxn>
                </a:cxnLst>
                <a:rect l="T15" t="T16" r="T17" b="T18"/>
                <a:pathLst>
                  <a:path w="140" h="95">
                    <a:moveTo>
                      <a:pt x="0" y="95"/>
                    </a:moveTo>
                    <a:lnTo>
                      <a:pt x="140" y="46"/>
                    </a:lnTo>
                    <a:lnTo>
                      <a:pt x="0" y="0"/>
                    </a:lnTo>
                    <a:lnTo>
                      <a:pt x="44" y="46"/>
                    </a:lnTo>
                    <a:lnTo>
                      <a:pt x="0" y="95"/>
                    </a:lnTo>
                    <a:close/>
                  </a:path>
                </a:pathLst>
              </a:custGeom>
              <a:solidFill>
                <a:schemeClr val="accent1"/>
              </a:solidFill>
              <a:ln w="9525" cmpd="sng">
                <a:solidFill>
                  <a:schemeClr val="tx1"/>
                </a:solidFill>
                <a:bevel/>
                <a:headEnd/>
                <a:tailEnd/>
              </a:ln>
            </p:spPr>
            <p:txBody>
              <a:bodyPr/>
              <a:lstStyle/>
              <a:p>
                <a:endParaRPr lang="zh-CN" altLang="en-US"/>
              </a:p>
            </p:txBody>
          </p:sp>
        </p:grpSp>
        <p:grpSp>
          <p:nvGrpSpPr>
            <p:cNvPr id="77835" name="Group 48"/>
            <p:cNvGrpSpPr>
              <a:grpSpLocks/>
            </p:cNvGrpSpPr>
            <p:nvPr/>
          </p:nvGrpSpPr>
          <p:grpSpPr bwMode="auto">
            <a:xfrm>
              <a:off x="7183896" y="4507520"/>
              <a:ext cx="457200" cy="144463"/>
              <a:chOff x="0" y="0"/>
              <a:chExt cx="341" cy="95"/>
            </a:xfrm>
          </p:grpSpPr>
          <p:sp>
            <p:nvSpPr>
              <p:cNvPr id="77850" name="Line 49"/>
              <p:cNvSpPr>
                <a:spLocks noChangeShapeType="1"/>
              </p:cNvSpPr>
              <p:nvPr/>
            </p:nvSpPr>
            <p:spPr bwMode="auto">
              <a:xfrm>
                <a:off x="0" y="47"/>
                <a:ext cx="247" cy="1"/>
              </a:xfrm>
              <a:prstGeom prst="line">
                <a:avLst/>
              </a:prstGeom>
              <a:noFill/>
              <a:ln w="6985">
                <a:solidFill>
                  <a:schemeClr val="tx1"/>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51" name="Freeform 50"/>
              <p:cNvSpPr>
                <a:spLocks noChangeArrowheads="1"/>
              </p:cNvSpPr>
              <p:nvPr/>
            </p:nvSpPr>
            <p:spPr bwMode="auto">
              <a:xfrm>
                <a:off x="200" y="0"/>
                <a:ext cx="141" cy="95"/>
              </a:xfrm>
              <a:custGeom>
                <a:avLst/>
                <a:gdLst>
                  <a:gd name="T0" fmla="*/ 0 w 141"/>
                  <a:gd name="T1" fmla="*/ 95 h 95"/>
                  <a:gd name="T2" fmla="*/ 141 w 141"/>
                  <a:gd name="T3" fmla="*/ 47 h 95"/>
                  <a:gd name="T4" fmla="*/ 0 w 141"/>
                  <a:gd name="T5" fmla="*/ 0 h 95"/>
                  <a:gd name="T6" fmla="*/ 44 w 141"/>
                  <a:gd name="T7" fmla="*/ 47 h 95"/>
                  <a:gd name="T8" fmla="*/ 0 w 141"/>
                  <a:gd name="T9" fmla="*/ 95 h 95"/>
                  <a:gd name="T10" fmla="*/ 0 60000 65536"/>
                  <a:gd name="T11" fmla="*/ 0 60000 65536"/>
                  <a:gd name="T12" fmla="*/ 0 60000 65536"/>
                  <a:gd name="T13" fmla="*/ 0 60000 65536"/>
                  <a:gd name="T14" fmla="*/ 0 60000 65536"/>
                  <a:gd name="T15" fmla="*/ 0 w 141"/>
                  <a:gd name="T16" fmla="*/ 0 h 95"/>
                  <a:gd name="T17" fmla="*/ 141 w 141"/>
                  <a:gd name="T18" fmla="*/ 95 h 95"/>
                </a:gdLst>
                <a:ahLst/>
                <a:cxnLst>
                  <a:cxn ang="T10">
                    <a:pos x="T0" y="T1"/>
                  </a:cxn>
                  <a:cxn ang="T11">
                    <a:pos x="T2" y="T3"/>
                  </a:cxn>
                  <a:cxn ang="T12">
                    <a:pos x="T4" y="T5"/>
                  </a:cxn>
                  <a:cxn ang="T13">
                    <a:pos x="T6" y="T7"/>
                  </a:cxn>
                  <a:cxn ang="T14">
                    <a:pos x="T8" y="T9"/>
                  </a:cxn>
                </a:cxnLst>
                <a:rect l="T15" t="T16" r="T17" b="T18"/>
                <a:pathLst>
                  <a:path w="141" h="95">
                    <a:moveTo>
                      <a:pt x="0" y="95"/>
                    </a:moveTo>
                    <a:lnTo>
                      <a:pt x="141" y="47"/>
                    </a:lnTo>
                    <a:lnTo>
                      <a:pt x="0" y="0"/>
                    </a:lnTo>
                    <a:lnTo>
                      <a:pt x="44" y="47"/>
                    </a:lnTo>
                    <a:lnTo>
                      <a:pt x="0" y="95"/>
                    </a:lnTo>
                    <a:close/>
                  </a:path>
                </a:pathLst>
              </a:custGeom>
              <a:solidFill>
                <a:schemeClr val="accent1"/>
              </a:solidFill>
              <a:ln w="9525" cmpd="sng">
                <a:solidFill>
                  <a:schemeClr val="tx1"/>
                </a:solidFill>
                <a:bevel/>
                <a:headEnd/>
                <a:tailEnd/>
              </a:ln>
            </p:spPr>
            <p:txBody>
              <a:bodyPr/>
              <a:lstStyle/>
              <a:p>
                <a:endParaRPr lang="zh-CN" altLang="en-US"/>
              </a:p>
            </p:txBody>
          </p:sp>
        </p:grpSp>
        <p:grpSp>
          <p:nvGrpSpPr>
            <p:cNvPr id="77836" name="Group 51"/>
            <p:cNvGrpSpPr>
              <a:grpSpLocks/>
            </p:cNvGrpSpPr>
            <p:nvPr/>
          </p:nvGrpSpPr>
          <p:grpSpPr bwMode="auto">
            <a:xfrm>
              <a:off x="4948696" y="4617058"/>
              <a:ext cx="555625" cy="792162"/>
              <a:chOff x="0" y="0"/>
              <a:chExt cx="478" cy="768"/>
            </a:xfrm>
          </p:grpSpPr>
          <p:sp>
            <p:nvSpPr>
              <p:cNvPr id="77848" name="Line 52"/>
              <p:cNvSpPr>
                <a:spLocks noChangeShapeType="1"/>
              </p:cNvSpPr>
              <p:nvPr/>
            </p:nvSpPr>
            <p:spPr bwMode="auto">
              <a:xfrm flipV="1">
                <a:off x="0" y="80"/>
                <a:ext cx="430" cy="688"/>
              </a:xfrm>
              <a:prstGeom prst="line">
                <a:avLst/>
              </a:prstGeom>
              <a:noFill/>
              <a:ln w="6985">
                <a:solidFill>
                  <a:schemeClr val="tx1"/>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49" name="Freeform 53"/>
              <p:cNvSpPr>
                <a:spLocks noChangeArrowheads="1"/>
              </p:cNvSpPr>
              <p:nvPr/>
            </p:nvSpPr>
            <p:spPr bwMode="auto">
              <a:xfrm>
                <a:off x="364" y="0"/>
                <a:ext cx="114" cy="145"/>
              </a:xfrm>
              <a:custGeom>
                <a:avLst/>
                <a:gdLst>
                  <a:gd name="T0" fmla="*/ 82 w 114"/>
                  <a:gd name="T1" fmla="*/ 145 h 145"/>
                  <a:gd name="T2" fmla="*/ 114 w 114"/>
                  <a:gd name="T3" fmla="*/ 0 h 145"/>
                  <a:gd name="T4" fmla="*/ 0 w 114"/>
                  <a:gd name="T5" fmla="*/ 95 h 145"/>
                  <a:gd name="T6" fmla="*/ 63 w 114"/>
                  <a:gd name="T7" fmla="*/ 83 h 145"/>
                  <a:gd name="T8" fmla="*/ 82 w 114"/>
                  <a:gd name="T9" fmla="*/ 145 h 145"/>
                  <a:gd name="T10" fmla="*/ 0 60000 65536"/>
                  <a:gd name="T11" fmla="*/ 0 60000 65536"/>
                  <a:gd name="T12" fmla="*/ 0 60000 65536"/>
                  <a:gd name="T13" fmla="*/ 0 60000 65536"/>
                  <a:gd name="T14" fmla="*/ 0 60000 65536"/>
                  <a:gd name="T15" fmla="*/ 0 w 114"/>
                  <a:gd name="T16" fmla="*/ 0 h 145"/>
                  <a:gd name="T17" fmla="*/ 114 w 114"/>
                  <a:gd name="T18" fmla="*/ 145 h 145"/>
                </a:gdLst>
                <a:ahLst/>
                <a:cxnLst>
                  <a:cxn ang="T10">
                    <a:pos x="T0" y="T1"/>
                  </a:cxn>
                  <a:cxn ang="T11">
                    <a:pos x="T2" y="T3"/>
                  </a:cxn>
                  <a:cxn ang="T12">
                    <a:pos x="T4" y="T5"/>
                  </a:cxn>
                  <a:cxn ang="T13">
                    <a:pos x="T6" y="T7"/>
                  </a:cxn>
                  <a:cxn ang="T14">
                    <a:pos x="T8" y="T9"/>
                  </a:cxn>
                </a:cxnLst>
                <a:rect l="T15" t="T16" r="T17" b="T18"/>
                <a:pathLst>
                  <a:path w="114" h="145">
                    <a:moveTo>
                      <a:pt x="82" y="145"/>
                    </a:moveTo>
                    <a:lnTo>
                      <a:pt x="114" y="0"/>
                    </a:lnTo>
                    <a:lnTo>
                      <a:pt x="0" y="95"/>
                    </a:lnTo>
                    <a:lnTo>
                      <a:pt x="63" y="83"/>
                    </a:lnTo>
                    <a:lnTo>
                      <a:pt x="82" y="145"/>
                    </a:lnTo>
                    <a:close/>
                  </a:path>
                </a:pathLst>
              </a:custGeom>
              <a:solidFill>
                <a:schemeClr val="accent1"/>
              </a:solidFill>
              <a:ln w="9525" cmpd="sng">
                <a:solidFill>
                  <a:schemeClr val="tx1"/>
                </a:solidFill>
                <a:bevel/>
                <a:headEnd/>
                <a:tailEnd/>
              </a:ln>
            </p:spPr>
            <p:txBody>
              <a:bodyPr/>
              <a:lstStyle/>
              <a:p>
                <a:endParaRPr lang="zh-CN" altLang="en-US"/>
              </a:p>
            </p:txBody>
          </p:sp>
        </p:grpSp>
        <p:grpSp>
          <p:nvGrpSpPr>
            <p:cNvPr id="77837" name="Group 54"/>
            <p:cNvGrpSpPr>
              <a:grpSpLocks/>
            </p:cNvGrpSpPr>
            <p:nvPr/>
          </p:nvGrpSpPr>
          <p:grpSpPr bwMode="auto">
            <a:xfrm>
              <a:off x="4974096" y="3851883"/>
              <a:ext cx="550863" cy="620712"/>
              <a:chOff x="0" y="0"/>
              <a:chExt cx="478" cy="681"/>
            </a:xfrm>
          </p:grpSpPr>
          <p:sp>
            <p:nvSpPr>
              <p:cNvPr id="77846" name="Line 55"/>
              <p:cNvSpPr>
                <a:spLocks noChangeShapeType="1"/>
              </p:cNvSpPr>
              <p:nvPr/>
            </p:nvSpPr>
            <p:spPr bwMode="auto">
              <a:xfrm>
                <a:off x="0" y="0"/>
                <a:ext cx="426" cy="605"/>
              </a:xfrm>
              <a:prstGeom prst="line">
                <a:avLst/>
              </a:prstGeom>
              <a:noFill/>
              <a:ln w="6985">
                <a:solidFill>
                  <a:schemeClr val="tx1"/>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7847" name="Freeform 56"/>
              <p:cNvSpPr>
                <a:spLocks noChangeArrowheads="1"/>
              </p:cNvSpPr>
              <p:nvPr/>
            </p:nvSpPr>
            <p:spPr bwMode="auto">
              <a:xfrm>
                <a:off x="359" y="539"/>
                <a:ext cx="119" cy="142"/>
              </a:xfrm>
              <a:custGeom>
                <a:avLst/>
                <a:gdLst>
                  <a:gd name="T0" fmla="*/ 0 w 119"/>
                  <a:gd name="T1" fmla="*/ 54 h 142"/>
                  <a:gd name="T2" fmla="*/ 119 w 119"/>
                  <a:gd name="T3" fmla="*/ 142 h 142"/>
                  <a:gd name="T4" fmla="*/ 78 w 119"/>
                  <a:gd name="T5" fmla="*/ 0 h 142"/>
                  <a:gd name="T6" fmla="*/ 64 w 119"/>
                  <a:gd name="T7" fmla="*/ 63 h 142"/>
                  <a:gd name="T8" fmla="*/ 0 w 119"/>
                  <a:gd name="T9" fmla="*/ 54 h 142"/>
                  <a:gd name="T10" fmla="*/ 0 60000 65536"/>
                  <a:gd name="T11" fmla="*/ 0 60000 65536"/>
                  <a:gd name="T12" fmla="*/ 0 60000 65536"/>
                  <a:gd name="T13" fmla="*/ 0 60000 65536"/>
                  <a:gd name="T14" fmla="*/ 0 60000 65536"/>
                  <a:gd name="T15" fmla="*/ 0 w 119"/>
                  <a:gd name="T16" fmla="*/ 0 h 142"/>
                  <a:gd name="T17" fmla="*/ 119 w 119"/>
                  <a:gd name="T18" fmla="*/ 142 h 142"/>
                </a:gdLst>
                <a:ahLst/>
                <a:cxnLst>
                  <a:cxn ang="T10">
                    <a:pos x="T0" y="T1"/>
                  </a:cxn>
                  <a:cxn ang="T11">
                    <a:pos x="T2" y="T3"/>
                  </a:cxn>
                  <a:cxn ang="T12">
                    <a:pos x="T4" y="T5"/>
                  </a:cxn>
                  <a:cxn ang="T13">
                    <a:pos x="T6" y="T7"/>
                  </a:cxn>
                  <a:cxn ang="T14">
                    <a:pos x="T8" y="T9"/>
                  </a:cxn>
                </a:cxnLst>
                <a:rect l="T15" t="T16" r="T17" b="T18"/>
                <a:pathLst>
                  <a:path w="119" h="142">
                    <a:moveTo>
                      <a:pt x="0" y="54"/>
                    </a:moveTo>
                    <a:lnTo>
                      <a:pt x="119" y="142"/>
                    </a:lnTo>
                    <a:lnTo>
                      <a:pt x="78" y="0"/>
                    </a:lnTo>
                    <a:lnTo>
                      <a:pt x="64" y="63"/>
                    </a:lnTo>
                    <a:lnTo>
                      <a:pt x="0" y="54"/>
                    </a:lnTo>
                    <a:close/>
                  </a:path>
                </a:pathLst>
              </a:custGeom>
              <a:solidFill>
                <a:schemeClr val="accent1"/>
              </a:solidFill>
              <a:ln w="9525" cmpd="sng">
                <a:solidFill>
                  <a:schemeClr val="tx1"/>
                </a:solidFill>
                <a:bevel/>
                <a:headEnd/>
                <a:tailEnd/>
              </a:ln>
            </p:spPr>
            <p:txBody>
              <a:bodyPr/>
              <a:lstStyle/>
              <a:p>
                <a:endParaRPr lang="zh-CN" altLang="en-US"/>
              </a:p>
            </p:txBody>
          </p:sp>
        </p:grpSp>
        <p:sp>
          <p:nvSpPr>
            <p:cNvPr id="77838" name="Rectangle 57"/>
            <p:cNvSpPr>
              <a:spLocks noChangeArrowheads="1"/>
            </p:cNvSpPr>
            <p:nvPr/>
          </p:nvSpPr>
          <p:spPr bwMode="auto">
            <a:xfrm>
              <a:off x="1564146" y="3474058"/>
              <a:ext cx="1873250"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CC"/>
                  </a:solidFill>
                  <a:sym typeface="黑体" panose="02010609060101010101" pitchFamily="49" charset="-122"/>
                </a:rPr>
                <a:t>PA11</a:t>
              </a:r>
            </a:p>
            <a:p>
              <a:pPr algn="ctr"/>
              <a:r>
                <a:rPr lang="zh-CN" altLang="en-US" sz="1400">
                  <a:solidFill>
                    <a:srgbClr val="0000CC"/>
                  </a:solidFill>
                  <a:sym typeface="黑体" panose="02010609060101010101" pitchFamily="49" charset="-122"/>
                </a:rPr>
                <a:t>验证和证实安全</a:t>
              </a:r>
            </a:p>
          </p:txBody>
        </p:sp>
        <p:sp>
          <p:nvSpPr>
            <p:cNvPr id="77839" name="Rectangle 58"/>
            <p:cNvSpPr>
              <a:spLocks noChangeArrowheads="1"/>
            </p:cNvSpPr>
            <p:nvPr/>
          </p:nvSpPr>
          <p:spPr bwMode="auto">
            <a:xfrm>
              <a:off x="1638759" y="4959958"/>
              <a:ext cx="1439862"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CC"/>
                  </a:solidFill>
                  <a:sym typeface="黑体" panose="02010609060101010101" pitchFamily="49" charset="-122"/>
                </a:rPr>
                <a:t>指定安全要求</a:t>
              </a:r>
            </a:p>
          </p:txBody>
        </p:sp>
        <p:sp>
          <p:nvSpPr>
            <p:cNvPr id="77840" name="Rectangle 59"/>
            <p:cNvSpPr>
              <a:spLocks noChangeArrowheads="1"/>
            </p:cNvSpPr>
            <p:nvPr/>
          </p:nvSpPr>
          <p:spPr bwMode="auto">
            <a:xfrm>
              <a:off x="1638759" y="4959958"/>
              <a:ext cx="1439862"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400">
                <a:solidFill>
                  <a:srgbClr val="0000CC"/>
                </a:solidFill>
                <a:sym typeface="黑体" panose="02010609060101010101" pitchFamily="49" charset="-122"/>
              </a:endParaRPr>
            </a:p>
          </p:txBody>
        </p:sp>
        <p:sp>
          <p:nvSpPr>
            <p:cNvPr id="77841" name="Rectangle 60"/>
            <p:cNvSpPr>
              <a:spLocks noChangeArrowheads="1"/>
            </p:cNvSpPr>
            <p:nvPr/>
          </p:nvSpPr>
          <p:spPr bwMode="auto">
            <a:xfrm>
              <a:off x="1711784" y="5104420"/>
              <a:ext cx="1439862"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1400">
                <a:solidFill>
                  <a:srgbClr val="0000CC"/>
                </a:solidFill>
                <a:sym typeface="黑体" panose="02010609060101010101" pitchFamily="49" charset="-122"/>
              </a:endParaRPr>
            </a:p>
          </p:txBody>
        </p:sp>
        <p:sp>
          <p:nvSpPr>
            <p:cNvPr id="77842" name="Rectangle 61"/>
            <p:cNvSpPr>
              <a:spLocks noChangeArrowheads="1"/>
            </p:cNvSpPr>
            <p:nvPr/>
          </p:nvSpPr>
          <p:spPr bwMode="auto">
            <a:xfrm>
              <a:off x="1854659" y="5248883"/>
              <a:ext cx="1584325"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CC"/>
                  </a:solidFill>
                  <a:sym typeface="黑体" panose="02010609060101010101" pitchFamily="49" charset="-122"/>
                </a:rPr>
                <a:t>其他多个</a:t>
              </a:r>
              <a:r>
                <a:rPr lang="en-US" altLang="zh-CN" sz="1400">
                  <a:solidFill>
                    <a:srgbClr val="0000CC"/>
                  </a:solidFill>
                  <a:sym typeface="黑体" panose="02010609060101010101" pitchFamily="49" charset="-122"/>
                </a:rPr>
                <a:t>PA</a:t>
              </a:r>
            </a:p>
          </p:txBody>
        </p:sp>
        <p:sp>
          <p:nvSpPr>
            <p:cNvPr id="77843" name="Rectangle 62"/>
            <p:cNvSpPr>
              <a:spLocks noChangeArrowheads="1"/>
            </p:cNvSpPr>
            <p:nvPr/>
          </p:nvSpPr>
          <p:spPr bwMode="auto">
            <a:xfrm>
              <a:off x="5524959" y="4256695"/>
              <a:ext cx="1655762" cy="6477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dirty="0">
                  <a:solidFill>
                    <a:srgbClr val="0000CC"/>
                  </a:solidFill>
                  <a:sym typeface="黑体" panose="02010609060101010101" pitchFamily="49" charset="-122"/>
                </a:rPr>
                <a:t>PA06</a:t>
              </a:r>
            </a:p>
            <a:p>
              <a:pPr algn="ctr"/>
              <a:r>
                <a:rPr lang="zh-CN" altLang="en-US" sz="1400" dirty="0">
                  <a:solidFill>
                    <a:srgbClr val="0000CC"/>
                  </a:solidFill>
                  <a:sym typeface="黑体" panose="02010609060101010101" pitchFamily="49" charset="-122"/>
                </a:rPr>
                <a:t>建立保证论据</a:t>
              </a:r>
            </a:p>
          </p:txBody>
        </p:sp>
      </p:grpSp>
      <p:sp>
        <p:nvSpPr>
          <p:cNvPr id="77845"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C91B7046-0E4E-415D-A0E8-6F479229EDC5}"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35</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27195135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en-US" altLang="zh-CN"/>
              <a:t>PA11</a:t>
            </a:r>
            <a:r>
              <a:rPr lang="zh-CN" altLang="en-US"/>
              <a:t>：验证和证实安全</a:t>
            </a:r>
            <a:endParaRPr lang="en-US"/>
          </a:p>
        </p:txBody>
      </p:sp>
      <p:sp>
        <p:nvSpPr>
          <p:cNvPr id="78851"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此过程区域包括以下</a:t>
            </a:r>
            <a:r>
              <a:rPr lang="en-US" altLang="zh-CN" dirty="0"/>
              <a:t>5</a:t>
            </a:r>
            <a:r>
              <a:rPr lang="zh-CN" altLang="en-US" dirty="0"/>
              <a:t>项</a:t>
            </a:r>
            <a:r>
              <a:rPr lang="en-US" altLang="zh-CN" dirty="0"/>
              <a:t>BP</a:t>
            </a:r>
          </a:p>
          <a:p>
            <a:pPr lvl="1"/>
            <a:r>
              <a:rPr lang="en-US" altLang="zh-CN" dirty="0"/>
              <a:t>BP.11.01  </a:t>
            </a:r>
            <a:r>
              <a:rPr lang="zh-CN" altLang="zh-CN" dirty="0"/>
              <a:t>识别验证和证实的目标</a:t>
            </a:r>
          </a:p>
          <a:p>
            <a:pPr lvl="1"/>
            <a:r>
              <a:rPr lang="en-US" altLang="zh-CN" dirty="0"/>
              <a:t>BP.11.02  </a:t>
            </a:r>
            <a:r>
              <a:rPr lang="zh-CN" altLang="zh-CN" dirty="0"/>
              <a:t>定义验证和证实方法</a:t>
            </a:r>
            <a:endParaRPr lang="en-US" altLang="zh-CN" dirty="0"/>
          </a:p>
          <a:p>
            <a:pPr lvl="1"/>
            <a:r>
              <a:rPr lang="en-US" altLang="zh-CN" dirty="0"/>
              <a:t>BP.11.03  </a:t>
            </a:r>
            <a:r>
              <a:rPr lang="zh-CN" altLang="zh-CN" dirty="0"/>
              <a:t>执行验证</a:t>
            </a:r>
          </a:p>
          <a:p>
            <a:pPr lvl="1"/>
            <a:r>
              <a:rPr lang="en-US" altLang="zh-CN" dirty="0"/>
              <a:t>BP.11.04  </a:t>
            </a:r>
            <a:r>
              <a:rPr lang="zh-CN" altLang="zh-CN" dirty="0"/>
              <a:t>执行证实</a:t>
            </a:r>
          </a:p>
          <a:p>
            <a:pPr lvl="1"/>
            <a:r>
              <a:rPr lang="en-US" altLang="zh-CN" dirty="0"/>
              <a:t>BP.11.05  </a:t>
            </a:r>
            <a:r>
              <a:rPr lang="zh-CN" altLang="zh-CN" dirty="0"/>
              <a:t>提供验证和证实的结果</a:t>
            </a:r>
          </a:p>
          <a:p>
            <a:pPr lvl="1"/>
            <a:endParaRPr lang="en-US" altLang="zh-CN" dirty="0"/>
          </a:p>
        </p:txBody>
      </p:sp>
      <p:sp>
        <p:nvSpPr>
          <p:cNvPr id="78852"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EF29B8A4-B357-4913-AF6A-DC521F1C9919}"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36</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199442967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en-US" altLang="zh-CN"/>
              <a:t>PA06</a:t>
            </a:r>
            <a:r>
              <a:rPr lang="zh-CN" altLang="en-US"/>
              <a:t>：建立保证论据</a:t>
            </a:r>
            <a:endParaRPr lang="en-US"/>
          </a:p>
        </p:txBody>
      </p:sp>
      <p:sp>
        <p:nvSpPr>
          <p:cNvPr id="79875"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本过程区域包括以下</a:t>
            </a:r>
            <a:r>
              <a:rPr lang="en-US" altLang="zh-CN" dirty="0"/>
              <a:t>5</a:t>
            </a:r>
            <a:r>
              <a:rPr lang="zh-CN" altLang="en-US" dirty="0"/>
              <a:t>项基本实施</a:t>
            </a:r>
            <a:endParaRPr lang="en-US" dirty="0"/>
          </a:p>
          <a:p>
            <a:pPr lvl="1"/>
            <a:r>
              <a:rPr lang="en-US" altLang="zh-CN" dirty="0"/>
              <a:t>BP.06.01  </a:t>
            </a:r>
            <a:r>
              <a:rPr lang="zh-CN" altLang="zh-CN" dirty="0"/>
              <a:t>识别保证目标</a:t>
            </a:r>
          </a:p>
          <a:p>
            <a:pPr lvl="1"/>
            <a:r>
              <a:rPr lang="en-US" altLang="zh-CN" dirty="0"/>
              <a:t>BP.06.02  </a:t>
            </a:r>
            <a:r>
              <a:rPr lang="zh-CN" altLang="zh-CN" dirty="0"/>
              <a:t>定义保证策略</a:t>
            </a:r>
          </a:p>
          <a:p>
            <a:pPr lvl="1"/>
            <a:r>
              <a:rPr lang="en-US" altLang="zh-CN" dirty="0"/>
              <a:t>BP.06.03  </a:t>
            </a:r>
            <a:r>
              <a:rPr lang="zh-CN" altLang="zh-CN" dirty="0"/>
              <a:t>控制保证证据</a:t>
            </a:r>
          </a:p>
          <a:p>
            <a:pPr lvl="1"/>
            <a:r>
              <a:rPr lang="en-US" altLang="zh-CN" dirty="0"/>
              <a:t>BP.06.04  </a:t>
            </a:r>
            <a:r>
              <a:rPr lang="zh-CN" altLang="zh-CN" dirty="0"/>
              <a:t>分析证据</a:t>
            </a:r>
          </a:p>
          <a:p>
            <a:pPr lvl="1"/>
            <a:r>
              <a:rPr lang="en-US" altLang="zh-CN" dirty="0"/>
              <a:t>BP.06.05  </a:t>
            </a:r>
            <a:r>
              <a:rPr lang="zh-CN" altLang="zh-CN" dirty="0"/>
              <a:t>提供保证论据</a:t>
            </a:r>
          </a:p>
          <a:p>
            <a:pPr lvl="1"/>
            <a:endParaRPr lang="zh-CN" altLang="en-US" dirty="0"/>
          </a:p>
          <a:p>
            <a:pPr lvl="1"/>
            <a:endParaRPr lang="zh-CN" altLang="en-US" dirty="0"/>
          </a:p>
        </p:txBody>
      </p:sp>
      <p:sp>
        <p:nvSpPr>
          <p:cNvPr id="79876"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BD24DAFA-82FE-45CF-859A-CDC39BAE1924}"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37</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334015969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知识子域：系统安全工程</a:t>
            </a:r>
          </a:p>
        </p:txBody>
      </p:sp>
      <p:sp>
        <p:nvSpPr>
          <p:cNvPr id="3" name="内容占位符 2"/>
          <p:cNvSpPr>
            <a:spLocks noGrp="1"/>
          </p:cNvSpPr>
          <p:nvPr>
            <p:ph idx="1"/>
          </p:nvPr>
        </p:nvSpPr>
        <p:spPr/>
        <p:txBody>
          <a:bodyPr/>
          <a:lstStyle/>
          <a:p>
            <a:r>
              <a:rPr lang="en-US" altLang="zh-CN" dirty="0"/>
              <a:t>SSE-CMM</a:t>
            </a:r>
            <a:r>
              <a:rPr lang="zh-CN" altLang="en-US" dirty="0"/>
              <a:t>安全工程能力</a:t>
            </a:r>
          </a:p>
          <a:p>
            <a:pPr lvl="1"/>
            <a:r>
              <a:rPr lang="zh-CN" altLang="en-US" dirty="0"/>
              <a:t>理解能力成熟度级别的概念；</a:t>
            </a:r>
          </a:p>
          <a:p>
            <a:pPr lvl="1"/>
            <a:r>
              <a:rPr lang="zh-CN" altLang="en-US" dirty="0"/>
              <a:t>掌握</a:t>
            </a:r>
            <a:r>
              <a:rPr lang="en-US" altLang="zh-CN" dirty="0"/>
              <a:t>1~5</a:t>
            </a:r>
            <a:r>
              <a:rPr lang="zh-CN" altLang="en-US" dirty="0"/>
              <a:t>级不同成熟度级别应具有的公共特征。</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38</a:t>
            </a:fld>
            <a:endParaRPr lang="en-US" altLang="zh-CN"/>
          </a:p>
        </p:txBody>
      </p:sp>
    </p:spTree>
    <p:extLst>
      <p:ext uri="{BB962C8B-B14F-4D97-AF65-F5344CB8AC3E}">
        <p14:creationId xmlns:p14="http://schemas.microsoft.com/office/powerpoint/2010/main" xmlns="" val="140860764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zh-CN" dirty="0"/>
              <a:t>组织的过程管理和制度化能力的强弱</a:t>
            </a:r>
            <a:endParaRPr lang="zh-CN" altLang="en-US" dirty="0"/>
          </a:p>
        </p:txBody>
      </p:sp>
      <p:sp>
        <p:nvSpPr>
          <p:cNvPr id="81947" name="Rectangle 26"/>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zh-CN" dirty="0"/>
              <a:t>能力级别：</a:t>
            </a:r>
            <a:r>
              <a:rPr lang="zh-CN" altLang="zh-CN" dirty="0"/>
              <a:t>表示了过程的成熟性</a:t>
            </a:r>
            <a:endParaRPr lang="zh-CN" dirty="0"/>
          </a:p>
        </p:txBody>
      </p:sp>
      <p:sp>
        <p:nvSpPr>
          <p:cNvPr id="81922" name="灯片编号占位符 2"/>
          <p:cNvSpPr>
            <a:spLocks noGrp="1"/>
          </p:cNvSpPr>
          <p:nvPr>
            <p:ph type="sldNum" sz="quarter" idx="10"/>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C0B8046-0492-4B68-AC28-EB23634D4542}" type="slidenum">
              <a:rPr lang="zh-CN" altLang="en-US"/>
              <a:pPr/>
              <a:t>39</a:t>
            </a:fld>
            <a:endParaRPr lang="en-US" altLang="zh-CN" sz="1800"/>
          </a:p>
        </p:txBody>
      </p:sp>
      <p:sp>
        <p:nvSpPr>
          <p:cNvPr id="81948" name="Rectangle 27"/>
          <p:cNvSpPr>
            <a:spLocks noChangeArrowheads="1"/>
          </p:cNvSpPr>
          <p:nvPr/>
        </p:nvSpPr>
        <p:spPr bwMode="auto">
          <a:xfrm>
            <a:off x="823913" y="5222391"/>
            <a:ext cx="936625" cy="4318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CC"/>
                </a:solidFill>
                <a:sym typeface="黑体" panose="02010609060101010101" pitchFamily="49" charset="-122"/>
              </a:rPr>
              <a:t>公共特征</a:t>
            </a:r>
          </a:p>
        </p:txBody>
      </p:sp>
      <p:sp>
        <p:nvSpPr>
          <p:cNvPr id="81951" name="Rectangle 30"/>
          <p:cNvSpPr>
            <a:spLocks noChangeArrowheads="1"/>
          </p:cNvSpPr>
          <p:nvPr/>
        </p:nvSpPr>
        <p:spPr bwMode="auto">
          <a:xfrm>
            <a:off x="823913" y="3472966"/>
            <a:ext cx="936625" cy="431800"/>
          </a:xfrm>
          <a:prstGeom prst="rect">
            <a:avLst/>
          </a:prstGeom>
          <a:gradFill rotWithShape="1">
            <a:gsLst>
              <a:gs pos="0">
                <a:srgbClr val="99CCFF"/>
              </a:gs>
              <a:gs pos="100000">
                <a:srgbClr val="E3F1FF"/>
              </a:gs>
            </a:gsLst>
            <a:lin ang="5400000" scaled="1"/>
          </a:gradFill>
          <a:ln w="38100">
            <a:solidFill>
              <a:srgbClr val="3366FF"/>
            </a:solidFill>
            <a:miter lim="800000"/>
            <a:headEnd/>
            <a:tailEn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0000CC"/>
                </a:solidFill>
                <a:sym typeface="黑体" panose="02010609060101010101" pitchFamily="49" charset="-122"/>
              </a:rPr>
              <a:t>能力级别</a:t>
            </a:r>
          </a:p>
        </p:txBody>
      </p:sp>
      <p:grpSp>
        <p:nvGrpSpPr>
          <p:cNvPr id="9" name="组合 8">
            <a:extLst>
              <a:ext uri="{FF2B5EF4-FFF2-40B4-BE49-F238E27FC236}">
                <a16:creationId xmlns:a16="http://schemas.microsoft.com/office/drawing/2014/main" xmlns="" id="{F6C726B4-DEF4-4520-A138-0C00D9AE6363}"/>
              </a:ext>
            </a:extLst>
          </p:cNvPr>
          <p:cNvGrpSpPr/>
          <p:nvPr/>
        </p:nvGrpSpPr>
        <p:grpSpPr>
          <a:xfrm>
            <a:off x="2519772" y="2604604"/>
            <a:ext cx="5724636" cy="3668712"/>
            <a:chOff x="2519772" y="2604604"/>
            <a:chExt cx="5724636" cy="3668712"/>
          </a:xfrm>
        </p:grpSpPr>
        <p:sp>
          <p:nvSpPr>
            <p:cNvPr id="2" name="Rectangle 2"/>
            <p:cNvSpPr>
              <a:spLocks noChangeArrowheads="1"/>
            </p:cNvSpPr>
            <p:nvPr/>
          </p:nvSpPr>
          <p:spPr bwMode="auto">
            <a:xfrm>
              <a:off x="3289001" y="5149759"/>
              <a:ext cx="877887"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计划执行</a:t>
              </a:r>
            </a:p>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规范化执行</a:t>
              </a:r>
            </a:p>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跟踪执行</a:t>
              </a:r>
            </a:p>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验证执行</a:t>
              </a:r>
            </a:p>
          </p:txBody>
        </p:sp>
        <p:sp>
          <p:nvSpPr>
            <p:cNvPr id="81923" name="Rectangle 3"/>
            <p:cNvSpPr>
              <a:spLocks noChangeArrowheads="1"/>
            </p:cNvSpPr>
            <p:nvPr/>
          </p:nvSpPr>
          <p:spPr bwMode="auto">
            <a:xfrm>
              <a:off x="4406901" y="5179529"/>
              <a:ext cx="1309688"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定义标准过程</a:t>
              </a:r>
            </a:p>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协调安全实施</a:t>
              </a:r>
            </a:p>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执行已定义的过程</a:t>
              </a:r>
            </a:p>
          </p:txBody>
        </p:sp>
        <p:sp>
          <p:nvSpPr>
            <p:cNvPr id="81924" name="Rectangle 4"/>
            <p:cNvSpPr>
              <a:spLocks noChangeArrowheads="1"/>
            </p:cNvSpPr>
            <p:nvPr/>
          </p:nvSpPr>
          <p:spPr bwMode="auto">
            <a:xfrm>
              <a:off x="5906747" y="5149759"/>
              <a:ext cx="1133475"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建立可测量的质量目标</a:t>
              </a:r>
            </a:p>
            <a:p>
              <a:pPr>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客观地管理过程的执行</a:t>
              </a:r>
            </a:p>
          </p:txBody>
        </p:sp>
        <p:sp>
          <p:nvSpPr>
            <p:cNvPr id="81926" name="Line 5"/>
            <p:cNvSpPr>
              <a:spLocks noChangeShapeType="1"/>
            </p:cNvSpPr>
            <p:nvPr/>
          </p:nvSpPr>
          <p:spPr bwMode="auto">
            <a:xfrm>
              <a:off x="3181033" y="4990616"/>
              <a:ext cx="0" cy="1239837"/>
            </a:xfrm>
            <a:prstGeom prst="line">
              <a:avLst/>
            </a:prstGeom>
            <a:noFill/>
            <a:ln w="12065">
              <a:solidFill>
                <a:schemeClr val="tx1"/>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1927" name="Line 6"/>
            <p:cNvSpPr>
              <a:spLocks noChangeShapeType="1"/>
            </p:cNvSpPr>
            <p:nvPr/>
          </p:nvSpPr>
          <p:spPr bwMode="auto">
            <a:xfrm>
              <a:off x="4283968" y="5018397"/>
              <a:ext cx="0" cy="1219200"/>
            </a:xfrm>
            <a:prstGeom prst="line">
              <a:avLst/>
            </a:prstGeom>
            <a:noFill/>
            <a:ln w="12065">
              <a:solidFill>
                <a:schemeClr val="tx1"/>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1928" name="Line 7"/>
            <p:cNvSpPr>
              <a:spLocks noChangeShapeType="1"/>
            </p:cNvSpPr>
            <p:nvPr/>
          </p:nvSpPr>
          <p:spPr bwMode="auto">
            <a:xfrm flipH="1">
              <a:off x="5760132" y="5018397"/>
              <a:ext cx="0" cy="1236663"/>
            </a:xfrm>
            <a:prstGeom prst="line">
              <a:avLst/>
            </a:prstGeom>
            <a:noFill/>
            <a:ln w="12065">
              <a:solidFill>
                <a:schemeClr val="tx1"/>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1929" name="Line 8"/>
            <p:cNvSpPr>
              <a:spLocks noChangeShapeType="1"/>
            </p:cNvSpPr>
            <p:nvPr/>
          </p:nvSpPr>
          <p:spPr bwMode="auto">
            <a:xfrm>
              <a:off x="7092280" y="5016016"/>
              <a:ext cx="0" cy="1257300"/>
            </a:xfrm>
            <a:prstGeom prst="line">
              <a:avLst/>
            </a:prstGeom>
            <a:noFill/>
            <a:ln w="12065">
              <a:solidFill>
                <a:schemeClr val="tx1"/>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 name="Oval 9"/>
            <p:cNvSpPr>
              <a:spLocks noChangeArrowheads="1"/>
            </p:cNvSpPr>
            <p:nvPr/>
          </p:nvSpPr>
          <p:spPr bwMode="auto">
            <a:xfrm>
              <a:off x="2584450" y="3087204"/>
              <a:ext cx="1841500" cy="1162050"/>
            </a:xfrm>
            <a:prstGeom prst="ellipse">
              <a:avLst/>
            </a:prstGeom>
            <a:noFill/>
            <a:ln w="24130">
              <a:solidFill>
                <a:schemeClr val="tx1"/>
              </a:solidFill>
              <a:bevel/>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81930" name="Oval 10"/>
            <p:cNvSpPr>
              <a:spLocks noChangeArrowheads="1"/>
            </p:cNvSpPr>
            <p:nvPr/>
          </p:nvSpPr>
          <p:spPr bwMode="auto">
            <a:xfrm>
              <a:off x="2587625" y="2795104"/>
              <a:ext cx="3128963" cy="1746250"/>
            </a:xfrm>
            <a:prstGeom prst="ellipse">
              <a:avLst/>
            </a:prstGeom>
            <a:noFill/>
            <a:ln w="24130">
              <a:solidFill>
                <a:schemeClr val="tx1"/>
              </a:solidFill>
              <a:bevel/>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81931" name="Oval 11"/>
            <p:cNvSpPr>
              <a:spLocks noChangeArrowheads="1"/>
            </p:cNvSpPr>
            <p:nvPr/>
          </p:nvSpPr>
          <p:spPr bwMode="auto">
            <a:xfrm>
              <a:off x="2587625" y="2709379"/>
              <a:ext cx="4406900" cy="1914525"/>
            </a:xfrm>
            <a:prstGeom prst="ellipse">
              <a:avLst/>
            </a:prstGeom>
            <a:noFill/>
            <a:ln w="24130">
              <a:solidFill>
                <a:schemeClr val="tx1"/>
              </a:solidFill>
              <a:bevel/>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81932" name="Oval 12"/>
            <p:cNvSpPr>
              <a:spLocks noChangeArrowheads="1"/>
            </p:cNvSpPr>
            <p:nvPr/>
          </p:nvSpPr>
          <p:spPr bwMode="auto">
            <a:xfrm>
              <a:off x="2587625" y="2604604"/>
              <a:ext cx="5581650" cy="2128837"/>
            </a:xfrm>
            <a:prstGeom prst="ellipse">
              <a:avLst/>
            </a:prstGeom>
            <a:noFill/>
            <a:ln w="24130">
              <a:solidFill>
                <a:schemeClr val="tx1"/>
              </a:solidFill>
              <a:bevel/>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81933" name="Oval 13"/>
            <p:cNvSpPr>
              <a:spLocks noChangeArrowheads="1"/>
            </p:cNvSpPr>
            <p:nvPr/>
          </p:nvSpPr>
          <p:spPr bwMode="auto">
            <a:xfrm>
              <a:off x="2619375" y="3325329"/>
              <a:ext cx="687388" cy="685800"/>
            </a:xfrm>
            <a:prstGeom prst="ellipse">
              <a:avLst/>
            </a:prstGeom>
            <a:noFill/>
            <a:ln w="24130">
              <a:solidFill>
                <a:schemeClr val="tx1"/>
              </a:solidFill>
              <a:bevel/>
              <a:headEnd/>
              <a:tailEnd/>
            </a:ln>
            <a:extLst>
              <a:ext uri="{909E8E84-426E-40DD-AFC4-6F175D3DCCD1}">
                <a14:hiddenFill xmlns:a14="http://schemas.microsoft.com/office/drawing/2010/main" xmlns="">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solidFill>
                  <a:srgbClr val="000000"/>
                </a:solidFill>
                <a:sym typeface="黑体" panose="02010609060101010101" pitchFamily="49" charset="-122"/>
              </a:endParaRPr>
            </a:p>
          </p:txBody>
        </p:sp>
        <p:sp>
          <p:nvSpPr>
            <p:cNvPr id="81934" name="Rectangle 14"/>
            <p:cNvSpPr>
              <a:spLocks noChangeArrowheads="1"/>
            </p:cNvSpPr>
            <p:nvPr/>
          </p:nvSpPr>
          <p:spPr bwMode="auto">
            <a:xfrm>
              <a:off x="2857500" y="3303104"/>
              <a:ext cx="9207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400">
                  <a:solidFill>
                    <a:srgbClr val="000000"/>
                  </a:solidFill>
                  <a:sym typeface="黑体" panose="02010609060101010101" pitchFamily="49" charset="-122"/>
                </a:rPr>
                <a:t>1</a:t>
              </a:r>
              <a:endParaRPr lang="en-US" altLang="zh-CN" sz="2000">
                <a:solidFill>
                  <a:srgbClr val="000000"/>
                </a:solidFill>
                <a:latin typeface="Times New Roman" panose="02020603050405020304" pitchFamily="18" charset="0"/>
                <a:sym typeface="Times New Roman" panose="02020603050405020304" pitchFamily="18" charset="0"/>
              </a:endParaRPr>
            </a:p>
          </p:txBody>
        </p:sp>
        <p:sp>
          <p:nvSpPr>
            <p:cNvPr id="81935" name="Rectangle 15"/>
            <p:cNvSpPr>
              <a:spLocks noChangeArrowheads="1"/>
            </p:cNvSpPr>
            <p:nvPr/>
          </p:nvSpPr>
          <p:spPr bwMode="auto">
            <a:xfrm>
              <a:off x="2705100" y="3531704"/>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sym typeface="黑体" panose="02010609060101010101" pitchFamily="49" charset="-122"/>
                </a:rPr>
                <a:t>非正规</a:t>
              </a:r>
            </a:p>
            <a:p>
              <a:pPr algn="ctr"/>
              <a:r>
                <a:rPr lang="zh-CN" altLang="en-US" sz="1200">
                  <a:solidFill>
                    <a:srgbClr val="000000"/>
                  </a:solidFill>
                  <a:sym typeface="黑体" panose="02010609060101010101" pitchFamily="49" charset="-122"/>
                </a:rPr>
                <a:t>执行</a:t>
              </a:r>
              <a:endParaRPr lang="zh-CN" altLang="en-US" sz="1200">
                <a:solidFill>
                  <a:srgbClr val="000000"/>
                </a:solidFill>
                <a:latin typeface="Times New Roman" panose="02020603050405020304" pitchFamily="18" charset="0"/>
                <a:sym typeface="Times New Roman" panose="02020603050405020304" pitchFamily="18" charset="0"/>
              </a:endParaRPr>
            </a:p>
          </p:txBody>
        </p:sp>
        <p:sp>
          <p:nvSpPr>
            <p:cNvPr id="81936" name="Rectangle 16"/>
            <p:cNvSpPr>
              <a:spLocks noChangeArrowheads="1"/>
            </p:cNvSpPr>
            <p:nvPr/>
          </p:nvSpPr>
          <p:spPr bwMode="auto">
            <a:xfrm>
              <a:off x="3771900" y="3379304"/>
              <a:ext cx="9207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400">
                  <a:solidFill>
                    <a:srgbClr val="000000"/>
                  </a:solidFill>
                  <a:sym typeface="黑体" panose="02010609060101010101" pitchFamily="49" charset="-122"/>
                </a:rPr>
                <a:t>2</a:t>
              </a:r>
              <a:endParaRPr lang="en-US" altLang="zh-CN" sz="2000">
                <a:solidFill>
                  <a:srgbClr val="000000"/>
                </a:solidFill>
                <a:latin typeface="Times New Roman" panose="02020603050405020304" pitchFamily="18" charset="0"/>
                <a:sym typeface="Times New Roman" panose="02020603050405020304" pitchFamily="18" charset="0"/>
              </a:endParaRPr>
            </a:p>
          </p:txBody>
        </p:sp>
        <p:sp>
          <p:nvSpPr>
            <p:cNvPr id="81937" name="Rectangle 17"/>
            <p:cNvSpPr>
              <a:spLocks noChangeArrowheads="1"/>
            </p:cNvSpPr>
            <p:nvPr/>
          </p:nvSpPr>
          <p:spPr bwMode="auto">
            <a:xfrm>
              <a:off x="3498850" y="3607904"/>
              <a:ext cx="703263"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dirty="0">
                  <a:solidFill>
                    <a:srgbClr val="000000"/>
                  </a:solidFill>
                  <a:sym typeface="黑体" panose="02010609060101010101" pitchFamily="49" charset="-122"/>
                </a:rPr>
                <a:t>计划与跟踪</a:t>
              </a:r>
              <a:endParaRPr lang="zh-CN" altLang="en-US" sz="1200" dirty="0">
                <a:solidFill>
                  <a:srgbClr val="000000"/>
                </a:solidFill>
                <a:latin typeface="Times New Roman" panose="02020603050405020304" pitchFamily="18" charset="0"/>
                <a:sym typeface="Times New Roman" panose="02020603050405020304" pitchFamily="18" charset="0"/>
              </a:endParaRPr>
            </a:p>
          </p:txBody>
        </p:sp>
        <p:sp>
          <p:nvSpPr>
            <p:cNvPr id="81938" name="Rectangle 18"/>
            <p:cNvSpPr>
              <a:spLocks noChangeArrowheads="1"/>
            </p:cNvSpPr>
            <p:nvPr/>
          </p:nvSpPr>
          <p:spPr bwMode="auto">
            <a:xfrm>
              <a:off x="4838700" y="3379304"/>
              <a:ext cx="9207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400">
                  <a:solidFill>
                    <a:srgbClr val="000000"/>
                  </a:solidFill>
                  <a:sym typeface="黑体" panose="02010609060101010101" pitchFamily="49" charset="-122"/>
                </a:rPr>
                <a:t>3</a:t>
              </a:r>
              <a:endParaRPr lang="en-US" altLang="zh-CN" sz="2000">
                <a:solidFill>
                  <a:srgbClr val="000000"/>
                </a:solidFill>
                <a:latin typeface="Times New Roman" panose="02020603050405020304" pitchFamily="18" charset="0"/>
                <a:sym typeface="Times New Roman" panose="02020603050405020304" pitchFamily="18" charset="0"/>
              </a:endParaRPr>
            </a:p>
          </p:txBody>
        </p:sp>
        <p:sp>
          <p:nvSpPr>
            <p:cNvPr id="81939" name="Rectangle 19"/>
            <p:cNvSpPr>
              <a:spLocks noChangeArrowheads="1"/>
            </p:cNvSpPr>
            <p:nvPr/>
          </p:nvSpPr>
          <p:spPr bwMode="auto">
            <a:xfrm>
              <a:off x="4635500" y="3607904"/>
              <a:ext cx="561975"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sym typeface="黑体" panose="02010609060101010101" pitchFamily="49" charset="-122"/>
                </a:rPr>
                <a:t>充分定义</a:t>
              </a:r>
              <a:endParaRPr lang="zh-CN" altLang="en-US" sz="1200">
                <a:solidFill>
                  <a:srgbClr val="000000"/>
                </a:solidFill>
                <a:latin typeface="Times New Roman" panose="02020603050405020304" pitchFamily="18" charset="0"/>
                <a:sym typeface="Times New Roman" panose="02020603050405020304" pitchFamily="18" charset="0"/>
              </a:endParaRPr>
            </a:p>
          </p:txBody>
        </p:sp>
        <p:sp>
          <p:nvSpPr>
            <p:cNvPr id="81940" name="Rectangle 20"/>
            <p:cNvSpPr>
              <a:spLocks noChangeArrowheads="1"/>
            </p:cNvSpPr>
            <p:nvPr/>
          </p:nvSpPr>
          <p:spPr bwMode="auto">
            <a:xfrm>
              <a:off x="6210300" y="3379304"/>
              <a:ext cx="9207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400">
                  <a:solidFill>
                    <a:srgbClr val="000000"/>
                  </a:solidFill>
                  <a:sym typeface="黑体" panose="02010609060101010101" pitchFamily="49" charset="-122"/>
                </a:rPr>
                <a:t>4</a:t>
              </a:r>
              <a:endParaRPr lang="en-US" altLang="zh-CN" sz="2000">
                <a:solidFill>
                  <a:srgbClr val="000000"/>
                </a:solidFill>
                <a:latin typeface="Times New Roman" panose="02020603050405020304" pitchFamily="18" charset="0"/>
                <a:sym typeface="Times New Roman" panose="02020603050405020304" pitchFamily="18" charset="0"/>
              </a:endParaRPr>
            </a:p>
          </p:txBody>
        </p:sp>
        <p:sp>
          <p:nvSpPr>
            <p:cNvPr id="81941" name="Rectangle 21"/>
            <p:cNvSpPr>
              <a:spLocks noChangeArrowheads="1"/>
            </p:cNvSpPr>
            <p:nvPr/>
          </p:nvSpPr>
          <p:spPr bwMode="auto">
            <a:xfrm>
              <a:off x="6007100" y="3607904"/>
              <a:ext cx="561975"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dirty="0">
                  <a:solidFill>
                    <a:srgbClr val="000000"/>
                  </a:solidFill>
                  <a:sym typeface="黑体" panose="02010609060101010101" pitchFamily="49" charset="-122"/>
                </a:rPr>
                <a:t>量化控制</a:t>
              </a:r>
              <a:endParaRPr lang="zh-CN" altLang="en-US" sz="1200" dirty="0">
                <a:solidFill>
                  <a:srgbClr val="000000"/>
                </a:solidFill>
                <a:latin typeface="Times New Roman" panose="02020603050405020304" pitchFamily="18" charset="0"/>
                <a:sym typeface="Times New Roman" panose="02020603050405020304" pitchFamily="18" charset="0"/>
              </a:endParaRPr>
            </a:p>
          </p:txBody>
        </p:sp>
        <p:sp>
          <p:nvSpPr>
            <p:cNvPr id="81942" name="Rectangle 22"/>
            <p:cNvSpPr>
              <a:spLocks noChangeArrowheads="1"/>
            </p:cNvSpPr>
            <p:nvPr/>
          </p:nvSpPr>
          <p:spPr bwMode="auto">
            <a:xfrm>
              <a:off x="7353300" y="3379304"/>
              <a:ext cx="9207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1400">
                  <a:solidFill>
                    <a:srgbClr val="000000"/>
                  </a:solidFill>
                  <a:sym typeface="黑体" panose="02010609060101010101" pitchFamily="49" charset="-122"/>
                </a:rPr>
                <a:t>5</a:t>
              </a:r>
              <a:endParaRPr lang="en-US" altLang="zh-CN" sz="2000">
                <a:solidFill>
                  <a:srgbClr val="000000"/>
                </a:solidFill>
                <a:latin typeface="Times New Roman" panose="02020603050405020304" pitchFamily="18" charset="0"/>
                <a:sym typeface="Times New Roman" panose="02020603050405020304" pitchFamily="18" charset="0"/>
              </a:endParaRPr>
            </a:p>
          </p:txBody>
        </p:sp>
        <p:sp>
          <p:nvSpPr>
            <p:cNvPr id="81943" name="Rectangle 23"/>
            <p:cNvSpPr>
              <a:spLocks noChangeArrowheads="1"/>
            </p:cNvSpPr>
            <p:nvPr/>
          </p:nvSpPr>
          <p:spPr bwMode="auto">
            <a:xfrm>
              <a:off x="7150100" y="3607904"/>
              <a:ext cx="561975"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000000"/>
                  </a:solidFill>
                  <a:sym typeface="黑体" panose="02010609060101010101" pitchFamily="49" charset="-122"/>
                </a:rPr>
                <a:t>连续改进</a:t>
              </a:r>
              <a:endParaRPr lang="zh-CN" altLang="en-US" sz="1200">
                <a:solidFill>
                  <a:srgbClr val="000000"/>
                </a:solidFill>
                <a:latin typeface="Times New Roman" panose="02020603050405020304" pitchFamily="18" charset="0"/>
                <a:sym typeface="Times New Roman" panose="02020603050405020304" pitchFamily="18" charset="0"/>
              </a:endParaRPr>
            </a:p>
          </p:txBody>
        </p:sp>
        <p:sp>
          <p:nvSpPr>
            <p:cNvPr id="81944" name="Rectangle 24"/>
            <p:cNvSpPr>
              <a:spLocks noChangeArrowheads="1"/>
            </p:cNvSpPr>
            <p:nvPr/>
          </p:nvSpPr>
          <p:spPr bwMode="auto">
            <a:xfrm>
              <a:off x="2617788" y="5185879"/>
              <a:ext cx="477837"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Char char="•"/>
              </a:pPr>
              <a:r>
                <a:rPr lang="zh-CN" altLang="en-US" sz="1400">
                  <a:solidFill>
                    <a:srgbClr val="000000"/>
                  </a:solidFill>
                  <a:latin typeface="Times New Roman" panose="02020603050405020304" pitchFamily="18" charset="0"/>
                  <a:sym typeface="Times New Roman" panose="02020603050405020304" pitchFamily="18" charset="0"/>
                </a:rPr>
                <a:t>执行</a:t>
              </a:r>
            </a:p>
            <a:p>
              <a:pPr algn="ctr"/>
              <a:r>
                <a:rPr lang="zh-CN" altLang="en-US" sz="1400">
                  <a:solidFill>
                    <a:srgbClr val="000000"/>
                  </a:solidFill>
                  <a:latin typeface="Times New Roman" panose="02020603050405020304" pitchFamily="18" charset="0"/>
                  <a:sym typeface="Times New Roman" panose="02020603050405020304" pitchFamily="18" charset="0"/>
                </a:rPr>
                <a:t>基本</a:t>
              </a:r>
            </a:p>
            <a:p>
              <a:pPr algn="ctr"/>
              <a:r>
                <a:rPr lang="zh-CN" altLang="en-US" sz="1400">
                  <a:solidFill>
                    <a:srgbClr val="000000"/>
                  </a:solidFill>
                  <a:latin typeface="Times New Roman" panose="02020603050405020304" pitchFamily="18" charset="0"/>
                  <a:sym typeface="Times New Roman" panose="02020603050405020304" pitchFamily="18" charset="0"/>
                </a:rPr>
                <a:t>实施</a:t>
              </a:r>
            </a:p>
          </p:txBody>
        </p:sp>
        <p:sp>
          <p:nvSpPr>
            <p:cNvPr id="81945" name="Rectangle 25"/>
            <p:cNvSpPr>
              <a:spLocks noChangeArrowheads="1"/>
            </p:cNvSpPr>
            <p:nvPr/>
          </p:nvSpPr>
          <p:spPr bwMode="auto">
            <a:xfrm>
              <a:off x="7212552" y="5132388"/>
              <a:ext cx="982663"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改进组织能力</a:t>
              </a:r>
            </a:p>
            <a:p>
              <a:pPr algn="just">
                <a:buFont typeface="Arial" panose="020B0604020202020204" pitchFamily="34" charset="0"/>
                <a:buChar char="•"/>
              </a:pPr>
              <a:r>
                <a:rPr lang="zh-CN" altLang="en-US" sz="1400" dirty="0">
                  <a:solidFill>
                    <a:srgbClr val="000000"/>
                  </a:solidFill>
                  <a:latin typeface="Times New Roman" panose="02020603050405020304" pitchFamily="18" charset="0"/>
                  <a:sym typeface="Times New Roman" panose="02020603050405020304" pitchFamily="18" charset="0"/>
                </a:rPr>
                <a:t>改进过程的有效性</a:t>
              </a:r>
            </a:p>
          </p:txBody>
        </p:sp>
        <p:sp>
          <p:nvSpPr>
            <p:cNvPr id="34" name="Line 5">
              <a:extLst>
                <a:ext uri="{FF2B5EF4-FFF2-40B4-BE49-F238E27FC236}">
                  <a16:creationId xmlns:a16="http://schemas.microsoft.com/office/drawing/2014/main" xmlns="" id="{B5FE35A5-D144-4194-B824-1547FE786243}"/>
                </a:ext>
              </a:extLst>
            </p:cNvPr>
            <p:cNvSpPr>
              <a:spLocks noChangeShapeType="1"/>
            </p:cNvSpPr>
            <p:nvPr/>
          </p:nvSpPr>
          <p:spPr bwMode="auto">
            <a:xfrm>
              <a:off x="2519772" y="5008079"/>
              <a:ext cx="0" cy="1239837"/>
            </a:xfrm>
            <a:prstGeom prst="line">
              <a:avLst/>
            </a:prstGeom>
            <a:noFill/>
            <a:ln w="12065">
              <a:solidFill>
                <a:schemeClr val="tx1"/>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5" name="Line 5">
              <a:extLst>
                <a:ext uri="{FF2B5EF4-FFF2-40B4-BE49-F238E27FC236}">
                  <a16:creationId xmlns:a16="http://schemas.microsoft.com/office/drawing/2014/main" xmlns="" id="{E1474587-E958-474F-91DD-1ADA87F23C7B}"/>
                </a:ext>
              </a:extLst>
            </p:cNvPr>
            <p:cNvSpPr>
              <a:spLocks noChangeShapeType="1"/>
            </p:cNvSpPr>
            <p:nvPr/>
          </p:nvSpPr>
          <p:spPr bwMode="auto">
            <a:xfrm>
              <a:off x="8244408" y="5033479"/>
              <a:ext cx="0" cy="1239837"/>
            </a:xfrm>
            <a:prstGeom prst="line">
              <a:avLst/>
            </a:prstGeom>
            <a:noFill/>
            <a:ln w="12065">
              <a:solidFill>
                <a:schemeClr val="tx1"/>
              </a:solidFill>
              <a:bevel/>
              <a:headEnd/>
              <a:tailEnd/>
            </a:ln>
            <a:extLst>
              <a:ext uri="{909E8E84-426E-40DD-AFC4-6F175D3DCCD1}">
                <a14:hiddenFill xmlns:a14="http://schemas.microsoft.com/office/drawing/2010/main" xmlns="">
                  <a:noFill/>
                </a14:hiddenFill>
              </a:ext>
            </a:extLst>
          </p:spPr>
          <p:txBody>
            <a:bodyPr/>
            <a:lstStyle/>
            <a:p>
              <a:endParaRPr lang="zh-CN" altLang="en-US"/>
            </a:p>
          </p:txBody>
        </p:sp>
      </p:grpSp>
    </p:spTree>
    <p:extLst>
      <p:ext uri="{BB962C8B-B14F-4D97-AF65-F5344CB8AC3E}">
        <p14:creationId xmlns:p14="http://schemas.microsoft.com/office/powerpoint/2010/main" xmlns="" val="17330270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什么是安全工程</a:t>
            </a:r>
          </a:p>
        </p:txBody>
      </p:sp>
      <p:sp>
        <p:nvSpPr>
          <p:cNvPr id="3" name="内容占位符 2"/>
          <p:cNvSpPr>
            <a:spLocks noGrp="1"/>
          </p:cNvSpPr>
          <p:nvPr>
            <p:ph idx="1"/>
          </p:nvPr>
        </p:nvSpPr>
        <p:spPr/>
        <p:txBody>
          <a:bodyPr/>
          <a:lstStyle/>
          <a:p>
            <a:r>
              <a:rPr lang="zh-CN" altLang="zh-CN" dirty="0"/>
              <a:t>采用工程的概念、原理、技术和方法，来研究、开发、实施与维护信息系统安全的过程</a:t>
            </a:r>
            <a:endParaRPr lang="en-US" altLang="zh-CN" dirty="0"/>
          </a:p>
          <a:p>
            <a:r>
              <a:rPr lang="zh-CN" altLang="zh-CN" dirty="0"/>
              <a:t>信息化建设活动中有关加强系统安全性活动的集合</a:t>
            </a:r>
            <a:endParaRPr lang="en-US" altLang="zh-CN" dirty="0"/>
          </a:p>
          <a:p>
            <a:r>
              <a:rPr lang="zh-CN" altLang="en-US" dirty="0"/>
              <a:t>良好安全工程的四个方面</a:t>
            </a:r>
            <a:endParaRPr lang="en-US" altLang="zh-CN" dirty="0"/>
          </a:p>
          <a:p>
            <a:pPr lvl="1"/>
            <a:r>
              <a:rPr lang="zh-CN" altLang="en-US" dirty="0"/>
              <a:t>策略</a:t>
            </a:r>
            <a:endParaRPr lang="en-US" altLang="zh-CN" dirty="0"/>
          </a:p>
          <a:p>
            <a:pPr lvl="1"/>
            <a:r>
              <a:rPr lang="zh-CN" altLang="en-US" dirty="0"/>
              <a:t>机制</a:t>
            </a:r>
            <a:endParaRPr lang="en-US" altLang="zh-CN" dirty="0"/>
          </a:p>
          <a:p>
            <a:pPr lvl="1"/>
            <a:r>
              <a:rPr lang="zh-CN" altLang="en-US" dirty="0"/>
              <a:t>保证</a:t>
            </a:r>
            <a:endParaRPr lang="en-US" altLang="zh-CN" dirty="0"/>
          </a:p>
          <a:p>
            <a:pPr lvl="1"/>
            <a:r>
              <a:rPr lang="zh-CN" altLang="en-US" dirty="0"/>
              <a:t>动机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a:t>
            </a:fld>
            <a:endParaRPr lang="en-US" altLang="zh-CN"/>
          </a:p>
        </p:txBody>
      </p:sp>
      <p:pic>
        <p:nvPicPr>
          <p:cNvPr id="5" name="图片 4"/>
          <p:cNvPicPr/>
          <p:nvPr/>
        </p:nvPicPr>
        <p:blipFill>
          <a:blip r:embed="rId2"/>
          <a:stretch>
            <a:fillRect/>
          </a:stretch>
        </p:blipFill>
        <p:spPr>
          <a:xfrm>
            <a:off x="5544108" y="3753036"/>
            <a:ext cx="3038078" cy="2272469"/>
          </a:xfrm>
          <a:prstGeom prst="rect">
            <a:avLst/>
          </a:prstGeom>
        </p:spPr>
      </p:pic>
    </p:spTree>
    <p:extLst>
      <p:ext uri="{BB962C8B-B14F-4D97-AF65-F5344CB8AC3E}">
        <p14:creationId xmlns:p14="http://schemas.microsoft.com/office/powerpoint/2010/main" xmlns="" val="48673805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zh-CN" altLang="en-US"/>
              <a:t>能力级别</a:t>
            </a:r>
            <a:r>
              <a:rPr lang="en-US" altLang="zh-CN"/>
              <a:t>-1</a:t>
            </a:r>
            <a:r>
              <a:rPr lang="zh-CN" altLang="en-US"/>
              <a:t>级</a:t>
            </a:r>
          </a:p>
        </p:txBody>
      </p:sp>
      <p:sp>
        <p:nvSpPr>
          <p:cNvPr id="83971"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非正规执行级</a:t>
            </a:r>
            <a:endParaRPr lang="en-US" dirty="0"/>
          </a:p>
          <a:p>
            <a:pPr lvl="1"/>
            <a:r>
              <a:rPr lang="zh-CN" altLang="en-US" dirty="0"/>
              <a:t>该级别过程区域的基本实施均被执行，但未经过严格的计划和跟踪，而是基于个人的知识和努力</a:t>
            </a:r>
          </a:p>
          <a:p>
            <a:pPr lvl="1"/>
            <a:r>
              <a:rPr lang="zh-CN" altLang="en-US" dirty="0"/>
              <a:t>该级别包括一个公共特征</a:t>
            </a:r>
            <a:r>
              <a:rPr lang="en-US" altLang="zh-CN" dirty="0"/>
              <a:t>——</a:t>
            </a:r>
            <a:r>
              <a:rPr lang="zh-CN" altLang="en-US" dirty="0"/>
              <a:t>执行基本实施</a:t>
            </a:r>
          </a:p>
          <a:p>
            <a:pPr lvl="2"/>
            <a:r>
              <a:rPr lang="zh-CN" altLang="en-US" dirty="0"/>
              <a:t>所有</a:t>
            </a:r>
            <a:r>
              <a:rPr lang="en-US" altLang="zh-CN" dirty="0"/>
              <a:t>BP</a:t>
            </a:r>
            <a:r>
              <a:rPr lang="zh-CN" altLang="en-US" dirty="0"/>
              <a:t>以某种方式执行</a:t>
            </a:r>
            <a:endParaRPr lang="en-US" dirty="0"/>
          </a:p>
          <a:p>
            <a:pPr lvl="2"/>
            <a:r>
              <a:rPr lang="zh-CN" altLang="en-US" dirty="0"/>
              <a:t>工作产品的一致性、性能和质量会因为缺乏适当控制而存在极大的差异</a:t>
            </a:r>
          </a:p>
        </p:txBody>
      </p:sp>
      <p:sp>
        <p:nvSpPr>
          <p:cNvPr id="83972"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AD93C8F0-2742-427B-B6B4-B0542A054AC4}"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40</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298886772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zh-CN" altLang="en-US"/>
              <a:t>能力级别</a:t>
            </a:r>
            <a:r>
              <a:rPr lang="en-US" altLang="zh-CN"/>
              <a:t>-2</a:t>
            </a:r>
            <a:r>
              <a:rPr lang="zh-CN" altLang="en-US"/>
              <a:t>级</a:t>
            </a:r>
          </a:p>
        </p:txBody>
      </p:sp>
      <p:sp>
        <p:nvSpPr>
          <p:cNvPr id="84995"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t>规划和跟踪级</a:t>
            </a:r>
            <a:endParaRPr lang="en-US"/>
          </a:p>
          <a:p>
            <a:pPr lvl="1"/>
            <a:r>
              <a:rPr lang="zh-CN" altLang="en-US"/>
              <a:t>该级别包括四个公共特征：</a:t>
            </a:r>
          </a:p>
          <a:p>
            <a:pPr lvl="2"/>
            <a:r>
              <a:rPr lang="zh-CN" altLang="en-US"/>
              <a:t>规划执行：分配资源、指定责任、提供工具、将规划形成文档</a:t>
            </a:r>
          </a:p>
          <a:p>
            <a:pPr lvl="2"/>
            <a:r>
              <a:rPr lang="zh-CN" altLang="en-US"/>
              <a:t>规范化执行：使用标准和规程、进行配置管理</a:t>
            </a:r>
          </a:p>
          <a:p>
            <a:pPr lvl="2"/>
            <a:r>
              <a:rPr lang="zh-CN" altLang="en-US"/>
              <a:t>跟踪执行：跟踪过程实施、采取修正措施</a:t>
            </a:r>
          </a:p>
          <a:p>
            <a:pPr lvl="2"/>
            <a:r>
              <a:rPr lang="zh-CN" altLang="en-US"/>
              <a:t>验证执行：验证工作过程、验证工作产品</a:t>
            </a:r>
          </a:p>
        </p:txBody>
      </p:sp>
      <p:sp>
        <p:nvSpPr>
          <p:cNvPr id="84996"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7051D4F9-9343-4C3E-A7AF-98AEC6A4B215}"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41</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15652885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zh-CN" altLang="en-US"/>
              <a:t>能力级别</a:t>
            </a:r>
            <a:r>
              <a:rPr lang="en-US" altLang="zh-CN"/>
              <a:t>-3</a:t>
            </a:r>
            <a:r>
              <a:rPr lang="zh-CN" altLang="en-US"/>
              <a:t>级</a:t>
            </a:r>
          </a:p>
        </p:txBody>
      </p:sp>
      <p:sp>
        <p:nvSpPr>
          <p:cNvPr id="86019"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a:t>充分定义级</a:t>
            </a:r>
            <a:endParaRPr lang="en-US" dirty="0"/>
          </a:p>
          <a:p>
            <a:pPr lvl="1"/>
            <a:r>
              <a:rPr lang="zh-CN" altLang="en-US" dirty="0"/>
              <a:t>该级别包括三个公共特征：</a:t>
            </a:r>
          </a:p>
          <a:p>
            <a:pPr lvl="2"/>
            <a:r>
              <a:rPr lang="zh-CN" altLang="en-US" dirty="0"/>
              <a:t>定义标准化过程：制定标准化过程，从组织标准化过程中裁剪出针对特定需求的过程</a:t>
            </a:r>
          </a:p>
          <a:p>
            <a:pPr lvl="2"/>
            <a:r>
              <a:rPr lang="zh-CN" altLang="en-US" dirty="0"/>
              <a:t>执行已定义过程：</a:t>
            </a:r>
            <a:r>
              <a:rPr lang="en-US" altLang="zh-CN" dirty="0"/>
              <a:t>PA</a:t>
            </a:r>
            <a:r>
              <a:rPr lang="zh-CN" altLang="en-US" dirty="0"/>
              <a:t>的实施使用充分定义的过程，对执行结果进行缺陷评审，使用充分定义的数据</a:t>
            </a:r>
          </a:p>
          <a:p>
            <a:pPr lvl="2"/>
            <a:r>
              <a:rPr lang="zh-CN" altLang="en-US" dirty="0"/>
              <a:t>协调安全实施：执行组内协调、执行组间协调、执行外部协调</a:t>
            </a:r>
          </a:p>
          <a:p>
            <a:pPr lvl="1"/>
            <a:endParaRPr lang="zh-CN" altLang="en-US" dirty="0"/>
          </a:p>
        </p:txBody>
      </p:sp>
      <p:sp>
        <p:nvSpPr>
          <p:cNvPr id="86020"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E3B2C292-D755-481E-BAAF-3B9648468C62}"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42</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257258839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zh-CN" altLang="en-US"/>
              <a:t>能力级别</a:t>
            </a:r>
            <a:r>
              <a:rPr lang="en-US" altLang="zh-CN"/>
              <a:t>-4</a:t>
            </a:r>
            <a:r>
              <a:rPr lang="zh-CN" altLang="en-US"/>
              <a:t>级</a:t>
            </a:r>
          </a:p>
        </p:txBody>
      </p:sp>
      <p:sp>
        <p:nvSpPr>
          <p:cNvPr id="87043"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t>量化控制级</a:t>
            </a:r>
          </a:p>
          <a:p>
            <a:pPr lvl="1"/>
            <a:r>
              <a:rPr lang="zh-CN"/>
              <a:t>该级别包括两个公共特征：</a:t>
            </a:r>
          </a:p>
          <a:p>
            <a:pPr lvl="2"/>
            <a:r>
              <a:rPr lang="zh-CN"/>
              <a:t>建立可测量的质量目标：为工作产品建立可测度的目标</a:t>
            </a:r>
          </a:p>
          <a:p>
            <a:pPr lvl="2"/>
            <a:r>
              <a:rPr lang="zh-CN"/>
              <a:t>对执行情况实施客观管理：为工作过程能力建立量化测量和改进的标准</a:t>
            </a:r>
          </a:p>
          <a:p>
            <a:endParaRPr lang="zh-CN" altLang="zh-CN"/>
          </a:p>
          <a:p>
            <a:endParaRPr lang="zh-CN" altLang="zh-CN"/>
          </a:p>
          <a:p>
            <a:endParaRPr lang="zh-CN" altLang="zh-CN"/>
          </a:p>
          <a:p>
            <a:pPr lvl="1"/>
            <a:endParaRPr lang="zh-CN" altLang="zh-CN"/>
          </a:p>
        </p:txBody>
      </p:sp>
      <p:sp>
        <p:nvSpPr>
          <p:cNvPr id="87044"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966AE9D5-F834-4EC5-8E71-A738BC815A97}"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43</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327850961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extLst>
            <a:ext uri="{91240B29-F687-4F45-9708-019B960494DF}">
              <a14:hiddenLine xmlns:a14="http://schemas.microsoft.com/office/drawing/2010/main" xmlns="" w="9525" cmpd="sng">
                <a:solidFill>
                  <a:srgbClr val="000000"/>
                </a:solidFill>
                <a:miter lim="800000"/>
                <a:headEnd/>
                <a:tailEnd/>
              </a14:hiddenLine>
            </a:ext>
          </a:extLst>
        </p:spPr>
        <p:txBody>
          <a:bodyPr/>
          <a:lstStyle/>
          <a:p>
            <a:r>
              <a:rPr lang="zh-CN" altLang="en-US"/>
              <a:t>能力级别</a:t>
            </a:r>
            <a:r>
              <a:rPr lang="en-US" altLang="zh-CN"/>
              <a:t>-5</a:t>
            </a:r>
            <a:r>
              <a:rPr lang="zh-CN" altLang="en-US"/>
              <a:t>级</a:t>
            </a:r>
          </a:p>
        </p:txBody>
      </p:sp>
      <p:sp>
        <p:nvSpPr>
          <p:cNvPr id="88067" name="Rectangle 3"/>
          <p:cNvSpPr>
            <a:spLocks noGrp="1" noChangeArrowheads="1"/>
          </p:cNvSpPr>
          <p:nvPr>
            <p:ph idx="1"/>
          </p:nvPr>
        </p:nvSpPr>
        <p:spPr>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t>持续改进级</a:t>
            </a:r>
          </a:p>
          <a:p>
            <a:pPr lvl="1"/>
            <a:r>
              <a:rPr lang="zh-CN"/>
              <a:t>该级别包括两个特征</a:t>
            </a:r>
          </a:p>
          <a:p>
            <a:pPr lvl="2"/>
            <a:r>
              <a:rPr lang="zh-CN"/>
              <a:t>改进组织能力：建立过程有效性目标，持续改进标准过程</a:t>
            </a:r>
          </a:p>
          <a:p>
            <a:pPr lvl="2"/>
            <a:r>
              <a:rPr lang="zh-CN"/>
              <a:t>改进过程有效性：进行因果分析，消除缺陷根源，持续改进已定义过程</a:t>
            </a:r>
          </a:p>
        </p:txBody>
      </p:sp>
      <p:sp>
        <p:nvSpPr>
          <p:cNvPr id="88068" name="灯片编号占位符 10"/>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ct val="20000"/>
              </a:spcBef>
              <a:buClr>
                <a:srgbClr val="3399FF"/>
              </a:buClr>
              <a:buFont typeface="Wingdings" panose="05000000000000000000" pitchFamily="2" charset="2"/>
              <a:buChar char="v"/>
              <a:defRPr sz="2800">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9900"/>
              </a:buClr>
              <a:buFont typeface="Wingdings" panose="05000000000000000000" pitchFamily="2" charset="2"/>
              <a:buChar char="§"/>
              <a:defRPr sz="2600">
                <a:solidFill>
                  <a:schemeClr val="tx1"/>
                </a:solidFill>
                <a:latin typeface="黑体" panose="02010609060101010101" pitchFamily="49" charset="-122"/>
                <a:ea typeface="黑体" panose="02010609060101010101" pitchFamily="49" charset="-122"/>
                <a:sym typeface="黑体" panose="02010609060101010101" pitchFamily="49" charset="-122"/>
              </a:defRPr>
            </a:lvl2pPr>
            <a:lvl3pPr marL="1143000" indent="-228600">
              <a:spcBef>
                <a:spcPct val="20000"/>
              </a:spcBef>
              <a:buClr>
                <a:schemeClr val="accent2"/>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sym typeface="黑体" panose="02010609060101010101" pitchFamily="49" charset="-122"/>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sym typeface="黑体" panose="02010609060101010101" pitchFamily="49" charset="-122"/>
              </a:defRPr>
            </a:lvl9pPr>
          </a:lstStyle>
          <a:p>
            <a:pPr algn="ctr" eaLnBrk="1" hangingPunct="1">
              <a:spcBef>
                <a:spcPct val="0"/>
              </a:spcBef>
              <a:buClrTx/>
              <a:buFont typeface="Arial" panose="020B0604020202020204" pitchFamily="34" charset="0"/>
              <a:buNone/>
            </a:pPr>
            <a:fld id="{A2D67E1D-08D4-4BF1-93E9-EE3AEDD3E58E}" type="slidenum">
              <a:rPr lang="zh-CN" altLang="en-US" sz="1000">
                <a:solidFill>
                  <a:srgbClr val="000000"/>
                </a:solidFill>
                <a:latin typeface="Arial" panose="020B0604020202020204" pitchFamily="34" charset="0"/>
                <a:ea typeface="宋体" panose="02010600030101010101" pitchFamily="2" charset="-122"/>
              </a:rPr>
              <a:pPr algn="ctr" eaLnBrk="1" hangingPunct="1">
                <a:spcBef>
                  <a:spcPct val="0"/>
                </a:spcBef>
                <a:buClrTx/>
                <a:buFont typeface="Arial" panose="020B0604020202020204" pitchFamily="34" charset="0"/>
                <a:buNone/>
              </a:pPr>
              <a:t>44</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71827503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知识子域：安全运营</a:t>
            </a:r>
          </a:p>
        </p:txBody>
      </p:sp>
      <p:sp>
        <p:nvSpPr>
          <p:cNvPr id="3" name="内容占位符 2"/>
          <p:cNvSpPr>
            <a:spLocks noGrp="1"/>
          </p:cNvSpPr>
          <p:nvPr>
            <p:ph idx="1"/>
          </p:nvPr>
        </p:nvSpPr>
        <p:spPr/>
        <p:txBody>
          <a:bodyPr/>
          <a:lstStyle/>
          <a:p>
            <a:r>
              <a:rPr lang="zh-CN" altLang="en-US" dirty="0"/>
              <a:t>安全运营概念</a:t>
            </a:r>
          </a:p>
          <a:p>
            <a:pPr lvl="1"/>
            <a:r>
              <a:rPr lang="zh-CN" altLang="en-US" dirty="0"/>
              <a:t>了解安全运营的概念；</a:t>
            </a:r>
          </a:p>
          <a:p>
            <a:r>
              <a:rPr lang="zh-CN" altLang="en-US" dirty="0"/>
              <a:t>安全运营管理</a:t>
            </a:r>
          </a:p>
          <a:p>
            <a:pPr lvl="1"/>
            <a:r>
              <a:rPr lang="zh-CN" altLang="en-US" dirty="0"/>
              <a:t>了解漏洞的概念及漏洞检测、漏洞评估等漏洞管理工作；</a:t>
            </a:r>
          </a:p>
          <a:p>
            <a:pPr lvl="1"/>
            <a:r>
              <a:rPr lang="zh-CN" altLang="en-US" dirty="0"/>
              <a:t>了解补丁管理的重要性及补丁管理工作步骤；</a:t>
            </a:r>
          </a:p>
          <a:p>
            <a:pPr lvl="1"/>
            <a:r>
              <a:rPr lang="zh-CN" altLang="en-US" dirty="0"/>
              <a:t>了解变更管理的作用及工作步骤；</a:t>
            </a:r>
          </a:p>
          <a:p>
            <a:pPr lvl="1"/>
            <a:r>
              <a:rPr lang="zh-CN" altLang="en-US" dirty="0"/>
              <a:t>了解配置管理的基本概念；</a:t>
            </a:r>
          </a:p>
          <a:p>
            <a:pPr lvl="1"/>
            <a:r>
              <a:rPr lang="zh-CN" altLang="en-US" dirty="0"/>
              <a:t>了解事件管理的基本概念。</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45</a:t>
            </a:fld>
            <a:endParaRPr lang="en-US" altLang="zh-CN"/>
          </a:p>
        </p:txBody>
      </p:sp>
    </p:spTree>
    <p:extLst>
      <p:ext uri="{BB962C8B-B14F-4D97-AF65-F5344CB8AC3E}">
        <p14:creationId xmlns:p14="http://schemas.microsoft.com/office/powerpoint/2010/main" xmlns="" val="208426111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安全运营概念</a:t>
            </a:r>
          </a:p>
        </p:txBody>
      </p:sp>
      <p:sp>
        <p:nvSpPr>
          <p:cNvPr id="3" name="内容占位符 2"/>
          <p:cNvSpPr>
            <a:spLocks noGrp="1"/>
          </p:cNvSpPr>
          <p:nvPr>
            <p:ph idx="1"/>
          </p:nvPr>
        </p:nvSpPr>
        <p:spPr/>
        <p:txBody>
          <a:bodyPr/>
          <a:lstStyle/>
          <a:p>
            <a:r>
              <a:rPr lang="zh-CN" altLang="en-US" dirty="0"/>
              <a:t>安全运营的概念</a:t>
            </a:r>
            <a:endParaRPr lang="en-US" altLang="zh-CN" dirty="0"/>
          </a:p>
          <a:p>
            <a:pPr lvl="1"/>
            <a:r>
              <a:rPr lang="zh-CN" altLang="zh-CN" dirty="0"/>
              <a:t>建立机制对信息系统运行状况进行监控，对运行中的问题进行分析，发现问题的根源并协调资源进行解决以实现安全目标</a:t>
            </a:r>
            <a:endParaRPr lang="en-US" altLang="zh-CN" dirty="0"/>
          </a:p>
          <a:p>
            <a:pPr lvl="1"/>
            <a:r>
              <a:rPr lang="zh-CN" altLang="en-US" dirty="0"/>
              <a:t>安全运营面向组织机构业务，与</a:t>
            </a:r>
            <a:r>
              <a:rPr lang="en-US" altLang="zh-CN" dirty="0"/>
              <a:t>IT</a:t>
            </a:r>
            <a:r>
              <a:rPr lang="zh-CN" altLang="en-US" dirty="0"/>
              <a:t>运营相辅相成</a:t>
            </a:r>
            <a:r>
              <a:rPr lang="zh-CN" altLang="zh-CN" dirty="0"/>
              <a:t>；</a:t>
            </a:r>
            <a:endParaRPr lang="en-US" altLang="zh-CN" dirty="0"/>
          </a:p>
          <a:p>
            <a:r>
              <a:rPr lang="zh-CN" altLang="zh-CN" dirty="0"/>
              <a:t>安全运营</a:t>
            </a:r>
            <a:r>
              <a:rPr lang="zh-CN" altLang="en-US" dirty="0"/>
              <a:t>参考标准</a:t>
            </a:r>
            <a:endParaRPr lang="en-US" altLang="zh-CN" dirty="0"/>
          </a:p>
          <a:p>
            <a:pPr lvl="1"/>
            <a:r>
              <a:rPr lang="en-US" altLang="zh-CN" dirty="0"/>
              <a:t>COBIT:IT</a:t>
            </a:r>
            <a:r>
              <a:rPr lang="zh-CN" altLang="zh-CN" dirty="0"/>
              <a:t>控制和</a:t>
            </a:r>
            <a:r>
              <a:rPr lang="en-US" altLang="zh-CN" dirty="0"/>
              <a:t>IT</a:t>
            </a:r>
            <a:r>
              <a:rPr lang="zh-CN" altLang="zh-CN" dirty="0"/>
              <a:t>度量评价</a:t>
            </a:r>
            <a:endParaRPr lang="en-US" altLang="zh-CN" dirty="0"/>
          </a:p>
          <a:p>
            <a:pPr lvl="1"/>
            <a:r>
              <a:rPr lang="en-US" altLang="zh-CN" dirty="0"/>
              <a:t>ITIL: IT</a:t>
            </a:r>
            <a:r>
              <a:rPr lang="zh-CN" altLang="zh-CN" dirty="0"/>
              <a:t>过程管理、强调</a:t>
            </a:r>
            <a:r>
              <a:rPr lang="en-US" altLang="zh-CN" dirty="0"/>
              <a:t>IT</a:t>
            </a:r>
            <a:r>
              <a:rPr lang="zh-CN" altLang="zh-CN" dirty="0"/>
              <a:t>支持和</a:t>
            </a:r>
            <a:r>
              <a:rPr lang="en-US" altLang="zh-CN" dirty="0"/>
              <a:t>IT</a:t>
            </a:r>
            <a:r>
              <a:rPr lang="zh-CN" altLang="zh-CN" dirty="0"/>
              <a:t>交付</a:t>
            </a:r>
            <a:endParaRPr lang="en-US" altLang="zh-CN" dirty="0"/>
          </a:p>
          <a:p>
            <a:pPr lvl="1"/>
            <a:r>
              <a:rPr lang="en-US" altLang="zh-CN" dirty="0"/>
              <a:t>ISO27000:IT</a:t>
            </a:r>
            <a:r>
              <a:rPr lang="zh-CN" altLang="zh-CN" dirty="0"/>
              <a:t>安全控制</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46</a:t>
            </a:fld>
            <a:endParaRPr lang="en-US" altLang="zh-CN"/>
          </a:p>
        </p:txBody>
      </p:sp>
    </p:spTree>
    <p:extLst>
      <p:ext uri="{BB962C8B-B14F-4D97-AF65-F5344CB8AC3E}">
        <p14:creationId xmlns:p14="http://schemas.microsoft.com/office/powerpoint/2010/main" xmlns="" val="240863218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安全漏洞的概念</a:t>
            </a:r>
          </a:p>
        </p:txBody>
      </p:sp>
      <p:sp>
        <p:nvSpPr>
          <p:cNvPr id="7" name="内容占位符 2"/>
          <p:cNvSpPr>
            <a:spLocks noGrp="1"/>
          </p:cNvSpPr>
          <p:nvPr>
            <p:ph idx="1"/>
          </p:nvPr>
        </p:nvSpPr>
        <p:spPr/>
        <p:txBody>
          <a:bodyPr/>
          <a:lstStyle/>
          <a:p>
            <a:r>
              <a:rPr lang="zh-CN" altLang="en-US" dirty="0"/>
              <a:t>什么是安全</a:t>
            </a:r>
            <a:r>
              <a:rPr lang="zh-CN" altLang="zh-CN" dirty="0"/>
              <a:t>漏洞（</a:t>
            </a:r>
            <a:r>
              <a:rPr lang="en-US" altLang="zh-CN" dirty="0"/>
              <a:t>Vulnerability</a:t>
            </a:r>
            <a:r>
              <a:rPr lang="zh-CN" altLang="zh-CN" dirty="0"/>
              <a:t>）</a:t>
            </a:r>
            <a:endParaRPr lang="en-US" altLang="zh-CN" dirty="0"/>
          </a:p>
          <a:p>
            <a:pPr lvl="1"/>
            <a:r>
              <a:rPr lang="zh-CN" altLang="zh-CN" dirty="0"/>
              <a:t>也被称为脆弱性</a:t>
            </a:r>
            <a:r>
              <a:rPr lang="zh-CN" altLang="en-US" dirty="0"/>
              <a:t>，</a:t>
            </a:r>
            <a:r>
              <a:rPr lang="zh-CN" altLang="zh-CN" dirty="0"/>
              <a:t>计算机系统天生的类似基因的缺陷</a:t>
            </a:r>
            <a:r>
              <a:rPr lang="zh-CN" altLang="en-US" dirty="0"/>
              <a:t>，在使用和发展过程中产生意想不到的问题（</a:t>
            </a:r>
            <a:r>
              <a:rPr lang="zh-CN" altLang="zh-CN" dirty="0"/>
              <a:t>冯</a:t>
            </a:r>
            <a:r>
              <a:rPr lang="en-US" altLang="zh-CN" dirty="0"/>
              <a:t>•</a:t>
            </a:r>
            <a:r>
              <a:rPr lang="zh-CN" altLang="zh-CN" dirty="0"/>
              <a:t>诺依曼</a:t>
            </a:r>
            <a:r>
              <a:rPr lang="zh-CN" altLang="en-US" dirty="0"/>
              <a:t>）</a:t>
            </a:r>
            <a:endParaRPr lang="en-US" altLang="zh-CN" dirty="0"/>
          </a:p>
          <a:p>
            <a:pPr lvl="1"/>
            <a:r>
              <a:rPr lang="zh-CN" altLang="zh-CN" dirty="0"/>
              <a:t>漏洞是存在于评估对象（</a:t>
            </a:r>
            <a:r>
              <a:rPr lang="en-US" altLang="zh-CN" dirty="0"/>
              <a:t>TOE</a:t>
            </a:r>
            <a:r>
              <a:rPr lang="zh-CN" altLang="zh-CN" dirty="0"/>
              <a:t>）中的，在一定的环境条件下可能违反安全功能要求的弱点</a:t>
            </a:r>
            <a:r>
              <a:rPr lang="zh-CN" altLang="en-US" dirty="0"/>
              <a:t>（</a:t>
            </a:r>
            <a:r>
              <a:rPr lang="en-US" altLang="zh-CN" dirty="0"/>
              <a:t>ISO/IEC15408</a:t>
            </a:r>
            <a:r>
              <a:rPr lang="zh-CN" altLang="en-US" dirty="0"/>
              <a:t>）</a:t>
            </a:r>
          </a:p>
          <a:p>
            <a:r>
              <a:rPr lang="zh-CN" altLang="en-US" dirty="0"/>
              <a:t>安全漏洞的范畴</a:t>
            </a:r>
            <a:endParaRPr lang="en-US" altLang="zh-CN" dirty="0"/>
          </a:p>
          <a:p>
            <a:pPr lvl="1"/>
            <a:r>
              <a:rPr lang="zh-CN" altLang="zh-CN" dirty="0"/>
              <a:t>漏洞本身随着信息技术的发展而具有不同的含义与范畴</a:t>
            </a:r>
            <a:endParaRPr lang="en-US" altLang="zh-CN" dirty="0"/>
          </a:p>
          <a:p>
            <a:pPr lvl="1"/>
            <a:r>
              <a:rPr lang="zh-CN" altLang="zh-CN" dirty="0"/>
              <a:t>基于访问控制的定义逐步发展到涉及系统安全流程、设计、实施、内部控制等全过程的定义</a:t>
            </a:r>
            <a:endParaRPr lang="en-US" altLang="zh-CN" dirty="0"/>
          </a:p>
          <a:p>
            <a:pPr lvl="1"/>
            <a:endParaRPr lang="en-US" altLang="zh-CN" dirty="0"/>
          </a:p>
          <a:p>
            <a:pPr lvl="1"/>
            <a:endParaRPr lang="zh-CN" altLang="en-US"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47</a:t>
            </a:fld>
            <a:endParaRPr lang="en-US" altLang="zh-CN"/>
          </a:p>
        </p:txBody>
      </p:sp>
    </p:spTree>
    <p:extLst>
      <p:ext uri="{BB962C8B-B14F-4D97-AF65-F5344CB8AC3E}">
        <p14:creationId xmlns:p14="http://schemas.microsoft.com/office/powerpoint/2010/main" xmlns="" val="73940903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漏洞管理的重要性</a:t>
            </a:r>
          </a:p>
        </p:txBody>
      </p:sp>
      <p:sp>
        <p:nvSpPr>
          <p:cNvPr id="3" name="内容占位符 2"/>
          <p:cNvSpPr>
            <a:spLocks noGrp="1"/>
          </p:cNvSpPr>
          <p:nvPr>
            <p:ph idx="1"/>
          </p:nvPr>
        </p:nvSpPr>
        <p:spPr/>
        <p:txBody>
          <a:bodyPr/>
          <a:lstStyle/>
          <a:p>
            <a:r>
              <a:rPr lang="zh-CN" altLang="en-US" dirty="0"/>
              <a:t>为什么需要漏洞管理</a:t>
            </a:r>
            <a:endParaRPr lang="en-US" altLang="zh-CN" dirty="0"/>
          </a:p>
          <a:p>
            <a:pPr lvl="1"/>
            <a:r>
              <a:rPr lang="zh-CN" altLang="en-US" dirty="0"/>
              <a:t>漏洞是信息系统中必然存在的安全问题，对漏洞进行管理是保障信息系统安全的重要工作</a:t>
            </a:r>
            <a:endParaRPr lang="en-US" altLang="zh-CN" dirty="0"/>
          </a:p>
          <a:p>
            <a:r>
              <a:rPr lang="zh-CN" altLang="en-US" dirty="0"/>
              <a:t>漏洞管理工作</a:t>
            </a:r>
            <a:endParaRPr lang="en-US" altLang="zh-CN" dirty="0"/>
          </a:p>
          <a:p>
            <a:pPr lvl="1"/>
            <a:r>
              <a:rPr lang="zh-CN" altLang="en-US" dirty="0"/>
              <a:t>漏洞检测</a:t>
            </a:r>
            <a:endParaRPr lang="en-US" altLang="zh-CN" dirty="0"/>
          </a:p>
          <a:p>
            <a:pPr lvl="1"/>
            <a:r>
              <a:rPr lang="zh-CN" altLang="en-US" dirty="0"/>
              <a:t>漏洞评估</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48</a:t>
            </a:fld>
            <a:endParaRPr lang="en-US" altLang="zh-CN"/>
          </a:p>
        </p:txBody>
      </p:sp>
    </p:spTree>
    <p:extLst>
      <p:ext uri="{BB962C8B-B14F-4D97-AF65-F5344CB8AC3E}">
        <p14:creationId xmlns:p14="http://schemas.microsoft.com/office/powerpoint/2010/main" xmlns="" val="325725712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补丁管理</a:t>
            </a:r>
          </a:p>
        </p:txBody>
      </p:sp>
      <p:sp>
        <p:nvSpPr>
          <p:cNvPr id="7" name="内容占位符 2"/>
          <p:cNvSpPr>
            <a:spLocks noGrp="1"/>
          </p:cNvSpPr>
          <p:nvPr>
            <p:ph idx="1"/>
          </p:nvPr>
        </p:nvSpPr>
        <p:spPr/>
        <p:txBody>
          <a:bodyPr/>
          <a:lstStyle/>
          <a:p>
            <a:r>
              <a:rPr lang="zh-CN" altLang="en-US" dirty="0"/>
              <a:t>基本意义</a:t>
            </a:r>
            <a:endParaRPr lang="en-US" altLang="zh-CN" dirty="0"/>
          </a:p>
          <a:p>
            <a:pPr lvl="1"/>
            <a:r>
              <a:rPr lang="zh-CN" altLang="en-US" dirty="0"/>
              <a:t>有效的补丁管理程序能够确保系统安装当前最新的补丁。</a:t>
            </a:r>
            <a:endParaRPr lang="en-US" altLang="zh-CN" dirty="0"/>
          </a:p>
          <a:p>
            <a:r>
              <a:rPr lang="zh-CN" altLang="en-US" dirty="0"/>
              <a:t>主要步骤</a:t>
            </a:r>
            <a:endParaRPr lang="en-US" altLang="zh-CN" dirty="0"/>
          </a:p>
          <a:p>
            <a:pPr lvl="1"/>
            <a:r>
              <a:rPr lang="zh-CN" altLang="en-US" dirty="0"/>
              <a:t>评估补丁（较为重要）</a:t>
            </a:r>
            <a:endParaRPr lang="en-US" altLang="zh-CN" dirty="0"/>
          </a:p>
          <a:p>
            <a:pPr lvl="1"/>
            <a:r>
              <a:rPr lang="zh-CN" altLang="en-US" dirty="0"/>
              <a:t>测试补丁（较为关键）</a:t>
            </a:r>
            <a:endParaRPr lang="en-US" altLang="zh-CN" dirty="0"/>
          </a:p>
          <a:p>
            <a:pPr lvl="1"/>
            <a:r>
              <a:rPr lang="zh-CN" altLang="en-US" dirty="0"/>
              <a:t>批准补丁（常与变更管理联动）</a:t>
            </a:r>
            <a:endParaRPr lang="en-US" altLang="zh-CN" dirty="0"/>
          </a:p>
          <a:p>
            <a:pPr lvl="1"/>
            <a:r>
              <a:rPr lang="zh-CN" altLang="en-US" dirty="0"/>
              <a:t>部署补丁（人工、自动）</a:t>
            </a:r>
            <a:endParaRPr lang="en-US" altLang="zh-CN" dirty="0"/>
          </a:p>
          <a:p>
            <a:pPr lvl="1"/>
            <a:r>
              <a:rPr lang="zh-CN" altLang="en-US" dirty="0"/>
              <a:t>验证补丁（伴随跟进的过程）</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49</a:t>
            </a:fld>
            <a:endParaRPr lang="en-US" altLang="zh-CN"/>
          </a:p>
        </p:txBody>
      </p:sp>
    </p:spTree>
    <p:extLst>
      <p:ext uri="{BB962C8B-B14F-4D97-AF65-F5344CB8AC3E}">
        <p14:creationId xmlns:p14="http://schemas.microsoft.com/office/powerpoint/2010/main" xmlns="" val="16049786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为什么需要系统安全工程</a:t>
            </a:r>
          </a:p>
        </p:txBody>
      </p:sp>
      <p:sp>
        <p:nvSpPr>
          <p:cNvPr id="3" name="内容占位符 2"/>
          <p:cNvSpPr>
            <a:spLocks noGrp="1"/>
          </p:cNvSpPr>
          <p:nvPr>
            <p:ph idx="1"/>
          </p:nvPr>
        </p:nvSpPr>
        <p:spPr/>
        <p:txBody>
          <a:bodyPr/>
          <a:lstStyle/>
          <a:p>
            <a:r>
              <a:rPr lang="zh-CN" altLang="en-US" dirty="0"/>
              <a:t>信息系统安全保障要素之一</a:t>
            </a:r>
            <a:endParaRPr lang="en-US" altLang="zh-CN" dirty="0"/>
          </a:p>
          <a:p>
            <a:r>
              <a:rPr lang="zh-CN" altLang="zh-CN" dirty="0"/>
              <a:t>解决信息系统生命周期的“过程安全”问题</a:t>
            </a:r>
            <a:endParaRPr lang="en-US" altLang="zh-CN" dirty="0"/>
          </a:p>
          <a:p>
            <a:pPr lvl="1"/>
            <a:r>
              <a:rPr lang="zh-CN" altLang="en-US" dirty="0"/>
              <a:t>信息安全是信息化</a:t>
            </a:r>
            <a:r>
              <a:rPr lang="zh-CN" altLang="zh-CN" dirty="0"/>
              <a:t>的有机组成部分，必须与信息化同步规划、同步建设</a:t>
            </a:r>
            <a:endParaRPr lang="en-US" altLang="zh-CN" dirty="0"/>
          </a:p>
          <a:p>
            <a:pPr lvl="1"/>
            <a:r>
              <a:rPr lang="zh-CN" altLang="en-US" dirty="0"/>
              <a:t>信息系统的建设是一项系统工程，具有复杂性，安全工程是以最优费效比提供并满足安全需求</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a:t>
            </a:fld>
            <a:endParaRPr lang="en-US" altLang="zh-CN"/>
          </a:p>
        </p:txBody>
      </p:sp>
      <p:sp>
        <p:nvSpPr>
          <p:cNvPr id="5" name="圆角矩形 4"/>
          <p:cNvSpPr/>
          <p:nvPr/>
        </p:nvSpPr>
        <p:spPr>
          <a:xfrm>
            <a:off x="1117440" y="4185084"/>
            <a:ext cx="7452431" cy="2052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t>
            </a:r>
            <a:r>
              <a:rPr lang="zh-CN" altLang="zh-CN" sz="2400" dirty="0"/>
              <a:t>建设关键信息基础设施应当确保其具有支持业务稳定、持续运行的性能，并保证安全技术措施同步规划、同步建设、同步使用。”</a:t>
            </a:r>
            <a:endParaRPr lang="en-US" altLang="zh-CN" sz="2400" dirty="0"/>
          </a:p>
          <a:p>
            <a:pPr algn="ctr"/>
            <a:r>
              <a:rPr lang="en-US" altLang="zh-CN" sz="2400" dirty="0"/>
              <a:t>--《</a:t>
            </a:r>
            <a:r>
              <a:rPr lang="zh-CN" altLang="en-US" sz="2400" dirty="0"/>
              <a:t>中华人民共和国网络安全法</a:t>
            </a:r>
            <a:r>
              <a:rPr lang="en-US" altLang="zh-CN" sz="2400" dirty="0"/>
              <a:t>》</a:t>
            </a:r>
            <a:endParaRPr lang="zh-CN" altLang="en-US" sz="2400" dirty="0"/>
          </a:p>
        </p:txBody>
      </p:sp>
    </p:spTree>
    <p:extLst>
      <p:ext uri="{BB962C8B-B14F-4D97-AF65-F5344CB8AC3E}">
        <p14:creationId xmlns:p14="http://schemas.microsoft.com/office/powerpoint/2010/main" xmlns="" val="175335521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变更管理与配置管理</a:t>
            </a:r>
          </a:p>
        </p:txBody>
      </p:sp>
      <p:sp>
        <p:nvSpPr>
          <p:cNvPr id="3" name="内容占位符 2"/>
          <p:cNvSpPr>
            <a:spLocks noGrp="1"/>
          </p:cNvSpPr>
          <p:nvPr>
            <p:ph idx="1"/>
          </p:nvPr>
        </p:nvSpPr>
        <p:spPr/>
        <p:txBody>
          <a:bodyPr/>
          <a:lstStyle/>
          <a:p>
            <a:r>
              <a:rPr lang="zh-CN" altLang="zh-CN" dirty="0"/>
              <a:t>保证项目在变化过程中始终处于可控状态，并随时可跟踪回溯到某个历史状态</a:t>
            </a:r>
            <a:endParaRPr lang="en-US" altLang="zh-CN" dirty="0"/>
          </a:p>
          <a:p>
            <a:r>
              <a:rPr lang="zh-CN" altLang="en-US" dirty="0"/>
              <a:t>变更管理的过程</a:t>
            </a:r>
            <a:endParaRPr lang="en-US" altLang="zh-CN" dirty="0"/>
          </a:p>
          <a:p>
            <a:pPr lvl="1"/>
            <a:r>
              <a:rPr lang="zh-CN" altLang="en-US" dirty="0"/>
              <a:t>提交变更申请</a:t>
            </a:r>
            <a:endParaRPr lang="en-US" altLang="zh-CN" dirty="0"/>
          </a:p>
          <a:p>
            <a:pPr lvl="1"/>
            <a:r>
              <a:rPr lang="zh-CN" altLang="en-US" dirty="0"/>
              <a:t>变更审核</a:t>
            </a:r>
            <a:endParaRPr lang="en-US" altLang="zh-CN" dirty="0"/>
          </a:p>
          <a:p>
            <a:pPr lvl="1"/>
            <a:r>
              <a:rPr lang="zh-CN" altLang="en-US" dirty="0"/>
              <a:t>变更批准</a:t>
            </a:r>
            <a:endParaRPr lang="en-US" altLang="zh-CN" dirty="0"/>
          </a:p>
          <a:p>
            <a:pPr lvl="1"/>
            <a:r>
              <a:rPr lang="zh-CN" altLang="en-US" dirty="0"/>
              <a:t>变更实施</a:t>
            </a:r>
            <a:endParaRPr lang="en-US" altLang="zh-CN" dirty="0"/>
          </a:p>
          <a:p>
            <a:pPr lvl="1"/>
            <a:r>
              <a:rPr lang="zh-CN" altLang="en-US" dirty="0"/>
              <a:t>变更记录</a:t>
            </a:r>
            <a:endParaRPr lang="en-US" altLang="zh-CN" dirty="0"/>
          </a:p>
          <a:p>
            <a:r>
              <a:rPr lang="zh-CN" altLang="en-US" dirty="0"/>
              <a:t>配置管理</a:t>
            </a:r>
            <a:endParaRPr lang="en-US" altLang="zh-CN" dirty="0"/>
          </a:p>
          <a:p>
            <a:pPr lvl="1"/>
            <a:r>
              <a:rPr lang="zh-CN" altLang="zh-CN" dirty="0"/>
              <a:t>定义和控制服务与基础设施的部件，并保持准确的配置信息</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50</a:t>
            </a:fld>
            <a:endParaRPr lang="en-US" altLang="zh-CN"/>
          </a:p>
        </p:txBody>
      </p:sp>
    </p:spTree>
    <p:extLst>
      <p:ext uri="{BB962C8B-B14F-4D97-AF65-F5344CB8AC3E}">
        <p14:creationId xmlns:p14="http://schemas.microsoft.com/office/powerpoint/2010/main" xmlns="" val="41374013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事件管理</a:t>
            </a:r>
          </a:p>
        </p:txBody>
      </p:sp>
      <p:sp>
        <p:nvSpPr>
          <p:cNvPr id="3" name="内容占位符 2"/>
          <p:cNvSpPr>
            <a:spLocks noGrp="1"/>
          </p:cNvSpPr>
          <p:nvPr>
            <p:ph idx="1"/>
          </p:nvPr>
        </p:nvSpPr>
        <p:spPr/>
        <p:txBody>
          <a:bodyPr/>
          <a:lstStyle/>
          <a:p>
            <a:r>
              <a:rPr lang="zh-CN" altLang="zh-CN" dirty="0"/>
              <a:t>减少或消除事件（包括</a:t>
            </a:r>
            <a:r>
              <a:rPr lang="en-US" altLang="zh-CN" dirty="0"/>
              <a:t>IT</a:t>
            </a:r>
            <a:r>
              <a:rPr lang="zh-CN" altLang="zh-CN" dirty="0"/>
              <a:t>事件和安全事件）对信息系统运行带来的干扰</a:t>
            </a:r>
            <a:endParaRPr lang="en-US" altLang="zh-CN" dirty="0"/>
          </a:p>
          <a:p>
            <a:r>
              <a:rPr lang="zh-CN" altLang="zh-CN" dirty="0"/>
              <a:t>检测事件然后准确确定正确的支持资源以便尽快解决事件的能力</a:t>
            </a:r>
            <a:endParaRPr lang="en-US" altLang="zh-CN" dirty="0"/>
          </a:p>
          <a:p>
            <a:r>
              <a:rPr lang="zh-CN" altLang="zh-CN" dirty="0"/>
              <a:t>为管理层提供关于影响组织的事件的准确信息，以便他们能够确定必需的支持资源，并为支持资源的供给做好计划。</a:t>
            </a:r>
            <a:endParaRPr lang="en-US" altLang="zh-CN" dirty="0"/>
          </a:p>
          <a:p>
            <a:r>
              <a:rPr lang="zh-CN" altLang="zh-CN" dirty="0"/>
              <a:t>事件管理流程涉及运营的整个生命周期</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51</a:t>
            </a:fld>
            <a:endParaRPr lang="en-US" altLang="zh-CN"/>
          </a:p>
        </p:txBody>
      </p:sp>
    </p:spTree>
    <p:extLst>
      <p:ext uri="{BB962C8B-B14F-4D97-AF65-F5344CB8AC3E}">
        <p14:creationId xmlns:p14="http://schemas.microsoft.com/office/powerpoint/2010/main" xmlns="" val="402978878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知识子域：内容安全</a:t>
            </a:r>
          </a:p>
        </p:txBody>
      </p:sp>
      <p:sp>
        <p:nvSpPr>
          <p:cNvPr id="3" name="内容占位符 2"/>
          <p:cNvSpPr>
            <a:spLocks noGrp="1"/>
          </p:cNvSpPr>
          <p:nvPr>
            <p:ph idx="1"/>
          </p:nvPr>
        </p:nvSpPr>
        <p:spPr/>
        <p:txBody>
          <a:bodyPr/>
          <a:lstStyle/>
          <a:p>
            <a:r>
              <a:rPr lang="zh-CN" altLang="en-US" dirty="0"/>
              <a:t>内容安全基础	</a:t>
            </a:r>
          </a:p>
          <a:p>
            <a:pPr lvl="1"/>
            <a:r>
              <a:rPr lang="zh-CN" altLang="en-US" dirty="0"/>
              <a:t>了解内容安全的概念、重要性及内容安全管理的需求。</a:t>
            </a:r>
          </a:p>
          <a:p>
            <a:r>
              <a:rPr lang="zh-CN" altLang="en-US" dirty="0"/>
              <a:t>数字版权</a:t>
            </a:r>
          </a:p>
          <a:p>
            <a:pPr lvl="1"/>
            <a:r>
              <a:rPr lang="zh-CN" altLang="en-US" dirty="0"/>
              <a:t>了解著作权、版权的概念；</a:t>
            </a:r>
          </a:p>
          <a:p>
            <a:pPr lvl="1"/>
            <a:r>
              <a:rPr lang="zh-CN" altLang="en-US" dirty="0"/>
              <a:t>了解数字版权管理相关概念及技术；</a:t>
            </a:r>
          </a:p>
          <a:p>
            <a:pPr lvl="1"/>
            <a:r>
              <a:rPr lang="zh-CN" altLang="en-US" dirty="0"/>
              <a:t>了解使用数据版权保护信息的措施。</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52</a:t>
            </a:fld>
            <a:endParaRPr lang="en-US" altLang="zh-CN"/>
          </a:p>
        </p:txBody>
      </p:sp>
    </p:spTree>
    <p:extLst>
      <p:ext uri="{BB962C8B-B14F-4D97-AF65-F5344CB8AC3E}">
        <p14:creationId xmlns:p14="http://schemas.microsoft.com/office/powerpoint/2010/main" xmlns="" val="282733734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内容安全基础</a:t>
            </a:r>
          </a:p>
        </p:txBody>
      </p:sp>
      <p:sp>
        <p:nvSpPr>
          <p:cNvPr id="5" name="内容占位符 4"/>
          <p:cNvSpPr>
            <a:spLocks noGrp="1"/>
          </p:cNvSpPr>
          <p:nvPr>
            <p:ph idx="1"/>
          </p:nvPr>
        </p:nvSpPr>
        <p:spPr/>
        <p:txBody>
          <a:bodyPr/>
          <a:lstStyle/>
          <a:p>
            <a:r>
              <a:rPr lang="zh-CN" altLang="en-US" dirty="0"/>
              <a:t>数字资源基本概念</a:t>
            </a:r>
            <a:endParaRPr lang="en-US" altLang="zh-CN" dirty="0"/>
          </a:p>
          <a:p>
            <a:pPr lvl="1"/>
            <a:r>
              <a:rPr lang="zh-CN" altLang="en-US" dirty="0"/>
              <a:t>将计算机技术、通信技术及多媒体技术相互融合而形成的以数字形式发布、存取、利用的信息资源总和</a:t>
            </a:r>
            <a:endParaRPr lang="en-US" altLang="zh-CN" dirty="0"/>
          </a:p>
          <a:p>
            <a:r>
              <a:rPr lang="zh-CN" altLang="en-US" dirty="0"/>
              <a:t>国家制定多条法律法规来保障数字资源的安全性</a:t>
            </a:r>
            <a:endParaRPr lang="en-US" altLang="zh-CN" dirty="0"/>
          </a:p>
          <a:p>
            <a:pPr lvl="1"/>
            <a:r>
              <a:rPr lang="en-US" altLang="zh-CN" dirty="0"/>
              <a:t>《</a:t>
            </a:r>
            <a:r>
              <a:rPr lang="zh-CN" altLang="en-US" dirty="0"/>
              <a:t>中华人民共和国网络安全法</a:t>
            </a:r>
            <a:r>
              <a:rPr lang="en-US" altLang="zh-CN" dirty="0"/>
              <a:t>》</a:t>
            </a:r>
            <a:r>
              <a:rPr lang="zh-CN" altLang="en-US" dirty="0"/>
              <a:t>第十二条</a:t>
            </a:r>
          </a:p>
          <a:p>
            <a:pPr lvl="1"/>
            <a:r>
              <a:rPr lang="en-US" altLang="zh-CN" dirty="0"/>
              <a:t>《</a:t>
            </a:r>
            <a:r>
              <a:rPr lang="zh-CN" altLang="en-US" dirty="0"/>
              <a:t>中华人民共和国网络安全法</a:t>
            </a:r>
            <a:r>
              <a:rPr lang="en-US" altLang="zh-CN" dirty="0"/>
              <a:t>》</a:t>
            </a:r>
            <a:r>
              <a:rPr lang="zh-CN" altLang="en-US" dirty="0"/>
              <a:t>第四章第四十条与第四十二条</a:t>
            </a:r>
          </a:p>
          <a:p>
            <a:pPr lvl="1"/>
            <a:r>
              <a:rPr lang="en-US" altLang="zh-CN" dirty="0"/>
              <a:t>《</a:t>
            </a:r>
            <a:r>
              <a:rPr lang="zh-CN" altLang="en-US" dirty="0"/>
              <a:t>国务院关于授权国家互联网信息办公室负责互联网信息内容管理工作的通知</a:t>
            </a:r>
            <a:r>
              <a:rPr lang="en-US" altLang="zh-CN" dirty="0"/>
              <a:t>》</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53</a:t>
            </a:fld>
            <a:endParaRPr lang="en-US" altLang="zh-CN"/>
          </a:p>
        </p:txBody>
      </p:sp>
    </p:spTree>
    <p:extLst>
      <p:ext uri="{BB962C8B-B14F-4D97-AF65-F5344CB8AC3E}">
        <p14:creationId xmlns:p14="http://schemas.microsoft.com/office/powerpoint/2010/main" xmlns="" val="352082699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内容安全需求</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54</a:t>
            </a:fld>
            <a:endParaRPr lang="en-US" altLang="zh-CN"/>
          </a:p>
        </p:txBody>
      </p:sp>
      <p:sp>
        <p:nvSpPr>
          <p:cNvPr id="3" name="内容占位符 2"/>
          <p:cNvSpPr>
            <a:spLocks noGrp="1"/>
          </p:cNvSpPr>
          <p:nvPr>
            <p:ph idx="1"/>
          </p:nvPr>
        </p:nvSpPr>
        <p:spPr/>
        <p:txBody>
          <a:bodyPr/>
          <a:lstStyle/>
          <a:p>
            <a:r>
              <a:rPr lang="zh-CN" altLang="en-US" dirty="0"/>
              <a:t>内容来源可靠</a:t>
            </a:r>
          </a:p>
          <a:p>
            <a:pPr lvl="1"/>
            <a:r>
              <a:rPr lang="zh-CN" altLang="en-US" dirty="0"/>
              <a:t>数字资源来源可靠，借助数字版权管理技术，对其加以控制。</a:t>
            </a:r>
          </a:p>
          <a:p>
            <a:r>
              <a:rPr lang="zh-CN" altLang="en-US" dirty="0"/>
              <a:t>信息泄露</a:t>
            </a:r>
          </a:p>
          <a:p>
            <a:pPr lvl="1"/>
            <a:r>
              <a:rPr lang="zh-CN" altLang="en-US" dirty="0"/>
              <a:t>敏感信息泄露控制</a:t>
            </a:r>
          </a:p>
          <a:p>
            <a:r>
              <a:rPr lang="zh-CN" altLang="en-US" dirty="0"/>
              <a:t>非法信息</a:t>
            </a:r>
          </a:p>
          <a:p>
            <a:pPr lvl="1"/>
            <a:r>
              <a:rPr lang="zh-CN" altLang="en-US" dirty="0"/>
              <a:t>不良信息传播控制</a:t>
            </a:r>
          </a:p>
          <a:p>
            <a:endParaRPr lang="zh-CN" altLang="en-US" dirty="0"/>
          </a:p>
        </p:txBody>
      </p:sp>
    </p:spTree>
    <p:extLst>
      <p:ext uri="{BB962C8B-B14F-4D97-AF65-F5344CB8AC3E}">
        <p14:creationId xmlns:p14="http://schemas.microsoft.com/office/powerpoint/2010/main" xmlns="" val="225890359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版权与数字版权</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55</a:t>
            </a:fld>
            <a:endParaRPr lang="en-US" altLang="zh-CN"/>
          </a:p>
        </p:txBody>
      </p:sp>
      <p:sp>
        <p:nvSpPr>
          <p:cNvPr id="3" name="内容占位符 2"/>
          <p:cNvSpPr>
            <a:spLocks noGrp="1"/>
          </p:cNvSpPr>
          <p:nvPr>
            <p:ph idx="1"/>
          </p:nvPr>
        </p:nvSpPr>
        <p:spPr/>
        <p:txBody>
          <a:bodyPr/>
          <a:lstStyle/>
          <a:p>
            <a:r>
              <a:rPr lang="zh-CN" altLang="en-US" dirty="0"/>
              <a:t>版权 </a:t>
            </a:r>
            <a:endParaRPr lang="en-US" altLang="zh-CN" dirty="0"/>
          </a:p>
          <a:p>
            <a:pPr lvl="1"/>
            <a:r>
              <a:rPr lang="zh-CN" altLang="en-US" dirty="0"/>
              <a:t>我国现行著作权法第五条规定：“著作权与版权系同义语”。</a:t>
            </a:r>
            <a:endParaRPr lang="en-US" altLang="zh-CN" dirty="0"/>
          </a:p>
          <a:p>
            <a:pPr lvl="1"/>
            <a:r>
              <a:rPr lang="zh-CN" altLang="en-US" dirty="0"/>
              <a:t>天赋人权：</a:t>
            </a:r>
            <a:r>
              <a:rPr lang="zh-CN" altLang="zh-CN" dirty="0"/>
              <a:t>凡是中国公民，法人或者非法人单位的作品，不论是否发表都享有著作权</a:t>
            </a:r>
            <a:endParaRPr lang="en-US" altLang="zh-CN" dirty="0"/>
          </a:p>
          <a:p>
            <a:r>
              <a:rPr lang="zh-CN" altLang="en-US" dirty="0"/>
              <a:t>数字版权</a:t>
            </a:r>
            <a:endParaRPr lang="en-US" altLang="zh-CN" dirty="0"/>
          </a:p>
          <a:p>
            <a:pPr lvl="1"/>
            <a:r>
              <a:rPr lang="zh-CN" altLang="en-US" dirty="0"/>
              <a:t>指各类出版物、信息资料的网络出版权，可以通过新兴的数字媒体传播内容的权利。</a:t>
            </a:r>
          </a:p>
        </p:txBody>
      </p:sp>
    </p:spTree>
    <p:extLst>
      <p:ext uri="{BB962C8B-B14F-4D97-AF65-F5344CB8AC3E}">
        <p14:creationId xmlns:p14="http://schemas.microsoft.com/office/powerpoint/2010/main" xmlns="" val="219675119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数字版权管理相关技术</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56</a:t>
            </a:fld>
            <a:endParaRPr lang="en-US" altLang="zh-CN"/>
          </a:p>
        </p:txBody>
      </p:sp>
      <p:sp>
        <p:nvSpPr>
          <p:cNvPr id="3" name="内容占位符 2"/>
          <p:cNvSpPr>
            <a:spLocks noGrp="1"/>
          </p:cNvSpPr>
          <p:nvPr>
            <p:ph idx="1"/>
          </p:nvPr>
        </p:nvSpPr>
        <p:spPr/>
        <p:txBody>
          <a:bodyPr/>
          <a:lstStyle/>
          <a:p>
            <a:r>
              <a:rPr lang="zh-CN" altLang="en-US" dirty="0"/>
              <a:t>数字版权管理</a:t>
            </a:r>
            <a:r>
              <a:rPr lang="en-US" altLang="zh-CN" dirty="0"/>
              <a:t>(Digital Rights </a:t>
            </a:r>
            <a:r>
              <a:rPr lang="en-US" altLang="zh-CN" dirty="0" err="1"/>
              <a:t>Management,DRM</a:t>
            </a:r>
            <a:r>
              <a:rPr lang="en-US" altLang="zh-CN" dirty="0"/>
              <a:t>)</a:t>
            </a:r>
          </a:p>
          <a:p>
            <a:pPr lvl="1"/>
            <a:r>
              <a:rPr lang="zh-CN" altLang="en-US" dirty="0"/>
              <a:t>用于保护数字作品的版权的一种方式，从技术上防止数字媒体的非法复制和非法使用，确保最终用户在得到授权后才能使用的数字媒体。</a:t>
            </a:r>
          </a:p>
          <a:p>
            <a:r>
              <a:rPr lang="zh-CN" altLang="en-US" dirty="0"/>
              <a:t>主要采用的技术</a:t>
            </a:r>
          </a:p>
          <a:p>
            <a:pPr lvl="1"/>
            <a:r>
              <a:rPr lang="zh-CN" altLang="en-US" dirty="0"/>
              <a:t>数字水印、版权保护、数字签名、数据加密</a:t>
            </a:r>
          </a:p>
          <a:p>
            <a:r>
              <a:rPr lang="en-US" altLang="zh-CN" dirty="0"/>
              <a:t>DRM</a:t>
            </a:r>
            <a:r>
              <a:rPr lang="zh-CN" altLang="en-US" dirty="0"/>
              <a:t>六大功能：</a:t>
            </a:r>
          </a:p>
          <a:p>
            <a:pPr lvl="1"/>
            <a:r>
              <a:rPr lang="zh-CN" altLang="en-US" dirty="0"/>
              <a:t>数字媒体加密、阻止非法内容注册、用户环境检测、用户行为监控、认证机制、付费机制和存储管理</a:t>
            </a:r>
          </a:p>
          <a:p>
            <a:endParaRPr lang="zh-CN" altLang="en-US" dirty="0"/>
          </a:p>
        </p:txBody>
      </p:sp>
    </p:spTree>
    <p:extLst>
      <p:ext uri="{BB962C8B-B14F-4D97-AF65-F5344CB8AC3E}">
        <p14:creationId xmlns:p14="http://schemas.microsoft.com/office/powerpoint/2010/main" xmlns="" val="168380903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数字版权保护措施</a:t>
            </a:r>
          </a:p>
        </p:txBody>
      </p:sp>
      <p:sp>
        <p:nvSpPr>
          <p:cNvPr id="5" name="内容占位符 4"/>
          <p:cNvSpPr>
            <a:spLocks noGrp="1"/>
          </p:cNvSpPr>
          <p:nvPr>
            <p:ph idx="1"/>
          </p:nvPr>
        </p:nvSpPr>
        <p:spPr/>
        <p:txBody>
          <a:bodyPr/>
          <a:lstStyle/>
          <a:p>
            <a:r>
              <a:rPr lang="zh-CN" altLang="en-US" dirty="0"/>
              <a:t>数字对象标识符（</a:t>
            </a:r>
            <a:r>
              <a:rPr lang="en-US" altLang="zh-CN" dirty="0"/>
              <a:t>Digital Object Identifier</a:t>
            </a:r>
            <a:r>
              <a:rPr lang="zh-CN" altLang="en-US" dirty="0"/>
              <a:t>，</a:t>
            </a:r>
            <a:r>
              <a:rPr lang="en-US" altLang="zh-CN" dirty="0"/>
              <a:t>DOI</a:t>
            </a:r>
            <a:r>
              <a:rPr lang="zh-CN" altLang="en-US" dirty="0"/>
              <a:t>）系统，即在数字环境下标识知识产权对象的一种开放性系统。</a:t>
            </a:r>
            <a:endParaRPr lang="en-US" altLang="zh-CN" dirty="0"/>
          </a:p>
          <a:p>
            <a:r>
              <a:rPr lang="zh-CN" altLang="en-US" dirty="0"/>
              <a:t>数字版权唯一标识符</a:t>
            </a:r>
            <a:r>
              <a:rPr lang="en-US" altLang="zh-CN" dirty="0"/>
              <a:t>DCI</a:t>
            </a:r>
            <a:r>
              <a:rPr lang="zh-CN" altLang="en-US" dirty="0"/>
              <a:t>（</a:t>
            </a:r>
            <a:r>
              <a:rPr lang="en-US" altLang="zh-CN" dirty="0"/>
              <a:t>Digital Copyright Identifier</a:t>
            </a:r>
            <a:r>
              <a:rPr lang="zh-CN" altLang="en-US" dirty="0"/>
              <a:t>）体系，它是数字作品权属的唯一标识，以有效应对互联网版权保护面临的挑战。</a:t>
            </a:r>
            <a:endParaRPr lang="en-US" altLang="zh-CN" dirty="0"/>
          </a:p>
          <a:p>
            <a:pPr lvl="1"/>
            <a:r>
              <a:rPr lang="zh-CN" altLang="en-US" dirty="0"/>
              <a:t>数字作品版权登记平台</a:t>
            </a:r>
            <a:endParaRPr lang="en-US" altLang="zh-CN" dirty="0"/>
          </a:p>
          <a:p>
            <a:pPr lvl="1"/>
            <a:r>
              <a:rPr lang="zh-CN" altLang="en-US" dirty="0"/>
              <a:t>数字版权费用结算平台</a:t>
            </a:r>
            <a:endParaRPr lang="en-US" altLang="zh-CN" dirty="0"/>
          </a:p>
          <a:p>
            <a:pPr lvl="1"/>
            <a:r>
              <a:rPr lang="zh-CN" altLang="en-US" dirty="0"/>
              <a:t>数字版权检测取证平台</a:t>
            </a:r>
            <a:endParaRPr lang="en-US" altLang="zh-CN" dirty="0"/>
          </a:p>
          <a:p>
            <a:pPr>
              <a:lnSpc>
                <a:spcPct val="150000"/>
              </a:lnSpc>
            </a:pPr>
            <a:endParaRPr lang="en-US" altLang="zh-CN" dirty="0"/>
          </a:p>
          <a:p>
            <a:pPr>
              <a:lnSpc>
                <a:spcPct val="150000"/>
              </a:lnSpc>
            </a:pPr>
            <a:endParaRPr lang="en-US" altLang="zh-CN" dirty="0"/>
          </a:p>
          <a:p>
            <a:endParaRPr lang="en-US" altLang="zh-CN"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57</a:t>
            </a:fld>
            <a:endParaRPr lang="en-US" altLang="zh-CN"/>
          </a:p>
        </p:txBody>
      </p:sp>
      <p:pic>
        <p:nvPicPr>
          <p:cNvPr id="6" name="图片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544108" y="4365104"/>
            <a:ext cx="3412664" cy="2308567"/>
          </a:xfrm>
          <a:prstGeom prst="rect">
            <a:avLst/>
          </a:prstGeom>
        </p:spPr>
      </p:pic>
    </p:spTree>
    <p:extLst>
      <p:ext uri="{BB962C8B-B14F-4D97-AF65-F5344CB8AC3E}">
        <p14:creationId xmlns:p14="http://schemas.microsoft.com/office/powerpoint/2010/main" xmlns="" val="351033963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知识子域：内容安全</a:t>
            </a:r>
          </a:p>
        </p:txBody>
      </p:sp>
      <p:sp>
        <p:nvSpPr>
          <p:cNvPr id="5" name="内容占位符 4"/>
          <p:cNvSpPr>
            <a:spLocks noGrp="1"/>
          </p:cNvSpPr>
          <p:nvPr>
            <p:ph idx="1"/>
          </p:nvPr>
        </p:nvSpPr>
        <p:spPr/>
        <p:txBody>
          <a:bodyPr/>
          <a:lstStyle/>
          <a:p>
            <a:r>
              <a:rPr lang="zh-CN" altLang="en-US" dirty="0"/>
              <a:t>信息保护	</a:t>
            </a:r>
          </a:p>
          <a:p>
            <a:pPr lvl="1"/>
            <a:r>
              <a:rPr lang="zh-CN" altLang="en-US" dirty="0"/>
              <a:t>理解信息的价值；</a:t>
            </a:r>
          </a:p>
          <a:p>
            <a:pPr lvl="1"/>
            <a:r>
              <a:rPr lang="zh-CN" altLang="en-US" dirty="0"/>
              <a:t>了解信息泄露的途径；</a:t>
            </a:r>
            <a:endParaRPr lang="en-US" altLang="zh-CN" dirty="0"/>
          </a:p>
          <a:p>
            <a:pPr lvl="1"/>
            <a:r>
              <a:rPr lang="zh-CN" altLang="en-US" dirty="0"/>
              <a:t>了解隐私保护的概念和隐私保护措施。</a:t>
            </a:r>
          </a:p>
          <a:p>
            <a:r>
              <a:rPr lang="zh-CN" altLang="en-US" dirty="0"/>
              <a:t>网络舆情</a:t>
            </a:r>
          </a:p>
          <a:p>
            <a:pPr lvl="1"/>
            <a:r>
              <a:rPr lang="zh-CN" altLang="en-US" dirty="0"/>
              <a:t>了解网络舆情的概念；</a:t>
            </a:r>
          </a:p>
          <a:p>
            <a:pPr lvl="1"/>
            <a:r>
              <a:rPr lang="zh-CN" altLang="en-US" dirty="0"/>
              <a:t>了解网络舆情管理措施及网络舆情监控技术。</a:t>
            </a:r>
          </a:p>
          <a:p>
            <a:endParaRPr lang="zh-CN" altLang="en-US" dirty="0"/>
          </a:p>
          <a:p>
            <a:pPr lvl="1"/>
            <a:endParaRPr lang="zh-CN" altLang="en-US"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58</a:t>
            </a:fld>
            <a:endParaRPr lang="en-US" altLang="zh-CN"/>
          </a:p>
        </p:txBody>
      </p:sp>
    </p:spTree>
    <p:extLst>
      <p:ext uri="{BB962C8B-B14F-4D97-AF65-F5344CB8AC3E}">
        <p14:creationId xmlns:p14="http://schemas.microsoft.com/office/powerpoint/2010/main" xmlns="" val="287865171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信息保护</a:t>
            </a:r>
          </a:p>
        </p:txBody>
      </p:sp>
      <p:sp>
        <p:nvSpPr>
          <p:cNvPr id="5" name="内容占位符 4"/>
          <p:cNvSpPr>
            <a:spLocks noGrp="1"/>
          </p:cNvSpPr>
          <p:nvPr>
            <p:ph idx="1"/>
          </p:nvPr>
        </p:nvSpPr>
        <p:spPr/>
        <p:txBody>
          <a:bodyPr/>
          <a:lstStyle/>
          <a:p>
            <a:r>
              <a:rPr lang="zh-CN" altLang="en-US" dirty="0"/>
              <a:t>信息</a:t>
            </a:r>
            <a:endParaRPr lang="en-US" altLang="zh-CN" dirty="0"/>
          </a:p>
          <a:p>
            <a:pPr lvl="1"/>
            <a:r>
              <a:rPr lang="zh-CN" altLang="en-US" dirty="0"/>
              <a:t>泛指人类社会传播的一切内容。</a:t>
            </a:r>
            <a:endParaRPr lang="en-US" altLang="zh-CN" dirty="0"/>
          </a:p>
          <a:p>
            <a:pPr lvl="1"/>
            <a:r>
              <a:rPr lang="zh-CN" altLang="zh-CN" dirty="0"/>
              <a:t>任何的信息</a:t>
            </a:r>
            <a:r>
              <a:rPr lang="zh-CN" altLang="en-US" dirty="0"/>
              <a:t>都是有价值的</a:t>
            </a:r>
            <a:endParaRPr lang="en-US" altLang="zh-CN" dirty="0"/>
          </a:p>
          <a:p>
            <a:r>
              <a:rPr lang="zh-CN" altLang="en-US" dirty="0"/>
              <a:t>信息泄露途径</a:t>
            </a:r>
            <a:endParaRPr lang="en-US" altLang="zh-CN" dirty="0"/>
          </a:p>
          <a:p>
            <a:pPr lvl="1"/>
            <a:r>
              <a:rPr lang="zh-CN" altLang="zh-CN" dirty="0"/>
              <a:t>个人隐私信息泄漏</a:t>
            </a:r>
            <a:endParaRPr lang="en-US" altLang="zh-CN" dirty="0"/>
          </a:p>
          <a:p>
            <a:pPr lvl="2"/>
            <a:r>
              <a:rPr lang="zh-CN" altLang="en-US" dirty="0"/>
              <a:t>社交网络、各类单据等</a:t>
            </a:r>
            <a:endParaRPr lang="en-US" altLang="zh-CN" dirty="0"/>
          </a:p>
          <a:p>
            <a:pPr lvl="1"/>
            <a:r>
              <a:rPr lang="zh-CN" altLang="zh-CN" dirty="0"/>
              <a:t>组织机构的敏感信息泄漏</a:t>
            </a:r>
            <a:endParaRPr lang="en-US" altLang="zh-CN" dirty="0"/>
          </a:p>
          <a:p>
            <a:pPr lvl="2"/>
            <a:r>
              <a:rPr lang="zh-CN" altLang="en-US" dirty="0"/>
              <a:t>信息公示过于细致</a:t>
            </a:r>
            <a:endParaRPr lang="en-US" altLang="zh-CN" dirty="0"/>
          </a:p>
          <a:p>
            <a:pPr lvl="2"/>
            <a:r>
              <a:rPr lang="zh-CN" altLang="en-US" dirty="0"/>
              <a:t>缺乏敏感信息标记</a:t>
            </a:r>
            <a:endParaRPr lang="en-US" altLang="zh-CN" dirty="0"/>
          </a:p>
          <a:p>
            <a:pPr lvl="1"/>
            <a:endParaRPr lang="en-US" altLang="zh-CN"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59</a:t>
            </a:fld>
            <a:endParaRPr lang="en-US" altLang="zh-CN"/>
          </a:p>
        </p:txBody>
      </p:sp>
    </p:spTree>
    <p:extLst>
      <p:ext uri="{BB962C8B-B14F-4D97-AF65-F5344CB8AC3E}">
        <p14:creationId xmlns:p14="http://schemas.microsoft.com/office/powerpoint/2010/main" xmlns="" val="6762848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系统安全工程理论基础</a:t>
            </a:r>
          </a:p>
        </p:txBody>
      </p:sp>
      <p:sp>
        <p:nvSpPr>
          <p:cNvPr id="3" name="内容占位符 2"/>
          <p:cNvSpPr>
            <a:spLocks noGrp="1"/>
          </p:cNvSpPr>
          <p:nvPr>
            <p:ph idx="1"/>
          </p:nvPr>
        </p:nvSpPr>
        <p:spPr/>
        <p:txBody>
          <a:bodyPr/>
          <a:lstStyle/>
          <a:p>
            <a:r>
              <a:rPr lang="zh-CN" altLang="en-US" dirty="0"/>
              <a:t>系统工程</a:t>
            </a:r>
            <a:endParaRPr lang="en-US" altLang="zh-CN" dirty="0"/>
          </a:p>
          <a:p>
            <a:r>
              <a:rPr lang="zh-CN" altLang="en-US" dirty="0"/>
              <a:t>项目管理</a:t>
            </a:r>
            <a:endParaRPr lang="en-US" altLang="zh-CN" dirty="0"/>
          </a:p>
          <a:p>
            <a:r>
              <a:rPr lang="zh-CN" altLang="en-US" dirty="0"/>
              <a:t>质量管理</a:t>
            </a:r>
            <a:endParaRPr lang="en-US" altLang="zh-CN" dirty="0"/>
          </a:p>
          <a:p>
            <a:r>
              <a:rPr lang="zh-CN" altLang="en-US" dirty="0"/>
              <a:t>能力成熟度模型</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a:t>
            </a:fld>
            <a:endParaRPr lang="en-US" altLang="zh-CN"/>
          </a:p>
        </p:txBody>
      </p:sp>
    </p:spTree>
    <p:extLst>
      <p:ext uri="{BB962C8B-B14F-4D97-AF65-F5344CB8AC3E}">
        <p14:creationId xmlns:p14="http://schemas.microsoft.com/office/powerpoint/2010/main" xmlns="" val="2326127887"/>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信息保护</a:t>
            </a:r>
          </a:p>
        </p:txBody>
      </p:sp>
      <p:sp>
        <p:nvSpPr>
          <p:cNvPr id="5" name="内容占位符 4"/>
          <p:cNvSpPr>
            <a:spLocks noGrp="1"/>
          </p:cNvSpPr>
          <p:nvPr>
            <p:ph idx="1"/>
          </p:nvPr>
        </p:nvSpPr>
        <p:spPr/>
        <p:txBody>
          <a:bodyPr/>
          <a:lstStyle/>
          <a:p>
            <a:r>
              <a:rPr lang="zh-CN" altLang="en-US" dirty="0"/>
              <a:t>个人隐私信息保护</a:t>
            </a:r>
            <a:endParaRPr lang="en-US" altLang="zh-CN" dirty="0"/>
          </a:p>
          <a:p>
            <a:pPr lvl="1"/>
            <a:r>
              <a:rPr lang="zh-CN" altLang="en-US" dirty="0"/>
              <a:t>如重要证件（身份证、军官证）等不随身携带，银行卡、</a:t>
            </a:r>
            <a:r>
              <a:rPr lang="en-US" altLang="zh-CN" dirty="0"/>
              <a:t>U</a:t>
            </a:r>
            <a:r>
              <a:rPr lang="zh-CN" altLang="en-US" dirty="0"/>
              <a:t>盾等应及时升级等</a:t>
            </a:r>
            <a:endParaRPr lang="en-US" altLang="zh-CN" dirty="0"/>
          </a:p>
          <a:p>
            <a:r>
              <a:rPr lang="zh-CN" altLang="en-US" dirty="0"/>
              <a:t>组织信息保护</a:t>
            </a:r>
            <a:endParaRPr lang="en-US" altLang="zh-CN" dirty="0"/>
          </a:p>
          <a:p>
            <a:pPr lvl="1"/>
            <a:r>
              <a:rPr lang="zh-CN" altLang="en-US" dirty="0"/>
              <a:t>技术措施</a:t>
            </a:r>
            <a:endParaRPr lang="en-US" altLang="zh-CN" dirty="0"/>
          </a:p>
          <a:p>
            <a:pPr lvl="2"/>
            <a:r>
              <a:rPr lang="zh-CN" altLang="en-US" dirty="0"/>
              <a:t>敏感信息泄露防护措施包括数据加密、信息拦截、访问控制等具体实现。</a:t>
            </a:r>
            <a:endParaRPr lang="en-US" altLang="zh-CN" dirty="0"/>
          </a:p>
          <a:p>
            <a:pPr lvl="1"/>
            <a:r>
              <a:rPr lang="zh-CN" altLang="en-US" dirty="0"/>
              <a:t>管理措施</a:t>
            </a:r>
            <a:endParaRPr lang="en-US" altLang="zh-CN" dirty="0"/>
          </a:p>
          <a:p>
            <a:pPr lvl="2"/>
            <a:r>
              <a:rPr lang="zh-CN" altLang="en-US" dirty="0"/>
              <a:t>结合各类管理措施并落实相关安全工程</a:t>
            </a:r>
            <a:endParaRPr lang="en-US" altLang="zh-CN" dirty="0"/>
          </a:p>
          <a:p>
            <a:pPr lvl="1"/>
            <a:endParaRPr lang="en-US" altLang="zh-CN" dirty="0"/>
          </a:p>
          <a:p>
            <a:pPr lvl="1"/>
            <a:endParaRPr lang="zh-CN" altLang="en-US"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60</a:t>
            </a:fld>
            <a:endParaRPr lang="en-US" altLang="zh-CN"/>
          </a:p>
        </p:txBody>
      </p:sp>
    </p:spTree>
    <p:extLst>
      <p:ext uri="{BB962C8B-B14F-4D97-AF65-F5344CB8AC3E}">
        <p14:creationId xmlns:p14="http://schemas.microsoft.com/office/powerpoint/2010/main" xmlns="" val="349798133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网络舆情</a:t>
            </a:r>
          </a:p>
        </p:txBody>
      </p:sp>
      <p:sp>
        <p:nvSpPr>
          <p:cNvPr id="5" name="内容占位符 4"/>
          <p:cNvSpPr>
            <a:spLocks noGrp="1"/>
          </p:cNvSpPr>
          <p:nvPr>
            <p:ph idx="1"/>
          </p:nvPr>
        </p:nvSpPr>
        <p:spPr/>
        <p:txBody>
          <a:bodyPr/>
          <a:lstStyle/>
          <a:p>
            <a:r>
              <a:rPr lang="zh-CN" altLang="en-US" dirty="0"/>
              <a:t>基本概念</a:t>
            </a:r>
            <a:endParaRPr lang="en-US" altLang="zh-CN" dirty="0"/>
          </a:p>
          <a:p>
            <a:pPr lvl="1"/>
            <a:r>
              <a:rPr lang="zh-CN" altLang="en-US" dirty="0"/>
              <a:t>在一定的社会空间内，通过网络围绕中介性社会事件的发生、发展和变化，民众对公共问题和社会管理者产生和持有的社会政治态度、信念和价值观。</a:t>
            </a:r>
            <a:endParaRPr lang="en-US" altLang="zh-CN" dirty="0"/>
          </a:p>
          <a:p>
            <a:pPr lvl="1"/>
            <a:r>
              <a:rPr lang="zh-CN" altLang="en-US" dirty="0"/>
              <a:t>以网络为载体，以事件为核心，广大网民情感、态度、意见、观点的表达、传播与互动，以及后续影响力的集合。</a:t>
            </a:r>
            <a:endParaRPr lang="en-US" altLang="zh-CN" dirty="0"/>
          </a:p>
          <a:p>
            <a:r>
              <a:rPr lang="zh-CN" altLang="en-US" dirty="0"/>
              <a:t>表现方式</a:t>
            </a:r>
            <a:endParaRPr lang="en-US" altLang="zh-CN" dirty="0"/>
          </a:p>
          <a:p>
            <a:pPr lvl="1"/>
            <a:r>
              <a:rPr lang="zh-CN" altLang="en-US" dirty="0"/>
              <a:t>新闻评论、</a:t>
            </a:r>
            <a:r>
              <a:rPr lang="en-US" altLang="zh-CN" dirty="0"/>
              <a:t>BBS</a:t>
            </a:r>
            <a:r>
              <a:rPr lang="zh-CN" altLang="en-US" dirty="0"/>
              <a:t>论坛、博客、播客、微博、聚合新闻</a:t>
            </a:r>
            <a:r>
              <a:rPr lang="en-US" altLang="zh-CN" dirty="0"/>
              <a:t>(RSS)</a:t>
            </a:r>
            <a:r>
              <a:rPr lang="zh-CN" altLang="en-US" dirty="0"/>
              <a:t>、新闻跟帖及转帖等等</a:t>
            </a:r>
            <a:endParaRPr lang="en-US" altLang="zh-CN"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61</a:t>
            </a:fld>
            <a:endParaRPr lang="en-US" altLang="zh-CN"/>
          </a:p>
        </p:txBody>
      </p:sp>
    </p:spTree>
    <p:extLst>
      <p:ext uri="{BB962C8B-B14F-4D97-AF65-F5344CB8AC3E}">
        <p14:creationId xmlns:p14="http://schemas.microsoft.com/office/powerpoint/2010/main" xmlns="" val="45823482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网络舆情管理措施</a:t>
            </a:r>
          </a:p>
        </p:txBody>
      </p:sp>
      <p:sp>
        <p:nvSpPr>
          <p:cNvPr id="5" name="内容占位符 4"/>
          <p:cNvSpPr>
            <a:spLocks noGrp="1"/>
          </p:cNvSpPr>
          <p:nvPr>
            <p:ph idx="1"/>
          </p:nvPr>
        </p:nvSpPr>
        <p:spPr/>
        <p:txBody>
          <a:bodyPr/>
          <a:lstStyle/>
          <a:p>
            <a:r>
              <a:rPr lang="zh-CN" altLang="en-US" dirty="0"/>
              <a:t>及时且有效控制并降低舆情事态的扩大，是网络舆情管理的首要前提，其主要措施包含如下：</a:t>
            </a:r>
            <a:endParaRPr lang="en-US" altLang="zh-CN" dirty="0"/>
          </a:p>
          <a:p>
            <a:pPr lvl="1"/>
            <a:r>
              <a:rPr lang="zh-CN" altLang="en-US" dirty="0"/>
              <a:t>确立政府主导地位，发挥媒体监督功能</a:t>
            </a:r>
          </a:p>
          <a:p>
            <a:pPr lvl="1"/>
            <a:r>
              <a:rPr lang="zh-CN" altLang="en-US" dirty="0"/>
              <a:t>夯实网络舆情理论研究，积极开发网络舆情监测软件</a:t>
            </a:r>
          </a:p>
          <a:p>
            <a:pPr lvl="1"/>
            <a:r>
              <a:rPr lang="zh-CN" altLang="en-US" dirty="0"/>
              <a:t>把握网络舆情管理的原则，建立和完善网络舆情管理机制</a:t>
            </a:r>
            <a:endParaRPr lang="en-US" altLang="zh-CN" dirty="0"/>
          </a:p>
          <a:p>
            <a:endParaRPr lang="zh-CN" altLang="en-US" dirty="0"/>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62</a:t>
            </a:fld>
            <a:endParaRPr lang="en-US" altLang="zh-CN"/>
          </a:p>
        </p:txBody>
      </p:sp>
      <p:pic>
        <p:nvPicPr>
          <p:cNvPr id="6" name="图片 5"/>
          <p:cNvPicPr>
            <a:picLocks noChangeAspect="1"/>
          </p:cNvPicPr>
          <p:nvPr/>
        </p:nvPicPr>
        <p:blipFill>
          <a:blip r:embed="rId3">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val="0"/>
              </a:ext>
            </a:extLst>
          </a:blip>
          <a:stretch>
            <a:fillRect/>
          </a:stretch>
        </p:blipFill>
        <p:spPr>
          <a:xfrm>
            <a:off x="863588" y="4399990"/>
            <a:ext cx="2950232" cy="2105585"/>
          </a:xfrm>
          <a:prstGeom prst="rect">
            <a:avLst/>
          </a:prstGeom>
          <a:ln>
            <a:noFill/>
          </a:ln>
          <a:effectLst>
            <a:softEdge rad="112500"/>
          </a:effectLst>
        </p:spPr>
      </p:pic>
      <p:pic>
        <p:nvPicPr>
          <p:cNvPr id="7" name="Picture 2"/>
          <p:cNvPicPr>
            <a:picLocks noChangeAspect="1" noChangeArrowheads="1"/>
          </p:cNvPicPr>
          <p:nvPr/>
        </p:nvPicPr>
        <p:blipFill>
          <a:blip r:embed="rId5">
            <a:extLst>
              <a:ext uri="{BEBA8EAE-BF5A-486C-A8C5-ECC9F3942E4B}">
                <a14:imgProps xmlns:a14="http://schemas.microsoft.com/office/drawing/2010/main" xmlns="">
                  <a14:imgLayer r:embed="rId6">
                    <a14:imgEffect>
                      <a14:saturation sat="0"/>
                    </a14:imgEffect>
                  </a14:imgLayer>
                </a14:imgProps>
              </a:ext>
              <a:ext uri="{28A0092B-C50C-407E-A947-70E740481C1C}">
                <a14:useLocalDpi xmlns:a14="http://schemas.microsoft.com/office/drawing/2010/main" xmlns="" val="0"/>
              </a:ext>
            </a:extLst>
          </a:blip>
          <a:srcRect/>
          <a:stretch>
            <a:fillRect/>
          </a:stretch>
        </p:blipFill>
        <p:spPr bwMode="auto">
          <a:xfrm>
            <a:off x="5868144" y="4590500"/>
            <a:ext cx="1911322" cy="1862688"/>
          </a:xfrm>
          <a:prstGeom prst="rect">
            <a:avLst/>
          </a:prstGeom>
          <a:ln>
            <a:noFill/>
          </a:ln>
          <a:effectLst>
            <a:softEdge rad="112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84204949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网络舆情系统监控技术</a:t>
            </a:r>
          </a:p>
        </p:txBody>
      </p:sp>
      <p:sp>
        <p:nvSpPr>
          <p:cNvPr id="3" name="内容占位符 2"/>
          <p:cNvSpPr>
            <a:spLocks noGrp="1"/>
          </p:cNvSpPr>
          <p:nvPr>
            <p:ph idx="1"/>
          </p:nvPr>
        </p:nvSpPr>
        <p:spPr/>
        <p:txBody>
          <a:bodyPr/>
          <a:lstStyle/>
          <a:p>
            <a:r>
              <a:rPr lang="zh-CN" altLang="en-US" dirty="0"/>
              <a:t>采集：搜索引擎、爬虫等、</a:t>
            </a:r>
            <a:r>
              <a:rPr lang="zh-CN" altLang="zh-CN" dirty="0"/>
              <a:t>数据格式的转换</a:t>
            </a:r>
            <a:r>
              <a:rPr lang="zh-CN" altLang="en-US" dirty="0"/>
              <a:t>、</a:t>
            </a:r>
            <a:r>
              <a:rPr lang="zh-CN" altLang="zh-CN" dirty="0"/>
              <a:t>元数据的标引</a:t>
            </a:r>
            <a:r>
              <a:rPr lang="zh-CN" altLang="en-US" dirty="0"/>
              <a:t>等</a:t>
            </a:r>
            <a:endParaRPr lang="en-US" altLang="zh-CN" dirty="0"/>
          </a:p>
          <a:p>
            <a:r>
              <a:rPr lang="zh-CN" altLang="en-US" dirty="0"/>
              <a:t>分析：分类、聚类、摘要等</a:t>
            </a:r>
            <a:endParaRPr lang="en-US" altLang="zh-CN" dirty="0"/>
          </a:p>
          <a:p>
            <a:r>
              <a:rPr lang="zh-CN" altLang="en-US" dirty="0"/>
              <a:t>呈现：信息再组织及结果推送</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63</a:t>
            </a:fld>
            <a:endParaRPr lang="en-US" altLang="zh-CN"/>
          </a:p>
        </p:txBody>
      </p:sp>
    </p:spTree>
    <p:extLst>
      <p:ext uri="{BB962C8B-B14F-4D97-AF65-F5344CB8AC3E}">
        <p14:creationId xmlns:p14="http://schemas.microsoft.com/office/powerpoint/2010/main" xmlns="" val="411191325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知识子域：社会工程学与培训教育</a:t>
            </a:r>
          </a:p>
        </p:txBody>
      </p:sp>
      <p:sp>
        <p:nvSpPr>
          <p:cNvPr id="3" name="内容占位符 2"/>
          <p:cNvSpPr>
            <a:spLocks noGrp="1"/>
          </p:cNvSpPr>
          <p:nvPr>
            <p:ph idx="1"/>
          </p:nvPr>
        </p:nvSpPr>
        <p:spPr>
          <a:xfrm>
            <a:off x="533400" y="1295400"/>
            <a:ext cx="8395084" cy="5105400"/>
          </a:xfrm>
        </p:spPr>
        <p:txBody>
          <a:bodyPr/>
          <a:lstStyle/>
          <a:p>
            <a:r>
              <a:rPr lang="zh-CN" altLang="en-US" dirty="0"/>
              <a:t>社会工程学</a:t>
            </a:r>
          </a:p>
          <a:p>
            <a:pPr lvl="1"/>
            <a:r>
              <a:rPr lang="zh-CN" altLang="en-US" dirty="0"/>
              <a:t>理解社会工程学攻击的概念及在信息安全中的重要性；</a:t>
            </a:r>
          </a:p>
          <a:p>
            <a:pPr lvl="1"/>
            <a:r>
              <a:rPr lang="zh-CN" altLang="en-US" dirty="0"/>
              <a:t>了解社会工程学利用的</a:t>
            </a:r>
            <a:r>
              <a:rPr lang="en-US" altLang="zh-CN" dirty="0"/>
              <a:t>6</a:t>
            </a:r>
            <a:r>
              <a:rPr lang="zh-CN" altLang="en-US" dirty="0"/>
              <a:t>种“人类天性基本倾向”；</a:t>
            </a:r>
          </a:p>
          <a:p>
            <a:pPr lvl="1"/>
            <a:r>
              <a:rPr lang="zh-CN" altLang="en-US" dirty="0"/>
              <a:t>理解社会工程学攻击方式及防御措施。</a:t>
            </a:r>
          </a:p>
          <a:p>
            <a:r>
              <a:rPr lang="zh-CN" altLang="en-US" dirty="0"/>
              <a:t>培训教育</a:t>
            </a:r>
          </a:p>
          <a:p>
            <a:pPr lvl="1"/>
            <a:r>
              <a:rPr lang="zh-CN" altLang="en-US" dirty="0"/>
              <a:t>了解“人”在信息安全体系中的作用； </a:t>
            </a:r>
          </a:p>
          <a:p>
            <a:pPr lvl="1"/>
            <a:r>
              <a:rPr lang="zh-CN" altLang="en-US" dirty="0"/>
              <a:t>理解以建立持续化体系的方式实施信息安全培训的必要性；</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64</a:t>
            </a:fld>
            <a:endParaRPr lang="en-US" altLang="zh-CN"/>
          </a:p>
        </p:txBody>
      </p:sp>
    </p:spTree>
    <p:extLst>
      <p:ext uri="{BB962C8B-B14F-4D97-AF65-F5344CB8AC3E}">
        <p14:creationId xmlns:p14="http://schemas.microsoft.com/office/powerpoint/2010/main" xmlns="" val="63311370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a:t>利用人性弱点</a:t>
            </a:r>
            <a:r>
              <a:rPr lang="en-US" altLang="zh-CN" dirty="0"/>
              <a:t>-</a:t>
            </a:r>
            <a:r>
              <a:rPr lang="zh-CN" altLang="en-US" dirty="0"/>
              <a:t>社会工程学攻击</a:t>
            </a:r>
          </a:p>
        </p:txBody>
      </p:sp>
      <p:sp>
        <p:nvSpPr>
          <p:cNvPr id="30723" name="内容占位符 2"/>
          <p:cNvSpPr>
            <a:spLocks noGrp="1"/>
          </p:cNvSpPr>
          <p:nvPr>
            <p:ph idx="1"/>
          </p:nvPr>
        </p:nvSpPr>
        <p:spPr/>
        <p:txBody>
          <a:bodyPr/>
          <a:lstStyle/>
          <a:p>
            <a:r>
              <a:rPr lang="zh-CN" altLang="en-US"/>
              <a:t>什么是社会工程学攻击</a:t>
            </a:r>
            <a:endParaRPr lang="en-US" altLang="zh-CN"/>
          </a:p>
          <a:p>
            <a:pPr lvl="1"/>
            <a:r>
              <a:rPr lang="zh-CN" altLang="en-US"/>
              <a:t>利用人性弱点（本能反应、贪婪、易于信任等）进行欺骗获取利益的攻击方法</a:t>
            </a:r>
            <a:endParaRPr lang="en-US" altLang="zh-CN"/>
          </a:p>
          <a:p>
            <a:r>
              <a:rPr lang="zh-CN" altLang="en-US"/>
              <a:t>社会工程学的危险</a:t>
            </a:r>
            <a:endParaRPr lang="en-US" altLang="zh-CN"/>
          </a:p>
          <a:p>
            <a:pPr lvl="1"/>
            <a:r>
              <a:rPr lang="zh-CN" altLang="en-US"/>
              <a:t>永远有效的攻击方法</a:t>
            </a:r>
            <a:endParaRPr lang="en-US" altLang="zh-CN"/>
          </a:p>
          <a:p>
            <a:pPr lvl="1"/>
            <a:r>
              <a:rPr lang="zh-CN" altLang="en-US"/>
              <a:t>人是最不可控的因素</a:t>
            </a:r>
            <a:endParaRPr lang="en-US" altLang="zh-CN"/>
          </a:p>
          <a:p>
            <a:endParaRPr lang="zh-CN" altLang="en-US"/>
          </a:p>
        </p:txBody>
      </p:sp>
      <p:sp>
        <p:nvSpPr>
          <p:cNvPr id="30724" name="灯片编号占位符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41BD78FE-17F9-4EDD-9650-DEA759CB9C40}" type="slidenum">
              <a:rPr lang="zh-CN" altLang="en-US" sz="1000">
                <a:latin typeface="Arial" panose="020B0604020202020204" pitchFamily="34" charset="0"/>
                <a:ea typeface="宋体" panose="02010600030101010101" pitchFamily="2" charset="-122"/>
              </a:rPr>
              <a:pPr/>
              <a:t>65</a:t>
            </a:fld>
            <a:endParaRPr lang="en-US" altLang="zh-CN" sz="1000">
              <a:latin typeface="Arial" panose="020B0604020202020204" pitchFamily="34" charset="0"/>
              <a:ea typeface="宋体" panose="02010600030101010101" pitchFamily="2" charset="-122"/>
            </a:endParaRPr>
          </a:p>
        </p:txBody>
      </p:sp>
      <p:sp>
        <p:nvSpPr>
          <p:cNvPr id="6" name="爆炸形 1 5"/>
          <p:cNvSpPr/>
          <p:nvPr/>
        </p:nvSpPr>
        <p:spPr>
          <a:xfrm>
            <a:off x="5011738" y="2492375"/>
            <a:ext cx="3997325" cy="3530600"/>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dirty="0">
                <a:solidFill>
                  <a:schemeClr val="tx1"/>
                </a:solidFill>
              </a:rPr>
              <a:t>人是永远的系统弱点</a:t>
            </a:r>
            <a:r>
              <a:rPr lang="en-US" altLang="zh-CN" sz="3200" dirty="0">
                <a:solidFill>
                  <a:schemeClr val="tx1"/>
                </a:solidFill>
              </a:rPr>
              <a:t>!</a:t>
            </a:r>
            <a:endParaRPr lang="zh-CN" altLang="en-US" sz="3200" dirty="0">
              <a:solidFill>
                <a:schemeClr val="tx1"/>
              </a:solidFill>
            </a:endParaRPr>
          </a:p>
        </p:txBody>
      </p:sp>
    </p:spTree>
    <p:extLst>
      <p:ext uri="{BB962C8B-B14F-4D97-AF65-F5344CB8AC3E}">
        <p14:creationId xmlns:p14="http://schemas.microsoft.com/office/powerpoint/2010/main" xmlns="" val="1801582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社会工程学利用的漏洞</a:t>
            </a:r>
          </a:p>
        </p:txBody>
      </p:sp>
      <p:sp>
        <p:nvSpPr>
          <p:cNvPr id="31747" name="内容占位符 2"/>
          <p:cNvSpPr>
            <a:spLocks noGrp="1"/>
          </p:cNvSpPr>
          <p:nvPr>
            <p:ph idx="1"/>
          </p:nvPr>
        </p:nvSpPr>
        <p:spPr/>
        <p:txBody>
          <a:bodyPr/>
          <a:lstStyle/>
          <a:p>
            <a:r>
              <a:rPr lang="zh-CN" altLang="en-US"/>
              <a:t>人性的弱点（</a:t>
            </a:r>
            <a:r>
              <a:rPr lang="en-US" altLang="zh-CN"/>
              <a:t>Robert B Cialdini</a:t>
            </a:r>
            <a:r>
              <a:rPr lang="zh-CN" altLang="en-US"/>
              <a:t>）</a:t>
            </a:r>
            <a:endParaRPr lang="en-US" altLang="zh-CN"/>
          </a:p>
          <a:p>
            <a:pPr lvl="1"/>
            <a:r>
              <a:rPr lang="zh-CN" altLang="en-US"/>
              <a:t>信任权威</a:t>
            </a:r>
            <a:endParaRPr lang="en-US" altLang="zh-CN"/>
          </a:p>
          <a:p>
            <a:pPr lvl="1"/>
            <a:r>
              <a:rPr lang="zh-CN" altLang="en-US"/>
              <a:t>信任共同爱好</a:t>
            </a:r>
            <a:endParaRPr lang="en-US" altLang="zh-CN"/>
          </a:p>
          <a:p>
            <a:pPr lvl="1"/>
            <a:r>
              <a:rPr lang="zh-CN" altLang="en-US"/>
              <a:t>获得好处后报答</a:t>
            </a:r>
            <a:endParaRPr lang="en-US" altLang="zh-CN"/>
          </a:p>
          <a:p>
            <a:pPr lvl="1"/>
            <a:r>
              <a:rPr lang="zh-CN" altLang="en-US"/>
              <a:t>期望守信</a:t>
            </a:r>
            <a:endParaRPr lang="en-US" altLang="zh-CN"/>
          </a:p>
          <a:p>
            <a:pPr lvl="1"/>
            <a:r>
              <a:rPr lang="zh-CN" altLang="en-US"/>
              <a:t>期望社会认可</a:t>
            </a:r>
            <a:endParaRPr lang="en-US" altLang="zh-CN"/>
          </a:p>
          <a:p>
            <a:pPr lvl="1"/>
            <a:r>
              <a:rPr lang="zh-CN" altLang="en-US"/>
              <a:t>短缺资源的渴望</a:t>
            </a:r>
            <a:endParaRPr lang="en-US" altLang="zh-CN"/>
          </a:p>
          <a:p>
            <a:pPr lvl="1"/>
            <a:r>
              <a:rPr lang="en-US" altLang="zh-CN"/>
              <a:t>……</a:t>
            </a:r>
          </a:p>
          <a:p>
            <a:endParaRPr lang="zh-CN" altLang="en-US"/>
          </a:p>
        </p:txBody>
      </p:sp>
      <p:sp>
        <p:nvSpPr>
          <p:cNvPr id="31748" name="灯片编号占位符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E988C116-2E7D-4AB0-8C16-3F7E0898F6B5}" type="slidenum">
              <a:rPr lang="zh-CN" altLang="en-US" sz="1000">
                <a:latin typeface="Arial" panose="020B0604020202020204" pitchFamily="34" charset="0"/>
                <a:ea typeface="宋体" panose="02010600030101010101" pitchFamily="2" charset="-122"/>
              </a:rPr>
              <a:pPr/>
              <a:t>66</a:t>
            </a:fld>
            <a:endParaRPr lang="en-US" altLang="zh-CN" sz="1000">
              <a:latin typeface="Arial" panose="020B0604020202020204" pitchFamily="34" charset="0"/>
              <a:ea typeface="宋体" panose="02010600030101010101" pitchFamily="2" charset="-122"/>
            </a:endParaRPr>
          </a:p>
        </p:txBody>
      </p:sp>
      <p:pic>
        <p:nvPicPr>
          <p:cNvPr id="31749" name="Picture 2" descr="124418322981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29200" y="2312988"/>
            <a:ext cx="3165475" cy="346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4113989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传统社会中的社会工程学</a:t>
            </a:r>
          </a:p>
        </p:txBody>
      </p:sp>
      <p:sp>
        <p:nvSpPr>
          <p:cNvPr id="3" name="内容占位符 2"/>
          <p:cNvSpPr>
            <a:spLocks noGrp="1"/>
          </p:cNvSpPr>
          <p:nvPr>
            <p:ph idx="1"/>
          </p:nvPr>
        </p:nvSpPr>
        <p:spPr/>
        <p:txBody>
          <a:bodyPr/>
          <a:lstStyle/>
          <a:p>
            <a:pPr marL="469900" indent="-469900">
              <a:defRPr/>
            </a:pPr>
            <a:r>
              <a:rPr lang="zh-CN" altLang="en-US" dirty="0"/>
              <a:t>中奖通知</a:t>
            </a:r>
            <a:endParaRPr lang="en-US" altLang="zh-CN" dirty="0"/>
          </a:p>
          <a:p>
            <a:pPr marL="469900" indent="-469900">
              <a:defRPr/>
            </a:pPr>
            <a:r>
              <a:rPr lang="zh-CN" altLang="en-US" dirty="0"/>
              <a:t>欠费电话</a:t>
            </a:r>
            <a:endParaRPr lang="en-US" altLang="zh-CN" dirty="0"/>
          </a:p>
          <a:p>
            <a:pPr marL="469900" indent="-469900">
              <a:defRPr/>
            </a:pPr>
            <a:r>
              <a:rPr lang="zh-CN" altLang="en-US" dirty="0"/>
              <a:t>退税短信</a:t>
            </a:r>
            <a:endParaRPr lang="en-US" altLang="zh-CN" dirty="0"/>
          </a:p>
          <a:p>
            <a:pPr marL="469900" indent="-469900">
              <a:defRPr/>
            </a:pPr>
            <a:r>
              <a:rPr lang="zh-CN" altLang="en-US" dirty="0"/>
              <a:t>催交房租</a:t>
            </a:r>
            <a:endParaRPr lang="en-US" altLang="zh-CN" dirty="0"/>
          </a:p>
          <a:p>
            <a:pPr marL="469900" indent="-469900">
              <a:defRPr/>
            </a:pPr>
            <a:r>
              <a:rPr lang="en-US" altLang="zh-CN" dirty="0"/>
              <a:t>……</a:t>
            </a:r>
            <a:endParaRPr lang="zh-CN" altLang="en-US" dirty="0"/>
          </a:p>
          <a:p>
            <a:pPr>
              <a:defRPr/>
            </a:pPr>
            <a:endParaRPr lang="zh-CN" altLang="en-US" dirty="0"/>
          </a:p>
        </p:txBody>
      </p:sp>
      <p:sp>
        <p:nvSpPr>
          <p:cNvPr id="32772" name="灯片编号占位符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DAC96BA3-E554-4C3B-9A47-26B0FB0872C4}" type="slidenum">
              <a:rPr lang="zh-CN" altLang="en-US" sz="1000">
                <a:latin typeface="Arial" panose="020B0604020202020204" pitchFamily="34" charset="0"/>
                <a:ea typeface="宋体" panose="02010600030101010101" pitchFamily="2" charset="-122"/>
              </a:rPr>
              <a:pPr/>
              <a:t>67</a:t>
            </a:fld>
            <a:endParaRPr lang="en-US" altLang="zh-CN" sz="1000">
              <a:latin typeface="Arial" panose="020B0604020202020204" pitchFamily="34" charset="0"/>
              <a:ea typeface="宋体" panose="02010600030101010101" pitchFamily="2" charset="-122"/>
            </a:endParaRPr>
          </a:p>
        </p:txBody>
      </p:sp>
      <p:pic>
        <p:nvPicPr>
          <p:cNvPr id="32773" name="Picture 2" descr="http://www.xcgaj.gov.cn/pjzx/sanba/PPUploadFile/200909276510544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18038" y="1227138"/>
            <a:ext cx="3603625" cy="271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4" name="Picture 2" descr="xin_48080613143654629505101副本"/>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11750" y="3752850"/>
            <a:ext cx="2835275" cy="2519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3835513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网络社会的社会工程学</a:t>
            </a:r>
          </a:p>
        </p:txBody>
      </p:sp>
      <p:sp>
        <p:nvSpPr>
          <p:cNvPr id="33795" name="内容占位符 2"/>
          <p:cNvSpPr>
            <a:spLocks noGrp="1"/>
          </p:cNvSpPr>
          <p:nvPr>
            <p:ph idx="1"/>
          </p:nvPr>
        </p:nvSpPr>
        <p:spPr/>
        <p:txBody>
          <a:bodyPr/>
          <a:lstStyle/>
          <a:p>
            <a:r>
              <a:rPr lang="zh-CN" altLang="en-US"/>
              <a:t>直接用于攻击</a:t>
            </a:r>
            <a:endParaRPr lang="en-US" altLang="zh-CN"/>
          </a:p>
          <a:p>
            <a:pPr lvl="1"/>
            <a:r>
              <a:rPr lang="zh-CN" altLang="en-US"/>
              <a:t>正面攻击（直接索取）</a:t>
            </a:r>
            <a:endParaRPr lang="en-US" altLang="zh-CN"/>
          </a:p>
          <a:p>
            <a:pPr lvl="1"/>
            <a:r>
              <a:rPr lang="zh-CN" altLang="en-US"/>
              <a:t>建立信任</a:t>
            </a:r>
            <a:endParaRPr lang="en-US" altLang="zh-CN"/>
          </a:p>
          <a:p>
            <a:pPr lvl="1"/>
            <a:r>
              <a:rPr lang="zh-CN" altLang="zh-CN"/>
              <a:t>利用同情、内疚和胁迫</a:t>
            </a:r>
            <a:endParaRPr lang="en-US" altLang="zh-CN"/>
          </a:p>
          <a:p>
            <a:pPr lvl="1"/>
            <a:r>
              <a:rPr lang="en-US" altLang="zh-CN"/>
              <a:t>……</a:t>
            </a:r>
            <a:endParaRPr lang="zh-CN" altLang="zh-CN"/>
          </a:p>
          <a:p>
            <a:r>
              <a:rPr lang="zh-CN" altLang="en-US"/>
              <a:t>间接用于攻击</a:t>
            </a:r>
            <a:endParaRPr lang="en-US" altLang="zh-CN"/>
          </a:p>
          <a:p>
            <a:pPr lvl="1"/>
            <a:r>
              <a:rPr lang="zh-CN" altLang="en-US"/>
              <a:t>口令破解中的社会工程学利用</a:t>
            </a:r>
            <a:endParaRPr lang="en-US" altLang="zh-CN"/>
          </a:p>
          <a:p>
            <a:pPr lvl="1"/>
            <a:r>
              <a:rPr lang="zh-CN" altLang="en-US"/>
              <a:t>网络攻击中的社会工程学利用</a:t>
            </a:r>
            <a:endParaRPr lang="en-US" altLang="zh-CN"/>
          </a:p>
          <a:p>
            <a:endParaRPr lang="zh-CN" altLang="en-US"/>
          </a:p>
        </p:txBody>
      </p:sp>
      <p:sp>
        <p:nvSpPr>
          <p:cNvPr id="33796" name="灯片编号占位符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DD4B852E-CB1C-4A5D-820C-3DC52E275059}" type="slidenum">
              <a:rPr lang="zh-CN" altLang="en-US" sz="1000">
                <a:latin typeface="Arial" panose="020B0604020202020204" pitchFamily="34" charset="0"/>
                <a:ea typeface="宋体" panose="02010600030101010101" pitchFamily="2" charset="-122"/>
              </a:rPr>
              <a:pPr/>
              <a:t>68</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221587469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社会工程学防御</a:t>
            </a:r>
          </a:p>
        </p:txBody>
      </p:sp>
      <p:sp>
        <p:nvSpPr>
          <p:cNvPr id="38915" name="内容占位符 2"/>
          <p:cNvSpPr>
            <a:spLocks noGrp="1"/>
          </p:cNvSpPr>
          <p:nvPr>
            <p:ph idx="1"/>
          </p:nvPr>
        </p:nvSpPr>
        <p:spPr/>
        <p:txBody>
          <a:bodyPr/>
          <a:lstStyle/>
          <a:p>
            <a:r>
              <a:rPr lang="zh-CN" altLang="en-US"/>
              <a:t>安全意识培训</a:t>
            </a:r>
            <a:endParaRPr lang="en-US" altLang="zh-CN"/>
          </a:p>
          <a:p>
            <a:pPr lvl="1"/>
            <a:r>
              <a:rPr lang="zh-CN" altLang="en-US"/>
              <a:t>知道什么是社会工程学攻击</a:t>
            </a:r>
            <a:endParaRPr lang="en-US" altLang="zh-CN"/>
          </a:p>
          <a:p>
            <a:pPr lvl="1"/>
            <a:r>
              <a:rPr lang="zh-CN" altLang="en-US"/>
              <a:t>社会工程学攻击利用什么</a:t>
            </a:r>
            <a:endParaRPr lang="en-US" altLang="zh-CN"/>
          </a:p>
          <a:p>
            <a:r>
              <a:rPr lang="zh-CN" altLang="zh-CN"/>
              <a:t>建立相应的安全响应应对措施</a:t>
            </a:r>
            <a:endParaRPr lang="en-US" altLang="zh-CN"/>
          </a:p>
          <a:p>
            <a:pPr lvl="1"/>
            <a:r>
              <a:rPr lang="zh-CN" altLang="en-US"/>
              <a:t>构建完善的技术防御体系</a:t>
            </a:r>
            <a:endParaRPr lang="en-US" altLang="zh-CN"/>
          </a:p>
          <a:p>
            <a:pPr lvl="1"/>
            <a:r>
              <a:rPr lang="zh-CN" altLang="en-US"/>
              <a:t>有效的安全管理体系和操作流程</a:t>
            </a:r>
            <a:endParaRPr lang="en-US" altLang="zh-CN"/>
          </a:p>
          <a:p>
            <a:r>
              <a:rPr lang="zh-CN" altLang="en-US"/>
              <a:t>注意保护</a:t>
            </a:r>
            <a:r>
              <a:rPr lang="zh-CN" altLang="zh-CN"/>
              <a:t>个人隐私</a:t>
            </a:r>
            <a:endParaRPr lang="en-US" altLang="zh-CN"/>
          </a:p>
          <a:p>
            <a:pPr lvl="1"/>
            <a:r>
              <a:rPr lang="zh-CN" altLang="en-US"/>
              <a:t>保护</a:t>
            </a:r>
            <a:r>
              <a:rPr lang="zh-CN" altLang="zh-CN"/>
              <a:t>生日、年龄、</a:t>
            </a:r>
            <a:r>
              <a:rPr lang="en-US" altLang="zh-CN"/>
              <a:t>email</a:t>
            </a:r>
            <a:r>
              <a:rPr lang="zh-CN" altLang="zh-CN"/>
              <a:t>邮件地址、手机号码、家庭电话号码</a:t>
            </a:r>
            <a:r>
              <a:rPr lang="zh-CN" altLang="en-US"/>
              <a:t>等信息</a:t>
            </a:r>
            <a:endParaRPr lang="en-US" altLang="zh-CN"/>
          </a:p>
          <a:p>
            <a:pPr lvl="1"/>
            <a:endParaRPr lang="en-US" altLang="zh-CN"/>
          </a:p>
          <a:p>
            <a:pPr lvl="1"/>
            <a:endParaRPr lang="zh-CN" altLang="en-US"/>
          </a:p>
        </p:txBody>
      </p:sp>
      <p:sp>
        <p:nvSpPr>
          <p:cNvPr id="38916" name="灯片编号占位符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DB7976B4-A36E-432E-9CEB-92FB92979652}" type="slidenum">
              <a:rPr lang="zh-CN" altLang="en-US" sz="1000">
                <a:latin typeface="Arial" panose="020B0604020202020204" pitchFamily="34" charset="0"/>
                <a:ea typeface="宋体" panose="02010600030101010101" pitchFamily="2" charset="-122"/>
              </a:rPr>
              <a:pPr/>
              <a:t>69</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xmlns="" val="31823062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系统安全工程理论基础</a:t>
            </a:r>
            <a:r>
              <a:rPr lang="en-US" altLang="zh-CN" dirty="0"/>
              <a:t>-</a:t>
            </a:r>
            <a:r>
              <a:rPr lang="zh-CN" altLang="en-US" dirty="0"/>
              <a:t>系统工程</a:t>
            </a:r>
          </a:p>
        </p:txBody>
      </p:sp>
      <p:sp>
        <p:nvSpPr>
          <p:cNvPr id="3" name="内容占位符 2"/>
          <p:cNvSpPr>
            <a:spLocks noGrp="1"/>
          </p:cNvSpPr>
          <p:nvPr>
            <p:ph idx="1"/>
          </p:nvPr>
        </p:nvSpPr>
        <p:spPr/>
        <p:txBody>
          <a:bodyPr/>
          <a:lstStyle/>
          <a:p>
            <a:r>
              <a:rPr lang="zh-CN" altLang="en-US" dirty="0"/>
              <a:t>什么是系统工程</a:t>
            </a:r>
          </a:p>
          <a:p>
            <a:pPr lvl="1"/>
            <a:r>
              <a:rPr lang="zh-CN" altLang="en-US" dirty="0"/>
              <a:t>以大型复杂系统为研究对象，按一定目的进行设计、开发、管理与控制，以期达到总体效果最优的理论与方法</a:t>
            </a:r>
          </a:p>
          <a:p>
            <a:r>
              <a:rPr lang="zh-CN" altLang="en-US" dirty="0"/>
              <a:t>系统工程的概念</a:t>
            </a:r>
          </a:p>
          <a:p>
            <a:pPr lvl="1"/>
            <a:r>
              <a:rPr lang="zh-CN" altLang="en-US" dirty="0"/>
              <a:t>系统工程不是基本理论，也不属于技术实现，而是一种方法论</a:t>
            </a:r>
            <a:endParaRPr lang="en-US" altLang="zh-CN" dirty="0"/>
          </a:p>
          <a:p>
            <a:pPr lvl="1"/>
            <a:r>
              <a:rPr lang="zh-CN" altLang="en-US" dirty="0"/>
              <a:t>系统工程是一门高度综合性的管理工程技术，不同于一般的工程技术学科，如水利工程、机械工程等“硬”工程；系统工程偏重于工程的组织与经营管理一类“软”科学的研究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a:t>
            </a:fld>
            <a:endParaRPr lang="en-US" altLang="zh-CN"/>
          </a:p>
        </p:txBody>
      </p:sp>
    </p:spTree>
    <p:extLst>
      <p:ext uri="{BB962C8B-B14F-4D97-AF65-F5344CB8AC3E}">
        <p14:creationId xmlns:p14="http://schemas.microsoft.com/office/powerpoint/2010/main" xmlns="" val="245940546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培训教育 </a:t>
            </a:r>
          </a:p>
        </p:txBody>
      </p:sp>
      <p:sp>
        <p:nvSpPr>
          <p:cNvPr id="3" name="内容占位符 2"/>
          <p:cNvSpPr>
            <a:spLocks noGrp="1"/>
          </p:cNvSpPr>
          <p:nvPr>
            <p:ph idx="1"/>
          </p:nvPr>
        </p:nvSpPr>
        <p:spPr/>
        <p:txBody>
          <a:bodyPr/>
          <a:lstStyle/>
          <a:p>
            <a:r>
              <a:rPr lang="zh-CN" altLang="en-US" dirty="0"/>
              <a:t>人员培训的重要性 </a:t>
            </a:r>
          </a:p>
          <a:p>
            <a:r>
              <a:rPr lang="zh-CN" altLang="en-US" dirty="0"/>
              <a:t>培训应持续性 </a:t>
            </a:r>
          </a:p>
          <a:p>
            <a:r>
              <a:rPr lang="zh-CN" altLang="en-US" dirty="0"/>
              <a:t>建立培训计划 </a:t>
            </a:r>
          </a:p>
          <a:p>
            <a:r>
              <a:rPr lang="zh-CN" altLang="en-US" dirty="0"/>
              <a:t>培训与发展挂钩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70</a:t>
            </a:fld>
            <a:endParaRPr lang="en-US" altLang="zh-CN"/>
          </a:p>
        </p:txBody>
      </p:sp>
    </p:spTree>
    <p:extLst>
      <p:ext uri="{BB962C8B-B14F-4D97-AF65-F5344CB8AC3E}">
        <p14:creationId xmlns:p14="http://schemas.microsoft.com/office/powerpoint/2010/main" xmlns="" val="265648295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系统安全工程</a:t>
            </a:r>
            <a:endParaRPr lang="en-US" altLang="zh-CN" dirty="0"/>
          </a:p>
          <a:p>
            <a:pPr lvl="1"/>
            <a:r>
              <a:rPr lang="zh-CN" altLang="en-US" dirty="0"/>
              <a:t>系统安全工程重要性</a:t>
            </a:r>
            <a:endParaRPr lang="en-US" altLang="zh-CN" dirty="0"/>
          </a:p>
          <a:p>
            <a:pPr lvl="1"/>
            <a:r>
              <a:rPr lang="zh-CN" altLang="en-US" dirty="0"/>
              <a:t>成立成熟度模型、系统安全工程能力成熟度模型</a:t>
            </a:r>
            <a:endParaRPr lang="en-US" altLang="zh-CN" dirty="0"/>
          </a:p>
          <a:p>
            <a:pPr lvl="1"/>
            <a:r>
              <a:rPr lang="zh-CN" altLang="en-US" dirty="0"/>
              <a:t>过程区域与过程能力</a:t>
            </a:r>
            <a:endParaRPr lang="en-US" altLang="zh-CN" dirty="0"/>
          </a:p>
          <a:p>
            <a:r>
              <a:rPr lang="zh-CN" altLang="en-US" dirty="0"/>
              <a:t>安全运营</a:t>
            </a:r>
            <a:endParaRPr lang="en-US" altLang="zh-CN" dirty="0"/>
          </a:p>
          <a:p>
            <a:r>
              <a:rPr lang="zh-CN" altLang="en-US" dirty="0"/>
              <a:t>内容安全</a:t>
            </a:r>
            <a:endParaRPr lang="en-US" altLang="zh-CN" dirty="0"/>
          </a:p>
          <a:p>
            <a:r>
              <a:rPr lang="zh-CN" altLang="en-US" dirty="0"/>
              <a:t>社会工程学与培训教育</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71</a:t>
            </a:fld>
            <a:endParaRPr lang="en-US" altLang="zh-CN"/>
          </a:p>
        </p:txBody>
      </p:sp>
    </p:spTree>
    <p:extLst>
      <p:ext uri="{BB962C8B-B14F-4D97-AF65-F5344CB8AC3E}">
        <p14:creationId xmlns:p14="http://schemas.microsoft.com/office/powerpoint/2010/main" xmlns="" val="442056361"/>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邀请您参与讲师考评</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72</a:t>
            </a:fld>
            <a:endParaRPr lang="en-US" altLang="zh-CN"/>
          </a:p>
        </p:txBody>
      </p:sp>
      <p:pic>
        <p:nvPicPr>
          <p:cNvPr id="8" name="内容占位符 7">
            <a:extLst>
              <a:ext uri="{FF2B5EF4-FFF2-40B4-BE49-F238E27FC236}">
                <a16:creationId xmlns:a16="http://schemas.microsoft.com/office/drawing/2014/main" xmlns="" id="{C7F38A0C-D9FE-462A-9A07-4A05E454F16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76450" y="1295400"/>
            <a:ext cx="5105400" cy="5105400"/>
          </a:xfrm>
        </p:spPr>
      </p:pic>
    </p:spTree>
    <p:extLst>
      <p:ext uri="{BB962C8B-B14F-4D97-AF65-F5344CB8AC3E}">
        <p14:creationId xmlns:p14="http://schemas.microsoft.com/office/powerpoint/2010/main" xmlns="" val="3867890880"/>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066800" y="2732088"/>
            <a:ext cx="6889750" cy="685800"/>
          </a:xfrm>
        </p:spPr>
        <p:txBody>
          <a:bodyPr/>
          <a:lstStyle/>
          <a:p>
            <a:pPr eaLnBrk="1" hangingPunct="1"/>
            <a:r>
              <a:rPr lang="zh-CN" altLang="en-US" sz="3200"/>
              <a:t>谢谢，请提问题！</a:t>
            </a:r>
          </a:p>
        </p:txBody>
      </p:sp>
      <p:sp>
        <p:nvSpPr>
          <p:cNvPr id="101379" name="副标题 4"/>
          <p:cNvSpPr>
            <a:spLocks noGrp="1"/>
          </p:cNvSpPr>
          <p:nvPr>
            <p:ph type="subTitle" idx="1"/>
          </p:nvPr>
        </p:nvSpPr>
        <p:spPr>
          <a:xfrm>
            <a:off x="2195513" y="4581525"/>
            <a:ext cx="5638800" cy="381000"/>
          </a:xfrm>
        </p:spPr>
        <p:txBody>
          <a:bodyPr/>
          <a:lstStyle/>
          <a:p>
            <a:pPr eaLnBrk="1" hangingPunct="1"/>
            <a:endParaRPr lang="zh-CN" altLang="en-US"/>
          </a:p>
        </p:txBody>
      </p:sp>
    </p:spTree>
    <p:extLst>
      <p:ext uri="{BB962C8B-B14F-4D97-AF65-F5344CB8AC3E}">
        <p14:creationId xmlns:p14="http://schemas.microsoft.com/office/powerpoint/2010/main" xmlns="" val="28189468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系统安全工程理论基础</a:t>
            </a:r>
            <a:r>
              <a:rPr lang="en-US" altLang="zh-CN" dirty="0"/>
              <a:t>-</a:t>
            </a:r>
            <a:r>
              <a:rPr lang="zh-CN" altLang="en-US" dirty="0"/>
              <a:t>系统工程</a:t>
            </a:r>
          </a:p>
        </p:txBody>
      </p:sp>
      <p:sp>
        <p:nvSpPr>
          <p:cNvPr id="3" name="内容占位符 2"/>
          <p:cNvSpPr>
            <a:spLocks noGrp="1"/>
          </p:cNvSpPr>
          <p:nvPr>
            <p:ph idx="1"/>
          </p:nvPr>
        </p:nvSpPr>
        <p:spPr/>
        <p:txBody>
          <a:bodyPr/>
          <a:lstStyle/>
          <a:p>
            <a:r>
              <a:rPr lang="zh-CN" altLang="en-US" dirty="0"/>
              <a:t>霍尔三维结构图</a:t>
            </a:r>
            <a:endParaRPr lang="en-US" altLang="zh-CN" dirty="0"/>
          </a:p>
          <a:p>
            <a:pPr lvl="1"/>
            <a:r>
              <a:rPr lang="zh-CN" altLang="en-US" dirty="0"/>
              <a:t>时间维</a:t>
            </a:r>
            <a:endParaRPr lang="en-US" altLang="zh-CN" dirty="0"/>
          </a:p>
          <a:p>
            <a:pPr lvl="1"/>
            <a:r>
              <a:rPr lang="zh-CN" altLang="en-US" dirty="0"/>
              <a:t>逻辑维</a:t>
            </a:r>
            <a:endParaRPr lang="en-US" altLang="zh-CN" dirty="0"/>
          </a:p>
          <a:p>
            <a:pPr lvl="1"/>
            <a:r>
              <a:rPr lang="zh-CN" altLang="en-US" dirty="0"/>
              <a:t>知识维</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8</a:t>
            </a:fld>
            <a:endParaRPr lang="en-US" altLang="zh-CN"/>
          </a:p>
        </p:txBody>
      </p:sp>
      <p:graphicFrame>
        <p:nvGraphicFramePr>
          <p:cNvPr id="5" name="对象 -2147482624"/>
          <p:cNvGraphicFramePr>
            <a:graphicFrameLocks noChangeAspect="1"/>
          </p:cNvGraphicFramePr>
          <p:nvPr>
            <p:extLst/>
          </p:nvPr>
        </p:nvGraphicFramePr>
        <p:xfrm>
          <a:off x="2915816" y="1813874"/>
          <a:ext cx="6012668" cy="4503848"/>
        </p:xfrm>
        <a:graphic>
          <a:graphicData uri="http://schemas.openxmlformats.org/presentationml/2006/ole">
            <p:oleObj spid="_x0000_s1080" r:id="rId3" imgW="3738411" imgH="3692151" progId="">
              <p:embed/>
            </p:oleObj>
          </a:graphicData>
        </a:graphic>
      </p:graphicFrame>
    </p:spTree>
    <p:extLst>
      <p:ext uri="{BB962C8B-B14F-4D97-AF65-F5344CB8AC3E}">
        <p14:creationId xmlns:p14="http://schemas.microsoft.com/office/powerpoint/2010/main" xmlns="" val="31945698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系统安全工程理论基础</a:t>
            </a:r>
            <a:r>
              <a:rPr lang="en-US" altLang="zh-CN" dirty="0"/>
              <a:t>-</a:t>
            </a:r>
            <a:r>
              <a:rPr lang="zh-CN" altLang="en-US" dirty="0"/>
              <a:t>项目管理</a:t>
            </a:r>
          </a:p>
        </p:txBody>
      </p:sp>
      <p:sp>
        <p:nvSpPr>
          <p:cNvPr id="3" name="内容占位符 2"/>
          <p:cNvSpPr>
            <a:spLocks noGrp="1"/>
          </p:cNvSpPr>
          <p:nvPr>
            <p:ph idx="1"/>
          </p:nvPr>
        </p:nvSpPr>
        <p:spPr/>
        <p:txBody>
          <a:bodyPr/>
          <a:lstStyle/>
          <a:p>
            <a:r>
              <a:rPr lang="zh-CN" altLang="zh-CN" dirty="0"/>
              <a:t>什么是项目管理</a:t>
            </a:r>
          </a:p>
          <a:p>
            <a:pPr lvl="1"/>
            <a:r>
              <a:rPr lang="zh-CN" altLang="zh-CN" dirty="0"/>
              <a:t>项目管理者在有限的资源约束下，运用系统的观点、方法和理论，对项目涉及的全部工作进行有效管理</a:t>
            </a:r>
          </a:p>
          <a:p>
            <a:pPr lvl="1"/>
            <a:r>
              <a:rPr lang="zh-CN" altLang="zh-CN" dirty="0"/>
              <a:t>项目管理是系统工程思想针对具体项目的实践应用</a:t>
            </a:r>
          </a:p>
          <a:p>
            <a:r>
              <a:rPr lang="zh-CN" altLang="zh-CN" dirty="0"/>
              <a:t>项目管理</a:t>
            </a:r>
            <a:r>
              <a:rPr lang="zh-CN" altLang="en-US" dirty="0"/>
              <a:t>的知识</a:t>
            </a:r>
            <a:r>
              <a:rPr lang="zh-CN" altLang="zh-CN" dirty="0"/>
              <a:t>领域</a:t>
            </a:r>
          </a:p>
          <a:p>
            <a:pPr lvl="1"/>
            <a:r>
              <a:rPr lang="zh-CN" altLang="zh-CN" dirty="0"/>
              <a:t>范围、时间、成本、质量、人力资源、沟通、风险、采购和集成</a:t>
            </a:r>
            <a:endParaRPr lang="en-US" altLang="zh-CN" dirty="0"/>
          </a:p>
          <a:p>
            <a:r>
              <a:rPr lang="zh-CN" altLang="zh-CN" dirty="0"/>
              <a:t>项目的</a:t>
            </a:r>
            <a:r>
              <a:rPr lang="zh-CN" altLang="en-US" dirty="0"/>
              <a:t>过程控制</a:t>
            </a:r>
            <a:endParaRPr lang="en-US" altLang="zh-CN" dirty="0"/>
          </a:p>
          <a:p>
            <a:pPr lvl="1"/>
            <a:r>
              <a:rPr lang="zh-CN" altLang="zh-CN" dirty="0"/>
              <a:t>启动、计划、执行、控制和收尾</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9</a:t>
            </a:fld>
            <a:endParaRPr lang="en-US" altLang="zh-CN"/>
          </a:p>
        </p:txBody>
      </p:sp>
    </p:spTree>
    <p:extLst>
      <p:ext uri="{BB962C8B-B14F-4D97-AF65-F5344CB8AC3E}">
        <p14:creationId xmlns:p14="http://schemas.microsoft.com/office/powerpoint/2010/main" xmlns="" val="1237325148"/>
      </p:ext>
    </p:extLst>
  </p:cSld>
  <p:clrMapOvr>
    <a:masterClrMapping/>
  </p:clrMapOvr>
  <p:transition>
    <p:fade/>
  </p:transition>
</p:sld>
</file>

<file path=ppt/theme/theme1.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14424</TotalTime>
  <Words>4443</Words>
  <Application>Microsoft Office PowerPoint</Application>
  <PresentationFormat>全屏显示(4:3)</PresentationFormat>
  <Paragraphs>692</Paragraphs>
  <Slides>73</Slides>
  <Notes>6</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73</vt:i4>
      </vt:variant>
    </vt:vector>
  </HeadingPairs>
  <TitlesOfParts>
    <vt:vector size="74" baseType="lpstr">
      <vt:lpstr>sx272TGp_report_light</vt:lpstr>
      <vt:lpstr>安全工程与运营</vt:lpstr>
      <vt:lpstr>课程内容</vt:lpstr>
      <vt:lpstr>知识子域：系统安全工程</vt:lpstr>
      <vt:lpstr>什么是安全工程</vt:lpstr>
      <vt:lpstr>为什么需要系统安全工程</vt:lpstr>
      <vt:lpstr>系统安全工程理论基础</vt:lpstr>
      <vt:lpstr>系统安全工程理论基础-系统工程</vt:lpstr>
      <vt:lpstr>系统安全工程理论基础-系统工程</vt:lpstr>
      <vt:lpstr>系统安全工程理论基础-项目管理</vt:lpstr>
      <vt:lpstr>系统安全工程理论基础-质量管理</vt:lpstr>
      <vt:lpstr>ISO9000规范质量管理的四个方面</vt:lpstr>
      <vt:lpstr>系统安全工程理论基础-能力成熟度模型</vt:lpstr>
      <vt:lpstr>能力成熟度模型基本思想</vt:lpstr>
      <vt:lpstr>知识子域：系统安全工程</vt:lpstr>
      <vt:lpstr>系统安全工程能力成熟度模型</vt:lpstr>
      <vt:lpstr>SSE-CMM的作用</vt:lpstr>
      <vt:lpstr>SSE-CMM体系结构</vt:lpstr>
      <vt:lpstr>域维-过程区域</vt:lpstr>
      <vt:lpstr>能力维-过程能力</vt:lpstr>
      <vt:lpstr>SSE-CMM能力成熟度评价体系</vt:lpstr>
      <vt:lpstr>知识子域：系统安全工程</vt:lpstr>
      <vt:lpstr>域维-SSE-CMM的过程控制</vt:lpstr>
      <vt:lpstr>工程类过程之间关系</vt:lpstr>
      <vt:lpstr>风险过程</vt:lpstr>
      <vt:lpstr>PA04：评估威胁</vt:lpstr>
      <vt:lpstr>PA05：评估脆弱性</vt:lpstr>
      <vt:lpstr>PA02：评估影响</vt:lpstr>
      <vt:lpstr>PA03：评估安全风险</vt:lpstr>
      <vt:lpstr>工程过程</vt:lpstr>
      <vt:lpstr>PA10：确定安全需求</vt:lpstr>
      <vt:lpstr>PA09：提供安全输入</vt:lpstr>
      <vt:lpstr>PA01：管理安全控制</vt:lpstr>
      <vt:lpstr>PA08：监控安全态势</vt:lpstr>
      <vt:lpstr>PA07：协调安全</vt:lpstr>
      <vt:lpstr>保证过程</vt:lpstr>
      <vt:lpstr>PA11：验证和证实安全</vt:lpstr>
      <vt:lpstr>PA06：建立保证论据</vt:lpstr>
      <vt:lpstr>知识子域：系统安全工程</vt:lpstr>
      <vt:lpstr>能力级别：表示了过程的成熟性</vt:lpstr>
      <vt:lpstr>能力级别-1级</vt:lpstr>
      <vt:lpstr>能力级别-2级</vt:lpstr>
      <vt:lpstr>能力级别-3级</vt:lpstr>
      <vt:lpstr>能力级别-4级</vt:lpstr>
      <vt:lpstr>能力级别-5级</vt:lpstr>
      <vt:lpstr>知识子域：安全运营</vt:lpstr>
      <vt:lpstr>安全运营概念</vt:lpstr>
      <vt:lpstr>安全漏洞的概念</vt:lpstr>
      <vt:lpstr>漏洞管理的重要性</vt:lpstr>
      <vt:lpstr>补丁管理</vt:lpstr>
      <vt:lpstr>变更管理与配置管理</vt:lpstr>
      <vt:lpstr>事件管理</vt:lpstr>
      <vt:lpstr>知识子域：内容安全</vt:lpstr>
      <vt:lpstr>内容安全基础</vt:lpstr>
      <vt:lpstr>内容安全需求</vt:lpstr>
      <vt:lpstr>版权与数字版权</vt:lpstr>
      <vt:lpstr>数字版权管理相关技术</vt:lpstr>
      <vt:lpstr>数字版权保护措施</vt:lpstr>
      <vt:lpstr>知识子域：内容安全</vt:lpstr>
      <vt:lpstr>信息保护</vt:lpstr>
      <vt:lpstr>信息保护</vt:lpstr>
      <vt:lpstr>网络舆情</vt:lpstr>
      <vt:lpstr>网络舆情管理措施</vt:lpstr>
      <vt:lpstr>网络舆情系统监控技术</vt:lpstr>
      <vt:lpstr>知识子域：社会工程学与培训教育</vt:lpstr>
      <vt:lpstr>利用人性弱点-社会工程学攻击</vt:lpstr>
      <vt:lpstr>社会工程学利用的漏洞</vt:lpstr>
      <vt:lpstr>传统社会中的社会工程学</vt:lpstr>
      <vt:lpstr>网络社会的社会工程学</vt:lpstr>
      <vt:lpstr>社会工程学防御</vt:lpstr>
      <vt:lpstr>培训教育 </vt:lpstr>
      <vt:lpstr>总结</vt:lpstr>
      <vt:lpstr>邀请您参与讲师考评</vt:lpstr>
      <vt:lpstr>谢谢，请提问题！</vt:lpstr>
    </vt:vector>
  </TitlesOfParts>
  <Company>中国信息安全测评中心:cisp运营中心</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安全工程与运营v4.1</dc:title>
  <dc:creator>沈传宁</dc:creator>
  <cp:lastModifiedBy>jk g</cp:lastModifiedBy>
  <cp:revision>49</cp:revision>
  <dcterms:created xsi:type="dcterms:W3CDTF">2009-02-11T06:13:22Z</dcterms:created>
  <dcterms:modified xsi:type="dcterms:W3CDTF">2021-09-05T01:20:30Z</dcterms:modified>
  <cp:version>V4.1</cp:version>
</cp:coreProperties>
</file>