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16" r:id="rId3"/>
    <p:sldId id="312" r:id="rId4"/>
    <p:sldId id="327" r:id="rId5"/>
    <p:sldId id="328" r:id="rId6"/>
    <p:sldId id="315" r:id="rId7"/>
    <p:sldId id="329" r:id="rId8"/>
    <p:sldId id="330" r:id="rId9"/>
    <p:sldId id="331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276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2D8-4059-4A21-A81F-74DAFC93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9FCE7-BE01-4C50-84E7-9F54753C1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0D19-C52C-47A1-B77E-BB538A5A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3138-B7FE-428D-9DEC-04C4DC8E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D9B1-6586-4960-AD19-8E55F262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93EC-EB25-43A3-BE0D-7AE44EBD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0897-9F4E-4D96-959D-8EFF3053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A15F-30E5-45E9-A0A1-B743F46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A92F-58DE-40D1-95FF-BA6C301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80-C0E9-497A-84C4-DB3EA4CB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B6B99-5104-4D89-8081-D3C96483D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13981-14C0-4F5E-BD11-F05EE723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D070-4CB7-41A4-AC34-5099D916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5C58-4824-4668-BDD7-94538D75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192F-81CF-4D4B-92B7-41B50582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6985-57EB-41B2-A1E8-BA6AC4C8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50C6-7AB8-48BA-8817-6515E1F7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DE77-F9D9-48A8-84BB-777EB9CB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350F-0A17-48B4-AF46-DC2A4ED1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39C9-3B1E-4CB7-8E42-430C833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3886-6D58-49B9-B3C7-4AA7E1D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25B3-B998-44E7-BFF8-EED00DE6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2A15-3ADC-401A-BC93-FDF71DE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D76D-FFEF-44E1-82C7-8DE5ECD4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C803-68A7-419C-887D-D65CE01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23A1-7FFD-4C07-975C-1A2CAA5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FAEF-2BBD-4C7D-B4EA-9058349AD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BCE0-2953-4AB1-B847-3B640D69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F6B-527B-48FD-8594-7BC3D5A3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42D9-A0B3-4E63-A4C8-8213D9C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94DE-FDE7-408E-938A-1A97FE43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D000-9942-446C-90D5-077C5D1D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EA11-6264-4C20-88AB-7413FE09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E6637-571F-49B2-AD23-1524559A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DEF3B-F1FF-4BCC-9D4E-936104F50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73A7A-00A2-42EB-9A4B-05EC3894B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4D04A-A704-40AB-A57C-DF2CF8BE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CEAAD-1550-4D99-8A68-3D36A19E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DD175-F2BE-4AA2-B657-FC99B89F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8252-C243-4F9D-8CEC-797A8D9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CC10-3456-44C2-A550-43FD8B4B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0359-E5A9-49F4-BFA7-A45FB0C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8580-0D19-471B-BD82-DF387256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A7E14-6467-454A-8A74-C56A41F7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C29A5-4290-4B53-94E4-F46A9F0E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A2AC-FE7F-41FE-92F5-9C351DD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1646-7F2E-4687-82C8-0F0EF60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1F43-B4A7-4184-A67B-FB9E14F0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F113-6114-4C2D-9BC9-63D2CABD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E5216-9D47-4CA4-8F79-B434F8A3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D08A-411E-4F3F-9034-8D70E53C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7691-7ED4-42BC-96E4-DDD829C5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E688-37F8-4C9B-95CE-C1522D74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85BD1-2F4A-4170-A4E7-215B0957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8E3D-7DAE-4C9A-B070-E4B15830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93084-5956-4A28-B549-4961F4E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6C77-A372-458C-92FA-2613EFBD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738E-C3D2-414D-8353-835B921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E407-D14F-4A8D-8C69-CAA8EC75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FD9C-E841-48D7-B575-03F56C91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8835-60F9-4FAB-92FA-9BE9F37B2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8B83-D5D8-487B-9053-7E2A99346B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B372-FF23-4EA1-80B7-06B22731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9425-934C-47FB-9E3A-9EA74D52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sz="2000" dirty="0"/>
              <a:t>Last meeting: Drew ‘</a:t>
            </a:r>
            <a:r>
              <a:rPr lang="en-US" sz="2000" dirty="0" err="1"/>
              <a:t>IoU</a:t>
            </a:r>
            <a:r>
              <a:rPr lang="en-US" sz="2000" dirty="0"/>
              <a:t> vs. annotation time’ plot for same train set size </a:t>
            </a:r>
          </a:p>
          <a:p>
            <a:pPr marL="0" indent="0">
              <a:buNone/>
            </a:pPr>
            <a:r>
              <a:rPr lang="en-US" sz="2000" dirty="0"/>
              <a:t>-&gt; to draw plot for same annotation time, different train set size (based on my annotate time)</a:t>
            </a:r>
          </a:p>
          <a:p>
            <a:r>
              <a:rPr lang="en-US" sz="2000" dirty="0"/>
              <a:t>To get better estimation of annotation time, design a task distribution method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F179D2D-C4E2-452E-8201-D6F89042B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798" y="3877796"/>
            <a:ext cx="3871757" cy="260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19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Annotation methods</a:t>
            </a:r>
          </a:p>
          <a:p>
            <a:r>
              <a:rPr lang="en-US" sz="2000" dirty="0"/>
              <a:t>1 </a:t>
            </a:r>
            <a:r>
              <a:rPr lang="en-US" sz="2000" i="1" dirty="0"/>
              <a:t>bounding box</a:t>
            </a:r>
          </a:p>
          <a:p>
            <a:r>
              <a:rPr lang="en-US" sz="2000" dirty="0"/>
              <a:t>1-1 one box for one object</a:t>
            </a:r>
          </a:p>
          <a:p>
            <a:r>
              <a:rPr lang="en-US" sz="2000" dirty="0"/>
              <a:t>1-2 allow one boxes for many objects</a:t>
            </a:r>
          </a:p>
          <a:p>
            <a:r>
              <a:rPr lang="en-US" sz="2000" dirty="0"/>
              <a:t>2 </a:t>
            </a:r>
            <a:r>
              <a:rPr lang="en-US" sz="2000" i="1" dirty="0"/>
              <a:t>filter</a:t>
            </a:r>
          </a:p>
          <a:p>
            <a:r>
              <a:rPr lang="en-US" sz="2000" dirty="0"/>
              <a:t>2-1 approximate mask</a:t>
            </a:r>
          </a:p>
          <a:p>
            <a:r>
              <a:rPr lang="en-US" sz="2000" dirty="0"/>
              <a:t>2-2 larger </a:t>
            </a:r>
            <a:r>
              <a:rPr lang="en-US" sz="2000" dirty="0" err="1"/>
              <a:t>approx</a:t>
            </a:r>
            <a:r>
              <a:rPr lang="en-US" sz="2000" dirty="0"/>
              <a:t> mask to cover whole object</a:t>
            </a:r>
          </a:p>
          <a:p>
            <a:r>
              <a:rPr lang="en-US" sz="2000" dirty="0"/>
              <a:t>2-3 smaller </a:t>
            </a:r>
            <a:r>
              <a:rPr lang="en-US" sz="2000" dirty="0" err="1"/>
              <a:t>approx</a:t>
            </a:r>
            <a:r>
              <a:rPr lang="en-US" sz="2000" dirty="0"/>
              <a:t> mask</a:t>
            </a:r>
          </a:p>
          <a:p>
            <a:r>
              <a:rPr lang="en-US" sz="2000" dirty="0"/>
              <a:t>3 </a:t>
            </a:r>
            <a:r>
              <a:rPr lang="en-US" sz="2000" i="1" dirty="0"/>
              <a:t>polygon</a:t>
            </a:r>
          </a:p>
          <a:p>
            <a:r>
              <a:rPr lang="en-US" sz="2000" dirty="0"/>
              <a:t>3-1 triangle </a:t>
            </a:r>
          </a:p>
          <a:p>
            <a:r>
              <a:rPr lang="en-US" sz="2000" dirty="0"/>
              <a:t>3-2 quadrangle (</a:t>
            </a:r>
            <a:r>
              <a:rPr lang="en-US" sz="2000" dirty="0" err="1"/>
              <a:t>optinal</a:t>
            </a:r>
            <a:r>
              <a:rPr lang="en-US" sz="2000" dirty="0"/>
              <a:t>)</a:t>
            </a:r>
          </a:p>
          <a:p>
            <a:r>
              <a:rPr lang="en-US" sz="2000" dirty="0"/>
              <a:t>3-3 polygon - around 8 edges (optional)</a:t>
            </a:r>
          </a:p>
          <a:p>
            <a:r>
              <a:rPr lang="en-US" sz="2000" dirty="0"/>
              <a:t>3-4 polygon – as many edges as annotator want</a:t>
            </a:r>
          </a:p>
          <a:p>
            <a:r>
              <a:rPr lang="en-US" sz="2000" dirty="0"/>
              <a:t>4 scribble</a:t>
            </a:r>
          </a:p>
        </p:txBody>
      </p:sp>
    </p:spTree>
    <p:extLst>
      <p:ext uri="{BB962C8B-B14F-4D97-AF65-F5344CB8AC3E}">
        <p14:creationId xmlns:p14="http://schemas.microsoft.com/office/powerpoint/2010/main" val="274050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r>
              <a:rPr lang="en-US" sz="2000" dirty="0"/>
              <a:t>10 tasks</a:t>
            </a:r>
          </a:p>
          <a:p>
            <a:r>
              <a:rPr lang="en-US" sz="2000" dirty="0"/>
              <a:t>For example, if we have 5 annotators, each annotator gets 4 tasks, so that we have 2 samples for each of tasks</a:t>
            </a:r>
          </a:p>
          <a:p>
            <a:endParaRPr lang="en-US" sz="2000" dirty="0"/>
          </a:p>
          <a:p>
            <a:r>
              <a:rPr lang="en-US" sz="2000" dirty="0"/>
              <a:t>30 images for each task: it won’t take long</a:t>
            </a:r>
          </a:p>
          <a:p>
            <a:r>
              <a:rPr lang="en-US" sz="2000" dirty="0"/>
              <a:t>Randomly sampled images; different images for different annotator</a:t>
            </a:r>
          </a:p>
          <a:p>
            <a:endParaRPr lang="en-US" sz="2000" dirty="0"/>
          </a:p>
          <a:p>
            <a:r>
              <a:rPr lang="en-US" sz="2000" dirty="0"/>
              <a:t>I will provide samples to most of cases to avoid long time consideration</a:t>
            </a:r>
          </a:p>
          <a:p>
            <a:endParaRPr lang="en-US" sz="2000" dirty="0"/>
          </a:p>
          <a:p>
            <a:r>
              <a:rPr lang="en-US" sz="2000" dirty="0"/>
              <a:t>I hope annotators could save their annotations for me to check how similar their </a:t>
            </a:r>
            <a:r>
              <a:rPr lang="en-US" sz="2000" dirty="0" err="1"/>
              <a:t>annos</a:t>
            </a:r>
            <a:r>
              <a:rPr lang="en-US" sz="2000" dirty="0"/>
              <a:t> are compared to generated one and perfect one</a:t>
            </a:r>
          </a:p>
          <a:p>
            <a:pPr marL="0" indent="0">
              <a:buNone/>
            </a:pPr>
            <a:r>
              <a:rPr lang="en-US" sz="2000" dirty="0"/>
              <a:t>Software, online tool, paint with special color 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554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2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C391B6-FA90-49B7-84DC-4B9BE6E1E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70" y="3586998"/>
            <a:ext cx="3676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6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6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4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2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6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2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r>
              <a:rPr lang="en-US" sz="2000" dirty="0"/>
              <a:t>I got some data. But before look into them…</a:t>
            </a:r>
          </a:p>
        </p:txBody>
      </p:sp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B882303A-EBFC-4FF2-90CE-B4C4C11940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530823"/>
              </p:ext>
            </p:extLst>
          </p:nvPr>
        </p:nvGraphicFramePr>
        <p:xfrm>
          <a:off x="747193" y="1334110"/>
          <a:ext cx="11031669" cy="4390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79">
                  <a:extLst>
                    <a:ext uri="{9D8B030D-6E8A-4147-A177-3AD203B41FA5}">
                      <a16:colId xmlns:a16="http://schemas.microsoft.com/office/drawing/2014/main" val="1030876105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809467636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2946126698"/>
                    </a:ext>
                  </a:extLst>
                </a:gridCol>
                <a:gridCol w="1002517">
                  <a:extLst>
                    <a:ext uri="{9D8B030D-6E8A-4147-A177-3AD203B41FA5}">
                      <a16:colId xmlns:a16="http://schemas.microsoft.com/office/drawing/2014/main" val="4017747985"/>
                    </a:ext>
                  </a:extLst>
                </a:gridCol>
                <a:gridCol w="1003241">
                  <a:extLst>
                    <a:ext uri="{9D8B030D-6E8A-4147-A177-3AD203B41FA5}">
                      <a16:colId xmlns:a16="http://schemas.microsoft.com/office/drawing/2014/main" val="3435795012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962126305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3537011462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3818715589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4220869298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2469909517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4183437299"/>
                    </a:ext>
                  </a:extLst>
                </a:gridCol>
              </a:tblGrid>
              <a:tr h="668252">
                <a:tc>
                  <a:txBody>
                    <a:bodyPr/>
                    <a:lstStyle/>
                    <a:p>
                      <a:r>
                        <a:rPr lang="en-US" dirty="0"/>
                        <a:t>#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 (base)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Bounding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87465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Anno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79792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 set size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08848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IoU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0.451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97059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 set size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17067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8828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63617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IoU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/>
                        <a:t>0.490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/>
                        <a:t>0.478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289714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 set size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21333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25874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IoU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/>
                        <a:t>0.528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/>
                        <a:t>0.590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610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7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5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96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48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94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69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2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55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2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96EA6F5-DB46-43FA-8E27-D4A101BFD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088120"/>
              </p:ext>
            </p:extLst>
          </p:nvPr>
        </p:nvGraphicFramePr>
        <p:xfrm>
          <a:off x="838200" y="546040"/>
          <a:ext cx="8127999" cy="74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07243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9065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92134249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r>
                        <a:rPr lang="en-US" dirty="0"/>
                        <a:t>Train 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09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 </a:t>
                      </a:r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5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452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2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Guess #1: Wrong </a:t>
            </a:r>
            <a:r>
              <a:rPr lang="en-US" sz="2000" dirty="0" err="1"/>
              <a:t>IoU</a:t>
            </a:r>
            <a:r>
              <a:rPr lang="en-US" sz="2000" dirty="0"/>
              <a:t> calculate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96EA6F5-DB46-43FA-8E27-D4A101BFDD5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46040"/>
          <a:ext cx="8127999" cy="74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07243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9065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92134249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r>
                        <a:rPr lang="en-US" dirty="0"/>
                        <a:t>Train 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09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 </a:t>
                      </a:r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5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69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Guess #1: </a:t>
            </a:r>
            <a:r>
              <a:rPr lang="en-US" sz="2000" strike="sngStrike" dirty="0"/>
              <a:t>Wrong </a:t>
            </a:r>
            <a:r>
              <a:rPr lang="en-US" sz="2000" strike="sngStrike" dirty="0" err="1"/>
              <a:t>IoU</a:t>
            </a:r>
            <a:r>
              <a:rPr lang="en-US" sz="2000" strike="sngStrike" dirty="0"/>
              <a:t> calculate</a:t>
            </a:r>
          </a:p>
          <a:p>
            <a:r>
              <a:rPr lang="en-US" sz="2000" dirty="0"/>
              <a:t>Guess #2: Corrupted data</a:t>
            </a:r>
          </a:p>
          <a:p>
            <a:pPr marL="0" indent="0">
              <a:buNone/>
            </a:pPr>
            <a:r>
              <a:rPr lang="en-US" sz="2000" dirty="0"/>
              <a:t>Test 1: From 8k to 17k, 9k data are added; from 17k to two 8.5k, simply split 17k set into two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Test 2: Except 8k and 17k using previous data, all other train sets are randomly sampled from a 23k set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Test 3: I checked all generated triangle annotations (23k samples) one by one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96EA6F5-DB46-43FA-8E27-D4A101BFDD5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46040"/>
          <a:ext cx="8127999" cy="74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07243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9065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92134249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r>
                        <a:rPr lang="en-US" dirty="0"/>
                        <a:t>Train 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09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 </a:t>
                      </a:r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575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FCD85B-E984-424D-9ED7-6217E3EB9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60324"/>
              </p:ext>
            </p:extLst>
          </p:nvPr>
        </p:nvGraphicFramePr>
        <p:xfrm>
          <a:off x="908262" y="2568800"/>
          <a:ext cx="8128000" cy="112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07243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9065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21342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78355748"/>
                    </a:ext>
                  </a:extLst>
                </a:gridCol>
              </a:tblGrid>
              <a:tr h="376747">
                <a:tc rowSpan="2">
                  <a:txBody>
                    <a:bodyPr/>
                    <a:lstStyle/>
                    <a:p>
                      <a:r>
                        <a:rPr lang="en-US" dirty="0"/>
                        <a:t>Train set size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8k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17k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098917"/>
                  </a:ext>
                </a:extLst>
              </a:tr>
              <a:tr h="3767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8.5k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8.5k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0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 </a:t>
                      </a:r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5750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BE087F4-A955-48E5-BB66-D1E8B8DF0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753199"/>
              </p:ext>
            </p:extLst>
          </p:nvPr>
        </p:nvGraphicFramePr>
        <p:xfrm>
          <a:off x="908262" y="4490819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1174218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386790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9866351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471703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008763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2270902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625040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1584576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3906393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72546903"/>
                    </a:ext>
                  </a:extLst>
                </a:gridCol>
              </a:tblGrid>
              <a:tr h="393203">
                <a:tc>
                  <a:txBody>
                    <a:bodyPr/>
                    <a:lstStyle/>
                    <a:p>
                      <a:r>
                        <a:rPr lang="en-US" dirty="0"/>
                        <a:t>Train 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9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 </a:t>
                      </a:r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3</a:t>
                      </a:r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1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46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42E97044-24A4-4A1C-800C-454835A76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30" y="619712"/>
            <a:ext cx="5846908" cy="569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D049CFB-5B3F-4E48-9921-750EB03D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2" y="511371"/>
            <a:ext cx="5846908" cy="569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8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Guess #1: </a:t>
            </a:r>
            <a:r>
              <a:rPr lang="en-US" sz="2000" strike="sngStrike" dirty="0"/>
              <a:t>Wrong </a:t>
            </a:r>
            <a:r>
              <a:rPr lang="en-US" sz="2000" strike="sngStrike" dirty="0" err="1"/>
              <a:t>IoU</a:t>
            </a:r>
            <a:r>
              <a:rPr lang="en-US" sz="2000" strike="sngStrike" dirty="0"/>
              <a:t> calculate</a:t>
            </a:r>
          </a:p>
          <a:p>
            <a:r>
              <a:rPr lang="en-US" sz="2000" dirty="0"/>
              <a:t>Guess #2: </a:t>
            </a:r>
            <a:r>
              <a:rPr lang="en-US" sz="2000" strike="sngStrike" dirty="0"/>
              <a:t>Corrupted data</a:t>
            </a:r>
          </a:p>
          <a:p>
            <a:r>
              <a:rPr lang="en-US" sz="2000" dirty="0"/>
              <a:t>Guess #3: not fully trained because of large dataset</a:t>
            </a:r>
          </a:p>
          <a:p>
            <a:pPr marL="0" indent="0">
              <a:buNone/>
            </a:pPr>
            <a:r>
              <a:rPr lang="en-US" sz="2000" dirty="0"/>
              <a:t>Previous learning rate scheduler: start at 1e-4; decrease to 0.1 every 30 epochs; 150 epochs in all</a:t>
            </a:r>
          </a:p>
          <a:p>
            <a:pPr marL="0" indent="0">
              <a:buNone/>
            </a:pPr>
            <a:r>
              <a:rPr lang="en-US" sz="2000" dirty="0"/>
              <a:t>New testing scheduler: start at 1e-4; decrease to 0.5 every 40 epochs; 240 epochs in all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96EA6F5-DB46-43FA-8E27-D4A101BFDD5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46040"/>
          <a:ext cx="8127999" cy="74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07243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9065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92134249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r>
                        <a:rPr lang="en-US" dirty="0"/>
                        <a:t>Train 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09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 </a:t>
                      </a:r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57509"/>
                  </a:ext>
                </a:extLst>
              </a:tr>
            </a:tbl>
          </a:graphicData>
        </a:graphic>
      </p:graphicFrame>
      <p:pic>
        <p:nvPicPr>
          <p:cNvPr id="1034" name="Picture 10">
            <a:extLst>
              <a:ext uri="{FF2B5EF4-FFF2-40B4-BE49-F238E27FC236}">
                <a16:creationId xmlns:a16="http://schemas.microsoft.com/office/drawing/2014/main" id="{C9929287-7F9E-4ABE-A8F6-591C02F92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116" y="3727480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6E67D93-B8B6-4416-A3A2-152742C66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56" y="3697088"/>
            <a:ext cx="3657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46FFE38-C999-489D-99CA-FFDF7D3B5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405" y="3727480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85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Guess #1: </a:t>
            </a:r>
            <a:r>
              <a:rPr lang="en-US" sz="2000" strike="sngStrike" dirty="0"/>
              <a:t>Wrong </a:t>
            </a:r>
            <a:r>
              <a:rPr lang="en-US" sz="2000" strike="sngStrike" dirty="0" err="1"/>
              <a:t>IoU</a:t>
            </a:r>
            <a:r>
              <a:rPr lang="en-US" sz="2000" strike="sngStrike" dirty="0"/>
              <a:t> calculate</a:t>
            </a:r>
          </a:p>
          <a:p>
            <a:r>
              <a:rPr lang="en-US" sz="2000" dirty="0"/>
              <a:t>Guess #2: </a:t>
            </a:r>
            <a:r>
              <a:rPr lang="en-US" sz="2000" strike="sngStrike" dirty="0"/>
              <a:t>Corrupted data</a:t>
            </a:r>
          </a:p>
          <a:p>
            <a:r>
              <a:rPr lang="en-US" sz="2000" dirty="0"/>
              <a:t>Guess #3: </a:t>
            </a:r>
            <a:r>
              <a:rPr lang="en-US" sz="2000" strike="sngStrike" dirty="0"/>
              <a:t>not fully trained because of large dataset</a:t>
            </a:r>
          </a:p>
          <a:p>
            <a:r>
              <a:rPr lang="en-US" sz="2000" dirty="0"/>
              <a:t>Guess #4: </a:t>
            </a:r>
            <a:r>
              <a:rPr lang="en-US" sz="2000" dirty="0" err="1"/>
              <a:t>Unet</a:t>
            </a:r>
            <a:r>
              <a:rPr lang="en-US" sz="2000" dirty="0"/>
              <a:t> model doesn’t support such large data; should make </a:t>
            </a:r>
            <a:r>
              <a:rPr lang="en-US" sz="2000" dirty="0" err="1"/>
              <a:t>Unet</a:t>
            </a:r>
            <a:r>
              <a:rPr lang="en-US" sz="2000" dirty="0"/>
              <a:t> deeper</a:t>
            </a:r>
          </a:p>
          <a:p>
            <a:pPr marL="0" indent="0">
              <a:buNone/>
            </a:pPr>
            <a:r>
              <a:rPr lang="en-US" sz="2000" dirty="0"/>
              <a:t>Change from 5 layers to 7, and 3 for reference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96EA6F5-DB46-43FA-8E27-D4A101BFDD5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46040"/>
          <a:ext cx="8127999" cy="74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07243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9065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92134249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r>
                        <a:rPr lang="en-US" dirty="0"/>
                        <a:t>Train 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09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 </a:t>
                      </a:r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575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095BED-3CF0-4F15-8732-3A3156B4B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13710"/>
              </p:ext>
            </p:extLst>
          </p:nvPr>
        </p:nvGraphicFramePr>
        <p:xfrm>
          <a:off x="869258" y="3429000"/>
          <a:ext cx="8128000" cy="74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30724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29065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45886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2134249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r>
                        <a:rPr lang="en-US" dirty="0" err="1"/>
                        <a:t>Unet</a:t>
                      </a:r>
                      <a:r>
                        <a:rPr lang="en-US" dirty="0"/>
                        <a:t>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(origin)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09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 </a:t>
                      </a:r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5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20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82009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Guess #1: </a:t>
            </a:r>
            <a:r>
              <a:rPr lang="en-US" sz="2000" strike="sngStrike" dirty="0"/>
              <a:t>Wrong </a:t>
            </a:r>
            <a:r>
              <a:rPr lang="en-US" sz="2000" strike="sngStrike" dirty="0" err="1"/>
              <a:t>IoU</a:t>
            </a:r>
            <a:r>
              <a:rPr lang="en-US" sz="2000" strike="sngStrike" dirty="0"/>
              <a:t> calculate</a:t>
            </a:r>
          </a:p>
          <a:p>
            <a:r>
              <a:rPr lang="en-US" sz="2000" dirty="0"/>
              <a:t>Guess #2: </a:t>
            </a:r>
            <a:r>
              <a:rPr lang="en-US" sz="2000" strike="sngStrike" dirty="0"/>
              <a:t>Corrupted data</a:t>
            </a:r>
          </a:p>
          <a:p>
            <a:r>
              <a:rPr lang="en-US" sz="2000" dirty="0"/>
              <a:t>Guess #3: </a:t>
            </a:r>
            <a:r>
              <a:rPr lang="en-US" sz="2000" strike="sngStrike" dirty="0"/>
              <a:t>not fully trained because of large dataset</a:t>
            </a:r>
          </a:p>
          <a:p>
            <a:r>
              <a:rPr lang="en-US" sz="2000" dirty="0"/>
              <a:t>Guess #4: </a:t>
            </a:r>
            <a:r>
              <a:rPr lang="en-US" sz="2000" strike="sngStrike" dirty="0" err="1"/>
              <a:t>Unet</a:t>
            </a:r>
            <a:r>
              <a:rPr lang="en-US" sz="2000" strike="sngStrike" dirty="0"/>
              <a:t> model doesn’t support such large data; should make </a:t>
            </a:r>
            <a:r>
              <a:rPr lang="en-US" sz="2000" strike="sngStrike" dirty="0" err="1"/>
              <a:t>Unet</a:t>
            </a:r>
            <a:r>
              <a:rPr lang="en-US" sz="2000" strike="sngStrike" dirty="0"/>
              <a:t> deeper</a:t>
            </a:r>
            <a:endParaRPr lang="en-US" sz="2000" dirty="0"/>
          </a:p>
          <a:p>
            <a:r>
              <a:rPr lang="en-US" sz="2000" dirty="0"/>
              <a:t>Guess #5: data doesn’t transfer correctly from my Google Drive to model</a:t>
            </a:r>
          </a:p>
          <a:p>
            <a:pPr marL="0" indent="0">
              <a:buNone/>
            </a:pPr>
            <a:r>
              <a:rPr lang="en-US" sz="2000" dirty="0"/>
              <a:t>Path: Google Drive –download--&gt; PC –FileZilla--&gt; RYSY –</a:t>
            </a:r>
            <a:r>
              <a:rPr lang="en-US" sz="2000" dirty="0" err="1"/>
              <a:t>dataLoader</a:t>
            </a:r>
            <a:r>
              <a:rPr lang="en-US" sz="2000" dirty="0"/>
              <a:t>--&gt; model</a:t>
            </a:r>
          </a:p>
          <a:p>
            <a:pPr marL="0" indent="0">
              <a:buNone/>
            </a:pPr>
            <a:r>
              <a:rPr lang="en-US" sz="2000" dirty="0"/>
              <a:t>My current stage: first two transfer checked</a:t>
            </a:r>
          </a:p>
          <a:p>
            <a:pPr marL="0" indent="0">
              <a:buNone/>
            </a:pPr>
            <a:r>
              <a:rPr lang="en-US" sz="2000" dirty="0"/>
              <a:t>After python getting data from data loader, before putting data into model, I stored these input data to check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Guess #4-2 (from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Haoyu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 change to larger network such as double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Unet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. (Most user of COCO dataset applies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resnet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which is much larger than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Unet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I’m little confused here, trying to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understand model capacity in deep learning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96EA6F5-DB46-43FA-8E27-D4A101BFDD5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46040"/>
          <a:ext cx="8127999" cy="74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07243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9065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92134249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r>
                        <a:rPr lang="en-US" dirty="0"/>
                        <a:t>Train 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09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 </a:t>
                      </a:r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5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92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11235</TotalTime>
  <Words>756</Words>
  <Application>Microsoft Office PowerPoint</Application>
  <PresentationFormat>Widescreen</PresentationFormat>
  <Paragraphs>222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</dc:creator>
  <cp:lastModifiedBy>Shen</cp:lastModifiedBy>
  <cp:revision>39</cp:revision>
  <dcterms:created xsi:type="dcterms:W3CDTF">2021-11-10T14:28:07Z</dcterms:created>
  <dcterms:modified xsi:type="dcterms:W3CDTF">2022-01-06T01:14:13Z</dcterms:modified>
</cp:coreProperties>
</file>