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7" r:id="rId2"/>
    <p:sldId id="318" r:id="rId3"/>
    <p:sldId id="319" r:id="rId4"/>
    <p:sldId id="327" r:id="rId5"/>
    <p:sldId id="322" r:id="rId6"/>
    <p:sldId id="320" r:id="rId7"/>
    <p:sldId id="321" r:id="rId8"/>
    <p:sldId id="324" r:id="rId9"/>
    <p:sldId id="325" r:id="rId10"/>
    <p:sldId id="328" r:id="rId11"/>
    <p:sldId id="329" r:id="rId12"/>
    <p:sldId id="330" r:id="rId13"/>
    <p:sldId id="326" r:id="rId14"/>
    <p:sldId id="331" r:id="rId15"/>
    <p:sldId id="293" r:id="rId16"/>
    <p:sldId id="332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276" r:id="rId26"/>
    <p:sldId id="27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432D8-4059-4A21-A81F-74DAFC938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A9FCE7-BE01-4C50-84E7-9F54753C1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50D19-C52C-47A1-B77E-BB538A5A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53138-B7FE-428D-9DEC-04C4DC8EF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BD9B1-6586-4960-AD19-8E55F2621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17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793EC-EB25-43A3-BE0D-7AE44EBD3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320897-9F4E-4D96-959D-8EFF3053A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3A15F-30E5-45E9-A0A1-B743F4609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BA92F-58DE-40D1-95FF-BA6C301CB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BC980-C0E9-497A-84C4-DB3EA4CB4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55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6B6B99-5104-4D89-8081-D3C96483D7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13981-14C0-4F5E-BD11-F05EE723F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9D070-4CB7-41A4-AC34-5099D9169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25C58-4824-4668-BDD7-94538D75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2192F-81CF-4D4B-92B7-41B50582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3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46985-57EB-41B2-A1E8-BA6AC4C86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850C6-7AB8-48BA-8817-6515E1F76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EDE77-F9D9-48A8-84BB-777EB9CB2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4350F-0A17-48B4-AF46-DC2A4ED13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839C9-3B1E-4CB7-8E42-430C83392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74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A3886-6D58-49B9-B3C7-4AA7E1DD1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F25B3-B998-44E7-BFF8-EED00DE69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72A15-3ADC-401A-BC93-FDF71DEF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DD76D-FFEF-44E1-82C7-8DE5ECD4B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BC803-68A7-419C-887D-D65CE013B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9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923A1-7FFD-4C07-975C-1A2CAA5FD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4FAEF-2BBD-4C7D-B4EA-9058349AD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5BCE0-2953-4AB1-B847-3B640D699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32F6B-527B-48FD-8594-7BC3D5A32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742D9-A0B3-4E63-A4C8-8213D9CCA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B94DE-FDE7-408E-938A-1A97FE43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22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2D000-9942-446C-90D5-077C5D1D3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FEA11-6264-4C20-88AB-7413FE099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E6637-571F-49B2-AD23-1524559A4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EDEF3B-F1FF-4BCC-9D4E-936104F50D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673A7A-00A2-42EB-9A4B-05EC3894BF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B4D04A-A704-40AB-A57C-DF2CF8BEA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DCEAAD-1550-4D99-8A68-3D36A19E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EDD175-F2BE-4AA2-B657-FC99B89FC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5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48252-C243-4F9D-8CEC-797A8D9D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BDCC10-3456-44C2-A550-43FD8B4B0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90359-E5A9-49F4-BFA7-A45FB0C71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6F8580-0D19-471B-BD82-DF3872565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21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6A7E14-6467-454A-8A74-C56A41F77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4C29A5-4290-4B53-94E4-F46A9F0E3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FA2AC-FE7F-41FE-92F5-9C351DD7A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80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01646-7F2E-4687-82C8-0F0EF604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41F43-B4A7-4184-A67B-FB9E14F0C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6F113-6114-4C2D-9BC9-63D2CABD1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E5216-9D47-4CA4-8F79-B434F8A36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6D08A-411E-4F3F-9034-8D70E53CB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47691-7ED4-42BC-96E4-DDD829C53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33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EE688-37F8-4C9B-95CE-C1522D744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A85BD1-2F4A-4170-A4E7-215B09577D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08E3D-7DAE-4C9A-B070-E4B15830D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93084-5956-4A28-B549-4961F4E2C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56C77-A372-458C-92FA-2613EFBD7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8738E-C3D2-414D-8353-835B9217D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37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B5E407-D14F-4A8D-8C69-CAA8EC75B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2FD9C-E841-48D7-B575-03F56C913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F8835-60F9-4FAB-92FA-9BE9F37B2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98B83-D5D8-487B-9053-7E2A99346BC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7B372-FF23-4EA1-80B7-06B227319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79425-934C-47FB-9E3A-9EA74D527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0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image" Target="../media/image19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3" Type="http://schemas.openxmlformats.org/officeDocument/2006/relationships/image" Target="../media/image24.jpg"/><Relationship Id="rId7" Type="http://schemas.openxmlformats.org/officeDocument/2006/relationships/image" Target="../media/image28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11" Type="http://schemas.openxmlformats.org/officeDocument/2006/relationships/image" Target="../media/image32.jpg"/><Relationship Id="rId5" Type="http://schemas.openxmlformats.org/officeDocument/2006/relationships/image" Target="../media/image26.jpg"/><Relationship Id="rId10" Type="http://schemas.openxmlformats.org/officeDocument/2006/relationships/image" Target="../media/image31.jpg"/><Relationship Id="rId4" Type="http://schemas.openxmlformats.org/officeDocument/2006/relationships/image" Target="../media/image25.jpg"/><Relationship Id="rId9" Type="http://schemas.openxmlformats.org/officeDocument/2006/relationships/image" Target="../media/image30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g"/><Relationship Id="rId3" Type="http://schemas.openxmlformats.org/officeDocument/2006/relationships/image" Target="../media/image34.jpg"/><Relationship Id="rId7" Type="http://schemas.openxmlformats.org/officeDocument/2006/relationships/image" Target="../media/image38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g"/><Relationship Id="rId11" Type="http://schemas.openxmlformats.org/officeDocument/2006/relationships/image" Target="../media/image42.jpg"/><Relationship Id="rId5" Type="http://schemas.openxmlformats.org/officeDocument/2006/relationships/image" Target="../media/image36.jpg"/><Relationship Id="rId10" Type="http://schemas.openxmlformats.org/officeDocument/2006/relationships/image" Target="../media/image41.jpg"/><Relationship Id="rId4" Type="http://schemas.openxmlformats.org/officeDocument/2006/relationships/image" Target="../media/image35.jpg"/><Relationship Id="rId9" Type="http://schemas.openxmlformats.org/officeDocument/2006/relationships/image" Target="../media/image40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Relationship Id="rId9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r>
              <a:rPr lang="en-US" altLang="zh-CN" dirty="0"/>
              <a:t>Last time problem</a:t>
            </a:r>
          </a:p>
          <a:p>
            <a:pPr marL="0" indent="0">
              <a:buNone/>
            </a:pPr>
            <a:r>
              <a:rPr lang="en-US" altLang="zh-CN" sz="2000" dirty="0"/>
              <a:t>Wired performance for triangle annotation, 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just resulted from a library error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FE82412-7349-4AA4-B146-FE7A709061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4221821"/>
              </p:ext>
            </p:extLst>
          </p:nvPr>
        </p:nvGraphicFramePr>
        <p:xfrm>
          <a:off x="929930" y="1539603"/>
          <a:ext cx="105156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181174218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53867908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49866351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04717039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70087637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12270902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1625040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51584576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3906393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372546903"/>
                    </a:ext>
                  </a:extLst>
                </a:gridCol>
              </a:tblGrid>
              <a:tr h="393203">
                <a:tc>
                  <a:txBody>
                    <a:bodyPr/>
                    <a:lstStyle/>
                    <a:p>
                      <a:r>
                        <a:rPr lang="en-US" dirty="0"/>
                        <a:t>Train set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798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Valid </a:t>
                      </a:r>
                      <a:r>
                        <a:rPr lang="en-US" dirty="0" err="1"/>
                        <a:t>IoU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0.39</a:t>
                      </a:r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</a:t>
                      </a:r>
                      <a:r>
                        <a:rPr lang="en-US" altLang="zh-CN" dirty="0"/>
                        <a:t>3</a:t>
                      </a:r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918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0502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683"/>
            <a:ext cx="10515600" cy="563092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Annotation time estimation</a:t>
            </a:r>
          </a:p>
          <a:p>
            <a:r>
              <a:rPr lang="en-US" dirty="0"/>
              <a:t>10 Annotation methods</a:t>
            </a:r>
          </a:p>
          <a:p>
            <a:r>
              <a:rPr lang="en-US" altLang="zh-CN" sz="2100" dirty="0"/>
              <a:t>0 perfect</a:t>
            </a:r>
            <a:endParaRPr lang="en-US" sz="2100" dirty="0"/>
          </a:p>
          <a:p>
            <a:r>
              <a:rPr lang="en-US" sz="2000" dirty="0"/>
              <a:t>1 </a:t>
            </a:r>
            <a:r>
              <a:rPr lang="en-US" sz="2000" i="1" dirty="0"/>
              <a:t>bounding box</a:t>
            </a:r>
          </a:p>
          <a:p>
            <a:r>
              <a:rPr lang="en-US" sz="2000" dirty="0"/>
              <a:t>1-1 one box for one object</a:t>
            </a:r>
          </a:p>
          <a:p>
            <a:r>
              <a:rPr lang="en-US" sz="2000" dirty="0"/>
              <a:t>1-2 allow one boxes for many objects</a:t>
            </a:r>
          </a:p>
          <a:p>
            <a:r>
              <a:rPr lang="en-US" sz="2000" dirty="0"/>
              <a:t>2 </a:t>
            </a:r>
            <a:r>
              <a:rPr lang="en-US" sz="2000" i="1" dirty="0"/>
              <a:t>filter </a:t>
            </a:r>
          </a:p>
          <a:p>
            <a:r>
              <a:rPr lang="en-US" sz="2000" dirty="0"/>
              <a:t>2-1 approximate mask</a:t>
            </a:r>
          </a:p>
          <a:p>
            <a:r>
              <a:rPr lang="en-US" sz="2000" dirty="0"/>
              <a:t>2-2* more </a:t>
            </a:r>
            <a:r>
              <a:rPr lang="en-US" sz="2000" dirty="0" err="1"/>
              <a:t>approx</a:t>
            </a:r>
            <a:endParaRPr lang="en-US" sz="2000" dirty="0"/>
          </a:p>
          <a:p>
            <a:r>
              <a:rPr lang="en-US" sz="2000" strike="sngStrike" dirty="0"/>
              <a:t>2-2 larger </a:t>
            </a:r>
            <a:r>
              <a:rPr lang="en-US" sz="2000" strike="sngStrike" dirty="0" err="1"/>
              <a:t>approx</a:t>
            </a:r>
            <a:r>
              <a:rPr lang="en-US" sz="2000" strike="sngStrike" dirty="0"/>
              <a:t> mask to cover whole object</a:t>
            </a:r>
          </a:p>
          <a:p>
            <a:r>
              <a:rPr lang="en-US" sz="2000" strike="sngStrike" dirty="0"/>
              <a:t>2-3 smaller </a:t>
            </a:r>
            <a:r>
              <a:rPr lang="en-US" sz="2000" strike="sngStrike" dirty="0" err="1"/>
              <a:t>approx</a:t>
            </a:r>
            <a:r>
              <a:rPr lang="en-US" sz="2000" strike="sngStrike" dirty="0"/>
              <a:t> mask</a:t>
            </a:r>
          </a:p>
          <a:p>
            <a:r>
              <a:rPr lang="en-US" sz="2000" dirty="0"/>
              <a:t>3 </a:t>
            </a:r>
            <a:r>
              <a:rPr lang="en-US" sz="2000" i="1" dirty="0"/>
              <a:t>polygon</a:t>
            </a:r>
          </a:p>
          <a:p>
            <a:r>
              <a:rPr lang="en-US" sz="2000" dirty="0"/>
              <a:t>3-1 triangle </a:t>
            </a:r>
          </a:p>
          <a:p>
            <a:r>
              <a:rPr lang="en-US" altLang="zh-CN" sz="2000" dirty="0"/>
              <a:t>3-2 pentagon</a:t>
            </a:r>
          </a:p>
          <a:p>
            <a:r>
              <a:rPr lang="en-US" sz="2000" dirty="0"/>
              <a:t>3-3 </a:t>
            </a:r>
            <a:r>
              <a:rPr lang="en-US" sz="2000" strike="sngStrike" dirty="0"/>
              <a:t>polygon – as many edges as annotator want </a:t>
            </a:r>
            <a:r>
              <a:rPr lang="en-US" altLang="zh-CN" sz="2000" dirty="0"/>
              <a:t>8-11 edges</a:t>
            </a:r>
            <a:endParaRPr lang="en-US" sz="2000" strike="sngStrike" dirty="0"/>
          </a:p>
          <a:p>
            <a:r>
              <a:rPr lang="en-US" sz="2000" dirty="0"/>
              <a:t>4 scribble</a:t>
            </a:r>
          </a:p>
          <a:p>
            <a:r>
              <a:rPr lang="en-US" sz="2000" dirty="0"/>
              <a:t>4-1 point</a:t>
            </a:r>
          </a:p>
          <a:p>
            <a:r>
              <a:rPr lang="en-US" sz="2000" dirty="0"/>
              <a:t>4-2 lines</a:t>
            </a:r>
          </a:p>
        </p:txBody>
      </p:sp>
    </p:spTree>
    <p:extLst>
      <p:ext uri="{BB962C8B-B14F-4D97-AF65-F5344CB8AC3E}">
        <p14:creationId xmlns:p14="http://schemas.microsoft.com/office/powerpoint/2010/main" val="179840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>
            <a:normAutofit/>
          </a:bodyPr>
          <a:lstStyle/>
          <a:p>
            <a:r>
              <a:rPr lang="en-US" sz="2000" dirty="0"/>
              <a:t>Each annotator would annotate 10 images * 10 methods</a:t>
            </a:r>
          </a:p>
          <a:p>
            <a:r>
              <a:rPr lang="en-US" sz="2000" dirty="0"/>
              <a:t>Same 10 images for different annotators and methods</a:t>
            </a:r>
          </a:p>
          <a:p>
            <a:r>
              <a:rPr lang="en-US" sz="2000" dirty="0"/>
              <a:t>10 images set consists of 4 simple images(with 1-2 objects), 2 multi-object image, </a:t>
            </a:r>
            <a:r>
              <a:rPr lang="en-US" sz="2000" strike="sngStrike" dirty="0"/>
              <a:t>1 small object image, </a:t>
            </a:r>
            <a:r>
              <a:rPr lang="en-US" sz="2000" dirty="0"/>
              <a:t>2 image with part of body, 1 image with overlapped person, 1 image with non-human object shades part of human object</a:t>
            </a:r>
            <a:endParaRPr lang="en-US" sz="20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BF701F-CC5F-42DB-8A12-A73E7DBF9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94" y="2507773"/>
            <a:ext cx="1319732" cy="17596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068385-23AF-4A48-9757-F77EAB50A7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830" y="2507773"/>
            <a:ext cx="2258632" cy="16939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AFD756-0160-489A-BC34-D8C193A70F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94" y="4725821"/>
            <a:ext cx="2222663" cy="14829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DFFACF-6FCB-400D-B7DA-3DB1174D38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608" y="2567203"/>
            <a:ext cx="2100150" cy="15751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F141FE-3600-47F7-A211-F8CAF307D3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285" y="2632214"/>
            <a:ext cx="1974699" cy="14810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93CD80E-38BC-497A-ACF1-6180AF126E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683" y="2596280"/>
            <a:ext cx="1934896" cy="1516958"/>
          </a:xfrm>
          <a:prstGeom prst="rect">
            <a:avLst/>
          </a:prstGeom>
        </p:spPr>
      </p:pic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DDED75BF-23FB-437B-9744-63F33FDF19BA}"/>
              </a:ext>
            </a:extLst>
          </p:cNvPr>
          <p:cNvGraphicFramePr>
            <a:graphicFrameLocks/>
          </p:cNvGraphicFramePr>
          <p:nvPr/>
        </p:nvGraphicFramePr>
        <p:xfrm>
          <a:off x="3213146" y="4727510"/>
          <a:ext cx="81788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350">
                  <a:extLst>
                    <a:ext uri="{9D8B030D-6E8A-4147-A177-3AD203B41FA5}">
                      <a16:colId xmlns:a16="http://schemas.microsoft.com/office/drawing/2014/main" val="3369995679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3817327234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1553060163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3908520840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3589577836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1333832340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1107789736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2619300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 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 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 of 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Overlapped 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Shaded 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836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544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097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2056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>
            <a:normAutofit/>
          </a:bodyPr>
          <a:lstStyle/>
          <a:p>
            <a:r>
              <a:rPr lang="en-US" sz="2000" dirty="0"/>
              <a:t>Each annotator would annotate 10 images * 10 methods</a:t>
            </a:r>
          </a:p>
          <a:p>
            <a:r>
              <a:rPr lang="en-US" sz="2000" dirty="0"/>
              <a:t>Same 10 images for different annotators and methods</a:t>
            </a:r>
          </a:p>
          <a:p>
            <a:r>
              <a:rPr lang="en-US" sz="2000" dirty="0"/>
              <a:t>10 images set consists of 4 simple images(with 1-2 objects), 2 multi-object image, </a:t>
            </a:r>
            <a:r>
              <a:rPr lang="en-US" sz="2000" strike="sngStrike" dirty="0"/>
              <a:t>1 small object image, </a:t>
            </a:r>
            <a:r>
              <a:rPr lang="en-US" sz="2000" dirty="0"/>
              <a:t>2 image with part of body, 1 image with overlapped person, 1 image with non-human object shades part of human object</a:t>
            </a:r>
            <a:endParaRPr lang="en-US" sz="2000" i="1" dirty="0"/>
          </a:p>
          <a:p>
            <a:r>
              <a:rPr lang="en-US" altLang="zh-CN" sz="2000" dirty="0"/>
              <a:t>What won’t be included is: too many objects, no obvious object, unclear images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1F186D-29E9-4A0C-AC05-9C687CD10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022" y="3405053"/>
            <a:ext cx="2652533" cy="26525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A5F5AB-2057-4160-9CF1-CC87992AC4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01" y="3607785"/>
            <a:ext cx="3391804" cy="22470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A2758C-61C5-4B47-940A-BF4FA3806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79" y="3607785"/>
            <a:ext cx="3295868" cy="220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81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961933-0EC1-4C6D-BB0D-73EC81F64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876" y="2500339"/>
            <a:ext cx="2990080" cy="19575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E40944-9210-4A7D-819C-463FAE7E1C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17" y="2396843"/>
            <a:ext cx="3060243" cy="20178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D4E6D6-02C3-4E34-8523-A75F0A7AC9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265" y="4316770"/>
            <a:ext cx="1891134" cy="22396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F90A52-2245-4804-89CF-1360DD3736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213" y="4650710"/>
            <a:ext cx="2357392" cy="17444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7D64A9-BE32-4859-A3DD-889BACE9F6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75" y="4457907"/>
            <a:ext cx="2298229" cy="23273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B8A293F-A820-48EC-B00E-61F031706D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371" y="4773537"/>
            <a:ext cx="2715337" cy="181163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2907CB5-E72D-4A2D-B7CE-C8434663BF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884" y="691774"/>
            <a:ext cx="2039735" cy="271399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58298B3-5619-4A02-8F91-EA6EB1D1DA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246" y="463185"/>
            <a:ext cx="2415519" cy="181163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B438031-EE7C-479B-80C0-D6C362DFF4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99" y="752062"/>
            <a:ext cx="2292401" cy="13933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18DF370-A93E-4253-BD44-2BCDE8E3A8C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475" y="552912"/>
            <a:ext cx="2527172" cy="176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78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>
            <a:normAutofit/>
          </a:bodyPr>
          <a:lstStyle/>
          <a:p>
            <a:r>
              <a:rPr lang="en-US" sz="2000" dirty="0"/>
              <a:t>Each annotator would annotate 10 images * 10 methods</a:t>
            </a:r>
          </a:p>
          <a:p>
            <a:r>
              <a:rPr lang="en-US" sz="2000" dirty="0"/>
              <a:t>Same 10 images for different annotators and methods</a:t>
            </a:r>
          </a:p>
          <a:p>
            <a:r>
              <a:rPr lang="en-US" sz="2000" dirty="0"/>
              <a:t>10 images set consists of 4 simple images(with 1-2 objects), 2 multi-object image, </a:t>
            </a:r>
            <a:r>
              <a:rPr lang="en-US" sz="2000" strike="sngStrike" dirty="0"/>
              <a:t>1 small object image, </a:t>
            </a:r>
            <a:r>
              <a:rPr lang="en-US" sz="2000" dirty="0"/>
              <a:t>2 image with part of body, 1 image with overlapped person, 1 image with non-human object shades part of human object</a:t>
            </a:r>
            <a:endParaRPr lang="en-US" sz="2000" i="1" dirty="0"/>
          </a:p>
          <a:p>
            <a:r>
              <a:rPr lang="en-US" altLang="zh-CN" sz="2000" dirty="0"/>
              <a:t>For different annotators, they will annotate different methods in different order (random, or start at different position and continue), but method 2-1 and 2-2 will be always together. </a:t>
            </a:r>
          </a:p>
          <a:p>
            <a:r>
              <a:rPr lang="en-US" altLang="zh-CN" sz="2000" dirty="0"/>
              <a:t>We would provide sample cases and instruction for each image cases and methods (words and images)</a:t>
            </a:r>
          </a:p>
          <a:p>
            <a:r>
              <a:rPr lang="en-US" sz="2000" strike="sngStrike" dirty="0"/>
              <a:t>We would like to record all annotations to cross compare and to compare to ground truth. Chris is working on designing a simple program to do so. </a:t>
            </a:r>
          </a:p>
        </p:txBody>
      </p:sp>
    </p:spTree>
    <p:extLst>
      <p:ext uri="{BB962C8B-B14F-4D97-AF65-F5344CB8AC3E}">
        <p14:creationId xmlns:p14="http://schemas.microsoft.com/office/powerpoint/2010/main" val="2095590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2375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6C5B41-D6D7-4A02-A5A1-E5FBE4EC3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550" y="753581"/>
            <a:ext cx="2456781" cy="1842586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98DC30-3F70-4C28-9BCA-CF331D914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773" y="890850"/>
            <a:ext cx="2622392" cy="17496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B037EE-22CC-4180-9C38-2967A0DC21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35" y="840728"/>
            <a:ext cx="2310653" cy="17257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AEB8BB-893A-4C06-B448-CAF8EC6DA2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017" y="2924839"/>
            <a:ext cx="1836972" cy="24492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250498A-67A7-4369-B259-6C2B2740C1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009" y="2997227"/>
            <a:ext cx="1728388" cy="23045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5F96D05-F2E9-4009-9457-B8B661CF1D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884" y="4729492"/>
            <a:ext cx="2774988" cy="184814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30B5B8A-5464-42A4-AD3E-92B73DB98D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296" y="2772099"/>
            <a:ext cx="2767047" cy="155508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D2427E7-8164-4465-8282-252787ADC7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02" y="2909986"/>
            <a:ext cx="2334664" cy="15576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03132E-BF3B-4DB3-8805-A1FF14A1F4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14" y="4646778"/>
            <a:ext cx="3017997" cy="20135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42FBFD-79F8-4473-A29C-45B4900EC73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228" y="197652"/>
            <a:ext cx="2449296" cy="244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333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651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396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048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>
            <a:normAutofit/>
          </a:bodyPr>
          <a:lstStyle/>
          <a:p>
            <a:r>
              <a:rPr lang="en-US" sz="2000" dirty="0"/>
              <a:t>For set of 4 images, from left to right: </a:t>
            </a:r>
          </a:p>
          <a:p>
            <a:pPr marL="0" indent="0">
              <a:buNone/>
            </a:pPr>
            <a:r>
              <a:rPr lang="en-US" sz="2000" dirty="0"/>
              <a:t>Origin image, wrong input label, generated label, correct input label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Happened occasionally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Solved by reinstall </a:t>
            </a:r>
            <a:r>
              <a:rPr lang="en-US" sz="2000" dirty="0" err="1"/>
              <a:t>opencv</a:t>
            </a:r>
            <a:r>
              <a:rPr lang="en-US" sz="2000" dirty="0"/>
              <a:t> library</a:t>
            </a:r>
          </a:p>
          <a:p>
            <a:pPr marL="0" indent="0">
              <a:buNone/>
            </a:pPr>
            <a:r>
              <a:rPr lang="en-US" sz="2000" dirty="0"/>
              <a:t>(to make sure it won’t be wrong again, I saved all resized images for input)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5F76FC-993B-4E0C-AD14-67F062A31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99" y="1313096"/>
            <a:ext cx="6274785" cy="516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541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18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394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669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329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855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327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828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1">
            <a:extLst>
              <a:ext uri="{FF2B5EF4-FFF2-40B4-BE49-F238E27FC236}">
                <a16:creationId xmlns:a16="http://schemas.microsoft.com/office/drawing/2014/main" id="{08321B2D-814A-43CC-B84D-AB5B7A506B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8235647"/>
              </p:ext>
            </p:extLst>
          </p:nvPr>
        </p:nvGraphicFramePr>
        <p:xfrm>
          <a:off x="838200" y="546100"/>
          <a:ext cx="10112366" cy="4788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306">
                  <a:extLst>
                    <a:ext uri="{9D8B030D-6E8A-4147-A177-3AD203B41FA5}">
                      <a16:colId xmlns:a16="http://schemas.microsoft.com/office/drawing/2014/main" val="1030876105"/>
                    </a:ext>
                  </a:extLst>
                </a:gridCol>
                <a:gridCol w="919306">
                  <a:extLst>
                    <a:ext uri="{9D8B030D-6E8A-4147-A177-3AD203B41FA5}">
                      <a16:colId xmlns:a16="http://schemas.microsoft.com/office/drawing/2014/main" val="809467636"/>
                    </a:ext>
                  </a:extLst>
                </a:gridCol>
                <a:gridCol w="919306">
                  <a:extLst>
                    <a:ext uri="{9D8B030D-6E8A-4147-A177-3AD203B41FA5}">
                      <a16:colId xmlns:a16="http://schemas.microsoft.com/office/drawing/2014/main" val="2946126698"/>
                    </a:ext>
                  </a:extLst>
                </a:gridCol>
                <a:gridCol w="918974">
                  <a:extLst>
                    <a:ext uri="{9D8B030D-6E8A-4147-A177-3AD203B41FA5}">
                      <a16:colId xmlns:a16="http://schemas.microsoft.com/office/drawing/2014/main" val="4017747985"/>
                    </a:ext>
                  </a:extLst>
                </a:gridCol>
                <a:gridCol w="919638">
                  <a:extLst>
                    <a:ext uri="{9D8B030D-6E8A-4147-A177-3AD203B41FA5}">
                      <a16:colId xmlns:a16="http://schemas.microsoft.com/office/drawing/2014/main" val="3435795012"/>
                    </a:ext>
                  </a:extLst>
                </a:gridCol>
                <a:gridCol w="919306">
                  <a:extLst>
                    <a:ext uri="{9D8B030D-6E8A-4147-A177-3AD203B41FA5}">
                      <a16:colId xmlns:a16="http://schemas.microsoft.com/office/drawing/2014/main" val="962126305"/>
                    </a:ext>
                  </a:extLst>
                </a:gridCol>
                <a:gridCol w="919306">
                  <a:extLst>
                    <a:ext uri="{9D8B030D-6E8A-4147-A177-3AD203B41FA5}">
                      <a16:colId xmlns:a16="http://schemas.microsoft.com/office/drawing/2014/main" val="3537011462"/>
                    </a:ext>
                  </a:extLst>
                </a:gridCol>
                <a:gridCol w="919306">
                  <a:extLst>
                    <a:ext uri="{9D8B030D-6E8A-4147-A177-3AD203B41FA5}">
                      <a16:colId xmlns:a16="http://schemas.microsoft.com/office/drawing/2014/main" val="3818715589"/>
                    </a:ext>
                  </a:extLst>
                </a:gridCol>
                <a:gridCol w="919306">
                  <a:extLst>
                    <a:ext uri="{9D8B030D-6E8A-4147-A177-3AD203B41FA5}">
                      <a16:colId xmlns:a16="http://schemas.microsoft.com/office/drawing/2014/main" val="4220869298"/>
                    </a:ext>
                  </a:extLst>
                </a:gridCol>
                <a:gridCol w="919306">
                  <a:extLst>
                    <a:ext uri="{9D8B030D-6E8A-4147-A177-3AD203B41FA5}">
                      <a16:colId xmlns:a16="http://schemas.microsoft.com/office/drawing/2014/main" val="2469909517"/>
                    </a:ext>
                  </a:extLst>
                </a:gridCol>
                <a:gridCol w="919306">
                  <a:extLst>
                    <a:ext uri="{9D8B030D-6E8A-4147-A177-3AD203B41FA5}">
                      <a16:colId xmlns:a16="http://schemas.microsoft.com/office/drawing/2014/main" val="4183437299"/>
                    </a:ext>
                  </a:extLst>
                </a:gridCol>
              </a:tblGrid>
              <a:tr h="668252">
                <a:tc>
                  <a:txBody>
                    <a:bodyPr/>
                    <a:lstStyle/>
                    <a:p>
                      <a:r>
                        <a:rPr lang="en-US" dirty="0"/>
                        <a:t># 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Perfect (inf poly)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Bounding box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787465"/>
                  </a:ext>
                </a:extLst>
              </a:tr>
              <a:tr h="38716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079792"/>
                  </a:ext>
                </a:extLst>
              </a:tr>
              <a:tr h="3871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Train set size 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8000</a:t>
                      </a:r>
                    </a:p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8000</a:t>
                      </a:r>
                    </a:p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8000</a:t>
                      </a:r>
                    </a:p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8000</a:t>
                      </a:r>
                    </a:p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8000</a:t>
                      </a:r>
                    </a:p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8000</a:t>
                      </a:r>
                    </a:p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8000</a:t>
                      </a:r>
                    </a:p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8000</a:t>
                      </a:r>
                    </a:p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363444"/>
                  </a:ext>
                </a:extLst>
              </a:tr>
              <a:tr h="38716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Valid IoU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0.349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0.354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0.414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0.466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0.494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0.512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0.523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0.501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0.558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0.396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028897"/>
                  </a:ext>
                </a:extLst>
              </a:tr>
              <a:tr h="38716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size 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17067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9481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8828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7314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4741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15058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363617"/>
                  </a:ext>
                </a:extLst>
              </a:tr>
              <a:tr h="38716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0.367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0.440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0.484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0.494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0.512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0.493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0.419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0.412</a:t>
                      </a:r>
                    </a:p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174855"/>
                  </a:ext>
                </a:extLst>
              </a:tr>
              <a:tr h="3871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size #3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21333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11851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11034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10322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</a:rPr>
                        <a:t>10000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9143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18824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725874"/>
                  </a:ext>
                </a:extLst>
              </a:tr>
              <a:tr h="3871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IoU</a:t>
                      </a: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0.386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0.449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0.496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0.539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0.493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0.413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87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1522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1">
            <a:extLst>
              <a:ext uri="{FF2B5EF4-FFF2-40B4-BE49-F238E27FC236}">
                <a16:creationId xmlns:a16="http://schemas.microsoft.com/office/drawing/2014/main" id="{08321B2D-814A-43CC-B84D-AB5B7A506B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9860823"/>
              </p:ext>
            </p:extLst>
          </p:nvPr>
        </p:nvGraphicFramePr>
        <p:xfrm>
          <a:off x="868535" y="372754"/>
          <a:ext cx="10112366" cy="3271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306">
                  <a:extLst>
                    <a:ext uri="{9D8B030D-6E8A-4147-A177-3AD203B41FA5}">
                      <a16:colId xmlns:a16="http://schemas.microsoft.com/office/drawing/2014/main" val="1030876105"/>
                    </a:ext>
                  </a:extLst>
                </a:gridCol>
                <a:gridCol w="919306">
                  <a:extLst>
                    <a:ext uri="{9D8B030D-6E8A-4147-A177-3AD203B41FA5}">
                      <a16:colId xmlns:a16="http://schemas.microsoft.com/office/drawing/2014/main" val="809467636"/>
                    </a:ext>
                  </a:extLst>
                </a:gridCol>
                <a:gridCol w="919306">
                  <a:extLst>
                    <a:ext uri="{9D8B030D-6E8A-4147-A177-3AD203B41FA5}">
                      <a16:colId xmlns:a16="http://schemas.microsoft.com/office/drawing/2014/main" val="2946126698"/>
                    </a:ext>
                  </a:extLst>
                </a:gridCol>
                <a:gridCol w="918974">
                  <a:extLst>
                    <a:ext uri="{9D8B030D-6E8A-4147-A177-3AD203B41FA5}">
                      <a16:colId xmlns:a16="http://schemas.microsoft.com/office/drawing/2014/main" val="4017747985"/>
                    </a:ext>
                  </a:extLst>
                </a:gridCol>
                <a:gridCol w="919638">
                  <a:extLst>
                    <a:ext uri="{9D8B030D-6E8A-4147-A177-3AD203B41FA5}">
                      <a16:colId xmlns:a16="http://schemas.microsoft.com/office/drawing/2014/main" val="3435795012"/>
                    </a:ext>
                  </a:extLst>
                </a:gridCol>
                <a:gridCol w="919306">
                  <a:extLst>
                    <a:ext uri="{9D8B030D-6E8A-4147-A177-3AD203B41FA5}">
                      <a16:colId xmlns:a16="http://schemas.microsoft.com/office/drawing/2014/main" val="962126305"/>
                    </a:ext>
                  </a:extLst>
                </a:gridCol>
                <a:gridCol w="919306">
                  <a:extLst>
                    <a:ext uri="{9D8B030D-6E8A-4147-A177-3AD203B41FA5}">
                      <a16:colId xmlns:a16="http://schemas.microsoft.com/office/drawing/2014/main" val="3537011462"/>
                    </a:ext>
                  </a:extLst>
                </a:gridCol>
                <a:gridCol w="919306">
                  <a:extLst>
                    <a:ext uri="{9D8B030D-6E8A-4147-A177-3AD203B41FA5}">
                      <a16:colId xmlns:a16="http://schemas.microsoft.com/office/drawing/2014/main" val="3818715589"/>
                    </a:ext>
                  </a:extLst>
                </a:gridCol>
                <a:gridCol w="919306">
                  <a:extLst>
                    <a:ext uri="{9D8B030D-6E8A-4147-A177-3AD203B41FA5}">
                      <a16:colId xmlns:a16="http://schemas.microsoft.com/office/drawing/2014/main" val="4220869298"/>
                    </a:ext>
                  </a:extLst>
                </a:gridCol>
                <a:gridCol w="919306">
                  <a:extLst>
                    <a:ext uri="{9D8B030D-6E8A-4147-A177-3AD203B41FA5}">
                      <a16:colId xmlns:a16="http://schemas.microsoft.com/office/drawing/2014/main" val="2469909517"/>
                    </a:ext>
                  </a:extLst>
                </a:gridCol>
                <a:gridCol w="919306">
                  <a:extLst>
                    <a:ext uri="{9D8B030D-6E8A-4147-A177-3AD203B41FA5}">
                      <a16:colId xmlns:a16="http://schemas.microsoft.com/office/drawing/2014/main" val="4183437299"/>
                    </a:ext>
                  </a:extLst>
                </a:gridCol>
              </a:tblGrid>
              <a:tr h="350965">
                <a:tc>
                  <a:txBody>
                    <a:bodyPr/>
                    <a:lstStyle/>
                    <a:p>
                      <a:r>
                        <a:rPr lang="en-US" sz="1400" dirty="0"/>
                        <a:t># 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perfect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787465"/>
                  </a:ext>
                </a:extLst>
              </a:tr>
              <a:tr h="38716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079792"/>
                  </a:ext>
                </a:extLst>
              </a:tr>
              <a:tr h="3871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size 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8000</a:t>
                      </a:r>
                    </a:p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8000</a:t>
                      </a:r>
                    </a:p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8000</a:t>
                      </a:r>
                    </a:p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8000</a:t>
                      </a:r>
                    </a:p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8000</a:t>
                      </a:r>
                    </a:p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8000</a:t>
                      </a:r>
                    </a:p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8000</a:t>
                      </a:r>
                    </a:p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8000</a:t>
                      </a:r>
                    </a:p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8000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363444"/>
                  </a:ext>
                </a:extLst>
              </a:tr>
              <a:tr h="38716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Valid IoU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0.348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0.354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0.415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0.467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0.494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0.509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0.523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0.501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0.558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0.396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028897"/>
                  </a:ext>
                </a:extLst>
              </a:tr>
              <a:tr h="38716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size 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17067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9481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8828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8258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7314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6400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4741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15058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363617"/>
                  </a:ext>
                </a:extLst>
              </a:tr>
              <a:tr h="38716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0.367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0.440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0.484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0.494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0.509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0.520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0.493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0.519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0.412</a:t>
                      </a:r>
                    </a:p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174855"/>
                  </a:ext>
                </a:extLst>
              </a:tr>
              <a:tr h="3871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size #3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21333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11851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11034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10322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10000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9143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5926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18824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725874"/>
                  </a:ext>
                </a:extLst>
              </a:tr>
              <a:tr h="3871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IoU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0.386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0.449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0.496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0.539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0.413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87428"/>
                  </a:ext>
                </a:extLst>
              </a:tr>
            </a:tbl>
          </a:graphicData>
        </a:graphic>
      </p:graphicFrame>
      <p:pic>
        <p:nvPicPr>
          <p:cNvPr id="3078" name="Picture 6">
            <a:extLst>
              <a:ext uri="{FF2B5EF4-FFF2-40B4-BE49-F238E27FC236}">
                <a16:creationId xmlns:a16="http://schemas.microsoft.com/office/drawing/2014/main" id="{EA5704DA-B6C2-4EBA-9AB2-761CA78FD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61" y="4191610"/>
            <a:ext cx="379095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385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A39DC8DC-9E0E-4276-8630-DA86A3DA7A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7276884"/>
              </p:ext>
            </p:extLst>
          </p:nvPr>
        </p:nvGraphicFramePr>
        <p:xfrm>
          <a:off x="738526" y="785549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03383637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41298999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0143806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4914830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26068441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86744739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5385723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862322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610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Valid </a:t>
                      </a:r>
                      <a:r>
                        <a:rPr lang="en-US" dirty="0" err="1"/>
                        <a:t>iou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639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69386"/>
                  </a:ext>
                </a:extLst>
              </a:tr>
            </a:tbl>
          </a:graphicData>
        </a:graphic>
      </p:graphicFrame>
      <p:pic>
        <p:nvPicPr>
          <p:cNvPr id="5122" name="Picture 2">
            <a:extLst>
              <a:ext uri="{FF2B5EF4-FFF2-40B4-BE49-F238E27FC236}">
                <a16:creationId xmlns:a16="http://schemas.microsoft.com/office/drawing/2014/main" id="{75C10A99-94F6-4A2A-BE1D-45612B022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748" y="2962573"/>
            <a:ext cx="4082839" cy="289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041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1"/>
            <a:ext cx="5541074" cy="4498328"/>
          </a:xfrm>
        </p:spPr>
        <p:txBody>
          <a:bodyPr/>
          <a:lstStyle/>
          <a:p>
            <a:r>
              <a:rPr lang="en-US" dirty="0"/>
              <a:t>For filter</a:t>
            </a:r>
          </a:p>
          <a:p>
            <a:r>
              <a:rPr lang="en-US" sz="2000" dirty="0"/>
              <a:t>Give up all my previous methods except for average filter – because they cannot mimic at least what I will annotate (</a:t>
            </a:r>
            <a:r>
              <a:rPr lang="en-US" sz="2000" dirty="0" err="1"/>
              <a:t>iou</a:t>
            </a:r>
            <a:r>
              <a:rPr lang="en-US" sz="2000" dirty="0"/>
              <a:t> between what I generated and what I draw is only 0.45, 0.43 for 20 images)</a:t>
            </a:r>
          </a:p>
          <a:p>
            <a:r>
              <a:rPr lang="en-US" sz="2000" dirty="0"/>
              <a:t>New plan: </a:t>
            </a:r>
          </a:p>
          <a:p>
            <a:pPr marL="0" indent="0">
              <a:buNone/>
            </a:pPr>
            <a:r>
              <a:rPr lang="en-US" sz="2000" dirty="0"/>
              <a:t>10iteration, different filter kernel size</a:t>
            </a:r>
          </a:p>
          <a:p>
            <a:pPr marL="0" indent="0">
              <a:buNone/>
            </a:pPr>
            <a:r>
              <a:rPr lang="en-US" sz="2000" dirty="0"/>
              <a:t>from left to right: 3, 5, 11, 21 for 256*256 images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Code is running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178ADF2-457A-45BF-8F84-07B066947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769" y="681037"/>
            <a:ext cx="5541074" cy="470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369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r>
              <a:rPr lang="en-US" dirty="0"/>
              <a:t>Previous filters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2E182C0-A028-4A70-AF77-BFB5177D2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177" y="776812"/>
            <a:ext cx="6503002" cy="584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365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58A89898-4634-479D-9B46-2F07F5C06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3374"/>
            <a:ext cx="10515600" cy="5613589"/>
          </a:xfrm>
        </p:spPr>
        <p:txBody>
          <a:bodyPr/>
          <a:lstStyle/>
          <a:p>
            <a:r>
              <a:rPr lang="en-US" altLang="zh-CN" dirty="0"/>
              <a:t>#1 5’21 for</a:t>
            </a:r>
            <a:r>
              <a:rPr lang="zh-CN" altLang="en-US" dirty="0"/>
              <a:t> </a:t>
            </a:r>
            <a:r>
              <a:rPr lang="en-US" altLang="zh-CN" dirty="0"/>
              <a:t>20</a:t>
            </a:r>
            <a:r>
              <a:rPr lang="zh-CN" altLang="en-US" dirty="0"/>
              <a:t> </a:t>
            </a:r>
            <a:r>
              <a:rPr lang="en-US" altLang="zh-CN" dirty="0"/>
              <a:t>images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altLang="zh-CN" dirty="0"/>
              <a:t>#2 3’59 for</a:t>
            </a:r>
            <a:r>
              <a:rPr lang="zh-CN" altLang="en-US" dirty="0"/>
              <a:t> </a:t>
            </a:r>
            <a:r>
              <a:rPr lang="en-US" altLang="zh-CN" dirty="0"/>
              <a:t>20</a:t>
            </a:r>
            <a:r>
              <a:rPr lang="zh-CN" altLang="en-US" dirty="0"/>
              <a:t> </a:t>
            </a:r>
            <a:r>
              <a:rPr lang="en-US" altLang="zh-CN" dirty="0"/>
              <a:t>images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1" name="Content Placeholder 3">
            <a:extLst>
              <a:ext uri="{FF2B5EF4-FFF2-40B4-BE49-F238E27FC236}">
                <a16:creationId xmlns:a16="http://schemas.microsoft.com/office/drawing/2014/main" id="{E52C1161-6BB4-442C-9407-1FDBABBA1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10" y="1368317"/>
            <a:ext cx="2438400" cy="162306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C909DCC-A329-425A-955A-85AFF64158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927" y="1211567"/>
            <a:ext cx="1832610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9762705-7A31-40EE-88B2-C0AE284280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322" y="1086377"/>
            <a:ext cx="1451610" cy="1905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E36EFB9-357B-49DA-B64E-3407231826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021" y="1211567"/>
            <a:ext cx="2438400" cy="185928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77E3AFB-35CF-4B6A-93C4-38D791CEEB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12" y="4203987"/>
            <a:ext cx="2438400" cy="162306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E8B15A2-C47D-4E22-8E81-FBDF587DB8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927" y="4256260"/>
            <a:ext cx="1832610" cy="24384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3A57C0D-3E60-4E90-9930-9943DC3ABF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322" y="4141599"/>
            <a:ext cx="1451610" cy="1905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C1263DC-1191-4BA5-B34A-C85887B6FF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351" y="4054440"/>
            <a:ext cx="2438400" cy="185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764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BC37CDE-C213-449A-8428-423976A6D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565285"/>
              </p:ext>
            </p:extLst>
          </p:nvPr>
        </p:nvGraphicFramePr>
        <p:xfrm>
          <a:off x="729859" y="303356"/>
          <a:ext cx="8128001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71928864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259824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5105287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52461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261212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979726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6615629"/>
                    </a:ext>
                  </a:extLst>
                </a:gridCol>
              </a:tblGrid>
              <a:tr h="319546">
                <a:tc>
                  <a:txBody>
                    <a:bodyPr/>
                    <a:lstStyle/>
                    <a:p>
                      <a:r>
                        <a:rPr lang="en-US" dirty="0"/>
                        <a:t>Kernel size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27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11636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11636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11636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204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Valid IoU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0.549*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91489"/>
                  </a:ext>
                </a:extLst>
              </a:tr>
            </a:tbl>
          </a:graphicData>
        </a:graphic>
      </p:graphicFrame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583E5B1F-B9D3-4FD5-BE9E-D233F7317B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759276"/>
              </p:ext>
            </p:extLst>
          </p:nvPr>
        </p:nvGraphicFramePr>
        <p:xfrm>
          <a:off x="729859" y="1885219"/>
          <a:ext cx="5016561" cy="4731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2187">
                  <a:extLst>
                    <a:ext uri="{9D8B030D-6E8A-4147-A177-3AD203B41FA5}">
                      <a16:colId xmlns:a16="http://schemas.microsoft.com/office/drawing/2014/main" val="1030876105"/>
                    </a:ext>
                  </a:extLst>
                </a:gridCol>
                <a:gridCol w="1672187">
                  <a:extLst>
                    <a:ext uri="{9D8B030D-6E8A-4147-A177-3AD203B41FA5}">
                      <a16:colId xmlns:a16="http://schemas.microsoft.com/office/drawing/2014/main" val="2469909517"/>
                    </a:ext>
                  </a:extLst>
                </a:gridCol>
                <a:gridCol w="1672187">
                  <a:extLst>
                    <a:ext uri="{9D8B030D-6E8A-4147-A177-3AD203B41FA5}">
                      <a16:colId xmlns:a16="http://schemas.microsoft.com/office/drawing/2014/main" val="3618167205"/>
                    </a:ext>
                  </a:extLst>
                </a:gridCol>
              </a:tblGrid>
              <a:tr h="528921">
                <a:tc>
                  <a:txBody>
                    <a:bodyPr/>
                    <a:lstStyle/>
                    <a:p>
                      <a:r>
                        <a:rPr lang="en-US" sz="1800" dirty="0"/>
                        <a:t># 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perfect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filter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787465"/>
                  </a:ext>
                </a:extLst>
              </a:tr>
              <a:tr h="39520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079792"/>
                  </a:ext>
                </a:extLst>
              </a:tr>
              <a:tr h="5289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size 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8000</a:t>
                      </a:r>
                    </a:p>
                    <a:p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8000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363444"/>
                  </a:ext>
                </a:extLst>
              </a:tr>
              <a:tr h="5289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Valid IoU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0.558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028897"/>
                  </a:ext>
                </a:extLst>
              </a:tr>
              <a:tr h="5289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size 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4741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11636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363617"/>
                  </a:ext>
                </a:extLst>
              </a:tr>
              <a:tr h="39520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0.519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174855"/>
                  </a:ext>
                </a:extLst>
              </a:tr>
              <a:tr h="39520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 IoU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0.520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30393"/>
                  </a:ext>
                </a:extLst>
              </a:tr>
              <a:tr h="5289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size #3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5926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725874"/>
                  </a:ext>
                </a:extLst>
              </a:tr>
              <a:tr h="3952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IoU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87428"/>
                  </a:ext>
                </a:extLst>
              </a:tr>
              <a:tr h="3952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 IoU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0.539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629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7525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18761</TotalTime>
  <Words>828</Words>
  <Application>Microsoft Office PowerPoint</Application>
  <PresentationFormat>Widescreen</PresentationFormat>
  <Paragraphs>341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Shen</dc:creator>
  <cp:lastModifiedBy>Shen Zhao</cp:lastModifiedBy>
  <cp:revision>52</cp:revision>
  <dcterms:created xsi:type="dcterms:W3CDTF">2021-11-10T14:28:07Z</dcterms:created>
  <dcterms:modified xsi:type="dcterms:W3CDTF">2022-04-27T05:33:26Z</dcterms:modified>
</cp:coreProperties>
</file>