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" r:id="rId2"/>
    <p:sldId id="345" r:id="rId3"/>
    <p:sldId id="346" r:id="rId4"/>
    <p:sldId id="347" r:id="rId5"/>
    <p:sldId id="348" r:id="rId6"/>
    <p:sldId id="350" r:id="rId7"/>
    <p:sldId id="349" r:id="rId8"/>
    <p:sldId id="341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73" r:id="rId32"/>
    <p:sldId id="374" r:id="rId33"/>
    <p:sldId id="375" r:id="rId34"/>
    <p:sldId id="376" r:id="rId35"/>
    <p:sldId id="377" r:id="rId36"/>
    <p:sldId id="378" r:id="rId37"/>
    <p:sldId id="379" r:id="rId38"/>
    <p:sldId id="380" r:id="rId39"/>
    <p:sldId id="381" r:id="rId40"/>
    <p:sldId id="382" r:id="rId41"/>
    <p:sldId id="38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12" autoAdjust="0"/>
    <p:restoredTop sz="94660"/>
  </p:normalViewPr>
  <p:slideViewPr>
    <p:cSldViewPr snapToGrid="0">
      <p:cViewPr varScale="1">
        <p:scale>
          <a:sx n="88" d="100"/>
          <a:sy n="88" d="100"/>
        </p:scale>
        <p:origin x="88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32D8-4059-4A21-A81F-74DAFC938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9FCE7-BE01-4C50-84E7-9F54753C1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50D19-C52C-47A1-B77E-BB538A5A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53138-B7FE-428D-9DEC-04C4DC8E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BD9B1-6586-4960-AD19-8E55F262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1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93EC-EB25-43A3-BE0D-7AE44EBD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20897-9F4E-4D96-959D-8EFF3053A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3A15F-30E5-45E9-A0A1-B743F460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BA92F-58DE-40D1-95FF-BA6C301C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BC980-C0E9-497A-84C4-DB3EA4CB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5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B6B99-5104-4D89-8081-D3C96483D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13981-14C0-4F5E-BD11-F05EE723F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9D070-4CB7-41A4-AC34-5099D916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25C58-4824-4668-BDD7-94538D75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2192F-81CF-4D4B-92B7-41B50582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6985-57EB-41B2-A1E8-BA6AC4C8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850C6-7AB8-48BA-8817-6515E1F7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EDE77-F9D9-48A8-84BB-777EB9CB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350F-0A17-48B4-AF46-DC2A4ED1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39C9-3B1E-4CB7-8E42-430C8339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7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3886-6D58-49B9-B3C7-4AA7E1DD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F25B3-B998-44E7-BFF8-EED00DE69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72A15-3ADC-401A-BC93-FDF71DEF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DD76D-FFEF-44E1-82C7-8DE5ECD4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BC803-68A7-419C-887D-D65CE013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923A1-7FFD-4C07-975C-1A2CAA5F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4FAEF-2BBD-4C7D-B4EA-9058349AD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5BCE0-2953-4AB1-B847-3B640D699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32F6B-527B-48FD-8594-7BC3D5A3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742D9-A0B3-4E63-A4C8-8213D9CC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B94DE-FDE7-408E-938A-1A97FE43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2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D000-9942-446C-90D5-077C5D1D3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FEA11-6264-4C20-88AB-7413FE099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E6637-571F-49B2-AD23-1524559A4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EDEF3B-F1FF-4BCC-9D4E-936104F50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73A7A-00A2-42EB-9A4B-05EC3894B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4D04A-A704-40AB-A57C-DF2CF8BEA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CEAAD-1550-4D99-8A68-3D36A19E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DD175-F2BE-4AA2-B657-FC99B89F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5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8252-C243-4F9D-8CEC-797A8D9D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DCC10-3456-44C2-A550-43FD8B4B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90359-E5A9-49F4-BFA7-A45FB0C7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F8580-0D19-471B-BD82-DF387256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2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A7E14-6467-454A-8A74-C56A41F7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C29A5-4290-4B53-94E4-F46A9F0E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FA2AC-FE7F-41FE-92F5-9C351DD7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8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1646-7F2E-4687-82C8-0F0EF60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41F43-B4A7-4184-A67B-FB9E14F0C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6F113-6114-4C2D-9BC9-63D2CABD1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E5216-9D47-4CA4-8F79-B434F8A3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6D08A-411E-4F3F-9034-8D70E53C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47691-7ED4-42BC-96E4-DDD829C5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3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E688-37F8-4C9B-95CE-C1522D744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85BD1-2F4A-4170-A4E7-215B09577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08E3D-7DAE-4C9A-B070-E4B15830D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93084-5956-4A28-B549-4961F4E2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56C77-A372-458C-92FA-2613EFBD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8738E-C3D2-414D-8353-835B9217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3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5E407-D14F-4A8D-8C69-CAA8EC75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2FD9C-E841-48D7-B575-03F56C91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F8835-60F9-4FAB-92FA-9BE9F37B2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98B83-D5D8-487B-9053-7E2A99346BC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7B372-FF23-4EA1-80B7-06B227319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79425-934C-47FB-9E3A-9EA74D527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0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altLang="zh-CN" dirty="0"/>
              <a:t>Result for o</a:t>
            </a:r>
            <a:r>
              <a:rPr lang="en-US" dirty="0"/>
              <a:t>ur annotation</a:t>
            </a:r>
          </a:p>
          <a:p>
            <a:r>
              <a:rPr lang="en-US" dirty="0"/>
              <a:t>Time in second; accuracy in </a:t>
            </a:r>
            <a:r>
              <a:rPr lang="en-US" dirty="0" err="1"/>
              <a:t>IoU</a:t>
            </a:r>
            <a:r>
              <a:rPr lang="en-US" dirty="0"/>
              <a:t> </a:t>
            </a:r>
            <a:r>
              <a:rPr lang="en-US" dirty="0" err="1"/>
              <a:t>w.r.t.</a:t>
            </a:r>
            <a:r>
              <a:rPr lang="en-US" dirty="0"/>
              <a:t> perfect mask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496B14DB-4D52-4A45-90EB-42B24B883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253614"/>
              </p:ext>
            </p:extLst>
          </p:nvPr>
        </p:nvGraphicFramePr>
        <p:xfrm>
          <a:off x="970255" y="1811745"/>
          <a:ext cx="1060925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478">
                  <a:extLst>
                    <a:ext uri="{9D8B030D-6E8A-4147-A177-3AD203B41FA5}">
                      <a16:colId xmlns:a16="http://schemas.microsoft.com/office/drawing/2014/main" val="174704726"/>
                    </a:ext>
                  </a:extLst>
                </a:gridCol>
                <a:gridCol w="964478">
                  <a:extLst>
                    <a:ext uri="{9D8B030D-6E8A-4147-A177-3AD203B41FA5}">
                      <a16:colId xmlns:a16="http://schemas.microsoft.com/office/drawing/2014/main" val="2568772400"/>
                    </a:ext>
                  </a:extLst>
                </a:gridCol>
                <a:gridCol w="964478">
                  <a:extLst>
                    <a:ext uri="{9D8B030D-6E8A-4147-A177-3AD203B41FA5}">
                      <a16:colId xmlns:a16="http://schemas.microsoft.com/office/drawing/2014/main" val="2758929377"/>
                    </a:ext>
                  </a:extLst>
                </a:gridCol>
                <a:gridCol w="964478">
                  <a:extLst>
                    <a:ext uri="{9D8B030D-6E8A-4147-A177-3AD203B41FA5}">
                      <a16:colId xmlns:a16="http://schemas.microsoft.com/office/drawing/2014/main" val="1763571579"/>
                    </a:ext>
                  </a:extLst>
                </a:gridCol>
                <a:gridCol w="964478">
                  <a:extLst>
                    <a:ext uri="{9D8B030D-6E8A-4147-A177-3AD203B41FA5}">
                      <a16:colId xmlns:a16="http://schemas.microsoft.com/office/drawing/2014/main" val="2112181719"/>
                    </a:ext>
                  </a:extLst>
                </a:gridCol>
                <a:gridCol w="964478">
                  <a:extLst>
                    <a:ext uri="{9D8B030D-6E8A-4147-A177-3AD203B41FA5}">
                      <a16:colId xmlns:a16="http://schemas.microsoft.com/office/drawing/2014/main" val="265011978"/>
                    </a:ext>
                  </a:extLst>
                </a:gridCol>
                <a:gridCol w="964478">
                  <a:extLst>
                    <a:ext uri="{9D8B030D-6E8A-4147-A177-3AD203B41FA5}">
                      <a16:colId xmlns:a16="http://schemas.microsoft.com/office/drawing/2014/main" val="1366997708"/>
                    </a:ext>
                  </a:extLst>
                </a:gridCol>
                <a:gridCol w="964478">
                  <a:extLst>
                    <a:ext uri="{9D8B030D-6E8A-4147-A177-3AD203B41FA5}">
                      <a16:colId xmlns:a16="http://schemas.microsoft.com/office/drawing/2014/main" val="1120255090"/>
                    </a:ext>
                  </a:extLst>
                </a:gridCol>
                <a:gridCol w="964478">
                  <a:extLst>
                    <a:ext uri="{9D8B030D-6E8A-4147-A177-3AD203B41FA5}">
                      <a16:colId xmlns:a16="http://schemas.microsoft.com/office/drawing/2014/main" val="2214309989"/>
                    </a:ext>
                  </a:extLst>
                </a:gridCol>
                <a:gridCol w="964478">
                  <a:extLst>
                    <a:ext uri="{9D8B030D-6E8A-4147-A177-3AD203B41FA5}">
                      <a16:colId xmlns:a16="http://schemas.microsoft.com/office/drawing/2014/main" val="3309162673"/>
                    </a:ext>
                  </a:extLst>
                </a:gridCol>
                <a:gridCol w="964478">
                  <a:extLst>
                    <a:ext uri="{9D8B030D-6E8A-4147-A177-3AD203B41FA5}">
                      <a16:colId xmlns:a16="http://schemas.microsoft.com/office/drawing/2014/main" val="1354866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perfect</a:t>
                      </a:r>
                    </a:p>
                  </a:txBody>
                  <a:tcPr marL="11430" marR="1143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individual_bounding_box</a:t>
                      </a:r>
                    </a:p>
                  </a:txBody>
                  <a:tcPr marL="11430" marR="1143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 err="1">
                          <a:effectLst/>
                        </a:rPr>
                        <a:t>multiple_bounding_box</a:t>
                      </a:r>
                      <a:endParaRPr lang="en-US" dirty="0">
                        <a:effectLst/>
                      </a:endParaRPr>
                    </a:p>
                  </a:txBody>
                  <a:tcPr marL="11430" marR="1143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approx_contour</a:t>
                      </a:r>
                    </a:p>
                  </a:txBody>
                  <a:tcPr marL="11430" marR="1143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less_precise_contour</a:t>
                      </a:r>
                    </a:p>
                  </a:txBody>
                  <a:tcPr marL="11430" marR="1143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triangle</a:t>
                      </a:r>
                    </a:p>
                  </a:txBody>
                  <a:tcPr marL="11430" marR="1143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pentagon</a:t>
                      </a:r>
                    </a:p>
                  </a:txBody>
                  <a:tcPr marL="11430" marR="1143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8_to_12_edges</a:t>
                      </a:r>
                    </a:p>
                  </a:txBody>
                  <a:tcPr marL="11430" marR="1143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one_point</a:t>
                      </a:r>
                    </a:p>
                  </a:txBody>
                  <a:tcPr marL="11430" marR="1143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scribble</a:t>
                      </a:r>
                    </a:p>
                  </a:txBody>
                  <a:tcPr marL="11430" marR="11430" marT="0" marB="0"/>
                </a:tc>
                <a:extLst>
                  <a:ext uri="{0D108BD9-81ED-4DB2-BD59-A6C34878D82A}">
                    <a16:rowId xmlns:a16="http://schemas.microsoft.com/office/drawing/2014/main" val="334442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Shen</a:t>
                      </a:r>
                    </a:p>
                    <a:p>
                      <a:pPr algn="ctr" rtl="0" fontAlgn="t"/>
                      <a:r>
                        <a:rPr lang="en-US" dirty="0">
                          <a:effectLst/>
                        </a:rPr>
                        <a:t>time</a:t>
                      </a:r>
                    </a:p>
                  </a:txBody>
                  <a:tcPr marL="11430" marR="11430" marT="0" marB="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767.8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45.3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101.8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424.1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285.7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136.5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143.7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230.7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28.3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38.2</a:t>
                      </a:r>
                    </a:p>
                  </a:txBody>
                  <a:tcPr marL="11430" marR="11430" marT="0" marB="0" anchor="b"/>
                </a:tc>
                <a:extLst>
                  <a:ext uri="{0D108BD9-81ED-4DB2-BD59-A6C34878D82A}">
                    <a16:rowId xmlns:a16="http://schemas.microsoft.com/office/drawing/2014/main" val="64765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Xian</a:t>
                      </a:r>
                    </a:p>
                    <a:p>
                      <a:pPr algn="ctr" rtl="0" fontAlgn="t"/>
                      <a:r>
                        <a:rPr lang="en-US" dirty="0">
                          <a:effectLst/>
                        </a:rPr>
                        <a:t>time</a:t>
                      </a:r>
                    </a:p>
                  </a:txBody>
                  <a:tcPr marL="11430" marR="11430" marT="0" marB="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539.3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30.1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34.8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147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84.8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152.7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152.6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194.5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22.5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26.5</a:t>
                      </a:r>
                    </a:p>
                  </a:txBody>
                  <a:tcPr marL="11430" marR="11430" marT="0" marB="0" anchor="b"/>
                </a:tc>
                <a:extLst>
                  <a:ext uri="{0D108BD9-81ED-4DB2-BD59-A6C34878D82A}">
                    <a16:rowId xmlns:a16="http://schemas.microsoft.com/office/drawing/2014/main" val="184404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Chris</a:t>
                      </a:r>
                    </a:p>
                    <a:p>
                      <a:pPr algn="ctr" rtl="0" fontAlgn="t"/>
                      <a:r>
                        <a:rPr lang="en-US" dirty="0">
                          <a:effectLst/>
                        </a:rPr>
                        <a:t>time</a:t>
                      </a:r>
                    </a:p>
                  </a:txBody>
                  <a:tcPr marL="11430" marR="11430" marT="0" marB="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1143.7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271.2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214.3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371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207.2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157.6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233.8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281.4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56.1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98.3</a:t>
                      </a:r>
                    </a:p>
                  </a:txBody>
                  <a:tcPr marL="11430" marR="11430" marT="0" marB="0" anchor="b"/>
                </a:tc>
                <a:extLst>
                  <a:ext uri="{0D108BD9-81ED-4DB2-BD59-A6C34878D82A}">
                    <a16:rowId xmlns:a16="http://schemas.microsoft.com/office/drawing/2014/main" val="198920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Shen</a:t>
                      </a:r>
                    </a:p>
                    <a:p>
                      <a:pPr algn="ctr" rtl="0" fontAlgn="t"/>
                      <a:r>
                        <a:rPr lang="en-US" dirty="0" err="1">
                          <a:effectLst/>
                        </a:rPr>
                        <a:t>IoU</a:t>
                      </a:r>
                      <a:endParaRPr lang="en-US" dirty="0">
                        <a:effectLst/>
                      </a:endParaRPr>
                    </a:p>
                  </a:txBody>
                  <a:tcPr marL="11430" marR="11430" marT="0" marB="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0.84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0.44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0.41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0.73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0.66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0.53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0.62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0.76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11430" marR="11430" marT="0" marB="0" anchor="b"/>
                </a:tc>
                <a:extLst>
                  <a:ext uri="{0D108BD9-81ED-4DB2-BD59-A6C34878D82A}">
                    <a16:rowId xmlns:a16="http://schemas.microsoft.com/office/drawing/2014/main" val="1330198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Xian</a:t>
                      </a:r>
                    </a:p>
                    <a:p>
                      <a:pPr algn="ctr" rtl="0" fontAlgn="t"/>
                      <a:r>
                        <a:rPr lang="en-US" dirty="0" err="1">
                          <a:effectLst/>
                        </a:rPr>
                        <a:t>IoU</a:t>
                      </a:r>
                      <a:endParaRPr lang="en-US" dirty="0">
                        <a:effectLst/>
                      </a:endParaRPr>
                    </a:p>
                  </a:txBody>
                  <a:tcPr marL="11430" marR="11430" marT="0" marB="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0.82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0.50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0.39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0.74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0.64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0.46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0.58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0.69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11430" marR="11430" marT="0" marB="0" anchor="b"/>
                </a:tc>
                <a:extLst>
                  <a:ext uri="{0D108BD9-81ED-4DB2-BD59-A6C34878D82A}">
                    <a16:rowId xmlns:a16="http://schemas.microsoft.com/office/drawing/2014/main" val="77074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Chris</a:t>
                      </a:r>
                    </a:p>
                    <a:p>
                      <a:pPr algn="ctr" rtl="0" fontAlgn="t"/>
                      <a:r>
                        <a:rPr lang="en-US" dirty="0" err="1">
                          <a:effectLst/>
                        </a:rPr>
                        <a:t>IoU</a:t>
                      </a:r>
                      <a:endParaRPr lang="en-US" dirty="0">
                        <a:effectLst/>
                      </a:endParaRPr>
                    </a:p>
                  </a:txBody>
                  <a:tcPr marL="11430" marR="11430" marT="0" marB="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0.83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0.46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0.45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0.82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0.78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0.51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0.68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0.77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11430" marR="11430" marT="0" marB="0" anchor="b"/>
                </a:tc>
                <a:extLst>
                  <a:ext uri="{0D108BD9-81ED-4DB2-BD59-A6C34878D82A}">
                    <a16:rowId xmlns:a16="http://schemas.microsoft.com/office/drawing/2014/main" val="414693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Ave</a:t>
                      </a:r>
                    </a:p>
                    <a:p>
                      <a:pPr algn="ctr" rtl="0" fontAlgn="b"/>
                      <a:r>
                        <a:rPr lang="en-US" dirty="0" err="1">
                          <a:effectLst/>
                        </a:rPr>
                        <a:t>IoU</a:t>
                      </a:r>
                      <a:endParaRPr lang="en-US" dirty="0">
                        <a:effectLst/>
                      </a:endParaRP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0.83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0.47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0.42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0.76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0.69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0.50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0.63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0.74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11430" marR="11430" marT="0" marB="0" anchor="b"/>
                </a:tc>
                <a:extLst>
                  <a:ext uri="{0D108BD9-81ED-4DB2-BD59-A6C34878D82A}">
                    <a16:rowId xmlns:a16="http://schemas.microsoft.com/office/drawing/2014/main" val="1270299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57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dirty="0"/>
              <a:t>For other object (road and car)</a:t>
            </a:r>
          </a:p>
          <a:p>
            <a:r>
              <a:rPr lang="en-US" sz="2400" dirty="0"/>
              <a:t>Under same training size 11k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1AF559-183E-401C-BFC6-0E6DA884C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03223"/>
              </p:ext>
            </p:extLst>
          </p:nvPr>
        </p:nvGraphicFramePr>
        <p:xfrm>
          <a:off x="968209" y="2062079"/>
          <a:ext cx="10515600" cy="2598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5590767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99261907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64941631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12716799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2108570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60020676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905570376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44674356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86774632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92094227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1697508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54627627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91365626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507797426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694307247"/>
                    </a:ext>
                  </a:extLst>
                </a:gridCol>
              </a:tblGrid>
              <a:tr h="450004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filter_3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filter_5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filter_11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filter_21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poly_3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poly_4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poly_5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poly_6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poly_7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poly_8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poly_9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poly_10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perfect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box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9704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 valid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0.329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0.288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0.266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0.162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0.271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0.309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0.321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0.324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0.321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0.326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0.348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0.261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39621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iou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perfect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0.925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0.717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0.428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0.246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0.541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0.761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0.833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0.882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0.912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0.933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0.945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0.956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0.667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686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Road valid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0.536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0.487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0.441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0.399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0.368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0.471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0.47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0.505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0.511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0.521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0.519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0.557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0.396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23589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Road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iou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perfect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0.972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0.904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0.779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0.657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0.557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0.696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0.758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0.804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0.837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0.86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0.876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0.889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0.498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258437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664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0E761B9-06AF-4FA3-AB43-C419459C0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77" y="496113"/>
            <a:ext cx="5924550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1030CF5-76C8-431F-A5E0-5D8981846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96113"/>
            <a:ext cx="5924550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98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CA06E1-8E5B-4147-A0E8-2B8B22969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6366"/>
            <a:ext cx="10515600" cy="5730597"/>
          </a:xfrm>
        </p:spPr>
        <p:txBody>
          <a:bodyPr>
            <a:normAutofit/>
          </a:bodyPr>
          <a:lstStyle/>
          <a:p>
            <a:r>
              <a:rPr lang="en-US" sz="2000" dirty="0"/>
              <a:t>I would like to apply annotation on human to estimate annotation time on other object based on similar mask </a:t>
            </a:r>
            <a:r>
              <a:rPr lang="en-US" sz="2000" dirty="0" err="1"/>
              <a:t>iou</a:t>
            </a:r>
            <a:r>
              <a:rPr lang="en-US" sz="2000" dirty="0"/>
              <a:t> </a:t>
            </a:r>
            <a:r>
              <a:rPr lang="en-US" sz="2000" dirty="0" err="1"/>
              <a:t>wrt</a:t>
            </a:r>
            <a:r>
              <a:rPr lang="en-US" sz="2000" dirty="0"/>
              <a:t> perfect mask</a:t>
            </a: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73E03BD5-868F-4334-BE02-10C070F28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4947658"/>
              </p:ext>
            </p:extLst>
          </p:nvPr>
        </p:nvGraphicFramePr>
        <p:xfrm>
          <a:off x="838200" y="1255434"/>
          <a:ext cx="9023976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98">
                  <a:extLst>
                    <a:ext uri="{9D8B030D-6E8A-4147-A177-3AD203B41FA5}">
                      <a16:colId xmlns:a16="http://schemas.microsoft.com/office/drawing/2014/main" val="253637266"/>
                    </a:ext>
                  </a:extLst>
                </a:gridCol>
                <a:gridCol w="751998">
                  <a:extLst>
                    <a:ext uri="{9D8B030D-6E8A-4147-A177-3AD203B41FA5}">
                      <a16:colId xmlns:a16="http://schemas.microsoft.com/office/drawing/2014/main" val="2785988561"/>
                    </a:ext>
                  </a:extLst>
                </a:gridCol>
                <a:gridCol w="751998">
                  <a:extLst>
                    <a:ext uri="{9D8B030D-6E8A-4147-A177-3AD203B41FA5}">
                      <a16:colId xmlns:a16="http://schemas.microsoft.com/office/drawing/2014/main" val="2400795162"/>
                    </a:ext>
                  </a:extLst>
                </a:gridCol>
                <a:gridCol w="751998">
                  <a:extLst>
                    <a:ext uri="{9D8B030D-6E8A-4147-A177-3AD203B41FA5}">
                      <a16:colId xmlns:a16="http://schemas.microsoft.com/office/drawing/2014/main" val="3568210800"/>
                    </a:ext>
                  </a:extLst>
                </a:gridCol>
                <a:gridCol w="751998">
                  <a:extLst>
                    <a:ext uri="{9D8B030D-6E8A-4147-A177-3AD203B41FA5}">
                      <a16:colId xmlns:a16="http://schemas.microsoft.com/office/drawing/2014/main" val="2635263894"/>
                    </a:ext>
                  </a:extLst>
                </a:gridCol>
                <a:gridCol w="751998">
                  <a:extLst>
                    <a:ext uri="{9D8B030D-6E8A-4147-A177-3AD203B41FA5}">
                      <a16:colId xmlns:a16="http://schemas.microsoft.com/office/drawing/2014/main" val="2261481297"/>
                    </a:ext>
                  </a:extLst>
                </a:gridCol>
                <a:gridCol w="751998">
                  <a:extLst>
                    <a:ext uri="{9D8B030D-6E8A-4147-A177-3AD203B41FA5}">
                      <a16:colId xmlns:a16="http://schemas.microsoft.com/office/drawing/2014/main" val="868880577"/>
                    </a:ext>
                  </a:extLst>
                </a:gridCol>
                <a:gridCol w="751998">
                  <a:extLst>
                    <a:ext uri="{9D8B030D-6E8A-4147-A177-3AD203B41FA5}">
                      <a16:colId xmlns:a16="http://schemas.microsoft.com/office/drawing/2014/main" val="853239689"/>
                    </a:ext>
                  </a:extLst>
                </a:gridCol>
                <a:gridCol w="751998">
                  <a:extLst>
                    <a:ext uri="{9D8B030D-6E8A-4147-A177-3AD203B41FA5}">
                      <a16:colId xmlns:a16="http://schemas.microsoft.com/office/drawing/2014/main" val="294513724"/>
                    </a:ext>
                  </a:extLst>
                </a:gridCol>
                <a:gridCol w="751998">
                  <a:extLst>
                    <a:ext uri="{9D8B030D-6E8A-4147-A177-3AD203B41FA5}">
                      <a16:colId xmlns:a16="http://schemas.microsoft.com/office/drawing/2014/main" val="3238442186"/>
                    </a:ext>
                  </a:extLst>
                </a:gridCol>
                <a:gridCol w="751998">
                  <a:extLst>
                    <a:ext uri="{9D8B030D-6E8A-4147-A177-3AD203B41FA5}">
                      <a16:colId xmlns:a16="http://schemas.microsoft.com/office/drawing/2014/main" val="283612984"/>
                    </a:ext>
                  </a:extLst>
                </a:gridCol>
                <a:gridCol w="751998">
                  <a:extLst>
                    <a:ext uri="{9D8B030D-6E8A-4147-A177-3AD203B41FA5}">
                      <a16:colId xmlns:a16="http://schemas.microsoft.com/office/drawing/2014/main" val="137962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road</a:t>
                      </a:r>
                    </a:p>
                  </a:txBody>
                  <a:tcPr marL="11430" marR="11430" marT="0" marB="0" anchor="b"/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US" dirty="0">
                          <a:effectLst/>
                        </a:rPr>
                        <a:t>perfect</a:t>
                      </a:r>
                    </a:p>
                  </a:txBody>
                  <a:tcPr marL="11430" marR="11430" marT="0" marB="0"/>
                </a:tc>
                <a:tc hMerge="1">
                  <a:txBody>
                    <a:bodyPr/>
                    <a:lstStyle/>
                    <a:p>
                      <a:pPr algn="l" rtl="0" fontAlgn="t"/>
                      <a:endParaRPr lang="en-US" dirty="0">
                        <a:effectLst/>
                      </a:endParaRPr>
                    </a:p>
                  </a:txBody>
                  <a:tcPr marL="11430" marR="11430" marT="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err="1">
                          <a:effectLst/>
                        </a:rPr>
                        <a:t>individual_bounding_box</a:t>
                      </a:r>
                      <a:endParaRPr lang="en-US" dirty="0">
                        <a:effectLst/>
                      </a:endParaRPr>
                    </a:p>
                  </a:txBody>
                  <a:tcPr marL="11430" marR="11430" marT="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err="1">
                          <a:effectLst/>
                        </a:rPr>
                        <a:t>multiple_bounding_box</a:t>
                      </a:r>
                      <a:endParaRPr lang="en-US" dirty="0">
                        <a:effectLst/>
                      </a:endParaRPr>
                    </a:p>
                  </a:txBody>
                  <a:tcPr marL="11430" marR="11430" marT="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err="1">
                          <a:effectLst/>
                        </a:rPr>
                        <a:t>approx</a:t>
                      </a:r>
                      <a:r>
                        <a:rPr lang="en-US" dirty="0">
                          <a:effectLst/>
                        </a:rPr>
                        <a:t>_</a:t>
                      </a:r>
                    </a:p>
                    <a:p>
                      <a:pPr algn="l" rtl="0" fontAlgn="t"/>
                      <a:r>
                        <a:rPr lang="en-US" dirty="0">
                          <a:effectLst/>
                        </a:rPr>
                        <a:t>contour</a:t>
                      </a:r>
                    </a:p>
                  </a:txBody>
                  <a:tcPr marL="11430" marR="11430" marT="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>
                          <a:effectLst/>
                        </a:rPr>
                        <a:t>less_</a:t>
                      </a:r>
                    </a:p>
                    <a:p>
                      <a:pPr algn="l" rtl="0" fontAlgn="t"/>
                      <a:r>
                        <a:rPr lang="en-US" dirty="0">
                          <a:effectLst/>
                        </a:rPr>
                        <a:t>precise_</a:t>
                      </a:r>
                    </a:p>
                    <a:p>
                      <a:pPr algn="l" rtl="0" fontAlgn="t"/>
                      <a:r>
                        <a:rPr lang="en-US" dirty="0">
                          <a:effectLst/>
                        </a:rPr>
                        <a:t>contour</a:t>
                      </a:r>
                    </a:p>
                  </a:txBody>
                  <a:tcPr marL="11430" marR="11430" marT="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>
                          <a:effectLst/>
                        </a:rPr>
                        <a:t>triangle</a:t>
                      </a:r>
                    </a:p>
                  </a:txBody>
                  <a:tcPr marL="11430" marR="11430" marT="0" marB="0"/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US" dirty="0">
                          <a:effectLst/>
                        </a:rPr>
                        <a:t>pentagon</a:t>
                      </a:r>
                    </a:p>
                  </a:txBody>
                  <a:tcPr marL="11430" marR="11430" marT="0" marB="0"/>
                </a:tc>
                <a:tc hMerge="1">
                  <a:txBody>
                    <a:bodyPr/>
                    <a:lstStyle/>
                    <a:p>
                      <a:pPr algn="l" rtl="0" fontAlgn="t"/>
                      <a:endParaRPr lang="en-US" dirty="0">
                        <a:effectLst/>
                      </a:endParaRPr>
                    </a:p>
                  </a:txBody>
                  <a:tcPr marL="11430" marR="11430" marT="0" marB="0"/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US" dirty="0">
                          <a:effectLst/>
                        </a:rPr>
                        <a:t>8_to_12_edges</a:t>
                      </a:r>
                    </a:p>
                  </a:txBody>
                  <a:tcPr marL="11430" marR="11430" marT="0" marB="0"/>
                </a:tc>
                <a:tc hMerge="1">
                  <a:txBody>
                    <a:bodyPr/>
                    <a:lstStyle/>
                    <a:p>
                      <a:pPr algn="l" rtl="0" fontAlgn="t"/>
                      <a:endParaRPr lang="en-US" dirty="0">
                        <a:effectLst/>
                      </a:endParaRPr>
                    </a:p>
                  </a:txBody>
                  <a:tcPr marL="11430" marR="11430" marT="0" marB="0"/>
                </a:tc>
                <a:extLst>
                  <a:ext uri="{0D108BD9-81ED-4DB2-BD59-A6C34878D82A}">
                    <a16:rowId xmlns:a16="http://schemas.microsoft.com/office/drawing/2014/main" val="4027651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 err="1">
                          <a:effectLst/>
                        </a:rPr>
                        <a:t>IoU</a:t>
                      </a:r>
                      <a:r>
                        <a:rPr lang="en-US" sz="1600" dirty="0">
                          <a:effectLst/>
                        </a:rPr>
                        <a:t>: anno vs perfect</a:t>
                      </a:r>
                    </a:p>
                  </a:txBody>
                  <a:tcPr marL="11430" marR="11430" marT="0" marB="0" anchor="b"/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0.83</a:t>
                      </a:r>
                    </a:p>
                  </a:txBody>
                  <a:tcPr marL="11430" marR="11430" marT="0" marB="0" anchor="b"/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dirty="0">
                        <a:effectLst/>
                      </a:endParaRP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0.47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effectLst/>
                        </a:rPr>
                        <a:t>0.42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effectLst/>
                        </a:rPr>
                        <a:t>0.76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0.69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effectLst/>
                        </a:rPr>
                        <a:t>0.50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effectLst/>
                        </a:rPr>
                        <a:t>0.63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>
                        <a:effectLst/>
                      </a:endParaRPr>
                    </a:p>
                  </a:txBody>
                  <a:tcPr marL="11430" marR="11430" marT="0" marB="0" anchor="b"/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0.74</a:t>
                      </a:r>
                    </a:p>
                  </a:txBody>
                  <a:tcPr marL="11430" marR="11430" marT="0" marB="0" anchor="b"/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dirty="0">
                        <a:effectLst/>
                      </a:endParaRPr>
                    </a:p>
                  </a:txBody>
                  <a:tcPr marL="11430" marR="11430" marT="0" marB="0" anchor="b"/>
                </a:tc>
                <a:extLst>
                  <a:ext uri="{0D108BD9-81ED-4DB2-BD59-A6C34878D82A}">
                    <a16:rowId xmlns:a16="http://schemas.microsoft.com/office/drawing/2014/main" val="3016004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Generated</a:t>
                      </a:r>
                    </a:p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method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Filter 7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#1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#</a:t>
                      </a:r>
                      <a:r>
                        <a:rPr lang="en-US" altLang="zh-CN" dirty="0">
                          <a:effectLst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dirty="0">
                          <a:effectLst/>
                        </a:rPr>
                        <a:t>#3</a:t>
                      </a:r>
                      <a:endParaRPr lang="en-US" dirty="0">
                        <a:effectLst/>
                      </a:endParaRP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dirty="0">
                          <a:effectLst/>
                        </a:rPr>
                        <a:t>Filter 11</a:t>
                      </a:r>
                      <a:endParaRPr lang="en-US" dirty="0">
                        <a:effectLst/>
                      </a:endParaRP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Filter 21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Poly 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Poly 4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Poly 5*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dirty="0">
                        <a:effectLst/>
                      </a:endParaRP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dirty="0">
                        <a:effectLst/>
                      </a:endParaRPr>
                    </a:p>
                  </a:txBody>
                  <a:tcPr marL="11430" marR="11430" marT="0" marB="0" anchor="b"/>
                </a:tc>
                <a:extLst>
                  <a:ext uri="{0D108BD9-81ED-4DB2-BD59-A6C34878D82A}">
                    <a16:rowId xmlns:a16="http://schemas.microsoft.com/office/drawing/2014/main" val="1336981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 err="1">
                          <a:effectLst/>
                        </a:rPr>
                        <a:t>IoU</a:t>
                      </a:r>
                      <a:r>
                        <a:rPr lang="en-US" sz="1600" dirty="0">
                          <a:effectLst/>
                        </a:rPr>
                        <a:t>: generated vs perfect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0.851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800" dirty="0">
                        <a:effectLst/>
                      </a:endParaRP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800" dirty="0">
                        <a:effectLst/>
                      </a:endParaRP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800" dirty="0">
                        <a:effectLst/>
                      </a:endParaRP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0.779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0.657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0.557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0.696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0.758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800" dirty="0">
                        <a:effectLst/>
                      </a:endParaRP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800" dirty="0">
                        <a:effectLst/>
                      </a:endParaRPr>
                    </a:p>
                  </a:txBody>
                  <a:tcPr marL="11430" marR="11430" marT="0" marB="0" anchor="b"/>
                </a:tc>
                <a:extLst>
                  <a:ext uri="{0D108BD9-81ED-4DB2-BD59-A6C34878D82A}">
                    <a16:rowId xmlns:a16="http://schemas.microsoft.com/office/drawing/2014/main" val="2472268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Ave</a:t>
                      </a:r>
                    </a:p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_time</a:t>
                      </a:r>
                    </a:p>
                  </a:txBody>
                  <a:tcPr marL="11430" marR="11430" marT="0" marB="0" anchor="b"/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816.93</a:t>
                      </a:r>
                    </a:p>
                  </a:txBody>
                  <a:tcPr marL="11430" marR="11430" marT="0" marB="0" anchor="b"/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dirty="0">
                        <a:effectLst/>
                      </a:endParaRP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115.53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effectLst/>
                        </a:rPr>
                        <a:t>116.97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effectLst/>
                        </a:rPr>
                        <a:t>314.03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effectLst/>
                        </a:rPr>
                        <a:t>192.57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148.93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176.70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dirty="0">
                        <a:effectLst/>
                      </a:endParaRP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235.53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235.53</a:t>
                      </a:r>
                    </a:p>
                  </a:txBody>
                  <a:tcPr marL="11430" marR="11430" marT="0" marB="0" anchor="b"/>
                </a:tc>
                <a:extLst>
                  <a:ext uri="{0D108BD9-81ED-4DB2-BD59-A6C34878D82A}">
                    <a16:rowId xmlns:a16="http://schemas.microsoft.com/office/drawing/2014/main" val="305671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dirty="0">
                          <a:effectLst/>
                        </a:rPr>
                        <a:t>Train size</a:t>
                      </a:r>
                    </a:p>
                  </a:txBody>
                  <a:tcPr marL="11430" marR="11430" marT="0" marB="0"/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2187</a:t>
                      </a:r>
                    </a:p>
                  </a:txBody>
                  <a:tcPr marL="11430" marR="11430" marT="0" marB="0" anchor="b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effectLst/>
                      </a:endParaRP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15402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15275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effectLst/>
                        </a:rPr>
                        <a:t>5689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9278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11996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10111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dirty="0">
                        <a:effectLst/>
                      </a:endParaRP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7585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7585</a:t>
                      </a:r>
                    </a:p>
                  </a:txBody>
                  <a:tcPr marL="11430" marR="11430" marT="0" marB="0" anchor="b"/>
                </a:tc>
                <a:extLst>
                  <a:ext uri="{0D108BD9-81ED-4DB2-BD59-A6C34878D82A}">
                    <a16:rowId xmlns:a16="http://schemas.microsoft.com/office/drawing/2014/main" val="328461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dirty="0">
                          <a:effectLst/>
                        </a:rPr>
                        <a:t>Valid </a:t>
                      </a:r>
                      <a:r>
                        <a:rPr lang="en-US" sz="1600" dirty="0" err="1">
                          <a:effectLst/>
                        </a:rPr>
                        <a:t>iou</a:t>
                      </a:r>
                      <a:endParaRPr lang="en-US" sz="1600" dirty="0">
                        <a:effectLst/>
                      </a:endParaRPr>
                    </a:p>
                  </a:txBody>
                  <a:tcPr marL="11430" marR="11430" marT="0" marB="0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0.201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dirty="0">
                        <a:effectLst/>
                      </a:endParaRP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dirty="0">
                        <a:effectLst/>
                      </a:endParaRP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dirty="0">
                        <a:effectLst/>
                      </a:endParaRP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0.388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0.395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dirty="0">
                        <a:effectLst/>
                      </a:endParaRP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dirty="0">
                        <a:effectLst/>
                      </a:endParaRP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dirty="0">
                        <a:effectLst/>
                      </a:endParaRP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effectLst/>
                      </a:endParaRP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effectLst/>
                      </a:endParaRPr>
                    </a:p>
                  </a:txBody>
                  <a:tcPr marL="11430" marR="11430" marT="0" marB="0" anchor="b"/>
                </a:tc>
                <a:extLst>
                  <a:ext uri="{0D108BD9-81ED-4DB2-BD59-A6C34878D82A}">
                    <a16:rowId xmlns:a16="http://schemas.microsoft.com/office/drawing/2014/main" val="240405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713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93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55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66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81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680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59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212849A-6E14-464E-8242-19B1B6FBD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69" y="552450"/>
            <a:ext cx="5857875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03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835075-9E9C-41A4-8D5B-E860B22A6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90" y="176253"/>
            <a:ext cx="6671969" cy="658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722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22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61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0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89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37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59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1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09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04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9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ED1F818-166F-4A0E-9318-E013DB164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42" y="433365"/>
            <a:ext cx="6279577" cy="611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199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578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45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47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74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45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4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03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65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030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1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4F4D8CB-DA60-46FA-B912-BFF840E46A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266966"/>
              </p:ext>
            </p:extLst>
          </p:nvPr>
        </p:nvGraphicFramePr>
        <p:xfrm>
          <a:off x="445883" y="190681"/>
          <a:ext cx="10515596" cy="1543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354226125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13813516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7980938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17319207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19463576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40207451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23025334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82254532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8278073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56690332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9783141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80693630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74346028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397866335"/>
                    </a:ext>
                  </a:extLst>
                </a:gridCol>
              </a:tblGrid>
              <a:tr h="450004">
                <a:tc gridSpan="14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IoU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for previous generated annotation compared to perfect mask </a:t>
                      </a: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967077709"/>
                  </a:ext>
                </a:extLst>
              </a:tr>
              <a:tr h="450004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filter_3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filter_5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filter_11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filter_21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poly_3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poly_4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poly_5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poly_6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poly_7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poly_8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poly_9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poly_10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box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6621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IoU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perfect mask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0.518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0.822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0.529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67182212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CBB5CA-B661-4CB0-9171-276E2A908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615827"/>
              </p:ext>
            </p:extLst>
          </p:nvPr>
        </p:nvGraphicFramePr>
        <p:xfrm>
          <a:off x="385212" y="1911419"/>
          <a:ext cx="10739268" cy="436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939">
                  <a:extLst>
                    <a:ext uri="{9D8B030D-6E8A-4147-A177-3AD203B41FA5}">
                      <a16:colId xmlns:a16="http://schemas.microsoft.com/office/drawing/2014/main" val="174704726"/>
                    </a:ext>
                  </a:extLst>
                </a:gridCol>
                <a:gridCol w="894939">
                  <a:extLst>
                    <a:ext uri="{9D8B030D-6E8A-4147-A177-3AD203B41FA5}">
                      <a16:colId xmlns:a16="http://schemas.microsoft.com/office/drawing/2014/main" val="2568772400"/>
                    </a:ext>
                  </a:extLst>
                </a:gridCol>
                <a:gridCol w="894939">
                  <a:extLst>
                    <a:ext uri="{9D8B030D-6E8A-4147-A177-3AD203B41FA5}">
                      <a16:colId xmlns:a16="http://schemas.microsoft.com/office/drawing/2014/main" val="1399655370"/>
                    </a:ext>
                  </a:extLst>
                </a:gridCol>
                <a:gridCol w="894939">
                  <a:extLst>
                    <a:ext uri="{9D8B030D-6E8A-4147-A177-3AD203B41FA5}">
                      <a16:colId xmlns:a16="http://schemas.microsoft.com/office/drawing/2014/main" val="2133442487"/>
                    </a:ext>
                  </a:extLst>
                </a:gridCol>
                <a:gridCol w="894939">
                  <a:extLst>
                    <a:ext uri="{9D8B030D-6E8A-4147-A177-3AD203B41FA5}">
                      <a16:colId xmlns:a16="http://schemas.microsoft.com/office/drawing/2014/main" val="2758929377"/>
                    </a:ext>
                  </a:extLst>
                </a:gridCol>
                <a:gridCol w="894939">
                  <a:extLst>
                    <a:ext uri="{9D8B030D-6E8A-4147-A177-3AD203B41FA5}">
                      <a16:colId xmlns:a16="http://schemas.microsoft.com/office/drawing/2014/main" val="1763571579"/>
                    </a:ext>
                  </a:extLst>
                </a:gridCol>
                <a:gridCol w="894939">
                  <a:extLst>
                    <a:ext uri="{9D8B030D-6E8A-4147-A177-3AD203B41FA5}">
                      <a16:colId xmlns:a16="http://schemas.microsoft.com/office/drawing/2014/main" val="2112181719"/>
                    </a:ext>
                  </a:extLst>
                </a:gridCol>
                <a:gridCol w="894939">
                  <a:extLst>
                    <a:ext uri="{9D8B030D-6E8A-4147-A177-3AD203B41FA5}">
                      <a16:colId xmlns:a16="http://schemas.microsoft.com/office/drawing/2014/main" val="265011978"/>
                    </a:ext>
                  </a:extLst>
                </a:gridCol>
                <a:gridCol w="894939">
                  <a:extLst>
                    <a:ext uri="{9D8B030D-6E8A-4147-A177-3AD203B41FA5}">
                      <a16:colId xmlns:a16="http://schemas.microsoft.com/office/drawing/2014/main" val="1366997708"/>
                    </a:ext>
                  </a:extLst>
                </a:gridCol>
                <a:gridCol w="894939">
                  <a:extLst>
                    <a:ext uri="{9D8B030D-6E8A-4147-A177-3AD203B41FA5}">
                      <a16:colId xmlns:a16="http://schemas.microsoft.com/office/drawing/2014/main" val="1120255090"/>
                    </a:ext>
                  </a:extLst>
                </a:gridCol>
                <a:gridCol w="894939">
                  <a:extLst>
                    <a:ext uri="{9D8B030D-6E8A-4147-A177-3AD203B41FA5}">
                      <a16:colId xmlns:a16="http://schemas.microsoft.com/office/drawing/2014/main" val="2214309989"/>
                    </a:ext>
                  </a:extLst>
                </a:gridCol>
                <a:gridCol w="894939">
                  <a:extLst>
                    <a:ext uri="{9D8B030D-6E8A-4147-A177-3AD203B41FA5}">
                      <a16:colId xmlns:a16="http://schemas.microsoft.com/office/drawing/2014/main" val="2203992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 fontAlgn="b"/>
                      <a:endParaRPr lang="en-US" dirty="0">
                        <a:effectLst/>
                      </a:endParaRPr>
                    </a:p>
                  </a:txBody>
                  <a:tcPr marL="11430" marR="11430" marT="0" marB="0" anchor="b"/>
                </a:tc>
                <a:tc gridSpan="3">
                  <a:txBody>
                    <a:bodyPr/>
                    <a:lstStyle/>
                    <a:p>
                      <a:pPr algn="l" rtl="0" fontAlgn="t"/>
                      <a:r>
                        <a:rPr lang="en-US" dirty="0">
                          <a:effectLst/>
                        </a:rPr>
                        <a:t>perfect</a:t>
                      </a:r>
                    </a:p>
                  </a:txBody>
                  <a:tcPr marL="11430" marR="11430" marT="0" marB="0"/>
                </a:tc>
                <a:tc hMerge="1">
                  <a:txBody>
                    <a:bodyPr/>
                    <a:lstStyle/>
                    <a:p>
                      <a:pPr algn="l" rtl="0" fontAlgn="t"/>
                      <a:endParaRPr lang="en-US" dirty="0">
                        <a:effectLst/>
                      </a:endParaRPr>
                    </a:p>
                  </a:txBody>
                  <a:tcPr marL="11430" marR="11430" marT="0" marB="0"/>
                </a:tc>
                <a:tc hMerge="1">
                  <a:txBody>
                    <a:bodyPr/>
                    <a:lstStyle/>
                    <a:p>
                      <a:pPr algn="l" rtl="0" fontAlgn="t"/>
                      <a:endParaRPr lang="en-US" dirty="0">
                        <a:effectLst/>
                      </a:endParaRPr>
                    </a:p>
                  </a:txBody>
                  <a:tcPr marL="11430" marR="11430" marT="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err="1">
                          <a:effectLst/>
                        </a:rPr>
                        <a:t>individual_bounding_box</a:t>
                      </a:r>
                      <a:endParaRPr lang="en-US" dirty="0">
                        <a:effectLst/>
                      </a:endParaRPr>
                    </a:p>
                  </a:txBody>
                  <a:tcPr marL="11430" marR="11430" marT="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err="1">
                          <a:effectLst/>
                        </a:rPr>
                        <a:t>multiple_bounding_box</a:t>
                      </a:r>
                      <a:endParaRPr lang="en-US" dirty="0">
                        <a:effectLst/>
                      </a:endParaRPr>
                    </a:p>
                  </a:txBody>
                  <a:tcPr marL="11430" marR="11430" marT="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err="1">
                          <a:effectLst/>
                        </a:rPr>
                        <a:t>approx</a:t>
                      </a:r>
                      <a:r>
                        <a:rPr lang="en-US" dirty="0">
                          <a:effectLst/>
                        </a:rPr>
                        <a:t>_</a:t>
                      </a:r>
                    </a:p>
                    <a:p>
                      <a:pPr algn="l" rtl="0" fontAlgn="t"/>
                      <a:r>
                        <a:rPr lang="en-US" dirty="0">
                          <a:effectLst/>
                        </a:rPr>
                        <a:t>contour</a:t>
                      </a:r>
                    </a:p>
                  </a:txBody>
                  <a:tcPr marL="11430" marR="11430" marT="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>
                          <a:effectLst/>
                        </a:rPr>
                        <a:t>less_</a:t>
                      </a:r>
                    </a:p>
                    <a:p>
                      <a:pPr algn="l" rtl="0" fontAlgn="t"/>
                      <a:r>
                        <a:rPr lang="en-US" dirty="0">
                          <a:effectLst/>
                        </a:rPr>
                        <a:t>precise_</a:t>
                      </a:r>
                    </a:p>
                    <a:p>
                      <a:pPr algn="l" rtl="0" fontAlgn="t"/>
                      <a:r>
                        <a:rPr lang="en-US" dirty="0">
                          <a:effectLst/>
                        </a:rPr>
                        <a:t>contour</a:t>
                      </a:r>
                    </a:p>
                  </a:txBody>
                  <a:tcPr marL="11430" marR="11430" marT="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>
                          <a:effectLst/>
                        </a:rPr>
                        <a:t>triangle</a:t>
                      </a:r>
                    </a:p>
                  </a:txBody>
                  <a:tcPr marL="11430" marR="11430" marT="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>
                          <a:effectLst/>
                        </a:rPr>
                        <a:t>pentagon</a:t>
                      </a:r>
                    </a:p>
                  </a:txBody>
                  <a:tcPr marL="11430" marR="11430" marT="0" marB="0"/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US" dirty="0">
                          <a:effectLst/>
                        </a:rPr>
                        <a:t>8_to_12_edges</a:t>
                      </a:r>
                    </a:p>
                  </a:txBody>
                  <a:tcPr marL="11430" marR="11430" marT="0" marB="0"/>
                </a:tc>
                <a:tc hMerge="1">
                  <a:txBody>
                    <a:bodyPr/>
                    <a:lstStyle/>
                    <a:p>
                      <a:pPr algn="l" rtl="0" fontAlgn="t"/>
                      <a:endParaRPr lang="en-US" dirty="0">
                        <a:effectLst/>
                      </a:endParaRPr>
                    </a:p>
                  </a:txBody>
                  <a:tcPr marL="11430" marR="11430" marT="0" marB="0"/>
                </a:tc>
                <a:extLst>
                  <a:ext uri="{0D108BD9-81ED-4DB2-BD59-A6C34878D82A}">
                    <a16:rowId xmlns:a16="http://schemas.microsoft.com/office/drawing/2014/main" val="334442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 err="1">
                          <a:effectLst/>
                        </a:rPr>
                        <a:t>IoU</a:t>
                      </a:r>
                      <a:r>
                        <a:rPr lang="en-US" sz="1600" dirty="0">
                          <a:effectLst/>
                        </a:rPr>
                        <a:t>: anno vs perfect</a:t>
                      </a:r>
                    </a:p>
                  </a:txBody>
                  <a:tcPr marL="11430" marR="11430" marT="0" marB="0" anchor="b"/>
                </a:tc>
                <a:tc gridSpan="3"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0.83</a:t>
                      </a:r>
                    </a:p>
                  </a:txBody>
                  <a:tcPr marL="11430" marR="11430" marT="0" marB="0" anchor="b"/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dirty="0">
                        <a:effectLst/>
                      </a:endParaRPr>
                    </a:p>
                  </a:txBody>
                  <a:tcPr marL="11430" marR="11430" marT="0" marB="0" anchor="b"/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dirty="0">
                        <a:effectLst/>
                      </a:endParaRP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0.47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effectLst/>
                        </a:rPr>
                        <a:t>0.42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effectLst/>
                        </a:rPr>
                        <a:t>0.76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effectLst/>
                        </a:rPr>
                        <a:t>0.69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effectLst/>
                        </a:rPr>
                        <a:t>0.50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effectLst/>
                        </a:rPr>
                        <a:t>0.63</a:t>
                      </a:r>
                    </a:p>
                  </a:txBody>
                  <a:tcPr marL="11430" marR="11430" marT="0" marB="0" anchor="b"/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0.74</a:t>
                      </a:r>
                    </a:p>
                  </a:txBody>
                  <a:tcPr marL="11430" marR="11430" marT="0" marB="0" anchor="b"/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dirty="0">
                        <a:effectLst/>
                      </a:endParaRPr>
                    </a:p>
                  </a:txBody>
                  <a:tcPr marL="11430" marR="11430" marT="0" marB="0" anchor="b"/>
                </a:tc>
                <a:extLst>
                  <a:ext uri="{0D108BD9-81ED-4DB2-BD59-A6C34878D82A}">
                    <a16:rowId xmlns:a16="http://schemas.microsoft.com/office/drawing/2014/main" val="1270299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Generated</a:t>
                      </a:r>
                    </a:p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method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Filter_5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#1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perfect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#2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#3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Filter_7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Filter_9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Poly_3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Poly_5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Poly_7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Poly_8</a:t>
                      </a:r>
                    </a:p>
                  </a:txBody>
                  <a:tcPr marL="11430" marR="11430" marT="0" marB="0" anchor="b"/>
                </a:tc>
                <a:extLst>
                  <a:ext uri="{0D108BD9-81ED-4DB2-BD59-A6C34878D82A}">
                    <a16:rowId xmlns:a16="http://schemas.microsoft.com/office/drawing/2014/main" val="888258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 err="1">
                          <a:effectLst/>
                        </a:rPr>
                        <a:t>IoU</a:t>
                      </a:r>
                      <a:r>
                        <a:rPr lang="en-US" sz="1600" dirty="0">
                          <a:effectLst/>
                        </a:rPr>
                        <a:t>: generated vs perfect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0.839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0.84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0.475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0.421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0.761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0.704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0.517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0.611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0.745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0.789</a:t>
                      </a:r>
                    </a:p>
                  </a:txBody>
                  <a:tcPr marL="11430" marR="11430" marT="0" marB="0" anchor="b"/>
                </a:tc>
                <a:extLst>
                  <a:ext uri="{0D108BD9-81ED-4DB2-BD59-A6C34878D82A}">
                    <a16:rowId xmlns:a16="http://schemas.microsoft.com/office/drawing/2014/main" val="197549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 err="1">
                          <a:effectLst/>
                        </a:rPr>
                        <a:t>IoU</a:t>
                      </a:r>
                      <a:r>
                        <a:rPr lang="en-US" sz="1600" dirty="0">
                          <a:effectLst/>
                        </a:rPr>
                        <a:t>: anno vs generated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0.83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0.79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0.83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0.82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0.78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0.91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0.93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0.85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0.80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0.82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0.77</a:t>
                      </a:r>
                    </a:p>
                  </a:txBody>
                  <a:tcPr marL="11430" marR="11430" marT="0" marB="0" anchor="b"/>
                </a:tc>
                <a:extLst>
                  <a:ext uri="{0D108BD9-81ED-4DB2-BD59-A6C34878D82A}">
                    <a16:rowId xmlns:a16="http://schemas.microsoft.com/office/drawing/2014/main" val="273074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Ave</a:t>
                      </a:r>
                    </a:p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_time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effectLst/>
                        </a:rPr>
                        <a:t>816.93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816.93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816.93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effectLst/>
                        </a:rPr>
                        <a:t>115.53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effectLst/>
                        </a:rPr>
                        <a:t>116.97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effectLst/>
                        </a:rPr>
                        <a:t>314.03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effectLst/>
                        </a:rPr>
                        <a:t>192.57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effectLst/>
                        </a:rPr>
                        <a:t>148.93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176.70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235.53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235.53</a:t>
                      </a:r>
                    </a:p>
                  </a:txBody>
                  <a:tcPr marL="11430" marR="11430" marT="0" marB="0" anchor="b"/>
                </a:tc>
                <a:extLst>
                  <a:ext uri="{0D108BD9-81ED-4DB2-BD59-A6C34878D82A}">
                    <a16:rowId xmlns:a16="http://schemas.microsoft.com/office/drawing/2014/main" val="2649339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dirty="0">
                          <a:effectLst/>
                        </a:rPr>
                        <a:t>size</a:t>
                      </a:r>
                    </a:p>
                  </a:txBody>
                  <a:tcPr marL="11430" marR="11430" marT="0" marB="0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4603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4603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4603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effectLst/>
                        </a:rPr>
                        <a:t>32545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effectLst/>
                        </a:rPr>
                        <a:t>32146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effectLst/>
                        </a:rPr>
                        <a:t>11973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effectLst/>
                        </a:rPr>
                        <a:t>19526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effectLst/>
                        </a:rPr>
                        <a:t>25246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21279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16000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16000</a:t>
                      </a:r>
                    </a:p>
                  </a:txBody>
                  <a:tcPr marL="11430" marR="11430" marT="0" marB="0" anchor="b"/>
                </a:tc>
                <a:extLst>
                  <a:ext uri="{0D108BD9-81ED-4DB2-BD59-A6C34878D82A}">
                    <a16:rowId xmlns:a16="http://schemas.microsoft.com/office/drawing/2014/main" val="2082992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2087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086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33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>
            <a:normAutofit/>
          </a:bodyPr>
          <a:lstStyle/>
          <a:p>
            <a:r>
              <a:rPr lang="en-US" sz="1600" dirty="0"/>
              <a:t>Method #1: randomly shift perfect mask by 0-26 pixels (to right or left)</a:t>
            </a:r>
          </a:p>
          <a:p>
            <a:r>
              <a:rPr lang="en-US" sz="1600" dirty="0"/>
              <a:t>Method #2: randomly shift bounding box by 0-13 pixels (to right or left)</a:t>
            </a:r>
          </a:p>
          <a:p>
            <a:r>
              <a:rPr lang="en-US" sz="1600" dirty="0"/>
              <a:t>Method #3: randomly shift bounding box by 0-20 pixels (to right or left)</a:t>
            </a:r>
          </a:p>
          <a:p>
            <a:r>
              <a:rPr lang="en-US" sz="1600" dirty="0"/>
              <a:t>Method #4: randomly enlarge perfect mask by 0-15%, whose center point is randomly selected in the overlap area of the mask itself and a 10*10 square centered at center of bounding box of mask</a:t>
            </a:r>
          </a:p>
          <a:p>
            <a:pPr marL="0" indent="0">
              <a:buNone/>
            </a:pPr>
            <a:r>
              <a:rPr lang="en-US" sz="1600" dirty="0"/>
              <a:t>For method #2 and #3, I will try to enlarge with shift other than only shift</a:t>
            </a:r>
          </a:p>
          <a:p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979A19-6212-4AB4-81EC-4659DD3D2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174565"/>
              </p:ext>
            </p:extLst>
          </p:nvPr>
        </p:nvGraphicFramePr>
        <p:xfrm>
          <a:off x="450700" y="2473106"/>
          <a:ext cx="11354161" cy="4089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397">
                  <a:extLst>
                    <a:ext uri="{9D8B030D-6E8A-4147-A177-3AD203B41FA5}">
                      <a16:colId xmlns:a16="http://schemas.microsoft.com/office/drawing/2014/main" val="174704726"/>
                    </a:ext>
                  </a:extLst>
                </a:gridCol>
                <a:gridCol w="873397">
                  <a:extLst>
                    <a:ext uri="{9D8B030D-6E8A-4147-A177-3AD203B41FA5}">
                      <a16:colId xmlns:a16="http://schemas.microsoft.com/office/drawing/2014/main" val="2568772400"/>
                    </a:ext>
                  </a:extLst>
                </a:gridCol>
                <a:gridCol w="873397">
                  <a:extLst>
                    <a:ext uri="{9D8B030D-6E8A-4147-A177-3AD203B41FA5}">
                      <a16:colId xmlns:a16="http://schemas.microsoft.com/office/drawing/2014/main" val="1399655370"/>
                    </a:ext>
                  </a:extLst>
                </a:gridCol>
                <a:gridCol w="873397">
                  <a:extLst>
                    <a:ext uri="{9D8B030D-6E8A-4147-A177-3AD203B41FA5}">
                      <a16:colId xmlns:a16="http://schemas.microsoft.com/office/drawing/2014/main" val="2948345783"/>
                    </a:ext>
                  </a:extLst>
                </a:gridCol>
                <a:gridCol w="873397">
                  <a:extLst>
                    <a:ext uri="{9D8B030D-6E8A-4147-A177-3AD203B41FA5}">
                      <a16:colId xmlns:a16="http://schemas.microsoft.com/office/drawing/2014/main" val="4038731598"/>
                    </a:ext>
                  </a:extLst>
                </a:gridCol>
                <a:gridCol w="873397">
                  <a:extLst>
                    <a:ext uri="{9D8B030D-6E8A-4147-A177-3AD203B41FA5}">
                      <a16:colId xmlns:a16="http://schemas.microsoft.com/office/drawing/2014/main" val="2758929377"/>
                    </a:ext>
                  </a:extLst>
                </a:gridCol>
                <a:gridCol w="873397">
                  <a:extLst>
                    <a:ext uri="{9D8B030D-6E8A-4147-A177-3AD203B41FA5}">
                      <a16:colId xmlns:a16="http://schemas.microsoft.com/office/drawing/2014/main" val="1763571579"/>
                    </a:ext>
                  </a:extLst>
                </a:gridCol>
                <a:gridCol w="873397">
                  <a:extLst>
                    <a:ext uri="{9D8B030D-6E8A-4147-A177-3AD203B41FA5}">
                      <a16:colId xmlns:a16="http://schemas.microsoft.com/office/drawing/2014/main" val="2112181719"/>
                    </a:ext>
                  </a:extLst>
                </a:gridCol>
                <a:gridCol w="873397">
                  <a:extLst>
                    <a:ext uri="{9D8B030D-6E8A-4147-A177-3AD203B41FA5}">
                      <a16:colId xmlns:a16="http://schemas.microsoft.com/office/drawing/2014/main" val="265011978"/>
                    </a:ext>
                  </a:extLst>
                </a:gridCol>
                <a:gridCol w="873397">
                  <a:extLst>
                    <a:ext uri="{9D8B030D-6E8A-4147-A177-3AD203B41FA5}">
                      <a16:colId xmlns:a16="http://schemas.microsoft.com/office/drawing/2014/main" val="1366997708"/>
                    </a:ext>
                  </a:extLst>
                </a:gridCol>
                <a:gridCol w="873397">
                  <a:extLst>
                    <a:ext uri="{9D8B030D-6E8A-4147-A177-3AD203B41FA5}">
                      <a16:colId xmlns:a16="http://schemas.microsoft.com/office/drawing/2014/main" val="1120255090"/>
                    </a:ext>
                  </a:extLst>
                </a:gridCol>
                <a:gridCol w="873397">
                  <a:extLst>
                    <a:ext uri="{9D8B030D-6E8A-4147-A177-3AD203B41FA5}">
                      <a16:colId xmlns:a16="http://schemas.microsoft.com/office/drawing/2014/main" val="2214309989"/>
                    </a:ext>
                  </a:extLst>
                </a:gridCol>
                <a:gridCol w="873397">
                  <a:extLst>
                    <a:ext uri="{9D8B030D-6E8A-4147-A177-3AD203B41FA5}">
                      <a16:colId xmlns:a16="http://schemas.microsoft.com/office/drawing/2014/main" val="2203992803"/>
                    </a:ext>
                  </a:extLst>
                </a:gridCol>
              </a:tblGrid>
              <a:tr h="1004494">
                <a:tc>
                  <a:txBody>
                    <a:bodyPr/>
                    <a:lstStyle/>
                    <a:p>
                      <a:pPr algn="l" rtl="0" fontAlgn="b"/>
                      <a:endParaRPr lang="en-US" dirty="0">
                        <a:effectLst/>
                      </a:endParaRPr>
                    </a:p>
                  </a:txBody>
                  <a:tcPr marL="11430" marR="11430" marT="0" marB="0" anchor="b"/>
                </a:tc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effectLst/>
                        </a:rPr>
                        <a:t>perfect</a:t>
                      </a:r>
                    </a:p>
                  </a:txBody>
                  <a:tcPr marL="11430" marR="11430" marT="0" marB="0"/>
                </a:tc>
                <a:tc hMerge="1">
                  <a:txBody>
                    <a:bodyPr/>
                    <a:lstStyle/>
                    <a:p>
                      <a:pPr algn="l" rtl="0" fontAlgn="t"/>
                      <a:endParaRPr lang="en-US" dirty="0">
                        <a:effectLst/>
                      </a:endParaRPr>
                    </a:p>
                  </a:txBody>
                  <a:tcPr marL="11430" marR="1143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0" fontAlgn="t"/>
                      <a:endParaRPr lang="en-US" sz="1400" dirty="0">
                        <a:effectLst/>
                      </a:endParaRPr>
                    </a:p>
                  </a:txBody>
                  <a:tcPr marL="11430" marR="11430" marT="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 err="1">
                          <a:effectLst/>
                        </a:rPr>
                        <a:t>individual_bounding_box</a:t>
                      </a:r>
                      <a:endParaRPr lang="en-US" sz="1400" dirty="0">
                        <a:effectLst/>
                      </a:endParaRPr>
                    </a:p>
                  </a:txBody>
                  <a:tcPr marL="11430" marR="11430" marT="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effectLst/>
                        </a:rPr>
                        <a:t>multiple_</a:t>
                      </a:r>
                    </a:p>
                    <a:p>
                      <a:pPr algn="l" rtl="0" fontAlgn="t"/>
                      <a:r>
                        <a:rPr lang="en-US" sz="1400" dirty="0" err="1">
                          <a:effectLst/>
                        </a:rPr>
                        <a:t>bounding_box</a:t>
                      </a:r>
                      <a:endParaRPr lang="en-US" sz="1400" dirty="0">
                        <a:effectLst/>
                      </a:endParaRPr>
                    </a:p>
                  </a:txBody>
                  <a:tcPr marL="11430" marR="11430" marT="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 err="1">
                          <a:effectLst/>
                        </a:rPr>
                        <a:t>approx</a:t>
                      </a:r>
                      <a:r>
                        <a:rPr lang="en-US" sz="1400" dirty="0">
                          <a:effectLst/>
                        </a:rPr>
                        <a:t>_</a:t>
                      </a:r>
                    </a:p>
                    <a:p>
                      <a:pPr algn="l" rtl="0" fontAlgn="t"/>
                      <a:r>
                        <a:rPr lang="en-US" sz="1400" dirty="0">
                          <a:effectLst/>
                        </a:rPr>
                        <a:t>contour</a:t>
                      </a:r>
                    </a:p>
                  </a:txBody>
                  <a:tcPr marL="11430" marR="11430" marT="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effectLst/>
                        </a:rPr>
                        <a:t>less_</a:t>
                      </a:r>
                    </a:p>
                    <a:p>
                      <a:pPr algn="l" rtl="0" fontAlgn="t"/>
                      <a:r>
                        <a:rPr lang="en-US" sz="1400" dirty="0">
                          <a:effectLst/>
                        </a:rPr>
                        <a:t>precise_</a:t>
                      </a:r>
                    </a:p>
                    <a:p>
                      <a:pPr algn="l" rtl="0" fontAlgn="t"/>
                      <a:r>
                        <a:rPr lang="en-US" sz="1400" dirty="0">
                          <a:effectLst/>
                        </a:rPr>
                        <a:t>contour</a:t>
                      </a:r>
                    </a:p>
                  </a:txBody>
                  <a:tcPr marL="11430" marR="11430" marT="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effectLst/>
                        </a:rPr>
                        <a:t>triangle</a:t>
                      </a:r>
                    </a:p>
                  </a:txBody>
                  <a:tcPr marL="11430" marR="11430" marT="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>
                          <a:effectLst/>
                        </a:rPr>
                        <a:t>pentagon</a:t>
                      </a:r>
                    </a:p>
                  </a:txBody>
                  <a:tcPr marL="11430" marR="11430" marT="0" marB="0"/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effectLst/>
                        </a:rPr>
                        <a:t>8_to_12_edges</a:t>
                      </a:r>
                    </a:p>
                  </a:txBody>
                  <a:tcPr marL="11430" marR="11430" marT="0" marB="0"/>
                </a:tc>
                <a:tc hMerge="1">
                  <a:txBody>
                    <a:bodyPr/>
                    <a:lstStyle/>
                    <a:p>
                      <a:pPr algn="l" rtl="0" fontAlgn="t"/>
                      <a:endParaRPr lang="en-US" dirty="0">
                        <a:effectLst/>
                      </a:endParaRPr>
                    </a:p>
                  </a:txBody>
                  <a:tcPr marL="11430" marR="11430" marT="0" marB="0"/>
                </a:tc>
                <a:extLst>
                  <a:ext uri="{0D108BD9-81ED-4DB2-BD59-A6C34878D82A}">
                    <a16:rowId xmlns:a16="http://schemas.microsoft.com/office/drawing/2014/main" val="3344425906"/>
                  </a:ext>
                </a:extLst>
              </a:tr>
              <a:tr h="33948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 err="1">
                          <a:effectLst/>
                        </a:rPr>
                        <a:t>IoU</a:t>
                      </a:r>
                      <a:r>
                        <a:rPr lang="en-US" sz="1600" dirty="0">
                          <a:effectLst/>
                        </a:rPr>
                        <a:t>: anno vs perfect</a:t>
                      </a:r>
                    </a:p>
                  </a:txBody>
                  <a:tcPr marL="11430" marR="11430" marT="0" marB="0" anchor="b"/>
                </a:tc>
                <a:tc gridSpan="4"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0.83</a:t>
                      </a:r>
                    </a:p>
                  </a:txBody>
                  <a:tcPr marL="11430" marR="11430" marT="0" marB="0" anchor="b"/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600" dirty="0">
                        <a:effectLst/>
                      </a:endParaRPr>
                    </a:p>
                  </a:txBody>
                  <a:tcPr marL="11430" marR="1143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600" dirty="0">
                        <a:effectLst/>
                      </a:endParaRP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0.47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effectLst/>
                        </a:rPr>
                        <a:t>0.42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effectLst/>
                        </a:rPr>
                        <a:t>0.76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effectLst/>
                        </a:rPr>
                        <a:t>0.69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effectLst/>
                        </a:rPr>
                        <a:t>0.50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effectLst/>
                        </a:rPr>
                        <a:t>0.63</a:t>
                      </a:r>
                    </a:p>
                  </a:txBody>
                  <a:tcPr marL="11430" marR="11430" marT="0" marB="0" anchor="b"/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0.74</a:t>
                      </a:r>
                    </a:p>
                  </a:txBody>
                  <a:tcPr marL="11430" marR="11430" marT="0" marB="0" anchor="b"/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600" dirty="0">
                        <a:effectLst/>
                      </a:endParaRPr>
                    </a:p>
                  </a:txBody>
                  <a:tcPr marL="11430" marR="11430" marT="0" marB="0" anchor="b"/>
                </a:tc>
                <a:extLst>
                  <a:ext uri="{0D108BD9-81ED-4DB2-BD59-A6C34878D82A}">
                    <a16:rowId xmlns:a16="http://schemas.microsoft.com/office/drawing/2014/main" val="1270299624"/>
                  </a:ext>
                </a:extLst>
              </a:tr>
              <a:tr h="30686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generated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Filter_5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#1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#4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perfect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#2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#3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Filter_7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Filter_9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Poly_3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Poly_5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Poly_7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Poly_8</a:t>
                      </a:r>
                    </a:p>
                  </a:txBody>
                  <a:tcPr marL="11430" marR="11430" marT="0" marB="0" anchor="b"/>
                </a:tc>
                <a:extLst>
                  <a:ext uri="{0D108BD9-81ED-4DB2-BD59-A6C34878D82A}">
                    <a16:rowId xmlns:a16="http://schemas.microsoft.com/office/drawing/2014/main" val="888258007"/>
                  </a:ext>
                </a:extLst>
              </a:tr>
              <a:tr h="39002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 err="1">
                          <a:effectLst/>
                        </a:rPr>
                        <a:t>IoU</a:t>
                      </a:r>
                      <a:r>
                        <a:rPr lang="en-US" sz="1600" dirty="0">
                          <a:effectLst/>
                        </a:rPr>
                        <a:t>: generated vs perfect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0.839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0.84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0.83/0.80/0.80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0.475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0.421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0.761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0.704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0.517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0.611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0.745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0.789</a:t>
                      </a:r>
                    </a:p>
                  </a:txBody>
                  <a:tcPr marL="11430" marR="11430" marT="0" marB="0" anchor="b"/>
                </a:tc>
                <a:extLst>
                  <a:ext uri="{0D108BD9-81ED-4DB2-BD59-A6C34878D82A}">
                    <a16:rowId xmlns:a16="http://schemas.microsoft.com/office/drawing/2014/main" val="2730741938"/>
                  </a:ext>
                </a:extLst>
              </a:tr>
              <a:tr h="39002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 err="1">
                          <a:effectLst/>
                        </a:rPr>
                        <a:t>IoU</a:t>
                      </a:r>
                      <a:r>
                        <a:rPr lang="en-US" sz="1600" dirty="0">
                          <a:effectLst/>
                        </a:rPr>
                        <a:t>: anno vs generated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0.83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0.79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0.67/0.92/0.79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0.83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0.82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0.78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0.91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0.93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0.85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0.80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0.82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0.77</a:t>
                      </a:r>
                    </a:p>
                  </a:txBody>
                  <a:tcPr marL="11430" marR="11430" marT="0" marB="0" anchor="b"/>
                </a:tc>
                <a:extLst>
                  <a:ext uri="{0D108BD9-81ED-4DB2-BD59-A6C34878D82A}">
                    <a16:rowId xmlns:a16="http://schemas.microsoft.com/office/drawing/2014/main" val="4033906245"/>
                  </a:ext>
                </a:extLst>
              </a:tr>
              <a:tr h="3380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Ave</a:t>
                      </a:r>
                    </a:p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_time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effectLst/>
                        </a:rPr>
                        <a:t>816.93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816.93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816.93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816.93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115.53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effectLst/>
                        </a:rPr>
                        <a:t>116.97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effectLst/>
                        </a:rPr>
                        <a:t>314.03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effectLst/>
                        </a:rPr>
                        <a:t>192.57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effectLst/>
                        </a:rPr>
                        <a:t>148.93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176.70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235.53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235.53</a:t>
                      </a:r>
                    </a:p>
                  </a:txBody>
                  <a:tcPr marL="11430" marR="11430" marT="0" marB="0" anchor="b"/>
                </a:tc>
                <a:extLst>
                  <a:ext uri="{0D108BD9-81ED-4DB2-BD59-A6C34878D82A}">
                    <a16:rowId xmlns:a16="http://schemas.microsoft.com/office/drawing/2014/main" val="2649339616"/>
                  </a:ext>
                </a:extLst>
              </a:tr>
              <a:tr h="33948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dirty="0">
                          <a:effectLst/>
                        </a:rPr>
                        <a:t>size</a:t>
                      </a:r>
                    </a:p>
                  </a:txBody>
                  <a:tcPr marL="11430" marR="11430" marT="0" marB="0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4603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4603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4603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4603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effectLst/>
                        </a:rPr>
                        <a:t>32545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effectLst/>
                        </a:rPr>
                        <a:t>32146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effectLst/>
                        </a:rPr>
                        <a:t>11973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effectLst/>
                        </a:rPr>
                        <a:t>19526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effectLst/>
                        </a:rPr>
                        <a:t>25246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21279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16000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16000</a:t>
                      </a:r>
                    </a:p>
                  </a:txBody>
                  <a:tcPr marL="11430" marR="11430" marT="0" marB="0" anchor="b"/>
                </a:tc>
                <a:extLst>
                  <a:ext uri="{0D108BD9-81ED-4DB2-BD59-A6C34878D82A}">
                    <a16:rowId xmlns:a16="http://schemas.microsoft.com/office/drawing/2014/main" val="2082992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96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48AE1651-97A0-40E9-B875-37E08FB80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25" y="450698"/>
            <a:ext cx="6335848" cy="620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616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94864F-874A-459E-BB85-944515DE4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500596"/>
              </p:ext>
            </p:extLst>
          </p:nvPr>
        </p:nvGraphicFramePr>
        <p:xfrm>
          <a:off x="929206" y="463316"/>
          <a:ext cx="10617084" cy="2965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757">
                  <a:extLst>
                    <a:ext uri="{9D8B030D-6E8A-4147-A177-3AD203B41FA5}">
                      <a16:colId xmlns:a16="http://schemas.microsoft.com/office/drawing/2014/main" val="174704726"/>
                    </a:ext>
                  </a:extLst>
                </a:gridCol>
                <a:gridCol w="884757">
                  <a:extLst>
                    <a:ext uri="{9D8B030D-6E8A-4147-A177-3AD203B41FA5}">
                      <a16:colId xmlns:a16="http://schemas.microsoft.com/office/drawing/2014/main" val="2568772400"/>
                    </a:ext>
                  </a:extLst>
                </a:gridCol>
                <a:gridCol w="884757">
                  <a:extLst>
                    <a:ext uri="{9D8B030D-6E8A-4147-A177-3AD203B41FA5}">
                      <a16:colId xmlns:a16="http://schemas.microsoft.com/office/drawing/2014/main" val="1399655370"/>
                    </a:ext>
                  </a:extLst>
                </a:gridCol>
                <a:gridCol w="884757">
                  <a:extLst>
                    <a:ext uri="{9D8B030D-6E8A-4147-A177-3AD203B41FA5}">
                      <a16:colId xmlns:a16="http://schemas.microsoft.com/office/drawing/2014/main" val="4038731598"/>
                    </a:ext>
                  </a:extLst>
                </a:gridCol>
                <a:gridCol w="884757">
                  <a:extLst>
                    <a:ext uri="{9D8B030D-6E8A-4147-A177-3AD203B41FA5}">
                      <a16:colId xmlns:a16="http://schemas.microsoft.com/office/drawing/2014/main" val="2758929377"/>
                    </a:ext>
                  </a:extLst>
                </a:gridCol>
                <a:gridCol w="884757">
                  <a:extLst>
                    <a:ext uri="{9D8B030D-6E8A-4147-A177-3AD203B41FA5}">
                      <a16:colId xmlns:a16="http://schemas.microsoft.com/office/drawing/2014/main" val="1763571579"/>
                    </a:ext>
                  </a:extLst>
                </a:gridCol>
                <a:gridCol w="884757">
                  <a:extLst>
                    <a:ext uri="{9D8B030D-6E8A-4147-A177-3AD203B41FA5}">
                      <a16:colId xmlns:a16="http://schemas.microsoft.com/office/drawing/2014/main" val="2112181719"/>
                    </a:ext>
                  </a:extLst>
                </a:gridCol>
                <a:gridCol w="884757">
                  <a:extLst>
                    <a:ext uri="{9D8B030D-6E8A-4147-A177-3AD203B41FA5}">
                      <a16:colId xmlns:a16="http://schemas.microsoft.com/office/drawing/2014/main" val="265011978"/>
                    </a:ext>
                  </a:extLst>
                </a:gridCol>
                <a:gridCol w="884757">
                  <a:extLst>
                    <a:ext uri="{9D8B030D-6E8A-4147-A177-3AD203B41FA5}">
                      <a16:colId xmlns:a16="http://schemas.microsoft.com/office/drawing/2014/main" val="1366997708"/>
                    </a:ext>
                  </a:extLst>
                </a:gridCol>
                <a:gridCol w="884757">
                  <a:extLst>
                    <a:ext uri="{9D8B030D-6E8A-4147-A177-3AD203B41FA5}">
                      <a16:colId xmlns:a16="http://schemas.microsoft.com/office/drawing/2014/main" val="1120255090"/>
                    </a:ext>
                  </a:extLst>
                </a:gridCol>
                <a:gridCol w="884757">
                  <a:extLst>
                    <a:ext uri="{9D8B030D-6E8A-4147-A177-3AD203B41FA5}">
                      <a16:colId xmlns:a16="http://schemas.microsoft.com/office/drawing/2014/main" val="2214309989"/>
                    </a:ext>
                  </a:extLst>
                </a:gridCol>
                <a:gridCol w="884757">
                  <a:extLst>
                    <a:ext uri="{9D8B030D-6E8A-4147-A177-3AD203B41FA5}">
                      <a16:colId xmlns:a16="http://schemas.microsoft.com/office/drawing/2014/main" val="2203992803"/>
                    </a:ext>
                  </a:extLst>
                </a:gridCol>
              </a:tblGrid>
              <a:tr h="1004494">
                <a:tc>
                  <a:txBody>
                    <a:bodyPr/>
                    <a:lstStyle/>
                    <a:p>
                      <a:pPr algn="l" rtl="0" fontAlgn="b"/>
                      <a:endParaRPr lang="en-US" dirty="0">
                        <a:effectLst/>
                      </a:endParaRPr>
                    </a:p>
                  </a:txBody>
                  <a:tcPr marL="11430" marR="11430" marT="0" marB="0" anchor="b"/>
                </a:tc>
                <a:tc gridSpan="3"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effectLst/>
                        </a:rPr>
                        <a:t>perfect</a:t>
                      </a:r>
                    </a:p>
                  </a:txBody>
                  <a:tcPr marL="11430" marR="11430" marT="0" marB="0"/>
                </a:tc>
                <a:tc hMerge="1">
                  <a:txBody>
                    <a:bodyPr/>
                    <a:lstStyle/>
                    <a:p>
                      <a:pPr algn="l" rtl="0" fontAlgn="t"/>
                      <a:endParaRPr lang="en-US" dirty="0">
                        <a:effectLst/>
                      </a:endParaRPr>
                    </a:p>
                  </a:txBody>
                  <a:tcPr marL="11430" marR="11430" marT="0" marB="0"/>
                </a:tc>
                <a:tc hMerge="1">
                  <a:txBody>
                    <a:bodyPr/>
                    <a:lstStyle/>
                    <a:p>
                      <a:pPr algn="l" rtl="0" fontAlgn="t"/>
                      <a:endParaRPr lang="en-US" sz="1400" dirty="0">
                        <a:effectLst/>
                      </a:endParaRPr>
                    </a:p>
                  </a:txBody>
                  <a:tcPr marL="11430" marR="11430" marT="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 err="1">
                          <a:effectLst/>
                        </a:rPr>
                        <a:t>individual_bounding_box</a:t>
                      </a:r>
                      <a:endParaRPr lang="en-US" sz="1400" dirty="0">
                        <a:effectLst/>
                      </a:endParaRPr>
                    </a:p>
                  </a:txBody>
                  <a:tcPr marL="11430" marR="11430" marT="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effectLst/>
                        </a:rPr>
                        <a:t>multiple_</a:t>
                      </a:r>
                    </a:p>
                    <a:p>
                      <a:pPr algn="l" rtl="0" fontAlgn="t"/>
                      <a:r>
                        <a:rPr lang="en-US" sz="1400" dirty="0" err="1">
                          <a:effectLst/>
                        </a:rPr>
                        <a:t>bounding_box</a:t>
                      </a:r>
                      <a:endParaRPr lang="en-US" sz="1400" dirty="0">
                        <a:effectLst/>
                      </a:endParaRPr>
                    </a:p>
                  </a:txBody>
                  <a:tcPr marL="11430" marR="11430" marT="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 err="1">
                          <a:effectLst/>
                        </a:rPr>
                        <a:t>approx</a:t>
                      </a:r>
                      <a:r>
                        <a:rPr lang="en-US" sz="1400" dirty="0">
                          <a:effectLst/>
                        </a:rPr>
                        <a:t>_</a:t>
                      </a:r>
                    </a:p>
                    <a:p>
                      <a:pPr algn="l" rtl="0" fontAlgn="t"/>
                      <a:r>
                        <a:rPr lang="en-US" sz="1400" dirty="0">
                          <a:effectLst/>
                        </a:rPr>
                        <a:t>contour</a:t>
                      </a:r>
                    </a:p>
                  </a:txBody>
                  <a:tcPr marL="11430" marR="11430" marT="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effectLst/>
                        </a:rPr>
                        <a:t>less_</a:t>
                      </a:r>
                    </a:p>
                    <a:p>
                      <a:pPr algn="l" rtl="0" fontAlgn="t"/>
                      <a:r>
                        <a:rPr lang="en-US" sz="1400" dirty="0">
                          <a:effectLst/>
                        </a:rPr>
                        <a:t>precise_</a:t>
                      </a:r>
                    </a:p>
                    <a:p>
                      <a:pPr algn="l" rtl="0" fontAlgn="t"/>
                      <a:r>
                        <a:rPr lang="en-US" sz="1400" dirty="0">
                          <a:effectLst/>
                        </a:rPr>
                        <a:t>contour</a:t>
                      </a:r>
                    </a:p>
                  </a:txBody>
                  <a:tcPr marL="11430" marR="11430" marT="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>
                          <a:effectLst/>
                        </a:rPr>
                        <a:t>triangle</a:t>
                      </a:r>
                    </a:p>
                  </a:txBody>
                  <a:tcPr marL="11430" marR="11430" marT="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>
                          <a:effectLst/>
                        </a:rPr>
                        <a:t>pentagon</a:t>
                      </a:r>
                    </a:p>
                  </a:txBody>
                  <a:tcPr marL="11430" marR="11430" marT="0" marB="0"/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effectLst/>
                        </a:rPr>
                        <a:t>8_to_12_edges</a:t>
                      </a:r>
                    </a:p>
                  </a:txBody>
                  <a:tcPr marL="11430" marR="11430" marT="0" marB="0"/>
                </a:tc>
                <a:tc hMerge="1">
                  <a:txBody>
                    <a:bodyPr/>
                    <a:lstStyle/>
                    <a:p>
                      <a:pPr algn="l" rtl="0" fontAlgn="t"/>
                      <a:endParaRPr lang="en-US" dirty="0">
                        <a:effectLst/>
                      </a:endParaRPr>
                    </a:p>
                  </a:txBody>
                  <a:tcPr marL="11430" marR="11430" marT="0" marB="0"/>
                </a:tc>
                <a:extLst>
                  <a:ext uri="{0D108BD9-81ED-4DB2-BD59-A6C34878D82A}">
                    <a16:rowId xmlns:a16="http://schemas.microsoft.com/office/drawing/2014/main" val="3344425906"/>
                  </a:ext>
                </a:extLst>
              </a:tr>
              <a:tr h="33948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 err="1">
                          <a:effectLst/>
                        </a:rPr>
                        <a:t>IoU</a:t>
                      </a:r>
                      <a:r>
                        <a:rPr lang="en-US" sz="1600" dirty="0">
                          <a:effectLst/>
                        </a:rPr>
                        <a:t>: anno vs perfect</a:t>
                      </a:r>
                    </a:p>
                  </a:txBody>
                  <a:tcPr marL="11430" marR="11430" marT="0" marB="0" anchor="b"/>
                </a:tc>
                <a:tc gridSpan="3"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0.83</a:t>
                      </a:r>
                    </a:p>
                  </a:txBody>
                  <a:tcPr marL="11430" marR="11430" marT="0" marB="0" anchor="b"/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600" dirty="0">
                        <a:effectLst/>
                      </a:endParaRPr>
                    </a:p>
                  </a:txBody>
                  <a:tcPr marL="11430" marR="11430" marT="0" marB="0" anchor="b"/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600" dirty="0">
                        <a:effectLst/>
                      </a:endParaRP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0.47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effectLst/>
                        </a:rPr>
                        <a:t>0.42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effectLst/>
                        </a:rPr>
                        <a:t>0.76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effectLst/>
                        </a:rPr>
                        <a:t>0.69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effectLst/>
                        </a:rPr>
                        <a:t>0.50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effectLst/>
                        </a:rPr>
                        <a:t>0.63</a:t>
                      </a:r>
                    </a:p>
                  </a:txBody>
                  <a:tcPr marL="11430" marR="11430" marT="0" marB="0" anchor="b"/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0.74</a:t>
                      </a:r>
                    </a:p>
                  </a:txBody>
                  <a:tcPr marL="11430" marR="11430" marT="0" marB="0" anchor="b"/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600" dirty="0">
                        <a:effectLst/>
                      </a:endParaRPr>
                    </a:p>
                  </a:txBody>
                  <a:tcPr marL="11430" marR="11430" marT="0" marB="0" anchor="b"/>
                </a:tc>
                <a:extLst>
                  <a:ext uri="{0D108BD9-81ED-4DB2-BD59-A6C34878D82A}">
                    <a16:rowId xmlns:a16="http://schemas.microsoft.com/office/drawing/2014/main" val="1270299624"/>
                  </a:ext>
                </a:extLst>
              </a:tr>
              <a:tr h="30686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generated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Filter_5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#1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perfect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#2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#3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Filter_7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Filter_9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Poly_3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Poly_5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Poly_7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Poly_8</a:t>
                      </a:r>
                    </a:p>
                  </a:txBody>
                  <a:tcPr marL="11430" marR="11430" marT="0" marB="0" anchor="b"/>
                </a:tc>
                <a:extLst>
                  <a:ext uri="{0D108BD9-81ED-4DB2-BD59-A6C34878D82A}">
                    <a16:rowId xmlns:a16="http://schemas.microsoft.com/office/drawing/2014/main" val="888258007"/>
                  </a:ext>
                </a:extLst>
              </a:tr>
              <a:tr h="3380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Ave</a:t>
                      </a:r>
                    </a:p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_time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effectLst/>
                        </a:rPr>
                        <a:t>816.93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816.93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816.93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115.53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effectLst/>
                        </a:rPr>
                        <a:t>116.97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effectLst/>
                        </a:rPr>
                        <a:t>314.03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effectLst/>
                        </a:rPr>
                        <a:t>192.57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effectLst/>
                        </a:rPr>
                        <a:t>148.93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176.70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235.53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235.53</a:t>
                      </a:r>
                    </a:p>
                  </a:txBody>
                  <a:tcPr marL="11430" marR="11430" marT="0" marB="0" anchor="b"/>
                </a:tc>
                <a:extLst>
                  <a:ext uri="{0D108BD9-81ED-4DB2-BD59-A6C34878D82A}">
                    <a16:rowId xmlns:a16="http://schemas.microsoft.com/office/drawing/2014/main" val="2649339616"/>
                  </a:ext>
                </a:extLst>
              </a:tr>
              <a:tr h="33948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dirty="0">
                          <a:effectLst/>
                        </a:rPr>
                        <a:t>size</a:t>
                      </a:r>
                    </a:p>
                  </a:txBody>
                  <a:tcPr marL="11430" marR="11430" marT="0" marB="0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4603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4603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4603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effectLst/>
                        </a:rPr>
                        <a:t>32545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effectLst/>
                        </a:rPr>
                        <a:t>32146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effectLst/>
                        </a:rPr>
                        <a:t>11973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effectLst/>
                        </a:rPr>
                        <a:t>19526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effectLst/>
                        </a:rPr>
                        <a:t>25246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21279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16000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16000</a:t>
                      </a:r>
                    </a:p>
                  </a:txBody>
                  <a:tcPr marL="11430" marR="11430" marT="0" marB="0" anchor="b"/>
                </a:tc>
                <a:extLst>
                  <a:ext uri="{0D108BD9-81ED-4DB2-BD59-A6C34878D82A}">
                    <a16:rowId xmlns:a16="http://schemas.microsoft.com/office/drawing/2014/main" val="2082992097"/>
                  </a:ext>
                </a:extLst>
              </a:tr>
              <a:tr h="33948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dirty="0">
                          <a:effectLst/>
                        </a:rPr>
                        <a:t>Valid </a:t>
                      </a:r>
                      <a:r>
                        <a:rPr lang="en-US" sz="1600" dirty="0" err="1">
                          <a:effectLst/>
                        </a:rPr>
                        <a:t>IoU</a:t>
                      </a:r>
                      <a:endParaRPr lang="en-US" sz="1600" dirty="0">
                        <a:effectLst/>
                      </a:endParaRPr>
                    </a:p>
                  </a:txBody>
                  <a:tcPr marL="11430" marR="11430" marT="0" marB="0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0.431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0.412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0.422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0.441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0.432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0.533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0.535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0.401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0.501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0.554</a:t>
                      </a:r>
                    </a:p>
                  </a:txBody>
                  <a:tcPr marL="11430" marR="1143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effectLst/>
                        </a:rPr>
                        <a:t>0.552</a:t>
                      </a:r>
                    </a:p>
                  </a:txBody>
                  <a:tcPr marL="11430" marR="11430" marT="0" marB="0" anchor="b"/>
                </a:tc>
                <a:extLst>
                  <a:ext uri="{0D108BD9-81ED-4DB2-BD59-A6C34878D82A}">
                    <a16:rowId xmlns:a16="http://schemas.microsoft.com/office/drawing/2014/main" val="692312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dirty="0"/>
              <a:t>Result of my previous work (based on my own time)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73CA68A-A70D-4641-B765-0554DF3B0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92" y="1568780"/>
            <a:ext cx="4553334" cy="461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0EF7642-64AF-40E1-80EF-57994784D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475" y="1568781"/>
            <a:ext cx="4668748" cy="453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71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dirty="0"/>
              <a:t>Result of my previous work 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36C62A7-EB6B-40D7-A933-AD35EAF51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60" y="949068"/>
            <a:ext cx="5844903" cy="572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57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20158</TotalTime>
  <Words>932</Words>
  <Application>Microsoft Office PowerPoint</Application>
  <PresentationFormat>Widescreen</PresentationFormat>
  <Paragraphs>507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</dc:creator>
  <cp:lastModifiedBy>Shen Zhao</cp:lastModifiedBy>
  <cp:revision>67</cp:revision>
  <dcterms:created xsi:type="dcterms:W3CDTF">2021-11-10T14:28:07Z</dcterms:created>
  <dcterms:modified xsi:type="dcterms:W3CDTF">2022-04-27T20:16:43Z</dcterms:modified>
</cp:coreProperties>
</file>