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3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1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>
            <a:normAutofit/>
          </a:bodyPr>
          <a:lstStyle/>
          <a:p>
            <a:r>
              <a:rPr lang="en-US" sz="2000" strike="sngStrike" dirty="0"/>
              <a:t>Method 1: randomly enlarge perfect mask by 15% </a:t>
            </a:r>
            <a:r>
              <a:rPr lang="en-US" sz="2000" strike="sngStrike" dirty="0" err="1"/>
              <a:t>wrt</a:t>
            </a:r>
            <a:r>
              <a:rPr lang="en-US" sz="2000" strike="sngStrike" dirty="0"/>
              <a:t> center of bounding box </a:t>
            </a:r>
          </a:p>
          <a:p>
            <a:r>
              <a:rPr lang="en-US" sz="2000" dirty="0"/>
              <a:t>Method 2: randomly enlarge perfect mask by 15% and shift 0-15 pixels for all four direction </a:t>
            </a:r>
          </a:p>
          <a:p>
            <a:r>
              <a:rPr lang="en-US" sz="2000" dirty="0"/>
              <a:t>Method 3: enlarge by 15%, and shift 0-30 pixels</a:t>
            </a:r>
          </a:p>
          <a:p>
            <a:r>
              <a:rPr lang="en-US" sz="2000" dirty="0" err="1"/>
              <a:t>IoU</a:t>
            </a:r>
            <a:r>
              <a:rPr lang="en-US" sz="2000" dirty="0"/>
              <a:t> between perfect and directly generated bounding box is 0.53</a:t>
            </a:r>
          </a:p>
          <a:p>
            <a:pPr marL="0" indent="0">
              <a:buNone/>
            </a:pPr>
            <a:r>
              <a:rPr lang="en-US" sz="2000" dirty="0" err="1"/>
              <a:t>IoU</a:t>
            </a:r>
            <a:r>
              <a:rPr lang="en-US" sz="2000" dirty="0"/>
              <a:t> between perfect and #2/#3 is 0.47/0.42 (average for 10k images 5 times)</a:t>
            </a:r>
          </a:p>
          <a:p>
            <a:pPr marL="0" indent="0">
              <a:buNone/>
            </a:pPr>
            <a:r>
              <a:rPr lang="en-US" sz="2000" dirty="0" err="1"/>
              <a:t>IoU</a:t>
            </a:r>
            <a:r>
              <a:rPr lang="en-US" sz="2000" dirty="0"/>
              <a:t> between our annotation and #2/#3 is 0.88 and 0.86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9959E-C9F8-B8C6-65FD-2CF7EA1D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42178"/>
              </p:ext>
            </p:extLst>
          </p:nvPr>
        </p:nvGraphicFramePr>
        <p:xfrm>
          <a:off x="911872" y="3020538"/>
          <a:ext cx="7753922" cy="3669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902">
                  <a:extLst>
                    <a:ext uri="{9D8B030D-6E8A-4147-A177-3AD203B41FA5}">
                      <a16:colId xmlns:a16="http://schemas.microsoft.com/office/drawing/2014/main" val="1131039055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2520046642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2433027017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3324310296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909282888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754035993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3565317711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196714782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1657822683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3522865189"/>
                    </a:ext>
                  </a:extLst>
                </a:gridCol>
                <a:gridCol w="704902">
                  <a:extLst>
                    <a:ext uri="{9D8B030D-6E8A-4147-A177-3AD203B41FA5}">
                      <a16:colId xmlns:a16="http://schemas.microsoft.com/office/drawing/2014/main" val="3061537954"/>
                    </a:ext>
                  </a:extLst>
                </a:gridCol>
              </a:tblGrid>
              <a:tr h="7299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perfect2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perfect3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individual_bounding_box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multiple_bounding_box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approx_contour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less_precise_contour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triangle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pentagon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8_to_12_edges2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599986050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Train anno </a:t>
                      </a:r>
                      <a:r>
                        <a:rPr lang="en-US" sz="1100" u="none" strike="noStrike" dirty="0" err="1">
                          <a:effectLst/>
                        </a:rPr>
                        <a:t>IoU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wrt</a:t>
                      </a:r>
                      <a:r>
                        <a:rPr lang="en-US" sz="1100" u="none" strike="noStrike" dirty="0">
                          <a:effectLst/>
                        </a:rPr>
                        <a:t> perfect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36706039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Filter_9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43655373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26612228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10187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62426047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iou50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0.219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0.388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0.469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0.471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17255600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30777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11464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18695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21983534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iou100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0.405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0.393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0.382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03257942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32545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32146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21279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37469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iou104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0.401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0.501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0.552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4247739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46741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46166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17196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28042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36259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30560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22927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2023399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iou150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0.451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6991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30CF68-736B-42B5-9E2B-9DF7515E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3946149" cy="5630923"/>
          </a:xfrm>
        </p:spPr>
        <p:txBody>
          <a:bodyPr>
            <a:normAutofit/>
          </a:bodyPr>
          <a:lstStyle/>
          <a:p>
            <a:r>
              <a:rPr lang="en-US" sz="2000" dirty="0"/>
              <a:t>For most cases(50h, 100h, 104h), Poly-8 shows best performance under same annotation time</a:t>
            </a:r>
          </a:p>
          <a:p>
            <a:r>
              <a:rPr lang="en-US" sz="2000" dirty="0"/>
              <a:t>While for 150h, filter-9, filter-7, poly-8 shows almost same results.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32AB21-AA91-C90F-1A82-2D826B55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86" y="186237"/>
            <a:ext cx="6557104" cy="64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31E0-380E-888C-527D-4B078867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36" y="599454"/>
            <a:ext cx="6080486" cy="584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6F1E5A6-6191-7E2E-0EA8-B0A2A75513EE}"/>
              </a:ext>
            </a:extLst>
          </p:cNvPr>
          <p:cNvSpPr/>
          <p:nvPr/>
        </p:nvSpPr>
        <p:spPr>
          <a:xfrm>
            <a:off x="7445209" y="3276239"/>
            <a:ext cx="498370" cy="433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2EC149-1037-C2D5-C32B-AC6C6805E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3694"/>
              </p:ext>
            </p:extLst>
          </p:nvPr>
        </p:nvGraphicFramePr>
        <p:xfrm>
          <a:off x="981076" y="2071688"/>
          <a:ext cx="2144262" cy="290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131">
                  <a:extLst>
                    <a:ext uri="{9D8B030D-6E8A-4147-A177-3AD203B41FA5}">
                      <a16:colId xmlns:a16="http://schemas.microsoft.com/office/drawing/2014/main" val="2021650150"/>
                    </a:ext>
                  </a:extLst>
                </a:gridCol>
                <a:gridCol w="1072131">
                  <a:extLst>
                    <a:ext uri="{9D8B030D-6E8A-4147-A177-3AD203B41FA5}">
                      <a16:colId xmlns:a16="http://schemas.microsoft.com/office/drawing/2014/main" val="2169967691"/>
                    </a:ext>
                  </a:extLst>
                </a:gridCol>
              </a:tblGrid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10187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85591980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0.449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46524895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0835604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262982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2436771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13479900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02576519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41076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E44403-21BB-FF8A-3EF9-D094734F2067}"/>
              </a:ext>
            </a:extLst>
          </p:cNvPr>
          <p:cNvSpPr txBox="1"/>
          <p:nvPr/>
        </p:nvSpPr>
        <p:spPr>
          <a:xfrm>
            <a:off x="7500477" y="3869949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Error?</a:t>
            </a:r>
          </a:p>
        </p:txBody>
      </p:sp>
    </p:spTree>
    <p:extLst>
      <p:ext uri="{BB962C8B-B14F-4D97-AF65-F5344CB8AC3E}">
        <p14:creationId xmlns:p14="http://schemas.microsoft.com/office/powerpoint/2010/main" val="14324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Main problem: only do one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with same 20k data: valid </a:t>
            </a:r>
            <a:r>
              <a:rPr lang="en-US" dirty="0" err="1"/>
              <a:t>iou</a:t>
            </a:r>
            <a:r>
              <a:rPr lang="en-US" dirty="0"/>
              <a:t> 0.382 0.408 0.393</a:t>
            </a:r>
          </a:p>
          <a:p>
            <a:r>
              <a:rPr lang="en-US" dirty="0"/>
              <a:t>Train with same 10k data: 0.344 0.356 0.355</a:t>
            </a:r>
          </a:p>
          <a:p>
            <a:r>
              <a:rPr lang="en-US" dirty="0"/>
              <a:t>Train with different 20k data: 0.399 0.394 0.423, 0.372</a:t>
            </a:r>
          </a:p>
          <a:p>
            <a:r>
              <a:rPr lang="en-US" dirty="0"/>
              <a:t>Train with different 10k data: 0.345 0.339 0.352, 0.333</a:t>
            </a:r>
          </a:p>
          <a:p>
            <a:pPr marL="0" indent="0">
              <a:buNone/>
            </a:pPr>
            <a:r>
              <a:rPr lang="en-US" dirty="0"/>
              <a:t>(data above trained for 50 epochs while others for 150 epochs)</a:t>
            </a:r>
          </a:p>
          <a:p>
            <a:endParaRPr lang="en-US" dirty="0"/>
          </a:p>
          <a:p>
            <a:r>
              <a:rPr lang="en-US" sz="2800" dirty="0"/>
              <a:t>Need update annotation time data, and then do multiple time and take average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AFDA71-0C8A-A9A8-FBA4-97D95DE9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7428"/>
              </p:ext>
            </p:extLst>
          </p:nvPr>
        </p:nvGraphicFramePr>
        <p:xfrm>
          <a:off x="9320214" y="642374"/>
          <a:ext cx="2144262" cy="290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131">
                  <a:extLst>
                    <a:ext uri="{9D8B030D-6E8A-4147-A177-3AD203B41FA5}">
                      <a16:colId xmlns:a16="http://schemas.microsoft.com/office/drawing/2014/main" val="2021650150"/>
                    </a:ext>
                  </a:extLst>
                </a:gridCol>
                <a:gridCol w="1072131">
                  <a:extLst>
                    <a:ext uri="{9D8B030D-6E8A-4147-A177-3AD203B41FA5}">
                      <a16:colId xmlns:a16="http://schemas.microsoft.com/office/drawing/2014/main" val="2169967691"/>
                    </a:ext>
                  </a:extLst>
                </a:gridCol>
              </a:tblGrid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10187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85591980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0.449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46524895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0835604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0.382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262982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104h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2436771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13479900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02576519"/>
                  </a:ext>
                </a:extLst>
              </a:tr>
              <a:tr h="363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0.503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4107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38B254-B502-82A4-0A26-BD691041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7" y="496113"/>
            <a:ext cx="59245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C08963F-2E51-F26B-CA8F-BB323DDC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6113"/>
            <a:ext cx="59245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7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BA3EB36-A9BA-D3C0-5987-9D88DFB75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54260"/>
              </p:ext>
            </p:extLst>
          </p:nvPr>
        </p:nvGraphicFramePr>
        <p:xfrm>
          <a:off x="827847" y="718871"/>
          <a:ext cx="7102730" cy="2206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273">
                  <a:extLst>
                    <a:ext uri="{9D8B030D-6E8A-4147-A177-3AD203B41FA5}">
                      <a16:colId xmlns:a16="http://schemas.microsoft.com/office/drawing/2014/main" val="1660403055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1449462961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4092576059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582718374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1512685367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2191286667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3723835367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36416432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1626892944"/>
                    </a:ext>
                  </a:extLst>
                </a:gridCol>
                <a:gridCol w="710273">
                  <a:extLst>
                    <a:ext uri="{9D8B030D-6E8A-4147-A177-3AD203B41FA5}">
                      <a16:colId xmlns:a16="http://schemas.microsoft.com/office/drawing/2014/main" val="1400441195"/>
                    </a:ext>
                  </a:extLst>
                </a:gridCol>
              </a:tblGrid>
              <a:tr h="827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perfect2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individual_bounding_box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multiple_bounding_box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approx_contour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less_precise_contour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triangle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pentagon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8_to_12_edges2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132956382"/>
                  </a:ext>
                </a:extLst>
              </a:tr>
              <a:tr h="275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43718784"/>
                  </a:ext>
                </a:extLst>
              </a:tr>
              <a:tr h="275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Filter_21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8801779"/>
                  </a:ext>
                </a:extLst>
              </a:tr>
              <a:tr h="275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816.93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50132829"/>
                  </a:ext>
                </a:extLst>
              </a:tr>
              <a:tr h="275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10187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77243150"/>
                  </a:ext>
                </a:extLst>
              </a:tr>
              <a:tr h="275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iou5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8592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6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6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18955</TotalTime>
  <Words>491</Words>
  <Application>Microsoft Office PowerPoint</Application>
  <PresentationFormat>Widescreen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 Zhao</cp:lastModifiedBy>
  <cp:revision>61</cp:revision>
  <dcterms:created xsi:type="dcterms:W3CDTF">2021-11-10T14:28:07Z</dcterms:created>
  <dcterms:modified xsi:type="dcterms:W3CDTF">2022-05-11T19:48:52Z</dcterms:modified>
</cp:coreProperties>
</file>