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  <p:sldId id="281" r:id="rId9"/>
    <p:sldId id="282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Basic information</a:t>
            </a:r>
          </a:p>
          <a:p>
            <a:pPr marL="0" indent="0">
              <a:buNone/>
            </a:pPr>
            <a:r>
              <a:rPr lang="en-US" sz="2400" dirty="0"/>
              <a:t>Dataset: coco 2017</a:t>
            </a:r>
          </a:p>
          <a:p>
            <a:pPr marL="0" indent="0">
              <a:buNone/>
            </a:pPr>
            <a:r>
              <a:rPr lang="en-US" sz="2400" dirty="0"/>
              <a:t>Object: human</a:t>
            </a:r>
          </a:p>
          <a:p>
            <a:pPr marL="0" indent="0">
              <a:buNone/>
            </a:pPr>
            <a:r>
              <a:rPr lang="en-US" sz="2400" dirty="0"/>
              <a:t>Model: U-Net</a:t>
            </a:r>
          </a:p>
          <a:p>
            <a:pPr marL="0" indent="0">
              <a:buNone/>
            </a:pPr>
            <a:r>
              <a:rPr lang="en-US" sz="2400" dirty="0"/>
              <a:t>Total train set size: 64k; Applied train set size: 8k; valid set size: 2.5k</a:t>
            </a:r>
          </a:p>
          <a:p>
            <a:pPr marL="0" indent="0">
              <a:buNone/>
            </a:pPr>
            <a:r>
              <a:rPr lang="en-US" sz="2400" dirty="0"/>
              <a:t>Input image size: 256*256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Adam optimizer, 170 epochs, learning rate from 1e-3 to 1e-7 for 170 epoch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Imperfect annotation</a:t>
            </a:r>
          </a:p>
          <a:p>
            <a:pPr marL="0" indent="0">
              <a:buNone/>
            </a:pPr>
            <a:r>
              <a:rPr lang="en-US" sz="2400" dirty="0"/>
              <a:t>Polygon – still trying</a:t>
            </a:r>
          </a:p>
          <a:p>
            <a:pPr marL="0" indent="0">
              <a:buNone/>
            </a:pPr>
            <a:r>
              <a:rPr lang="en-US" sz="2400" dirty="0"/>
              <a:t>Tried to use intersection of box and circle centered at bounding box center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04AC4-BD75-4FF7-9D2A-A3F766A5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26" y="2595855"/>
            <a:ext cx="3471016" cy="27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Imperfect annotation</a:t>
            </a:r>
          </a:p>
          <a:p>
            <a:pPr marL="0" indent="0">
              <a:buNone/>
            </a:pPr>
            <a:r>
              <a:rPr lang="en-US" sz="2800" dirty="0"/>
              <a:t>Scribbles</a:t>
            </a:r>
          </a:p>
          <a:p>
            <a:pPr marL="0" indent="0">
              <a:buNone/>
            </a:pPr>
            <a:r>
              <a:rPr lang="en-US" dirty="0"/>
              <a:t>Trying to manually label some pictures as it’s fast</a:t>
            </a:r>
          </a:p>
          <a:p>
            <a:pPr marL="0" indent="0">
              <a:buNone/>
            </a:pPr>
            <a:r>
              <a:rPr lang="en-US" sz="2800" dirty="0"/>
              <a:t>Not sure what to do – plan to read more papers about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602BD-6A13-4301-B137-A74BC58A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5" y="2687144"/>
            <a:ext cx="2438353" cy="1348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2F856-95A8-454B-B97E-030F0186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61540" y="2593231"/>
            <a:ext cx="2201371" cy="16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 bugs in average filter part</a:t>
            </a:r>
          </a:p>
          <a:p>
            <a:pPr marL="0" indent="0">
              <a:buNone/>
            </a:pPr>
            <a:r>
              <a:rPr lang="en-US" dirty="0"/>
              <a:t>Add augmentation to imperfect annotation dataset</a:t>
            </a:r>
          </a:p>
          <a:p>
            <a:pPr marL="0" indent="0">
              <a:buNone/>
            </a:pPr>
            <a:r>
              <a:rPr lang="en-US" dirty="0"/>
              <a:t>Generate polygons and scribbles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7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3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3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1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0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Data from other papers (for human)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E9B528D-7E2F-4E51-B8F5-154146E34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03214"/>
              </p:ext>
            </p:extLst>
          </p:nvPr>
        </p:nvGraphicFramePr>
        <p:xfrm>
          <a:off x="920540" y="172307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791006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17464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123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37679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078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9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set size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size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year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951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 (for all categories)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9157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6050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513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9727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23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7891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67.6(pixel-wise average)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97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PASCAL VOC 2012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115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133869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Coco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7921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0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2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8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What I did this week:</a:t>
            </a:r>
          </a:p>
          <a:p>
            <a:r>
              <a:rPr lang="en-US" sz="2400" dirty="0"/>
              <a:t>Apply different data augmentation to increase accuracy with perfect annotation</a:t>
            </a:r>
          </a:p>
          <a:p>
            <a:pPr lvl="1"/>
            <a:r>
              <a:rPr lang="en-US" sz="2000" dirty="0"/>
              <a:t>Random crop/flip</a:t>
            </a:r>
          </a:p>
          <a:p>
            <a:pPr lvl="1"/>
            <a:r>
              <a:rPr lang="en-US" sz="2000" dirty="0"/>
              <a:t>Copy and paste</a:t>
            </a:r>
          </a:p>
          <a:p>
            <a:pPr lvl="1"/>
            <a:r>
              <a:rPr lang="en-US" sz="2000" dirty="0"/>
              <a:t>scale jittering</a:t>
            </a:r>
          </a:p>
          <a:p>
            <a:pPr lvl="1"/>
            <a:r>
              <a:rPr lang="en-US" sz="2000" dirty="0"/>
              <a:t>Random lighting/ color jittering (useless)</a:t>
            </a:r>
          </a:p>
          <a:p>
            <a:r>
              <a:rPr lang="en-US" sz="2400" dirty="0"/>
              <a:t>Generate different imperfect annotation</a:t>
            </a:r>
          </a:p>
          <a:p>
            <a:pPr lvl="1"/>
            <a:r>
              <a:rPr lang="en-US" sz="2000" dirty="0"/>
              <a:t>Bounding box</a:t>
            </a:r>
          </a:p>
          <a:p>
            <a:pPr lvl="1"/>
            <a:r>
              <a:rPr lang="en-US" sz="2000" dirty="0"/>
              <a:t>Average filter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r>
              <a:rPr lang="en-US" sz="2400" dirty="0"/>
              <a:t>Random crop and flip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73A7E-3771-470E-8714-22C47DF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98" y="1587810"/>
            <a:ext cx="2034287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4D057-1CC6-483F-AD29-0BA84ACD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98" y="5124069"/>
            <a:ext cx="2034287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70AC09-1DBA-4187-A6F9-3D4F0E59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98" y="3238931"/>
            <a:ext cx="2034286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B0DF5A-6C23-40CC-B598-8CCB87A6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99" y="3238932"/>
            <a:ext cx="2034286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B0DAC7-C32F-4CD9-AE6F-25CD686D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98" y="3238931"/>
            <a:ext cx="2034286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45D887E-98A4-4F4E-8430-5451957E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99" y="1587810"/>
            <a:ext cx="2034286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BD6589-3CC4-42B5-A5CF-5B1AA341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98" y="1587810"/>
            <a:ext cx="2034286" cy="15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EAA58-4471-46CA-B8AD-0E6653AB0EE7}"/>
              </a:ext>
            </a:extLst>
          </p:cNvPr>
          <p:cNvSpPr txBox="1"/>
          <p:nvPr/>
        </p:nvSpPr>
        <p:spPr>
          <a:xfrm>
            <a:off x="3393247" y="5074703"/>
            <a:ext cx="7822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 randomly from 0 to 20 pixels (most picture sizes are around 400*600)</a:t>
            </a:r>
          </a:p>
          <a:p>
            <a:r>
              <a:rPr lang="en-US" dirty="0"/>
              <a:t>Validation </a:t>
            </a:r>
            <a:r>
              <a:rPr lang="en-US" dirty="0" err="1"/>
              <a:t>IoU</a:t>
            </a:r>
            <a:r>
              <a:rPr lang="en-US" dirty="0"/>
              <a:t>: 0.59 (now), 0.61 (result of several months ago)</a:t>
            </a:r>
          </a:p>
          <a:p>
            <a:r>
              <a:rPr lang="en-US" dirty="0"/>
              <a:t>(did two times on different train set with no overlap but with same validation set)</a:t>
            </a:r>
          </a:p>
          <a:p>
            <a:r>
              <a:rPr lang="en-US" dirty="0"/>
              <a:t>All followings are trained with the set of 0.59 </a:t>
            </a:r>
            <a:r>
              <a:rPr lang="en-US" dirty="0" err="1"/>
              <a:t>IoU</a:t>
            </a:r>
            <a:r>
              <a:rPr lang="en-US" dirty="0"/>
              <a:t> in this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72172-086F-4313-80BA-C947DCEC96F4}"/>
              </a:ext>
            </a:extLst>
          </p:cNvPr>
          <p:cNvSpPr txBox="1"/>
          <p:nvPr/>
        </p:nvSpPr>
        <p:spPr>
          <a:xfrm>
            <a:off x="8025919" y="741054"/>
            <a:ext cx="339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shown images are from when I check function of each transformation. </a:t>
            </a:r>
          </a:p>
          <a:p>
            <a:r>
              <a:rPr lang="en-US" dirty="0"/>
              <a:t>In training process, images are applied transformation, and then resized to 256*256. </a:t>
            </a:r>
          </a:p>
        </p:txBody>
      </p:sp>
    </p:spTree>
    <p:extLst>
      <p:ext uri="{BB962C8B-B14F-4D97-AF65-F5344CB8AC3E}">
        <p14:creationId xmlns:p14="http://schemas.microsoft.com/office/powerpoint/2010/main" val="412108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r>
              <a:rPr lang="en-US" sz="2400" dirty="0"/>
              <a:t>Copy and paste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358F09-86A4-4435-BF43-F325E93C869F}"/>
              </a:ext>
            </a:extLst>
          </p:cNvPr>
          <p:cNvGrpSpPr>
            <a:grpSpLocks noChangeAspect="1"/>
          </p:cNvGrpSpPr>
          <p:nvPr/>
        </p:nvGrpSpPr>
        <p:grpSpPr>
          <a:xfrm>
            <a:off x="4566672" y="580868"/>
            <a:ext cx="6654558" cy="3200557"/>
            <a:chOff x="699522" y="1704818"/>
            <a:chExt cx="9773824" cy="470079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1E00432-0DCA-4D6F-A6CC-CEAB25A2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22" y="1704818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2F69C08-4817-415F-8295-07D9E3337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22" y="4205333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30B5C6BB-C062-40FA-85F0-986E5182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516" y="1742918"/>
              <a:ext cx="3324225" cy="216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D80692EA-5A78-4D0D-92F3-CB2BA3F25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516" y="4205333"/>
              <a:ext cx="3324225" cy="216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66BF1C02-0345-4C6D-BC2D-9A088A03C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746" y="1742918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9AA2AC97-6258-4F9F-AF80-68BF0CE4E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746" y="4111685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E2891D3-4713-4FA7-8CA4-B4C8C342FFFA}"/>
              </a:ext>
            </a:extLst>
          </p:cNvPr>
          <p:cNvSpPr txBox="1"/>
          <p:nvPr/>
        </p:nvSpPr>
        <p:spPr>
          <a:xfrm>
            <a:off x="685800" y="1824037"/>
            <a:ext cx="31623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/>
              <a:t>For each image </a:t>
            </a:r>
            <a:r>
              <a:rPr lang="en-US" altLang="zh-CN" i="1" dirty="0"/>
              <a:t>D</a:t>
            </a:r>
            <a:r>
              <a:rPr lang="en-US" altLang="zh-CN" sz="1800" dirty="0"/>
              <a:t>, random choose </a:t>
            </a:r>
            <a:r>
              <a:rPr lang="en-US" sz="1800" dirty="0"/>
              <a:t>another one </a:t>
            </a:r>
            <a:r>
              <a:rPr lang="en-US" sz="1800" i="1" dirty="0"/>
              <a:t>S</a:t>
            </a:r>
            <a:r>
              <a:rPr lang="en-US" sz="1800" dirty="0"/>
              <a:t> and </a:t>
            </a:r>
            <a:r>
              <a:rPr lang="en-US" sz="1800" dirty="0" err="1"/>
              <a:t>copy&amp;paste</a:t>
            </a:r>
            <a:r>
              <a:rPr lang="en-US" sz="1800" dirty="0"/>
              <a:t> human objects into </a:t>
            </a:r>
            <a:r>
              <a:rPr lang="en-US" i="1" dirty="0"/>
              <a:t>D</a:t>
            </a:r>
            <a:r>
              <a:rPr lang="en-US" sz="1800" dirty="0"/>
              <a:t>. Part from </a:t>
            </a:r>
            <a:r>
              <a:rPr lang="en-US" sz="1800" i="1" dirty="0"/>
              <a:t>S</a:t>
            </a:r>
            <a:r>
              <a:rPr lang="en-US" sz="1800" dirty="0"/>
              <a:t> </a:t>
            </a:r>
            <a:r>
              <a:rPr lang="en-US" dirty="0"/>
              <a:t>will overwrite origin part of </a:t>
            </a:r>
            <a:r>
              <a:rPr lang="en-US" i="1" dirty="0"/>
              <a:t>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600" dirty="0"/>
              <a:t>When considering overlapping, choose another </a:t>
            </a:r>
            <a:r>
              <a:rPr lang="en-US" sz="1600" i="1" dirty="0"/>
              <a:t>D</a:t>
            </a:r>
            <a:r>
              <a:rPr lang="en-US" sz="1600" dirty="0"/>
              <a:t> if not possible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E677FF-6D3D-43C7-958C-92C5081F1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33435"/>
              </p:ext>
            </p:extLst>
          </p:nvPr>
        </p:nvGraphicFramePr>
        <p:xfrm>
          <a:off x="435699" y="3985844"/>
          <a:ext cx="4921252" cy="181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13">
                  <a:extLst>
                    <a:ext uri="{9D8B030D-6E8A-4147-A177-3AD203B41FA5}">
                      <a16:colId xmlns:a16="http://schemas.microsoft.com/office/drawing/2014/main" val="3767121102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899318899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47065646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3626250718"/>
                    </a:ext>
                  </a:extLst>
                </a:gridCol>
              </a:tblGrid>
              <a:tr h="436376">
                <a:tc rowSpan="2" gridSpan="2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Data: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Baseline: 0.59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Consider overlap?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57626"/>
                  </a:ext>
                </a:extLst>
              </a:tr>
              <a:tr h="43637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36731"/>
                  </a:ext>
                </a:extLst>
              </a:tr>
              <a:tr h="436376">
                <a:tc rowSpan="2">
                  <a:txBody>
                    <a:bodyPr/>
                    <a:lstStyle/>
                    <a:p>
                      <a:r>
                        <a:rPr lang="en-US" sz="1400" b="0" dirty="0"/>
                        <a:t>Enlarge smaller input?</a:t>
                      </a:r>
                    </a:p>
                    <a:p>
                      <a:r>
                        <a:rPr lang="en-US" sz="1400" b="0" dirty="0"/>
                        <a:t>(*2 if less than 1/8)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62984"/>
                  </a:ext>
                </a:extLst>
              </a:tr>
              <a:tr h="4363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69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05B0C7-3F3C-4E25-A9B5-086B0EBB1276}"/>
              </a:ext>
            </a:extLst>
          </p:cNvPr>
          <p:cNvSpPr txBox="1"/>
          <p:nvPr/>
        </p:nvSpPr>
        <p:spPr>
          <a:xfrm>
            <a:off x="685800" y="5977415"/>
            <a:ext cx="467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useful</a:t>
            </a:r>
          </a:p>
          <a:p>
            <a:r>
              <a:rPr lang="en-US" dirty="0"/>
              <a:t>With </a:t>
            </a:r>
            <a:r>
              <a:rPr lang="en-US" dirty="0" err="1"/>
              <a:t>copy&amp;paste</a:t>
            </a:r>
            <a:r>
              <a:rPr lang="en-US" dirty="0"/>
              <a:t>, model converges much faster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0978DD42-9040-4C3B-8E4C-792E1565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67" y="4182714"/>
            <a:ext cx="3992506" cy="26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r>
              <a:rPr lang="en-US" sz="2400" dirty="0"/>
              <a:t>Scale jittering</a:t>
            </a:r>
          </a:p>
          <a:p>
            <a:pPr marL="0" indent="0">
              <a:buNone/>
            </a:pPr>
            <a:r>
              <a:rPr lang="en-US" sz="2000" dirty="0"/>
              <a:t>Similar as random crop but resize first and then crop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682BFC7-8874-4DC5-B6F7-90C13D82C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4" y="2047176"/>
            <a:ext cx="28956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C2C52C2-776E-4286-BABC-72D7A94A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4" y="4344010"/>
            <a:ext cx="28956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C276966-EA2B-4674-8F70-8CC53BE35538}"/>
              </a:ext>
            </a:extLst>
          </p:cNvPr>
          <p:cNvGrpSpPr/>
          <p:nvPr/>
        </p:nvGrpSpPr>
        <p:grpSpPr>
          <a:xfrm>
            <a:off x="3798804" y="2047175"/>
            <a:ext cx="6041830" cy="4497109"/>
            <a:chOff x="3798804" y="2047175"/>
            <a:chExt cx="6041830" cy="4497109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8BDC339C-F47B-4BD5-882D-8F4A4E667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04" y="2047175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9259EA12-8D3D-4106-BA55-17960859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04" y="4344009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899819EA-F751-4808-9F9F-6AE49B783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034" y="2047175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1E585AB7-1061-4958-9F38-E9867E6D1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034" y="4344009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186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r>
              <a:rPr lang="en-US" sz="2400" dirty="0"/>
              <a:t>Random crop and flip + scale jittering</a:t>
            </a:r>
          </a:p>
          <a:p>
            <a:pPr lvl="1"/>
            <a:r>
              <a:rPr lang="en-US" sz="1600" dirty="0"/>
              <a:t>For heights and width, scale from 0.5 to 0.75 and 1.25 to 1.5</a:t>
            </a:r>
          </a:p>
          <a:p>
            <a:pPr lvl="1"/>
            <a:r>
              <a:rPr lang="en-US" sz="1600" dirty="0"/>
              <a:t>Placing in corner, fill in blank with gray (random from 100 to 255)</a:t>
            </a:r>
          </a:p>
          <a:p>
            <a:pPr marL="457200" lvl="1" indent="0">
              <a:buNone/>
            </a:pPr>
            <a:r>
              <a:rPr lang="en-US" sz="1600" dirty="0"/>
              <a:t>/ crop from all sides</a:t>
            </a:r>
          </a:p>
          <a:p>
            <a:pPr lvl="1"/>
            <a:r>
              <a:rPr lang="en-US" sz="1600" dirty="0"/>
              <a:t>Put other object onto it</a:t>
            </a:r>
          </a:p>
          <a:p>
            <a:pPr marL="457200" lvl="1" indent="0">
              <a:buNone/>
            </a:pPr>
            <a:endParaRPr lang="en-US" sz="16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0.61 for whether enlarge or not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(0.60 and 0.61 without </a:t>
            </a:r>
            <a:r>
              <a:rPr lang="en-US"/>
              <a:t>scale jittering)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(doesn’t consider overlap)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BFBACB-9985-46B2-9F3D-6F99ED303046}"/>
              </a:ext>
            </a:extLst>
          </p:cNvPr>
          <p:cNvGrpSpPr>
            <a:grpSpLocks noChangeAspect="1"/>
          </p:cNvGrpSpPr>
          <p:nvPr/>
        </p:nvGrpSpPr>
        <p:grpSpPr>
          <a:xfrm>
            <a:off x="7404016" y="641491"/>
            <a:ext cx="3744996" cy="2787509"/>
            <a:chOff x="3798804" y="2047175"/>
            <a:chExt cx="6041830" cy="4497109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0C4297F3-F90F-4E1A-A1FB-4DE6E0C15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04" y="2047175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D9223EF3-2379-40E6-9FD6-39714CE2E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04" y="4344009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8B81684E-D541-446C-8799-C40B8AA7E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034" y="2047175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>
              <a:extLst>
                <a:ext uri="{FF2B5EF4-FFF2-40B4-BE49-F238E27FC236}">
                  <a16:creationId xmlns:a16="http://schemas.microsoft.com/office/drawing/2014/main" id="{F4DAC27E-13DD-4E4C-9400-F54EAB08B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034" y="4344009"/>
              <a:ext cx="289560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539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6116655"/>
          </a:xfrm>
        </p:spPr>
        <p:txBody>
          <a:bodyPr>
            <a:normAutofit/>
          </a:bodyPr>
          <a:lstStyle/>
          <a:p>
            <a:r>
              <a:rPr lang="en-US" dirty="0"/>
              <a:t>Imperfect annotation</a:t>
            </a:r>
          </a:p>
          <a:p>
            <a:pPr marL="0" indent="0">
              <a:buNone/>
            </a:pPr>
            <a:r>
              <a:rPr lang="en-US" sz="2400" dirty="0"/>
              <a:t>Only random flip and crop</a:t>
            </a:r>
          </a:p>
          <a:p>
            <a:pPr marL="0" indent="0">
              <a:buNone/>
            </a:pPr>
            <a:r>
              <a:rPr lang="en-US" sz="2600" dirty="0"/>
              <a:t>Bounding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Validation </a:t>
            </a:r>
            <a:r>
              <a:rPr lang="en-US" dirty="0" err="1"/>
              <a:t>IoU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0.59                               0.43                            0.45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Perfect mask          one bounding box      bounding boxes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97F596-07F0-42DD-B89F-2CF9BD85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152" y="490742"/>
            <a:ext cx="2724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1A4A54-0300-472C-9D10-4542464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" y="3624625"/>
            <a:ext cx="2378277" cy="19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FC5E613-7BCD-403B-A69A-17A0E483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22" y="3624625"/>
            <a:ext cx="2378277" cy="19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9189ACF-12C4-47B3-BB38-EEB13C0D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84" y="3624625"/>
            <a:ext cx="2378278" cy="19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7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376"/>
            <a:ext cx="10515600" cy="6116655"/>
          </a:xfrm>
        </p:spPr>
        <p:txBody>
          <a:bodyPr>
            <a:normAutofit/>
          </a:bodyPr>
          <a:lstStyle/>
          <a:p>
            <a:r>
              <a:rPr lang="en-US" dirty="0"/>
              <a:t>Imperfect annotation</a:t>
            </a:r>
          </a:p>
          <a:p>
            <a:pPr marL="0" indent="0">
              <a:buNone/>
            </a:pPr>
            <a:r>
              <a:rPr lang="en-US" sz="2400" dirty="0"/>
              <a:t>Average filter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97F596-07F0-42DD-B89F-2CF9BD85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03" y="4134054"/>
            <a:ext cx="2724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DD9E5D-2934-4F94-B26D-DD06267D6175}"/>
              </a:ext>
            </a:extLst>
          </p:cNvPr>
          <p:cNvGrpSpPr>
            <a:grpSpLocks noChangeAspect="1"/>
          </p:cNvGrpSpPr>
          <p:nvPr/>
        </p:nvGrpSpPr>
        <p:grpSpPr>
          <a:xfrm>
            <a:off x="400050" y="2590800"/>
            <a:ext cx="5746432" cy="4013418"/>
            <a:chOff x="861536" y="1857375"/>
            <a:chExt cx="5746432" cy="4013418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CAAF17D-31C0-4840-8A23-E77410C7A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844" y="2503706"/>
              <a:ext cx="4810124" cy="336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D9AA9D-E2B5-4D5A-B68D-EF2427B8FF91}"/>
                </a:ext>
              </a:extLst>
            </p:cNvPr>
            <p:cNvSpPr txBox="1"/>
            <p:nvPr/>
          </p:nvSpPr>
          <p:spPr>
            <a:xfrm>
              <a:off x="2033588" y="1857375"/>
              <a:ext cx="433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Kernel size</a:t>
              </a:r>
            </a:p>
            <a:p>
              <a:r>
                <a:rPr lang="en-US" dirty="0"/>
                <a:t>  3                                5                                  7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6BD866-6646-4510-A37E-4E3B5A14155B}"/>
                </a:ext>
              </a:extLst>
            </p:cNvPr>
            <p:cNvSpPr txBox="1"/>
            <p:nvPr/>
          </p:nvSpPr>
          <p:spPr>
            <a:xfrm>
              <a:off x="861536" y="2309813"/>
              <a:ext cx="738664" cy="33670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Iteration</a:t>
              </a:r>
            </a:p>
            <a:p>
              <a:r>
                <a:rPr lang="en-US" dirty="0"/>
                <a:t>          2                    6                    10</a:t>
              </a:r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6B9F90-054B-4076-AFD5-BB6681B40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85179"/>
              </p:ext>
            </p:extLst>
          </p:nvPr>
        </p:nvGraphicFramePr>
        <p:xfrm>
          <a:off x="5413375" y="253782"/>
          <a:ext cx="6311900" cy="26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338346566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52795098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3756675521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8769201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780698186"/>
                    </a:ext>
                  </a:extLst>
                </a:gridCol>
              </a:tblGrid>
              <a:tr h="53547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Kernel size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084517"/>
                  </a:ext>
                </a:extLst>
              </a:tr>
              <a:tr h="5354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10945"/>
                  </a:ext>
                </a:extLst>
              </a:tr>
              <a:tr h="535473">
                <a:tc row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Iteration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50061"/>
                  </a:ext>
                </a:extLst>
              </a:tr>
              <a:tr h="535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0.52*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74976"/>
                  </a:ext>
                </a:extLst>
              </a:tr>
              <a:tr h="535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0.44*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0.49*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5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550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3</cp:revision>
  <dcterms:created xsi:type="dcterms:W3CDTF">2021-11-10T14:28:07Z</dcterms:created>
  <dcterms:modified xsi:type="dcterms:W3CDTF">2021-11-10T20:35:47Z</dcterms:modified>
</cp:coreProperties>
</file>