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72" r:id="rId6"/>
    <p:sldId id="273" r:id="rId7"/>
    <p:sldId id="274" r:id="rId8"/>
    <p:sldId id="275" r:id="rId9"/>
    <p:sldId id="270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Box, circle, and polygon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06F2B-46DB-4666-B6DA-9C3C5E5A7182}"/>
              </a:ext>
            </a:extLst>
          </p:cNvPr>
          <p:cNvGrpSpPr/>
          <p:nvPr/>
        </p:nvGrpSpPr>
        <p:grpSpPr>
          <a:xfrm>
            <a:off x="838200" y="1044409"/>
            <a:ext cx="9584227" cy="5226383"/>
            <a:chOff x="686523" y="650048"/>
            <a:chExt cx="10515600" cy="589809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F3F9D19E-C5B2-4024-8894-61E00E744C66}"/>
                </a:ext>
              </a:extLst>
            </p:cNvPr>
            <p:cNvSpPr txBox="1">
              <a:spLocks/>
            </p:cNvSpPr>
            <p:nvPr/>
          </p:nvSpPr>
          <p:spPr>
            <a:xfrm>
              <a:off x="686523" y="650048"/>
              <a:ext cx="10515600" cy="5630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 better bounding box</a:t>
              </a:r>
            </a:p>
            <a:p>
              <a:r>
                <a:rPr lang="en-US" dirty="0" err="1"/>
                <a:t>IoU</a:t>
              </a:r>
              <a:r>
                <a:rPr lang="en-US" dirty="0"/>
                <a:t> 0.45 -&gt;0.47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6D5E6E5-E83F-42BE-A82C-E58777B92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72" y="1928473"/>
              <a:ext cx="4786516" cy="458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1641B02E-8B86-45BB-9168-6C092409716D}"/>
                </a:ext>
              </a:extLst>
            </p:cNvPr>
            <p:cNvSpPr txBox="1">
              <a:spLocks/>
            </p:cNvSpPr>
            <p:nvPr/>
          </p:nvSpPr>
          <p:spPr>
            <a:xfrm>
              <a:off x="5944323" y="650048"/>
              <a:ext cx="4726206" cy="1057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Bounding circle </a:t>
              </a:r>
            </a:p>
            <a:p>
              <a:r>
                <a:rPr lang="en-US" dirty="0" err="1"/>
                <a:t>IoU</a:t>
              </a:r>
              <a:r>
                <a:rPr lang="en-US" dirty="0"/>
                <a:t> 0.41</a:t>
              </a: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4A6C23A-0D2C-498C-A136-16041CDCC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581" y="1928473"/>
              <a:ext cx="4741579" cy="461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03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altLang="zh-CN" dirty="0"/>
              <a:t>Generate polygons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only with random flip and crop</a:t>
            </a:r>
          </a:p>
          <a:p>
            <a:r>
              <a:rPr lang="en-US" sz="2000" dirty="0"/>
              <a:t>One polygon for one object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88E92A-457C-4B27-B0FC-D3FD78BA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07" y="1573115"/>
            <a:ext cx="5237531" cy="51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A4FC3-78DD-4094-9390-31B2698D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1293"/>
            <a:ext cx="5322034" cy="2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791F561-2963-4B50-86BD-48FB3159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55686"/>
            <a:ext cx="4117375" cy="459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A07BF83-F73C-431D-B325-E67244EB7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4" y="255685"/>
            <a:ext cx="4781922" cy="459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D9F3D98-26B9-43E0-8B76-5A41E7286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15625"/>
              </p:ext>
            </p:extLst>
          </p:nvPr>
        </p:nvGraphicFramePr>
        <p:xfrm>
          <a:off x="585314" y="5235328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6916856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733794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67113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986040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81991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850741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3976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4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5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sz="2000" dirty="0"/>
              <a:t>Accuracy looks depend on the number of objects</a:t>
            </a:r>
          </a:p>
          <a:p>
            <a:pPr lvl="1"/>
            <a:r>
              <a:rPr lang="en-US" sz="1600" dirty="0"/>
              <a:t>Take ratio=0.03, valid </a:t>
            </a:r>
            <a:r>
              <a:rPr lang="en-US" sz="1600" dirty="0" err="1"/>
              <a:t>IoU</a:t>
            </a:r>
            <a:r>
              <a:rPr lang="en-US" sz="1600" dirty="0"/>
              <a:t>=0.57 as example</a:t>
            </a:r>
          </a:p>
          <a:p>
            <a:pPr lvl="1"/>
            <a:r>
              <a:rPr lang="en-US" sz="1600" dirty="0"/>
              <a:t>In validation set </a:t>
            </a:r>
            <a:r>
              <a:rPr lang="en-US" sz="1600" dirty="0" err="1"/>
              <a:t>IoU</a:t>
            </a:r>
            <a:r>
              <a:rPr lang="en-US" sz="1600" dirty="0"/>
              <a:t> for image with less than or equal to 3 objects is 0.52 while for those with larger than 3 objects is 0.61</a:t>
            </a:r>
          </a:p>
          <a:p>
            <a:r>
              <a:rPr lang="en-US" sz="2000" dirty="0"/>
              <a:t>Cannot decide the edge number of polygon</a:t>
            </a:r>
          </a:p>
          <a:p>
            <a:r>
              <a:rPr lang="en-US" sz="2000" dirty="0"/>
              <a:t>Cannot estimate the annotation time consumption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/>
              <a:t>Annotating </a:t>
            </a:r>
            <a:r>
              <a:rPr lang="en-US" sz="2800" dirty="0"/>
              <a:t>manually (start from 5 and 10 points)</a:t>
            </a:r>
          </a:p>
        </p:txBody>
      </p:sp>
    </p:spTree>
    <p:extLst>
      <p:ext uri="{BB962C8B-B14F-4D97-AF65-F5344CB8AC3E}">
        <p14:creationId xmlns:p14="http://schemas.microsoft.com/office/powerpoint/2010/main" val="28363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Filter</a:t>
            </a:r>
          </a:p>
          <a:p>
            <a:r>
              <a:rPr lang="en-US" dirty="0"/>
              <a:t>Three types of filters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E61B768-50AE-4438-860E-D9EAACC6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49013"/>
              </p:ext>
            </p:extLst>
          </p:nvPr>
        </p:nvGraphicFramePr>
        <p:xfrm>
          <a:off x="931253" y="1659788"/>
          <a:ext cx="8127999" cy="28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90239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8675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3902753"/>
                    </a:ext>
                  </a:extLst>
                </a:gridCol>
              </a:tblGrid>
              <a:tr h="371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5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#1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surroundings average 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surroundings average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#2 Dilate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surroundings average &gt; 0.5 </a:t>
                      </a:r>
                      <a:r>
                        <a:rPr lang="en-US" b="1" dirty="0"/>
                        <a:t>OR</a:t>
                      </a:r>
                    </a:p>
                    <a:p>
                      <a:r>
                        <a:rPr lang="en-US" dirty="0"/>
                        <a:t>it was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surroundings average &lt; 0.5 </a:t>
                      </a:r>
                      <a:r>
                        <a:rPr lang="en-US" b="1" dirty="0"/>
                        <a:t>AND</a:t>
                      </a:r>
                    </a:p>
                    <a:p>
                      <a:r>
                        <a:rPr lang="en-US" dirty="0"/>
                        <a:t>it was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6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#3 Erode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surroundings average &gt; 0.5 </a:t>
                      </a:r>
                      <a:r>
                        <a:rPr lang="en-US" b="1" dirty="0"/>
                        <a:t>AND</a:t>
                      </a:r>
                    </a:p>
                    <a:p>
                      <a:r>
                        <a:rPr lang="en-US" dirty="0"/>
                        <a:t>it was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surroundings average &lt; 0.5 </a:t>
                      </a:r>
                      <a:r>
                        <a:rPr lang="en-US" b="1" dirty="0"/>
                        <a:t>OR</a:t>
                      </a:r>
                    </a:p>
                    <a:p>
                      <a:r>
                        <a:rPr lang="en-US" dirty="0"/>
                        <a:t>it was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1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2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sz="2000" dirty="0"/>
              <a:t>Filter #1 – average; Filter #2 – dilate; Filter #3 – erode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5E87F7F-5047-46C5-8B9F-7DDD9FBF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23709"/>
              </p:ext>
            </p:extLst>
          </p:nvPr>
        </p:nvGraphicFramePr>
        <p:xfrm>
          <a:off x="961589" y="107069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38710175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0307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595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321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 data: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  \          kernel size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2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#1 * 10 (perform average filter 10 times)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#3 *5 + #2 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#2 *5 + #3 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21184"/>
                  </a:ext>
                </a:extLst>
              </a:tr>
            </a:tbl>
          </a:graphicData>
        </a:graphic>
      </p:graphicFrame>
      <p:pic>
        <p:nvPicPr>
          <p:cNvPr id="6148" name="Picture 4">
            <a:extLst>
              <a:ext uri="{FF2B5EF4-FFF2-40B4-BE49-F238E27FC236}">
                <a16:creationId xmlns:a16="http://schemas.microsoft.com/office/drawing/2014/main" id="{320EC7E2-60B2-4B5F-B3EE-ED99E21B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28" y="2769074"/>
            <a:ext cx="4551769" cy="40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5EFC28-F305-4E93-9050-12AA2D0F3BC1}"/>
              </a:ext>
            </a:extLst>
          </p:cNvPr>
          <p:cNvSpPr txBox="1">
            <a:spLocks/>
          </p:cNvSpPr>
          <p:nvPr/>
        </p:nvSpPr>
        <p:spPr>
          <a:xfrm>
            <a:off x="5761225" y="3612097"/>
            <a:ext cx="3785804" cy="269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idea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Maybe we could use a criteria to measure how far the imperfect annotations are away from perfect ones</a:t>
            </a:r>
          </a:p>
        </p:txBody>
      </p:sp>
    </p:spTree>
    <p:extLst>
      <p:ext uri="{BB962C8B-B14F-4D97-AF65-F5344CB8AC3E}">
        <p14:creationId xmlns:p14="http://schemas.microsoft.com/office/powerpoint/2010/main" val="153369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340A-6D3A-43AE-9A0A-42F1CF43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altLang="zh-CN" dirty="0"/>
              <a:t>Also tried</a:t>
            </a:r>
          </a:p>
          <a:p>
            <a:r>
              <a:rPr lang="en-US" sz="2400" dirty="0"/>
              <a:t>Intersection of bounding boxes and circles (0. 48)</a:t>
            </a:r>
          </a:p>
          <a:p>
            <a:r>
              <a:rPr lang="en-US" sz="2400" dirty="0"/>
              <a:t>Polygon generated by the intersection points of bounding boxes and circles (0.42)</a:t>
            </a:r>
          </a:p>
        </p:txBody>
      </p:sp>
    </p:spTree>
    <p:extLst>
      <p:ext uri="{BB962C8B-B14F-4D97-AF65-F5344CB8AC3E}">
        <p14:creationId xmlns:p14="http://schemas.microsoft.com/office/powerpoint/2010/main" val="27798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292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5</cp:revision>
  <dcterms:created xsi:type="dcterms:W3CDTF">2021-11-10T14:28:07Z</dcterms:created>
  <dcterms:modified xsi:type="dcterms:W3CDTF">2021-11-24T18:52:45Z</dcterms:modified>
</cp:coreProperties>
</file>