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9" r:id="rId3"/>
    <p:sldId id="278" r:id="rId4"/>
    <p:sldId id="280" r:id="rId5"/>
    <p:sldId id="28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32D8-4059-4A21-A81F-74DAFC938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9FCE7-BE01-4C50-84E7-9F54753C1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50D19-C52C-47A1-B77E-BB538A5A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53138-B7FE-428D-9DEC-04C4DC8E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BD9B1-6586-4960-AD19-8E55F262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1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93EC-EB25-43A3-BE0D-7AE44EBD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20897-9F4E-4D96-959D-8EFF3053A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3A15F-30E5-45E9-A0A1-B743F460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BA92F-58DE-40D1-95FF-BA6C301C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BC980-C0E9-497A-84C4-DB3EA4CB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B6B99-5104-4D89-8081-D3C96483D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13981-14C0-4F5E-BD11-F05EE723F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9D070-4CB7-41A4-AC34-5099D916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25C58-4824-4668-BDD7-94538D75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2192F-81CF-4D4B-92B7-41B50582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6985-57EB-41B2-A1E8-BA6AC4C8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50C6-7AB8-48BA-8817-6515E1F7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EDE77-F9D9-48A8-84BB-777EB9CB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350F-0A17-48B4-AF46-DC2A4ED1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39C9-3B1E-4CB7-8E42-430C8339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7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3886-6D58-49B9-B3C7-4AA7E1DD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F25B3-B998-44E7-BFF8-EED00DE69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72A15-3ADC-401A-BC93-FDF71DEF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DD76D-FFEF-44E1-82C7-8DE5ECD4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BC803-68A7-419C-887D-D65CE013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23A1-7FFD-4C07-975C-1A2CAA5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FAEF-2BBD-4C7D-B4EA-9058349AD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5BCE0-2953-4AB1-B847-3B640D699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2F6B-527B-48FD-8594-7BC3D5A3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742D9-A0B3-4E63-A4C8-8213D9CC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B94DE-FDE7-408E-938A-1A97FE43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2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D000-9942-446C-90D5-077C5D1D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EA11-6264-4C20-88AB-7413FE099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E6637-571F-49B2-AD23-1524559A4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DEF3B-F1FF-4BCC-9D4E-936104F50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73A7A-00A2-42EB-9A4B-05EC3894B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4D04A-A704-40AB-A57C-DF2CF8BE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CEAAD-1550-4D99-8A68-3D36A19E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DD175-F2BE-4AA2-B657-FC99B89F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8252-C243-4F9D-8CEC-797A8D9D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DCC10-3456-44C2-A550-43FD8B4B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90359-E5A9-49F4-BFA7-A45FB0C7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F8580-0D19-471B-BD82-DF387256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2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A7E14-6467-454A-8A74-C56A41F7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C29A5-4290-4B53-94E4-F46A9F0E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FA2AC-FE7F-41FE-92F5-9C351DD7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8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1646-7F2E-4687-82C8-0F0EF60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1F43-B4A7-4184-A67B-FB9E14F0C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6F113-6114-4C2D-9BC9-63D2CABD1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E5216-9D47-4CA4-8F79-B434F8A3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6D08A-411E-4F3F-9034-8D70E53C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47691-7ED4-42BC-96E4-DDD829C5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3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E688-37F8-4C9B-95CE-C1522D74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85BD1-2F4A-4170-A4E7-215B09577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08E3D-7DAE-4C9A-B070-E4B15830D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93084-5956-4A28-B549-4961F4E2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56C77-A372-458C-92FA-2613EFBD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8738E-C3D2-414D-8353-835B9217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3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5E407-D14F-4A8D-8C69-CAA8EC75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2FD9C-E841-48D7-B575-03F56C91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F8835-60F9-4FAB-92FA-9BE9F37B2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98B83-D5D8-487B-9053-7E2A99346BC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7B372-FF23-4EA1-80B7-06B227319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79425-934C-47FB-9E3A-9EA74D527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0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3C59B2-2E3F-4AD9-9342-2BDC420F05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6040"/>
                <a:ext cx="10515600" cy="56309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Last meeting: report for filter and naïve polygon (with different edges)</a:t>
                </a:r>
              </a:p>
              <a:p>
                <a:r>
                  <a:rPr lang="en-US" dirty="0"/>
                  <a:t>Goal of this week: test for annotation of fixed-edge polygon</a:t>
                </a:r>
              </a:p>
              <a:p>
                <a:pPr marL="0" indent="0">
                  <a:buNone/>
                </a:pPr>
                <a:r>
                  <a:rPr lang="en-US" sz="2000" dirty="0"/>
                  <a:t>Curve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𝐴𝐶𝐵</m:t>
                        </m:r>
                      </m:e>
                    </m:acc>
                  </m:oMath>
                </a14:m>
                <a:r>
                  <a:rPr lang="en-US" sz="2000" dirty="0"/>
                  <a:t> turns into segment AB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By altering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, theoretically, I could decide the number of</a:t>
                </a:r>
              </a:p>
              <a:p>
                <a:pPr marL="0" indent="0">
                  <a:buNone/>
                </a:pPr>
                <a:r>
                  <a:rPr lang="en-US" sz="2000" dirty="0"/>
                  <a:t>polygon edges.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1800" dirty="0"/>
                  <a:t>Small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/>
                  <a:t>           --------------------------------------------------------------------</a:t>
                </a:r>
                <a:r>
                  <a:rPr lang="en-US" sz="1800" dirty="0">
                    <a:sym typeface="Wingdings" panose="05000000000000000000" pitchFamily="2" charset="2"/>
                  </a:rPr>
                  <a:t>                         large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800" dirty="0"/>
              </a:p>
              <a:p>
                <a:endParaRPr lang="en-US" dirty="0"/>
              </a:p>
              <a:p>
                <a:r>
                  <a:rPr lang="en-US" dirty="0"/>
                  <a:t>What I did: generate polygons, manually annotation</a:t>
                </a:r>
              </a:p>
              <a:p>
                <a:r>
                  <a:rPr lang="en-US" dirty="0"/>
                  <a:t>Unexpected number of corner cases: maximum depth of recursion (for dichotomy), symmetry…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3C59B2-2E3F-4AD9-9342-2BDC420F05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6040"/>
                <a:ext cx="10515600" cy="5630923"/>
              </a:xfrm>
              <a:blipFill>
                <a:blip r:embed="rId2"/>
                <a:stretch>
                  <a:fillRect l="-1043" t="-1842" r="-1043" b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F451307-E933-487C-8481-45C0016C1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346" y="1596029"/>
            <a:ext cx="3401536" cy="1663795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7B81D5E-C56B-476E-B593-4C43DEF76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685832"/>
              </p:ext>
            </p:extLst>
          </p:nvPr>
        </p:nvGraphicFramePr>
        <p:xfrm>
          <a:off x="972114" y="339931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515734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18435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63724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998479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579095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993057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02037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935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19123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009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64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66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0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0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E5764D-A9B1-4D63-B33C-80FC1D480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384941"/>
              </p:ext>
            </p:extLst>
          </p:nvPr>
        </p:nvGraphicFramePr>
        <p:xfrm>
          <a:off x="432885" y="2660862"/>
          <a:ext cx="7528026" cy="3732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732">
                  <a:extLst>
                    <a:ext uri="{9D8B030D-6E8A-4147-A177-3AD203B41FA5}">
                      <a16:colId xmlns:a16="http://schemas.microsoft.com/office/drawing/2014/main" val="1325660157"/>
                    </a:ext>
                  </a:extLst>
                </a:gridCol>
                <a:gridCol w="684366">
                  <a:extLst>
                    <a:ext uri="{9D8B030D-6E8A-4147-A177-3AD203B41FA5}">
                      <a16:colId xmlns:a16="http://schemas.microsoft.com/office/drawing/2014/main" val="3697544034"/>
                    </a:ext>
                  </a:extLst>
                </a:gridCol>
                <a:gridCol w="684366">
                  <a:extLst>
                    <a:ext uri="{9D8B030D-6E8A-4147-A177-3AD203B41FA5}">
                      <a16:colId xmlns:a16="http://schemas.microsoft.com/office/drawing/2014/main" val="2792942578"/>
                    </a:ext>
                  </a:extLst>
                </a:gridCol>
                <a:gridCol w="684366">
                  <a:extLst>
                    <a:ext uri="{9D8B030D-6E8A-4147-A177-3AD203B41FA5}">
                      <a16:colId xmlns:a16="http://schemas.microsoft.com/office/drawing/2014/main" val="4125602491"/>
                    </a:ext>
                  </a:extLst>
                </a:gridCol>
                <a:gridCol w="684366">
                  <a:extLst>
                    <a:ext uri="{9D8B030D-6E8A-4147-A177-3AD203B41FA5}">
                      <a16:colId xmlns:a16="http://schemas.microsoft.com/office/drawing/2014/main" val="1889825066"/>
                    </a:ext>
                  </a:extLst>
                </a:gridCol>
                <a:gridCol w="684366">
                  <a:extLst>
                    <a:ext uri="{9D8B030D-6E8A-4147-A177-3AD203B41FA5}">
                      <a16:colId xmlns:a16="http://schemas.microsoft.com/office/drawing/2014/main" val="3458695401"/>
                    </a:ext>
                  </a:extLst>
                </a:gridCol>
                <a:gridCol w="684366">
                  <a:extLst>
                    <a:ext uri="{9D8B030D-6E8A-4147-A177-3AD203B41FA5}">
                      <a16:colId xmlns:a16="http://schemas.microsoft.com/office/drawing/2014/main" val="3822365535"/>
                    </a:ext>
                  </a:extLst>
                </a:gridCol>
                <a:gridCol w="684366">
                  <a:extLst>
                    <a:ext uri="{9D8B030D-6E8A-4147-A177-3AD203B41FA5}">
                      <a16:colId xmlns:a16="http://schemas.microsoft.com/office/drawing/2014/main" val="3511809549"/>
                    </a:ext>
                  </a:extLst>
                </a:gridCol>
                <a:gridCol w="684366">
                  <a:extLst>
                    <a:ext uri="{9D8B030D-6E8A-4147-A177-3AD203B41FA5}">
                      <a16:colId xmlns:a16="http://schemas.microsoft.com/office/drawing/2014/main" val="853381841"/>
                    </a:ext>
                  </a:extLst>
                </a:gridCol>
                <a:gridCol w="684366">
                  <a:extLst>
                    <a:ext uri="{9D8B030D-6E8A-4147-A177-3AD203B41FA5}">
                      <a16:colId xmlns:a16="http://schemas.microsoft.com/office/drawing/2014/main" val="2651910620"/>
                    </a:ext>
                  </a:extLst>
                </a:gridCol>
              </a:tblGrid>
              <a:tr h="3337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time\# edge 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208448"/>
                  </a:ext>
                </a:extLst>
              </a:tr>
              <a:tr h="333771">
                <a:tc rowSpan="2">
                  <a:txBody>
                    <a:bodyPr/>
                    <a:lstStyle/>
                    <a:p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780764"/>
                  </a:ext>
                </a:extLst>
              </a:tr>
              <a:tr h="333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.870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.894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.941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768681"/>
                  </a:ext>
                </a:extLst>
              </a:tr>
              <a:tr h="333771">
                <a:tc rowSpan="2">
                  <a:txBody>
                    <a:bodyPr/>
                    <a:lstStyle/>
                    <a:p>
                      <a:r>
                        <a:rPr lang="en-US" sz="16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613040"/>
                  </a:ext>
                </a:extLst>
              </a:tr>
              <a:tr h="333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.791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.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.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.883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.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.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.927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.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941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727903"/>
                  </a:ext>
                </a:extLst>
              </a:tr>
              <a:tr h="333771">
                <a:tc rowSpan="2">
                  <a:txBody>
                    <a:bodyPr/>
                    <a:lstStyle/>
                    <a:p>
                      <a:r>
                        <a:rPr lang="en-US" sz="16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875530"/>
                  </a:ext>
                </a:extLst>
              </a:tr>
              <a:tr h="333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.921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655917"/>
                  </a:ext>
                </a:extLst>
              </a:tr>
              <a:tr h="37968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Average of 1,3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439743"/>
                  </a:ext>
                </a:extLst>
              </a:tr>
              <a:tr h="292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.746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.852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.871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.869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.881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.885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.903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.920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.941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49481"/>
                  </a:ext>
                </a:extLst>
              </a:tr>
              <a:tr h="169204">
                <a:tc rowSpan="2">
                  <a:txBody>
                    <a:bodyPr/>
                    <a:lstStyle/>
                    <a:p>
                      <a:r>
                        <a:rPr lang="en-US" sz="1600" b="0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550744"/>
                  </a:ext>
                </a:extLst>
              </a:tr>
              <a:tr h="1692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.761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.852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.878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.874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.884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.890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.922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.941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914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62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93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75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51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96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4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Samples of manually annotated </a:t>
            </a:r>
          </a:p>
          <a:p>
            <a:pPr marL="0" indent="0">
              <a:buNone/>
            </a:pPr>
            <a:r>
              <a:rPr lang="en-US" sz="2000" dirty="0"/>
              <a:t>(resized)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74ABD7-77B9-482B-9B12-724AF1B1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21" y="148608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E175474-A7BC-49C3-8C95-D920CDCC4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259" y="424228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7CB3E57-3F49-4723-8D65-B1F8F38C4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390" y="424228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0ED8601-191F-42C2-B1D4-175A2707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259" y="148608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0DA19EA6-28C0-4F7B-885E-10A3507B1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21" y="424228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7B71B7C-1766-4EFD-B448-D265875BA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390" y="148608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36D40B0-F497-4EA9-8A0C-FF18E9893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128" y="148608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34595F31-0EF0-41DB-9F45-89C4F7ED5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128" y="424228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905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8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94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69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29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55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27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2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Manually annotation – compared to perfect</a:t>
            </a:r>
          </a:p>
          <a:p>
            <a:r>
              <a:rPr lang="en-US" sz="1600" dirty="0"/>
              <a:t>Maximum number of edges: 3 to 10 (8 cases)</a:t>
            </a:r>
          </a:p>
          <a:p>
            <a:r>
              <a:rPr lang="en-US" sz="1600" dirty="0"/>
              <a:t>Number of annotated image: 60 (trail 1,2 use same images, trail 3 uses another set)</a:t>
            </a:r>
          </a:p>
          <a:p>
            <a:pPr marL="0" indent="0">
              <a:buNone/>
            </a:pPr>
            <a:r>
              <a:rPr lang="en-US" sz="1600" dirty="0"/>
              <a:t>Input: </a:t>
            </a:r>
            <a:r>
              <a:rPr lang="en-US" sz="1600" dirty="0">
                <a:solidFill>
                  <a:srgbClr val="FF0000"/>
                </a:solidFill>
              </a:rPr>
              <a:t>time</a:t>
            </a:r>
            <a:r>
              <a:rPr lang="en-US" sz="1600" dirty="0"/>
              <a:t>(in min), 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7030A0"/>
                </a:solidFill>
              </a:rPr>
              <a:t>IoU</a:t>
            </a:r>
            <a:r>
              <a:rPr lang="en-US" sz="1600" dirty="0"/>
              <a:t> of annotated one compared to perfect annotation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CD24136-A5FF-4E84-B6AE-F043933F9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55891"/>
              </p:ext>
            </p:extLst>
          </p:nvPr>
        </p:nvGraphicFramePr>
        <p:xfrm>
          <a:off x="432885" y="2660862"/>
          <a:ext cx="7528026" cy="3732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732">
                  <a:extLst>
                    <a:ext uri="{9D8B030D-6E8A-4147-A177-3AD203B41FA5}">
                      <a16:colId xmlns:a16="http://schemas.microsoft.com/office/drawing/2014/main" val="1325660157"/>
                    </a:ext>
                  </a:extLst>
                </a:gridCol>
                <a:gridCol w="684366">
                  <a:extLst>
                    <a:ext uri="{9D8B030D-6E8A-4147-A177-3AD203B41FA5}">
                      <a16:colId xmlns:a16="http://schemas.microsoft.com/office/drawing/2014/main" val="3697544034"/>
                    </a:ext>
                  </a:extLst>
                </a:gridCol>
                <a:gridCol w="684366">
                  <a:extLst>
                    <a:ext uri="{9D8B030D-6E8A-4147-A177-3AD203B41FA5}">
                      <a16:colId xmlns:a16="http://schemas.microsoft.com/office/drawing/2014/main" val="2792942578"/>
                    </a:ext>
                  </a:extLst>
                </a:gridCol>
                <a:gridCol w="684366">
                  <a:extLst>
                    <a:ext uri="{9D8B030D-6E8A-4147-A177-3AD203B41FA5}">
                      <a16:colId xmlns:a16="http://schemas.microsoft.com/office/drawing/2014/main" val="4125602491"/>
                    </a:ext>
                  </a:extLst>
                </a:gridCol>
                <a:gridCol w="684366">
                  <a:extLst>
                    <a:ext uri="{9D8B030D-6E8A-4147-A177-3AD203B41FA5}">
                      <a16:colId xmlns:a16="http://schemas.microsoft.com/office/drawing/2014/main" val="1889825066"/>
                    </a:ext>
                  </a:extLst>
                </a:gridCol>
                <a:gridCol w="684366">
                  <a:extLst>
                    <a:ext uri="{9D8B030D-6E8A-4147-A177-3AD203B41FA5}">
                      <a16:colId xmlns:a16="http://schemas.microsoft.com/office/drawing/2014/main" val="3458695401"/>
                    </a:ext>
                  </a:extLst>
                </a:gridCol>
                <a:gridCol w="684366">
                  <a:extLst>
                    <a:ext uri="{9D8B030D-6E8A-4147-A177-3AD203B41FA5}">
                      <a16:colId xmlns:a16="http://schemas.microsoft.com/office/drawing/2014/main" val="3822365535"/>
                    </a:ext>
                  </a:extLst>
                </a:gridCol>
                <a:gridCol w="684366">
                  <a:extLst>
                    <a:ext uri="{9D8B030D-6E8A-4147-A177-3AD203B41FA5}">
                      <a16:colId xmlns:a16="http://schemas.microsoft.com/office/drawing/2014/main" val="3511809549"/>
                    </a:ext>
                  </a:extLst>
                </a:gridCol>
                <a:gridCol w="684366">
                  <a:extLst>
                    <a:ext uri="{9D8B030D-6E8A-4147-A177-3AD203B41FA5}">
                      <a16:colId xmlns:a16="http://schemas.microsoft.com/office/drawing/2014/main" val="853381841"/>
                    </a:ext>
                  </a:extLst>
                </a:gridCol>
                <a:gridCol w="684366">
                  <a:extLst>
                    <a:ext uri="{9D8B030D-6E8A-4147-A177-3AD203B41FA5}">
                      <a16:colId xmlns:a16="http://schemas.microsoft.com/office/drawing/2014/main" val="2651910620"/>
                    </a:ext>
                  </a:extLst>
                </a:gridCol>
              </a:tblGrid>
              <a:tr h="3337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# trail\# edge 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208448"/>
                  </a:ext>
                </a:extLst>
              </a:tr>
              <a:tr h="333771">
                <a:tc rowSpan="2">
                  <a:txBody>
                    <a:bodyPr/>
                    <a:lstStyle/>
                    <a:p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780764"/>
                  </a:ext>
                </a:extLst>
              </a:tr>
              <a:tr h="333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.651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.670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.694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.712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.741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768681"/>
                  </a:ext>
                </a:extLst>
              </a:tr>
              <a:tr h="333771">
                <a:tc rowSpan="2">
                  <a:txBody>
                    <a:bodyPr/>
                    <a:lstStyle/>
                    <a:p>
                      <a:r>
                        <a:rPr lang="en-US" sz="16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613040"/>
                  </a:ext>
                </a:extLst>
              </a:tr>
              <a:tr h="333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.591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.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651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.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.683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.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.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.712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.727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.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727903"/>
                  </a:ext>
                </a:extLst>
              </a:tr>
              <a:tr h="333771">
                <a:tc rowSpan="2">
                  <a:txBody>
                    <a:bodyPr/>
                    <a:lstStyle/>
                    <a:p>
                      <a:r>
                        <a:rPr lang="en-US" sz="16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875530"/>
                  </a:ext>
                </a:extLst>
              </a:tr>
              <a:tr h="333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.651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.721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655917"/>
                  </a:ext>
                </a:extLst>
              </a:tr>
              <a:tr h="37968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Average of 1,3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439743"/>
                  </a:ext>
                </a:extLst>
              </a:tr>
              <a:tr h="292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.731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49481"/>
                  </a:ext>
                </a:extLst>
              </a:tr>
              <a:tr h="169204">
                <a:tc rowSpan="2">
                  <a:txBody>
                    <a:bodyPr/>
                    <a:lstStyle/>
                    <a:p>
                      <a:r>
                        <a:rPr lang="en-US" sz="1600" b="0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550744"/>
                  </a:ext>
                </a:extLst>
              </a:tr>
              <a:tr h="1692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28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19FB38C-70AB-495F-9099-F02687752A33}"/>
              </a:ext>
            </a:extLst>
          </p:cNvPr>
          <p:cNvSpPr txBox="1"/>
          <p:nvPr/>
        </p:nvSpPr>
        <p:spPr>
          <a:xfrm>
            <a:off x="8737134" y="5665629"/>
            <a:ext cx="302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IoU</a:t>
            </a:r>
            <a:r>
              <a:rPr lang="en-US" dirty="0"/>
              <a:t> between whole trail 1 and</a:t>
            </a:r>
          </a:p>
          <a:p>
            <a:r>
              <a:rPr lang="en-US" dirty="0"/>
              <a:t>2 is 0.959 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1B9A7CA1-81E0-4943-82A2-60D779B6D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911" y="79540"/>
            <a:ext cx="40576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79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>
            <a:normAutofit/>
          </a:bodyPr>
          <a:lstStyle/>
          <a:p>
            <a:r>
              <a:rPr lang="en-US" dirty="0"/>
              <a:t>Manually annotation</a:t>
            </a:r>
          </a:p>
          <a:p>
            <a:r>
              <a:rPr lang="en-US" altLang="zh-CN" sz="1800" dirty="0"/>
              <a:t>Typical confusion matrices</a:t>
            </a:r>
          </a:p>
          <a:p>
            <a:r>
              <a:rPr lang="en-US" altLang="zh-CN" sz="1800" dirty="0"/>
              <a:t> (pos for mask, neg for background; </a:t>
            </a:r>
          </a:p>
          <a:p>
            <a:pPr marL="0" indent="0">
              <a:buNone/>
            </a:pPr>
            <a:r>
              <a:rPr lang="en-US" altLang="zh-CN" sz="1800" dirty="0"/>
              <a:t>true for perfect annotation, pred for what I drew)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  most common cases                                                      crowded people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altLang="zh-CN" sz="1800" dirty="0"/>
              <a:t>                     tiny object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altLang="zh-CN" sz="18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158FF88B-57DD-4A81-B388-6821DEB38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84429"/>
              </p:ext>
            </p:extLst>
          </p:nvPr>
        </p:nvGraphicFramePr>
        <p:xfrm>
          <a:off x="1069929" y="2083482"/>
          <a:ext cx="3545406" cy="126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802">
                  <a:extLst>
                    <a:ext uri="{9D8B030D-6E8A-4147-A177-3AD203B41FA5}">
                      <a16:colId xmlns:a16="http://schemas.microsoft.com/office/drawing/2014/main" val="1665581604"/>
                    </a:ext>
                  </a:extLst>
                </a:gridCol>
                <a:gridCol w="1181802">
                  <a:extLst>
                    <a:ext uri="{9D8B030D-6E8A-4147-A177-3AD203B41FA5}">
                      <a16:colId xmlns:a16="http://schemas.microsoft.com/office/drawing/2014/main" val="1624533120"/>
                    </a:ext>
                  </a:extLst>
                </a:gridCol>
                <a:gridCol w="1181802">
                  <a:extLst>
                    <a:ext uri="{9D8B030D-6E8A-4147-A177-3AD203B41FA5}">
                      <a16:colId xmlns:a16="http://schemas.microsoft.com/office/drawing/2014/main" val="2899776609"/>
                    </a:ext>
                  </a:extLst>
                </a:gridCol>
              </a:tblGrid>
              <a:tr h="421715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Pred neg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Pred pos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72309"/>
                  </a:ext>
                </a:extLst>
              </a:tr>
              <a:tr h="421715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270602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24649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782702"/>
                  </a:ext>
                </a:extLst>
              </a:tr>
              <a:tr h="421715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31802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2795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F63921-A1DE-4735-8890-26DD24678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58981"/>
              </p:ext>
            </p:extLst>
          </p:nvPr>
        </p:nvGraphicFramePr>
        <p:xfrm>
          <a:off x="5117918" y="3879605"/>
          <a:ext cx="3545406" cy="126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802">
                  <a:extLst>
                    <a:ext uri="{9D8B030D-6E8A-4147-A177-3AD203B41FA5}">
                      <a16:colId xmlns:a16="http://schemas.microsoft.com/office/drawing/2014/main" val="1665581604"/>
                    </a:ext>
                  </a:extLst>
                </a:gridCol>
                <a:gridCol w="1181802">
                  <a:extLst>
                    <a:ext uri="{9D8B030D-6E8A-4147-A177-3AD203B41FA5}">
                      <a16:colId xmlns:a16="http://schemas.microsoft.com/office/drawing/2014/main" val="1624533120"/>
                    </a:ext>
                  </a:extLst>
                </a:gridCol>
                <a:gridCol w="1181802">
                  <a:extLst>
                    <a:ext uri="{9D8B030D-6E8A-4147-A177-3AD203B41FA5}">
                      <a16:colId xmlns:a16="http://schemas.microsoft.com/office/drawing/2014/main" val="2899776609"/>
                    </a:ext>
                  </a:extLst>
                </a:gridCol>
              </a:tblGrid>
              <a:tr h="421715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Pred neg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Pred pos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72309"/>
                  </a:ext>
                </a:extLst>
              </a:tr>
              <a:tr h="421715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155309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26651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782702"/>
                  </a:ext>
                </a:extLst>
              </a:tr>
              <a:tr h="421715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14596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110644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27956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F95E7D67-E640-40E7-BE54-60146E409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418174"/>
              </p:ext>
            </p:extLst>
          </p:nvPr>
        </p:nvGraphicFramePr>
        <p:xfrm>
          <a:off x="1069929" y="3879605"/>
          <a:ext cx="3545406" cy="126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802">
                  <a:extLst>
                    <a:ext uri="{9D8B030D-6E8A-4147-A177-3AD203B41FA5}">
                      <a16:colId xmlns:a16="http://schemas.microsoft.com/office/drawing/2014/main" val="1665581604"/>
                    </a:ext>
                  </a:extLst>
                </a:gridCol>
                <a:gridCol w="1181802">
                  <a:extLst>
                    <a:ext uri="{9D8B030D-6E8A-4147-A177-3AD203B41FA5}">
                      <a16:colId xmlns:a16="http://schemas.microsoft.com/office/drawing/2014/main" val="1624533120"/>
                    </a:ext>
                  </a:extLst>
                </a:gridCol>
                <a:gridCol w="1181802">
                  <a:extLst>
                    <a:ext uri="{9D8B030D-6E8A-4147-A177-3AD203B41FA5}">
                      <a16:colId xmlns:a16="http://schemas.microsoft.com/office/drawing/2014/main" val="2899776609"/>
                    </a:ext>
                  </a:extLst>
                </a:gridCol>
              </a:tblGrid>
              <a:tr h="421715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Pred neg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Pred pos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72309"/>
                  </a:ext>
                </a:extLst>
              </a:tr>
              <a:tr h="421715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273043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782702"/>
                  </a:ext>
                </a:extLst>
              </a:tr>
              <a:tr h="421715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27956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8BA6BB18-69AC-4D2C-B781-56775931A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879234"/>
              </p:ext>
            </p:extLst>
          </p:nvPr>
        </p:nvGraphicFramePr>
        <p:xfrm>
          <a:off x="5117918" y="2096356"/>
          <a:ext cx="3545406" cy="126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802">
                  <a:extLst>
                    <a:ext uri="{9D8B030D-6E8A-4147-A177-3AD203B41FA5}">
                      <a16:colId xmlns:a16="http://schemas.microsoft.com/office/drawing/2014/main" val="1665581604"/>
                    </a:ext>
                  </a:extLst>
                </a:gridCol>
                <a:gridCol w="1181802">
                  <a:extLst>
                    <a:ext uri="{9D8B030D-6E8A-4147-A177-3AD203B41FA5}">
                      <a16:colId xmlns:a16="http://schemas.microsoft.com/office/drawing/2014/main" val="1624533120"/>
                    </a:ext>
                  </a:extLst>
                </a:gridCol>
                <a:gridCol w="1181802">
                  <a:extLst>
                    <a:ext uri="{9D8B030D-6E8A-4147-A177-3AD203B41FA5}">
                      <a16:colId xmlns:a16="http://schemas.microsoft.com/office/drawing/2014/main" val="2899776609"/>
                    </a:ext>
                  </a:extLst>
                </a:gridCol>
              </a:tblGrid>
              <a:tr h="421715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Pred neg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Pred pos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72309"/>
                  </a:ext>
                </a:extLst>
              </a:tr>
              <a:tr h="421715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228050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19081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782702"/>
                  </a:ext>
                </a:extLst>
              </a:tr>
              <a:tr h="421715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70942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27956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F3D6A399-0B20-4AE6-9C4C-45118C9E2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053" y="646688"/>
            <a:ext cx="3206630" cy="241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7048DE0-0DE1-4C11-984D-5BA6E71D4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04" y="4563333"/>
            <a:ext cx="1688519" cy="220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52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Generated polygon</a:t>
            </a:r>
          </a:p>
          <a:p>
            <a:r>
              <a:rPr lang="en-US" altLang="zh-CN" sz="1800" dirty="0"/>
              <a:t>Examples: first line 3-6, second line 7-10</a:t>
            </a:r>
            <a:endParaRPr lang="en-US" sz="1800" dirty="0"/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D42804D8-3083-46A5-9073-97D5AD9D3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795" y="1765238"/>
            <a:ext cx="1520030" cy="189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7562DC-7DFE-47D4-8AA8-716315E36FDF}"/>
              </a:ext>
            </a:extLst>
          </p:cNvPr>
          <p:cNvGrpSpPr/>
          <p:nvPr/>
        </p:nvGrpSpPr>
        <p:grpSpPr>
          <a:xfrm>
            <a:off x="905303" y="1764155"/>
            <a:ext cx="5446318" cy="4171138"/>
            <a:chOff x="1178323" y="2115181"/>
            <a:chExt cx="5446318" cy="417113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9286367-7D3F-43C8-B808-1B36EB34D551}"/>
                </a:ext>
              </a:extLst>
            </p:cNvPr>
            <p:cNvGrpSpPr/>
            <p:nvPr/>
          </p:nvGrpSpPr>
          <p:grpSpPr>
            <a:xfrm>
              <a:off x="1178323" y="2115181"/>
              <a:ext cx="3552512" cy="4171138"/>
              <a:chOff x="1178323" y="2115181"/>
              <a:chExt cx="3552512" cy="4171138"/>
            </a:xfrm>
          </p:grpSpPr>
          <p:pic>
            <p:nvPicPr>
              <p:cNvPr id="19" name="Picture 2">
                <a:extLst>
                  <a:ext uri="{FF2B5EF4-FFF2-40B4-BE49-F238E27FC236}">
                    <a16:creationId xmlns:a16="http://schemas.microsoft.com/office/drawing/2014/main" id="{A24B088D-5519-46B6-8202-1176BC7DFE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8323" y="2115181"/>
                <a:ext cx="1520029" cy="1896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4">
                <a:extLst>
                  <a:ext uri="{FF2B5EF4-FFF2-40B4-BE49-F238E27FC236}">
                    <a16:creationId xmlns:a16="http://schemas.microsoft.com/office/drawing/2014/main" id="{C8578079-6D7C-491B-893B-C16AF518C0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0806" y="2115181"/>
                <a:ext cx="1520029" cy="1896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10">
                <a:extLst>
                  <a:ext uri="{FF2B5EF4-FFF2-40B4-BE49-F238E27FC236}">
                    <a16:creationId xmlns:a16="http://schemas.microsoft.com/office/drawing/2014/main" id="{AF0E8D95-E246-48D8-AA7A-7E3E8F9CDF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8323" y="4389986"/>
                <a:ext cx="1520029" cy="1896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12">
                <a:extLst>
                  <a:ext uri="{FF2B5EF4-FFF2-40B4-BE49-F238E27FC236}">
                    <a16:creationId xmlns:a16="http://schemas.microsoft.com/office/drawing/2014/main" id="{38D76E70-34D5-471E-8251-1386F86605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0806" y="4389986"/>
                <a:ext cx="1520029" cy="1896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E34EE00-CC4C-468D-A533-E7272E601DD1}"/>
                </a:ext>
              </a:extLst>
            </p:cNvPr>
            <p:cNvGrpSpPr/>
            <p:nvPr/>
          </p:nvGrpSpPr>
          <p:grpSpPr>
            <a:xfrm>
              <a:off x="5104612" y="2115182"/>
              <a:ext cx="1520029" cy="4171137"/>
              <a:chOff x="5104612" y="2115182"/>
              <a:chExt cx="1520029" cy="4171137"/>
            </a:xfrm>
          </p:grpSpPr>
          <p:pic>
            <p:nvPicPr>
              <p:cNvPr id="17" name="Picture 6">
                <a:extLst>
                  <a:ext uri="{FF2B5EF4-FFF2-40B4-BE49-F238E27FC236}">
                    <a16:creationId xmlns:a16="http://schemas.microsoft.com/office/drawing/2014/main" id="{F5DC76BF-CE1D-4904-89AB-26D866DBEA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4612" y="2115182"/>
                <a:ext cx="1520029" cy="1896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4">
                <a:extLst>
                  <a:ext uri="{FF2B5EF4-FFF2-40B4-BE49-F238E27FC236}">
                    <a16:creationId xmlns:a16="http://schemas.microsoft.com/office/drawing/2014/main" id="{DE514BE2-B850-4B2F-AE3A-E0D4B863A2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4612" y="4389987"/>
                <a:ext cx="1520029" cy="1896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3" name="Picture 16">
            <a:extLst>
              <a:ext uri="{FF2B5EF4-FFF2-40B4-BE49-F238E27FC236}">
                <a16:creationId xmlns:a16="http://schemas.microsoft.com/office/drawing/2014/main" id="{3DF56471-9AD8-4A1A-9F4D-2A42784A7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398" y="4038960"/>
            <a:ext cx="1520029" cy="189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D8EAFC37-6DA3-4175-BD22-0AB5EF3B0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601" y="755748"/>
            <a:ext cx="2862302" cy="351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42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Examples: first line 3-6, second line 7-10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570DCE-FE11-4A9B-ADC0-581BAC0C1C2D}"/>
              </a:ext>
            </a:extLst>
          </p:cNvPr>
          <p:cNvGrpSpPr/>
          <p:nvPr/>
        </p:nvGrpSpPr>
        <p:grpSpPr>
          <a:xfrm>
            <a:off x="694829" y="105701"/>
            <a:ext cx="11206546" cy="5859170"/>
            <a:chOff x="694829" y="105701"/>
            <a:chExt cx="11206546" cy="585917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F824827-4A06-4B89-861E-AD9C1D7C9A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9" y="2214422"/>
              <a:ext cx="2204383" cy="1763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52A72D0E-6311-41BB-A7D0-ADB051FA01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2214422"/>
              <a:ext cx="2204383" cy="1763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B4E70A6-DDB0-4253-8F37-BA449BA751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1171" y="2214422"/>
              <a:ext cx="2204383" cy="1763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7CC6262B-9714-4946-94E6-5EDA9554F9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4679" y="2214422"/>
              <a:ext cx="2204383" cy="1763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>
              <a:extLst>
                <a:ext uri="{FF2B5EF4-FFF2-40B4-BE49-F238E27FC236}">
                  <a16:creationId xmlns:a16="http://schemas.microsoft.com/office/drawing/2014/main" id="{C31C9E6B-CEBC-4A0E-8260-D357A7BB8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9" y="4176228"/>
              <a:ext cx="2204383" cy="1763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>
              <a:extLst>
                <a:ext uri="{FF2B5EF4-FFF2-40B4-BE49-F238E27FC236}">
                  <a16:creationId xmlns:a16="http://schemas.microsoft.com/office/drawing/2014/main" id="{402C2A07-D2C0-44E5-89AF-8D74D3CB59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2583" y="4176228"/>
              <a:ext cx="2204383" cy="1763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4">
              <a:extLst>
                <a:ext uri="{FF2B5EF4-FFF2-40B4-BE49-F238E27FC236}">
                  <a16:creationId xmlns:a16="http://schemas.microsoft.com/office/drawing/2014/main" id="{DBFD2563-F3FF-4B3D-9D5F-B6D3AC3E26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003" y="4176228"/>
              <a:ext cx="2235803" cy="1788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6">
              <a:extLst>
                <a:ext uri="{FF2B5EF4-FFF2-40B4-BE49-F238E27FC236}">
                  <a16:creationId xmlns:a16="http://schemas.microsoft.com/office/drawing/2014/main" id="{359E8C3E-3D96-4958-932E-38219B6CB2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4679" y="4176228"/>
              <a:ext cx="2235803" cy="17886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8">
              <a:extLst>
                <a:ext uri="{FF2B5EF4-FFF2-40B4-BE49-F238E27FC236}">
                  <a16:creationId xmlns:a16="http://schemas.microsoft.com/office/drawing/2014/main" id="{1882C744-E81A-4756-BA05-3E90C2900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7225" y="105701"/>
              <a:ext cx="2724150" cy="220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352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Generated polygon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generated mask compared to perfect annotation or annotated mask(picture-wise average)</a:t>
            </a:r>
          </a:p>
          <a:p>
            <a:r>
              <a:rPr lang="en-US" dirty="0"/>
              <a:t>compared to perfect mask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compared to manually annotated mask (60 images in trial 3)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E1FB459-E16F-48A8-9F95-762EB6D4D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145968"/>
              </p:ext>
            </p:extLst>
          </p:nvPr>
        </p:nvGraphicFramePr>
        <p:xfrm>
          <a:off x="914597" y="191888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6723086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330342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561558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83602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5368832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594813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911455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132152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3422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41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9231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67ADD3-BA38-4E9C-AB0D-A334D6214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986480"/>
              </p:ext>
            </p:extLst>
          </p:nvPr>
        </p:nvGraphicFramePr>
        <p:xfrm>
          <a:off x="914596" y="366256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6723086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330342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561558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83602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5368832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594813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911455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132152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3422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41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92311"/>
                  </a:ext>
                </a:extLst>
              </a:tr>
            </a:tbl>
          </a:graphicData>
        </a:graphic>
      </p:graphicFrame>
      <p:pic>
        <p:nvPicPr>
          <p:cNvPr id="7172" name="Picture 4">
            <a:extLst>
              <a:ext uri="{FF2B5EF4-FFF2-40B4-BE49-F238E27FC236}">
                <a16:creationId xmlns:a16="http://schemas.microsoft.com/office/drawing/2014/main" id="{C37F27B6-3F27-4167-AB60-82FB880CB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31" y="4744051"/>
            <a:ext cx="2171566" cy="181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6185358D-4E65-4E40-A9C2-7C54580AC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012" y="4744051"/>
            <a:ext cx="1818688" cy="181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5D815163-3633-4A12-ACC6-21FCEDB33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50" y="4705099"/>
            <a:ext cx="2203435" cy="185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81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3389FE3-9522-4BF7-BAD3-13246CB59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15048"/>
            <a:ext cx="5741321" cy="432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12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7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656</Words>
  <Application>Microsoft Office PowerPoint</Application>
  <PresentationFormat>Widescreen</PresentationFormat>
  <Paragraphs>332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</dc:creator>
  <cp:lastModifiedBy>Shen</cp:lastModifiedBy>
  <cp:revision>15</cp:revision>
  <dcterms:created xsi:type="dcterms:W3CDTF">2021-11-10T14:28:07Z</dcterms:created>
  <dcterms:modified xsi:type="dcterms:W3CDTF">2021-12-08T21:00:00Z</dcterms:modified>
</cp:coreProperties>
</file>