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81" r:id="rId3"/>
    <p:sldId id="286" r:id="rId4"/>
    <p:sldId id="287" r:id="rId5"/>
    <p:sldId id="291" r:id="rId6"/>
    <p:sldId id="288" r:id="rId7"/>
    <p:sldId id="289" r:id="rId8"/>
    <p:sldId id="292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276" r:id="rId44"/>
    <p:sldId id="27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32D8-4059-4A21-A81F-74DAFC938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9FCE7-BE01-4C50-84E7-9F54753C1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50D19-C52C-47A1-B77E-BB538A5A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53138-B7FE-428D-9DEC-04C4DC8E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BD9B1-6586-4960-AD19-8E55F262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1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93EC-EB25-43A3-BE0D-7AE44EBD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20897-9F4E-4D96-959D-8EFF3053A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3A15F-30E5-45E9-A0A1-B743F460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BA92F-58DE-40D1-95FF-BA6C301C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BC980-C0E9-497A-84C4-DB3EA4CB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5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B6B99-5104-4D89-8081-D3C96483D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13981-14C0-4F5E-BD11-F05EE723F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9D070-4CB7-41A4-AC34-5099D916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25C58-4824-4668-BDD7-94538D75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2192F-81CF-4D4B-92B7-41B50582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46985-57EB-41B2-A1E8-BA6AC4C8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50C6-7AB8-48BA-8817-6515E1F7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EDE77-F9D9-48A8-84BB-777EB9CB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350F-0A17-48B4-AF46-DC2A4ED1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39C9-3B1E-4CB7-8E42-430C8339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7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3886-6D58-49B9-B3C7-4AA7E1DD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F25B3-B998-44E7-BFF8-EED00DE69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72A15-3ADC-401A-BC93-FDF71DEF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DD76D-FFEF-44E1-82C7-8DE5ECD4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BC803-68A7-419C-887D-D65CE013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9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23A1-7FFD-4C07-975C-1A2CAA5F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FAEF-2BBD-4C7D-B4EA-9058349AD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5BCE0-2953-4AB1-B847-3B640D699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2F6B-527B-48FD-8594-7BC3D5A3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742D9-A0B3-4E63-A4C8-8213D9CC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B94DE-FDE7-408E-938A-1A97FE43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2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D000-9942-446C-90D5-077C5D1D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EA11-6264-4C20-88AB-7413FE099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E6637-571F-49B2-AD23-1524559A4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DEF3B-F1FF-4BCC-9D4E-936104F50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73A7A-00A2-42EB-9A4B-05EC3894B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4D04A-A704-40AB-A57C-DF2CF8BE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CEAAD-1550-4D99-8A68-3D36A19E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DD175-F2BE-4AA2-B657-FC99B89F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8252-C243-4F9D-8CEC-797A8D9D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BDCC10-3456-44C2-A550-43FD8B4B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90359-E5A9-49F4-BFA7-A45FB0C7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F8580-0D19-471B-BD82-DF387256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2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A7E14-6467-454A-8A74-C56A41F7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C29A5-4290-4B53-94E4-F46A9F0E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FA2AC-FE7F-41FE-92F5-9C351DD7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8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1646-7F2E-4687-82C8-0F0EF60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41F43-B4A7-4184-A67B-FB9E14F0C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6F113-6114-4C2D-9BC9-63D2CABD1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E5216-9D47-4CA4-8F79-B434F8A3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6D08A-411E-4F3F-9034-8D70E53C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47691-7ED4-42BC-96E4-DDD829C5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3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E688-37F8-4C9B-95CE-C1522D74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85BD1-2F4A-4170-A4E7-215B09577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08E3D-7DAE-4C9A-B070-E4B15830D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93084-5956-4A28-B549-4961F4E2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8B83-D5D8-487B-9053-7E2A99346BC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56C77-A372-458C-92FA-2613EFBD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8738E-C3D2-414D-8353-835B9217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3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5E407-D14F-4A8D-8C69-CAA8EC75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2FD9C-E841-48D7-B575-03F56C913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F8835-60F9-4FAB-92FA-9BE9F37B2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98B83-D5D8-487B-9053-7E2A99346BC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7B372-FF23-4EA1-80B7-06B227319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79425-934C-47FB-9E3A-9EA74D527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F73F3-0158-43D4-9D0B-0A08C0DF2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0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3C59B2-2E3F-4AD9-9342-2BDC420F05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6040"/>
                <a:ext cx="10515600" cy="56309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Last meeting: report for filter and naïve polygon (with different edges)</a:t>
                </a:r>
              </a:p>
              <a:p>
                <a:r>
                  <a:rPr lang="en-US" dirty="0"/>
                  <a:t>Goal of this week: test for annotation of fixed-edge polygon</a:t>
                </a:r>
              </a:p>
              <a:p>
                <a:pPr marL="0" indent="0">
                  <a:buNone/>
                </a:pPr>
                <a:r>
                  <a:rPr lang="en-US" sz="2000" dirty="0"/>
                  <a:t>Curve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𝐴𝐶𝐵</m:t>
                        </m:r>
                      </m:e>
                    </m:acc>
                  </m:oMath>
                </a14:m>
                <a:r>
                  <a:rPr lang="en-US" sz="2000" dirty="0"/>
                  <a:t> turns into segment AB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By altering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, theoretically, I could decide the number of</a:t>
                </a:r>
              </a:p>
              <a:p>
                <a:pPr marL="0" indent="0">
                  <a:buNone/>
                </a:pPr>
                <a:r>
                  <a:rPr lang="en-US" sz="2000" dirty="0"/>
                  <a:t>polygon edges.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1800" dirty="0"/>
                  <a:t>Small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/>
                  <a:t>           --------------------------------------------------------------------</a:t>
                </a:r>
                <a:r>
                  <a:rPr lang="en-US" sz="1800" dirty="0">
                    <a:sym typeface="Wingdings" panose="05000000000000000000" pitchFamily="2" charset="2"/>
                  </a:rPr>
                  <a:t>                         large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800" dirty="0"/>
              </a:p>
              <a:p>
                <a:endParaRPr lang="en-US" dirty="0"/>
              </a:p>
              <a:p>
                <a:r>
                  <a:rPr lang="en-US" dirty="0"/>
                  <a:t>What I did: generate polygons, manually annotation</a:t>
                </a:r>
              </a:p>
              <a:p>
                <a:r>
                  <a:rPr lang="en-US" dirty="0"/>
                  <a:t>Unexpected number of corner cases: maximum depth of recursion (for dichotomy), symmetry…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3C59B2-2E3F-4AD9-9342-2BDC420F05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6040"/>
                <a:ext cx="10515600" cy="5630923"/>
              </a:xfrm>
              <a:blipFill>
                <a:blip r:embed="rId2"/>
                <a:stretch>
                  <a:fillRect l="-1043" t="-1842" r="-1043" b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F451307-E933-487C-8481-45C0016C1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346" y="1596029"/>
            <a:ext cx="3401536" cy="1663795"/>
          </a:xfrm>
          <a:prstGeom prst="rect">
            <a:avLst/>
          </a:prstGeom>
        </p:spPr>
      </p:pic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F7B81D5E-C56B-476E-B593-4C43DEF76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685832"/>
              </p:ext>
            </p:extLst>
          </p:nvPr>
        </p:nvGraphicFramePr>
        <p:xfrm>
          <a:off x="972114" y="339931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515734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318435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63724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998479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579095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993057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020378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935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19123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009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64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4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778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7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83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04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31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40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1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0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5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r>
              <a:rPr lang="en-US" dirty="0"/>
              <a:t>Generated polygon</a:t>
            </a:r>
          </a:p>
          <a:p>
            <a:r>
              <a:rPr lang="en-US" altLang="zh-CN" sz="1800" dirty="0"/>
              <a:t>Examples: first line 3-6, second line 7-10</a:t>
            </a:r>
            <a:endParaRPr lang="en-US" sz="1800" dirty="0"/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D42804D8-3083-46A5-9073-97D5AD9D3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795" y="1765238"/>
            <a:ext cx="1520030" cy="189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7562DC-7DFE-47D4-8AA8-716315E36FDF}"/>
              </a:ext>
            </a:extLst>
          </p:cNvPr>
          <p:cNvGrpSpPr/>
          <p:nvPr/>
        </p:nvGrpSpPr>
        <p:grpSpPr>
          <a:xfrm>
            <a:off x="905303" y="1764155"/>
            <a:ext cx="5446318" cy="4171138"/>
            <a:chOff x="1178323" y="2115181"/>
            <a:chExt cx="5446318" cy="417113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9286367-7D3F-43C8-B808-1B36EB34D551}"/>
                </a:ext>
              </a:extLst>
            </p:cNvPr>
            <p:cNvGrpSpPr/>
            <p:nvPr/>
          </p:nvGrpSpPr>
          <p:grpSpPr>
            <a:xfrm>
              <a:off x="1178323" y="2115181"/>
              <a:ext cx="3552512" cy="4171138"/>
              <a:chOff x="1178323" y="2115181"/>
              <a:chExt cx="3552512" cy="4171138"/>
            </a:xfrm>
          </p:grpSpPr>
          <p:pic>
            <p:nvPicPr>
              <p:cNvPr id="19" name="Picture 2">
                <a:extLst>
                  <a:ext uri="{FF2B5EF4-FFF2-40B4-BE49-F238E27FC236}">
                    <a16:creationId xmlns:a16="http://schemas.microsoft.com/office/drawing/2014/main" id="{A24B088D-5519-46B6-8202-1176BC7DFE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8323" y="2115181"/>
                <a:ext cx="1520029" cy="1896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4">
                <a:extLst>
                  <a:ext uri="{FF2B5EF4-FFF2-40B4-BE49-F238E27FC236}">
                    <a16:creationId xmlns:a16="http://schemas.microsoft.com/office/drawing/2014/main" id="{C8578079-6D7C-491B-893B-C16AF518C0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0806" y="2115181"/>
                <a:ext cx="1520029" cy="1896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10">
                <a:extLst>
                  <a:ext uri="{FF2B5EF4-FFF2-40B4-BE49-F238E27FC236}">
                    <a16:creationId xmlns:a16="http://schemas.microsoft.com/office/drawing/2014/main" id="{AF0E8D95-E246-48D8-AA7A-7E3E8F9CDF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8323" y="4389986"/>
                <a:ext cx="1520029" cy="1896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12">
                <a:extLst>
                  <a:ext uri="{FF2B5EF4-FFF2-40B4-BE49-F238E27FC236}">
                    <a16:creationId xmlns:a16="http://schemas.microsoft.com/office/drawing/2014/main" id="{38D76E70-34D5-471E-8251-1386F86605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0806" y="4389986"/>
                <a:ext cx="1520029" cy="1896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E34EE00-CC4C-468D-A533-E7272E601DD1}"/>
                </a:ext>
              </a:extLst>
            </p:cNvPr>
            <p:cNvGrpSpPr/>
            <p:nvPr/>
          </p:nvGrpSpPr>
          <p:grpSpPr>
            <a:xfrm>
              <a:off x="5104612" y="2115182"/>
              <a:ext cx="1520029" cy="4171137"/>
              <a:chOff x="5104612" y="2115182"/>
              <a:chExt cx="1520029" cy="4171137"/>
            </a:xfrm>
          </p:grpSpPr>
          <p:pic>
            <p:nvPicPr>
              <p:cNvPr id="17" name="Picture 6">
                <a:extLst>
                  <a:ext uri="{FF2B5EF4-FFF2-40B4-BE49-F238E27FC236}">
                    <a16:creationId xmlns:a16="http://schemas.microsoft.com/office/drawing/2014/main" id="{F5DC76BF-CE1D-4904-89AB-26D866DBEA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4612" y="2115182"/>
                <a:ext cx="1520029" cy="1896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4">
                <a:extLst>
                  <a:ext uri="{FF2B5EF4-FFF2-40B4-BE49-F238E27FC236}">
                    <a16:creationId xmlns:a16="http://schemas.microsoft.com/office/drawing/2014/main" id="{DE514BE2-B850-4B2F-AE3A-E0D4B863A2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4612" y="4389987"/>
                <a:ext cx="1520029" cy="18963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3" name="Picture 16">
            <a:extLst>
              <a:ext uri="{FF2B5EF4-FFF2-40B4-BE49-F238E27FC236}">
                <a16:creationId xmlns:a16="http://schemas.microsoft.com/office/drawing/2014/main" id="{3DF56471-9AD8-4A1A-9F4D-2A42784A7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398" y="4038960"/>
            <a:ext cx="1520029" cy="189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D8EAFC37-6DA3-4175-BD22-0AB5EF3B0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601" y="755748"/>
            <a:ext cx="2862302" cy="351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426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556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37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80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10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02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41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22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69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65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4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0444584-F109-4D20-881F-531889F13B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227901"/>
              </p:ext>
            </p:extLst>
          </p:nvPr>
        </p:nvGraphicFramePr>
        <p:xfrm>
          <a:off x="530511" y="746547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46707987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73304745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0494753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3553754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6254088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7710264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09914008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2005964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15966195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44749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93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 </a:t>
                      </a:r>
                      <a:r>
                        <a:rPr lang="en-US" dirty="0" err="1"/>
                        <a:t>IoU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70493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89E046F4-FFF9-41E1-9931-995B44278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65" y="1673240"/>
            <a:ext cx="5298022" cy="51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AAA2BF-2001-4A2D-89E4-485A4D44F3F7}"/>
              </a:ext>
            </a:extLst>
          </p:cNvPr>
          <p:cNvSpPr txBox="1"/>
          <p:nvPr/>
        </p:nvSpPr>
        <p:spPr>
          <a:xfrm>
            <a:off x="530511" y="5009699"/>
            <a:ext cx="345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</a:t>
            </a:r>
            <a:r>
              <a:rPr lang="en-US" dirty="0" err="1"/>
              <a:t>IoU</a:t>
            </a:r>
            <a:r>
              <a:rPr lang="en-US" dirty="0"/>
              <a:t> for bounding box is 0.451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A8DEE18-1B0E-409D-9C4B-06586C045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79" y="2058338"/>
            <a:ext cx="36004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B4D76B2-4491-46B8-8AE1-70E5BD811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735" y="5305359"/>
            <a:ext cx="1935788" cy="12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975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22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64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25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8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75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51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96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48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18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9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924B2F2-AABA-4C6E-ABBF-E4A75EA47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90563"/>
            <a:ext cx="1104900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6668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69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293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559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27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2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A94E80F-BD91-4AC4-A9AC-ED75A52EB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12" y="0"/>
            <a:ext cx="7077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88A2A3-F22E-4866-995A-8497206E64F9}"/>
              </a:ext>
            </a:extLst>
          </p:cNvPr>
          <p:cNvSpPr txBox="1"/>
          <p:nvPr/>
        </p:nvSpPr>
        <p:spPr>
          <a:xfrm>
            <a:off x="7674893" y="420363"/>
            <a:ext cx="4329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left to right: image, perfect annotation, perfect mask, num of edge from 3 to 10</a:t>
            </a:r>
          </a:p>
        </p:txBody>
      </p:sp>
    </p:spTree>
    <p:extLst>
      <p:ext uri="{BB962C8B-B14F-4D97-AF65-F5344CB8AC3E}">
        <p14:creationId xmlns:p14="http://schemas.microsoft.com/office/powerpoint/2010/main" val="75086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F7FC041-502C-4C3A-87C8-A4FC00155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69" y="367587"/>
            <a:ext cx="6064288" cy="394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39A3F0C-83FD-4396-878C-7674AEE48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69" y="4367297"/>
            <a:ext cx="3371012" cy="219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C71E3D-416D-4A0C-85F1-C940EFE704D2}"/>
              </a:ext>
            </a:extLst>
          </p:cNvPr>
          <p:cNvSpPr txBox="1"/>
          <p:nvPr/>
        </p:nvSpPr>
        <p:spPr>
          <a:xfrm>
            <a:off x="4619669" y="5844082"/>
            <a:ext cx="7070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training set, 431 out of 8k images cannot get </a:t>
            </a:r>
            <a:r>
              <a:rPr lang="en-US" dirty="0" err="1"/>
              <a:t>IoU</a:t>
            </a:r>
            <a:r>
              <a:rPr lang="en-US" dirty="0"/>
              <a:t> higher than 0.01</a:t>
            </a:r>
          </a:p>
          <a:p>
            <a:r>
              <a:rPr lang="en-US" dirty="0"/>
              <a:t>In valid set, 143 out of 2693 images have 0.00 </a:t>
            </a:r>
            <a:r>
              <a:rPr lang="en-US" dirty="0" err="1"/>
              <a:t>IoU</a:t>
            </a:r>
            <a:r>
              <a:rPr lang="en-US" dirty="0"/>
              <a:t> in all cases like this one </a:t>
            </a:r>
          </a:p>
        </p:txBody>
      </p:sp>
    </p:spTree>
    <p:extLst>
      <p:ext uri="{BB962C8B-B14F-4D97-AF65-F5344CB8AC3E}">
        <p14:creationId xmlns:p14="http://schemas.microsoft.com/office/powerpoint/2010/main" val="171060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F5ED957-76A4-4926-B93E-63966C08E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368802"/>
              </p:ext>
            </p:extLst>
          </p:nvPr>
        </p:nvGraphicFramePr>
        <p:xfrm>
          <a:off x="426502" y="975070"/>
          <a:ext cx="11031669" cy="1442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879">
                  <a:extLst>
                    <a:ext uri="{9D8B030D-6E8A-4147-A177-3AD203B41FA5}">
                      <a16:colId xmlns:a16="http://schemas.microsoft.com/office/drawing/2014/main" val="2945817983"/>
                    </a:ext>
                  </a:extLst>
                </a:gridCol>
                <a:gridCol w="1002879">
                  <a:extLst>
                    <a:ext uri="{9D8B030D-6E8A-4147-A177-3AD203B41FA5}">
                      <a16:colId xmlns:a16="http://schemas.microsoft.com/office/drawing/2014/main" val="2350696136"/>
                    </a:ext>
                  </a:extLst>
                </a:gridCol>
                <a:gridCol w="1002879">
                  <a:extLst>
                    <a:ext uri="{9D8B030D-6E8A-4147-A177-3AD203B41FA5}">
                      <a16:colId xmlns:a16="http://schemas.microsoft.com/office/drawing/2014/main" val="589227233"/>
                    </a:ext>
                  </a:extLst>
                </a:gridCol>
                <a:gridCol w="1002879">
                  <a:extLst>
                    <a:ext uri="{9D8B030D-6E8A-4147-A177-3AD203B41FA5}">
                      <a16:colId xmlns:a16="http://schemas.microsoft.com/office/drawing/2014/main" val="535334922"/>
                    </a:ext>
                  </a:extLst>
                </a:gridCol>
                <a:gridCol w="1002879">
                  <a:extLst>
                    <a:ext uri="{9D8B030D-6E8A-4147-A177-3AD203B41FA5}">
                      <a16:colId xmlns:a16="http://schemas.microsoft.com/office/drawing/2014/main" val="343536095"/>
                    </a:ext>
                  </a:extLst>
                </a:gridCol>
                <a:gridCol w="1002879">
                  <a:extLst>
                    <a:ext uri="{9D8B030D-6E8A-4147-A177-3AD203B41FA5}">
                      <a16:colId xmlns:a16="http://schemas.microsoft.com/office/drawing/2014/main" val="2071840280"/>
                    </a:ext>
                  </a:extLst>
                </a:gridCol>
                <a:gridCol w="1002879">
                  <a:extLst>
                    <a:ext uri="{9D8B030D-6E8A-4147-A177-3AD203B41FA5}">
                      <a16:colId xmlns:a16="http://schemas.microsoft.com/office/drawing/2014/main" val="318202765"/>
                    </a:ext>
                  </a:extLst>
                </a:gridCol>
                <a:gridCol w="1002879">
                  <a:extLst>
                    <a:ext uri="{9D8B030D-6E8A-4147-A177-3AD203B41FA5}">
                      <a16:colId xmlns:a16="http://schemas.microsoft.com/office/drawing/2014/main" val="3633362488"/>
                    </a:ext>
                  </a:extLst>
                </a:gridCol>
                <a:gridCol w="1002879">
                  <a:extLst>
                    <a:ext uri="{9D8B030D-6E8A-4147-A177-3AD203B41FA5}">
                      <a16:colId xmlns:a16="http://schemas.microsoft.com/office/drawing/2014/main" val="494304972"/>
                    </a:ext>
                  </a:extLst>
                </a:gridCol>
                <a:gridCol w="1002879">
                  <a:extLst>
                    <a:ext uri="{9D8B030D-6E8A-4147-A177-3AD203B41FA5}">
                      <a16:colId xmlns:a16="http://schemas.microsoft.com/office/drawing/2014/main" val="4223083214"/>
                    </a:ext>
                  </a:extLst>
                </a:gridCol>
                <a:gridCol w="1002879">
                  <a:extLst>
                    <a:ext uri="{9D8B030D-6E8A-4147-A177-3AD203B41FA5}">
                      <a16:colId xmlns:a16="http://schemas.microsoft.com/office/drawing/2014/main" val="3770638541"/>
                    </a:ext>
                  </a:extLst>
                </a:gridCol>
              </a:tblGrid>
              <a:tr h="668252">
                <a:tc>
                  <a:txBody>
                    <a:bodyPr/>
                    <a:lstStyle/>
                    <a:p>
                      <a:r>
                        <a:rPr lang="en-US" dirty="0"/>
                        <a:t># 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 (base)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Bounding 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601446"/>
                  </a:ext>
                </a:extLst>
              </a:tr>
              <a:tr h="38716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en-US" sz="1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(41)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587472"/>
                  </a:ext>
                </a:extLst>
              </a:tr>
              <a:tr h="387163">
                <a:tc>
                  <a:txBody>
                    <a:bodyPr/>
                    <a:lstStyle/>
                    <a:p>
                      <a:r>
                        <a:rPr lang="en-US" sz="1600" dirty="0"/>
                        <a:t>Valid </a:t>
                      </a:r>
                      <a:r>
                        <a:rPr lang="en-US" sz="1600" dirty="0" err="1"/>
                        <a:t>IoU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98865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AD8A365-AC69-4D65-9CA1-9FBD3996DE94}"/>
              </a:ext>
            </a:extLst>
          </p:cNvPr>
          <p:cNvSpPr txBox="1"/>
          <p:nvPr/>
        </p:nvSpPr>
        <p:spPr>
          <a:xfrm>
            <a:off x="559041" y="465868"/>
            <a:ext cx="921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time is time cost for 80 images; taking average of three trails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B378592B-E4D1-4729-A507-E5530156B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336" y="2628400"/>
            <a:ext cx="5545040" cy="376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CF8A5AAB-080B-4777-A8C9-5DB09D9D3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61" y="2873874"/>
            <a:ext cx="4937733" cy="332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0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9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59B2-2E3F-4AD9-9342-2BDC420F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040"/>
            <a:ext cx="10515600" cy="56309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21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237</Words>
  <Application>Microsoft Office PowerPoint</Application>
  <PresentationFormat>Widescreen</PresentationFormat>
  <Paragraphs>75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</dc:creator>
  <cp:lastModifiedBy>Shen</cp:lastModifiedBy>
  <cp:revision>18</cp:revision>
  <dcterms:created xsi:type="dcterms:W3CDTF">2021-11-10T14:28:07Z</dcterms:created>
  <dcterms:modified xsi:type="dcterms:W3CDTF">2021-12-22T20:22:08Z</dcterms:modified>
</cp:coreProperties>
</file>