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altLang="zh-CN" dirty="0"/>
              <a:t>License</a:t>
            </a:r>
          </a:p>
          <a:p>
            <a:r>
              <a:rPr lang="en-US" dirty="0"/>
              <a:t>All the datasets belong to one of the following licenses:</a:t>
            </a:r>
          </a:p>
          <a:p>
            <a:pPr lvl="1"/>
            <a:r>
              <a:rPr lang="en-US" dirty="0"/>
              <a:t>CC0 1.0 Universal (CC0 1.0) Public Domain Dedication</a:t>
            </a:r>
          </a:p>
          <a:p>
            <a:pPr lvl="1"/>
            <a:r>
              <a:rPr lang="en-US" dirty="0"/>
              <a:t>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NoDerivatives</a:t>
            </a:r>
            <a:r>
              <a:rPr lang="en-US" dirty="0"/>
              <a:t> 4.0 International (CC BY-NC-ND 4.0)</a:t>
            </a:r>
          </a:p>
          <a:p>
            <a:pPr lvl="1"/>
            <a:r>
              <a:rPr lang="fr-FR" dirty="0"/>
              <a:t>Attribution-</a:t>
            </a:r>
            <a:r>
              <a:rPr lang="fr-FR" dirty="0" err="1"/>
              <a:t>NonCommercial</a:t>
            </a:r>
            <a:r>
              <a:rPr lang="fr-FR" dirty="0"/>
              <a:t> 4.0 International (CC BY-NC 4.0)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Test result: person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03345F-E049-3553-BA71-A08203079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99224"/>
              </p:ext>
            </p:extLst>
          </p:nvPr>
        </p:nvGraphicFramePr>
        <p:xfrm>
          <a:off x="896283" y="2380295"/>
          <a:ext cx="4445000" cy="160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381437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957953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265944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3342665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1901078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24362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44203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589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02995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 method iou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3424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57916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9435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78902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54587231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A49313AE-D8FF-D085-A153-9F782882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06" y="1311320"/>
            <a:ext cx="5597043" cy="40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6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Test result: brain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8AC5D6-63A9-ED01-3874-58B6FD31A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9026"/>
              </p:ext>
            </p:extLst>
          </p:nvPr>
        </p:nvGraphicFramePr>
        <p:xfrm>
          <a:off x="1143301" y="2302289"/>
          <a:ext cx="4445000" cy="160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7008229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303272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19420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9371213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35831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2768101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756850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50645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21606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 method iou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2559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44459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5401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7591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24224858"/>
                  </a:ext>
                </a:extLst>
              </a:tr>
            </a:tbl>
          </a:graphicData>
        </a:graphic>
      </p:graphicFrame>
      <p:pic>
        <p:nvPicPr>
          <p:cNvPr id="9222" name="Picture 6">
            <a:extLst>
              <a:ext uri="{FF2B5EF4-FFF2-40B4-BE49-F238E27FC236}">
                <a16:creationId xmlns:a16="http://schemas.microsoft.com/office/drawing/2014/main" id="{0FF9DB9D-2C3D-3944-B3A2-7B51273F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04" y="1414924"/>
            <a:ext cx="5874397" cy="42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7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Test result: liver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AA4627-794A-E50B-A5F4-69D0BB877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99518"/>
              </p:ext>
            </p:extLst>
          </p:nvPr>
        </p:nvGraphicFramePr>
        <p:xfrm>
          <a:off x="1260309" y="2276288"/>
          <a:ext cx="4445000" cy="160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3666163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12161289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161558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1031817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688167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123658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725366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43757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19831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 method iou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88128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42177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97839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9781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7780276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ECBE069A-0D79-06DE-DC9F-F8041B37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32" y="1609064"/>
            <a:ext cx="5352600" cy="37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912D3B8-3BF4-830C-80DE-6A79C579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0" y="464220"/>
            <a:ext cx="4264574" cy="30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21FFF9-15C3-ED1C-61C7-06B5ECB6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23" y="464221"/>
            <a:ext cx="4264575" cy="30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B9CE97F-35FE-E103-6F15-4AA4EF22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49" y="3535599"/>
            <a:ext cx="4264575" cy="30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66B4E5E-8591-A116-A5AF-FB7734ED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23" y="3532349"/>
            <a:ext cx="4264575" cy="302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I can’t conclude anything from the results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36CB87C-8411-37F5-C912-EE40FF6E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73" y="1471994"/>
            <a:ext cx="7122488" cy="51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8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Repeatedly training</a:t>
            </a:r>
          </a:p>
          <a:p>
            <a:r>
              <a:rPr lang="en-US" sz="2400" dirty="0"/>
              <a:t>Using predictions of one training cycle as the label for the next generation</a:t>
            </a:r>
          </a:p>
          <a:p>
            <a:r>
              <a:rPr lang="en-US" sz="2400" dirty="0"/>
              <a:t> Method 1: If 10% of one prediction is outside the previous bounding box, then don’t update</a:t>
            </a:r>
          </a:p>
          <a:p>
            <a:r>
              <a:rPr lang="en-US" sz="2400" dirty="0"/>
              <a:t>Trial #1: person, 6k train set, bounding box:</a:t>
            </a:r>
          </a:p>
          <a:p>
            <a:pPr marL="0" indent="0">
              <a:buNone/>
            </a:pPr>
            <a:r>
              <a:rPr lang="en-US" sz="2000" dirty="0"/>
              <a:t>R1: 0.505, 4851 updated		R2: 0.501, 3714 updated</a:t>
            </a:r>
          </a:p>
          <a:p>
            <a:pPr marL="0" indent="0">
              <a:buNone/>
            </a:pPr>
            <a:r>
              <a:rPr lang="en-US" altLang="zh-CN" sz="2000" dirty="0"/>
              <a:t>R3: 0.441, 2914 updated		R4: 0.475, 1401 updated</a:t>
            </a:r>
          </a:p>
          <a:p>
            <a:pPr marL="0" indent="0">
              <a:buNone/>
            </a:pPr>
            <a:r>
              <a:rPr lang="en-US" sz="2000" dirty="0"/>
              <a:t>R5: 0.531, 1203 updated		R6: 0.481, 1992 updated</a:t>
            </a:r>
          </a:p>
          <a:p>
            <a:pPr marL="0" indent="0">
              <a:buNone/>
            </a:pPr>
            <a:r>
              <a:rPr lang="en-US" sz="2000" dirty="0"/>
              <a:t>R7: 0.505, 3192 updated		R8: 0.500, 4613 updated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 #2: river,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train set, bounding box: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R1: 0.603, 1037 updated		R2: 0.601, 615 updated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R3: 0.600, 1114 updated		R4: 0.563, 127 updated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R5: 0.555, 134 updated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1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400" dirty="0"/>
              <a:t>Method 2: reset all pixels outside the bounding box to 0; reset to the origin bounding box if the mask size is smaller than half of the box</a:t>
            </a:r>
          </a:p>
          <a:p>
            <a:r>
              <a:rPr lang="en-US" sz="2400" dirty="0"/>
              <a:t>Trial #3: person, 6k train set, bounding box:</a:t>
            </a:r>
          </a:p>
          <a:p>
            <a:pPr marL="0" indent="0">
              <a:buNone/>
            </a:pPr>
            <a:r>
              <a:rPr lang="en-US" sz="2400" dirty="0"/>
              <a:t>0.505 -&gt; 0.503 -&gt; 0.507 -&gt; 0.511 -&gt; 0.508 -&gt; 0.502 -&gt; 0.510</a:t>
            </a:r>
          </a:p>
          <a:p>
            <a:endParaRPr lang="en-US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 #4: river,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1.5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train set, bounding box: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/>
              <a:t>0.603 -&gt; 0.600 -&gt; 0.593 -&gt; 0.580 -&gt; 0.555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7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I don’t think I could finish this project. I think I could:</a:t>
            </a:r>
          </a:p>
          <a:p>
            <a:r>
              <a:rPr lang="en-US" dirty="0"/>
              <a:t>1. try to realize the repeatedly training workflow</a:t>
            </a:r>
          </a:p>
          <a:p>
            <a:r>
              <a:rPr lang="en-US" dirty="0"/>
              <a:t>2. write documents including:</a:t>
            </a:r>
          </a:p>
          <a:p>
            <a:pPr lvl="1"/>
            <a:r>
              <a:rPr lang="en-US" dirty="0"/>
              <a:t>Code usage and structure</a:t>
            </a:r>
          </a:p>
          <a:p>
            <a:pPr lvl="1"/>
            <a:r>
              <a:rPr lang="en-US" dirty="0"/>
              <a:t>Dataset source</a:t>
            </a:r>
          </a:p>
          <a:p>
            <a:pPr lvl="1"/>
            <a:r>
              <a:rPr lang="en-US" dirty="0"/>
              <a:t>Work pipeline: image preprocessing, annotation generator</a:t>
            </a:r>
          </a:p>
          <a:p>
            <a:pPr lvl="1"/>
            <a:r>
              <a:rPr lang="en-US" dirty="0"/>
              <a:t>Tried but failed method</a:t>
            </a:r>
          </a:p>
        </p:txBody>
      </p:sp>
    </p:spTree>
    <p:extLst>
      <p:ext uri="{BB962C8B-B14F-4D97-AF65-F5344CB8AC3E}">
        <p14:creationId xmlns:p14="http://schemas.microsoft.com/office/powerpoint/2010/main" val="405829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Samples for generated imperfect annotation</a:t>
            </a:r>
          </a:p>
        </p:txBody>
      </p:sp>
    </p:spTree>
    <p:extLst>
      <p:ext uri="{BB962C8B-B14F-4D97-AF65-F5344CB8AC3E}">
        <p14:creationId xmlns:p14="http://schemas.microsoft.com/office/powerpoint/2010/main" val="89510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4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4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liver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48511C-A061-7944-B5A6-6D96123C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5090"/>
            <a:ext cx="10554374" cy="513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20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4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81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49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4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9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5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7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87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8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person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93AD02A-19D1-9757-73E1-0C44B5A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35" y="468019"/>
            <a:ext cx="9254283" cy="6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85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40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71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7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4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0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80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river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3877827-4B78-55E3-28A3-605236CA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36" y="627826"/>
            <a:ext cx="80962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72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74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brain</a:t>
            </a:r>
          </a:p>
          <a:p>
            <a:pPr marL="0" indent="0">
              <a:buNone/>
            </a:pPr>
            <a:r>
              <a:rPr lang="en-US" dirty="0"/>
              <a:t>tumor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301F13-37C3-BC4A-3F29-B4E11001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84" y="331834"/>
            <a:ext cx="8855587" cy="5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6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Annotation time</a:t>
            </a:r>
          </a:p>
          <a:p>
            <a:r>
              <a:rPr lang="en-US" sz="2400" dirty="0"/>
              <a:t>I didn’t find a paper talking about annotation time for different methods</a:t>
            </a:r>
          </a:p>
          <a:p>
            <a:r>
              <a:rPr lang="en-US" sz="2400" dirty="0"/>
              <a:t>When I explored, I thought pricing for image annotation services may reflect the time or labor cost. Here are some prices in format {segmentation; polygon; bounding box, service provider} for 1000 instances in $:</a:t>
            </a:r>
          </a:p>
          <a:p>
            <a:pPr lvl="1"/>
            <a:r>
              <a:rPr lang="en-US" sz="2000" dirty="0"/>
              <a:t>870, 257, 63, google ai and </a:t>
            </a:r>
            <a:r>
              <a:rPr lang="en-US" sz="2000" dirty="0" err="1"/>
              <a:t>labeller</a:t>
            </a:r>
            <a:endParaRPr lang="en-US" sz="2000" dirty="0"/>
          </a:p>
          <a:p>
            <a:pPr lvl="1"/>
            <a:r>
              <a:rPr lang="en-US" sz="2000" dirty="0"/>
              <a:t>840, 200, 36, amazon sage maker</a:t>
            </a:r>
          </a:p>
          <a:p>
            <a:pPr lvl="1"/>
            <a:r>
              <a:rPr lang="en-US" sz="2000" dirty="0"/>
              <a:t>1500, 1000, 500, </a:t>
            </a:r>
            <a:r>
              <a:rPr lang="en-US" sz="2000" dirty="0" err="1"/>
              <a:t>taqadam</a:t>
            </a:r>
            <a:endParaRPr lang="en-US" sz="2000" dirty="0"/>
          </a:p>
          <a:p>
            <a:pPr lvl="1"/>
            <a:r>
              <a:rPr lang="en-US" sz="2000" dirty="0"/>
              <a:t>500, 80, 40, </a:t>
            </a:r>
            <a:r>
              <a:rPr lang="en-US" sz="2000" dirty="0" err="1"/>
              <a:t>dyto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600, 190, 45, scale</a:t>
            </a:r>
          </a:p>
          <a:p>
            <a:pPr lvl="1"/>
            <a:r>
              <a:rPr lang="en-US" sz="2000" dirty="0"/>
              <a:t>900, 230, 60, hive</a:t>
            </a:r>
          </a:p>
          <a:p>
            <a:pPr lvl="1"/>
            <a:r>
              <a:rPr lang="en-US" sz="2000" dirty="0"/>
              <a:t>600, 200, 60, cloud factory</a:t>
            </a:r>
          </a:p>
          <a:p>
            <a:r>
              <a:rPr lang="en-US" sz="2400" dirty="0"/>
              <a:t>I would conclude that the ratio is around 13:4:1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Meanwhile, for our annotation time:</a:t>
            </a:r>
          </a:p>
          <a:p>
            <a:pPr lvl="1"/>
            <a:r>
              <a:rPr lang="en-US" dirty="0"/>
              <a:t>You: 1601, 587, 120</a:t>
            </a:r>
          </a:p>
          <a:p>
            <a:pPr lvl="1"/>
            <a:r>
              <a:rPr lang="en-US" dirty="0"/>
              <a:t>Me: 767, 200, 70</a:t>
            </a:r>
          </a:p>
          <a:p>
            <a:r>
              <a:rPr lang="en-US" dirty="0"/>
              <a:t>Also close to 13:4:1</a:t>
            </a:r>
          </a:p>
          <a:p>
            <a:r>
              <a:rPr lang="en-US" dirty="0"/>
              <a:t>So I use this ratio for the testing</a:t>
            </a:r>
          </a:p>
        </p:txBody>
      </p:sp>
    </p:spTree>
    <p:extLst>
      <p:ext uri="{BB962C8B-B14F-4D97-AF65-F5344CB8AC3E}">
        <p14:creationId xmlns:p14="http://schemas.microsoft.com/office/powerpoint/2010/main" val="122512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Test result: river</a:t>
            </a:r>
          </a:p>
          <a:p>
            <a:r>
              <a:rPr lang="en-US" dirty="0"/>
              <a:t>Perfect : </a:t>
            </a:r>
            <a:r>
              <a:rPr lang="en-US" dirty="0" err="1"/>
              <a:t>bbox</a:t>
            </a:r>
            <a:r>
              <a:rPr lang="en-US" dirty="0"/>
              <a:t> = 13:1</a:t>
            </a:r>
          </a:p>
          <a:p>
            <a:r>
              <a:rPr lang="en-US" dirty="0"/>
              <a:t># train set  = 1700, perfect -&gt; 1700/13=131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6AFB7C5-00BB-299E-3584-91BF664C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40" y="1569301"/>
            <a:ext cx="5244618" cy="37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B4E7D7-3BFB-4FB8-8F30-77996288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96565"/>
              </p:ext>
            </p:extLst>
          </p:nvPr>
        </p:nvGraphicFramePr>
        <p:xfrm>
          <a:off x="510589" y="2072606"/>
          <a:ext cx="4445000" cy="160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6143871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250456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112054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226848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490249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124861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15820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14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00043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 method iou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44208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58877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42349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0074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9889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19652</TotalTime>
  <Words>689</Words>
  <Application>Microsoft Office PowerPoint</Application>
  <PresentationFormat>Widescreen</PresentationFormat>
  <Paragraphs>228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 Zhao</cp:lastModifiedBy>
  <cp:revision>73</cp:revision>
  <dcterms:created xsi:type="dcterms:W3CDTF">2021-11-10T14:28:07Z</dcterms:created>
  <dcterms:modified xsi:type="dcterms:W3CDTF">2022-07-27T20:58:19Z</dcterms:modified>
</cp:coreProperties>
</file>