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8" r:id="rId5"/>
    <p:sldId id="260" r:id="rId6"/>
    <p:sldId id="262" r:id="rId7"/>
    <p:sldId id="264" r:id="rId8"/>
    <p:sldId id="289" r:id="rId9"/>
    <p:sldId id="369" r:id="rId10"/>
    <p:sldId id="33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2B84-CF66-6140-F353-5FC9813C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8746D-32DB-5AAD-E3F1-CF63D667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4497-E157-EDC8-28FC-B02AFC6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FCA5-DEED-1266-0268-593C8D8F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749D-ED6C-5DC6-11CE-F8FEFA3E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E905-A38D-BE6B-B1B0-A4BC4DC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9D31-BD00-8D1A-381E-F94C37992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7DCF-F32E-20F2-091A-7CD6B57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CC35-6CE1-7BFB-91DD-BF8D5FC5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E89-A950-4432-B28A-910DC42B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16F0-AF7C-F8CD-9D89-784A52772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388B-32CC-EABD-A51B-F48460AE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D874-656C-16EF-879D-775F66FD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6912-5495-2DD3-B06F-2FA72811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E0B8-1013-68E0-2D29-EFCB5F1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882D-4418-5B1E-E0AC-63A658A3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9C79-E51F-02CF-AF1C-E4EC97D5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C5DD-1AB2-76E5-1306-0706207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1DFF-EF9F-8390-8115-16AEF9EC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5BD5-7411-120C-8163-2A9178FE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ADC5-9606-AB59-F573-33597EB9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D3D2-B4C5-1987-4A96-0A528FEA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0ADA-4604-7A62-82C6-34885B1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C91E-3DE8-F224-5CB9-FBF3906E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3BA7-23DB-6198-2C3D-7D7706FA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2594-06C5-42BB-738C-BE7EE742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D009-79BE-2AFC-D0EA-78B426E44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E7A4-A22C-2171-C045-0F2E7A3C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DCDA-B69D-F855-0362-CEB9666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7A916-2B3D-8EFF-6167-14758B74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5CB9-CCE8-A9A4-4FE4-85146025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90A-7E08-C9D6-3161-3D9CD036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C3395-65E2-9783-7BAB-10942F98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8126B-D99D-68DD-8DB5-004ED32E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DE38-A322-4A8D-6DAB-D63FD929D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21FF7-C7E9-FF10-62B2-B274F3A29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AC8A1-C538-7F21-582E-2E6D13A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8711-33C2-A5FE-A6CB-007564CC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266B7-CC90-D41E-866B-377674A5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42B4-2FCC-EFFE-DB49-FA7AF08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55523-6B0A-4BF7-DC6F-D5864B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2476B-F6E2-90CC-7943-60943E2E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13F1-E045-6F64-78E2-A55EA704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05C1F-3B91-1A4A-8C1A-8483CB94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351B2-C791-7323-279C-230AFE4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E0D3-1E7D-B9E6-DF80-8F22549D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5A15-56EB-7E17-C7E8-AA7E915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8E95-CA05-512F-1E6C-051A4FFC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97015-03A2-388E-012B-D71502ED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6B568-95DD-A953-532F-EDF98490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3DED-EE7F-DF61-A31F-F817936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D84A-8D5A-FC47-C1F6-028199D7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EA8-94FF-9BCE-D0C2-70B336C9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380F7-094A-3B21-F541-771FFDA9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8AF52-542C-3EEC-E5C8-EF7CE1B8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AD51-6BB0-2395-487C-0EB132C9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A89E-1D1D-888C-57B9-2D9493E3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343E-7696-6598-D080-09DDBD1D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0F05A-3B80-258A-33BB-7BBF7A73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24CE-8159-4251-5813-D79FCB23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7774-99A9-EE68-6E89-D460F9EDD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FFE-32E2-4CAD-8514-0584DA813B6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D87D-3BD1-665B-F2F9-D750D2AE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7026-2325-143D-35E0-147EE5D7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13BA-CDFC-47C2-AE25-6A7D44E2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Requirement from the last meeting: </a:t>
            </a:r>
          </a:p>
          <a:p>
            <a:pPr lvl="1"/>
            <a:r>
              <a:rPr lang="en-US" dirty="0"/>
              <a:t>Using different predicted annotation times for polygon and filter with different accuracy.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No progress. Please tell me when you are available for around 1.5-hour annotation, or use my annotation time</a:t>
            </a:r>
          </a:p>
          <a:p>
            <a:pPr lvl="2"/>
            <a:r>
              <a:rPr lang="en-US" dirty="0"/>
              <a:t>Two images from each set, so 8 images in all</a:t>
            </a:r>
          </a:p>
          <a:p>
            <a:pPr lvl="2"/>
            <a:r>
              <a:rPr lang="en-US" dirty="0"/>
              <a:t>6-8 methods: as good as possible, 2-3 polygons, 2-3 filters, bounding box</a:t>
            </a:r>
          </a:p>
          <a:p>
            <a:pPr lvl="1"/>
            <a:r>
              <a:rPr lang="en-US" dirty="0"/>
              <a:t>Get recursive bounding box training work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Almost no progress. I made sure that the mask-</a:t>
            </a:r>
            <a:r>
              <a:rPr lang="en-US" sz="2000" dirty="0" err="1"/>
              <a:t>updator</a:t>
            </a:r>
            <a:r>
              <a:rPr lang="en-US" sz="2000" dirty="0"/>
              <a:t> is correct individually. But I don’t have GPU until Monday, and I had an onsite interview for the whole day yesterday. Haven’t checked the output and next input for each round. </a:t>
            </a:r>
          </a:p>
          <a:p>
            <a:pPr lvl="1"/>
            <a:r>
              <a:rPr lang="en-US" dirty="0"/>
              <a:t>Find popular methods for weakly annotation, and decide whether or not they can be applied in this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400" dirty="0"/>
              <a:t>Method 2: reset all pixels outside the bounding box to 0; reset to the origin bounding box if the mask size is smaller than half of the box</a:t>
            </a:r>
          </a:p>
          <a:p>
            <a:r>
              <a:rPr lang="en-US" sz="2400" dirty="0"/>
              <a:t>Trial #3: person, 6k train set, bounding box:</a:t>
            </a:r>
          </a:p>
          <a:p>
            <a:pPr marL="0" indent="0">
              <a:buNone/>
            </a:pPr>
            <a:r>
              <a:rPr lang="en-US" sz="2400" dirty="0"/>
              <a:t>0.505 -&gt; 0.503 -&gt; 0.507 -&gt; 0.511 -&gt; 0.508 -&gt; 0.502 -&gt; 0.510</a:t>
            </a:r>
          </a:p>
          <a:p>
            <a:endParaRPr lang="en-US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 #4: river,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train set, bounding box: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/>
              <a:t>0.603 -&gt; 0.600 -&gt; 0.593 -&gt; 0.580 -&gt; 0.555</a:t>
            </a:r>
          </a:p>
          <a:p>
            <a:endParaRPr lang="en-US" sz="2400" dirty="0"/>
          </a:p>
          <a:p>
            <a:r>
              <a:rPr lang="en-US" altLang="zh-CN" sz="2400" dirty="0"/>
              <a:t>Method 3: only set x%, 20% for example, in the middle of bounding box as 1, 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7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66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3F0DA-6C20-45E2-EAC1-E02B51A79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1" y="1042987"/>
            <a:ext cx="5343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0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41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09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59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03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69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05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5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8"/>
            <a:ext cx="10515600" cy="6093111"/>
          </a:xfrm>
        </p:spPr>
        <p:txBody>
          <a:bodyPr>
            <a:normAutofit/>
          </a:bodyPr>
          <a:lstStyle/>
          <a:p>
            <a:r>
              <a:rPr lang="en-US" sz="2400" dirty="0"/>
              <a:t>When I explored, I thought pricing for image annotation services may reflect the time or labor cost. Here are some prices in format {segmentation; polygon; bounding box, service provider} for 1000 instances in $:</a:t>
            </a:r>
          </a:p>
          <a:p>
            <a:pPr lvl="1"/>
            <a:r>
              <a:rPr lang="en-US" sz="2000" dirty="0"/>
              <a:t>870, 257, 63, google ai and </a:t>
            </a:r>
            <a:r>
              <a:rPr lang="en-US" sz="2000" dirty="0" err="1"/>
              <a:t>labeller</a:t>
            </a:r>
            <a:endParaRPr lang="en-US" sz="2000" dirty="0"/>
          </a:p>
          <a:p>
            <a:pPr lvl="1"/>
            <a:r>
              <a:rPr lang="en-US" sz="2000" dirty="0"/>
              <a:t>840, 200, 36, amazon sage maker</a:t>
            </a:r>
          </a:p>
          <a:p>
            <a:pPr lvl="1"/>
            <a:r>
              <a:rPr lang="en-US" sz="2000" dirty="0"/>
              <a:t>1500, 1000, 500, </a:t>
            </a:r>
            <a:r>
              <a:rPr lang="en-US" sz="2000" dirty="0" err="1"/>
              <a:t>taqadam</a:t>
            </a:r>
            <a:endParaRPr lang="en-US" sz="2000" dirty="0"/>
          </a:p>
          <a:p>
            <a:pPr lvl="1"/>
            <a:r>
              <a:rPr lang="en-US" sz="2000" dirty="0"/>
              <a:t>500, 80, 40, </a:t>
            </a:r>
            <a:r>
              <a:rPr lang="en-US" sz="2000" dirty="0" err="1"/>
              <a:t>dyto</a:t>
            </a:r>
            <a:endParaRPr lang="en-US" sz="2000" dirty="0"/>
          </a:p>
          <a:p>
            <a:pPr lvl="1"/>
            <a:r>
              <a:rPr lang="en-US" sz="2000" dirty="0"/>
              <a:t>600, 190, 45, scale</a:t>
            </a:r>
          </a:p>
          <a:p>
            <a:pPr lvl="1"/>
            <a:r>
              <a:rPr lang="en-US" sz="2000" dirty="0"/>
              <a:t>900, 230, 60, hive</a:t>
            </a:r>
          </a:p>
          <a:p>
            <a:pPr lvl="1"/>
            <a:r>
              <a:rPr lang="en-US" sz="2000" dirty="0"/>
              <a:t>600, 200, 60, cloud factory</a:t>
            </a:r>
          </a:p>
          <a:p>
            <a:r>
              <a:rPr lang="en-US" sz="2400" dirty="0"/>
              <a:t>I would conclude that the ratio is around 13:4:1</a:t>
            </a:r>
            <a:endParaRPr lang="en-US" dirty="0"/>
          </a:p>
          <a:p>
            <a:r>
              <a:rPr lang="en-US" sz="2400" dirty="0"/>
              <a:t>New received pricing:</a:t>
            </a:r>
          </a:p>
          <a:p>
            <a:pPr lvl="1"/>
            <a:r>
              <a:rPr lang="en-US" sz="2000" dirty="0"/>
              <a:t>600, 450, 50, </a:t>
            </a:r>
            <a:r>
              <a:rPr lang="en-US" sz="2000" dirty="0" err="1"/>
              <a:t>desicrew</a:t>
            </a:r>
            <a:endParaRPr lang="en-US" sz="2000" dirty="0"/>
          </a:p>
          <a:p>
            <a:pPr lvl="1"/>
            <a:r>
              <a:rPr lang="en-US" sz="2000" dirty="0"/>
              <a:t>5000, 1500, 500, rapid</a:t>
            </a:r>
          </a:p>
          <a:p>
            <a:pPr lvl="1"/>
            <a:r>
              <a:rPr lang="en-US" sz="2000" dirty="0"/>
              <a:t>500, 350, 120, </a:t>
            </a:r>
            <a:r>
              <a:rPr lang="en-US" sz="2000" dirty="0" err="1"/>
              <a:t>shaip</a:t>
            </a:r>
            <a:endParaRPr lang="en-US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13:4:1 may not fi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t, need update when having your/my annotation time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45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34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78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7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41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75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74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40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47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99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22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r>
              <a:rPr lang="en-US" sz="2400" dirty="0"/>
              <a:t>Q: What I should look for is data preprocessing, like creating masks from scribble, or training workflow, like recursively training for bounding box; but not some new models targeted to specific annotation method, right?</a:t>
            </a:r>
          </a:p>
          <a:p>
            <a:endParaRPr lang="en-US" sz="2400" dirty="0"/>
          </a:p>
          <a:p>
            <a:r>
              <a:rPr lang="en-US" sz="2400" dirty="0"/>
              <a:t>If I use different models for different methods, then it seems I’m comparing the performance of models instead of the performance of annotation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2847583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10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39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87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759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147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788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347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220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04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79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r>
              <a:rPr lang="en-US" sz="2400" dirty="0"/>
              <a:t>For scribble</a:t>
            </a:r>
          </a:p>
          <a:p>
            <a:r>
              <a:rPr lang="en-US" sz="2400" dirty="0"/>
              <a:t>get the mask from scribble, like from a to g, and use obtained mask to train in U-Net</a:t>
            </a:r>
          </a:p>
          <a:p>
            <a:r>
              <a:rPr lang="en-US" sz="2400" dirty="0"/>
              <a:t>Problem: this algorithm combines everything into a VGG16; I need to extract the mask generation part from the 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F5FE-E720-C236-BCC4-D70A67A0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64" y="4423498"/>
            <a:ext cx="4355318" cy="22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19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18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574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881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633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59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709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25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880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15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r>
              <a:rPr lang="en-US" sz="2400" dirty="0"/>
              <a:t>Bounding box</a:t>
            </a:r>
          </a:p>
          <a:p>
            <a:r>
              <a:rPr lang="en-US" sz="2400" dirty="0"/>
              <a:t>Using dense CRF (don’t understand how CRF works now)</a:t>
            </a:r>
          </a:p>
          <a:p>
            <a:pPr lvl="1"/>
            <a:r>
              <a:rPr lang="en-US" sz="2000" dirty="0"/>
              <a:t>Three ways to apply: Apply to </a:t>
            </a:r>
            <a:r>
              <a:rPr lang="en-US" sz="2000" dirty="0" err="1"/>
              <a:t>bbox</a:t>
            </a:r>
            <a:r>
              <a:rPr lang="en-US" sz="2000" dirty="0"/>
              <a:t> before input to refine it; Apply to the last layer before argmax; Only apply to results in the test stage</a:t>
            </a:r>
          </a:p>
          <a:p>
            <a:pPr lvl="1"/>
            <a:r>
              <a:rPr lang="en-US" sz="2000" dirty="0"/>
              <a:t>Need to tune parameters of CRF in a train set with perfect masks. (“We implement this by appropriately setting the unary terms of the CRF”)</a:t>
            </a:r>
          </a:p>
          <a:p>
            <a:r>
              <a:rPr lang="en-US" sz="2400" dirty="0"/>
              <a:t>Multiscale Combinatorial Grouping (MCG)</a:t>
            </a:r>
          </a:p>
          <a:p>
            <a:pPr lvl="1"/>
            <a:r>
              <a:rPr lang="en-US" sz="2000" dirty="0"/>
              <a:t>Get masks from MCG (possible boundaries), and find the mask most similar to </a:t>
            </a:r>
            <a:r>
              <a:rPr lang="en-US" sz="2000" dirty="0" err="1"/>
              <a:t>bbox</a:t>
            </a:r>
            <a:endParaRPr lang="en-US" sz="2000" dirty="0"/>
          </a:p>
          <a:p>
            <a:pPr lvl="1"/>
            <a:r>
              <a:rPr lang="en-US" sz="2000" dirty="0" err="1"/>
              <a:t>Boxsup</a:t>
            </a:r>
            <a:r>
              <a:rPr lang="en-US" sz="2000" dirty="0"/>
              <a:t>: no code, don’t understand how to do it iteratively</a:t>
            </a:r>
          </a:p>
          <a:p>
            <a:pPr lvl="1"/>
            <a:r>
              <a:rPr lang="en-US" sz="2000" dirty="0"/>
              <a:t>No python code for MCG</a:t>
            </a:r>
          </a:p>
          <a:p>
            <a:r>
              <a:rPr lang="en-US" sz="2400" dirty="0"/>
              <a:t>Grab-cut</a:t>
            </a:r>
          </a:p>
          <a:p>
            <a:pPr lvl="1"/>
            <a:r>
              <a:rPr lang="en-US" sz="2000" dirty="0"/>
              <a:t>Get segmentation from bounding box and user interaction</a:t>
            </a:r>
          </a:p>
          <a:p>
            <a:pPr lvl="1"/>
            <a:r>
              <a:rPr lang="en-US" sz="2000" dirty="0"/>
              <a:t>We can simply apply </a:t>
            </a:r>
            <a:r>
              <a:rPr lang="en-US" sz="2000" dirty="0" err="1"/>
              <a:t>grabcut</a:t>
            </a:r>
            <a:r>
              <a:rPr lang="en-US" sz="2000" dirty="0"/>
              <a:t> to get a better masks from </a:t>
            </a:r>
            <a:r>
              <a:rPr lang="en-US" sz="2000" dirty="0" err="1"/>
              <a:t>bbox</a:t>
            </a:r>
            <a:r>
              <a:rPr lang="en-US" sz="2000" dirty="0"/>
              <a:t> as input</a:t>
            </a:r>
          </a:p>
          <a:p>
            <a:r>
              <a:rPr lang="en-US" sz="2400" dirty="0"/>
              <a:t>box-driven class-wise region masking (BCM)</a:t>
            </a:r>
          </a:p>
          <a:p>
            <a:pPr lvl="1"/>
            <a:r>
              <a:rPr lang="en-US" sz="2000" dirty="0"/>
              <a:t>Average filling rate: sum of mask / sum of </a:t>
            </a:r>
            <a:r>
              <a:rPr lang="en-US" sz="2000" dirty="0" err="1"/>
              <a:t>bbox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008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816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28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066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74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298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203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62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237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9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43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r>
              <a:rPr lang="en-US" sz="2400" dirty="0"/>
              <a:t>Treat filtered mask as perfect</a:t>
            </a:r>
          </a:p>
          <a:p>
            <a:r>
              <a:rPr lang="en-US" sz="2400" dirty="0"/>
              <a:t>Polygon can be done in both/either way</a:t>
            </a:r>
          </a:p>
        </p:txBody>
      </p:sp>
    </p:spTree>
    <p:extLst>
      <p:ext uri="{BB962C8B-B14F-4D97-AF65-F5344CB8AC3E}">
        <p14:creationId xmlns:p14="http://schemas.microsoft.com/office/powerpoint/2010/main" val="3968223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07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692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462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603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042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39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17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918-B329-8B82-7370-B8C4F0BC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9"/>
            <a:ext cx="10515600" cy="56915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98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0506F-9C84-1B82-6FCC-D8614434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373"/>
            <a:ext cx="12192000" cy="25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Repeatedly training</a:t>
            </a:r>
          </a:p>
          <a:p>
            <a:r>
              <a:rPr lang="en-US" sz="2400" dirty="0"/>
              <a:t>Using predictions of one training cycle as the label for the next generation</a:t>
            </a:r>
          </a:p>
          <a:p>
            <a:r>
              <a:rPr lang="en-US" sz="2400" dirty="0"/>
              <a:t> Method 1: If 10% of one prediction is outside the previous bounding box, then don’t update; otherwise, update by the overlap of prediction and </a:t>
            </a:r>
            <a:r>
              <a:rPr lang="en-US" sz="2400" dirty="0" err="1"/>
              <a:t>bbox</a:t>
            </a:r>
            <a:endParaRPr lang="en-US" sz="2400" dirty="0"/>
          </a:p>
          <a:p>
            <a:r>
              <a:rPr lang="en-US" sz="2400" dirty="0"/>
              <a:t>Trial #1: person, 6k train set, bounding box:</a:t>
            </a:r>
          </a:p>
          <a:p>
            <a:pPr marL="0" indent="0">
              <a:buNone/>
            </a:pPr>
            <a:r>
              <a:rPr lang="en-US" sz="2000" dirty="0"/>
              <a:t>R1: 0.505, 4851 updated		R2: 0.501, 3714 updated</a:t>
            </a:r>
          </a:p>
          <a:p>
            <a:pPr marL="0" indent="0">
              <a:buNone/>
            </a:pPr>
            <a:r>
              <a:rPr lang="en-US" altLang="zh-CN" sz="2000" dirty="0"/>
              <a:t>R3: 0.441, 2914 updated		R4: 0.475, 1401 updated</a:t>
            </a:r>
          </a:p>
          <a:p>
            <a:pPr marL="0" indent="0">
              <a:buNone/>
            </a:pPr>
            <a:r>
              <a:rPr lang="en-US" sz="2000" dirty="0"/>
              <a:t>R5: 0.531, 1203 updated		R6: 0.481, 1992 updated</a:t>
            </a:r>
          </a:p>
          <a:p>
            <a:pPr marL="0" indent="0">
              <a:buNone/>
            </a:pPr>
            <a:r>
              <a:rPr lang="en-US" sz="2000" dirty="0"/>
              <a:t>R7: 0.505, 3192 updated		R8: 0.500, 4613 updated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 #2: river,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train set, bounding box: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R1: 0.603, 1037 updated		R2: 0.601, 615 updated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R3: 0.600, 1114 updated		R4: 0.563, 127 updated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R5: 0.555, 134 updated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1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821</Words>
  <Application>Microsoft Office PowerPoint</Application>
  <PresentationFormat>Widescreen</PresentationFormat>
  <Paragraphs>64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Zhao</dc:creator>
  <cp:lastModifiedBy>Shen Zhao</cp:lastModifiedBy>
  <cp:revision>4</cp:revision>
  <dcterms:created xsi:type="dcterms:W3CDTF">2022-07-27T15:25:36Z</dcterms:created>
  <dcterms:modified xsi:type="dcterms:W3CDTF">2022-07-27T19:30:37Z</dcterms:modified>
</cp:coreProperties>
</file>