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  <p:sldMasterId id="2147483650" r:id="rId3"/>
  </p:sldMasterIdLst>
  <p:notesMasterIdLst>
    <p:notesMasterId r:id="rId5"/>
  </p:notesMasterIdLst>
  <p:sldIdLst>
    <p:sldId id="256" r:id="rId4"/>
    <p:sldId id="257" r:id="rId6"/>
    <p:sldId id="258" r:id="rId7"/>
    <p:sldId id="270" r:id="rId8"/>
    <p:sldId id="271" r:id="rId9"/>
    <p:sldId id="263" r:id="rId10"/>
    <p:sldId id="279" r:id="rId11"/>
    <p:sldId id="264" r:id="rId12"/>
    <p:sldId id="265" r:id="rId13"/>
    <p:sldId id="272" r:id="rId14"/>
    <p:sldId id="273" r:id="rId15"/>
    <p:sldId id="274" r:id="rId16"/>
    <p:sldId id="275" r:id="rId17"/>
    <p:sldId id="276" r:id="rId18"/>
    <p:sldId id="277" r:id="rId19"/>
    <p:sldId id="278" r:id="rId20"/>
  </p:sldIdLst>
  <p:sldSz cx="14630400" cy="8229600"/>
  <p:notesSz cx="8229600" cy="14630400"/>
  <p:custDataLst>
    <p:tags r:id="rId24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4" Type="http://schemas.openxmlformats.org/officeDocument/2006/relationships/tags" Target="tags/tag31.xml"/><Relationship Id="rId23" Type="http://schemas.openxmlformats.org/officeDocument/2006/relationships/tableStyles" Target="tableStyles.xml"/><Relationship Id="rId22" Type="http://schemas.openxmlformats.org/officeDocument/2006/relationships/viewProps" Target="viewProps.xml"/><Relationship Id="rId21" Type="http://schemas.openxmlformats.org/officeDocument/2006/relationships/presProps" Target="presProps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tags" Target="../tags/tag23.xml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tags" Target="../tags/tag24.xml"/><Relationship Id="rId1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tags" Target="../tags/tag26.xml"/><Relationship Id="rId1" Type="http://schemas.openxmlformats.org/officeDocument/2006/relationships/tags" Target="../tags/tag25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tags" Target="../tags/tag27.xml"/></Relationships>
</file>

<file path=ppt/slides/_rels/slide1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tags" Target="../tags/tag28.xml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tags" Target="../tags/tag2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20.xml"/><Relationship Id="rId7" Type="http://schemas.openxmlformats.org/officeDocument/2006/relationships/tags" Target="../tags/tag19.xml"/><Relationship Id="rId6" Type="http://schemas.openxmlformats.org/officeDocument/2006/relationships/image" Target="../media/image7.png"/><Relationship Id="rId5" Type="http://schemas.openxmlformats.org/officeDocument/2006/relationships/tags" Target="../tags/tag18.xml"/><Relationship Id="rId4" Type="http://schemas.openxmlformats.org/officeDocument/2006/relationships/tags" Target="../tags/tag17.xml"/><Relationship Id="rId3" Type="http://schemas.openxmlformats.org/officeDocument/2006/relationships/tags" Target="../tags/tag16.xml"/><Relationship Id="rId2" Type="http://schemas.openxmlformats.org/officeDocument/2006/relationships/tags" Target="../tags/tag15.xml"/><Relationship Id="rId14" Type="http://schemas.openxmlformats.org/officeDocument/2006/relationships/notesSlide" Target="../notesSlides/notesSlide4.xml"/><Relationship Id="rId13" Type="http://schemas.openxmlformats.org/officeDocument/2006/relationships/slideLayout" Target="../slideLayouts/slideLayout2.xml"/><Relationship Id="rId12" Type="http://schemas.openxmlformats.org/officeDocument/2006/relationships/image" Target="../media/image9.png"/><Relationship Id="rId11" Type="http://schemas.openxmlformats.org/officeDocument/2006/relationships/tags" Target="../tags/tag22.xml"/><Relationship Id="rId10" Type="http://schemas.openxmlformats.org/officeDocument/2006/relationships/tags" Target="../tags/tag2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833120" y="2018030"/>
            <a:ext cx="10231755" cy="2499360"/>
          </a:xfrm>
          <a:prstGeom prst="rect">
            <a:avLst/>
          </a:prstGeom>
          <a:noFill/>
        </p:spPr>
        <p:txBody>
          <a:bodyPr wrap="square" rtlCol="0" anchor="t"/>
          <a:lstStyle/>
          <a:p>
            <a:pPr marL="0" indent="0">
              <a:lnSpc>
                <a:spcPts val="6560"/>
              </a:lnSpc>
              <a:buNone/>
            </a:pPr>
            <a:r>
              <a:rPr lang="en-US" sz="5250" b="1" kern="0" spc="-157" dirty="0">
                <a:solidFill>
                  <a:srgbClr val="000000"/>
                </a:solidFill>
                <a:latin typeface="+mj-lt"/>
                <a:ea typeface="Inter" pitchFamily="34" charset="-122"/>
                <a:cs typeface="+mj-lt"/>
              </a:rPr>
              <a:t>Measurement-device-independent detection of beyond-quantum states</a:t>
            </a:r>
            <a:endParaRPr lang="en-US" sz="5250" dirty="0">
              <a:latin typeface="+mj-lt"/>
              <a:cs typeface="+mj-lt"/>
            </a:endParaRPr>
          </a:p>
        </p:txBody>
      </p:sp>
      <p:sp>
        <p:nvSpPr>
          <p:cNvPr id="6" name="Shape 4"/>
          <p:cNvSpPr/>
          <p:nvPr/>
        </p:nvSpPr>
        <p:spPr>
          <a:xfrm>
            <a:off x="833199" y="5811679"/>
            <a:ext cx="355402" cy="355402"/>
          </a:xfrm>
          <a:prstGeom prst="roundRect">
            <a:avLst>
              <a:gd name="adj" fmla="val 25726039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7824311" y="5984161"/>
            <a:ext cx="1676519" cy="388858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3060"/>
              </a:lnSpc>
              <a:buNone/>
            </a:pPr>
            <a:r>
              <a:rPr lang="en-US" sz="2185" b="1" kern="0" spc="-35" dirty="0">
                <a:solidFill>
                  <a:srgbClr val="272525"/>
                </a:solidFill>
                <a:ea typeface="Inter" pitchFamily="34" charset="-122"/>
                <a:cs typeface="+mn-lt"/>
              </a:rPr>
              <a:t>Shenzhen-Nagoya Workshop on Quantum Science 2023</a:t>
            </a:r>
            <a:endParaRPr lang="en-US" sz="2185" b="1" kern="0" spc="-35" dirty="0">
              <a:solidFill>
                <a:srgbClr val="272525"/>
              </a:solidFill>
              <a:ea typeface="Inter" pitchFamily="34" charset="-122"/>
              <a:cs typeface="+mn-lt"/>
            </a:endParaRPr>
          </a:p>
          <a:p>
            <a:pPr marL="0" indent="0" algn="l">
              <a:lnSpc>
                <a:spcPts val="3060"/>
              </a:lnSpc>
              <a:buNone/>
            </a:pPr>
            <a:r>
              <a:rPr lang="en-US" sz="2185" b="1" kern="0" spc="-35" dirty="0">
                <a:solidFill>
                  <a:srgbClr val="272525"/>
                </a:solidFill>
                <a:ea typeface="Inter" pitchFamily="34" charset="-122"/>
                <a:cs typeface="+mn-lt"/>
              </a:rPr>
              <a:t>Baichu Yu</a:t>
            </a:r>
            <a:endParaRPr lang="en-US" sz="2185" b="1" kern="0" spc="-35" dirty="0">
              <a:solidFill>
                <a:srgbClr val="272525"/>
              </a:solidFill>
              <a:ea typeface="Inter" pitchFamily="34" charset="-122"/>
              <a:cs typeface="+mn-lt"/>
            </a:endParaRPr>
          </a:p>
          <a:p>
            <a:pPr marL="0" indent="0" algn="l">
              <a:lnSpc>
                <a:spcPts val="3060"/>
              </a:lnSpc>
              <a:buNone/>
            </a:pPr>
            <a:r>
              <a:rPr lang="en-US" sz="2185" b="1" kern="0" spc="-35" dirty="0">
                <a:solidFill>
                  <a:srgbClr val="272525"/>
                </a:solidFill>
                <a:ea typeface="Inter" pitchFamily="34" charset="-122"/>
                <a:cs typeface="+mn-lt"/>
              </a:rPr>
              <a:t>Southern University of Science and Technology, China </a:t>
            </a:r>
            <a:endParaRPr lang="en-US" sz="2185" b="1" kern="0" spc="-35" dirty="0">
              <a:solidFill>
                <a:srgbClr val="272525"/>
              </a:solidFill>
              <a:ea typeface="Inter" pitchFamily="34" charset="-122"/>
              <a:cs typeface="+mn-l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圆角矩形 7"/>
          <p:cNvSpPr/>
          <p:nvPr/>
        </p:nvSpPr>
        <p:spPr>
          <a:xfrm>
            <a:off x="1534795" y="4331970"/>
            <a:ext cx="11169650" cy="262953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Text 2"/>
          <p:cNvSpPr/>
          <p:nvPr>
            <p:custDataLst>
              <p:tags r:id="rId1"/>
            </p:custDataLst>
          </p:nvPr>
        </p:nvSpPr>
        <p:spPr>
          <a:xfrm>
            <a:off x="693063" y="666790"/>
            <a:ext cx="4856440" cy="694373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5470"/>
              </a:lnSpc>
              <a:buNone/>
            </a:pPr>
            <a:r>
              <a:rPr lang="en-US" altLang="zh-CN" sz="4375">
                <a:sym typeface="+mn-ea"/>
              </a:rPr>
              <a:t>MDI detection of beyond-quantum states</a:t>
            </a:r>
            <a:endParaRPr lang="en-US" sz="437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081405" y="2409825"/>
                <a:ext cx="11605895" cy="19672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 sz="2800">
                    <a:sym typeface="+mn-ea"/>
                  </a:rPr>
                  <a:t>          p(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𝑎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𝑏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|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sub>
                    </m:sSub>
                    <m:r>
                      <a:rPr lang="en-US" altLang="zh-CN" sz="2800" b="1" i="1">
                        <a:latin typeface="Cambria Math" panose="02040503050406030204" charset="0"/>
                        <a:cs typeface="Cambria Math" panose="02040503050406030204" charset="0"/>
                      </a:rPr>
                      <m:t>,</m:t>
                    </m:r>
                    <m:sSub>
                      <m:sSubPr>
                        <m:ctrlP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altLang="zh-CN" sz="2800">
                    <a:sym typeface="+mn-ea"/>
                  </a:rPr>
                  <a:t>)=Tr(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⨂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𝐵𝐵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𝜏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⨂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𝐴𝐵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⨂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𝜏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2800">
                    <a:sym typeface="+mn-ea"/>
                  </a:rPr>
                  <a:t>)=Tr(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𝜏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𝑥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⨂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𝜏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𝑦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𝛱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𝑎𝑏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2800"/>
                  <a:t>)</a:t>
                </a:r>
                <a:endParaRPr lang="en-US" altLang="zh-CN" sz="2800"/>
              </a:p>
              <a:p>
                <a:endParaRPr lang="en-US" altLang="zh-CN" sz="2800"/>
              </a:p>
              <a:p>
                <a:pPr algn="ctr"/>
                <a:r>
                  <a:rPr lang="en-US" altLang="zh-CN" sz="280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𝛱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altLang="zh-CN" sz="2800"/>
                  <a:t>=T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𝑟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zh-CN" sz="280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⨂</m:t>
                    </m:r>
                    <m:sSubSup>
                      <m:sSubSup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𝐵𝐵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b>
                      <m:sup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sup>
                    </m:sSubSup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⨂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𝐴𝐵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⨂</m:t>
                    </m:r>
                    <m:sSub>
                      <m:sSubPr>
                        <m:ctrlP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𝐼</m:t>
                        </m:r>
                      </m:e>
                      <m:sub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  <m:r>
                          <a:rPr lang="en-US" altLang="zh-CN" sz="2800" i="1"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b>
                    </m:sSub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2800"/>
                  <a:t>)</a:t>
                </a:r>
                <a:endParaRPr lang="en-US" altLang="zh-CN" sz="2800"/>
              </a:p>
              <a:p>
                <a:endParaRPr lang="en-US" altLang="zh-CN" sz="28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405" y="2409825"/>
                <a:ext cx="11605895" cy="196723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1781175" y="4331970"/>
                <a:ext cx="10923270" cy="26295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chemeClr val="tx1"/>
                    </a:solidFill>
                  </a:rPr>
                  <a:t>Proposition 1.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chemeClr val="tx1"/>
                    </a:solidFill>
                  </a:rPr>
                  <a:t> is a quantum state,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𝛱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chemeClr val="tx1"/>
                    </a:solidFill>
                  </a:rPr>
                  <a:t> would be a positive semi-definite matrix for any (a,b).</a:t>
                </a:r>
                <a:endParaRPr lang="en-US" altLang="zh-CN" sz="2400">
                  <a:solidFill>
                    <a:schemeClr val="tx1"/>
                  </a:solidFill>
                </a:endParaRPr>
              </a:p>
              <a:p>
                <a:r>
                  <a:rPr lang="en-US" altLang="zh-CN" sz="2400">
                    <a:solidFill>
                      <a:schemeClr val="tx1"/>
                    </a:solidFill>
                  </a:rPr>
                  <a:t>Proposition 2. When the measurement operators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CN" sz="2400">
                    <a:solidFill>
                      <a:schemeClr val="tx1"/>
                    </a:solidFill>
                  </a:rPr>
                  <a:t> ,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𝐵𝐵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zh-CN" sz="2400">
                    <a:solidFill>
                      <a:schemeClr val="tx1"/>
                    </a:solidFill>
                    <a:sym typeface="+mn-ea"/>
                  </a:rPr>
                  <a:t> </a:t>
                </a:r>
                <a:r>
                  <a:rPr lang="en-US" altLang="zh-CN" sz="2400">
                    <a:solidFill>
                      <a:schemeClr val="tx1"/>
                    </a:solidFill>
                  </a:rPr>
                  <a:t>are entangled,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𝛱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chemeClr val="tx1"/>
                    </a:solidFill>
                  </a:rPr>
                  <a:t> may preserve the negativity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chemeClr val="tx1"/>
                    </a:solidFill>
                  </a:rPr>
                  <a:t>. Especially,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’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chemeClr val="tx1"/>
                    </a:solidFill>
                  </a:rPr>
                  <a:t>,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CN" sz="2400">
                    <a:solidFill>
                      <a:schemeClr val="tx1"/>
                    </a:solidFill>
                  </a:rPr>
                  <a:t> and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𝐵𝐵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zh-CN" sz="2400">
                    <a:solidFill>
                      <a:schemeClr val="tx1"/>
                    </a:solidFill>
                  </a:rPr>
                  <a:t> are generalized Bell measurement operators of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chemeClr val="tx1"/>
                    </a:solidFill>
                  </a:rPr>
                  <a:t>, we have </a:t>
                </a:r>
                <a:endParaRPr lang="en-US" altLang="zh-CN" sz="2400">
                  <a:solidFill>
                    <a:schemeClr val="tx1"/>
                  </a:solidFill>
                </a:endParaRPr>
              </a:p>
              <a:p>
                <a:r>
                  <a:rPr lang="en-US" altLang="zh-CN" sz="2400">
                    <a:solidFill>
                      <a:schemeClr val="tx1"/>
                    </a:solidFill>
                  </a:rPr>
                  <a:t>                          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𝛱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𝑎𝑏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f>
                      <m:f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fPr>
                      <m:num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𝐴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’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𝐵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charset="0"/>
                                <a:cs typeface="Cambria Math" panose="02040503050406030204" charset="0"/>
                                <a:sym typeface="+mn-ea"/>
                              </a:rPr>
                              <m:t>’</m:t>
                            </m:r>
                          </m:sub>
                        </m:sSub>
                      </m:den>
                    </m:f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𝑈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sub>
                    </m:sSub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⊗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𝑈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sub>
                    </m:sSub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𝐴𝐵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𝑇</m:t>
                        </m:r>
                      </m:sup>
                    </m:sSubSup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𝑈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†</m:t>
                        </m:r>
                      </m:sup>
                    </m:sSub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⊗</m:t>
                    </m:r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𝑈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†</m:t>
                        </m:r>
                      </m:sup>
                    </m:sSubSup>
                  </m:oMath>
                </a14:m>
                <a:r>
                  <a:rPr lang="en-US" altLang="zh-CN" sz="2400">
                    <a:solidFill>
                      <a:schemeClr val="tx1"/>
                    </a:solidFill>
                  </a:rPr>
                  <a:t>        </a:t>
                </a:r>
                <a:endParaRPr lang="en-US" altLang="zh-CN" sz="240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1175" y="4331970"/>
                <a:ext cx="10923270" cy="2629535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直接箭头连接符 5"/>
          <p:cNvCxnSpPr/>
          <p:nvPr/>
        </p:nvCxnSpPr>
        <p:spPr>
          <a:xfrm flipH="1">
            <a:off x="8258810" y="2000885"/>
            <a:ext cx="458470" cy="408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8736330" y="1735455"/>
            <a:ext cx="16770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POPT state</a:t>
            </a:r>
            <a:endParaRPr lang="en-US" altLang="zh-CN">
              <a:solidFill>
                <a:schemeClr val="accent1"/>
              </a:solidFill>
            </a:endParaRPr>
          </a:p>
        </p:txBody>
      </p:sp>
      <p:cxnSp>
        <p:nvCxnSpPr>
          <p:cNvPr id="9" name="直接箭头连接符 8"/>
          <p:cNvCxnSpPr/>
          <p:nvPr/>
        </p:nvCxnSpPr>
        <p:spPr>
          <a:xfrm>
            <a:off x="5052060" y="2191385"/>
            <a:ext cx="443865" cy="2806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1906270" y="1862455"/>
            <a:ext cx="336804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Joint measurement operator on Alice’s side</a:t>
            </a:r>
            <a:endParaRPr lang="en-US" altLang="zh-CN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" name="圆角矩形 9"/>
          <p:cNvSpPr/>
          <p:nvPr/>
        </p:nvSpPr>
        <p:spPr>
          <a:xfrm>
            <a:off x="1461770" y="3955415"/>
            <a:ext cx="11169650" cy="3730625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111250" y="2058670"/>
                <a:ext cx="12407900" cy="1406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sz="2000"/>
                  <a:t>Two central problems of the detection protocol:</a:t>
                </a:r>
                <a:endParaRPr lang="en-US" sz="2000"/>
              </a:p>
              <a:p>
                <a:endParaRPr lang="en-US" sz="2000"/>
              </a:p>
              <a:p>
                <a:r>
                  <a:rPr lang="en-US" sz="2000"/>
                  <a:t>1. Find suitable measurements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sz="200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𝐵𝐵</m:t>
                        </m:r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b>
                      <m:sup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sz="200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𝛱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/>
                  <a:t> preserves the negativity of tested beyond-quantum state.</a:t>
                </a:r>
                <a:endParaRPr lang="en-US" sz="2000"/>
              </a:p>
              <a:p>
                <a:r>
                  <a:rPr lang="en-US" sz="2000"/>
                  <a:t>2. Find efficient method to recover the information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𝛱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sz="2000"/>
                  <a:t> from the experimental correlations </a:t>
                </a:r>
                <a:r>
                  <a:rPr lang="en-US" altLang="zh-CN" sz="2000">
                    <a:sym typeface="+mn-ea"/>
                  </a:rPr>
                  <a:t>p(a,b|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sz="200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0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sz="2000"/>
                  <a:t>).</a:t>
                </a:r>
                <a:endParaRPr lang="en-US" sz="200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1250" y="2058670"/>
                <a:ext cx="12407900" cy="1406525"/>
              </a:xfrm>
              <a:prstGeom prst="rect">
                <a:avLst/>
              </a:prstGeom>
              <a:blipFill rotWithShape="1">
                <a:blip r:embed="rId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2"/>
          <p:cNvSpPr/>
          <p:nvPr>
            <p:custDataLst>
              <p:tags r:id="rId2"/>
            </p:custDataLst>
          </p:nvPr>
        </p:nvSpPr>
        <p:spPr>
          <a:xfrm>
            <a:off x="693063" y="666790"/>
            <a:ext cx="4856440" cy="694373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5470"/>
              </a:lnSpc>
              <a:buNone/>
            </a:pPr>
            <a:r>
              <a:rPr lang="en-US" altLang="zh-CN" sz="4375">
                <a:sym typeface="+mn-ea"/>
              </a:rPr>
              <a:t>MDI detection of beyond-quantum states</a:t>
            </a:r>
            <a:endParaRPr lang="en-US" sz="437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/>
              <p:cNvSpPr txBox="1"/>
              <p:nvPr/>
            </p:nvSpPr>
            <p:spPr>
              <a:xfrm>
                <a:off x="2314575" y="4163695"/>
                <a:ext cx="9918065" cy="203073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pPr algn="l"/>
                <a:r>
                  <a:rPr lang="en-US" altLang="zh-CN" sz="2400"/>
                  <a:t>Result 1.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𝛱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altLang="zh-CN" sz="2400"/>
                  <a:t> </a:t>
                </a:r>
                <a:r>
                  <a:rPr lang="en-US" altLang="zh-CN" sz="2400">
                    <a:sym typeface="+mn-ea"/>
                  </a:rPr>
                  <a:t>preserves the negativity of a beyond-quantum state only if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sup>
                    </m:sSubSup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 </m:t>
                    </m:r>
                  </m:oMath>
                </a14:m>
                <a:r>
                  <a:rPr lang="en-US" altLang="zh-CN" sz="240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𝐵𝐵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zh-CN" sz="2400"/>
                  <a:t> are entangled.</a:t>
                </a:r>
                <a:endParaRPr lang="en-US" altLang="zh-CN" sz="2400"/>
              </a:p>
              <a:p>
                <a:pPr algn="l"/>
                <a:endParaRPr lang="en-US" altLang="zh-CN" sz="2400"/>
              </a:p>
              <a:p>
                <a:pPr algn="l"/>
                <a:r>
                  <a:rPr lang="en-US" altLang="zh-CN" sz="2400"/>
                  <a:t>Result 2. In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×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 sz="2400"/>
                  <a:t>-dimensional case,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𝛱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altLang="zh-CN" sz="2400"/>
                  <a:t> preserves the negativity of beyond-quantum state if (1) the state is also an extremal POPT state, and (2)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CN" sz="240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𝐵𝐵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zh-CN" sz="2400"/>
                  <a:t> are entangled pure. (Counter examples if any conditions is not met.)</a:t>
                </a:r>
                <a:endParaRPr lang="en-US" altLang="zh-CN" sz="2400"/>
              </a:p>
            </p:txBody>
          </p:sp>
        </mc:Choice>
        <mc:Fallback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575" y="4163695"/>
                <a:ext cx="9918065" cy="2030730"/>
              </a:xfrm>
              <a:prstGeom prst="rect">
                <a:avLst/>
              </a:prstGeom>
              <a:blipFill rotWithShape="1">
                <a:blip r:embed="rId3"/>
                <a:stretch>
                  <a:fillRect b="-1616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/>
              <p:cNvSpPr txBox="1"/>
              <p:nvPr/>
            </p:nvSpPr>
            <p:spPr>
              <a:xfrm>
                <a:off x="2622550" y="6672580"/>
                <a:ext cx="9156700" cy="7740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000">
                    <a:solidFill>
                      <a:schemeClr val="accent1"/>
                    </a:solidFill>
                  </a:rPr>
                  <a:t>Key point of the proof: Any </a:t>
                </a:r>
                <a14:m>
                  <m:oMath xmlns:m="http://schemas.openxmlformats.org/officeDocument/2006/math">
                    <m:r>
                      <a:rPr lang="en-US" altLang="zh-CN" sz="2000">
                        <a:solidFill>
                          <a:schemeClr val="accent1"/>
                        </a:solidFill>
                        <a:latin typeface="Cambria Math" panose="02040503050406030204" charset="0"/>
                      </a:rPr>
                      <m:t>2</m:t>
                    </m:r>
                    <m:r>
                      <a:rPr lang="en-US" altLang="zh-CN" sz="2000">
                        <a:solidFill>
                          <a:schemeClr val="accent1"/>
                        </a:solidFill>
                        <a:latin typeface="Cambria Math" panose="02040503050406030204" charset="0"/>
                      </a:rPr>
                      <m:t>×</m:t>
                    </m:r>
                    <m:r>
                      <a:rPr lang="en-US" altLang="zh-CN" sz="2000">
                        <a:solidFill>
                          <a:schemeClr val="accent1"/>
                        </a:solidFill>
                        <a:latin typeface="Cambria Math" panose="02040503050406030204" charset="0"/>
                      </a:rPr>
                      <m:t>2</m:t>
                    </m:r>
                  </m:oMath>
                </a14:m>
                <a:r>
                  <a:rPr lang="en-US" altLang="zh-CN" sz="2000">
                    <a:solidFill>
                      <a:schemeClr val="accent1"/>
                    </a:solidFill>
                  </a:rPr>
                  <a:t> beyond quantum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𝐴𝐵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(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𝐴𝐵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)</m:t>
                    </m:r>
                  </m:oMath>
                </a14:m>
                <a:r>
                  <a:rPr lang="en-US" altLang="zh-CN" sz="2000">
                    <a:solidFill>
                      <a:schemeClr val="accent1"/>
                    </a:solidFill>
                  </a:rPr>
                  <a:t> 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𝛤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=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𝐼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sub>
                    </m:sSub>
                    <m:r>
                      <a:rPr lang="en-US" altLang="zh-CN" sz="2000" i="1">
                        <a:solidFill>
                          <a:schemeClr val="accent1"/>
                        </a:solidFill>
                        <a:latin typeface="Cambria Math" panose="02040503050406030204" charset="0"/>
                        <a:cs typeface="Cambria Math" panose="02040503050406030204" charset="0"/>
                        <a:sym typeface="+mn-ea"/>
                      </a:rPr>
                      <m:t>⊗</m:t>
                    </m:r>
                    <m:sSub>
                      <m:sSub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𝑇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accent1"/>
                    </a:solidFill>
                  </a:rPr>
                  <a:t> is the partial transposition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𝜎</m:t>
                        </m:r>
                      </m:e>
                      <m:sub>
                        <m:r>
                          <a:rPr lang="en-US" altLang="zh-CN" sz="2000" i="1">
                            <a:solidFill>
                              <a:schemeClr val="accent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en-US" altLang="zh-CN" sz="2000">
                    <a:solidFill>
                      <a:schemeClr val="accent1"/>
                    </a:solidFill>
                  </a:rPr>
                  <a:t> is a suitable entangled quantum state.</a:t>
                </a:r>
                <a:endParaRPr lang="en-US" altLang="zh-CN" sz="200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2550" y="6672580"/>
                <a:ext cx="9156700" cy="77406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2"/>
          <p:cNvSpPr/>
          <p:nvPr>
            <p:custDataLst>
              <p:tags r:id="rId1"/>
            </p:custDataLst>
          </p:nvPr>
        </p:nvSpPr>
        <p:spPr>
          <a:xfrm>
            <a:off x="693063" y="666790"/>
            <a:ext cx="4856440" cy="694373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5470"/>
              </a:lnSpc>
              <a:buNone/>
            </a:pPr>
            <a:r>
              <a:rPr lang="en-US" altLang="zh-CN" sz="4375">
                <a:sym typeface="+mn-ea"/>
              </a:rPr>
              <a:t>MDI detection of beyond-quantum states</a:t>
            </a:r>
            <a:endParaRPr lang="en-US" sz="4375" dirty="0"/>
          </a:p>
        </p:txBody>
      </p:sp>
      <p:pic>
        <p:nvPicPr>
          <p:cNvPr id="2" name="图片 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502660" y="2684145"/>
            <a:ext cx="7689215" cy="276479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760095" y="1707515"/>
            <a:ext cx="1015428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A semi-definite program to address the second problem (inspired by Ref. [4])</a:t>
            </a:r>
            <a:endParaRPr lang="en-US" altLang="zh-CN" sz="2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/>
              <p:cNvSpPr txBox="1"/>
              <p:nvPr/>
            </p:nvSpPr>
            <p:spPr>
              <a:xfrm>
                <a:off x="2603500" y="5833110"/>
                <a:ext cx="10073640" cy="101155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2400">
                    <a:solidFill>
                      <a:srgbClr val="FF0000"/>
                    </a:solidFill>
                  </a:rPr>
                  <a:t>Reconstruct the least negative matrix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𝑋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:r>
                  <a:rPr lang="en-US" altLang="zh-CN" sz="2400">
                    <a:solidFill>
                      <a:srgbClr val="FF0000"/>
                    </a:solidFill>
                    <a:sym typeface="+mn-ea"/>
                  </a:rPr>
                  <a:t>(minimise the absolute value of the smallest eigenvalue)  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which produces correlations compatible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𝛱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. When there exist (a,b) s.t.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𝑎𝑏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&gt;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, we confirm that the state is beyond-quantum.   </a:t>
                </a:r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5" name="文本框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3500" y="5833110"/>
                <a:ext cx="10073640" cy="1011555"/>
              </a:xfrm>
              <a:prstGeom prst="rect">
                <a:avLst/>
              </a:prstGeom>
              <a:blipFill rotWithShape="1">
                <a:blip r:embed="rId4"/>
                <a:stretch>
                  <a:fillRect b="-129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2089150" y="7270750"/>
            <a:ext cx="114046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[4] </a:t>
            </a:r>
            <a:r>
              <a:rPr lang="zh-CN" altLang="en-US"/>
              <a:t>Rosset D, Martin A, Verbanis E, et al. Practical measurement-device-independent entanglement quantification[J]. Physical Review A, 2018, 98(5): 052332.</a:t>
            </a:r>
            <a:endParaRPr lang="zh-CN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692785" y="4114800"/>
            <a:ext cx="5848350" cy="289623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Text 2"/>
          <p:cNvSpPr/>
          <p:nvPr>
            <p:custDataLst>
              <p:tags r:id="rId1"/>
            </p:custDataLst>
          </p:nvPr>
        </p:nvSpPr>
        <p:spPr>
          <a:xfrm>
            <a:off x="693063" y="666790"/>
            <a:ext cx="4856440" cy="694373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5470"/>
              </a:lnSpc>
              <a:buNone/>
            </a:pPr>
            <a:r>
              <a:rPr lang="en-US" altLang="zh-CN" sz="4375">
                <a:sym typeface="+mn-ea"/>
              </a:rPr>
              <a:t>Performance of our scheme</a:t>
            </a:r>
            <a:endParaRPr lang="en-US" sz="4375" dirty="0"/>
          </a:p>
        </p:txBody>
      </p:sp>
      <p:sp>
        <p:nvSpPr>
          <p:cNvPr id="2" name="文本框 1"/>
          <p:cNvSpPr txBox="1"/>
          <p:nvPr/>
        </p:nvSpPr>
        <p:spPr>
          <a:xfrm>
            <a:off x="1111250" y="2058670"/>
            <a:ext cx="12407900" cy="16300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000"/>
              <a:t>Two criteria of performance:</a:t>
            </a:r>
            <a:endParaRPr lang="en-US" sz="2000"/>
          </a:p>
          <a:p>
            <a:endParaRPr lang="en-US" sz="2000"/>
          </a:p>
          <a:p>
            <a:r>
              <a:rPr lang="en-US" sz="2000"/>
              <a:t>1. Universal completeness: Any beyond-quantum state can be detected by the protocol when the experimental devices are well-chosen.</a:t>
            </a:r>
            <a:endParaRPr lang="en-US" sz="2000"/>
          </a:p>
          <a:p>
            <a:r>
              <a:rPr lang="en-US" sz="2000"/>
              <a:t>2. Soundness: A quantum state will never be detected as a non-quantum state by the protocol.</a:t>
            </a:r>
            <a:endParaRPr 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908050" y="4196080"/>
                <a:ext cx="5637530" cy="23069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Result 3</a:t>
                </a:r>
                <a:r>
                  <a:rPr lang="zh-CN" altLang="en-US" sz="2400"/>
                  <a:t>. </a:t>
                </a:r>
                <a:r>
                  <a:rPr lang="en-US" altLang="zh-CN" sz="2400"/>
                  <a:t>W</a:t>
                </a:r>
                <a:r>
                  <a:rPr lang="zh-CN" altLang="en-US" sz="2400"/>
                  <a:t>e can confirm that the tested state is non-quantum whenever we obtain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𝑐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𝑎𝑏</m:t>
                        </m:r>
                      </m:sub>
                    </m:sSub>
                  </m:oMath>
                </a14:m>
                <a:r>
                  <a:rPr lang="zh-CN" altLang="en-US" sz="2400"/>
                  <a:t> &gt; 0</a:t>
                </a:r>
                <a:r>
                  <a:rPr lang="en-US" altLang="zh-CN" sz="2400"/>
                  <a:t> for some (a,b).</a:t>
                </a:r>
                <a:endParaRPr lang="en-US" altLang="zh-CN" sz="2400"/>
              </a:p>
              <a:p>
                <a:endParaRPr lang="en-US" altLang="zh-CN" sz="2400"/>
              </a:p>
              <a:p>
                <a:r>
                  <a:rPr lang="en-US" altLang="zh-CN" sz="2400">
                    <a:solidFill>
                      <a:srgbClr val="FF0000"/>
                    </a:solidFill>
                  </a:rPr>
                  <a:t>The protocol guarantees soundness with the trust on the input states.</a:t>
                </a:r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050" y="4196080"/>
                <a:ext cx="5637530" cy="230695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 5"/>
          <p:cNvSpPr/>
          <p:nvPr/>
        </p:nvSpPr>
        <p:spPr>
          <a:xfrm>
            <a:off x="6710680" y="4056380"/>
            <a:ext cx="7432040" cy="39262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/>
              <p:cNvSpPr txBox="1"/>
              <p:nvPr/>
            </p:nvSpPr>
            <p:spPr>
              <a:xfrm>
                <a:off x="7031355" y="4114165"/>
                <a:ext cx="7111365" cy="20504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2400"/>
                  <a:t>Result 4. W</a:t>
                </a:r>
                <a:r>
                  <a:rPr lang="zh-CN" altLang="en-US" sz="2400"/>
                  <a:t>hen the dimensions of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𝐴</m:t>
                    </m:r>
                  </m:oMath>
                </a14:m>
                <a:r>
                  <a:rPr lang="zh-CN" altLang="en-US" sz="2400"/>
                  <a:t> 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𝐵</m:t>
                    </m:r>
                  </m:oMath>
                </a14:m>
                <a:r>
                  <a:rPr lang="zh-CN" altLang="en-US" sz="2400"/>
                  <a:t> are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𝑑𝐴</m:t>
                    </m:r>
                  </m:oMath>
                </a14:m>
                <a:r>
                  <a:rPr lang="en-US" altLang="zh-CN" sz="2400"/>
                  <a:t> </a:t>
                </a:r>
                <a:r>
                  <a:rPr lang="zh-CN" altLang="en-US" sz="2400"/>
                  <a:t>and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𝑑𝐵</m:t>
                    </m:r>
                  </m:oMath>
                </a14:m>
                <a:r>
                  <a:rPr lang="zh-CN" altLang="en-US" sz="2400"/>
                  <a:t> respectively, any non-quantum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𝜌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𝐴𝐵</m:t>
                        </m:r>
                      </m:sub>
                    </m:sSub>
                  </m:oMath>
                </a14:m>
                <a:r>
                  <a:rPr lang="zh-CN" altLang="en-US" sz="2400"/>
                  <a:t> will be</a:t>
                </a:r>
                <a:r>
                  <a:rPr lang="en-US" altLang="zh-CN" sz="2400"/>
                  <a:t> </a:t>
                </a:r>
                <a:r>
                  <a:rPr lang="zh-CN" altLang="en-US" sz="2400"/>
                  <a:t>detected by </a:t>
                </a:r>
                <a:r>
                  <a:rPr lang="en-US" altLang="zh-CN" sz="2400"/>
                  <a:t>the protocol</a:t>
                </a:r>
                <a:r>
                  <a:rPr lang="zh-CN" altLang="en-US" sz="2400"/>
                  <a:t>, by choosing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zh-CN" altLang="en-US" sz="2400"/>
                  <a:t>} and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zh-CN" altLang="en-US" sz="2400"/>
                  <a:t>} to be</a:t>
                </a:r>
                <a:r>
                  <a:rPr lang="en-US" altLang="zh-CN" sz="2400"/>
                  <a:t> </a:t>
                </a:r>
                <a:r>
                  <a:rPr lang="zh-CN" altLang="en-US" sz="2400"/>
                  <a:t>tomographically complete sets of states,</a:t>
                </a:r>
                <a:r>
                  <a:rPr lang="en-US" altLang="zh-CN" sz="2400"/>
                  <a:t> </a:t>
                </a:r>
                <a:r>
                  <a:rPr lang="zh-CN" altLang="en-US" sz="2400"/>
                  <a:t>and measurement operators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zh-CN" altLang="en-US" sz="240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𝐵𝐵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zh-CN" sz="2400"/>
                  <a:t> </a:t>
                </a:r>
                <a:r>
                  <a:rPr lang="zh-CN" altLang="en-US" sz="2400"/>
                  <a:t>to have</a:t>
                </a:r>
                <a:r>
                  <a:rPr lang="en-US" altLang="zh-CN" sz="2400"/>
                  <a:t> be the</a:t>
                </a:r>
                <a:r>
                  <a:rPr lang="zh-CN" altLang="en-US" sz="2400"/>
                  <a:t> generalised Bell measurement operators</a:t>
                </a:r>
                <a:r>
                  <a:rPr lang="en-US" altLang="zh-CN" sz="2400"/>
                  <a:t>.</a:t>
                </a:r>
                <a:endParaRPr lang="en-US" altLang="zh-CN" sz="2400"/>
              </a:p>
              <a:p>
                <a:endParaRPr lang="en-US" altLang="zh-CN" sz="2400"/>
              </a:p>
              <a:p>
                <a:r>
                  <a:rPr lang="en-US" altLang="zh-CN" sz="2400">
                    <a:solidFill>
                      <a:srgbClr val="FF0000"/>
                    </a:solidFill>
                  </a:rPr>
                  <a:t>The protocol satisfies universal completeness with the knowledge of the local dimensions of the tested system. Improves the result of Ref. [5].</a:t>
                </a:r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31355" y="4114165"/>
                <a:ext cx="7111365" cy="2050415"/>
              </a:xfrm>
              <a:prstGeom prst="rect">
                <a:avLst/>
              </a:prstGeom>
              <a:blipFill rotWithShape="1">
                <a:blip r:embed="rId3"/>
                <a:stretch>
                  <a:fillRect b="-856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文本框 8"/>
          <p:cNvSpPr txBox="1"/>
          <p:nvPr/>
        </p:nvSpPr>
        <p:spPr>
          <a:xfrm>
            <a:off x="370205" y="7059930"/>
            <a:ext cx="61709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[5]</a:t>
            </a:r>
            <a:r>
              <a:rPr lang="zh-CN" altLang="en-US"/>
              <a:t>Lobo E P, Naik S G, Sen S, et al. Certifying beyond quantumness of locally quantum no-signaling theories through a quantum-input Bell test[J]. Physical Review A, 2022, 106(4): L040201.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2059305" y="3849370"/>
            <a:ext cx="10001250" cy="24288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Text 2"/>
          <p:cNvSpPr/>
          <p:nvPr>
            <p:custDataLst>
              <p:tags r:id="rId1"/>
            </p:custDataLst>
          </p:nvPr>
        </p:nvSpPr>
        <p:spPr>
          <a:xfrm>
            <a:off x="693063" y="666790"/>
            <a:ext cx="4856440" cy="694373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5470"/>
              </a:lnSpc>
              <a:buNone/>
            </a:pPr>
            <a:r>
              <a:rPr lang="en-US" altLang="zh-CN" sz="3600">
                <a:sym typeface="+mn-ea"/>
              </a:rPr>
              <a:t>Performance when the input set is </a:t>
            </a:r>
            <a:endParaRPr lang="en-US" altLang="zh-CN" sz="3600">
              <a:sym typeface="+mn-ea"/>
            </a:endParaRPr>
          </a:p>
          <a:p>
            <a:pPr marL="0" indent="0" algn="l">
              <a:lnSpc>
                <a:spcPts val="5470"/>
              </a:lnSpc>
              <a:buNone/>
            </a:pPr>
            <a:r>
              <a:rPr lang="en-US" altLang="zh-CN" sz="3600">
                <a:sym typeface="+mn-ea"/>
              </a:rPr>
              <a:t>not tomographically complete</a:t>
            </a:r>
            <a:endParaRPr lang="en-US" altLang="zh-CN" sz="3600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814955" y="3990340"/>
                <a:ext cx="8615680" cy="17329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sz="2400"/>
                  <a:t>Theorem 3. When</a:t>
                </a:r>
                <a:r>
                  <a:rPr lang="en-US" altLang="zh-CN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zh-CN" altLang="en-US" sz="2400"/>
                  <a:t>, if any one of the</a:t>
                </a:r>
                <a:r>
                  <a:rPr lang="en-US" altLang="zh-CN" sz="2400"/>
                  <a:t> </a:t>
                </a:r>
                <a:r>
                  <a:rPr lang="zh-CN" altLang="en-US" sz="2400"/>
                  <a:t>input sets </a:t>
                </a:r>
                <a:r>
                  <a:rPr lang="en-US" altLang="zh-CN" sz="2400"/>
                  <a:t>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altLang="zh-CN" sz="2400"/>
                  <a:t>}</a:t>
                </a:r>
                <a:r>
                  <a:rPr lang="zh-CN" altLang="en-US" sz="2400"/>
                  <a:t>, {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zh-CN" altLang="en-US" sz="2400"/>
                  <a:t>} consists of no more than 3 linearly</a:t>
                </a:r>
                <a:r>
                  <a:rPr lang="en-US" altLang="zh-CN" sz="2400"/>
                  <a:t> </a:t>
                </a:r>
                <a:r>
                  <a:rPr lang="zh-CN" altLang="en-US" sz="2400"/>
                  <a:t>independent states, and if the pair of measurement operators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 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𝐴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𝑎</m:t>
                        </m:r>
                      </m:sup>
                    </m:sSubSup>
                  </m:oMath>
                </a14:m>
                <a:r>
                  <a:rPr lang="en-US" altLang="zh-CN" sz="2400"/>
                  <a:t> </a:t>
                </a:r>
                <a:r>
                  <a:rPr lang="zh-CN" altLang="en-US" sz="2400"/>
                  <a:t>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𝐵𝐵</m:t>
                        </m:r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’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  <a:sym typeface="+mn-ea"/>
                          </a:rPr>
                          <m:t>𝑏</m:t>
                        </m:r>
                      </m:sup>
                    </m:sSubSup>
                  </m:oMath>
                </a14:m>
                <a:r>
                  <a:rPr lang="en-US" altLang="zh-CN" sz="2400"/>
                  <a:t> </a:t>
                </a:r>
                <a:r>
                  <a:rPr lang="zh-CN" altLang="en-US" sz="2400"/>
                  <a:t>are Bell measurement operators,</a:t>
                </a:r>
                <a:r>
                  <a:rPr lang="en-US" altLang="zh-CN" sz="2400"/>
                  <a:t> </a:t>
                </a:r>
                <a:r>
                  <a:rPr lang="zh-CN" altLang="en-US" sz="2400"/>
                  <a:t>we can always find some </a:t>
                </a:r>
                <a:r>
                  <a:rPr lang="en-US" altLang="zh-CN" sz="2400"/>
                  <a:t>beyond</a:t>
                </a:r>
                <a:r>
                  <a:rPr lang="zh-CN" altLang="en-US" sz="2400"/>
                  <a:t>-quantum state</a:t>
                </a:r>
                <a:r>
                  <a:rPr lang="en-US" altLang="zh-CN" sz="2400"/>
                  <a:t> </a:t>
                </a:r>
                <a:r>
                  <a:rPr lang="zh-CN" altLang="en-US" sz="2400"/>
                  <a:t>that</a:t>
                </a:r>
                <a:r>
                  <a:rPr lang="en-US" altLang="zh-CN" sz="2400"/>
                  <a:t> </a:t>
                </a:r>
                <a:r>
                  <a:rPr lang="zh-CN" altLang="en-US" sz="2400"/>
                  <a:t>cannot be detected </a:t>
                </a:r>
                <a:r>
                  <a:rPr lang="en-US" altLang="zh-CN" sz="2400"/>
                  <a:t>with one pair of outcomes (a,b).</a:t>
                </a:r>
                <a:endParaRPr lang="en-US" altLang="zh-CN" sz="240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4955" y="3990340"/>
                <a:ext cx="8615680" cy="1732915"/>
              </a:xfrm>
              <a:prstGeom prst="rect">
                <a:avLst/>
              </a:prstGeom>
              <a:blipFill rotWithShape="1">
                <a:blip r:embed="rId2"/>
                <a:stretch>
                  <a:fillRect b="-141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1737995" y="2404110"/>
                <a:ext cx="11181080" cy="1266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Observation.  The number of measurement operators in a tomographically complete set in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/>
                  <a:t>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−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1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</m:oMath>
                </a14:m>
                <a:r>
                  <a:rPr lang="en-US" altLang="zh-CN" sz="2400"/>
                  <a:t> When the measurement operators are local in the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⊗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sub>
                        </m:sSub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/>
                  <a:t>, the dimension of locally t-</a:t>
                </a:r>
                <a:r>
                  <a:rPr lang="en-US" altLang="zh-CN" sz="2400">
                    <a:sym typeface="+mn-ea"/>
                  </a:rPr>
                  <a:t>complete sets should be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𝐴</m:t>
                            </m:r>
                          </m:sub>
                        </m:sSub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/>
                  <a:t> and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zh-CN" sz="2400" i="1">
                                <a:latin typeface="Cambria Math" panose="02040503050406030204" charset="0"/>
                                <a:cs typeface="Cambria Math" panose="02040503050406030204" charset="0"/>
                              </a:rPr>
                              <m:t>𝐵</m:t>
                            </m:r>
                          </m:sub>
                        </m:sSub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/>
                  <a:t>.</a:t>
                </a:r>
                <a:endParaRPr lang="en-US" altLang="zh-CN" sz="2400"/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995" y="2404110"/>
                <a:ext cx="11181080" cy="126619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666490" y="6584315"/>
            <a:ext cx="776414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Using tomographically incomplete set of input states does not necessarily reduce the complexity of the experiment.</a:t>
            </a:r>
            <a:endParaRPr lang="en-US" altLang="zh-CN" sz="24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2113280" y="2465070"/>
            <a:ext cx="10001250" cy="18434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Text 2"/>
          <p:cNvSpPr/>
          <p:nvPr>
            <p:custDataLst>
              <p:tags r:id="rId1"/>
            </p:custDataLst>
          </p:nvPr>
        </p:nvSpPr>
        <p:spPr>
          <a:xfrm>
            <a:off x="693063" y="666790"/>
            <a:ext cx="4856440" cy="694373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5470"/>
              </a:lnSpc>
              <a:buNone/>
            </a:pPr>
            <a:r>
              <a:rPr lang="en-US" altLang="zh-CN" sz="3600">
                <a:sym typeface="+mn-ea"/>
              </a:rPr>
              <a:t>Performance when the input set is </a:t>
            </a:r>
            <a:endParaRPr lang="en-US" altLang="zh-CN" sz="3600">
              <a:sym typeface="+mn-ea"/>
            </a:endParaRPr>
          </a:p>
          <a:p>
            <a:pPr marL="0" indent="0" algn="l">
              <a:lnSpc>
                <a:spcPts val="5470"/>
              </a:lnSpc>
              <a:buNone/>
            </a:pPr>
            <a:r>
              <a:rPr lang="en-US" altLang="zh-CN" sz="3600">
                <a:sym typeface="+mn-ea"/>
              </a:rPr>
              <a:t>not tomographically complete</a:t>
            </a:r>
            <a:endParaRPr lang="en-US" altLang="zh-CN" sz="3600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2485390" y="2660650"/>
                <a:ext cx="9257030" cy="1732915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zh-CN" altLang="en-US" sz="2400"/>
                  <a:t>Theorem </a:t>
                </a:r>
                <a:r>
                  <a:rPr lang="en-US" altLang="zh-CN" sz="2400"/>
                  <a:t>4</a:t>
                </a:r>
                <a:r>
                  <a:rPr lang="zh-CN" altLang="en-US" sz="2400"/>
                  <a:t>. When</a:t>
                </a:r>
                <a:r>
                  <a:rPr lang="en-US" altLang="zh-CN" sz="240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zh-CN" altLang="en-US" sz="2400"/>
                  <a:t>, </a:t>
                </a:r>
                <a:r>
                  <a:rPr lang="en-US" altLang="zh-CN" sz="2400"/>
                  <a:t>i</a:t>
                </a:r>
                <a:r>
                  <a:rPr sz="2400"/>
                  <a:t>f we can find a</a:t>
                </a:r>
                <a:r>
                  <a:rPr lang="en-US" sz="2400"/>
                  <a:t> </a:t>
                </a:r>
                <a:r>
                  <a:rPr sz="2400"/>
                  <a:t>state |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𝜙</m:t>
                    </m:r>
                  </m:oMath>
                </a14:m>
                <a:r>
                  <a:rPr lang="en-US" sz="2400"/>
                  <a:t>&gt;</a:t>
                </a:r>
                <a:r>
                  <a:rPr sz="2400"/>
                  <a:t>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∈</m:t>
                    </m:r>
                    <m:sSup>
                      <m:sSupPr>
                        <m:ctrlP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sz="2400"/>
                  <a:t> such that Tr(|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𝜙</m:t>
                    </m:r>
                  </m:oMath>
                </a14:m>
                <a:r>
                  <a:rPr lang="en-US" sz="2400"/>
                  <a:t>&gt;&lt;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charset="0"/>
                        <a:cs typeface="Cambria Math" panose="02040503050406030204" charset="0"/>
                      </a:rPr>
                      <m:t>𝜙</m:t>
                    </m:r>
                  </m:oMath>
                </a14:m>
                <a:r>
                  <a:rPr sz="2400"/>
                  <a:t>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sz="2400"/>
                  <a:t>) = 0 for all input</a:t>
                </a:r>
                <a:r>
                  <a:rPr lang="en-US" sz="2400"/>
                  <a:t> </a:t>
                </a:r>
                <a:r>
                  <a:rPr sz="2400"/>
                  <a:t>states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sz="2400"/>
                  <a:t> on Alice’s side,</a:t>
                </a:r>
                <a:r>
                  <a:rPr lang="en-US" sz="2400"/>
                  <a:t> </a:t>
                </a:r>
                <a:r>
                  <a:rPr sz="2400"/>
                  <a:t>no </a:t>
                </a:r>
                <a:r>
                  <a:rPr lang="en-US" sz="2400"/>
                  <a:t>beyond</a:t>
                </a:r>
                <a:r>
                  <a:rPr sz="2400"/>
                  <a:t>-quantum state can be detected by the</a:t>
                </a:r>
                <a:r>
                  <a:rPr lang="en-US" sz="2400"/>
                  <a:t> </a:t>
                </a:r>
                <a:r>
                  <a:rPr sz="2400"/>
                  <a:t>protocol</a:t>
                </a:r>
                <a:r>
                  <a:rPr lang="en-US" sz="2400"/>
                  <a:t> </a:t>
                </a:r>
                <a:r>
                  <a:rPr sz="2400">
                    <a:sym typeface="+mn-ea"/>
                  </a:rPr>
                  <a:t>(similarly for Bob’s side)</a:t>
                </a:r>
                <a:r>
                  <a:rPr sz="2400"/>
                  <a:t>.</a:t>
                </a:r>
                <a:endParaRPr sz="240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5390" y="2660650"/>
                <a:ext cx="9257030" cy="173291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3038475" y="4879340"/>
                <a:ext cx="7983855" cy="1568450"/>
              </a:xfrm>
              <a:prstGeom prst="rect">
                <a:avLst/>
              </a:prstGeom>
              <a:noFill/>
            </p:spPr>
            <p:txBody>
              <a:bodyPr wrap="square" rtlCol="0" anchor="t">
                <a:spAutoFit/>
              </a:bodyPr>
              <a:p>
                <a:r>
                  <a:rPr lang="zh-CN" altLang="en-US" sz="2400">
                    <a:solidFill>
                      <a:srgbClr val="FF0000"/>
                    </a:solidFill>
                  </a:rPr>
                  <a:t> In order to detect at least some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beyond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-quantum states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2</m:t>
                    </m:r>
                  </m:oMath>
                </a14:m>
                <a:r>
                  <a:rPr lang="zh-CN" altLang="en-US" sz="2400">
                    <a:solidFill>
                      <a:srgbClr val="FF0000"/>
                    </a:solidFill>
                  </a:rPr>
                  <a:t>, we need at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least 3 quantum input states each for Alice and Bob.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Additionally, the chosen input states should be linearly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 </a:t>
                </a:r>
                <a:r>
                  <a:rPr lang="zh-CN" altLang="en-US" sz="2400">
                    <a:solidFill>
                      <a:srgbClr val="FF0000"/>
                    </a:solidFill>
                  </a:rPr>
                  <a:t>independent and non-orthogonal</a:t>
                </a:r>
                <a:r>
                  <a:rPr lang="en-US" altLang="zh-CN" sz="2400">
                    <a:solidFill>
                      <a:srgbClr val="FF0000"/>
                    </a:solidFill>
                  </a:rPr>
                  <a:t>.</a:t>
                </a:r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475" y="4879340"/>
                <a:ext cx="7983855" cy="156845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文本框 2"/>
          <p:cNvSpPr txBox="1"/>
          <p:nvPr/>
        </p:nvSpPr>
        <p:spPr>
          <a:xfrm>
            <a:off x="863600" y="1922145"/>
            <a:ext cx="10377170" cy="24301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/>
              <a:t>We proposed a MDI Bell test protocol which can distinguish beyond-quantum state, we show that our protocol just need to assume the local dimensions of the tested system to achieve</a:t>
            </a:r>
            <a:r>
              <a:rPr lang="en-US" sz="2800">
                <a:sym typeface="+mn-ea"/>
              </a:rPr>
              <a:t> universal completeness.</a:t>
            </a:r>
            <a:endParaRPr lang="en-US" altLang="zh-CN" sz="2800"/>
          </a:p>
          <a:p>
            <a:endParaRPr lang="en-US" altLang="zh-CN" sz="2000"/>
          </a:p>
          <a:p>
            <a:endParaRPr lang="en-US" altLang="zh-CN" sz="2000"/>
          </a:p>
        </p:txBody>
      </p:sp>
      <p:sp>
        <p:nvSpPr>
          <p:cNvPr id="5" name="Text 2"/>
          <p:cNvSpPr/>
          <p:nvPr>
            <p:custDataLst>
              <p:tags r:id="rId1"/>
            </p:custDataLst>
          </p:nvPr>
        </p:nvSpPr>
        <p:spPr>
          <a:xfrm>
            <a:off x="820063" y="918250"/>
            <a:ext cx="4856440" cy="694373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5470"/>
              </a:lnSpc>
              <a:buNone/>
            </a:pPr>
            <a:r>
              <a:rPr lang="en-US" altLang="zh-CN" sz="3600">
                <a:sym typeface="+mn-ea"/>
              </a:rPr>
              <a:t>Summary</a:t>
            </a:r>
            <a:endParaRPr lang="en-US" altLang="zh-CN" sz="3600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871220" y="4587875"/>
            <a:ext cx="1032192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/>
              <a:t>To be done</a:t>
            </a:r>
            <a:endParaRPr lang="en-US" altLang="zh-CN" sz="3600"/>
          </a:p>
          <a:p>
            <a:endParaRPr lang="en-US" altLang="zh-CN" sz="2800"/>
          </a:p>
          <a:p>
            <a:r>
              <a:rPr lang="en-US" altLang="zh-CN" sz="2800"/>
              <a:t>1. Take into account of the experimental errors.</a:t>
            </a:r>
            <a:endParaRPr lang="en-US" altLang="zh-CN" sz="2800"/>
          </a:p>
          <a:p>
            <a:r>
              <a:rPr lang="en-US" altLang="zh-CN" sz="2800"/>
              <a:t>2. Make the results of the tomographically incomplete case stronger.</a:t>
            </a:r>
            <a:endParaRPr lang="en-US" altLang="zh-CN" sz="28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2037993" y="1570315"/>
            <a:ext cx="4443889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>
              <a:lnSpc>
                <a:spcPts val="5470"/>
              </a:lnSpc>
              <a:buNone/>
            </a:pPr>
            <a:r>
              <a:rPr lang="en-US" sz="4375" b="1" kern="0" spc="-131" dirty="0">
                <a:solidFill>
                  <a:srgbClr val="000000"/>
                </a:solidFill>
                <a:latin typeface="+mj-lt"/>
                <a:ea typeface="Inter" pitchFamily="34" charset="-122"/>
                <a:cs typeface="+mj-lt"/>
              </a:rPr>
              <a:t>Overview</a:t>
            </a:r>
            <a:endParaRPr lang="en-US" sz="4375" b="1" kern="0" spc="-131" dirty="0">
              <a:solidFill>
                <a:srgbClr val="000000"/>
              </a:solidFill>
              <a:latin typeface="+mj-lt"/>
              <a:ea typeface="Inter" pitchFamily="34" charset="-122"/>
              <a:cs typeface="+mj-lt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120900" y="2771140"/>
            <a:ext cx="9629140" cy="3046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1. Non-detectability of beyond-quantum positive-over-all-pure-tensors (POPT) states in standard Bell scenario (device-independent).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2. Generalized Bell scenario with quantum input (measurement-device-independent).</a:t>
            </a:r>
            <a:endParaRPr lang="en-US" altLang="zh-CN" sz="2400"/>
          </a:p>
          <a:p>
            <a:endParaRPr lang="en-US" altLang="zh-CN" sz="2400"/>
          </a:p>
          <a:p>
            <a:r>
              <a:rPr lang="en-US" altLang="zh-CN" sz="2400"/>
              <a:t>3. Detection of beyond-quantum POPT states with </a:t>
            </a:r>
            <a:r>
              <a:rPr lang="en-US" altLang="zh-CN" sz="2400">
                <a:sym typeface="+mn-ea"/>
              </a:rPr>
              <a:t>measurement-device-independent (MDI) Bell test.</a:t>
            </a:r>
            <a:r>
              <a:rPr lang="en-US" altLang="zh-CN" sz="2400"/>
              <a:t>  </a:t>
            </a:r>
            <a:r>
              <a:rPr lang="en-US" altLang="zh-CN"/>
              <a:t>  </a:t>
            </a:r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-1143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93063" y="666790"/>
            <a:ext cx="485644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5470"/>
              </a:lnSpc>
              <a:buNone/>
            </a:pPr>
            <a:r>
              <a:rPr lang="en-US" altLang="zh-CN" sz="4375">
                <a:sym typeface="+mn-ea"/>
              </a:rPr>
              <a:t>Standard Bell scenario </a:t>
            </a:r>
            <a:endParaRPr lang="en-US" altLang="zh-CN" sz="4375"/>
          </a:p>
          <a:p>
            <a:pPr marL="0" indent="0" algn="l">
              <a:lnSpc>
                <a:spcPts val="5470"/>
              </a:lnSpc>
              <a:buNone/>
            </a:pPr>
            <a:endParaRPr lang="en-US" sz="4375" dirty="0"/>
          </a:p>
        </p:txBody>
      </p:sp>
      <p:sp>
        <p:nvSpPr>
          <p:cNvPr id="15" name="圆角矩形 14"/>
          <p:cNvSpPr/>
          <p:nvPr/>
        </p:nvSpPr>
        <p:spPr>
          <a:xfrm>
            <a:off x="2002790" y="3491865"/>
            <a:ext cx="2720975" cy="168656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6748780" y="3527425"/>
            <a:ext cx="2720975" cy="168656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362960" y="2538730"/>
            <a:ext cx="0" cy="9417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2"/>
            </p:custDataLst>
          </p:nvPr>
        </p:nvCxnSpPr>
        <p:spPr>
          <a:xfrm>
            <a:off x="8159750" y="2468880"/>
            <a:ext cx="0" cy="9417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>
            <p:custDataLst>
              <p:tags r:id="rId3"/>
            </p:custDataLst>
          </p:nvPr>
        </p:nvCxnSpPr>
        <p:spPr>
          <a:xfrm>
            <a:off x="8182610" y="5259705"/>
            <a:ext cx="0" cy="9417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4"/>
            </p:custDataLst>
          </p:nvPr>
        </p:nvCxnSpPr>
        <p:spPr>
          <a:xfrm>
            <a:off x="3362960" y="5224780"/>
            <a:ext cx="0" cy="9417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756910" y="3119755"/>
            <a:ext cx="0" cy="2395855"/>
          </a:xfrm>
          <a:prstGeom prst="line">
            <a:avLst/>
          </a:prstGeom>
          <a:ln w="508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977515" y="4091940"/>
            <a:ext cx="2093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FF00"/>
                </a:solidFill>
              </a:rPr>
              <a:t>Alice</a:t>
            </a:r>
            <a:endParaRPr lang="en-US" altLang="zh-CN" sz="2800">
              <a:solidFill>
                <a:srgbClr val="FFFF00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740015" y="4074160"/>
            <a:ext cx="2093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FF00"/>
                </a:solidFill>
              </a:rPr>
              <a:t>Bob</a:t>
            </a:r>
            <a:endParaRPr lang="en-US" altLang="zh-CN" sz="2800">
              <a:solidFill>
                <a:srgbClr val="FFFF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3183255" y="1968500"/>
            <a:ext cx="907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x</a:t>
            </a:r>
            <a:endParaRPr lang="en-US" altLang="zh-CN" sz="2800" b="1"/>
          </a:p>
        </p:txBody>
      </p:sp>
      <p:sp>
        <p:nvSpPr>
          <p:cNvPr id="27" name="文本框 26"/>
          <p:cNvSpPr txBox="1"/>
          <p:nvPr>
            <p:custDataLst>
              <p:tags r:id="rId6"/>
            </p:custDataLst>
          </p:nvPr>
        </p:nvSpPr>
        <p:spPr>
          <a:xfrm>
            <a:off x="7999730" y="1974215"/>
            <a:ext cx="907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y</a:t>
            </a:r>
            <a:endParaRPr lang="en-US" altLang="zh-CN" sz="2800" b="1"/>
          </a:p>
        </p:txBody>
      </p:sp>
      <p:sp>
        <p:nvSpPr>
          <p:cNvPr id="28" name="文本框 27"/>
          <p:cNvSpPr txBox="1"/>
          <p:nvPr>
            <p:custDataLst>
              <p:tags r:id="rId7"/>
            </p:custDataLst>
          </p:nvPr>
        </p:nvSpPr>
        <p:spPr>
          <a:xfrm>
            <a:off x="3183255" y="6164580"/>
            <a:ext cx="907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a</a:t>
            </a:r>
            <a:endParaRPr lang="en-US" altLang="zh-CN" sz="2800" b="1"/>
          </a:p>
        </p:txBody>
      </p:sp>
      <p:sp>
        <p:nvSpPr>
          <p:cNvPr id="29" name="文本框 28"/>
          <p:cNvSpPr txBox="1"/>
          <p:nvPr>
            <p:custDataLst>
              <p:tags r:id="rId8"/>
            </p:custDataLst>
          </p:nvPr>
        </p:nvSpPr>
        <p:spPr>
          <a:xfrm>
            <a:off x="8014335" y="6156960"/>
            <a:ext cx="907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b</a:t>
            </a:r>
            <a:endParaRPr lang="en-US" altLang="zh-CN" sz="2800" b="1"/>
          </a:p>
        </p:txBody>
      </p:sp>
      <p:sp>
        <p:nvSpPr>
          <p:cNvPr id="30" name="文本框 29"/>
          <p:cNvSpPr txBox="1"/>
          <p:nvPr/>
        </p:nvSpPr>
        <p:spPr>
          <a:xfrm>
            <a:off x="4839970" y="7239635"/>
            <a:ext cx="32912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/>
              <a:t>p(a,b|x,y)</a:t>
            </a:r>
            <a:endParaRPr lang="en-US" altLang="zh-CN" sz="3200"/>
          </a:p>
        </p:txBody>
      </p:sp>
      <p:sp>
        <p:nvSpPr>
          <p:cNvPr id="33" name="文本框 32"/>
          <p:cNvSpPr txBox="1"/>
          <p:nvPr/>
        </p:nvSpPr>
        <p:spPr>
          <a:xfrm>
            <a:off x="9604375" y="4497705"/>
            <a:ext cx="4848860" cy="32302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solidFill>
                  <a:srgbClr val="FF0000"/>
                </a:solidFill>
                <a:sym typeface="+mn-ea"/>
              </a:rPr>
              <a:t>Device-independent (DI)</a:t>
            </a:r>
            <a:endParaRPr lang="en-US" altLang="zh-CN" sz="3600">
              <a:solidFill>
                <a:srgbClr val="FF0000"/>
              </a:solidFill>
            </a:endParaRPr>
          </a:p>
          <a:p>
            <a:r>
              <a:rPr lang="en-US" altLang="zh-CN" sz="2800">
                <a:solidFill>
                  <a:srgbClr val="FF0000"/>
                </a:solidFill>
              </a:rPr>
              <a:t>The DI property of Bell scenario makes it a convenient tool for studying theories other than quantum mechanics: physical principles, mathematical on experimental statistics.</a:t>
            </a:r>
            <a:endParaRPr lang="en-US" altLang="zh-CN" sz="280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5709920" y="6575425"/>
            <a:ext cx="0" cy="6642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2"/>
          <p:cNvSpPr/>
          <p:nvPr>
            <p:custDataLst>
              <p:tags r:id="rId1"/>
            </p:custDataLst>
          </p:nvPr>
        </p:nvSpPr>
        <p:spPr>
          <a:xfrm>
            <a:off x="693063" y="666790"/>
            <a:ext cx="4856440" cy="694373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5470"/>
              </a:lnSpc>
              <a:buNone/>
            </a:pPr>
            <a:r>
              <a:rPr lang="en-US" altLang="zh-CN" sz="4375">
                <a:sym typeface="+mn-ea"/>
              </a:rPr>
              <a:t>General Probabilistic Theory (GPT)</a:t>
            </a:r>
            <a:endParaRPr lang="en-US" sz="4375" dirty="0"/>
          </a:p>
        </p:txBody>
      </p:sp>
      <p:sp>
        <p:nvSpPr>
          <p:cNvPr id="2" name="文本框 1"/>
          <p:cNvSpPr txBox="1"/>
          <p:nvPr/>
        </p:nvSpPr>
        <p:spPr>
          <a:xfrm>
            <a:off x="741680" y="2083435"/>
            <a:ext cx="1135824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GPT is a general framework to assign probabilities for each outcome in an experiment.</a:t>
            </a:r>
            <a:r>
              <a:rPr lang="en-US" altLang="zh-CN"/>
              <a:t> </a:t>
            </a:r>
            <a:endParaRPr lang="en-US" altLang="zh-CN"/>
          </a:p>
        </p:txBody>
      </p:sp>
      <p:sp>
        <p:nvSpPr>
          <p:cNvPr id="3" name="文本框 2"/>
          <p:cNvSpPr txBox="1"/>
          <p:nvPr/>
        </p:nvSpPr>
        <p:spPr>
          <a:xfrm>
            <a:off x="2554605" y="2640965"/>
            <a:ext cx="886523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Two weak assumptions of GPT [1]:</a:t>
            </a:r>
            <a:endParaRPr lang="en-US" altLang="zh-CN" sz="2400"/>
          </a:p>
          <a:p>
            <a:r>
              <a:rPr lang="en-US" altLang="zh-CN" sz="2400"/>
              <a:t>1. Each choice of preparation is made independently from each choice of measurement.</a:t>
            </a:r>
            <a:endParaRPr lang="en-US" altLang="zh-CN" sz="2400"/>
          </a:p>
          <a:p>
            <a:r>
              <a:rPr lang="en-US" altLang="zh-CN" sz="2400"/>
              <a:t>2. Repeated runs of the same experiment yields an independent and identically distributed (i.i.d.) source of data.</a:t>
            </a:r>
            <a:endParaRPr lang="en-US" altLang="zh-CN" sz="240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5820" y="4853940"/>
            <a:ext cx="7853045" cy="2117090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文本框 5"/>
              <p:cNvSpPr txBox="1"/>
              <p:nvPr/>
            </p:nvSpPr>
            <p:spPr>
              <a:xfrm>
                <a:off x="753110" y="5313045"/>
                <a:ext cx="4829810" cy="11988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>
                    <a:solidFill>
                      <a:srgbClr val="FF0000"/>
                    </a:solidFill>
                  </a:rPr>
                  <a:t>Example of GPT for 2 outcomes case: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are m preparations (states),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{</m:t>
                        </m:r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 sz="2400">
                    <a:solidFill>
                      <a:srgbClr val="FF0000"/>
                    </a:solidFill>
                  </a:rPr>
                  <a:t> are measurements [1].</a:t>
                </a:r>
                <a:endParaRPr lang="en-US" altLang="zh-CN" sz="240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3110" y="5313045"/>
                <a:ext cx="4829810" cy="11988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文本框 6"/>
          <p:cNvSpPr txBox="1"/>
          <p:nvPr/>
        </p:nvSpPr>
        <p:spPr>
          <a:xfrm>
            <a:off x="1420495" y="7418705"/>
            <a:ext cx="11815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[1] Grabowecky M J, Pollack C A J, Cameron A R, et al. Experimentally bounding deviations from quantum theory for a photonic three-level system using theory-agnostic tomography[J]. Physical Review A, 2022, 105(3): 032204.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113790" y="1962785"/>
            <a:ext cx="11269980" cy="4954270"/>
          </a:xfrm>
          <a:prstGeom prst="roundRect">
            <a:avLst/>
          </a:prstGeom>
          <a:noFill/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Text 2"/>
          <p:cNvSpPr/>
          <p:nvPr>
            <p:custDataLst>
              <p:tags r:id="rId1"/>
            </p:custDataLst>
          </p:nvPr>
        </p:nvSpPr>
        <p:spPr>
          <a:xfrm>
            <a:off x="693063" y="666790"/>
            <a:ext cx="4856440" cy="694373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5470"/>
              </a:lnSpc>
              <a:buNone/>
            </a:pPr>
            <a:r>
              <a:rPr lang="en-US" altLang="zh-CN" sz="4375">
                <a:sym typeface="+mn-ea"/>
              </a:rPr>
              <a:t>States and effects of GPT</a:t>
            </a:r>
            <a:endParaRPr lang="en-US" sz="437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783080" y="2113280"/>
                <a:ext cx="9991725" cy="38366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400"/>
                  <a:t>1. If the rank of matrix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𝐷</m:t>
                    </m:r>
                  </m:oMath>
                </a14:m>
                <a:r>
                  <a:rPr lang="en-US" altLang="zh-CN" sz="2400"/>
                  <a:t> is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</m:oMath>
                </a14:m>
                <a:r>
                  <a:rPr lang="en-US" altLang="zh-CN" sz="2400"/>
                  <a:t>, we can find a set of k-dimensional state vectors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𝒔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 sz="2400"/>
                  <a:t> 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𝑖</m:t>
                    </m:r>
                  </m:oMath>
                </a14:m>
                <a:r>
                  <a:rPr lang="en-US" altLang="zh-CN" sz="2400"/>
                  <a:t>=1,...,m) and set of k-dimensional effect vectors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 sz="2400"/>
                  <a:t> 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𝑗</m:t>
                    </m:r>
                  </m:oMath>
                </a14:m>
                <a:r>
                  <a:rPr lang="en-US" altLang="zh-CN" sz="2400"/>
                  <a:t>=1,...,n)</a:t>
                </a:r>
                <a:r>
                  <a:rPr lang="en-US" altLang="zh-CN" sz="2400"/>
                  <a:t>, such that [1]</a:t>
                </a:r>
                <a:endParaRPr lang="en-US" altLang="zh-CN" sz="2400"/>
              </a:p>
              <a:p>
                <a:endParaRPr lang="en-US" altLang="zh-CN" sz="240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,</m:t>
                          </m:r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𝒔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𝑖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charset="0"/>
                          <a:cs typeface="Cambria Math" panose="02040503050406030204" charset="0"/>
                        </a:rPr>
                        <m:t>.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𝒆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US" altLang="zh-CN" sz="2400" i="1">
                  <a:latin typeface="Cambria Math" panose="02040503050406030204" charset="0"/>
                  <a:cs typeface="Cambria Math" panose="02040503050406030204" charset="0"/>
                </a:endParaRPr>
              </a:p>
              <a:p>
                <a:endParaRPr lang="en-US" altLang="zh-CN" sz="2400"/>
              </a:p>
              <a:p>
                <a:r>
                  <a:rPr lang="en-US" altLang="zh-CN" sz="2400"/>
                  <a:t>2. </a:t>
                </a:r>
                <a:r>
                  <a:rPr lang="en-US" altLang="zh-CN" sz="2400">
                    <a:sym typeface="+mn-ea"/>
                  </a:rPr>
                  <a:t>(Based on Ref. [2])</a:t>
                </a:r>
                <a:r>
                  <a:rPr lang="en-US" altLang="zh-CN" sz="2400"/>
                  <a:t> If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𝑘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sSup>
                      <m:sSup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𝑑</m:t>
                        </m:r>
                      </m:e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/>
                  <a:t>, then we can find set of matrices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 sz="2400"/>
                  <a:t> in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/>
                  <a:t> and set of matrices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{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}</m:t>
                    </m:r>
                  </m:oMath>
                </a14:m>
                <a:r>
                  <a:rPr lang="en-US" altLang="zh-CN" sz="2400"/>
                  <a:t> </a:t>
                </a:r>
                <a:r>
                  <a:rPr lang="en-US" altLang="zh-CN" sz="2400">
                    <a:sym typeface="+mn-ea"/>
                  </a:rPr>
                  <a:t>in space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𝐿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𝑑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/>
                  <a:t>, such that </a:t>
                </a:r>
                <a:endParaRPr lang="en-US" altLang="zh-CN" sz="2400"/>
              </a:p>
              <a:p>
                <a:endParaRPr lang="en-US" altLang="zh-CN" sz="2400"/>
              </a:p>
              <a:p>
                <a:pPr algn="ctr"/>
                <a:r>
                  <a:rPr lang="en-US" altLang="zh-CN" sz="2400"/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,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𝑇𝑟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𝑆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𝑖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.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𝐸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/>
                  <a:t>          </a:t>
                </a:r>
                <a:endParaRPr lang="en-US" altLang="zh-CN" sz="240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080" y="2113280"/>
                <a:ext cx="9991725" cy="383667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3362960" y="5949950"/>
            <a:ext cx="80645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solidFill>
                  <a:srgbClr val="FF0000"/>
                </a:solidFill>
              </a:rPr>
              <a:t>The following contents will be based on the assumption in result 2, where we assume the (local) dimension of the system.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1228090" y="7152005"/>
            <a:ext cx="118154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[2] Arai H, Hayashi M. Derivation of Standard Quantum Theory via State Discrimination[J]. arXiv preprint arXiv:2307.11271, 2023.</a:t>
            </a:r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1941830" y="4573270"/>
            <a:ext cx="3291205" cy="2012315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Text 2"/>
          <p:cNvSpPr/>
          <p:nvPr>
            <p:custDataLst>
              <p:tags r:id="rId1"/>
            </p:custDataLst>
          </p:nvPr>
        </p:nvSpPr>
        <p:spPr>
          <a:xfrm>
            <a:off x="693063" y="666790"/>
            <a:ext cx="4856440" cy="694373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5470"/>
              </a:lnSpc>
              <a:buNone/>
            </a:pPr>
            <a:r>
              <a:rPr lang="en-US" altLang="zh-CN" sz="4375">
                <a:sym typeface="+mn-ea"/>
              </a:rPr>
              <a:t>Positive-over-all-pure-tensors (POPT) states</a:t>
            </a:r>
            <a:endParaRPr lang="en-US" sz="4375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889760" y="2084705"/>
                <a:ext cx="11516995" cy="1846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3200"/>
                  <a:t>Definition.</a:t>
                </a:r>
                <a:endParaRPr lang="en-US" altLang="zh-CN" sz="3200"/>
              </a:p>
              <a:p>
                <a:r>
                  <a:rPr lang="en-US" altLang="zh-CN" sz="2800"/>
                  <a:t>POPT states are Hermitian, unit trace operators which produce non-negative probabilities under local measurement operators. </a:t>
                </a:r>
                <a:endParaRPr lang="en-US" altLang="zh-CN" sz="2800"/>
              </a:p>
              <a:p>
                <a:r>
                  <a:rPr lang="en-US" altLang="zh-CN" sz="2400"/>
                  <a:t>                                                               Tr(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𝑊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1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⊗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...⊗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𝐴𝑛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𝑎𝑛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/>
                  <a:t>)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≥</m:t>
                    </m:r>
                    <m:r>
                      <a:rPr lang="en-US" altLang="zh-CN" sz="2400" i="1">
                        <a:latin typeface="Cambria Math" panose="02040503050406030204" charset="0"/>
                        <a:ea typeface="MS Mincho" charset="0"/>
                        <a:cs typeface="Cambria Math" panose="02040503050406030204" charset="0"/>
                      </a:rPr>
                      <m:t>0</m:t>
                    </m:r>
                  </m:oMath>
                </a14:m>
                <a:endParaRPr lang="en-US" altLang="zh-CN" sz="2400" i="1">
                  <a:latin typeface="Cambria Math" panose="02040503050406030204" charset="0"/>
                  <a:ea typeface="MS Mincho" charset="0"/>
                  <a:cs typeface="Cambria Math" panose="02040503050406030204" charset="0"/>
                </a:endParaRPr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89760" y="2084705"/>
                <a:ext cx="11516995" cy="1846580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/>
          <p:cNvSpPr/>
          <p:nvPr/>
        </p:nvSpPr>
        <p:spPr>
          <a:xfrm>
            <a:off x="2319655" y="4945380"/>
            <a:ext cx="2686685" cy="1477645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>
              <a:ln>
                <a:solidFill>
                  <a:schemeClr val="tx1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2061845" y="4678045"/>
            <a:ext cx="16052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POPT states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2503805" y="5422265"/>
            <a:ext cx="22383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Quantum states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6545580" y="4681855"/>
            <a:ext cx="6911340" cy="196596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 sz="2400"/>
              <a:t>POPT states can have negative eigenvalues but does not produce negative probabilities in Bell scenario, we call the POPT states with negative eigenvalues </a:t>
            </a:r>
            <a:r>
              <a:rPr lang="en-US" altLang="zh-CN" sz="2400">
                <a:solidFill>
                  <a:srgbClr val="FF0000"/>
                </a:solidFill>
              </a:rPr>
              <a:t>beyond</a:t>
            </a:r>
            <a:r>
              <a:rPr lang="en-US" altLang="zh-CN" sz="2400">
                <a:solidFill>
                  <a:srgbClr val="FF0000"/>
                </a:solidFill>
              </a:rPr>
              <a:t>-quantum states</a:t>
            </a:r>
            <a:r>
              <a:rPr lang="en-US" altLang="zh-CN" sz="2400"/>
              <a:t>.</a:t>
            </a:r>
            <a:endParaRPr lang="en-US" altLang="zh-CN" sz="2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圆角矩形 2"/>
          <p:cNvSpPr/>
          <p:nvPr/>
        </p:nvSpPr>
        <p:spPr>
          <a:xfrm>
            <a:off x="3656965" y="4467860"/>
            <a:ext cx="7645400" cy="236410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Text 2"/>
          <p:cNvSpPr/>
          <p:nvPr>
            <p:custDataLst>
              <p:tags r:id="rId1"/>
            </p:custDataLst>
          </p:nvPr>
        </p:nvSpPr>
        <p:spPr>
          <a:xfrm>
            <a:off x="693063" y="666790"/>
            <a:ext cx="4856440" cy="694373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5470"/>
              </a:lnSpc>
              <a:buNone/>
            </a:pPr>
            <a:r>
              <a:rPr lang="en-US" altLang="zh-CN" sz="4375">
                <a:sym typeface="+mn-ea"/>
              </a:rPr>
              <a:t>Goal of distinguishing (detecting) BQPOPT states</a:t>
            </a:r>
            <a:endParaRPr lang="en-US" sz="4375" dirty="0"/>
          </a:p>
        </p:txBody>
      </p:sp>
      <p:sp>
        <p:nvSpPr>
          <p:cNvPr id="2" name="文本框 1"/>
          <p:cNvSpPr txBox="1"/>
          <p:nvPr/>
        </p:nvSpPr>
        <p:spPr>
          <a:xfrm>
            <a:off x="760095" y="1927225"/>
            <a:ext cx="12351385" cy="1938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Usually we don’t consider the existence of POPT states, they are still possible to exist, since the knowledge of measurement operators is a strong assumption in practical scenarios, </a:t>
            </a:r>
            <a:r>
              <a:rPr lang="en-US" altLang="zh-CN" sz="2400">
                <a:solidFill>
                  <a:schemeClr val="tx1"/>
                </a:solidFill>
              </a:rPr>
              <a:t>we could not exclude the possibility that t</a:t>
            </a:r>
            <a:r>
              <a:rPr lang="en-US" altLang="zh-CN" sz="2400"/>
              <a:t>he measurement operators are not actually those we think, e.g. </a:t>
            </a:r>
            <a:r>
              <a:rPr lang="en-US" altLang="zh-CN" sz="2400">
                <a:solidFill>
                  <a:srgbClr val="FF0000"/>
                </a:solidFill>
              </a:rPr>
              <a:t>in the process of an entangled measurement, a quantum channel is also included which changes the tested state (measurement). </a:t>
            </a:r>
            <a:endParaRPr lang="en-US" altLang="zh-CN" sz="240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189730" y="4769485"/>
            <a:ext cx="6699885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chemeClr val="tx1"/>
                </a:solidFill>
              </a:rPr>
              <a:t>Goal: Distinguishing beyond-quantum POPT states without the knowledge (trust) to measurement operators and moreover, without the knowledge of the tested state.</a:t>
            </a:r>
            <a:endParaRPr lang="en-US" altLang="zh-CN" sz="2800">
              <a:solidFill>
                <a:schemeClr val="tx1"/>
              </a:solidFill>
            </a:endParaRPr>
          </a:p>
        </p:txBody>
      </p:sp>
      <p:cxnSp>
        <p:nvCxnSpPr>
          <p:cNvPr id="6" name="直接箭头连接符 5"/>
          <p:cNvCxnSpPr>
            <a:stCxn id="3" idx="2"/>
          </p:cNvCxnSpPr>
          <p:nvPr/>
        </p:nvCxnSpPr>
        <p:spPr>
          <a:xfrm>
            <a:off x="7479665" y="6831965"/>
            <a:ext cx="0" cy="54991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6810375" y="7366635"/>
            <a:ext cx="20993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/>
              <a:t>DI protocol</a:t>
            </a:r>
            <a:endParaRPr lang="en-US" altLang="zh-CN" sz="24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圆角矩形 4"/>
          <p:cNvSpPr/>
          <p:nvPr/>
        </p:nvSpPr>
        <p:spPr>
          <a:xfrm>
            <a:off x="2859405" y="4658995"/>
            <a:ext cx="8891905" cy="1173480"/>
          </a:xfrm>
          <a:prstGeom prst="roundRect">
            <a:avLst/>
          </a:prstGeom>
          <a:solidFill>
            <a:schemeClr val="accent6">
              <a:lumMod val="40000"/>
              <a:lumOff val="60000"/>
              <a:alpha val="85000"/>
            </a:schemeClr>
          </a:solidFill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Text 2"/>
          <p:cNvSpPr/>
          <p:nvPr>
            <p:custDataLst>
              <p:tags r:id="rId1"/>
            </p:custDataLst>
          </p:nvPr>
        </p:nvSpPr>
        <p:spPr>
          <a:xfrm>
            <a:off x="692785" y="666750"/>
            <a:ext cx="9520555" cy="694690"/>
          </a:xfrm>
          <a:prstGeom prst="rect">
            <a:avLst/>
          </a:prstGeom>
          <a:noFill/>
        </p:spPr>
        <p:txBody>
          <a:bodyPr wrap="none" rtlCol="0" anchor="t"/>
          <a:p>
            <a:pPr marL="0" indent="0" algn="l">
              <a:lnSpc>
                <a:spcPts val="5470"/>
              </a:lnSpc>
              <a:buNone/>
            </a:pPr>
            <a:r>
              <a:rPr lang="en-US" altLang="zh-CN" sz="4000">
                <a:sym typeface="+mn-ea"/>
              </a:rPr>
              <a:t>Standard Bell scenario cannot detect </a:t>
            </a:r>
            <a:endParaRPr lang="en-US" altLang="zh-CN" sz="4000">
              <a:sym typeface="+mn-ea"/>
            </a:endParaRPr>
          </a:p>
          <a:p>
            <a:pPr marL="0" indent="0" algn="l">
              <a:lnSpc>
                <a:spcPts val="5470"/>
              </a:lnSpc>
              <a:buNone/>
            </a:pPr>
            <a:r>
              <a:rPr lang="en-US" altLang="zh-CN" sz="4000">
                <a:sym typeface="+mn-ea"/>
              </a:rPr>
              <a:t>beyond-quantum POPT state</a:t>
            </a:r>
            <a:endParaRPr lang="en-US" altLang="zh-CN" sz="4000" dirty="0">
              <a:sym typeface="+mn-ea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/>
              <p:cNvSpPr txBox="1"/>
              <p:nvPr/>
            </p:nvSpPr>
            <p:spPr>
              <a:xfrm>
                <a:off x="1921510" y="2933065"/>
                <a:ext cx="10673080" cy="26765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/>
                  <a:t>When the number of the subsystems is 2, for any non-quantum state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𝜌</m:t>
                    </m:r>
                  </m:oMath>
                </a14:m>
                <a:r>
                  <a:rPr lang="en-US" altLang="zh-CN" sz="2800"/>
                  <a:t>, we can always find a positive, trace-preserving local map F on subsystem B (or A), such that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𝜌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=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𝐼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⊗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𝐹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800"/>
                  <a:t> , where </a:t>
                </a:r>
                <a14:m>
                  <m:oMath xmlns:m="http://schemas.openxmlformats.org/officeDocument/2006/math">
                    <m:r>
                      <a:rPr lang="en-US" altLang="zh-CN" sz="2800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</m:oMath>
                </a14:m>
                <a:r>
                  <a:rPr lang="en-US" altLang="zh-CN" sz="2800"/>
                  <a:t> is a suitable quantum state.</a:t>
                </a:r>
                <a:endParaRPr lang="en-US" altLang="zh-CN" sz="2800"/>
              </a:p>
              <a:p>
                <a:endParaRPr lang="en-US" altLang="zh-CN" sz="2800"/>
              </a:p>
              <a:p>
                <a:pPr algn="ctr"/>
                <a:endParaRPr lang="en-US" altLang="zh-CN" sz="2800"/>
              </a:p>
              <a:p>
                <a:endParaRPr lang="en-US" altLang="zh-CN" sz="2800"/>
              </a:p>
            </p:txBody>
          </p:sp>
        </mc:Choice>
        <mc:Fallback>
          <p:sp>
            <p:nvSpPr>
              <p:cNvPr id="2" name="文本框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1510" y="2933065"/>
                <a:ext cx="10673080" cy="2676525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/>
              <p:cNvSpPr txBox="1"/>
              <p:nvPr/>
            </p:nvSpPr>
            <p:spPr>
              <a:xfrm>
                <a:off x="3347085" y="5001260"/>
                <a:ext cx="8707755" cy="1236980"/>
              </a:xfrm>
              <a:prstGeom prst="rect">
                <a:avLst/>
              </a:prstGeom>
              <a:noFill/>
            </p:spPr>
            <p:txBody>
              <a:bodyPr wrap="square" rtlCol="0">
                <a:noAutofit/>
              </a:bodyPr>
              <a:p>
                <a:r>
                  <a:rPr lang="en-US" altLang="zh-CN" sz="2400">
                    <a:sym typeface="+mn-ea"/>
                  </a:rPr>
                  <a:t>Tr</a:t>
                </a:r>
                <a:r>
                  <a:rPr lang="en-US" altLang="zh-CN" sz="2400">
                    <a:sym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𝜌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⊗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>
                    <a:sym typeface="+mn-ea"/>
                  </a:rPr>
                  <a:t>)=Tr</a:t>
                </a:r>
                <a:r>
                  <a:rPr lang="en-US" altLang="zh-CN" sz="2400">
                    <a:sym typeface="+mn-ea"/>
                  </a:rPr>
                  <a:t>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(</m:t>
                        </m:r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⊗</m:t>
                    </m:r>
                    <m:sSup>
                      <m:sSupPr>
                        <m:ctrlP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pPr>
                      <m:e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𝐹</m:t>
                        </m:r>
                      </m:e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charset="0"/>
                            <a:cs typeface="Cambria Math" panose="02040503050406030204" charset="0"/>
                          </a:rPr>
                          <m:t>†</m:t>
                        </m:r>
                      </m:sup>
                    </m:sSup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’</m:t>
                    </m:r>
                    <m:r>
                      <a:rPr lang="en-US" altLang="zh-CN" sz="2400" i="1">
                        <a:solidFill>
                          <a:srgbClr val="FF0000"/>
                        </a:solidFill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)</m:t>
                    </m:r>
                  </m:oMath>
                </a14:m>
                <a:r>
                  <a:rPr lang="en-US" altLang="zh-CN" sz="2400">
                    <a:sym typeface="+mn-ea"/>
                  </a:rPr>
                  <a:t>)=Tr(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𝜎</m:t>
                    </m:r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(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𝐴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𝑎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⊗</m:t>
                    </m:r>
                    <m:sSubSup>
                      <m:sSubSupPr>
                        <m:ctrlP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SupPr>
                      <m:e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𝑀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𝐵</m:t>
                        </m:r>
                      </m:sub>
                      <m:sup>
                        <m:r>
                          <a:rPr lang="en-US" altLang="zh-CN" sz="2400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𝑏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charset="0"/>
                        <a:cs typeface="Cambria Math" panose="02040503050406030204" charset="0"/>
                      </a:rPr>
                      <m:t>’)</m:t>
                    </m:r>
                  </m:oMath>
                </a14:m>
                <a:r>
                  <a:rPr lang="en-US" altLang="zh-CN" sz="2400">
                    <a:sym typeface="+mn-ea"/>
                  </a:rPr>
                  <a:t>)</a:t>
                </a:r>
                <a:endParaRPr lang="en-US" altLang="zh-CN" sz="2400">
                  <a:sym typeface="+mn-ea"/>
                </a:endParaRPr>
              </a:p>
            </p:txBody>
          </p:sp>
        </mc:Choice>
        <mc:Fallback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7085" y="5001260"/>
                <a:ext cx="8707755" cy="12369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</p:spPr>
      </p:sp>
      <p:sp>
        <p:nvSpPr>
          <p:cNvPr id="3" name="Shape 1"/>
          <p:cNvSpPr/>
          <p:nvPr/>
        </p:nvSpPr>
        <p:spPr>
          <a:xfrm>
            <a:off x="-11430" y="0"/>
            <a:ext cx="14630400" cy="8229600"/>
          </a:xfrm>
          <a:prstGeom prst="rect">
            <a:avLst/>
          </a:prstGeom>
          <a:solidFill>
            <a:srgbClr val="FFFFFF"/>
          </a:solidFill>
          <a:ln w="13811">
            <a:solidFill>
              <a:srgbClr val="E5E0D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693063" y="666790"/>
            <a:ext cx="4856440" cy="694373"/>
          </a:xfrm>
          <a:prstGeom prst="rect">
            <a:avLst/>
          </a:prstGeom>
          <a:noFill/>
        </p:spPr>
        <p:txBody>
          <a:bodyPr wrap="none" rtlCol="0" anchor="t"/>
          <a:lstStyle/>
          <a:p>
            <a:pPr marL="0" indent="0" algn="l">
              <a:lnSpc>
                <a:spcPts val="5470"/>
              </a:lnSpc>
              <a:buNone/>
            </a:pPr>
            <a:r>
              <a:rPr lang="en-US" altLang="zh-CN" sz="4375">
                <a:sym typeface="+mn-ea"/>
              </a:rPr>
              <a:t>Generalized Bell scenario with quantum inputs </a:t>
            </a:r>
            <a:r>
              <a:rPr lang="en-US" altLang="zh-CN" sz="2000">
                <a:sym typeface="+mn-ea"/>
              </a:rPr>
              <a:t>[3]</a:t>
            </a:r>
            <a:endParaRPr lang="en-US" altLang="zh-CN" sz="4375"/>
          </a:p>
          <a:p>
            <a:pPr marL="0" indent="0" algn="l">
              <a:lnSpc>
                <a:spcPts val="5470"/>
              </a:lnSpc>
              <a:buNone/>
            </a:pPr>
            <a:endParaRPr lang="en-US" sz="4375" dirty="0"/>
          </a:p>
        </p:txBody>
      </p:sp>
      <p:sp>
        <p:nvSpPr>
          <p:cNvPr id="15" name="圆角矩形 14"/>
          <p:cNvSpPr/>
          <p:nvPr/>
        </p:nvSpPr>
        <p:spPr>
          <a:xfrm>
            <a:off x="2002790" y="3491865"/>
            <a:ext cx="2720975" cy="168656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圆角矩形 15"/>
          <p:cNvSpPr/>
          <p:nvPr>
            <p:custDataLst>
              <p:tags r:id="rId1"/>
            </p:custDataLst>
          </p:nvPr>
        </p:nvSpPr>
        <p:spPr>
          <a:xfrm>
            <a:off x="6748780" y="3527425"/>
            <a:ext cx="2720975" cy="1686560"/>
          </a:xfrm>
          <a:prstGeom prst="roundRect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7" name="直接箭头连接符 16"/>
          <p:cNvCxnSpPr/>
          <p:nvPr/>
        </p:nvCxnSpPr>
        <p:spPr>
          <a:xfrm>
            <a:off x="3362960" y="2538730"/>
            <a:ext cx="0" cy="9417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>
            <p:custDataLst>
              <p:tags r:id="rId2"/>
            </p:custDataLst>
          </p:nvPr>
        </p:nvCxnSpPr>
        <p:spPr>
          <a:xfrm>
            <a:off x="8159750" y="2468880"/>
            <a:ext cx="0" cy="9417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/>
          <p:nvPr>
            <p:custDataLst>
              <p:tags r:id="rId3"/>
            </p:custDataLst>
          </p:nvPr>
        </p:nvCxnSpPr>
        <p:spPr>
          <a:xfrm>
            <a:off x="8182610" y="5259705"/>
            <a:ext cx="0" cy="9417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>
            <p:custDataLst>
              <p:tags r:id="rId4"/>
            </p:custDataLst>
          </p:nvPr>
        </p:nvCxnSpPr>
        <p:spPr>
          <a:xfrm>
            <a:off x="3362960" y="5224780"/>
            <a:ext cx="0" cy="941705"/>
          </a:xfrm>
          <a:prstGeom prst="straightConnector1">
            <a:avLst/>
          </a:prstGeom>
          <a:ln w="28575" cmpd="sng">
            <a:solidFill>
              <a:schemeClr val="accent1">
                <a:shade val="50000"/>
              </a:schemeClr>
            </a:solidFill>
            <a:prstDash val="solid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>
            <a:off x="5756910" y="3119755"/>
            <a:ext cx="0" cy="2395855"/>
          </a:xfrm>
          <a:prstGeom prst="line">
            <a:avLst/>
          </a:prstGeom>
          <a:ln w="50800" cmpd="sng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/>
        </p:nvSpPr>
        <p:spPr>
          <a:xfrm>
            <a:off x="2977515" y="4091940"/>
            <a:ext cx="2093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FF00"/>
                </a:solidFill>
              </a:rPr>
              <a:t>Alice</a:t>
            </a:r>
            <a:endParaRPr lang="en-US" altLang="zh-CN" sz="2800">
              <a:solidFill>
                <a:srgbClr val="FFFF00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5"/>
            </p:custDataLst>
          </p:nvPr>
        </p:nvSpPr>
        <p:spPr>
          <a:xfrm>
            <a:off x="7740015" y="4074160"/>
            <a:ext cx="20935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>
                <a:solidFill>
                  <a:srgbClr val="FFFF00"/>
                </a:solidFill>
              </a:rPr>
              <a:t>Bob</a:t>
            </a:r>
            <a:endParaRPr lang="en-US" altLang="zh-CN" sz="2800">
              <a:solidFill>
                <a:srgbClr val="FFFF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文本框 25"/>
              <p:cNvSpPr txBox="1"/>
              <p:nvPr/>
            </p:nvSpPr>
            <p:spPr>
              <a:xfrm>
                <a:off x="2969895" y="1968500"/>
                <a:ext cx="907415" cy="5219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𝒙</m:t>
                          </m:r>
                        </m:sub>
                      </m:sSub>
                    </m:oMath>
                  </m:oMathPara>
                </a14:m>
                <a:endParaRPr lang="en-US" altLang="zh-CN" sz="2800" b="1"/>
              </a:p>
            </p:txBody>
          </p:sp>
        </mc:Choice>
        <mc:Fallback>
          <p:sp>
            <p:nvSpPr>
              <p:cNvPr id="26" name="文本框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895" y="1968500"/>
                <a:ext cx="907415" cy="521970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文本框 26"/>
              <p:cNvSpPr txBox="1"/>
              <p:nvPr>
                <p:custDataLst>
                  <p:tags r:id="rId7"/>
                </p:custDataLst>
              </p:nvPr>
            </p:nvSpPr>
            <p:spPr>
              <a:xfrm>
                <a:off x="7768590" y="1965325"/>
                <a:ext cx="907415" cy="5441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</m:ctrlPr>
                        </m:sSubPr>
                        <m:e>
                          <m:r>
                            <a:rPr lang="en-US" altLang="zh-CN" sz="28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𝝉</m:t>
                          </m:r>
                        </m:e>
                        <m:sub>
                          <m:r>
                            <a:rPr lang="en-US" altLang="zh-CN" sz="2800" b="1" i="1">
                              <a:latin typeface="Cambria Math" panose="02040503050406030204" charset="0"/>
                              <a:cs typeface="Cambria Math" panose="02040503050406030204" charset="0"/>
                            </a:rPr>
                            <m:t>𝒚</m:t>
                          </m:r>
                        </m:sub>
                      </m:sSub>
                    </m:oMath>
                  </m:oMathPara>
                </a14:m>
                <a:endParaRPr lang="en-US" altLang="zh-CN" sz="2800" b="1"/>
              </a:p>
            </p:txBody>
          </p:sp>
        </mc:Choice>
        <mc:Fallback>
          <p:sp>
            <p:nvSpPr>
              <p:cNvPr id="27" name="文本框 26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8"/>
                </p:custDataLst>
              </p:nvPr>
            </p:nvSpPr>
            <p:spPr>
              <a:xfrm>
                <a:off x="7768590" y="1965325"/>
                <a:ext cx="907415" cy="54419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文本框 27"/>
          <p:cNvSpPr txBox="1"/>
          <p:nvPr>
            <p:custDataLst>
              <p:tags r:id="rId10"/>
            </p:custDataLst>
          </p:nvPr>
        </p:nvSpPr>
        <p:spPr>
          <a:xfrm>
            <a:off x="3183255" y="6164580"/>
            <a:ext cx="907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a</a:t>
            </a:r>
            <a:endParaRPr lang="en-US" altLang="zh-CN" sz="2800" b="1"/>
          </a:p>
        </p:txBody>
      </p:sp>
      <p:sp>
        <p:nvSpPr>
          <p:cNvPr id="29" name="文本框 28"/>
          <p:cNvSpPr txBox="1"/>
          <p:nvPr>
            <p:custDataLst>
              <p:tags r:id="rId11"/>
            </p:custDataLst>
          </p:nvPr>
        </p:nvSpPr>
        <p:spPr>
          <a:xfrm>
            <a:off x="8014335" y="6156960"/>
            <a:ext cx="9074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800" b="1"/>
              <a:t>b</a:t>
            </a:r>
            <a:endParaRPr lang="en-US" altLang="zh-CN" sz="2800" b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/>
              <p:cNvSpPr txBox="1"/>
              <p:nvPr/>
            </p:nvSpPr>
            <p:spPr>
              <a:xfrm>
                <a:off x="4786630" y="7132955"/>
                <a:ext cx="3291205" cy="5797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en-US" altLang="zh-CN" sz="2800"/>
                  <a:t>p(a,b|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𝒙</m:t>
                        </m:r>
                      </m:sub>
                    </m:sSub>
                  </m:oMath>
                </a14:m>
                <a:r>
                  <a:rPr lang="en-US" altLang="zh-CN" sz="2800"/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𝝉</m:t>
                        </m:r>
                      </m:e>
                      <m:sub>
                        <m:r>
                          <a:rPr lang="en-US" altLang="zh-CN" sz="2800" b="1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𝒚</m:t>
                        </m:r>
                      </m:sub>
                    </m:sSub>
                  </m:oMath>
                </a14:m>
                <a:r>
                  <a:rPr lang="en-US" altLang="zh-CN" sz="2800"/>
                  <a:t>)</a:t>
                </a:r>
                <a:endParaRPr lang="en-US" altLang="zh-CN" sz="2800"/>
              </a:p>
            </p:txBody>
          </p:sp>
        </mc:Choice>
        <mc:Fallback>
          <p:sp>
            <p:nvSpPr>
              <p:cNvPr id="30" name="文本框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6630" y="7132955"/>
                <a:ext cx="3291205" cy="579755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文本框 32"/>
          <p:cNvSpPr txBox="1"/>
          <p:nvPr/>
        </p:nvSpPr>
        <p:spPr>
          <a:xfrm>
            <a:off x="9815195" y="3260725"/>
            <a:ext cx="4154805" cy="32918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solidFill>
                  <a:srgbClr val="FF0000"/>
                </a:solidFill>
                <a:sym typeface="+mn-ea"/>
              </a:rPr>
              <a:t>Measurement-Device-independent (MDI)</a:t>
            </a:r>
            <a:endParaRPr lang="en-US" altLang="zh-CN" sz="3200">
              <a:solidFill>
                <a:srgbClr val="FF0000"/>
              </a:solidFill>
            </a:endParaRPr>
          </a:p>
          <a:p>
            <a:r>
              <a:rPr lang="en-US" altLang="zh-CN" sz="2400">
                <a:solidFill>
                  <a:srgbClr val="FF0000"/>
                </a:solidFill>
              </a:rPr>
              <a:t>By introducing additional trust on the quantum input states, MDI Bell scenario certifies properties of measurement operators. No loopholes of DI Bell secenarios.</a:t>
            </a:r>
            <a:endParaRPr lang="en-US" altLang="zh-CN" sz="2400">
              <a:solidFill>
                <a:srgbClr val="FF0000"/>
              </a:solidFill>
            </a:endParaRPr>
          </a:p>
        </p:txBody>
      </p:sp>
      <p:cxnSp>
        <p:nvCxnSpPr>
          <p:cNvPr id="5" name="直接箭头连接符 4"/>
          <p:cNvCxnSpPr/>
          <p:nvPr/>
        </p:nvCxnSpPr>
        <p:spPr>
          <a:xfrm>
            <a:off x="5709920" y="6424295"/>
            <a:ext cx="0" cy="66421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 flipH="1">
            <a:off x="8921750" y="2165350"/>
            <a:ext cx="1365885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10379075" y="1838325"/>
            <a:ext cx="34842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accent1"/>
                </a:solidFill>
              </a:rPr>
              <a:t>Assumption that we know the form (trust) the input state.</a:t>
            </a:r>
            <a:endParaRPr lang="en-US" altLang="zh-CN">
              <a:solidFill>
                <a:schemeClr val="accent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084185" y="7143750"/>
            <a:ext cx="62147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[3] </a:t>
            </a:r>
            <a:r>
              <a:rPr lang="zh-CN" altLang="en-US"/>
              <a:t>Buscemi F. All entangled quantum states are nonlocal[J]. Physical review letters, 2012, 108(20): 200401.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UNIT_PLACING_PICTURE_USER_VIEWPORT" val="{&quot;height&quot;:4826,&quot;width&quot;:13423}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COMMONDATA" val="eyJoZGlkIjoiNGU5YTk2NWU3OTRhNTU0YjZlNWE0ODExMjY4YzM0MTgifQ=="/>
  <p:tag name="KSO_WPP_MARK_KEY" val="dc1fa914-4147-481b-a6fb-137653863405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9142</Words>
  <Application>WPS 演示</Application>
  <PresentationFormat>On-screen Show (16:9)</PresentationFormat>
  <Paragraphs>194</Paragraphs>
  <Slides>16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30" baseType="lpstr">
      <vt:lpstr>Arial</vt:lpstr>
      <vt:lpstr>宋体</vt:lpstr>
      <vt:lpstr>Wingdings</vt:lpstr>
      <vt:lpstr>Inter</vt:lpstr>
      <vt:lpstr>Cambria Math</vt:lpstr>
      <vt:lpstr>MS Mincho</vt:lpstr>
      <vt:lpstr>Segoe Print</vt:lpstr>
      <vt:lpstr>Calibri Light</vt:lpstr>
      <vt:lpstr>Calibri</vt:lpstr>
      <vt:lpstr>微软雅黑</vt:lpstr>
      <vt:lpstr>等线</vt:lpstr>
      <vt:lpstr>Arial Unicode MS</vt:lpstr>
      <vt:lpstr>Office Theme</vt:lpstr>
      <vt:lpstr>1_Office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PptxGenJS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creator>PptxGenJS</dc:creator>
  <dc:subject>PptxGenJS Presentation</dc:subject>
  <cp:lastModifiedBy>YBC</cp:lastModifiedBy>
  <cp:revision>134</cp:revision>
  <dcterms:created xsi:type="dcterms:W3CDTF">2023-09-04T09:31:00Z</dcterms:created>
  <dcterms:modified xsi:type="dcterms:W3CDTF">2023-09-07T06:32:06Z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3170E641E3284A2A922B41CAD8B3E07B</vt:lpwstr>
  </property>
  <property fmtid="{D5CDD505-2E9C-101B-9397-08002B2CF9AE}" pid="3" name="KSOProductBuildVer">
    <vt:lpwstr>2052-11.1.0.12970</vt:lpwstr>
  </property>
</Properties>
</file>