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4" r:id="rId4"/>
    <p:sldId id="259" r:id="rId5"/>
    <p:sldId id="265" r:id="rId6"/>
    <p:sldId id="266"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88088" autoAdjust="0"/>
  </p:normalViewPr>
  <p:slideViewPr>
    <p:cSldViewPr snapToGrid="0">
      <p:cViewPr>
        <p:scale>
          <a:sx n="80" d="100"/>
          <a:sy n="80" d="100"/>
        </p:scale>
        <p:origin x="552"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A80AC-F6AC-4BC0-94F9-29AC85DE4CC0}" type="datetimeFigureOut">
              <a:rPr lang="en-GB" smtClean="0"/>
              <a:t>2019-10-16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1C398-EDA5-4BED-9C7E-12721C99502C}" type="slidenum">
              <a:rPr lang="en-GB" smtClean="0"/>
              <a:t>‹#›</a:t>
            </a:fld>
            <a:endParaRPr lang="en-GB"/>
          </a:p>
        </p:txBody>
      </p:sp>
    </p:spTree>
    <p:extLst>
      <p:ext uri="{BB962C8B-B14F-4D97-AF65-F5344CB8AC3E}">
        <p14:creationId xmlns:p14="http://schemas.microsoft.com/office/powerpoint/2010/main" val="416834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research question is about the factors cause the fuel consumption for a specific car. It is meaningless if we compare the consumption of a </a:t>
            </a:r>
            <a:r>
              <a:rPr lang="en-GB" dirty="0" err="1"/>
              <a:t>racecar</a:t>
            </a:r>
            <a:r>
              <a:rPr lang="en-GB" dirty="0"/>
              <a:t> and a normal car.</a:t>
            </a:r>
          </a:p>
        </p:txBody>
      </p:sp>
      <p:sp>
        <p:nvSpPr>
          <p:cNvPr id="4" name="Slide Number Placeholder 3"/>
          <p:cNvSpPr>
            <a:spLocks noGrp="1"/>
          </p:cNvSpPr>
          <p:nvPr>
            <p:ph type="sldNum" sz="quarter" idx="5"/>
          </p:nvPr>
        </p:nvSpPr>
        <p:spPr/>
        <p:txBody>
          <a:bodyPr/>
          <a:lstStyle/>
          <a:p>
            <a:fld id="{CB21C398-EDA5-4BED-9C7E-12721C99502C}" type="slidenum">
              <a:rPr lang="en-GB" smtClean="0"/>
              <a:t>1</a:t>
            </a:fld>
            <a:endParaRPr lang="en-GB"/>
          </a:p>
        </p:txBody>
      </p:sp>
    </p:spTree>
    <p:extLst>
      <p:ext uri="{BB962C8B-B14F-4D97-AF65-F5344CB8AC3E}">
        <p14:creationId xmlns:p14="http://schemas.microsoft.com/office/powerpoint/2010/main" val="3961553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the beginning, I came up with some factors that may affect the fuel consumption. Fortunately, I found a dataset on Kaggle and that dataset contained almost all the information and factors in my mind.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latin typeface="+mn-lt"/>
                <a:ea typeface="+mn-ea"/>
                <a:cs typeface="+mn-cs"/>
              </a:rPr>
              <a:t>The data was recorded for a specific car. Its owner recorded the data of distance, average speed, temperature inside and outside of the car, the AC was turned on or off, the gas type refilled, and the weather condition.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latin typeface="+mn-lt"/>
                <a:ea typeface="+mn-ea"/>
                <a:cs typeface="+mn-cs"/>
              </a:rPr>
              <a:t>This dataset was great because all the data were numbers, so it was easy for me to use the data directly. </a:t>
            </a:r>
            <a:endParaRPr lang="en-GB" sz="24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CB21C398-EDA5-4BED-9C7E-12721C99502C}" type="slidenum">
              <a:rPr lang="en-GB" smtClean="0"/>
              <a:t>2</a:t>
            </a:fld>
            <a:endParaRPr lang="en-GB"/>
          </a:p>
        </p:txBody>
      </p:sp>
    </p:spTree>
    <p:extLst>
      <p:ext uri="{BB962C8B-B14F-4D97-AF65-F5344CB8AC3E}">
        <p14:creationId xmlns:p14="http://schemas.microsoft.com/office/powerpoint/2010/main" val="333421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I used the Regression in Excel to find is there any factor can affect the consumption. </a:t>
            </a:r>
            <a:endParaRPr lang="en-GB" dirty="0"/>
          </a:p>
        </p:txBody>
      </p:sp>
      <p:sp>
        <p:nvSpPr>
          <p:cNvPr id="4" name="Slide Number Placeholder 3"/>
          <p:cNvSpPr>
            <a:spLocks noGrp="1"/>
          </p:cNvSpPr>
          <p:nvPr>
            <p:ph type="sldNum" sz="quarter" idx="5"/>
          </p:nvPr>
        </p:nvSpPr>
        <p:spPr/>
        <p:txBody>
          <a:bodyPr/>
          <a:lstStyle/>
          <a:p>
            <a:fld id="{CB21C398-EDA5-4BED-9C7E-12721C99502C}" type="slidenum">
              <a:rPr lang="en-GB" smtClean="0"/>
              <a:t>3</a:t>
            </a:fld>
            <a:endParaRPr lang="en-GB"/>
          </a:p>
        </p:txBody>
      </p:sp>
    </p:spTree>
    <p:extLst>
      <p:ext uri="{BB962C8B-B14F-4D97-AF65-F5344CB8AC3E}">
        <p14:creationId xmlns:p14="http://schemas.microsoft.com/office/powerpoint/2010/main" val="163463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you can see, it was not that clear and meaningful for my question.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Then, I found that most of the factors could not affect the consumption obviously, </a:t>
            </a:r>
            <a:r>
              <a:rPr lang="en-US" sz="1200" b="1" u="sng" kern="1200" dirty="0">
                <a:solidFill>
                  <a:schemeClr val="tx1"/>
                </a:solidFill>
                <a:effectLst/>
                <a:latin typeface="+mn-lt"/>
                <a:ea typeface="+mn-ea"/>
                <a:cs typeface="+mn-cs"/>
              </a:rPr>
              <a:t>except the gas type</a:t>
            </a:r>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CB21C398-EDA5-4BED-9C7E-12721C99502C}" type="slidenum">
              <a:rPr lang="en-GB" smtClean="0"/>
              <a:t>4</a:t>
            </a:fld>
            <a:endParaRPr lang="en-GB"/>
          </a:p>
        </p:txBody>
      </p:sp>
    </p:spTree>
    <p:extLst>
      <p:ext uri="{BB962C8B-B14F-4D97-AF65-F5344CB8AC3E}">
        <p14:creationId xmlns:p14="http://schemas.microsoft.com/office/powerpoint/2010/main" val="1918670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regression didn’t work that well.</a:t>
            </a:r>
          </a:p>
        </p:txBody>
      </p:sp>
      <p:sp>
        <p:nvSpPr>
          <p:cNvPr id="4" name="Slide Number Placeholder 3"/>
          <p:cNvSpPr>
            <a:spLocks noGrp="1"/>
          </p:cNvSpPr>
          <p:nvPr>
            <p:ph type="sldNum" sz="quarter" idx="5"/>
          </p:nvPr>
        </p:nvSpPr>
        <p:spPr/>
        <p:txBody>
          <a:bodyPr/>
          <a:lstStyle/>
          <a:p>
            <a:fld id="{CB21C398-EDA5-4BED-9C7E-12721C99502C}" type="slidenum">
              <a:rPr lang="en-GB" smtClean="0"/>
              <a:t>5</a:t>
            </a:fld>
            <a:endParaRPr lang="en-GB"/>
          </a:p>
        </p:txBody>
      </p:sp>
    </p:spTree>
    <p:extLst>
      <p:ext uri="{BB962C8B-B14F-4D97-AF65-F5344CB8AC3E}">
        <p14:creationId xmlns:p14="http://schemas.microsoft.com/office/powerpoint/2010/main" val="828498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I cleared up the gas type and related data and analyzed them. I calculated the total distance between each refill, and I got the consumption per refill with different gas types. </a:t>
            </a:r>
          </a:p>
          <a:p>
            <a:r>
              <a:rPr lang="en-US" sz="1200" kern="1200" dirty="0">
                <a:solidFill>
                  <a:schemeClr val="tx1"/>
                </a:solidFill>
                <a:effectLst/>
                <a:latin typeface="+mn-lt"/>
                <a:ea typeface="+mn-ea"/>
                <a:cs typeface="+mn-cs"/>
              </a:rPr>
              <a:t>I rearranged the new data and got this chart. </a:t>
            </a:r>
            <a:endParaRPr lang="en-GB" dirty="0"/>
          </a:p>
        </p:txBody>
      </p:sp>
      <p:sp>
        <p:nvSpPr>
          <p:cNvPr id="4" name="Slide Number Placeholder 3"/>
          <p:cNvSpPr>
            <a:spLocks noGrp="1"/>
          </p:cNvSpPr>
          <p:nvPr>
            <p:ph type="sldNum" sz="quarter" idx="5"/>
          </p:nvPr>
        </p:nvSpPr>
        <p:spPr/>
        <p:txBody>
          <a:bodyPr/>
          <a:lstStyle/>
          <a:p>
            <a:fld id="{CB21C398-EDA5-4BED-9C7E-12721C99502C}" type="slidenum">
              <a:rPr lang="en-GB" smtClean="0"/>
              <a:t>6</a:t>
            </a:fld>
            <a:endParaRPr lang="en-GB"/>
          </a:p>
        </p:txBody>
      </p:sp>
    </p:spTree>
    <p:extLst>
      <p:ext uri="{BB962C8B-B14F-4D97-AF65-F5344CB8AC3E}">
        <p14:creationId xmlns:p14="http://schemas.microsoft.com/office/powerpoint/2010/main" val="70020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you can see, the consumption of SP98 was higher than E10. </a:t>
            </a:r>
            <a:endParaRPr lang="en-GB" dirty="0"/>
          </a:p>
        </p:txBody>
      </p:sp>
      <p:sp>
        <p:nvSpPr>
          <p:cNvPr id="4" name="Slide Number Placeholder 3"/>
          <p:cNvSpPr>
            <a:spLocks noGrp="1"/>
          </p:cNvSpPr>
          <p:nvPr>
            <p:ph type="sldNum" sz="quarter" idx="5"/>
          </p:nvPr>
        </p:nvSpPr>
        <p:spPr/>
        <p:txBody>
          <a:bodyPr/>
          <a:lstStyle/>
          <a:p>
            <a:fld id="{CB21C398-EDA5-4BED-9C7E-12721C99502C}" type="slidenum">
              <a:rPr lang="en-GB" smtClean="0"/>
              <a:t>7</a:t>
            </a:fld>
            <a:endParaRPr lang="en-GB"/>
          </a:p>
        </p:txBody>
      </p:sp>
    </p:spTree>
    <p:extLst>
      <p:ext uri="{BB962C8B-B14F-4D97-AF65-F5344CB8AC3E}">
        <p14:creationId xmlns:p14="http://schemas.microsoft.com/office/powerpoint/2010/main" val="412306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Then, I calculated the average consumption values of SP98 and E10, and I got this table. The average fuel consumption of E10 was 6.02L/100km and the average fuel consumption of SP98 was 7.69L/100km. The SP98 had higher fuel consumption than E10 did.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the solution here is to fill more E10 gas if you want a lower fuel consumption and save money on the gas. And the research solution is that the gas type causes the fuel consumption (for the same car). Most people may believe that the AC and speed or the weather may cause the fuel consumption, but the truth is the gas type does.</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CB21C398-EDA5-4BED-9C7E-12721C99502C}" type="slidenum">
              <a:rPr lang="en-GB" smtClean="0"/>
              <a:t>8</a:t>
            </a:fld>
            <a:endParaRPr lang="en-GB"/>
          </a:p>
        </p:txBody>
      </p:sp>
    </p:spTree>
    <p:extLst>
      <p:ext uri="{BB962C8B-B14F-4D97-AF65-F5344CB8AC3E}">
        <p14:creationId xmlns:p14="http://schemas.microsoft.com/office/powerpoint/2010/main" val="1337079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SP98 - Unleaded &amp; High Quality Fuel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E10 – Unleaded &amp; Ethanol-based Fuel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contains up to 10% ethanol. So the E10 is not only a low consumption but a cleaner gas.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answer of this research question can help you guys to save money on gas, and use the cleaner gas at the same time. </a:t>
            </a:r>
            <a:endParaRPr lang="en-GB" sz="1200" dirty="0"/>
          </a:p>
        </p:txBody>
      </p:sp>
      <p:sp>
        <p:nvSpPr>
          <p:cNvPr id="4" name="Slide Number Placeholder 3"/>
          <p:cNvSpPr>
            <a:spLocks noGrp="1"/>
          </p:cNvSpPr>
          <p:nvPr>
            <p:ph type="sldNum" sz="quarter" idx="5"/>
          </p:nvPr>
        </p:nvSpPr>
        <p:spPr/>
        <p:txBody>
          <a:bodyPr/>
          <a:lstStyle/>
          <a:p>
            <a:fld id="{CB21C398-EDA5-4BED-9C7E-12721C99502C}" type="slidenum">
              <a:rPr lang="en-GB" smtClean="0"/>
              <a:t>9</a:t>
            </a:fld>
            <a:endParaRPr lang="en-GB"/>
          </a:p>
        </p:txBody>
      </p:sp>
    </p:spTree>
    <p:extLst>
      <p:ext uri="{BB962C8B-B14F-4D97-AF65-F5344CB8AC3E}">
        <p14:creationId xmlns:p14="http://schemas.microsoft.com/office/powerpoint/2010/main" val="144639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E0F6-9221-4343-840A-A9137C8DF3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620CDD3-F391-4E28-94BD-6EF09ACCD2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E209058-71FA-4544-A45C-2460FB7EC21B}"/>
              </a:ext>
            </a:extLst>
          </p:cNvPr>
          <p:cNvSpPr>
            <a:spLocks noGrp="1"/>
          </p:cNvSpPr>
          <p:nvPr>
            <p:ph type="dt" sz="half" idx="10"/>
          </p:nvPr>
        </p:nvSpPr>
        <p:spPr/>
        <p:txBody>
          <a:bodyPr/>
          <a:lstStyle/>
          <a:p>
            <a:fld id="{7C7388DB-870F-4EBF-889B-196A0664E041}" type="datetimeFigureOut">
              <a:rPr lang="en-GB" smtClean="0"/>
              <a:t>2019-10-16</a:t>
            </a:fld>
            <a:endParaRPr lang="en-GB"/>
          </a:p>
        </p:txBody>
      </p:sp>
      <p:sp>
        <p:nvSpPr>
          <p:cNvPr id="5" name="Footer Placeholder 4">
            <a:extLst>
              <a:ext uri="{FF2B5EF4-FFF2-40B4-BE49-F238E27FC236}">
                <a16:creationId xmlns:a16="http://schemas.microsoft.com/office/drawing/2014/main" id="{991C8B91-E3AA-4565-A257-1B11D15B58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483E65-6166-43D5-B235-FD38FB6070BC}"/>
              </a:ext>
            </a:extLst>
          </p:cNvPr>
          <p:cNvSpPr>
            <a:spLocks noGrp="1"/>
          </p:cNvSpPr>
          <p:nvPr>
            <p:ph type="sldNum" sz="quarter" idx="12"/>
          </p:nvPr>
        </p:nvSpPr>
        <p:spPr/>
        <p:txBody>
          <a:bodyPr/>
          <a:lstStyle/>
          <a:p>
            <a:fld id="{F6F89E3A-D8AE-4996-AA91-244B5EF4C04A}" type="slidenum">
              <a:rPr lang="en-GB" smtClean="0"/>
              <a:t>‹#›</a:t>
            </a:fld>
            <a:endParaRPr lang="en-GB"/>
          </a:p>
        </p:txBody>
      </p:sp>
    </p:spTree>
    <p:extLst>
      <p:ext uri="{BB962C8B-B14F-4D97-AF65-F5344CB8AC3E}">
        <p14:creationId xmlns:p14="http://schemas.microsoft.com/office/powerpoint/2010/main" val="755837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111B-12F5-46B9-881A-A7A6B6E3AAD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443697-FD4A-4596-AA16-61315E690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16297D-7F26-4CB2-B290-9B4DC07481FD}"/>
              </a:ext>
            </a:extLst>
          </p:cNvPr>
          <p:cNvSpPr>
            <a:spLocks noGrp="1"/>
          </p:cNvSpPr>
          <p:nvPr>
            <p:ph type="dt" sz="half" idx="10"/>
          </p:nvPr>
        </p:nvSpPr>
        <p:spPr/>
        <p:txBody>
          <a:bodyPr/>
          <a:lstStyle/>
          <a:p>
            <a:fld id="{7C7388DB-870F-4EBF-889B-196A0664E041}" type="datetimeFigureOut">
              <a:rPr lang="en-GB" smtClean="0"/>
              <a:t>2019-10-16</a:t>
            </a:fld>
            <a:endParaRPr lang="en-GB"/>
          </a:p>
        </p:txBody>
      </p:sp>
      <p:sp>
        <p:nvSpPr>
          <p:cNvPr id="5" name="Footer Placeholder 4">
            <a:extLst>
              <a:ext uri="{FF2B5EF4-FFF2-40B4-BE49-F238E27FC236}">
                <a16:creationId xmlns:a16="http://schemas.microsoft.com/office/drawing/2014/main" id="{3EFD01FF-F65A-49B5-B19F-7C4D1D4AC0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4509A7-21B2-4436-A3D7-A68ADCA82E37}"/>
              </a:ext>
            </a:extLst>
          </p:cNvPr>
          <p:cNvSpPr>
            <a:spLocks noGrp="1"/>
          </p:cNvSpPr>
          <p:nvPr>
            <p:ph type="sldNum" sz="quarter" idx="12"/>
          </p:nvPr>
        </p:nvSpPr>
        <p:spPr/>
        <p:txBody>
          <a:bodyPr/>
          <a:lstStyle/>
          <a:p>
            <a:fld id="{F6F89E3A-D8AE-4996-AA91-244B5EF4C04A}" type="slidenum">
              <a:rPr lang="en-GB" smtClean="0"/>
              <a:t>‹#›</a:t>
            </a:fld>
            <a:endParaRPr lang="en-GB"/>
          </a:p>
        </p:txBody>
      </p:sp>
    </p:spTree>
    <p:extLst>
      <p:ext uri="{BB962C8B-B14F-4D97-AF65-F5344CB8AC3E}">
        <p14:creationId xmlns:p14="http://schemas.microsoft.com/office/powerpoint/2010/main" val="1862509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5D629-8C81-44AB-842F-7BC7585E39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C980C1-3D17-4BA8-9B19-1887F8657A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3630F2-8590-464A-835F-CBBE7D2F4C05}"/>
              </a:ext>
            </a:extLst>
          </p:cNvPr>
          <p:cNvSpPr>
            <a:spLocks noGrp="1"/>
          </p:cNvSpPr>
          <p:nvPr>
            <p:ph type="dt" sz="half" idx="10"/>
          </p:nvPr>
        </p:nvSpPr>
        <p:spPr/>
        <p:txBody>
          <a:bodyPr/>
          <a:lstStyle/>
          <a:p>
            <a:fld id="{7C7388DB-870F-4EBF-889B-196A0664E041}" type="datetimeFigureOut">
              <a:rPr lang="en-GB" smtClean="0"/>
              <a:t>2019-10-16</a:t>
            </a:fld>
            <a:endParaRPr lang="en-GB"/>
          </a:p>
        </p:txBody>
      </p:sp>
      <p:sp>
        <p:nvSpPr>
          <p:cNvPr id="5" name="Footer Placeholder 4">
            <a:extLst>
              <a:ext uri="{FF2B5EF4-FFF2-40B4-BE49-F238E27FC236}">
                <a16:creationId xmlns:a16="http://schemas.microsoft.com/office/drawing/2014/main" id="{EC0D5C02-9626-482A-8EE0-4521628303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D12308-C0F3-43C3-A4A3-79B6C717EB38}"/>
              </a:ext>
            </a:extLst>
          </p:cNvPr>
          <p:cNvSpPr>
            <a:spLocks noGrp="1"/>
          </p:cNvSpPr>
          <p:nvPr>
            <p:ph type="sldNum" sz="quarter" idx="12"/>
          </p:nvPr>
        </p:nvSpPr>
        <p:spPr/>
        <p:txBody>
          <a:bodyPr/>
          <a:lstStyle/>
          <a:p>
            <a:fld id="{F6F89E3A-D8AE-4996-AA91-244B5EF4C04A}" type="slidenum">
              <a:rPr lang="en-GB" smtClean="0"/>
              <a:t>‹#›</a:t>
            </a:fld>
            <a:endParaRPr lang="en-GB"/>
          </a:p>
        </p:txBody>
      </p:sp>
    </p:spTree>
    <p:extLst>
      <p:ext uri="{BB962C8B-B14F-4D97-AF65-F5344CB8AC3E}">
        <p14:creationId xmlns:p14="http://schemas.microsoft.com/office/powerpoint/2010/main" val="386470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45F0-76B8-48D0-9720-16D7806067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83B23E-2A70-47A4-932A-9A1B8FAC76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5FCC40-CF34-414A-A38C-A48E78A96D18}"/>
              </a:ext>
            </a:extLst>
          </p:cNvPr>
          <p:cNvSpPr>
            <a:spLocks noGrp="1"/>
          </p:cNvSpPr>
          <p:nvPr>
            <p:ph type="dt" sz="half" idx="10"/>
          </p:nvPr>
        </p:nvSpPr>
        <p:spPr/>
        <p:txBody>
          <a:bodyPr/>
          <a:lstStyle/>
          <a:p>
            <a:fld id="{7C7388DB-870F-4EBF-889B-196A0664E041}" type="datetimeFigureOut">
              <a:rPr lang="en-GB" smtClean="0"/>
              <a:t>2019-10-16</a:t>
            </a:fld>
            <a:endParaRPr lang="en-GB"/>
          </a:p>
        </p:txBody>
      </p:sp>
      <p:sp>
        <p:nvSpPr>
          <p:cNvPr id="5" name="Footer Placeholder 4">
            <a:extLst>
              <a:ext uri="{FF2B5EF4-FFF2-40B4-BE49-F238E27FC236}">
                <a16:creationId xmlns:a16="http://schemas.microsoft.com/office/drawing/2014/main" id="{D819868C-2B7E-4598-88D1-A305822AAB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7C2EED-19B6-4C6E-A0F2-CD8CE8C03BB4}"/>
              </a:ext>
            </a:extLst>
          </p:cNvPr>
          <p:cNvSpPr>
            <a:spLocks noGrp="1"/>
          </p:cNvSpPr>
          <p:nvPr>
            <p:ph type="sldNum" sz="quarter" idx="12"/>
          </p:nvPr>
        </p:nvSpPr>
        <p:spPr/>
        <p:txBody>
          <a:bodyPr/>
          <a:lstStyle/>
          <a:p>
            <a:fld id="{F6F89E3A-D8AE-4996-AA91-244B5EF4C04A}" type="slidenum">
              <a:rPr lang="en-GB" smtClean="0"/>
              <a:t>‹#›</a:t>
            </a:fld>
            <a:endParaRPr lang="en-GB"/>
          </a:p>
        </p:txBody>
      </p:sp>
    </p:spTree>
    <p:extLst>
      <p:ext uri="{BB962C8B-B14F-4D97-AF65-F5344CB8AC3E}">
        <p14:creationId xmlns:p14="http://schemas.microsoft.com/office/powerpoint/2010/main" val="137216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DB3B-F868-4AD8-8D71-73F59B98B0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EF900B-74BA-4F57-845F-5D2610972B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F1CA57-D726-4699-93C0-C88A9C6BCE5D}"/>
              </a:ext>
            </a:extLst>
          </p:cNvPr>
          <p:cNvSpPr>
            <a:spLocks noGrp="1"/>
          </p:cNvSpPr>
          <p:nvPr>
            <p:ph type="dt" sz="half" idx="10"/>
          </p:nvPr>
        </p:nvSpPr>
        <p:spPr/>
        <p:txBody>
          <a:bodyPr/>
          <a:lstStyle/>
          <a:p>
            <a:fld id="{7C7388DB-870F-4EBF-889B-196A0664E041}" type="datetimeFigureOut">
              <a:rPr lang="en-GB" smtClean="0"/>
              <a:t>2019-10-16</a:t>
            </a:fld>
            <a:endParaRPr lang="en-GB"/>
          </a:p>
        </p:txBody>
      </p:sp>
      <p:sp>
        <p:nvSpPr>
          <p:cNvPr id="5" name="Footer Placeholder 4">
            <a:extLst>
              <a:ext uri="{FF2B5EF4-FFF2-40B4-BE49-F238E27FC236}">
                <a16:creationId xmlns:a16="http://schemas.microsoft.com/office/drawing/2014/main" id="{A21CA03E-D9FE-4610-BF6D-66C54FDA5E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F0080D-6330-440E-825B-C4DC760E2AD5}"/>
              </a:ext>
            </a:extLst>
          </p:cNvPr>
          <p:cNvSpPr>
            <a:spLocks noGrp="1"/>
          </p:cNvSpPr>
          <p:nvPr>
            <p:ph type="sldNum" sz="quarter" idx="12"/>
          </p:nvPr>
        </p:nvSpPr>
        <p:spPr/>
        <p:txBody>
          <a:bodyPr/>
          <a:lstStyle/>
          <a:p>
            <a:fld id="{F6F89E3A-D8AE-4996-AA91-244B5EF4C04A}" type="slidenum">
              <a:rPr lang="en-GB" smtClean="0"/>
              <a:t>‹#›</a:t>
            </a:fld>
            <a:endParaRPr lang="en-GB"/>
          </a:p>
        </p:txBody>
      </p:sp>
    </p:spTree>
    <p:extLst>
      <p:ext uri="{BB962C8B-B14F-4D97-AF65-F5344CB8AC3E}">
        <p14:creationId xmlns:p14="http://schemas.microsoft.com/office/powerpoint/2010/main" val="61849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2C5D-7BB1-4AFA-8340-2F78EF3EE8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A9FBB07-529C-4EAA-A543-01D882056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8151A8-0947-48A8-B154-3DF6F4E3E2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E0585F9-C4B3-4347-8448-EE313F16CBFD}"/>
              </a:ext>
            </a:extLst>
          </p:cNvPr>
          <p:cNvSpPr>
            <a:spLocks noGrp="1"/>
          </p:cNvSpPr>
          <p:nvPr>
            <p:ph type="dt" sz="half" idx="10"/>
          </p:nvPr>
        </p:nvSpPr>
        <p:spPr/>
        <p:txBody>
          <a:bodyPr/>
          <a:lstStyle/>
          <a:p>
            <a:fld id="{7C7388DB-870F-4EBF-889B-196A0664E041}" type="datetimeFigureOut">
              <a:rPr lang="en-GB" smtClean="0"/>
              <a:t>2019-10-16</a:t>
            </a:fld>
            <a:endParaRPr lang="en-GB"/>
          </a:p>
        </p:txBody>
      </p:sp>
      <p:sp>
        <p:nvSpPr>
          <p:cNvPr id="6" name="Footer Placeholder 5">
            <a:extLst>
              <a:ext uri="{FF2B5EF4-FFF2-40B4-BE49-F238E27FC236}">
                <a16:creationId xmlns:a16="http://schemas.microsoft.com/office/drawing/2014/main" id="{CCBA5445-1D30-4201-B2CD-7A0FC3519B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0BC631-93DA-4291-91C1-60260B80E0C1}"/>
              </a:ext>
            </a:extLst>
          </p:cNvPr>
          <p:cNvSpPr>
            <a:spLocks noGrp="1"/>
          </p:cNvSpPr>
          <p:nvPr>
            <p:ph type="sldNum" sz="quarter" idx="12"/>
          </p:nvPr>
        </p:nvSpPr>
        <p:spPr/>
        <p:txBody>
          <a:bodyPr/>
          <a:lstStyle/>
          <a:p>
            <a:fld id="{F6F89E3A-D8AE-4996-AA91-244B5EF4C04A}" type="slidenum">
              <a:rPr lang="en-GB" smtClean="0"/>
              <a:t>‹#›</a:t>
            </a:fld>
            <a:endParaRPr lang="en-GB"/>
          </a:p>
        </p:txBody>
      </p:sp>
    </p:spTree>
    <p:extLst>
      <p:ext uri="{BB962C8B-B14F-4D97-AF65-F5344CB8AC3E}">
        <p14:creationId xmlns:p14="http://schemas.microsoft.com/office/powerpoint/2010/main" val="348994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531A-3509-4EF9-A482-0D6598FFABF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8EAAC2-28EE-47AF-9BB1-549A05813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A79AD4-3C7A-45B3-9C40-319D3D40BA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5C115D-77F8-4659-A263-0967C604DB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F3ED63-55F6-4D93-BB33-18B368DCB9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0654585-0653-45AD-B116-3141CB403C39}"/>
              </a:ext>
            </a:extLst>
          </p:cNvPr>
          <p:cNvSpPr>
            <a:spLocks noGrp="1"/>
          </p:cNvSpPr>
          <p:nvPr>
            <p:ph type="dt" sz="half" idx="10"/>
          </p:nvPr>
        </p:nvSpPr>
        <p:spPr/>
        <p:txBody>
          <a:bodyPr/>
          <a:lstStyle/>
          <a:p>
            <a:fld id="{7C7388DB-870F-4EBF-889B-196A0664E041}" type="datetimeFigureOut">
              <a:rPr lang="en-GB" smtClean="0"/>
              <a:t>2019-10-16</a:t>
            </a:fld>
            <a:endParaRPr lang="en-GB"/>
          </a:p>
        </p:txBody>
      </p:sp>
      <p:sp>
        <p:nvSpPr>
          <p:cNvPr id="8" name="Footer Placeholder 7">
            <a:extLst>
              <a:ext uri="{FF2B5EF4-FFF2-40B4-BE49-F238E27FC236}">
                <a16:creationId xmlns:a16="http://schemas.microsoft.com/office/drawing/2014/main" id="{BE904A23-04D7-4182-94C1-992C537F4E8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112F87-4512-4CFB-BFFF-D7697B89B55A}"/>
              </a:ext>
            </a:extLst>
          </p:cNvPr>
          <p:cNvSpPr>
            <a:spLocks noGrp="1"/>
          </p:cNvSpPr>
          <p:nvPr>
            <p:ph type="sldNum" sz="quarter" idx="12"/>
          </p:nvPr>
        </p:nvSpPr>
        <p:spPr/>
        <p:txBody>
          <a:bodyPr/>
          <a:lstStyle/>
          <a:p>
            <a:fld id="{F6F89E3A-D8AE-4996-AA91-244B5EF4C04A}" type="slidenum">
              <a:rPr lang="en-GB" smtClean="0"/>
              <a:t>‹#›</a:t>
            </a:fld>
            <a:endParaRPr lang="en-GB"/>
          </a:p>
        </p:txBody>
      </p:sp>
    </p:spTree>
    <p:extLst>
      <p:ext uri="{BB962C8B-B14F-4D97-AF65-F5344CB8AC3E}">
        <p14:creationId xmlns:p14="http://schemas.microsoft.com/office/powerpoint/2010/main" val="231096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2418-E2DF-495C-A18B-D206C51A755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4B1F17-A2A0-478C-8815-1AA006B78F6A}"/>
              </a:ext>
            </a:extLst>
          </p:cNvPr>
          <p:cNvSpPr>
            <a:spLocks noGrp="1"/>
          </p:cNvSpPr>
          <p:nvPr>
            <p:ph type="dt" sz="half" idx="10"/>
          </p:nvPr>
        </p:nvSpPr>
        <p:spPr/>
        <p:txBody>
          <a:bodyPr/>
          <a:lstStyle/>
          <a:p>
            <a:fld id="{7C7388DB-870F-4EBF-889B-196A0664E041}" type="datetimeFigureOut">
              <a:rPr lang="en-GB" smtClean="0"/>
              <a:t>2019-10-16</a:t>
            </a:fld>
            <a:endParaRPr lang="en-GB"/>
          </a:p>
        </p:txBody>
      </p:sp>
      <p:sp>
        <p:nvSpPr>
          <p:cNvPr id="4" name="Footer Placeholder 3">
            <a:extLst>
              <a:ext uri="{FF2B5EF4-FFF2-40B4-BE49-F238E27FC236}">
                <a16:creationId xmlns:a16="http://schemas.microsoft.com/office/drawing/2014/main" id="{ECDBACB4-A201-4612-9788-33B0B9E49DB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BD9ED6-CC34-4754-BCD0-E76F8CA55CEC}"/>
              </a:ext>
            </a:extLst>
          </p:cNvPr>
          <p:cNvSpPr>
            <a:spLocks noGrp="1"/>
          </p:cNvSpPr>
          <p:nvPr>
            <p:ph type="sldNum" sz="quarter" idx="12"/>
          </p:nvPr>
        </p:nvSpPr>
        <p:spPr/>
        <p:txBody>
          <a:bodyPr/>
          <a:lstStyle/>
          <a:p>
            <a:fld id="{F6F89E3A-D8AE-4996-AA91-244B5EF4C04A}" type="slidenum">
              <a:rPr lang="en-GB" smtClean="0"/>
              <a:t>‹#›</a:t>
            </a:fld>
            <a:endParaRPr lang="en-GB"/>
          </a:p>
        </p:txBody>
      </p:sp>
    </p:spTree>
    <p:extLst>
      <p:ext uri="{BB962C8B-B14F-4D97-AF65-F5344CB8AC3E}">
        <p14:creationId xmlns:p14="http://schemas.microsoft.com/office/powerpoint/2010/main" val="146563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C87B5-56C9-4546-BBFC-B353B5CB2847}"/>
              </a:ext>
            </a:extLst>
          </p:cNvPr>
          <p:cNvSpPr>
            <a:spLocks noGrp="1"/>
          </p:cNvSpPr>
          <p:nvPr>
            <p:ph type="dt" sz="half" idx="10"/>
          </p:nvPr>
        </p:nvSpPr>
        <p:spPr/>
        <p:txBody>
          <a:bodyPr/>
          <a:lstStyle/>
          <a:p>
            <a:fld id="{7C7388DB-870F-4EBF-889B-196A0664E041}" type="datetimeFigureOut">
              <a:rPr lang="en-GB" smtClean="0"/>
              <a:t>2019-10-16</a:t>
            </a:fld>
            <a:endParaRPr lang="en-GB"/>
          </a:p>
        </p:txBody>
      </p:sp>
      <p:sp>
        <p:nvSpPr>
          <p:cNvPr id="3" name="Footer Placeholder 2">
            <a:extLst>
              <a:ext uri="{FF2B5EF4-FFF2-40B4-BE49-F238E27FC236}">
                <a16:creationId xmlns:a16="http://schemas.microsoft.com/office/drawing/2014/main" id="{10778AE3-5885-4BCB-8143-BF0D971658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242B59-2D27-4860-8011-9482ED8A0769}"/>
              </a:ext>
            </a:extLst>
          </p:cNvPr>
          <p:cNvSpPr>
            <a:spLocks noGrp="1"/>
          </p:cNvSpPr>
          <p:nvPr>
            <p:ph type="sldNum" sz="quarter" idx="12"/>
          </p:nvPr>
        </p:nvSpPr>
        <p:spPr/>
        <p:txBody>
          <a:bodyPr/>
          <a:lstStyle/>
          <a:p>
            <a:fld id="{F6F89E3A-D8AE-4996-AA91-244B5EF4C04A}" type="slidenum">
              <a:rPr lang="en-GB" smtClean="0"/>
              <a:t>‹#›</a:t>
            </a:fld>
            <a:endParaRPr lang="en-GB"/>
          </a:p>
        </p:txBody>
      </p:sp>
    </p:spTree>
    <p:extLst>
      <p:ext uri="{BB962C8B-B14F-4D97-AF65-F5344CB8AC3E}">
        <p14:creationId xmlns:p14="http://schemas.microsoft.com/office/powerpoint/2010/main" val="146829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7770-09F1-4A3D-A5EA-FA78DD6C6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C8E95A5-AE0C-4E56-805C-607FE5CECE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AF2F38-DDE4-4142-8AA4-9676A37DE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74D658-09E9-4FB2-9E43-7EDFFD97DE75}"/>
              </a:ext>
            </a:extLst>
          </p:cNvPr>
          <p:cNvSpPr>
            <a:spLocks noGrp="1"/>
          </p:cNvSpPr>
          <p:nvPr>
            <p:ph type="dt" sz="half" idx="10"/>
          </p:nvPr>
        </p:nvSpPr>
        <p:spPr/>
        <p:txBody>
          <a:bodyPr/>
          <a:lstStyle/>
          <a:p>
            <a:fld id="{7C7388DB-870F-4EBF-889B-196A0664E041}" type="datetimeFigureOut">
              <a:rPr lang="en-GB" smtClean="0"/>
              <a:t>2019-10-16</a:t>
            </a:fld>
            <a:endParaRPr lang="en-GB"/>
          </a:p>
        </p:txBody>
      </p:sp>
      <p:sp>
        <p:nvSpPr>
          <p:cNvPr id="6" name="Footer Placeholder 5">
            <a:extLst>
              <a:ext uri="{FF2B5EF4-FFF2-40B4-BE49-F238E27FC236}">
                <a16:creationId xmlns:a16="http://schemas.microsoft.com/office/drawing/2014/main" id="{C19C5715-3B09-4CD6-AC1E-7B327E957F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A4D6EC-BDC7-4B48-B8B4-A518F4150453}"/>
              </a:ext>
            </a:extLst>
          </p:cNvPr>
          <p:cNvSpPr>
            <a:spLocks noGrp="1"/>
          </p:cNvSpPr>
          <p:nvPr>
            <p:ph type="sldNum" sz="quarter" idx="12"/>
          </p:nvPr>
        </p:nvSpPr>
        <p:spPr/>
        <p:txBody>
          <a:bodyPr/>
          <a:lstStyle/>
          <a:p>
            <a:fld id="{F6F89E3A-D8AE-4996-AA91-244B5EF4C04A}" type="slidenum">
              <a:rPr lang="en-GB" smtClean="0"/>
              <a:t>‹#›</a:t>
            </a:fld>
            <a:endParaRPr lang="en-GB"/>
          </a:p>
        </p:txBody>
      </p:sp>
    </p:spTree>
    <p:extLst>
      <p:ext uri="{BB962C8B-B14F-4D97-AF65-F5344CB8AC3E}">
        <p14:creationId xmlns:p14="http://schemas.microsoft.com/office/powerpoint/2010/main" val="246152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6338-932C-4BD7-A228-55E57554A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CAEC80-4A20-4C50-95B7-C9EF94E6A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4E5A8A-0799-4CF8-9F35-06A7EAC0A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E6B1A4-EF17-4412-9C54-05266608D141}"/>
              </a:ext>
            </a:extLst>
          </p:cNvPr>
          <p:cNvSpPr>
            <a:spLocks noGrp="1"/>
          </p:cNvSpPr>
          <p:nvPr>
            <p:ph type="dt" sz="half" idx="10"/>
          </p:nvPr>
        </p:nvSpPr>
        <p:spPr/>
        <p:txBody>
          <a:bodyPr/>
          <a:lstStyle/>
          <a:p>
            <a:fld id="{7C7388DB-870F-4EBF-889B-196A0664E041}" type="datetimeFigureOut">
              <a:rPr lang="en-GB" smtClean="0"/>
              <a:t>2019-10-16</a:t>
            </a:fld>
            <a:endParaRPr lang="en-GB"/>
          </a:p>
        </p:txBody>
      </p:sp>
      <p:sp>
        <p:nvSpPr>
          <p:cNvPr id="6" name="Footer Placeholder 5">
            <a:extLst>
              <a:ext uri="{FF2B5EF4-FFF2-40B4-BE49-F238E27FC236}">
                <a16:creationId xmlns:a16="http://schemas.microsoft.com/office/drawing/2014/main" id="{515AF73A-C099-43BC-B93C-703C1F62D1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BE921F-7AC8-4776-B3AE-120C180C7AC6}"/>
              </a:ext>
            </a:extLst>
          </p:cNvPr>
          <p:cNvSpPr>
            <a:spLocks noGrp="1"/>
          </p:cNvSpPr>
          <p:nvPr>
            <p:ph type="sldNum" sz="quarter" idx="12"/>
          </p:nvPr>
        </p:nvSpPr>
        <p:spPr/>
        <p:txBody>
          <a:bodyPr/>
          <a:lstStyle/>
          <a:p>
            <a:fld id="{F6F89E3A-D8AE-4996-AA91-244B5EF4C04A}" type="slidenum">
              <a:rPr lang="en-GB" smtClean="0"/>
              <a:t>‹#›</a:t>
            </a:fld>
            <a:endParaRPr lang="en-GB"/>
          </a:p>
        </p:txBody>
      </p:sp>
    </p:spTree>
    <p:extLst>
      <p:ext uri="{BB962C8B-B14F-4D97-AF65-F5344CB8AC3E}">
        <p14:creationId xmlns:p14="http://schemas.microsoft.com/office/powerpoint/2010/main" val="78692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62E075-BA67-4CDA-BD0D-F54C8B570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714F99-6BC5-4A86-BA45-AA3F83178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F8E7A9-7EBB-48E5-BAED-63AC2DBD1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388DB-870F-4EBF-889B-196A0664E041}" type="datetimeFigureOut">
              <a:rPr lang="en-GB" smtClean="0"/>
              <a:t>2019-10-16</a:t>
            </a:fld>
            <a:endParaRPr lang="en-GB"/>
          </a:p>
        </p:txBody>
      </p:sp>
      <p:sp>
        <p:nvSpPr>
          <p:cNvPr id="5" name="Footer Placeholder 4">
            <a:extLst>
              <a:ext uri="{FF2B5EF4-FFF2-40B4-BE49-F238E27FC236}">
                <a16:creationId xmlns:a16="http://schemas.microsoft.com/office/drawing/2014/main" id="{1620722A-BC0F-43B7-8F12-7E3BB17C3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FDB9A26-463A-4EFB-A02E-6DE26943F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89E3A-D8AE-4996-AA91-244B5EF4C04A}" type="slidenum">
              <a:rPr lang="en-GB" smtClean="0"/>
              <a:t>‹#›</a:t>
            </a:fld>
            <a:endParaRPr lang="en-GB"/>
          </a:p>
        </p:txBody>
      </p:sp>
    </p:spTree>
    <p:extLst>
      <p:ext uri="{BB962C8B-B14F-4D97-AF65-F5344CB8AC3E}">
        <p14:creationId xmlns:p14="http://schemas.microsoft.com/office/powerpoint/2010/main" val="181298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www.flaticon.com/free-icon/cloudy_116690" TargetMode="External"/><Relationship Id="rId3" Type="http://schemas.openxmlformats.org/officeDocument/2006/relationships/hyperlink" Target="https://www.iconsdb.com/black-icons/road-2-icon.html" TargetMode="External"/><Relationship Id="rId7" Type="http://schemas.openxmlformats.org/officeDocument/2006/relationships/hyperlink" Target="https://www.iconsdb.com/black-icons/gas-pump-icon.html" TargetMode="External"/><Relationship Id="rId2" Type="http://schemas.openxmlformats.org/officeDocument/2006/relationships/hyperlink" Target="https://www.bugatti.com/media/news/2019/coachbuilding-bugatti/" TargetMode="External"/><Relationship Id="rId1" Type="http://schemas.openxmlformats.org/officeDocument/2006/relationships/slideLayout" Target="../slideLayouts/slideLayout7.xml"/><Relationship Id="rId6" Type="http://schemas.openxmlformats.org/officeDocument/2006/relationships/hyperlink" Target="https://www.londonhousehotels.com/room/double-room-lower-ground/air-con/" TargetMode="External"/><Relationship Id="rId5" Type="http://schemas.openxmlformats.org/officeDocument/2006/relationships/hyperlink" Target="https://www.shareicon.net/fahrenheit-mercury-tools-and-utensils-temperature-thermometer-degrees-celsius-758469" TargetMode="External"/><Relationship Id="rId10" Type="http://schemas.openxmlformats.org/officeDocument/2006/relationships/hyperlink" Target="https://www.kaggle.com/anderas/car-consume" TargetMode="External"/><Relationship Id="rId4" Type="http://schemas.openxmlformats.org/officeDocument/2006/relationships/hyperlink" Target="https://www.visualpharm.com/free-icons/speed-595b40b85ba036ed117db26e" TargetMode="External"/><Relationship Id="rId9" Type="http://schemas.openxmlformats.org/officeDocument/2006/relationships/hyperlink" Target="https://www.twipu.com/ethanolfacts/tweet/1126087989095010305"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C1220-2F64-430D-B4D2-A71C554AA4AA}"/>
              </a:ext>
            </a:extLst>
          </p:cNvPr>
          <p:cNvSpPr txBox="1"/>
          <p:nvPr/>
        </p:nvSpPr>
        <p:spPr>
          <a:xfrm>
            <a:off x="261909" y="553021"/>
            <a:ext cx="11668182" cy="769441"/>
          </a:xfrm>
          <a:prstGeom prst="rect">
            <a:avLst/>
          </a:prstGeom>
          <a:noFill/>
        </p:spPr>
        <p:txBody>
          <a:bodyPr wrap="square" rtlCol="0">
            <a:spAutoFit/>
          </a:bodyPr>
          <a:lstStyle/>
          <a:p>
            <a:r>
              <a:rPr lang="en-GB" sz="4400" dirty="0"/>
              <a:t>What factors may cause the car fuel consumption?</a:t>
            </a:r>
          </a:p>
        </p:txBody>
      </p:sp>
      <p:pic>
        <p:nvPicPr>
          <p:cNvPr id="1026" name="Picture 2" descr="“sport car”的图片搜索结果">
            <a:extLst>
              <a:ext uri="{FF2B5EF4-FFF2-40B4-BE49-F238E27FC236}">
                <a16:creationId xmlns:a16="http://schemas.microsoft.com/office/drawing/2014/main" id="{471D1387-6213-4461-A3B8-490F612DD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45226"/>
            <a:ext cx="12192000" cy="50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52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E12E3E-6338-4261-B632-B2D119538807}"/>
              </a:ext>
            </a:extLst>
          </p:cNvPr>
          <p:cNvSpPr txBox="1"/>
          <p:nvPr/>
        </p:nvSpPr>
        <p:spPr>
          <a:xfrm>
            <a:off x="2157328" y="1146294"/>
            <a:ext cx="8908556" cy="3693319"/>
          </a:xfrm>
          <a:prstGeom prst="rect">
            <a:avLst/>
          </a:prstGeom>
          <a:noFill/>
        </p:spPr>
        <p:txBody>
          <a:bodyPr wrap="square" rtlCol="0">
            <a:spAutoFit/>
          </a:bodyPr>
          <a:lstStyle/>
          <a:p>
            <a:r>
              <a:rPr lang="en-GB" sz="3600" dirty="0"/>
              <a:t>References</a:t>
            </a:r>
          </a:p>
          <a:p>
            <a:endParaRPr lang="en-GB" dirty="0"/>
          </a:p>
          <a:p>
            <a:r>
              <a:rPr lang="en-GB" dirty="0">
                <a:hlinkClick r:id="rId2"/>
              </a:rPr>
              <a:t>https://www.bugatti.com/media/news/2019/coachbuilding-bugatti/</a:t>
            </a:r>
            <a:endParaRPr lang="en-GB" dirty="0"/>
          </a:p>
          <a:p>
            <a:r>
              <a:rPr lang="en-GB" dirty="0">
                <a:hlinkClick r:id="rId3"/>
              </a:rPr>
              <a:t>https://www.iconsdb.com/black-icons/road-2-icon.html</a:t>
            </a:r>
            <a:endParaRPr lang="en-GB" dirty="0"/>
          </a:p>
          <a:p>
            <a:r>
              <a:rPr lang="en-GB" dirty="0">
                <a:hlinkClick r:id="rId4"/>
              </a:rPr>
              <a:t>https://www.visualpharm.com/free-icons/speed-595b40b85ba036ed117db26e</a:t>
            </a:r>
            <a:endParaRPr lang="en-GB" dirty="0"/>
          </a:p>
          <a:p>
            <a:r>
              <a:rPr lang="en-GB" dirty="0">
                <a:hlinkClick r:id="rId5"/>
              </a:rPr>
              <a:t>https://www.shareicon.net/fahrenheit-mercury-tools-and-utensils-temperature-thermometer-degrees-celsius-758469</a:t>
            </a:r>
            <a:endParaRPr lang="en-GB" dirty="0"/>
          </a:p>
          <a:p>
            <a:r>
              <a:rPr lang="en-GB" dirty="0">
                <a:hlinkClick r:id="rId6"/>
              </a:rPr>
              <a:t>https://www.londonhousehotels.com/room/double-room-lower-ground/air-con/</a:t>
            </a:r>
            <a:endParaRPr lang="en-GB" dirty="0"/>
          </a:p>
          <a:p>
            <a:r>
              <a:rPr lang="en-GB" dirty="0">
                <a:hlinkClick r:id="rId7"/>
              </a:rPr>
              <a:t>https://www.iconsdb.com/black-icons/gas-pump-icon.html</a:t>
            </a:r>
            <a:endParaRPr lang="en-GB" dirty="0"/>
          </a:p>
          <a:p>
            <a:r>
              <a:rPr lang="en-GB" dirty="0">
                <a:hlinkClick r:id="rId8"/>
              </a:rPr>
              <a:t>https://www.flaticon.com/free-icon/cloudy_116690</a:t>
            </a:r>
            <a:endParaRPr lang="en-GB" dirty="0"/>
          </a:p>
          <a:p>
            <a:r>
              <a:rPr lang="en-GB" dirty="0">
                <a:hlinkClick r:id="rId9"/>
              </a:rPr>
              <a:t>https://www.twipu.com/ethanolfacts/tweet/1126087989095010305</a:t>
            </a:r>
            <a:endParaRPr lang="en-GB" dirty="0"/>
          </a:p>
          <a:p>
            <a:r>
              <a:rPr lang="en-GB" dirty="0">
                <a:hlinkClick r:id="rId10"/>
              </a:rPr>
              <a:t>https://www.kaggle.com/anderas/car-consume</a:t>
            </a:r>
            <a:r>
              <a:rPr lang="en-GB" dirty="0"/>
              <a:t> </a:t>
            </a:r>
          </a:p>
        </p:txBody>
      </p:sp>
    </p:spTree>
    <p:extLst>
      <p:ext uri="{BB962C8B-B14F-4D97-AF65-F5344CB8AC3E}">
        <p14:creationId xmlns:p14="http://schemas.microsoft.com/office/powerpoint/2010/main" val="24097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1B5B0C-66F0-4C61-857C-214206021667}"/>
              </a:ext>
            </a:extLst>
          </p:cNvPr>
          <p:cNvSpPr txBox="1"/>
          <p:nvPr/>
        </p:nvSpPr>
        <p:spPr>
          <a:xfrm flipH="1">
            <a:off x="4824877" y="201156"/>
            <a:ext cx="2859815" cy="1015663"/>
          </a:xfrm>
          <a:prstGeom prst="rect">
            <a:avLst/>
          </a:prstGeom>
          <a:noFill/>
        </p:spPr>
        <p:txBody>
          <a:bodyPr wrap="square" rtlCol="0">
            <a:spAutoFit/>
          </a:bodyPr>
          <a:lstStyle/>
          <a:p>
            <a:r>
              <a:rPr lang="en-GB" sz="6000" dirty="0"/>
              <a:t>Datasets</a:t>
            </a:r>
          </a:p>
        </p:txBody>
      </p:sp>
      <p:pic>
        <p:nvPicPr>
          <p:cNvPr id="2050" name="Picture 2" descr="“road icon”的图片搜索结果">
            <a:extLst>
              <a:ext uri="{FF2B5EF4-FFF2-40B4-BE49-F238E27FC236}">
                <a16:creationId xmlns:a16="http://schemas.microsoft.com/office/drawing/2014/main" id="{4BA4232A-336E-46A2-9249-A71BB6728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754" y="1552556"/>
            <a:ext cx="1771050" cy="1771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C830DE-CCF0-4691-8FF0-EDE2C09E4745}"/>
              </a:ext>
            </a:extLst>
          </p:cNvPr>
          <p:cNvSpPr txBox="1"/>
          <p:nvPr/>
        </p:nvSpPr>
        <p:spPr>
          <a:xfrm>
            <a:off x="753716" y="3301250"/>
            <a:ext cx="2143125" cy="461665"/>
          </a:xfrm>
          <a:prstGeom prst="rect">
            <a:avLst/>
          </a:prstGeom>
          <a:noFill/>
        </p:spPr>
        <p:txBody>
          <a:bodyPr wrap="square" rtlCol="0">
            <a:spAutoFit/>
          </a:bodyPr>
          <a:lstStyle/>
          <a:p>
            <a:pPr algn="ctr"/>
            <a:r>
              <a:rPr lang="en-GB" sz="2400" b="1" dirty="0"/>
              <a:t>Distance</a:t>
            </a:r>
          </a:p>
        </p:txBody>
      </p:sp>
      <p:pic>
        <p:nvPicPr>
          <p:cNvPr id="2052" name="Picture 4" descr="“speed icon”的图片搜索结果">
            <a:extLst>
              <a:ext uri="{FF2B5EF4-FFF2-40B4-BE49-F238E27FC236}">
                <a16:creationId xmlns:a16="http://schemas.microsoft.com/office/drawing/2014/main" id="{681675A9-391D-409B-B8A7-14A00566BC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881" y="1355439"/>
            <a:ext cx="1945811" cy="19458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4019C4-BA2B-43DC-9B58-103B4EE231EF}"/>
              </a:ext>
            </a:extLst>
          </p:cNvPr>
          <p:cNvSpPr txBox="1"/>
          <p:nvPr/>
        </p:nvSpPr>
        <p:spPr>
          <a:xfrm>
            <a:off x="5183223" y="3301249"/>
            <a:ext cx="2143125" cy="461665"/>
          </a:xfrm>
          <a:prstGeom prst="rect">
            <a:avLst/>
          </a:prstGeom>
          <a:noFill/>
        </p:spPr>
        <p:txBody>
          <a:bodyPr wrap="square" rtlCol="0">
            <a:spAutoFit/>
          </a:bodyPr>
          <a:lstStyle/>
          <a:p>
            <a:pPr algn="ctr"/>
            <a:r>
              <a:rPr lang="en-GB" sz="2400" b="1" dirty="0"/>
              <a:t>Speed</a:t>
            </a:r>
          </a:p>
        </p:txBody>
      </p:sp>
      <p:pic>
        <p:nvPicPr>
          <p:cNvPr id="2054" name="Picture 6" descr="相关图片">
            <a:extLst>
              <a:ext uri="{FF2B5EF4-FFF2-40B4-BE49-F238E27FC236}">
                <a16:creationId xmlns:a16="http://schemas.microsoft.com/office/drawing/2014/main" id="{0609BE8A-EBFB-44A4-AEE5-336C82D0C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9680" y="1705767"/>
            <a:ext cx="1595482" cy="15954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B884D84-6868-4DB0-9211-8BB1B8566D7D}"/>
              </a:ext>
            </a:extLst>
          </p:cNvPr>
          <p:cNvSpPr txBox="1"/>
          <p:nvPr/>
        </p:nvSpPr>
        <p:spPr>
          <a:xfrm>
            <a:off x="9180301" y="3323606"/>
            <a:ext cx="2143125" cy="461665"/>
          </a:xfrm>
          <a:prstGeom prst="rect">
            <a:avLst/>
          </a:prstGeom>
          <a:noFill/>
        </p:spPr>
        <p:txBody>
          <a:bodyPr wrap="square" rtlCol="0">
            <a:spAutoFit/>
          </a:bodyPr>
          <a:lstStyle/>
          <a:p>
            <a:pPr algn="ctr"/>
            <a:r>
              <a:rPr lang="en-GB" sz="2400" b="1" dirty="0"/>
              <a:t>Temperature</a:t>
            </a:r>
          </a:p>
        </p:txBody>
      </p:sp>
      <p:pic>
        <p:nvPicPr>
          <p:cNvPr id="2056" name="Picture 8" descr="相关图片">
            <a:extLst>
              <a:ext uri="{FF2B5EF4-FFF2-40B4-BE49-F238E27FC236}">
                <a16:creationId xmlns:a16="http://schemas.microsoft.com/office/drawing/2014/main" id="{6844838C-F8E9-40C4-8C11-3C56B57B3A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754" y="4284996"/>
            <a:ext cx="1726791" cy="17267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D2462A-7B75-47B5-BB27-5266F492E019}"/>
              </a:ext>
            </a:extLst>
          </p:cNvPr>
          <p:cNvSpPr txBox="1"/>
          <p:nvPr/>
        </p:nvSpPr>
        <p:spPr>
          <a:xfrm>
            <a:off x="731586" y="6131143"/>
            <a:ext cx="2143125" cy="461665"/>
          </a:xfrm>
          <a:prstGeom prst="rect">
            <a:avLst/>
          </a:prstGeom>
          <a:noFill/>
        </p:spPr>
        <p:txBody>
          <a:bodyPr wrap="square" rtlCol="0">
            <a:spAutoFit/>
          </a:bodyPr>
          <a:lstStyle/>
          <a:p>
            <a:pPr algn="ctr"/>
            <a:r>
              <a:rPr lang="en-GB" sz="2400" b="1" dirty="0"/>
              <a:t>AC</a:t>
            </a:r>
          </a:p>
        </p:txBody>
      </p:sp>
      <p:pic>
        <p:nvPicPr>
          <p:cNvPr id="2058" name="Picture 10" descr="“gas icon”的图片搜索结果">
            <a:extLst>
              <a:ext uri="{FF2B5EF4-FFF2-40B4-BE49-F238E27FC236}">
                <a16:creationId xmlns:a16="http://schemas.microsoft.com/office/drawing/2014/main" id="{07CEB21C-4989-4DBA-80E4-0BA745CB3A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9557" y="4284995"/>
            <a:ext cx="1726791" cy="172679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3088D8B-133D-4E8A-B535-EC7AA984D3D9}"/>
              </a:ext>
            </a:extLst>
          </p:cNvPr>
          <p:cNvSpPr txBox="1"/>
          <p:nvPr/>
        </p:nvSpPr>
        <p:spPr>
          <a:xfrm>
            <a:off x="9245857" y="6131142"/>
            <a:ext cx="2143125" cy="461665"/>
          </a:xfrm>
          <a:prstGeom prst="rect">
            <a:avLst/>
          </a:prstGeom>
          <a:noFill/>
        </p:spPr>
        <p:txBody>
          <a:bodyPr wrap="square" rtlCol="0">
            <a:spAutoFit/>
          </a:bodyPr>
          <a:lstStyle/>
          <a:p>
            <a:pPr algn="ctr"/>
            <a:r>
              <a:rPr lang="en-GB" sz="2400" b="1" dirty="0"/>
              <a:t>Weather</a:t>
            </a:r>
          </a:p>
        </p:txBody>
      </p:sp>
      <p:pic>
        <p:nvPicPr>
          <p:cNvPr id="2060" name="Picture 12" descr="相关图片">
            <a:extLst>
              <a:ext uri="{FF2B5EF4-FFF2-40B4-BE49-F238E27FC236}">
                <a16:creationId xmlns:a16="http://schemas.microsoft.com/office/drawing/2014/main" id="{2304787C-1EE2-41D1-9E7C-775AF4D3DD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54025" y="4284994"/>
            <a:ext cx="1726791" cy="17267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4E0A3A3-E2B6-4458-976A-B71BCAF66566}"/>
              </a:ext>
            </a:extLst>
          </p:cNvPr>
          <p:cNvSpPr txBox="1"/>
          <p:nvPr/>
        </p:nvSpPr>
        <p:spPr>
          <a:xfrm>
            <a:off x="5226114" y="6131141"/>
            <a:ext cx="2143125" cy="461665"/>
          </a:xfrm>
          <a:prstGeom prst="rect">
            <a:avLst/>
          </a:prstGeom>
          <a:noFill/>
        </p:spPr>
        <p:txBody>
          <a:bodyPr wrap="square" rtlCol="0">
            <a:spAutoFit/>
          </a:bodyPr>
          <a:lstStyle/>
          <a:p>
            <a:pPr algn="ctr"/>
            <a:r>
              <a:rPr lang="en-GB" sz="2400" b="1" dirty="0"/>
              <a:t>Gas Type</a:t>
            </a:r>
          </a:p>
        </p:txBody>
      </p:sp>
    </p:spTree>
    <p:extLst>
      <p:ext uri="{BB962C8B-B14F-4D97-AF65-F5344CB8AC3E}">
        <p14:creationId xmlns:p14="http://schemas.microsoft.com/office/powerpoint/2010/main" val="280908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P spid="8" grpId="0"/>
      <p:bldP spid="10"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13DD5-9A7B-4147-871D-CDECEC1E9B0A}"/>
              </a:ext>
            </a:extLst>
          </p:cNvPr>
          <p:cNvSpPr txBox="1"/>
          <p:nvPr/>
        </p:nvSpPr>
        <p:spPr>
          <a:xfrm>
            <a:off x="3772584" y="2767280"/>
            <a:ext cx="4646832" cy="1323439"/>
          </a:xfrm>
          <a:prstGeom prst="rect">
            <a:avLst/>
          </a:prstGeom>
          <a:noFill/>
        </p:spPr>
        <p:txBody>
          <a:bodyPr wrap="square" rtlCol="0">
            <a:spAutoFit/>
          </a:bodyPr>
          <a:lstStyle/>
          <a:p>
            <a:r>
              <a:rPr lang="en-GB" sz="8000" dirty="0"/>
              <a:t>Regression</a:t>
            </a:r>
          </a:p>
        </p:txBody>
      </p:sp>
    </p:spTree>
    <p:extLst>
      <p:ext uri="{BB962C8B-B14F-4D97-AF65-F5344CB8AC3E}">
        <p14:creationId xmlns:p14="http://schemas.microsoft.com/office/powerpoint/2010/main" val="412689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sitting, table, white, standing&#10;&#10;Description automatically generated">
            <a:extLst>
              <a:ext uri="{FF2B5EF4-FFF2-40B4-BE49-F238E27FC236}">
                <a16:creationId xmlns:a16="http://schemas.microsoft.com/office/drawing/2014/main" id="{7F528AB6-4843-46E2-92BE-568D4077E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204845" cy="6858000"/>
          </a:xfrm>
          <a:prstGeom prst="rect">
            <a:avLst/>
          </a:prstGeom>
        </p:spPr>
      </p:pic>
    </p:spTree>
    <p:extLst>
      <p:ext uri="{BB962C8B-B14F-4D97-AF65-F5344CB8AC3E}">
        <p14:creationId xmlns:p14="http://schemas.microsoft.com/office/powerpoint/2010/main" val="20951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4C01E2-5326-405E-83E2-B7B463DA2C27}"/>
              </a:ext>
            </a:extLst>
          </p:cNvPr>
          <p:cNvSpPr/>
          <p:nvPr/>
        </p:nvSpPr>
        <p:spPr>
          <a:xfrm rot="19015318">
            <a:off x="5825544" y="726643"/>
            <a:ext cx="333910" cy="55580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ircle: Hollow 5">
            <a:extLst>
              <a:ext uri="{FF2B5EF4-FFF2-40B4-BE49-F238E27FC236}">
                <a16:creationId xmlns:a16="http://schemas.microsoft.com/office/drawing/2014/main" id="{97B6754D-D9D5-4E11-B6E2-D05213E9C666}"/>
              </a:ext>
            </a:extLst>
          </p:cNvPr>
          <p:cNvSpPr/>
          <p:nvPr/>
        </p:nvSpPr>
        <p:spPr>
          <a:xfrm>
            <a:off x="3148388" y="622830"/>
            <a:ext cx="5814927" cy="5765647"/>
          </a:xfrm>
          <a:prstGeom prst="donut">
            <a:avLst>
              <a:gd name="adj" fmla="val 642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0C320F2A-B302-4EC2-ACD4-C5FD20F43005}"/>
              </a:ext>
            </a:extLst>
          </p:cNvPr>
          <p:cNvSpPr txBox="1"/>
          <p:nvPr/>
        </p:nvSpPr>
        <p:spPr>
          <a:xfrm>
            <a:off x="3736081" y="2767280"/>
            <a:ext cx="4719837" cy="1323439"/>
          </a:xfrm>
          <a:prstGeom prst="rect">
            <a:avLst/>
          </a:prstGeom>
          <a:noFill/>
        </p:spPr>
        <p:txBody>
          <a:bodyPr wrap="square" rtlCol="0">
            <a:spAutoFit/>
          </a:bodyPr>
          <a:lstStyle/>
          <a:p>
            <a:r>
              <a:rPr lang="en-GB" sz="8000" dirty="0"/>
              <a:t>Regression</a:t>
            </a:r>
          </a:p>
        </p:txBody>
      </p:sp>
    </p:spTree>
    <p:extLst>
      <p:ext uri="{BB962C8B-B14F-4D97-AF65-F5344CB8AC3E}">
        <p14:creationId xmlns:p14="http://schemas.microsoft.com/office/powerpoint/2010/main" val="301291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C5BD0B-BD91-4186-99EB-452889350FE4}"/>
              </a:ext>
            </a:extLst>
          </p:cNvPr>
          <p:cNvSpPr txBox="1"/>
          <p:nvPr/>
        </p:nvSpPr>
        <p:spPr>
          <a:xfrm>
            <a:off x="4530934" y="1536174"/>
            <a:ext cx="3130132" cy="3785652"/>
          </a:xfrm>
          <a:prstGeom prst="rect">
            <a:avLst/>
          </a:prstGeom>
          <a:noFill/>
        </p:spPr>
        <p:txBody>
          <a:bodyPr wrap="square" rtlCol="0">
            <a:spAutoFit/>
          </a:bodyPr>
          <a:lstStyle/>
          <a:p>
            <a:pPr algn="ctr"/>
            <a:r>
              <a:rPr lang="en-GB" sz="6000" dirty="0"/>
              <a:t>Clean Up &amp; Analyze the Data</a:t>
            </a:r>
          </a:p>
        </p:txBody>
      </p:sp>
    </p:spTree>
    <p:extLst>
      <p:ext uri="{BB962C8B-B14F-4D97-AF65-F5344CB8AC3E}">
        <p14:creationId xmlns:p14="http://schemas.microsoft.com/office/powerpoint/2010/main" val="344352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EDB6F510-FBC6-473A-BA58-45CFAF5AD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89"/>
            <a:ext cx="12192000" cy="6864190"/>
          </a:xfrm>
          <a:prstGeom prst="rect">
            <a:avLst/>
          </a:prstGeom>
        </p:spPr>
      </p:pic>
    </p:spTree>
    <p:extLst>
      <p:ext uri="{BB962C8B-B14F-4D97-AF65-F5344CB8AC3E}">
        <p14:creationId xmlns:p14="http://schemas.microsoft.com/office/powerpoint/2010/main" val="1033988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605DDC00-2C90-4C30-96BE-2C601DBD3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2886"/>
            <a:ext cx="12192001" cy="6835114"/>
          </a:xfrm>
          <a:prstGeom prst="rect">
            <a:avLst/>
          </a:prstGeom>
        </p:spPr>
      </p:pic>
    </p:spTree>
    <p:extLst>
      <p:ext uri="{BB962C8B-B14F-4D97-AF65-F5344CB8AC3E}">
        <p14:creationId xmlns:p14="http://schemas.microsoft.com/office/powerpoint/2010/main" val="127091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10 gas”的图片搜索结果">
            <a:extLst>
              <a:ext uri="{FF2B5EF4-FFF2-40B4-BE49-F238E27FC236}">
                <a16:creationId xmlns:a16="http://schemas.microsoft.com/office/drawing/2014/main" id="{40FCC00D-7D77-4CFD-B5EE-1A4C0D235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EC867A-6675-4950-8E6C-B0D65CED0AA9}"/>
              </a:ext>
            </a:extLst>
          </p:cNvPr>
          <p:cNvSpPr txBox="1"/>
          <p:nvPr/>
        </p:nvSpPr>
        <p:spPr>
          <a:xfrm>
            <a:off x="1472858" y="4418577"/>
            <a:ext cx="3903076" cy="1107996"/>
          </a:xfrm>
          <a:prstGeom prst="rect">
            <a:avLst/>
          </a:prstGeom>
          <a:noFill/>
        </p:spPr>
        <p:txBody>
          <a:bodyPr wrap="square" rtlCol="0">
            <a:spAutoFit/>
          </a:bodyPr>
          <a:lstStyle/>
          <a:p>
            <a:r>
              <a:rPr lang="en-GB" sz="6600" b="1" dirty="0">
                <a:solidFill>
                  <a:schemeClr val="bg1"/>
                </a:solidFill>
              </a:rPr>
              <a:t>Gas Type</a:t>
            </a:r>
            <a:r>
              <a:rPr lang="en-US" altLang="zh-CN" sz="6600" b="1" dirty="0">
                <a:solidFill>
                  <a:schemeClr val="bg1"/>
                </a:solidFill>
              </a:rPr>
              <a:t>s</a:t>
            </a:r>
            <a:endParaRPr lang="en-GB" sz="6600" b="1" dirty="0">
              <a:solidFill>
                <a:schemeClr val="bg1"/>
              </a:solidFill>
            </a:endParaRPr>
          </a:p>
        </p:txBody>
      </p:sp>
    </p:spTree>
    <p:extLst>
      <p:ext uri="{BB962C8B-B14F-4D97-AF65-F5344CB8AC3E}">
        <p14:creationId xmlns:p14="http://schemas.microsoft.com/office/powerpoint/2010/main" val="633325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TotalTime>
  <Words>598</Words>
  <Application>Microsoft Office PowerPoint</Application>
  <PresentationFormat>Widescreen</PresentationFormat>
  <Paragraphs>55</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Zihao Shen</dc:creator>
  <cp:lastModifiedBy>Zihao Shen</cp:lastModifiedBy>
  <cp:revision>25</cp:revision>
  <dcterms:created xsi:type="dcterms:W3CDTF">2019-10-15T23:25:36Z</dcterms:created>
  <dcterms:modified xsi:type="dcterms:W3CDTF">2019-10-17T01:23:40Z</dcterms:modified>
</cp:coreProperties>
</file>