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0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2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7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7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79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D689-06A4-4C8F-A54F-CC5FC9676DB8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FFCB-C991-434F-9B24-75B03E83E8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9494" y="1422400"/>
            <a:ext cx="4748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Profiling CUDA applications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012274" y="1140469"/>
            <a:ext cx="286756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Faster!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32800" y="5344160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Student: Shen </a:t>
            </a:r>
            <a:r>
              <a:rPr lang="en-US" altLang="zh-CN" dirty="0" err="1" smtClean="0"/>
              <a:t>Zongyi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68640" y="4856480"/>
            <a:ext cx="29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Supervisor: WONG </a:t>
            </a:r>
            <a:r>
              <a:rPr lang="en-US" altLang="zh-CN" dirty="0" err="1" smtClean="0"/>
              <a:t>Weng</a:t>
            </a:r>
            <a:r>
              <a:rPr lang="en-US" altLang="zh-CN" dirty="0" smtClean="0"/>
              <a:t> Fai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4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FileRecv\NUS\NGNE\Project\report\figures\power-model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5567" b="6809"/>
          <a:stretch/>
        </p:blipFill>
        <p:spPr bwMode="auto">
          <a:xfrm>
            <a:off x="3279603" y="0"/>
            <a:ext cx="8912397" cy="68862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6010" y="457200"/>
            <a:ext cx="211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Work flow</a:t>
            </a:r>
            <a:endParaRPr lang="zh-CN" altLang="en-US" sz="3600" dirty="0"/>
          </a:p>
        </p:txBody>
      </p:sp>
      <p:sp>
        <p:nvSpPr>
          <p:cNvPr id="7" name="燕尾形 6"/>
          <p:cNvSpPr/>
          <p:nvPr/>
        </p:nvSpPr>
        <p:spPr>
          <a:xfrm>
            <a:off x="486696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31490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2018564" y="1784555"/>
            <a:ext cx="744794" cy="4181168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3399" y="238883"/>
            <a:ext cx="104836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 Let the power model generate the final power report based on the performance counters stored in file.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061883" y="1747644"/>
            <a:ext cx="1023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modified the original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function to let it output the performance counters during each cycle.</a:t>
            </a:r>
          </a:p>
          <a:p>
            <a:r>
              <a:rPr lang="en-US" altLang="zh-CN" dirty="0" smtClean="0"/>
              <a:t>This is the sample values for all performance counters for one single cycle.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61883" y="969713"/>
            <a:ext cx="940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First, we want to know the format of all performance counters and sample values.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61883" y="2664074"/>
            <a:ext cx="936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0  500 18 3 15 4 0 9  512 192 256  7 0  0 0  0 0  0  3 1 0 0  0 0 0 0  14.976000  0.000667  0 0 0  48 2000 264  0.000000 0.000000  0.000000 0.000000</a:t>
            </a:r>
            <a:endParaRPr lang="zh-CN" altLang="en-US" sz="1200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61883" y="3211172"/>
            <a:ext cx="8796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performance counter is converted to a digit ( double or integer ).</a:t>
            </a:r>
          </a:p>
          <a:p>
            <a:r>
              <a:rPr lang="en-US" altLang="zh-CN" dirty="0" smtClean="0"/>
              <a:t>Every period,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calculate the power for each component based on these data.</a:t>
            </a:r>
          </a:p>
          <a:p>
            <a:r>
              <a:rPr lang="en-US" altLang="zh-CN" dirty="0" smtClean="0"/>
              <a:t>If the application exists for N cycles, then the file will have N/500 lines.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1883" y="4328652"/>
            <a:ext cx="1044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 if we give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a file that contains all these values and modify the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 to let it read in data from file,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will generate a power report that is the same as the one generated by simulating all the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6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44742" y="1483305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剪去单角的矩形 8"/>
          <p:cNvSpPr/>
          <p:nvPr/>
        </p:nvSpPr>
        <p:spPr>
          <a:xfrm>
            <a:off x="8749067" y="4903091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10" name="右弧形箭头 9"/>
          <p:cNvSpPr/>
          <p:nvPr/>
        </p:nvSpPr>
        <p:spPr>
          <a:xfrm>
            <a:off x="9972315" y="2602342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5349138" y="2367116"/>
            <a:ext cx="1781903" cy="1039761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storing performance counters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131041" y="2923621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01699" y="2581292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255904" y="56591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Now we can do this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562" y="519751"/>
            <a:ext cx="546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But where is the data to feed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324985" y="164127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21635" y="192575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0942" y="18377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716728" y="324317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7967" y="289077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sp>
        <p:nvSpPr>
          <p:cNvPr id="25" name="右箭头 24"/>
          <p:cNvSpPr/>
          <p:nvPr/>
        </p:nvSpPr>
        <p:spPr>
          <a:xfrm rot="20564748">
            <a:off x="4046727" y="2707900"/>
            <a:ext cx="1359628" cy="64274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19181" y="5456903"/>
            <a:ext cx="586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not good. We need another way to generate the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4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0" grpId="0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664" y="216761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 Use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generate power metrics of CUDA applications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48282" y="1084007"/>
            <a:ext cx="280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What will </a:t>
            </a:r>
            <a:r>
              <a:rPr lang="en-US" altLang="zh-CN" sz="2000" dirty="0" err="1" smtClean="0"/>
              <a:t>nvprof</a:t>
            </a:r>
            <a:r>
              <a:rPr lang="en-US" altLang="zh-CN" sz="2000" dirty="0" smtClean="0"/>
              <a:t> give us?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282" y="1762433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It can only give us the metrics of each kernel…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91291"/>
              </p:ext>
            </p:extLst>
          </p:nvPr>
        </p:nvGraphicFramePr>
        <p:xfrm>
          <a:off x="400668" y="2804217"/>
          <a:ext cx="11080950" cy="525780"/>
        </p:xfrm>
        <a:graphic>
          <a:graphicData uri="http://schemas.openxmlformats.org/drawingml/2006/table">
            <a:tbl>
              <a:tblPr/>
              <a:tblGrid>
                <a:gridCol w="1846825"/>
                <a:gridCol w="1846825"/>
                <a:gridCol w="1846825"/>
                <a:gridCol w="1846825"/>
                <a:gridCol w="1846825"/>
                <a:gridCol w="1846825"/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Device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Kernel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Invocations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Name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Metric 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TITAN V (0)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executeThirdLayer(float*, float*, float*)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inst_per_warp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Instructions per warp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10093.48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24116" y="4114800"/>
            <a:ext cx="6932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 we want is the metrics for each sampling period ( like 500 cycles) ,</a:t>
            </a:r>
          </a:p>
          <a:p>
            <a:r>
              <a:rPr lang="en-US" altLang="zh-CN" dirty="0" smtClean="0"/>
              <a:t>but what we have is the metrics for each kernel.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568" y="530942"/>
            <a:ext cx="575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Luckily, if we see more about how the power is calculated…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3568" y="1275735"/>
            <a:ext cx="9123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 set a constant for each operation, and the calculation is the number of each type of </a:t>
            </a:r>
          </a:p>
          <a:p>
            <a:r>
              <a:rPr lang="en-US" altLang="zh-CN" dirty="0" smtClean="0"/>
              <a:t>operation multiples their 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constant.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𝑐𝑜𝑚𝑝𝑜𝑛𝑒𝑛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𝑝𝑜𝑤𝑒𝑟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 operations)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62" y="2853812"/>
                <a:ext cx="581101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29" t="-28261" r="-27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23568" y="2025982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each sampling period: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3568" y="34193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linear!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568" y="4260389"/>
            <a:ext cx="8216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can transfer the performance counters for each kernel to </a:t>
            </a:r>
            <a:r>
              <a:rPr lang="en-US" altLang="zh-CN" dirty="0" err="1" smtClean="0"/>
              <a:t>GPUWattch</a:t>
            </a:r>
            <a:r>
              <a:rPr lang="en-US" altLang="zh-CN" dirty="0" smtClean="0"/>
              <a:t> to calculate!</a:t>
            </a:r>
          </a:p>
          <a:p>
            <a:r>
              <a:rPr lang="en-US" altLang="zh-CN" dirty="0" smtClean="0"/>
              <a:t>This means that we view this kernel only has one sampling period to finish.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3568" y="5560142"/>
            <a:ext cx="1010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OK, we can transfer the data now… Wait! the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are not well matched with </a:t>
            </a:r>
            <a:r>
              <a:rPr lang="en-US" altLang="zh-CN" sz="2400" dirty="0" err="1" smtClean="0"/>
              <a:t>GPUWattch’s</a:t>
            </a:r>
            <a:r>
              <a:rPr lang="en-US" altLang="zh-CN" sz="2400" dirty="0" smtClean="0"/>
              <a:t> performance counters!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13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0051" y="178618"/>
            <a:ext cx="6449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4. Transform the power metrics from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to the performance counters which can satisfy GPGPU-Sim’s power model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90051" y="1371600"/>
            <a:ext cx="586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performance counters can be divided into 3 categories…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0832" y="2227006"/>
            <a:ext cx="775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can be found directly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 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integer operations</a:t>
            </a:r>
            <a:r>
              <a:rPr lang="en-US" altLang="zh-CN" dirty="0" smtClean="0"/>
              <a:t>, this is included in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output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0832" y="3429000"/>
            <a:ext cx="806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/>
              <a:t>can not be found directly, but can be derived from </a:t>
            </a:r>
            <a:r>
              <a:rPr lang="en-US" altLang="zh-CN" dirty="0" err="1" smtClean="0"/>
              <a:t>nvprof’s</a:t>
            </a:r>
            <a:r>
              <a:rPr lang="en-US" altLang="zh-CN" dirty="0" smtClean="0"/>
              <a:t> metrics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err="1" smtClean="0"/>
              <a:t>fp</a:t>
            </a:r>
            <a:r>
              <a:rPr lang="en-US" altLang="zh-CN" i="1" dirty="0" smtClean="0"/>
              <a:t> operations</a:t>
            </a:r>
            <a:r>
              <a:rPr lang="en-US" altLang="zh-CN" dirty="0" smtClean="0"/>
              <a:t>, this in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is divided into 3 metrics: </a:t>
            </a:r>
            <a:r>
              <a:rPr lang="en-US" altLang="zh-CN" i="1" dirty="0" smtClean="0"/>
              <a:t>fp32, fp64, fp16</a:t>
            </a:r>
            <a:endParaRPr lang="zh-CN" altLang="en-US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8015748" y="234499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good!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694780" y="3567499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still OK!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0832" y="4989871"/>
            <a:ext cx="716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 can neither be found directly or derived…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Like </a:t>
            </a:r>
            <a:r>
              <a:rPr lang="en-US" altLang="zh-CN" i="1" dirty="0" smtClean="0"/>
              <a:t>idle cores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nvprof</a:t>
            </a:r>
            <a:r>
              <a:rPr lang="en-US" altLang="zh-CN" dirty="0" smtClean="0"/>
              <a:t> does not offer any information about this…</a:t>
            </a:r>
            <a:endParaRPr lang="zh-CN" altLang="en-US" i="1" dirty="0"/>
          </a:p>
        </p:txBody>
      </p:sp>
      <p:sp>
        <p:nvSpPr>
          <p:cNvPr id="12" name="笑脸 11"/>
          <p:cNvSpPr/>
          <p:nvPr/>
        </p:nvSpPr>
        <p:spPr>
          <a:xfrm>
            <a:off x="10549189" y="4989871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64013" y="5128370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too sad!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0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600" y="339213"/>
            <a:ext cx="95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deal with those “missing” performance counters, we have to estimate them as correct as possible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41493" y="663787"/>
            <a:ext cx="542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Want to profile a CUDA application?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55893" y="2133600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Nsight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832650" y="2987040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21760" y="2262293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Good, but not so good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19871" y="3557680"/>
            <a:ext cx="735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Complex dynamic behavior!</a:t>
            </a:r>
          </a:p>
          <a:p>
            <a:r>
              <a:rPr lang="en-US" altLang="zh-CN" dirty="0" smtClean="0"/>
              <a:t>Threads in different blocks run asynchronously!</a:t>
            </a:r>
          </a:p>
          <a:p>
            <a:r>
              <a:rPr lang="en-US" altLang="zh-CN" dirty="0" smtClean="0"/>
              <a:t>These tools can only capture the overall behavior of an application or kernel.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48867" y="5245768"/>
            <a:ext cx="3187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Any other choice?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1913" y="90065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GPGPU-Sim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2540" y="2275688"/>
            <a:ext cx="17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cycle-level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59350"/>
            <a:ext cx="46282886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cycle-level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2540" y="2825702"/>
            <a:ext cx="618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software based (can fit different architectures and applications)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12540" y="3492596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 accuracy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12540" y="4289089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support CUDA</a:t>
            </a:r>
            <a:endParaRPr lang="zh-CN" altLang="en-US" dirty="0"/>
          </a:p>
        </p:txBody>
      </p:sp>
      <p:sp>
        <p:nvSpPr>
          <p:cNvPr id="11" name="笑脸 10"/>
          <p:cNvSpPr/>
          <p:nvPr/>
        </p:nvSpPr>
        <p:spPr>
          <a:xfrm>
            <a:off x="467513" y="209596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591354" y="2095968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95590" y="2275688"/>
            <a:ext cx="145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Too slow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91353" y="3697887"/>
            <a:ext cx="372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sing software to simulate hardware</a:t>
            </a:r>
          </a:p>
          <a:p>
            <a:r>
              <a:rPr lang="en-US" altLang="zh-CN" dirty="0" smtClean="0"/>
              <a:t>will of course lead to slow speed.</a:t>
            </a:r>
          </a:p>
        </p:txBody>
      </p:sp>
    </p:spTree>
    <p:extLst>
      <p:ext uri="{BB962C8B-B14F-4D97-AF65-F5344CB8AC3E}">
        <p14:creationId xmlns:p14="http://schemas.microsoft.com/office/powerpoint/2010/main" val="31496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9360" y="8195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04107" y="772160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nvprof</a:t>
            </a:r>
            <a:endParaRPr lang="zh-CN" altLang="en-US" dirty="0"/>
          </a:p>
        </p:txBody>
      </p:sp>
      <p:sp>
        <p:nvSpPr>
          <p:cNvPr id="6" name="笑脸 5"/>
          <p:cNvSpPr/>
          <p:nvPr/>
        </p:nvSpPr>
        <p:spPr>
          <a:xfrm>
            <a:off x="1809141" y="1553724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3136714" y="1547329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633700" y="1499915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8961273" y="1499915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56266" y="338666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613" y="291251"/>
            <a:ext cx="3122507" cy="2980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4714240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笑脸 13"/>
          <p:cNvSpPr/>
          <p:nvPr/>
        </p:nvSpPr>
        <p:spPr>
          <a:xfrm>
            <a:off x="5936981" y="4158450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7" idx="5"/>
            <a:endCxn id="13" idx="1"/>
          </p:cNvCxnSpPr>
          <p:nvPr/>
        </p:nvCxnSpPr>
        <p:spPr>
          <a:xfrm>
            <a:off x="3917203" y="2327818"/>
            <a:ext cx="930948" cy="19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4"/>
            <a:endCxn id="14" idx="7"/>
          </p:cNvCxnSpPr>
          <p:nvPr/>
        </p:nvCxnSpPr>
        <p:spPr>
          <a:xfrm flipH="1">
            <a:off x="6717470" y="2414315"/>
            <a:ext cx="1373430" cy="18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96403" y="4065223"/>
            <a:ext cx="3861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 want to combine the advantages of</a:t>
            </a:r>
          </a:p>
          <a:p>
            <a:r>
              <a:rPr lang="en-US" altLang="zh-CN" dirty="0" smtClean="0"/>
              <a:t>these two methods and avoid their </a:t>
            </a:r>
          </a:p>
          <a:p>
            <a:r>
              <a:rPr lang="en-US" altLang="zh-CN" dirty="0" smtClean="0"/>
              <a:t>disadvantages as much as possible.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9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7334" y="521547"/>
            <a:ext cx="1632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work flow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43092" y="1490133"/>
            <a:ext cx="8304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Separate the power model (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) from GPGPU-Sim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Let the power model generate the final power report based on the performance counters stored in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Use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generate power metrics of CUDA applications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Transform the power metrics from </a:t>
            </a:r>
            <a:r>
              <a:rPr lang="en-US" altLang="zh-CN" sz="2400" dirty="0" err="1" smtClean="0"/>
              <a:t>nvprof</a:t>
            </a:r>
            <a:r>
              <a:rPr lang="en-US" altLang="zh-CN" sz="2400" dirty="0" smtClean="0"/>
              <a:t> to the performance counters which can satisfy GPGPU-Sim’s power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Change configuration files to make our power model more realistic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00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9110" y="208365"/>
            <a:ext cx="47933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dirty="0" smtClean="0"/>
              <a:t>Separate the power model from GPGPU-Sim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09110" y="866987"/>
            <a:ext cx="3968063" cy="3318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5760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5067" y="1063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GPGPU-Sim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27303" y="1151467"/>
            <a:ext cx="1327573" cy="26348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GPUWattch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8" idx="1"/>
          </p:cNvCxnSpPr>
          <p:nvPr/>
        </p:nvCxnSpPr>
        <p:spPr>
          <a:xfrm>
            <a:off x="900853" y="2468880"/>
            <a:ext cx="20049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22092" y="2116485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7633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剪去单角的矩形 19"/>
          <p:cNvSpPr/>
          <p:nvPr/>
        </p:nvSpPr>
        <p:spPr>
          <a:xfrm>
            <a:off x="3010085" y="4726858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1" name="右弧形箭头 20"/>
          <p:cNvSpPr/>
          <p:nvPr/>
        </p:nvSpPr>
        <p:spPr>
          <a:xfrm>
            <a:off x="4233333" y="2426109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剪去单角的矩形 21"/>
          <p:cNvSpPr/>
          <p:nvPr/>
        </p:nvSpPr>
        <p:spPr>
          <a:xfrm>
            <a:off x="9331628" y="4571253"/>
            <a:ext cx="1118922" cy="13568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power report</a:t>
            </a:r>
            <a:endParaRPr lang="zh-CN" altLang="en-US" dirty="0"/>
          </a:p>
        </p:txBody>
      </p:sp>
      <p:sp>
        <p:nvSpPr>
          <p:cNvPr id="23" name="右弧形箭头 22"/>
          <p:cNvSpPr/>
          <p:nvPr/>
        </p:nvSpPr>
        <p:spPr>
          <a:xfrm>
            <a:off x="10554876" y="2270504"/>
            <a:ext cx="1216196" cy="2979175"/>
          </a:xfrm>
          <a:prstGeom prst="curved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6262464" y="1766552"/>
            <a:ext cx="1451138" cy="1677288"/>
          </a:xfrm>
          <a:prstGeom prst="snip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 manually generated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713602" y="2591783"/>
            <a:ext cx="16180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84260" y="2249454"/>
            <a:ext cx="157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performance counters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726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8" y="516193"/>
            <a:ext cx="1090488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445" y="206477"/>
            <a:ext cx="540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How GPGPU-Sim generate a power report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40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1665" y="604684"/>
            <a:ext cx="4761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most important function </a:t>
            </a:r>
            <a:r>
              <a:rPr lang="en-US" altLang="zh-CN" sz="2800" dirty="0" err="1" smtClean="0"/>
              <a:t>mcpat_cycle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13154" y="1224116"/>
            <a:ext cx="839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Every sample period (500 cycles by default), this function will be activated and calculate</a:t>
            </a:r>
          </a:p>
          <a:p>
            <a:r>
              <a:rPr lang="en-US" altLang="zh-CN" dirty="0" smtClean="0"/>
              <a:t>the power for each component. The results will be stored.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1665" y="2064774"/>
            <a:ext cx="108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function to generate the power  </a:t>
            </a:r>
            <a:r>
              <a:rPr lang="en-US" altLang="zh-CN" sz="2800" dirty="0" err="1" smtClean="0"/>
              <a:t>gpgpu_sim_wrapper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print_power_kernel_stats</a:t>
            </a:r>
            <a:r>
              <a:rPr lang="en-US" altLang="zh-CN" sz="2800" dirty="0" smtClean="0"/>
              <a:t>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16394" y="3134032"/>
            <a:ext cx="8120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At the end of each kernel, this function will be called and generate the power report </a:t>
            </a:r>
          </a:p>
          <a:p>
            <a:r>
              <a:rPr lang="en-US" altLang="zh-CN" dirty="0" smtClean="0"/>
              <a:t>based on the data stored by function </a:t>
            </a:r>
            <a:r>
              <a:rPr lang="en-US" altLang="zh-CN" dirty="0" err="1" smtClean="0"/>
              <a:t>mcpat_cycle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013154" y="5014451"/>
            <a:ext cx="778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How can we use these functions in our main code?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939413" y="4212741"/>
            <a:ext cx="827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There are other useful functions and variables </a:t>
            </a:r>
            <a:r>
              <a:rPr lang="en-US" altLang="zh-CN" sz="2400" dirty="0" err="1" smtClean="0"/>
              <a:t>GPUWattch</a:t>
            </a:r>
            <a:r>
              <a:rPr lang="en-US" altLang="zh-CN" sz="2400" dirty="0" smtClean="0"/>
              <a:t> uses…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098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8238" y="185323"/>
            <a:ext cx="2676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Third, find a set of object files that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contains all the functions/variables we need </a:t>
            </a:r>
          </a:p>
          <a:p>
            <a:pPr marL="342900" indent="-342900">
              <a:buAutoNum type="arabicPeriod"/>
            </a:pP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do not rely on other object files or libraries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839" y="185323"/>
            <a:ext cx="26768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First, write a main.cc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 use the functions with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same logic </a:t>
            </a:r>
            <a:r>
              <a:rPr lang="en-US" altLang="zh-CN" sz="2000" dirty="0" smtClean="0"/>
              <a:t>as GPGPU-Sim uses. 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Make sure if we can use these functions, we will generate a power report.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97163" y="4521917"/>
            <a:ext cx="261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Second, find a set of  </a:t>
            </a:r>
          </a:p>
          <a:p>
            <a:r>
              <a:rPr lang="en-US" altLang="zh-CN" sz="2000" dirty="0" smtClean="0"/>
              <a:t>.h files that define the functions and variables we use.</a:t>
            </a:r>
          </a:p>
          <a:p>
            <a:r>
              <a:rPr lang="en-US" altLang="zh-CN" sz="2000" dirty="0" smtClean="0"/>
              <a:t>And, include them in our main.cc.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672052" y="4521917"/>
            <a:ext cx="3318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Design the compile command,</a:t>
            </a:r>
          </a:p>
          <a:p>
            <a:r>
              <a:rPr lang="en-US" altLang="zh-CN" sz="2000" dirty="0" smtClean="0"/>
              <a:t> include all the .h files in</a:t>
            </a:r>
          </a:p>
          <a:p>
            <a:r>
              <a:rPr lang="en-US" altLang="zh-CN" sz="2000" dirty="0" smtClean="0"/>
              <a:t> the –I option and all the .o files</a:t>
            </a:r>
            <a:endParaRPr lang="zh-CN" altLang="en-US" sz="2000" dirty="0"/>
          </a:p>
        </p:txBody>
      </p:sp>
      <p:sp>
        <p:nvSpPr>
          <p:cNvPr id="9" name="直角上箭头 8"/>
          <p:cNvSpPr/>
          <p:nvPr/>
        </p:nvSpPr>
        <p:spPr>
          <a:xfrm rot="5400000">
            <a:off x="570542" y="3426273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上箭头 9"/>
          <p:cNvSpPr/>
          <p:nvPr/>
        </p:nvSpPr>
        <p:spPr>
          <a:xfrm rot="5400000">
            <a:off x="6315039" y="3354632"/>
            <a:ext cx="2664000" cy="2050026"/>
          </a:xfrm>
          <a:prstGeom prst="bentUpArrow">
            <a:avLst>
              <a:gd name="adj1" fmla="val 11691"/>
              <a:gd name="adj2" fmla="val 25000"/>
              <a:gd name="adj3" fmla="val 25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右箭头 10"/>
          <p:cNvSpPr/>
          <p:nvPr/>
        </p:nvSpPr>
        <p:spPr>
          <a:xfrm>
            <a:off x="3805083" y="1054510"/>
            <a:ext cx="1732935" cy="3052916"/>
          </a:xfrm>
          <a:prstGeom prst="bentArrow">
            <a:avLst>
              <a:gd name="adj1" fmla="val 12234"/>
              <a:gd name="adj2" fmla="val 24148"/>
              <a:gd name="adj3" fmla="val 35638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7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913</Words>
  <Application>Microsoft Office PowerPoint</Application>
  <PresentationFormat>宽屏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 Unicode MS</vt:lpstr>
      <vt:lpstr>SFMono-Regular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沈宗毅</dc:creator>
  <cp:lastModifiedBy>沈宗毅</cp:lastModifiedBy>
  <cp:revision>39</cp:revision>
  <dcterms:created xsi:type="dcterms:W3CDTF">2019-04-23T05:52:06Z</dcterms:created>
  <dcterms:modified xsi:type="dcterms:W3CDTF">2019-04-23T14:03:34Z</dcterms:modified>
</cp:coreProperties>
</file>