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32" autoAdjust="0"/>
  </p:normalViewPr>
  <p:slideViewPr>
    <p:cSldViewPr snapToGrid="0">
      <p:cViewPr varScale="1">
        <p:scale>
          <a:sx n="104" d="100"/>
          <a:sy n="104" d="100"/>
        </p:scale>
        <p:origin x="8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Recv\NUS\NGNE\Project\report\compare\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Power(Watts) for NN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original GPGPU-Sim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Sheet1!$D$2:$G$2</c:f>
              <c:numCache>
                <c:formatCode>General</c:formatCode>
                <c:ptCount val="4"/>
                <c:pt idx="0">
                  <c:v>13.5419</c:v>
                </c:pt>
                <c:pt idx="1">
                  <c:v>16.2804</c:v>
                </c:pt>
                <c:pt idx="2">
                  <c:v>18.5307</c:v>
                </c:pt>
                <c:pt idx="3">
                  <c:v>12.4724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Our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Sheet1!$D$1:$G$1</c:f>
              <c:strCache>
                <c:ptCount val="4"/>
                <c:pt idx="0">
                  <c:v>NN1</c:v>
                </c:pt>
                <c:pt idx="1">
                  <c:v>NN2</c:v>
                </c:pt>
                <c:pt idx="2">
                  <c:v>NN3</c:v>
                </c:pt>
                <c:pt idx="3">
                  <c:v>NN4</c:v>
                </c:pt>
              </c:strCache>
            </c:strRef>
          </c:cat>
          <c:val>
            <c:numRef>
              <c:f>Sheet1!$D$3:$G$3</c:f>
              <c:numCache>
                <c:formatCode>General</c:formatCode>
                <c:ptCount val="4"/>
                <c:pt idx="0">
                  <c:v>26.120100000000001</c:v>
                </c:pt>
                <c:pt idx="1">
                  <c:v>26.099399999999999</c:v>
                </c:pt>
                <c:pt idx="2">
                  <c:v>26.103100000000001</c:v>
                </c:pt>
                <c:pt idx="3">
                  <c:v>26.116700000000002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072696"/>
        <c:axId val="445069168"/>
      </c:barChart>
      <c:catAx>
        <c:axId val="44507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069168"/>
        <c:crosses val="autoZero"/>
        <c:auto val="1"/>
        <c:lblAlgn val="ctr"/>
        <c:lblOffset val="100"/>
        <c:noMultiLvlLbl val="0"/>
      </c:catAx>
      <c:valAx>
        <c:axId val="44506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072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CD552-C2DA-4EA3-A654-3390C2092824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45E4-F9B0-431D-BD31-F0D3FAC7D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 dear professors, this is my presentation for the project.</a:t>
            </a:r>
          </a:p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am Shen </a:t>
            </a:r>
            <a:r>
              <a:rPr lang="en-US" altLang="zh-CN" baseline="0" dirty="0" err="1" smtClean="0"/>
              <a:t>Zongyi</a:t>
            </a:r>
            <a:r>
              <a:rPr lang="en-US" altLang="zh-CN" baseline="0" dirty="0" smtClean="0"/>
              <a:t> and my supervisor is Wong </a:t>
            </a:r>
            <a:r>
              <a:rPr lang="en-US" altLang="zh-CN" baseline="0" dirty="0" err="1" smtClean="0"/>
              <a:t>Weng-fai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60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part</a:t>
            </a:r>
            <a:r>
              <a:rPr lang="en-US" altLang="zh-CN" baseline="0" dirty="0" smtClean="0"/>
              <a:t> of the gap between </a:t>
            </a:r>
            <a:r>
              <a:rPr lang="en-US" altLang="zh-CN" baseline="0" dirty="0" err="1" smtClean="0"/>
              <a:t>nvprof</a:t>
            </a:r>
            <a:r>
              <a:rPr lang="en-US" altLang="zh-CN" baseline="0" dirty="0" smtClean="0"/>
              <a:t>’ power metrics and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performance counters.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4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9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will mainly introduce how we deal with the third category of performance counters.</a:t>
            </a:r>
          </a:p>
          <a:p>
            <a:r>
              <a:rPr lang="en-US" altLang="zh-CN" baseline="0" dirty="0" smtClean="0"/>
              <a:t>We will set a pre-defined distribution,  the average value from original GPGPU-Sim or some other further changes.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84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some performance</a:t>
            </a:r>
            <a:r>
              <a:rPr lang="en-US" altLang="zh-CN" baseline="0" dirty="0" smtClean="0"/>
              <a:t> counters we set a pre-defined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3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second method  we deal with those missing</a:t>
            </a:r>
            <a:r>
              <a:rPr lang="en-US" altLang="zh-CN" baseline="0" dirty="0" smtClean="0"/>
              <a:t> performance counters is that we set them as the average value from original GPGPU-Sim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22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 our method</a:t>
            </a:r>
            <a:r>
              <a:rPr lang="en-US" altLang="zh-CN" baseline="0" dirty="0" smtClean="0"/>
              <a:t> has many limitations, it provides many possibilities.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tools are there when we want to profile a CUDA application?</a:t>
            </a:r>
          </a:p>
          <a:p>
            <a:r>
              <a:rPr lang="en-US" altLang="zh-CN" dirty="0" smtClean="0"/>
              <a:t>NVIDIA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provides </a:t>
            </a:r>
            <a:r>
              <a:rPr lang="en-US" altLang="zh-CN" baseline="0" dirty="0" smtClean="0"/>
              <a:t>two profiling tools, they are </a:t>
            </a:r>
            <a:r>
              <a:rPr lang="en-US" altLang="zh-CN" baseline="0" dirty="0" err="1" smtClean="0"/>
              <a:t>Nsight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Nvprof</a:t>
            </a:r>
            <a:r>
              <a:rPr lang="en-US" altLang="zh-CN" baseline="0" dirty="0" smtClean="0"/>
              <a:t>. They are good and very easy to use, but there are still some places that can be improved.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massively-parallel nature of GPUs may produce complex dynamic behavior resulting in reduced throughput even with simple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Warps are interleaved in a fine-grained multithreaded manner and threads in different blocks run asynchronously with each other.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 optimization opportunities that underlie the complex dynamic behaviors possible on such a system.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2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GPGPU-Sim is a cycle-accurate</a:t>
            </a:r>
            <a:r>
              <a:rPr lang="en-US" altLang="zh-CN" baseline="0" dirty="0" smtClean="0"/>
              <a:t> simulator. It can give us the metrics about every sampling period ( 500 cycles by default) in chronological order.</a:t>
            </a:r>
          </a:p>
          <a:p>
            <a:r>
              <a:rPr lang="en-US" altLang="zh-CN" baseline="0" dirty="0" smtClean="0"/>
              <a:t>It uses a PTX virtual instruction set to run all the code on device. Everything is run on CPU, and their behaviors will be captured.</a:t>
            </a:r>
          </a:p>
          <a:p>
            <a:r>
              <a:rPr lang="en-US" altLang="zh-CN" dirty="0" smtClean="0"/>
              <a:t>It passes</a:t>
            </a:r>
            <a:r>
              <a:rPr lang="en-US" altLang="zh-CN" baseline="0" dirty="0" smtClean="0"/>
              <a:t> carefully designed experiments to verify its accuracy.</a:t>
            </a:r>
          </a:p>
          <a:p>
            <a:r>
              <a:rPr lang="en-US" altLang="zh-CN" baseline="0" dirty="0" smtClean="0"/>
              <a:t>It supports CUDA, without changing the application we can use it.</a:t>
            </a:r>
          </a:p>
          <a:p>
            <a:r>
              <a:rPr lang="en-US" altLang="zh-CN" baseline="0" dirty="0" smtClean="0"/>
              <a:t>But it is too slow.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4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GPGPU-Sim’s cycle-accurate</a:t>
            </a:r>
          </a:p>
          <a:p>
            <a:r>
              <a:rPr lang="en-US" altLang="zh-CN" dirty="0" err="1" smtClean="0"/>
              <a:t>nvprof</a:t>
            </a:r>
            <a:r>
              <a:rPr lang="en-US" altLang="zh-CN" dirty="0" smtClean="0"/>
              <a:t>’ speed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2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our work flow. Step by step, we want to achieve our purpose</a:t>
            </a:r>
            <a:r>
              <a:rPr lang="en-US" altLang="zh-CN" dirty="0" smtClean="0"/>
              <a:t>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GPUWattch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energy model based upon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McPAT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integrated with GPGPU-Sim </a:t>
            </a:r>
          </a:p>
          <a:p>
            <a:r>
              <a:rPr lang="en-US" altLang="zh-CN" dirty="0" err="1" smtClean="0"/>
              <a:t>GPUWattch</a:t>
            </a:r>
            <a:r>
              <a:rPr lang="en-US" altLang="zh-CN" dirty="0" smtClean="0"/>
              <a:t> can</a:t>
            </a:r>
            <a:r>
              <a:rPr lang="en-US" altLang="zh-CN" baseline="0" dirty="0" smtClean="0"/>
              <a:t> be viewed as part of GPGPU-Sim. It is responsible for calculating power and generating power reports.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4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See, this is what GPGPU-Sim</a:t>
            </a:r>
            <a:r>
              <a:rPr lang="en-US" altLang="zh-CN" baseline="0" dirty="0" smtClean="0"/>
              <a:t> does. In GPGPU-Sim, when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is called, the performance counters will be transferred to it. It then does the calculation, and gradually generate the final report.</a:t>
            </a:r>
          </a:p>
          <a:p>
            <a:r>
              <a:rPr lang="en-US" altLang="zh-CN" baseline="0" dirty="0" smtClean="0"/>
              <a:t>But what we want to achieve now is this: feed </a:t>
            </a:r>
            <a:r>
              <a:rPr lang="en-US" altLang="zh-CN" baseline="0" dirty="0" err="1" smtClean="0"/>
              <a:t>GPUWattch</a:t>
            </a:r>
            <a:r>
              <a:rPr lang="en-US" altLang="zh-CN" baseline="0" dirty="0" smtClean="0"/>
              <a:t> the performance counters we set manually. And let it generate the power report.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8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mechanism how GPGPU-Sim</a:t>
            </a:r>
            <a:r>
              <a:rPr lang="en-US" altLang="zh-CN" baseline="0" dirty="0" smtClean="0"/>
              <a:t> generates a power report.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5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step is to make sure we can generate</a:t>
            </a:r>
            <a:r>
              <a:rPr lang="en-US" altLang="zh-CN" baseline="0" dirty="0" smtClean="0"/>
              <a:t> the power report and its result is meaningful.</a:t>
            </a:r>
          </a:p>
          <a:p>
            <a:r>
              <a:rPr lang="en-US" altLang="zh-CN" baseline="0" dirty="0" smtClean="0"/>
              <a:t>But we have to use many functions and variables, if we do not include .h files, our code won’t pass compilation.</a:t>
            </a:r>
          </a:p>
          <a:p>
            <a:r>
              <a:rPr lang="en-US" altLang="zh-CN" baseline="0" dirty="0" smtClean="0"/>
              <a:t>After this, note that in these .h files there are also some outside dependencies. If we compile and run the code directly, there are two possible results: 1) compilation failed 2) runtime error</a:t>
            </a:r>
          </a:p>
          <a:p>
            <a:r>
              <a:rPr lang="en-US" altLang="zh-CN" baseline="0" dirty="0" smtClean="0"/>
              <a:t>So, we still have to find a set of object files to satisfy our needs. We need these .o files have two features:1.2.</a:t>
            </a:r>
          </a:p>
          <a:p>
            <a:r>
              <a:rPr lang="en-US" altLang="zh-CN" baseline="0" dirty="0" smtClean="0"/>
              <a:t>Design the command to compile our code.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7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our work flow.</a:t>
            </a:r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to make sure that the .h files have the definition of variables / classes / functions that we use in our main.cc.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45E4-F9B0-431D-BD31-F0D3FAC7D4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1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D689-06A4-4C8F-A54F-CC5FC9676DB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9494" y="1422400"/>
            <a:ext cx="47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Profiling CUDA applications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012274" y="1140469"/>
            <a:ext cx="2867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Faster!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0" y="534416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Student: Shen </a:t>
            </a:r>
            <a:r>
              <a:rPr lang="en-US" altLang="zh-CN" dirty="0" err="1" smtClean="0"/>
              <a:t>Zongyi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8640" y="485648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Supervisor: WONG </a:t>
            </a:r>
            <a:r>
              <a:rPr lang="en-US" altLang="zh-CN" dirty="0" err="1" smtClean="0"/>
              <a:t>Weng</a:t>
            </a:r>
            <a:r>
              <a:rPr lang="en-US" altLang="zh-CN" dirty="0" smtClean="0"/>
              <a:t> Fai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2274" y="2248465"/>
            <a:ext cx="53734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detailed!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227" y="251007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FileRecv\NUS\NGNE\Project\report\figures\power-model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5567" b="6809"/>
          <a:stretch/>
        </p:blipFill>
        <p:spPr bwMode="auto">
          <a:xfrm>
            <a:off x="3279603" y="0"/>
            <a:ext cx="8912397" cy="688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6010" y="457200"/>
            <a:ext cx="211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Work flow</a:t>
            </a:r>
            <a:endParaRPr lang="zh-CN" altLang="en-US" sz="3600" dirty="0"/>
          </a:p>
        </p:txBody>
      </p:sp>
      <p:sp>
        <p:nvSpPr>
          <p:cNvPr id="7" name="燕尾形 6"/>
          <p:cNvSpPr/>
          <p:nvPr/>
        </p:nvSpPr>
        <p:spPr>
          <a:xfrm>
            <a:off x="486696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31490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2018564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3399" y="238883"/>
            <a:ext cx="10483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Let the power model generate the final power report based on the performance counters stored in file.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1883" y="1747644"/>
            <a:ext cx="1128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modified the original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function to let it output the performance counters during </a:t>
            </a:r>
            <a:r>
              <a:rPr lang="en-US" altLang="zh-CN" dirty="0" smtClean="0"/>
              <a:t>each sampling period.</a:t>
            </a:r>
            <a:endParaRPr lang="en-US" altLang="zh-CN" dirty="0" smtClean="0"/>
          </a:p>
          <a:p>
            <a:r>
              <a:rPr lang="en-US" altLang="zh-CN" dirty="0" smtClean="0"/>
              <a:t>This is the sample values for all performance counters for one single </a:t>
            </a:r>
            <a:r>
              <a:rPr lang="en-US" altLang="zh-CN" dirty="0" smtClean="0"/>
              <a:t>sampling period.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61883" y="969713"/>
            <a:ext cx="940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we want to know the format of all performance counters and sample values.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1883" y="2664074"/>
            <a:ext cx="936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0  500 18 3 15 4 0 9  512 192 256  7 0  0 0  0 0  0  3 1 0 0  0 0 0 0  14.976000  0.000667  0 0 0  48 2000 264  0.000000 0.000000  0.000000 0.000000</a:t>
            </a:r>
            <a:endParaRPr lang="zh-CN" altLang="en-US" sz="1200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61883" y="3211172"/>
            <a:ext cx="8796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performance counter is converted to a digit ( double or integer ).</a:t>
            </a:r>
          </a:p>
          <a:p>
            <a:r>
              <a:rPr lang="en-US" altLang="zh-CN" dirty="0" smtClean="0"/>
              <a:t>Every period,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calculate the power for each component based on these data.</a:t>
            </a:r>
          </a:p>
          <a:p>
            <a:r>
              <a:rPr lang="en-US" altLang="zh-CN" dirty="0" smtClean="0"/>
              <a:t>If the application exists for N cycles, then the file will have N/500 lines.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1883" y="4328652"/>
            <a:ext cx="1044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if we give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a file that contains all these values and modify the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to let it read in data from file,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generate a power report that is the same as the one generated by simulating all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44742" y="1483305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8749067" y="4903091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10" name="右弧形箭头 9"/>
          <p:cNvSpPr/>
          <p:nvPr/>
        </p:nvSpPr>
        <p:spPr>
          <a:xfrm>
            <a:off x="9972315" y="2602342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5349138" y="2367116"/>
            <a:ext cx="1781903" cy="10397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storing performance counters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131041" y="2923621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01699" y="2581292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55904" y="56591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 we can do this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562" y="519751"/>
            <a:ext cx="546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But where is the data to feed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4985" y="164127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21635" y="192575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0942" y="18377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716728" y="324317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7967" y="289077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25" name="右箭头 24"/>
          <p:cNvSpPr/>
          <p:nvPr/>
        </p:nvSpPr>
        <p:spPr>
          <a:xfrm rot="20564748">
            <a:off x="4046727" y="2707900"/>
            <a:ext cx="1359628" cy="6427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30691" y="5915222"/>
            <a:ext cx="586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not good. We need another way to generate the data.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0832" y="5293611"/>
            <a:ext cx="64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need to simulate the whole application using GPGPU-Sim first?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0" grpId="0"/>
      <p:bldP spid="25" grpId="0" animBg="1"/>
      <p:bldP spid="2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64" y="216761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generate power metrics of CUDA applications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8282" y="1084007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will </a:t>
            </a:r>
            <a:r>
              <a:rPr lang="en-US" altLang="zh-CN" sz="2000" dirty="0" err="1" smtClean="0"/>
              <a:t>nvprof</a:t>
            </a:r>
            <a:r>
              <a:rPr lang="en-US" altLang="zh-CN" sz="2000" dirty="0" smtClean="0"/>
              <a:t> give us?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282" y="17624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can only give us the metrics of each kernel…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1291"/>
              </p:ext>
            </p:extLst>
          </p:nvPr>
        </p:nvGraphicFramePr>
        <p:xfrm>
          <a:off x="400668" y="2804217"/>
          <a:ext cx="11080950" cy="525780"/>
        </p:xfrm>
        <a:graphic>
          <a:graphicData uri="http://schemas.openxmlformats.org/drawingml/2006/table">
            <a:tbl>
              <a:tblPr/>
              <a:tblGrid>
                <a:gridCol w="1846825"/>
                <a:gridCol w="1846825"/>
                <a:gridCol w="1846825"/>
                <a:gridCol w="1846825"/>
                <a:gridCol w="1846825"/>
                <a:gridCol w="1846825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Invocations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TITAN V (0)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executeThirdLayer(float*, float*, float*)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inst_per_warp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Instructions per 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10093.48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24116" y="4114800"/>
            <a:ext cx="693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we want is the metrics for each sampling period ( like 500 cycles) ,</a:t>
            </a:r>
          </a:p>
          <a:p>
            <a:r>
              <a:rPr lang="en-US" altLang="zh-CN" dirty="0" smtClean="0"/>
              <a:t>but what we have is the metrics for each kernel.</a:t>
            </a:r>
            <a:endParaRPr lang="zh-CN" altLang="en-US" dirty="0"/>
          </a:p>
        </p:txBody>
      </p:sp>
      <p:sp>
        <p:nvSpPr>
          <p:cNvPr id="2" name="笑脸 1"/>
          <p:cNvSpPr/>
          <p:nvPr/>
        </p:nvSpPr>
        <p:spPr>
          <a:xfrm>
            <a:off x="1415845" y="503657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9677" y="5287297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gap?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568" y="530942"/>
            <a:ext cx="57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Luckily, if we see more about how the power is calculated…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568" y="1275735"/>
            <a:ext cx="883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 set a constant representing the power for each operation, and the calculation is </a:t>
            </a:r>
          </a:p>
          <a:p>
            <a:r>
              <a:rPr lang="en-US" altLang="zh-CN" dirty="0" smtClean="0"/>
              <a:t>the number of each type of operation multiples their 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𝑐𝑜𝑚𝑝𝑜𝑛𝑒𝑛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operations)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29" t="-28261" r="-27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23568" y="202598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each sampling period: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568" y="34193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linear!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568" y="4260389"/>
            <a:ext cx="821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transfer the performance counters for each kernel to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to calculate!</a:t>
            </a:r>
          </a:p>
          <a:p>
            <a:r>
              <a:rPr lang="en-US" altLang="zh-CN" dirty="0" smtClean="0"/>
              <a:t>This means that we </a:t>
            </a:r>
            <a:r>
              <a:rPr lang="en-US" altLang="zh-CN" dirty="0" smtClean="0"/>
              <a:t>view that </a:t>
            </a:r>
            <a:r>
              <a:rPr lang="en-US" altLang="zh-CN" dirty="0" smtClean="0"/>
              <a:t>this kernel only has one sampling period to finish.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568" y="5560142"/>
            <a:ext cx="1010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OK, we can transfer the data now… Wait! the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are not well matched with </a:t>
            </a:r>
            <a:r>
              <a:rPr lang="en-US" altLang="zh-CN" sz="2400" dirty="0" err="1" smtClean="0"/>
              <a:t>GPUWattch’s</a:t>
            </a:r>
            <a:r>
              <a:rPr lang="en-US" altLang="zh-CN" sz="2400" dirty="0" smtClean="0"/>
              <a:t> performance counters!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23568" y="4995886"/>
            <a:ext cx="111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actually this is not suitable for </a:t>
            </a:r>
            <a:r>
              <a:rPr lang="en-US" altLang="zh-CN" dirty="0" err="1" smtClean="0"/>
              <a:t>evry</a:t>
            </a:r>
            <a:r>
              <a:rPr lang="en-US" altLang="zh-CN" dirty="0" smtClean="0"/>
              <a:t> performance counter. We will encounter problems in the next several slides.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3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051" y="178618"/>
            <a:ext cx="644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 Transform the power metrics from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the performance counters which can satisfy GPGPU-Sim’s power model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0051" y="1371600"/>
            <a:ext cx="586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performance counters can be divided into 3 categories…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0832" y="2227006"/>
            <a:ext cx="775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can be found directly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integer operations</a:t>
            </a:r>
            <a:r>
              <a:rPr lang="en-US" altLang="zh-CN" dirty="0" smtClean="0"/>
              <a:t>, this is included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output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0832" y="3429000"/>
            <a:ext cx="806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/>
              <a:t>can not be found directly, but can be derived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err="1" smtClean="0"/>
              <a:t>fp</a:t>
            </a:r>
            <a:r>
              <a:rPr lang="en-US" altLang="zh-CN" i="1" dirty="0" smtClean="0"/>
              <a:t> operations</a:t>
            </a:r>
            <a:r>
              <a:rPr lang="en-US" altLang="zh-CN" dirty="0" smtClean="0"/>
              <a:t>, this in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is divided into 3 metrics: </a:t>
            </a:r>
            <a:r>
              <a:rPr lang="en-US" altLang="zh-CN" i="1" dirty="0" smtClean="0"/>
              <a:t>fp32, fp64, fp16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15748" y="2344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good!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94780" y="3567499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still OK!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0832" y="4989871"/>
            <a:ext cx="716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 can neither be found directly or derived…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idle cores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does not offer any information about this…</a:t>
            </a:r>
            <a:endParaRPr lang="zh-CN" altLang="en-US" i="1" dirty="0"/>
          </a:p>
        </p:txBody>
      </p:sp>
      <p:sp>
        <p:nvSpPr>
          <p:cNvPr id="12" name="笑脸 11"/>
          <p:cNvSpPr/>
          <p:nvPr/>
        </p:nvSpPr>
        <p:spPr>
          <a:xfrm>
            <a:off x="10549189" y="4989871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64013" y="5128370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too sad!</a:t>
            </a:r>
            <a:endParaRPr lang="zh-CN" altLang="en-US" dirty="0"/>
          </a:p>
        </p:txBody>
      </p:sp>
      <p:sp>
        <p:nvSpPr>
          <p:cNvPr id="14" name="笑脸 13"/>
          <p:cNvSpPr/>
          <p:nvPr/>
        </p:nvSpPr>
        <p:spPr>
          <a:xfrm>
            <a:off x="10549189" y="3479631"/>
            <a:ext cx="914400" cy="914400"/>
          </a:xfrm>
          <a:prstGeom prst="smileyFace">
            <a:avLst>
              <a:gd name="adj" fmla="val 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10549189" y="2072460"/>
            <a:ext cx="914400" cy="914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39213"/>
            <a:ext cx="95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deal with those “missing” performance counters, we have to estimate them as correct as possible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" y="1032387"/>
            <a:ext cx="63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important performance counters we transform: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2103" y="1725561"/>
            <a:ext cx="860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register file read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2</a:t>
            </a:r>
          </a:p>
          <a:p>
            <a:r>
              <a:rPr lang="en-US" altLang="zh-CN" i="1" dirty="0" smtClean="0"/>
              <a:t>register file write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1</a:t>
            </a:r>
          </a:p>
          <a:p>
            <a:r>
              <a:rPr lang="en-US" altLang="zh-CN" i="1" dirty="0" smtClean="0"/>
              <a:t>non register file operation</a:t>
            </a:r>
            <a:r>
              <a:rPr lang="en-US" altLang="zh-CN" dirty="0" smtClean="0"/>
              <a:t>: we set this performance counter as </a:t>
            </a:r>
            <a:r>
              <a:rPr lang="en-US" altLang="zh-CN" i="1" dirty="0" smtClean="0"/>
              <a:t>instructions executed </a:t>
            </a:r>
            <a:r>
              <a:rPr lang="en-US" altLang="zh-CN" dirty="0" smtClean="0"/>
              <a:t>* 0.25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6019" y="3252019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normal instruction(MIPS):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42303" y="3996813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add </a:t>
            </a:r>
            <a:r>
              <a:rPr lang="en-US" altLang="zh-CN" i="1" dirty="0" smtClean="0"/>
              <a:t>$t0,$</a:t>
            </a:r>
            <a:r>
              <a:rPr lang="en-US" altLang="zh-CN" i="1" dirty="0"/>
              <a:t>t1,$t2</a:t>
            </a:r>
            <a:endParaRPr lang="zh-CN" altLang="en-US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68065" y="3258149"/>
            <a:ext cx="131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$t1</a:t>
            </a:r>
          </a:p>
          <a:p>
            <a:r>
              <a:rPr lang="en-US" altLang="zh-CN" dirty="0" smtClean="0"/>
              <a:t>Read $t2</a:t>
            </a:r>
          </a:p>
          <a:p>
            <a:r>
              <a:rPr lang="en-US" altLang="zh-CN" dirty="0" smtClean="0"/>
              <a:t>Write to $t0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0426062">
            <a:off x="4783564" y="3531928"/>
            <a:ext cx="1445342" cy="422435"/>
          </a:xfrm>
          <a:prstGeom prst="rightArrow">
            <a:avLst>
              <a:gd name="adj1" fmla="val 18539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0362" y="4366145"/>
            <a:ext cx="294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register file read operations</a:t>
            </a:r>
          </a:p>
          <a:p>
            <a:r>
              <a:rPr lang="en-US" altLang="zh-CN" dirty="0" smtClean="0"/>
              <a:t>1 register file write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0923" y="523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div	$t5,$t6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0923" y="1076632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addi</a:t>
            </a:r>
            <a:r>
              <a:rPr lang="en-US" altLang="zh-CN" i="1" dirty="0" smtClean="0"/>
              <a:t>	$t2,$t3, 5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50923" y="17845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mov</a:t>
            </a:r>
            <a:r>
              <a:rPr lang="en-US" altLang="zh-CN" i="1" dirty="0" smtClean="0"/>
              <a:t>	$a0, $t2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5003365" y="153302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13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0923" y="3362632"/>
            <a:ext cx="6779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we want to estimate the register file operations more </a:t>
            </a:r>
            <a:r>
              <a:rPr lang="en-US" altLang="zh-CN" dirty="0" smtClean="0"/>
              <a:t>accurately, </a:t>
            </a:r>
            <a:endParaRPr lang="en-US" altLang="zh-CN" dirty="0" smtClean="0"/>
          </a:p>
          <a:p>
            <a:r>
              <a:rPr lang="en-US" altLang="zh-CN" dirty="0" smtClean="0"/>
              <a:t>we have to get the number of different types of assembly instructions.</a:t>
            </a:r>
          </a:p>
          <a:p>
            <a:r>
              <a:rPr lang="en-US" altLang="zh-CN" dirty="0" smtClean="0"/>
              <a:t>Now we can not get this.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50923" y="4848375"/>
            <a:ext cx="813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may not be correct, but we have to set the number of register file operations</a:t>
            </a:r>
          </a:p>
          <a:p>
            <a:r>
              <a:rPr lang="en-US" altLang="zh-CN" dirty="0" smtClean="0"/>
              <a:t>manually based on the instruction </a:t>
            </a:r>
            <a:r>
              <a:rPr lang="en-US" altLang="zh-CN" dirty="0" smtClean="0"/>
              <a:t>number.  This is the best method we can take now.</a:t>
            </a:r>
          </a:p>
        </p:txBody>
      </p:sp>
    </p:spTree>
    <p:extLst>
      <p:ext uri="{BB962C8B-B14F-4D97-AF65-F5344CB8AC3E}">
        <p14:creationId xmlns:p14="http://schemas.microsoft.com/office/powerpoint/2010/main" val="16601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2781" y="707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045" y="85540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instruction cache hit/miss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0045" y="1504336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constant cache hit/miss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045" y="21532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dram </a:t>
            </a:r>
            <a:r>
              <a:rPr lang="en-US" altLang="zh-CN" dirty="0" err="1" smtClean="0"/>
              <a:t>precharge</a:t>
            </a:r>
            <a:r>
              <a:rPr lang="en-US" altLang="zh-CN" dirty="0" smtClean="0"/>
              <a:t> access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" y="280219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SFU pipeline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0045" y="3446814"/>
            <a:ext cx="47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on chip(SIMT to Mem or Mem to SIMT)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5351461" y="707923"/>
            <a:ext cx="435077" cy="3443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19722" y="2198964"/>
            <a:ext cx="583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set these performance counters as the average number in original GPGPU-Sim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045" y="5479026"/>
            <a:ext cx="105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dealing with the performance counter </a:t>
            </a:r>
            <a:r>
              <a:rPr lang="en-US" altLang="zh-CN" i="1" dirty="0" smtClean="0"/>
              <a:t>IDLE CORE, </a:t>
            </a:r>
            <a:r>
              <a:rPr lang="en-US" altLang="zh-CN" dirty="0" smtClean="0"/>
              <a:t> we found we cannot just set it as the </a:t>
            </a:r>
            <a:r>
              <a:rPr lang="en-US" altLang="zh-CN" dirty="0" smtClean="0"/>
              <a:t>average value….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919722" y="3171528"/>
            <a:ext cx="6121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in original GPGPU-Sim we scan the performance </a:t>
            </a:r>
          </a:p>
          <a:p>
            <a:r>
              <a:rPr lang="en-US" altLang="zh-CN" dirty="0" smtClean="0"/>
              <a:t>counters for each sampling period, these are often 0. Even they</a:t>
            </a:r>
          </a:p>
          <a:p>
            <a:r>
              <a:rPr lang="en-US" altLang="zh-CN" dirty="0" smtClean="0"/>
              <a:t>are not 0, they are very small. </a:t>
            </a:r>
          </a:p>
        </p:txBody>
      </p:sp>
    </p:spTree>
    <p:extLst>
      <p:ext uri="{BB962C8B-B14F-4D97-AF65-F5344CB8AC3E}">
        <p14:creationId xmlns:p14="http://schemas.microsoft.com/office/powerpoint/2010/main" val="377916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928" y="327373"/>
            <a:ext cx="68260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5. Change configuration files to make our power model more realistic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61884" y="1821427"/>
            <a:ext cx="991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architecture GPGPU-Sim use by default is GTX480, which has 480 cores(shown in its official website). In GPGPU-Sim, number of cores is set as 16.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7639" y="4660490"/>
            <a:ext cx="833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machine on which we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get power metrics is TITAN V. It has 5120 cores!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82761" y="2453632"/>
            <a:ext cx="69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average number of </a:t>
            </a:r>
            <a:r>
              <a:rPr lang="en-US" altLang="zh-CN" i="1" dirty="0" smtClean="0"/>
              <a:t>IDLE CORE </a:t>
            </a:r>
            <a:r>
              <a:rPr lang="en-US" altLang="zh-CN" dirty="0" smtClean="0"/>
              <a:t>is 14.96 for one benchmark we chose.</a:t>
            </a:r>
            <a:endParaRPr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82761" y="5231214"/>
            <a:ext cx="568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cannot directly set the performance counter manually!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97080" y="2967337"/>
            <a:ext cx="634181" cy="14087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28805" y="3169561"/>
            <a:ext cx="3587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huge gap!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27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493" y="663787"/>
            <a:ext cx="542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Want to profile a CUDA application?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55893" y="2133600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Nsight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650" y="2987040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1760" y="226229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Good, but not so good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19871" y="3557680"/>
            <a:ext cx="735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dynamic behavior!</a:t>
            </a:r>
          </a:p>
          <a:p>
            <a:r>
              <a:rPr lang="en-US" altLang="zh-CN" dirty="0" smtClean="0"/>
              <a:t>Threads in different blocks run asynchronously!</a:t>
            </a:r>
          </a:p>
          <a:p>
            <a:r>
              <a:rPr lang="en-US" altLang="zh-CN" dirty="0" smtClean="0"/>
              <a:t>These tools can only capture the overall behavior of an application or kernel.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8867" y="5245768"/>
            <a:ext cx="318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Any other choice?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071" y="442452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Change the configuration file…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5342" y="1408471"/>
            <a:ext cx="712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Currently, GPGPU-Sim only supports two architectures(GT200 and Fermi). </a:t>
            </a:r>
          </a:p>
          <a:p>
            <a:r>
              <a:rPr lang="en-US" altLang="zh-CN" dirty="0" smtClean="0"/>
              <a:t>We chose Fermi’s configuration as our basic configuration.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5342" y="2466823"/>
            <a:ext cx="68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modify the configuration to let it be as close to TITAN V as possible.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45342" y="3311013"/>
            <a:ext cx="597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main parameters we change : </a:t>
            </a:r>
            <a:r>
              <a:rPr lang="en-US" altLang="zh-CN" i="1" dirty="0" smtClean="0"/>
              <a:t>number of cores</a:t>
            </a:r>
            <a:r>
              <a:rPr lang="en-US" altLang="zh-CN" dirty="0" smtClean="0"/>
              <a:t>,  </a:t>
            </a:r>
            <a:r>
              <a:rPr lang="en-US" altLang="zh-CN" i="1" dirty="0" err="1" smtClean="0"/>
              <a:t>clockrate</a:t>
            </a:r>
            <a:endParaRPr lang="zh-CN" altLang="en-US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7" y="2836155"/>
            <a:ext cx="9440516" cy="3736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20" y="299044"/>
            <a:ext cx="6705611" cy="2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613" y="117987"/>
            <a:ext cx="456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we can generate the power report now!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0594" y="943897"/>
            <a:ext cx="873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chose two benchmarks, </a:t>
            </a:r>
            <a:r>
              <a:rPr lang="en-US" altLang="zh-CN" dirty="0" smtClean="0"/>
              <a:t>Vector </a:t>
            </a:r>
            <a:r>
              <a:rPr lang="en-US" altLang="zh-CN" dirty="0" smtClean="0"/>
              <a:t>Addition (one kernel) and Neural Network (four kernels)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594" y="1526458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 thing is sure, the speed of our method is much faster…..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92708"/>
              </p:ext>
            </p:extLst>
          </p:nvPr>
        </p:nvGraphicFramePr>
        <p:xfrm>
          <a:off x="1430594" y="2109019"/>
          <a:ext cx="8401930" cy="2297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013"/>
                <a:gridCol w="3389917"/>
              </a:tblGrid>
              <a:tr h="41158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Time consumption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benchmark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17.41s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for Benchmark 1 Vector Addition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113.81s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for Benchmark2 Neural Network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17.73s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Original GPGPU-Sim for Benchmark2 Neural Network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274.36s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30594" y="5139813"/>
            <a:ext cx="38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at first, the result is not very good.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1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535" y="479323"/>
            <a:ext cx="664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First, if we just modified the configuration to fit TITAN V architecture,</a:t>
            </a:r>
          </a:p>
          <a:p>
            <a:r>
              <a:rPr lang="en-US" altLang="zh-CN" dirty="0" smtClean="0"/>
              <a:t> and run the 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 Addition using our method…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4225" y="1511710"/>
            <a:ext cx="636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8147.61 Watts! This is not realistic.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535" y="2322871"/>
            <a:ext cx="529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if we run this application in original GPGPU-Sim?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64225" y="3134032"/>
            <a:ext cx="674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kernel power consumed is 8148.62 Watts! This is also not realistic.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57748" y="4365523"/>
            <a:ext cx="268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What’s wrong?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4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14062"/>
              </p:ext>
            </p:extLst>
          </p:nvPr>
        </p:nvGraphicFramePr>
        <p:xfrm>
          <a:off x="494071" y="1168707"/>
          <a:ext cx="25781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8763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total_power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8148.62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1.55E-06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3.62E-05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0.000145638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gpu_avg_SHRDP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gpu_avg_RFP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0.000472801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0.000305859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gpu_avg_SFUP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0.00021015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gpu_avg_FPUP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gpu_avg_SCHEDP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2.02E-05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gpu_avg_L2CP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0.000101538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gpu_avg_MCP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1.17645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gpu_avg_NOCP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0.000255935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gpu_avg_DRAMP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0.00135276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gpu_avg_PIPEP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0.000427529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gpu_avg_IDLE_COREP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8137.62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gpu_avg_CONST_DYNAMICP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9.82366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4071" y="45720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a look at the components’ power…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1116" y="4144297"/>
            <a:ext cx="3598607" cy="43507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6246" y="1437967"/>
            <a:ext cx="44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99.86% of power is consumed by IDLE CORE!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16246" y="2079522"/>
            <a:ext cx="5795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pre-defined constant(1.59) of power for IDLE CORE may</a:t>
            </a:r>
          </a:p>
          <a:p>
            <a:r>
              <a:rPr lang="en-US" altLang="zh-CN" dirty="0" smtClean="0"/>
              <a:t>work well in GTX480, but not in TITAN V…..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6246" y="3311013"/>
            <a:ext cx="487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After doing some experiments, we set it as 0.0318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34232" y="4948084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Then, our final result is…..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8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31290"/>
              </p:ext>
            </p:extLst>
          </p:nvPr>
        </p:nvGraphicFramePr>
        <p:xfrm>
          <a:off x="995516" y="803787"/>
          <a:ext cx="7305634" cy="2365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2446"/>
                <a:gridCol w="2621007"/>
                <a:gridCol w="2252181"/>
              </a:tblGrid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Kernel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GPGPU-Sim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Our Model Power(Watts)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34.2858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26.26844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13.5419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26.1201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16.2804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26.0994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18.5307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26.1031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12.4724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26.1167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5516" y="272846"/>
            <a:ext cx="304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 power for each kernel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5516" y="3900949"/>
            <a:ext cx="946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Seem more reasonable, but an obvious trend is that the estimation of our model is more stable.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7135" y="4889090"/>
            <a:ext cx="896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I have not figured out why there is this </a:t>
            </a:r>
            <a:r>
              <a:rPr lang="en-US" altLang="zh-CN" dirty="0" smtClean="0"/>
              <a:t>trend, maybe just for these two benchmarks…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7135" y="5420032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there is a direction to spend efforts :  </a:t>
            </a:r>
          </a:p>
          <a:p>
            <a:r>
              <a:rPr lang="en-US" altLang="zh-CN" dirty="0" smtClean="0"/>
              <a:t>modify the constants of power for each operation for different architectures!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7135" y="6227973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 in our project, this step has not been finished yet.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30654750"/>
              </p:ext>
            </p:extLst>
          </p:nvPr>
        </p:nvGraphicFramePr>
        <p:xfrm>
          <a:off x="8437107" y="1196821"/>
          <a:ext cx="3639820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1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439" y="538316"/>
            <a:ext cx="179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Limitations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56037" y="1319980"/>
            <a:ext cx="502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Actually there are some limitations in our method….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6037" y="2160638"/>
            <a:ext cx="10062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We have to set some performance counters using the average number from original GPGPU-Sim, which means we have to simulate the application by GPGPU-Sim first…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result is not very accurate, this is likely to be overcome by modifying the configuration parameters.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Our transformation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to GPGPU-Sim’s performance counters like </a:t>
            </a:r>
            <a:r>
              <a:rPr lang="en-US" altLang="zh-CN" i="1" dirty="0" smtClean="0"/>
              <a:t>register file operations</a:t>
            </a:r>
            <a:r>
              <a:rPr lang="en-US" altLang="zh-CN" dirty="0" smtClean="0"/>
              <a:t> are fixed, but different applications may have different distributions of different types of instructions.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3503" y="4881715"/>
            <a:ext cx="1023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this is a novel way to profile CUDA applications. What if we can derive the performance counters from users’ source code? What if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in the future provides more detailed metrics such that the number of </a:t>
            </a:r>
            <a:r>
              <a:rPr lang="en-US" altLang="zh-CN" i="1" dirty="0" err="1" smtClean="0"/>
              <a:t>mov</a:t>
            </a:r>
            <a:r>
              <a:rPr lang="en-US" altLang="zh-CN" i="1" dirty="0" smtClean="0"/>
              <a:t>/add/…</a:t>
            </a:r>
            <a:r>
              <a:rPr lang="en-US" altLang="zh-CN" dirty="0" smtClean="0"/>
              <a:t> instructions?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4684" y="317090"/>
            <a:ext cx="47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Just as one of the inventors of GPGPU-Sim says: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207" y="1216741"/>
            <a:ext cx="78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The intention of GPGPU-Sim is to provide a substrate for architecture research rather than to exactly model any particular commercial GPU. 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4684" y="4225412"/>
            <a:ext cx="999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 with these limitations, it still enables users to generate the power report faster than GPGPU-Sim,</a:t>
            </a:r>
          </a:p>
          <a:p>
            <a:r>
              <a:rPr lang="en-US" altLang="zh-CN" dirty="0" smtClean="0"/>
              <a:t>if we do not require high accuracy or just focus on some </a:t>
            </a:r>
            <a:r>
              <a:rPr lang="en-US" altLang="zh-CN" dirty="0" smtClean="0"/>
              <a:t>components, we can still find insights to optimize CUDA applications.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is a trade off between accuracy and speed.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44445" y="2691581"/>
            <a:ext cx="808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intention of our method is to add more possibilities to this substrate rather than</a:t>
            </a:r>
          </a:p>
          <a:p>
            <a:r>
              <a:rPr lang="en-US" altLang="zh-CN" dirty="0" smtClean="0"/>
              <a:t>to exactly model any particular commercial GPU or application.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5213" y="5215869"/>
            <a:ext cx="312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Thanks for listening!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568856" y="1887225"/>
            <a:ext cx="1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56179" y="1887225"/>
            <a:ext cx="8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41" name="笑脸 40"/>
          <p:cNvSpPr/>
          <p:nvPr/>
        </p:nvSpPr>
        <p:spPr>
          <a:xfrm>
            <a:off x="1326258" y="2489242"/>
            <a:ext cx="744542" cy="74454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2394839" y="2489242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笑脸 42"/>
          <p:cNvSpPr/>
          <p:nvPr/>
        </p:nvSpPr>
        <p:spPr>
          <a:xfrm>
            <a:off x="6288887" y="2380206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7344661" y="2380206"/>
            <a:ext cx="744542" cy="74454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11287" y="1401097"/>
            <a:ext cx="2542474" cy="242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977655" y="1401097"/>
            <a:ext cx="2542474" cy="242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3313103" y="3399950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544345" y="3399950"/>
            <a:ext cx="744542" cy="74454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2" idx="5"/>
            <a:endCxn id="47" idx="1"/>
          </p:cNvCxnSpPr>
          <p:nvPr/>
        </p:nvCxnSpPr>
        <p:spPr>
          <a:xfrm>
            <a:off x="3030345" y="3124748"/>
            <a:ext cx="391794" cy="3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3" idx="4"/>
            <a:endCxn id="48" idx="7"/>
          </p:cNvCxnSpPr>
          <p:nvPr/>
        </p:nvCxnSpPr>
        <p:spPr>
          <a:xfrm flipH="1">
            <a:off x="6179851" y="3124748"/>
            <a:ext cx="481307" cy="3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5"/>
          </p:cNvCxnSpPr>
          <p:nvPr/>
        </p:nvCxnSpPr>
        <p:spPr>
          <a:xfrm>
            <a:off x="3948609" y="4035456"/>
            <a:ext cx="689759" cy="905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8" idx="3"/>
          </p:cNvCxnSpPr>
          <p:nvPr/>
        </p:nvCxnSpPr>
        <p:spPr>
          <a:xfrm flipH="1">
            <a:off x="4859594" y="4035456"/>
            <a:ext cx="793787" cy="905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太阳形 65"/>
          <p:cNvSpPr/>
          <p:nvPr/>
        </p:nvSpPr>
        <p:spPr>
          <a:xfrm>
            <a:off x="4386601" y="4858563"/>
            <a:ext cx="724761" cy="714613"/>
          </a:xfrm>
          <a:prstGeom prst="sun">
            <a:avLst/>
          </a:prstGeom>
          <a:solidFill>
            <a:schemeClr val="accent2">
              <a:alpha val="41000"/>
            </a:schemeClr>
          </a:solidFill>
          <a:ln>
            <a:solidFill>
              <a:schemeClr val="accent2">
                <a:shade val="50000"/>
                <a:alpha val="41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913" y="90065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GPGPU-Sim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540" y="2157581"/>
            <a:ext cx="17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cycle-level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9350"/>
            <a:ext cx="4628288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cycle-level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2540" y="2825702"/>
            <a:ext cx="618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software based (can fit different architectures and applications)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2540" y="349259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540" y="4159490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CUDA</a:t>
            </a:r>
            <a:endParaRPr lang="zh-CN" altLang="en-US" dirty="0"/>
          </a:p>
        </p:txBody>
      </p:sp>
      <p:sp>
        <p:nvSpPr>
          <p:cNvPr id="11" name="笑脸 10"/>
          <p:cNvSpPr/>
          <p:nvPr/>
        </p:nvSpPr>
        <p:spPr>
          <a:xfrm>
            <a:off x="467513" y="209596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591354" y="2095968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5590" y="2275688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Too slow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1353" y="3697887"/>
            <a:ext cx="37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software to simulate hardware</a:t>
            </a:r>
          </a:p>
          <a:p>
            <a:r>
              <a:rPr lang="en-US" altLang="zh-CN" dirty="0" smtClean="0"/>
              <a:t>will of course lead to slow speed.</a:t>
            </a:r>
          </a:p>
        </p:txBody>
      </p:sp>
    </p:spTree>
    <p:extLst>
      <p:ext uri="{BB962C8B-B14F-4D97-AF65-F5344CB8AC3E}">
        <p14:creationId xmlns:p14="http://schemas.microsoft.com/office/powerpoint/2010/main" val="3149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360" y="8195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04107" y="772160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1809141" y="155372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3136714" y="1547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633700" y="1499915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8961273" y="1499915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6266" y="338666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613" y="291251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4714240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936981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5"/>
            <a:endCxn id="13" idx="1"/>
          </p:cNvCxnSpPr>
          <p:nvPr/>
        </p:nvCxnSpPr>
        <p:spPr>
          <a:xfrm>
            <a:off x="3917203" y="2327818"/>
            <a:ext cx="930948" cy="19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4" idx="7"/>
          </p:cNvCxnSpPr>
          <p:nvPr/>
        </p:nvCxnSpPr>
        <p:spPr>
          <a:xfrm flipH="1">
            <a:off x="6717470" y="2414315"/>
            <a:ext cx="1373430" cy="18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96403" y="4065223"/>
            <a:ext cx="3861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 to combine the advantages of</a:t>
            </a:r>
          </a:p>
          <a:p>
            <a:r>
              <a:rPr lang="en-US" altLang="zh-CN" dirty="0" smtClean="0"/>
              <a:t>these two methods and avoid their </a:t>
            </a:r>
          </a:p>
          <a:p>
            <a:r>
              <a:rPr lang="en-US" altLang="zh-CN" dirty="0" smtClean="0"/>
              <a:t>disadvantages as much as possible.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21547"/>
            <a:ext cx="163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work flow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092" y="1490133"/>
            <a:ext cx="8304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Separate the power model (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) from GPGPU-Sim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Let the power model generate the final power report based on the performance counters stored in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generate power metrics of CUDA applications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Transform the power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the performance counters which can satisfy GPGPU-Sim’s power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Change configuration files to make our power model more realistic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110" y="208365"/>
            <a:ext cx="47933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/>
              <a:t>Separate the power model from GPGPU-Sim</a:t>
            </a:r>
          </a:p>
        </p:txBody>
      </p:sp>
      <p:sp>
        <p:nvSpPr>
          <p:cNvPr id="6" name="矩形 5"/>
          <p:cNvSpPr/>
          <p:nvPr/>
        </p:nvSpPr>
        <p:spPr>
          <a:xfrm>
            <a:off x="509110" y="86698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760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5067" y="1063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303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900853" y="246888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2092" y="211648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76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010085" y="4726858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4233333" y="2426109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9331628" y="4571253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3" name="右弧形箭头 22"/>
          <p:cNvSpPr/>
          <p:nvPr/>
        </p:nvSpPr>
        <p:spPr>
          <a:xfrm>
            <a:off x="10554876" y="2270504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6262464" y="1766552"/>
            <a:ext cx="1451138" cy="167728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manually generated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13602" y="2591783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84260" y="224945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8" y="516193"/>
            <a:ext cx="1090488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45" y="206477"/>
            <a:ext cx="552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How GPGPU-Sim </a:t>
            </a:r>
            <a:r>
              <a:rPr lang="en-US" altLang="zh-CN" sz="2400" dirty="0" smtClean="0"/>
              <a:t>generates </a:t>
            </a:r>
            <a:r>
              <a:rPr lang="en-US" altLang="zh-CN" sz="2400" dirty="0" smtClean="0"/>
              <a:t>a power report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665" y="604684"/>
            <a:ext cx="476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most important function </a:t>
            </a:r>
            <a:r>
              <a:rPr lang="en-US" altLang="zh-CN" sz="2800" dirty="0" err="1" smtClean="0"/>
              <a:t>mcpat_cycle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3154" y="1224116"/>
            <a:ext cx="856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</a:t>
            </a:r>
            <a:r>
              <a:rPr lang="en-US" altLang="zh-CN" dirty="0" smtClean="0"/>
              <a:t>sampling </a:t>
            </a:r>
            <a:r>
              <a:rPr lang="en-US" altLang="zh-CN" dirty="0" smtClean="0"/>
              <a:t>period (500 cycles by default), this function will be activated and calculate</a:t>
            </a:r>
          </a:p>
          <a:p>
            <a:r>
              <a:rPr lang="en-US" altLang="zh-CN" dirty="0" smtClean="0"/>
              <a:t>the power for each component. The results will be stored.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1665" y="2064774"/>
            <a:ext cx="108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function to generate the power  </a:t>
            </a:r>
            <a:r>
              <a:rPr lang="en-US" altLang="zh-CN" sz="2800" dirty="0" err="1" smtClean="0"/>
              <a:t>gpgpu_sim_wrapper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print_power_kernel_stats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6394" y="3134032"/>
            <a:ext cx="812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the end of each kernel, this function will be called and generate the power report </a:t>
            </a:r>
          </a:p>
          <a:p>
            <a:r>
              <a:rPr lang="en-US" altLang="zh-CN" dirty="0" smtClean="0"/>
              <a:t>based on the data stored by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13154" y="5014451"/>
            <a:ext cx="778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can we use these functions in our main code?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39413" y="4212741"/>
            <a:ext cx="827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other useful functions and variables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 uses…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238" y="185323"/>
            <a:ext cx="2676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Third, find a set of object files that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contains all the functions/variables we need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do not rely on other object files or libraries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839" y="185323"/>
            <a:ext cx="2676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First, write a main.cc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 use the functions with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same logic </a:t>
            </a:r>
            <a:r>
              <a:rPr lang="en-US" altLang="zh-CN" sz="2000" dirty="0" smtClean="0"/>
              <a:t>as GPGPU-Sim uses.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Make sure if we can use these functions, we will generate a power report.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97163" y="4521917"/>
            <a:ext cx="261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Second, find a set of  </a:t>
            </a:r>
          </a:p>
          <a:p>
            <a:r>
              <a:rPr lang="en-US" altLang="zh-CN" sz="2000" dirty="0" smtClean="0"/>
              <a:t>.h files that define the functions and variables we use.</a:t>
            </a:r>
          </a:p>
          <a:p>
            <a:r>
              <a:rPr lang="en-US" altLang="zh-CN" sz="2000" dirty="0" smtClean="0"/>
              <a:t>And, include them in our main.cc.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672052" y="4521917"/>
            <a:ext cx="3318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Design the compile command,</a:t>
            </a:r>
          </a:p>
          <a:p>
            <a:r>
              <a:rPr lang="en-US" altLang="zh-CN" sz="2000" dirty="0" smtClean="0"/>
              <a:t> include all the .h files in</a:t>
            </a:r>
          </a:p>
          <a:p>
            <a:r>
              <a:rPr lang="en-US" altLang="zh-CN" sz="2000" dirty="0" smtClean="0"/>
              <a:t> the –I option and all the .o files</a:t>
            </a:r>
            <a:endParaRPr lang="zh-CN" altLang="en-US" sz="2000" dirty="0"/>
          </a:p>
        </p:txBody>
      </p:sp>
      <p:sp>
        <p:nvSpPr>
          <p:cNvPr id="9" name="直角上箭头 8"/>
          <p:cNvSpPr/>
          <p:nvPr/>
        </p:nvSpPr>
        <p:spPr>
          <a:xfrm rot="5400000">
            <a:off x="570542" y="3426273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5400000">
            <a:off x="6315039" y="3354632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>
            <a:off x="3805083" y="1054510"/>
            <a:ext cx="1732935" cy="3052916"/>
          </a:xfrm>
          <a:prstGeom prst="bentArrow">
            <a:avLst>
              <a:gd name="adj1" fmla="val 12234"/>
              <a:gd name="adj2" fmla="val 24148"/>
              <a:gd name="adj3" fmla="val 35638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2521</Words>
  <Application>Microsoft Office PowerPoint</Application>
  <PresentationFormat>宽屏</PresentationFormat>
  <Paragraphs>322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SFMono-Regular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沈宗毅</dc:creator>
  <cp:lastModifiedBy>沈宗毅</cp:lastModifiedBy>
  <cp:revision>80</cp:revision>
  <dcterms:created xsi:type="dcterms:W3CDTF">2019-04-23T05:52:06Z</dcterms:created>
  <dcterms:modified xsi:type="dcterms:W3CDTF">2019-04-25T03:55:10Z</dcterms:modified>
</cp:coreProperties>
</file>