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870" r:id="rId2"/>
    <p:sldId id="840" r:id="rId3"/>
    <p:sldId id="877" r:id="rId4"/>
    <p:sldId id="883" r:id="rId5"/>
    <p:sldId id="878" r:id="rId6"/>
    <p:sldId id="841" r:id="rId7"/>
    <p:sldId id="895" r:id="rId8"/>
    <p:sldId id="842" r:id="rId9"/>
    <p:sldId id="893" r:id="rId10"/>
    <p:sldId id="898" r:id="rId11"/>
    <p:sldId id="889" r:id="rId12"/>
    <p:sldId id="897" r:id="rId13"/>
    <p:sldId id="882" r:id="rId14"/>
    <p:sldId id="884" r:id="rId15"/>
    <p:sldId id="886" r:id="rId16"/>
    <p:sldId id="887" r:id="rId17"/>
    <p:sldId id="879" r:id="rId18"/>
    <p:sldId id="892" r:id="rId19"/>
    <p:sldId id="896" r:id="rId20"/>
    <p:sldId id="899" r:id="rId21"/>
  </p:sldIdLst>
  <p:sldSz cx="9144000" cy="6858000" type="letter"/>
  <p:notesSz cx="7099300" cy="10234613"/>
  <p:defaultTextStyle>
    <a:defPPr>
      <a:defRPr lang="en-US"/>
    </a:defPPr>
    <a:lvl1pPr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0000"/>
    <a:srgbClr val="CC66FF"/>
    <a:srgbClr val="CC3399"/>
    <a:srgbClr val="000099"/>
    <a:srgbClr val="003399"/>
    <a:srgbClr val="6600C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1071" autoAdjust="0"/>
  </p:normalViewPr>
  <p:slideViewPr>
    <p:cSldViewPr>
      <p:cViewPr varScale="1">
        <p:scale>
          <a:sx n="66" d="100"/>
          <a:sy n="66" d="100"/>
        </p:scale>
        <p:origin x="82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267" y="-91"/>
      </p:cViewPr>
      <p:guideLst>
        <p:guide orient="horz" pos="3225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9F57AC8F-D8F6-42EF-819B-E377477E55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64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9033" tIns="49517" rIns="99033" bIns="49517" numCol="1" anchor="ctr" anchorCtr="0" compatLnSpc="1">
            <a:prstTxWarp prst="textNoShape">
              <a:avLst/>
            </a:prstTxWarp>
          </a:bodyPr>
          <a:lstStyle>
            <a:lvl1pPr defTabSz="99043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6470E211-C6E5-4FEA-9FCA-1866B5F394B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064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9033" tIns="49517" rIns="99033" bIns="49517" numCol="1" anchor="ctr" anchorCtr="0" compatLnSpc="1">
            <a:prstTxWarp prst="textNoShape">
              <a:avLst/>
            </a:prstTxWarp>
          </a:bodyPr>
          <a:lstStyle>
            <a:lvl1pPr algn="r" defTabSz="99043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13A5D44B-0DC5-4F70-8DB7-CB389F6960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64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3" tIns="49517" rIns="99033" bIns="49517" numCol="1" anchor="t" anchorCtr="0" compatLnSpc="1">
            <a:prstTxWarp prst="textNoShape">
              <a:avLst/>
            </a:prstTxWarp>
          </a:bodyPr>
          <a:lstStyle>
            <a:lvl1pPr defTabSz="99043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18B8FE8-679A-400F-8481-D79D9455D1D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064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3" tIns="49517" rIns="99033" bIns="49517" numCol="1" anchor="t" anchorCtr="0" compatLnSpc="1">
            <a:prstTxWarp prst="textNoShape">
              <a:avLst/>
            </a:prstTxWarp>
          </a:bodyPr>
          <a:lstStyle>
            <a:lvl1pPr algn="r" defTabSz="99043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85D77863-4AE6-4CB9-BB82-CA9BBDBFBD5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8850" y="758825"/>
            <a:ext cx="5178425" cy="3884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6B959C59-311E-4933-8030-26746A741BE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97438"/>
            <a:ext cx="5207000" cy="45593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3" tIns="49517" rIns="99033" bIns="495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39BD080C-0F9E-40B5-9947-F28AF8011F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E0E0A151-95F2-41E2-9DA2-BEF99244F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ED5E053D-58F6-4D05-B04F-79EF4EE1CC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B11395D3-22A8-43D0-8BED-75EBBB49F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D8AB6D34-3D57-4C9E-A176-E97E4EB567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1EEB50C9-A63B-4A30-83DD-D8257E200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7F9DB86C-3E1E-4690-9BCB-EE3682D79E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3A19FB92-0A40-4950-B2BB-20441756F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6A39B0B1-FE90-474F-B371-21E8F74EC7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83D7D12D-8526-41F5-B8C2-4417DE942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1F571349-BA1C-4234-87B1-BC627272F7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A739EB9F-700F-489B-9100-8A4D105C3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E0B3E107-9E61-41DE-B27C-1239CB5AE34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0DD32724-3EAB-4E86-8834-D08F93224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ED809871-CAD2-4B2F-8F45-69D17345C2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F2B15BBE-1332-4149-8429-29FF70B10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A6C39189-E2B9-4903-B7F9-1E9B9659D7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059E46CB-9B6E-441A-A0F4-63110609B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B57FFFEF-0E87-467F-9FE4-5A657382287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B855786E-1EF1-4A74-9EE6-07D7D4966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184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8327B432-8B4E-4BDD-A7B6-A49ED5142E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6A744023-73C6-4A2A-B96E-61513BD23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DBB85969-3056-43C8-A723-B942C140A0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B592F137-B1E7-423A-AA72-7A530D174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B24DAC5F-5F33-4844-9280-828D59318A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8868EDA3-975C-46E0-81E1-ABDE5FC1B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39AB18F5-306F-47B1-ADD3-1A97FC673B4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82338FEC-D84A-4801-9BD4-6EE73284C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FEAB8211-B83D-4ADB-AB71-C61C97F22D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7A281355-3AC9-45D5-8B1E-132E9C1CB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CC02A42F-AAAE-440B-A10E-9B8D6806C5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6730C912-6F7C-4387-B9CC-9D037A1C7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7BDA6613-FD9F-4243-BC67-C0587FD0FF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9E99FF90-1C37-4704-93D9-B39282D3D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B57FFFEF-0E87-467F-9FE4-5A657382287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B855786E-1EF1-4A74-9EE6-07D7D4966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E61032-331A-496A-B35C-0881D839A2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82DCF1E-8089-4FFC-B52B-DC2DFB43098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69CC04-2BD3-4F3B-9591-84E4B15FE07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014139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39648B-F69F-4E94-B56F-E1AC2B6ACE6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791C96-3231-440E-BF9D-BE1F034DC05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A24DA7-D426-48B3-BA13-2D21C1923E0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353475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0975" y="422275"/>
            <a:ext cx="1947863" cy="5618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22275"/>
            <a:ext cx="5692775" cy="5618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3B0084-F27A-40BA-B214-F27C4BA2F4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FDD21E-568A-49EE-8C82-2AA46DA9A27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0036E0-784F-4AE0-976B-6F76FC28DD8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61588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BEADA1-E497-42D2-91A4-501549E2F24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A90F1E-349A-4CD4-A23D-562037B308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25A392-E81C-4469-96DE-60723876674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382106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E807487-35D8-4E99-A7B9-CB4A66C3A40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8594F3-1064-44EE-A568-8CBC6996D44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A67C19-4173-4058-BF4F-B54E7C6C1E2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344642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65250"/>
            <a:ext cx="3810000" cy="4675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5250"/>
            <a:ext cx="3810000" cy="4675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94D34E-623D-4917-A567-8CA1B79796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B0E26F-9AA7-4BAD-9BAA-9FC6A36BEB7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68B962-9345-4D26-ACCD-07D197918A1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478202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FDEF9B0-B985-4214-BF55-0F91A9C8B4D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85B18D8-105E-4330-8B32-F0208CAECB2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026B15-DD3E-48D0-9BA1-FD9BC5B3DDD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934031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841F96E-399E-4236-B5EE-6DA52BF0E9D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B34A5F1-96CD-4928-A184-994FFE0DFBD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090DF1-8C89-4AC5-84CC-B1E3BE6BF98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817759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8A62515-4FAC-416D-B6FB-5C23F39292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5FC5931-3D45-4156-8BCE-A904323B69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904F49-1B4D-466C-B12A-EC90A007E6E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5228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5D456-22B8-4B73-8E8C-0B49DE2F96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E6CB2-51BE-4A5D-B717-8BF5B7BB94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7DD959-13B9-4323-BFE8-72D2CEED984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812957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72B37E-516C-473F-AA91-190A6A7F8B3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2A308A-0989-4195-AF0C-EE58171FBFA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48A8EB-3148-4CA2-A15A-AAD5B82F994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732284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BFDF4DA-2BA3-4FE3-84ED-5383EAB4D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287338"/>
            <a:ext cx="8375650" cy="5857875"/>
          </a:xfrm>
          <a:prstGeom prst="rect">
            <a:avLst/>
          </a:prstGeom>
          <a:noFill/>
          <a:ln w="25400">
            <a:solidFill>
              <a:srgbClr val="99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en-US" altLang="en-US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FD2D4222-F990-4A4C-B4BB-C7E242100E1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95400" y="62484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AA5EA590-FD8B-433A-9C39-45A60BBB77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anose="02020603050405020304" pitchFamily="18" charset="0"/>
              </a:defRPr>
            </a:lvl1pPr>
          </a:lstStyle>
          <a:p>
            <a:fld id="{43917927-9020-4F41-8FF2-F5973434A546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D230C57F-9FC3-486A-BC58-ACE0F40CB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06438" y="422275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09C85DEE-66FB-49C7-A6F8-0108B26A08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65250"/>
            <a:ext cx="7772400" cy="467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 bbbbbbbbbbb bbbbbbbbbb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30000"/>
        </a:spcBef>
        <a:spcAft>
          <a:spcPct val="10000"/>
        </a:spcAft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5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e0427802@u.nus.edu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8" name="Rectangle 4">
            <a:extLst>
              <a:ext uri="{FF2B5EF4-FFF2-40B4-BE49-F238E27FC236}">
                <a16:creationId xmlns:a16="http://schemas.microsoft.com/office/drawing/2014/main" id="{70836880-B820-4748-B99F-46C52D319AC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 dirty="0"/>
              <a:t>CS5223 </a:t>
            </a:r>
            <a:br>
              <a:rPr lang="en-US" dirty="0"/>
            </a:br>
            <a:r>
              <a:rPr lang="en-US" dirty="0"/>
              <a:t>Distributed Systems</a:t>
            </a:r>
            <a:endParaRPr lang="en-US" sz="2800" dirty="0"/>
          </a:p>
        </p:txBody>
      </p:sp>
      <p:sp>
        <p:nvSpPr>
          <p:cNvPr id="2051" name="Rectangle 5">
            <a:extLst>
              <a:ext uri="{FF2B5EF4-FFF2-40B4-BE49-F238E27FC236}">
                <a16:creationId xmlns:a16="http://schemas.microsoft.com/office/drawing/2014/main" id="{72FA3920-C688-40F1-A3DC-3CF181CCDD6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2971800"/>
          </a:xfrm>
        </p:spPr>
        <p:txBody>
          <a:bodyPr/>
          <a:lstStyle/>
          <a:p>
            <a:r>
              <a:rPr lang="en-US" altLang="en-US" dirty="0"/>
              <a:t>Lecture 0: Course Introduction</a:t>
            </a:r>
          </a:p>
          <a:p>
            <a:r>
              <a:rPr lang="en-US" altLang="en-US" dirty="0"/>
              <a:t>Instructor: </a:t>
            </a:r>
            <a:r>
              <a:rPr lang="en-US" altLang="en-US" dirty="0" smtClean="0"/>
              <a:t>YU </a:t>
            </a:r>
            <a:r>
              <a:rPr lang="en-US" altLang="en-US" dirty="0" err="1" smtClean="0"/>
              <a:t>Haifeng</a:t>
            </a:r>
            <a:endParaRPr lang="en-US" altLang="en-US" dirty="0"/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11E3A99A-8395-49DD-BCB5-8987D5EEBC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D28549BC-1E89-4057-B39C-78938B7F2ABE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BEAB-CBE5-4179-B129-41504777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Emailing the TA about Team Forming</a:t>
            </a:r>
            <a:endParaRPr lang="en-SG" dirty="0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5F3E2578-AC62-410D-9EF3-10D9F26DA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5105400"/>
          </a:xfrm>
        </p:spPr>
        <p:txBody>
          <a:bodyPr/>
          <a:lstStyle/>
          <a:p>
            <a:r>
              <a:rPr lang="en-US" altLang="en-US" sz="2000" dirty="0"/>
              <a:t>Each team should have a single representative</a:t>
            </a:r>
          </a:p>
          <a:p>
            <a:r>
              <a:rPr lang="en-US" altLang="en-US" sz="2000" dirty="0">
                <a:solidFill>
                  <a:srgbClr val="FF0000"/>
                </a:solidFill>
              </a:rPr>
              <a:t>Each team should send only 1 email, from the representative to </a:t>
            </a:r>
            <a:r>
              <a:rPr lang="en-US" altLang="en-US" sz="2000" dirty="0" smtClean="0">
                <a:solidFill>
                  <a:srgbClr val="FF0000"/>
                </a:solidFill>
              </a:rPr>
              <a:t>our </a:t>
            </a:r>
            <a:r>
              <a:rPr lang="en-US" altLang="en-US" sz="2000" dirty="0">
                <a:solidFill>
                  <a:srgbClr val="FF0000"/>
                </a:solidFill>
              </a:rPr>
              <a:t>TA (</a:t>
            </a:r>
            <a:r>
              <a:rPr lang="en-US" altLang="en-US" sz="2000" dirty="0" smtClean="0">
                <a:solidFill>
                  <a:srgbClr val="FF0000"/>
                </a:solidFill>
              </a:rPr>
              <a:t>Kiran, </a:t>
            </a:r>
            <a:r>
              <a:rPr lang="en-US" altLang="en-US" sz="2000" dirty="0" smtClean="0">
                <a:solidFill>
                  <a:srgbClr val="FF0000"/>
                </a:solidFill>
                <a:hlinkClick r:id="rId2"/>
              </a:rPr>
              <a:t>e0427802@u.nus.edu</a:t>
            </a:r>
            <a:r>
              <a:rPr lang="en-US" altLang="en-US" sz="2000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en-US" sz="2000" dirty="0" smtClean="0">
              <a:solidFill>
                <a:srgbClr val="FF0000"/>
              </a:solidFill>
            </a:endParaRPr>
          </a:p>
          <a:p>
            <a:r>
              <a:rPr lang="en-US" altLang="en-US" sz="2000" dirty="0" smtClean="0">
                <a:solidFill>
                  <a:srgbClr val="FF0000"/>
                </a:solidFill>
              </a:rPr>
              <a:t>Email subject </a:t>
            </a:r>
            <a:r>
              <a:rPr lang="en-US" altLang="en-US" sz="2000" dirty="0" smtClean="0"/>
              <a:t>should be:</a:t>
            </a:r>
          </a:p>
          <a:p>
            <a:pPr lvl="1"/>
            <a:r>
              <a:rPr lang="en-US" altLang="en-US" sz="1800" dirty="0" smtClean="0"/>
              <a:t>[</a:t>
            </a:r>
            <a:r>
              <a:rPr lang="en-US" altLang="en-US" sz="1800" dirty="0"/>
              <a:t>CS5223 Team for Assignment One] or </a:t>
            </a:r>
          </a:p>
          <a:p>
            <a:pPr lvl="1"/>
            <a:r>
              <a:rPr lang="en-US" altLang="en-US" sz="1800" dirty="0"/>
              <a:t>[CS5223 Team for Assignment Two]</a:t>
            </a:r>
          </a:p>
          <a:p>
            <a:r>
              <a:rPr lang="en-US" altLang="en-US" sz="2000" dirty="0">
                <a:solidFill>
                  <a:srgbClr val="FF0000"/>
                </a:solidFill>
              </a:rPr>
              <a:t>Email content </a:t>
            </a:r>
            <a:r>
              <a:rPr lang="en-US" altLang="en-US" sz="2000" dirty="0"/>
              <a:t>should be:</a:t>
            </a:r>
          </a:p>
          <a:p>
            <a:pPr lvl="1"/>
            <a:r>
              <a:rPr lang="en-US" altLang="en-US" sz="1800" dirty="0"/>
              <a:t>Team member #1: Student </a:t>
            </a:r>
            <a:r>
              <a:rPr lang="en-US" altLang="en-US" sz="1800" dirty="0" smtClean="0"/>
              <a:t>number</a:t>
            </a:r>
            <a:endParaRPr lang="en-US" altLang="en-US" sz="1800" dirty="0"/>
          </a:p>
          <a:p>
            <a:pPr lvl="1"/>
            <a:r>
              <a:rPr lang="en-US" altLang="en-US" sz="1800" dirty="0"/>
              <a:t>Team member #2: Student </a:t>
            </a:r>
            <a:r>
              <a:rPr lang="en-US" altLang="en-US" sz="1800" dirty="0" smtClean="0"/>
              <a:t>number</a:t>
            </a:r>
            <a:endParaRPr lang="en-US" altLang="en-US" sz="1800" dirty="0"/>
          </a:p>
          <a:p>
            <a:pPr lvl="1"/>
            <a:r>
              <a:rPr lang="en-US" altLang="en-US" sz="1800" dirty="0"/>
              <a:t>Team member #3: Student </a:t>
            </a:r>
            <a:r>
              <a:rPr lang="en-US" altLang="en-US" sz="1800" dirty="0" smtClean="0"/>
              <a:t>number</a:t>
            </a:r>
            <a:endParaRPr lang="en-US" altLang="en-US" sz="1800" dirty="0"/>
          </a:p>
          <a:p>
            <a:pPr lvl="1"/>
            <a:r>
              <a:rPr lang="en-US" altLang="en-US" sz="1800" dirty="0"/>
              <a:t>The team members should be </a:t>
            </a:r>
            <a:r>
              <a:rPr lang="en-US" altLang="en-US" sz="1800" dirty="0">
                <a:solidFill>
                  <a:srgbClr val="FF0000"/>
                </a:solidFill>
              </a:rPr>
              <a:t>ordered by student number</a:t>
            </a:r>
          </a:p>
          <a:p>
            <a:r>
              <a:rPr lang="en-US" altLang="en-US" sz="2000" dirty="0"/>
              <a:t>The email should </a:t>
            </a:r>
            <a:r>
              <a:rPr lang="en-US" altLang="en-US" sz="2000" dirty="0">
                <a:solidFill>
                  <a:srgbClr val="FF0000"/>
                </a:solidFill>
              </a:rPr>
              <a:t>cc all team members.</a:t>
            </a:r>
          </a:p>
          <a:p>
            <a:pPr lvl="1"/>
            <a:endParaRPr lang="en-SG" altLang="en-US" sz="1800" dirty="0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D9249397-6822-41CD-820A-D83EED6E6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4E69267D-4152-44D5-8081-ABFF1216A6F2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>
            <a:extLst>
              <a:ext uri="{FF2B5EF4-FFF2-40B4-BE49-F238E27FC236}">
                <a16:creationId xmlns:a16="http://schemas.microsoft.com/office/drawing/2014/main" id="{FF1F9E40-2368-460E-992D-81B60D9E4B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152400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 dirty="0"/>
              <a:t>Demo for Assignment One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BC06AE2-01F6-437A-BA9F-5839F7DF82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495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10-11 </a:t>
            </a:r>
            <a:r>
              <a:rPr lang="en-US" altLang="en-US" dirty="0">
                <a:solidFill>
                  <a:srgbClr val="FF0000"/>
                </a:solidFill>
              </a:rPr>
              <a:t>Oct </a:t>
            </a:r>
            <a:r>
              <a:rPr lang="en-US" altLang="en-US" dirty="0" smtClean="0">
                <a:solidFill>
                  <a:srgbClr val="FF0000"/>
                </a:solidFill>
              </a:rPr>
              <a:t>2020 </a:t>
            </a:r>
            <a:r>
              <a:rPr lang="en-US" altLang="en-US" dirty="0"/>
              <a:t>(Saturday and Sunday) will be the demo days for Assignment One</a:t>
            </a:r>
          </a:p>
          <a:p>
            <a:pPr lvl="1"/>
            <a:r>
              <a:rPr lang="en-US" altLang="en-US" dirty="0"/>
              <a:t>We will assign you a time </a:t>
            </a:r>
            <a:r>
              <a:rPr lang="en-US" altLang="en-US" dirty="0" smtClean="0"/>
              <a:t>slot – demo will be done remotely</a:t>
            </a:r>
            <a:endParaRPr lang="en-US" altLang="en-US" dirty="0"/>
          </a:p>
          <a:p>
            <a:pPr lvl="1"/>
            <a:r>
              <a:rPr lang="en-US" altLang="en-US" dirty="0"/>
              <a:t>I expect </a:t>
            </a:r>
            <a:r>
              <a:rPr lang="en-US" altLang="en-US" dirty="0" smtClean="0"/>
              <a:t>every team to show </a:t>
            </a:r>
            <a:r>
              <a:rPr lang="en-US" altLang="en-US" dirty="0"/>
              <a:t>up during the assigned slot on that day – this should be viewed as a pre-condition for taking this module (similar to the date for final exam</a:t>
            </a:r>
            <a:r>
              <a:rPr lang="en-US" altLang="en-US" dirty="0" smtClean="0"/>
              <a:t>…)</a:t>
            </a:r>
            <a:endParaRPr lang="en-US" altLang="en-US" dirty="0">
              <a:solidFill>
                <a:srgbClr val="FF0000"/>
              </a:solidFill>
            </a:endParaRPr>
          </a:p>
          <a:p>
            <a:pPr lvl="1"/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12292" name="Slide Number Placeholder 1">
            <a:extLst>
              <a:ext uri="{FF2B5EF4-FFF2-40B4-BE49-F238E27FC236}">
                <a16:creationId xmlns:a16="http://schemas.microsoft.com/office/drawing/2014/main" id="{BA3AAB7A-2E96-4965-80B0-9797DE5BFF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B4A8549C-A7B7-48D7-8C08-5D8C30BF52C5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>
            <a:extLst>
              <a:ext uri="{FF2B5EF4-FFF2-40B4-BE49-F238E27FC236}">
                <a16:creationId xmlns:a16="http://schemas.microsoft.com/office/drawing/2014/main" id="{1B49AAEB-B1F3-4F89-8B0D-32D9E13FF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152400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Take-home Assessments</a:t>
            </a:r>
            <a:endParaRPr lang="en-US" dirty="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3054340-9B09-495A-8C90-DCCD9FBAA6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77200" cy="4953000"/>
          </a:xfrm>
        </p:spPr>
        <p:txBody>
          <a:bodyPr/>
          <a:lstStyle/>
          <a:p>
            <a:pPr lvl="0">
              <a:buClr>
                <a:srgbClr val="002DB4"/>
              </a:buClr>
            </a:pPr>
            <a:r>
              <a:rPr lang="en-US" altLang="en-US" sz="2000" dirty="0" smtClean="0">
                <a:solidFill>
                  <a:srgbClr val="000000"/>
                </a:solidFill>
              </a:rPr>
              <a:t>Mock </a:t>
            </a:r>
            <a:r>
              <a:rPr lang="en-US" altLang="en-US" sz="2000" dirty="0">
                <a:solidFill>
                  <a:srgbClr val="000000"/>
                </a:solidFill>
              </a:rPr>
              <a:t>Take-home Assessment </a:t>
            </a:r>
            <a:r>
              <a:rPr lang="en-US" altLang="en-US" sz="2000" dirty="0" smtClean="0">
                <a:solidFill>
                  <a:srgbClr val="000000"/>
                </a:solidFill>
              </a:rPr>
              <a:t>(</a:t>
            </a:r>
            <a:r>
              <a:rPr lang="en-US" altLang="en-US" sz="2000" dirty="0" smtClean="0">
                <a:solidFill>
                  <a:srgbClr val="FF0000"/>
                </a:solidFill>
              </a:rPr>
              <a:t>6:30pm-8:30pm, 05 </a:t>
            </a:r>
            <a:r>
              <a:rPr lang="en-US" altLang="en-US" sz="2000" dirty="0">
                <a:solidFill>
                  <a:srgbClr val="FF0000"/>
                </a:solidFill>
              </a:rPr>
              <a:t>Nov 2020</a:t>
            </a:r>
            <a:r>
              <a:rPr lang="en-US" altLang="en-US" sz="2000" dirty="0">
                <a:solidFill>
                  <a:srgbClr val="000000"/>
                </a:solidFill>
              </a:rPr>
              <a:t>)</a:t>
            </a:r>
            <a:endParaRPr lang="en-US" altLang="en-US" sz="2000" dirty="0"/>
          </a:p>
          <a:p>
            <a:r>
              <a:rPr lang="en-US" altLang="en-US" sz="2000" dirty="0" smtClean="0"/>
              <a:t>Take-home </a:t>
            </a:r>
            <a:r>
              <a:rPr lang="en-US" altLang="en-US" sz="2000" dirty="0"/>
              <a:t>Assessment </a:t>
            </a:r>
            <a:r>
              <a:rPr lang="en-US" altLang="en-US" sz="2000" dirty="0" smtClean="0"/>
              <a:t>(</a:t>
            </a:r>
            <a:r>
              <a:rPr lang="en-US" altLang="en-US" sz="2000" dirty="0">
                <a:solidFill>
                  <a:srgbClr val="FF0000"/>
                </a:solidFill>
              </a:rPr>
              <a:t>6:30pm-8:30pm, </a:t>
            </a:r>
            <a:r>
              <a:rPr lang="en-US" altLang="en-US" sz="2000" dirty="0" smtClean="0">
                <a:solidFill>
                  <a:srgbClr val="FF0000"/>
                </a:solidFill>
              </a:rPr>
              <a:t>12 </a:t>
            </a:r>
            <a:r>
              <a:rPr lang="en-US" altLang="en-US" sz="2000" dirty="0">
                <a:solidFill>
                  <a:srgbClr val="FF0000"/>
                </a:solidFill>
              </a:rPr>
              <a:t>Nov 2020</a:t>
            </a:r>
            <a:r>
              <a:rPr lang="en-US" altLang="en-US" sz="2000" dirty="0"/>
              <a:t>, open-book)</a:t>
            </a:r>
          </a:p>
          <a:p>
            <a:r>
              <a:rPr lang="en-US" altLang="en-US" sz="2000" dirty="0" smtClean="0"/>
              <a:t>Will be invigilated --- following the School’s SOP</a:t>
            </a:r>
          </a:p>
          <a:p>
            <a:r>
              <a:rPr lang="en-US" altLang="en-US" sz="2000" dirty="0" smtClean="0"/>
              <a:t>You should follow the SOP at https</a:t>
            </a:r>
            <a:r>
              <a:rPr lang="en-US" altLang="en-US" sz="2000" dirty="0"/>
              <a:t>://mysoc.nus.edu.sg/academic/e-exam-sop-for-students/</a:t>
            </a:r>
          </a:p>
          <a:p>
            <a:r>
              <a:rPr lang="en-US" altLang="en-US" sz="2000" dirty="0" smtClean="0"/>
              <a:t>I </a:t>
            </a:r>
            <a:r>
              <a:rPr lang="en-US" altLang="en-US" sz="2000" dirty="0"/>
              <a:t>expect everyone </a:t>
            </a:r>
            <a:r>
              <a:rPr lang="en-US" altLang="en-US" sz="2000" dirty="0" smtClean="0"/>
              <a:t>to be available at the above two timeslots to do </a:t>
            </a:r>
            <a:r>
              <a:rPr lang="en-US" altLang="en-US" sz="2000" dirty="0"/>
              <a:t>the take-home assessments – this should be viewed as a pre-condition for taking this module (similar to the date for </a:t>
            </a:r>
            <a:r>
              <a:rPr lang="en-US" altLang="en-US" sz="2000" dirty="0" smtClean="0"/>
              <a:t>final exam…)</a:t>
            </a:r>
            <a:endParaRPr lang="en-US" altLang="en-US" sz="2000" dirty="0" smtClean="0">
              <a:solidFill>
                <a:srgbClr val="FF0000"/>
              </a:solidFill>
            </a:endParaRPr>
          </a:p>
          <a:p>
            <a:r>
              <a:rPr lang="en-US" altLang="en-US" sz="2000" dirty="0" smtClean="0">
                <a:solidFill>
                  <a:srgbClr val="FF0000"/>
                </a:solidFill>
              </a:rPr>
              <a:t>Repeat</a:t>
            </a:r>
            <a:r>
              <a:rPr lang="en-US" altLang="en-US" sz="2000" dirty="0">
                <a:solidFill>
                  <a:srgbClr val="FF0000"/>
                </a:solidFill>
              </a:rPr>
              <a:t>: This is a pre-condition for taking this module!</a:t>
            </a:r>
          </a:p>
          <a:p>
            <a:pPr lvl="1"/>
            <a:r>
              <a:rPr lang="en-US" altLang="en-US" sz="1800" dirty="0"/>
              <a:t>Will NOT honor any request for doing the </a:t>
            </a:r>
            <a:r>
              <a:rPr lang="en-US" altLang="en-US" sz="1800" dirty="0" smtClean="0"/>
              <a:t>take-home assessments </a:t>
            </a:r>
            <a:r>
              <a:rPr lang="en-US" altLang="en-US" sz="1800" dirty="0"/>
              <a:t>on a different time/date – this is a commitment</a:t>
            </a:r>
          </a:p>
          <a:p>
            <a:pPr lvl="1"/>
            <a:r>
              <a:rPr lang="en-US" altLang="en-US" sz="1800" dirty="0"/>
              <a:t>No special consideration will be given (and NEVER had been given before in previous years)</a:t>
            </a:r>
          </a:p>
        </p:txBody>
      </p:sp>
      <p:sp>
        <p:nvSpPr>
          <p:cNvPr id="13316" name="Slide Number Placeholder 1">
            <a:extLst>
              <a:ext uri="{FF2B5EF4-FFF2-40B4-BE49-F238E27FC236}">
                <a16:creationId xmlns:a16="http://schemas.microsoft.com/office/drawing/2014/main" id="{8203B69E-60EE-42C3-84EE-5DCDF877A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7FE827D0-F71F-4C98-9875-0AA8CFD08004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>
            <a:extLst>
              <a:ext uri="{FF2B5EF4-FFF2-40B4-BE49-F238E27FC236}">
                <a16:creationId xmlns:a16="http://schemas.microsoft.com/office/drawing/2014/main" id="{A9AB5065-4CFA-4199-AD99-F3B82D338E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Small Amount of Informal Homework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E23CC53-AEE7-4051-B0D1-24EFDAFCA3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92213"/>
            <a:ext cx="7772400" cy="4675187"/>
          </a:xfrm>
        </p:spPr>
        <p:txBody>
          <a:bodyPr/>
          <a:lstStyle/>
          <a:p>
            <a:r>
              <a:rPr lang="en-US" altLang="en-US" dirty="0"/>
              <a:t>Does not count toward final grade</a:t>
            </a:r>
          </a:p>
          <a:p>
            <a:r>
              <a:rPr lang="en-US" altLang="en-US" dirty="0"/>
              <a:t>No need to submit – will be discussed in class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But </a:t>
            </a:r>
            <a:r>
              <a:rPr lang="en-US" altLang="en-US" dirty="0" smtClean="0"/>
              <a:t>you </a:t>
            </a:r>
            <a:r>
              <a:rPr lang="en-US" altLang="en-US" dirty="0"/>
              <a:t>should do it</a:t>
            </a:r>
          </a:p>
          <a:p>
            <a:pPr lvl="1"/>
            <a:r>
              <a:rPr lang="en-US" altLang="en-US" dirty="0"/>
              <a:t>Help you to do better in </a:t>
            </a:r>
            <a:r>
              <a:rPr lang="en-US" altLang="en-US" dirty="0" smtClean="0"/>
              <a:t>take-home assessment</a:t>
            </a:r>
            <a:endParaRPr lang="en-US" altLang="en-US" dirty="0"/>
          </a:p>
          <a:p>
            <a:pPr lvl="1"/>
            <a:r>
              <a:rPr lang="en-US" altLang="en-US" dirty="0"/>
              <a:t>An important and prompt feedback to you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Both Assignment One and Assignment Two are due only after half of the semester is gone</a:t>
            </a:r>
          </a:p>
          <a:p>
            <a:pPr lvl="1"/>
            <a:r>
              <a:rPr lang="en-US" altLang="en-US" dirty="0"/>
              <a:t>You may realize too late that you are not following (if you ignore the homework)</a:t>
            </a:r>
          </a:p>
        </p:txBody>
      </p:sp>
      <p:sp>
        <p:nvSpPr>
          <p:cNvPr id="14340" name="Slide Number Placeholder 1">
            <a:extLst>
              <a:ext uri="{FF2B5EF4-FFF2-40B4-BE49-F238E27FC236}">
                <a16:creationId xmlns:a16="http://schemas.microsoft.com/office/drawing/2014/main" id="{895B19F4-766A-405C-91CC-15C4CBD0C3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825B1B94-13AD-4B6A-9C70-04EE3EDCC558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>
            <a:extLst>
              <a:ext uri="{FF2B5EF4-FFF2-40B4-BE49-F238E27FC236}">
                <a16:creationId xmlns:a16="http://schemas.microsoft.com/office/drawing/2014/main" id="{A6FEF65A-BC40-4F00-9AAB-270CDEE540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981" y="419100"/>
            <a:ext cx="8097838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You Should Watch ALL Webcast Lectures</a:t>
            </a:r>
            <a:endParaRPr lang="en-US" dirty="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807FAD1-C16E-448B-9BBB-B9EBC9AF2F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Watch them with a healthy pace</a:t>
            </a:r>
          </a:p>
          <a:p>
            <a:pPr>
              <a:defRPr/>
            </a:pPr>
            <a:r>
              <a:rPr lang="en-US" altLang="en-US" dirty="0" smtClean="0"/>
              <a:t>Do not wait until the end of the semester to watch all webcast lectures in one go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 smtClean="0"/>
              <a:t>Important issues, announcements, clarifications will be made in the webcast lectures --- </a:t>
            </a:r>
            <a:r>
              <a:rPr lang="en-US" altLang="en-US" dirty="0" smtClean="0">
                <a:solidFill>
                  <a:srgbClr val="FF0000"/>
                </a:solidFill>
              </a:rPr>
              <a:t>if you only rely on emails and </a:t>
            </a:r>
            <a:r>
              <a:rPr lang="en-US" altLang="en-US" dirty="0" err="1" smtClean="0">
                <a:solidFill>
                  <a:srgbClr val="FF0000"/>
                </a:solidFill>
              </a:rPr>
              <a:t>LumiNUS</a:t>
            </a:r>
            <a:r>
              <a:rPr lang="en-US" altLang="en-US" dirty="0" smtClean="0">
                <a:solidFill>
                  <a:srgbClr val="FF0000"/>
                </a:solidFill>
              </a:rPr>
              <a:t> announcements, you will miss those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5364" name="Slide Number Placeholder 1">
            <a:extLst>
              <a:ext uri="{FF2B5EF4-FFF2-40B4-BE49-F238E27FC236}">
                <a16:creationId xmlns:a16="http://schemas.microsoft.com/office/drawing/2014/main" id="{1D9F5BBE-5094-48D6-9FEC-4FB06A1A96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F3824137-FE65-42C8-BD45-3703C39F1D52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214F-3ED5-4842-969D-018A752CD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38" y="3048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No </a:t>
            </a:r>
            <a:r>
              <a:rPr lang="en-US" dirty="0" smtClean="0"/>
              <a:t>Assessment-Oriented </a:t>
            </a:r>
            <a:r>
              <a:rPr lang="en-US" dirty="0"/>
              <a:t>Training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76C62724-56F2-424D-BDDA-350D6CB9B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2363"/>
            <a:ext cx="8153400" cy="4821237"/>
          </a:xfrm>
        </p:spPr>
        <p:txBody>
          <a:bodyPr/>
          <a:lstStyle/>
          <a:p>
            <a:r>
              <a:rPr lang="en-US" altLang="en-US" dirty="0"/>
              <a:t>You are familiar with:</a:t>
            </a:r>
          </a:p>
          <a:p>
            <a:pPr lvl="1"/>
            <a:r>
              <a:rPr lang="en-US" altLang="en-US" dirty="0"/>
              <a:t>Preparation classes for GRE, </a:t>
            </a:r>
            <a:r>
              <a:rPr lang="en-US" altLang="en-US" dirty="0" err="1"/>
              <a:t>Toefl</a:t>
            </a:r>
            <a:r>
              <a:rPr lang="en-US" altLang="en-US" dirty="0"/>
              <a:t>, </a:t>
            </a:r>
            <a:r>
              <a:rPr lang="en-US" altLang="en-US" dirty="0" err="1"/>
              <a:t>Gmat</a:t>
            </a:r>
            <a:r>
              <a:rPr lang="en-US" altLang="en-US" dirty="0"/>
              <a:t>, etc.</a:t>
            </a:r>
          </a:p>
          <a:p>
            <a:pPr lvl="1"/>
            <a:r>
              <a:rPr lang="en-US" altLang="en-US" dirty="0"/>
              <a:t>High school classes to prepare you to score better in university entrance exams</a:t>
            </a:r>
          </a:p>
          <a:p>
            <a:pPr lvl="1"/>
            <a:r>
              <a:rPr lang="en-US" altLang="en-US" dirty="0"/>
              <a:t>But this course is very different…</a:t>
            </a:r>
          </a:p>
          <a:p>
            <a:pPr lvl="2"/>
            <a:endParaRPr lang="en-US" altLang="en-US" dirty="0"/>
          </a:p>
          <a:p>
            <a:r>
              <a:rPr lang="en-US" altLang="en-US" dirty="0" smtClean="0"/>
              <a:t>Take-home Assessment </a:t>
            </a:r>
            <a:r>
              <a:rPr lang="en-US" altLang="en-US" dirty="0"/>
              <a:t>is the only paper-pencil </a:t>
            </a:r>
            <a:r>
              <a:rPr lang="en-US" altLang="en-US" dirty="0" smtClean="0"/>
              <a:t>assessment </a:t>
            </a:r>
            <a:r>
              <a:rPr lang="en-US" altLang="en-US" dirty="0"/>
              <a:t>for this course</a:t>
            </a:r>
          </a:p>
          <a:p>
            <a:pPr lvl="1"/>
            <a:r>
              <a:rPr lang="en-US" altLang="en-US" dirty="0"/>
              <a:t>Preparing for </a:t>
            </a:r>
            <a:r>
              <a:rPr lang="en-US" altLang="en-US" dirty="0" smtClean="0"/>
              <a:t>it </a:t>
            </a:r>
            <a:r>
              <a:rPr lang="en-US" altLang="en-US" dirty="0"/>
              <a:t>is not our (most important) goal</a:t>
            </a:r>
          </a:p>
          <a:p>
            <a:pPr lvl="2"/>
            <a:r>
              <a:rPr lang="en-US" altLang="en-US" dirty="0"/>
              <a:t>	</a:t>
            </a:r>
          </a:p>
        </p:txBody>
      </p:sp>
      <p:sp>
        <p:nvSpPr>
          <p:cNvPr id="16388" name="Slide Number Placeholder 2">
            <a:extLst>
              <a:ext uri="{FF2B5EF4-FFF2-40B4-BE49-F238E27FC236}">
                <a16:creationId xmlns:a16="http://schemas.microsoft.com/office/drawing/2014/main" id="{A04C1D59-3A92-4B49-91F2-3A9984C595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9C8E89C4-5651-4DB5-8072-6B0C3CF15370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06C06-23CC-4CF1-88FD-3D10547A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38" y="422275"/>
            <a:ext cx="7772400" cy="1101725"/>
          </a:xfrm>
        </p:spPr>
        <p:txBody>
          <a:bodyPr/>
          <a:lstStyle/>
          <a:p>
            <a:pPr>
              <a:defRPr/>
            </a:pPr>
            <a:r>
              <a:rPr lang="en-US" dirty="0"/>
              <a:t>Why not train students to get better scores in the </a:t>
            </a:r>
            <a:r>
              <a:rPr lang="en-US" dirty="0" smtClean="0"/>
              <a:t>assessments? </a:t>
            </a:r>
            <a:endParaRPr lang="en-US" dirty="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39C08E5D-D533-467C-B14E-3D61767C6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40238"/>
          </a:xfrm>
        </p:spPr>
        <p:txBody>
          <a:bodyPr/>
          <a:lstStyle/>
          <a:p>
            <a:r>
              <a:rPr lang="en-US" altLang="en-US" dirty="0"/>
              <a:t>Such training is </a:t>
            </a:r>
            <a:r>
              <a:rPr lang="en-US" altLang="en-US" dirty="0">
                <a:solidFill>
                  <a:srgbClr val="FF0000"/>
                </a:solidFill>
              </a:rPr>
              <a:t>useless for your future 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 smtClean="0"/>
              <a:t>You </a:t>
            </a:r>
            <a:r>
              <a:rPr lang="en-US" altLang="en-US" dirty="0"/>
              <a:t>will likely not take another </a:t>
            </a:r>
            <a:r>
              <a:rPr lang="en-US" altLang="en-US" dirty="0" smtClean="0"/>
              <a:t>paper-and-pencil assessment </a:t>
            </a:r>
            <a:r>
              <a:rPr lang="en-US" altLang="en-US" dirty="0"/>
              <a:t>in distributed systems for the rest of your life…</a:t>
            </a:r>
          </a:p>
          <a:p>
            <a:pPr lvl="1"/>
            <a:endParaRPr lang="en-US" altLang="en-US" dirty="0"/>
          </a:p>
        </p:txBody>
      </p:sp>
      <p:sp>
        <p:nvSpPr>
          <p:cNvPr id="17412" name="Slide Number Placeholder 2">
            <a:extLst>
              <a:ext uri="{FF2B5EF4-FFF2-40B4-BE49-F238E27FC236}">
                <a16:creationId xmlns:a16="http://schemas.microsoft.com/office/drawing/2014/main" id="{A641D7D7-D3A8-4F1D-BEE8-51E3A6F07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9F4F86E3-76ED-4446-B1D0-7F1AE488FF5F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>
            <a:extLst>
              <a:ext uri="{FF2B5EF4-FFF2-40B4-BE49-F238E27FC236}">
                <a16:creationId xmlns:a16="http://schemas.microsoft.com/office/drawing/2014/main" id="{632B7A4D-6560-49EA-8A58-F9FEA69BC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On Cheating…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311C2BB-A007-4A75-B8B0-18B4B42D9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4675188"/>
          </a:xfrm>
        </p:spPr>
        <p:txBody>
          <a:bodyPr/>
          <a:lstStyle/>
          <a:p>
            <a:r>
              <a:rPr lang="en-US" altLang="en-US" dirty="0"/>
              <a:t>I hope this slide is never needed…</a:t>
            </a:r>
          </a:p>
          <a:p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r>
              <a:rPr lang="en-US" altLang="en-US" dirty="0"/>
              <a:t>I keep my promises:</a:t>
            </a:r>
          </a:p>
          <a:p>
            <a:pPr lvl="1"/>
            <a:r>
              <a:rPr lang="en-US" altLang="en-US" dirty="0"/>
              <a:t>I reported multiple plagiarism cases last year</a:t>
            </a:r>
          </a:p>
          <a:p>
            <a:pPr lvl="1"/>
            <a:r>
              <a:rPr lang="en-US" altLang="en-US" dirty="0"/>
              <a:t>We keep all previous years’ students’ submissions to compare against yours 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Example: </a:t>
            </a:r>
          </a:p>
          <a:p>
            <a:pPr lvl="1"/>
            <a:r>
              <a:rPr lang="en-US" altLang="en-US" dirty="0"/>
              <a:t>Copy code/text from other people (e.g., from the Internet or from any other student)</a:t>
            </a: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C4C4C6DE-69A0-41A9-AB8D-A9C4F979E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688" y="1439863"/>
            <a:ext cx="6753225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chemeClr val="hlink"/>
                </a:solidFill>
              </a:rPr>
              <a:t>ZERO TOLERANCE POLICY: </a:t>
            </a:r>
          </a:p>
          <a:p>
            <a:pPr algn="ctr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chemeClr val="hlink"/>
                </a:solidFill>
              </a:rPr>
              <a:t>Cheating </a:t>
            </a:r>
            <a:r>
              <a:rPr lang="en-US" altLang="en-US" sz="2800">
                <a:solidFill>
                  <a:schemeClr val="hlink"/>
                </a:solidFill>
                <a:sym typeface="Symbol" panose="05050102010706020507" pitchFamily="18" charset="2"/>
              </a:rPr>
              <a:t> </a:t>
            </a:r>
            <a:r>
              <a:rPr lang="en-US" altLang="en-US" sz="2800">
                <a:solidFill>
                  <a:schemeClr val="hlink"/>
                </a:solidFill>
              </a:rPr>
              <a:t>Reported to Dept and School</a:t>
            </a:r>
          </a:p>
        </p:txBody>
      </p:sp>
      <p:sp>
        <p:nvSpPr>
          <p:cNvPr id="18437" name="Slide Number Placeholder 1">
            <a:extLst>
              <a:ext uri="{FF2B5EF4-FFF2-40B4-BE49-F238E27FC236}">
                <a16:creationId xmlns:a16="http://schemas.microsoft.com/office/drawing/2014/main" id="{597D3C54-EC61-40A4-AC13-9BBB769A66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4F734E0A-B0BE-4D2C-9298-85945B9D0A67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8746-1313-4908-8B9B-A9444E6AF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38" y="1778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On Experiences from Senior Students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BB79ADC2-38C0-4304-9B60-5A3EE6D4F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39813"/>
            <a:ext cx="8382000" cy="4903787"/>
          </a:xfrm>
        </p:spPr>
        <p:txBody>
          <a:bodyPr/>
          <a:lstStyle/>
          <a:p>
            <a:r>
              <a:rPr lang="en-US" altLang="en-US"/>
              <a:t>Some students like to get “pragmatic advices” on how to “game” a module’s policy to get a better grade, from students who took the same module before</a:t>
            </a:r>
          </a:p>
          <a:p>
            <a:r>
              <a:rPr lang="en-US" altLang="en-US"/>
              <a:t>I generally discourage that</a:t>
            </a:r>
          </a:p>
          <a:p>
            <a:pPr lvl="1"/>
            <a:r>
              <a:rPr lang="en-US" altLang="en-US"/>
              <a:t>Sometimes these pragmatic advices do not help student learning</a:t>
            </a:r>
          </a:p>
          <a:p>
            <a:pPr lvl="1"/>
            <a:r>
              <a:rPr lang="en-US" altLang="en-US"/>
              <a:t>Sometimes this causes unfairness among students</a:t>
            </a:r>
          </a:p>
          <a:p>
            <a:r>
              <a:rPr lang="en-US" altLang="en-US"/>
              <a:t>How do I discourage this?</a:t>
            </a:r>
          </a:p>
          <a:p>
            <a:pPr lvl="1"/>
            <a:r>
              <a:rPr lang="en-US" altLang="en-US"/>
              <a:t>I try to change assessments from year to year – so the “pragmatic advices” you get by treating your seniors dinner might not be applicable </a:t>
            </a:r>
            <a:r>
              <a:rPr lang="en-US" altLang="en-US">
                <a:sym typeface="Wingdings" panose="05000000000000000000" pitchFamily="2" charset="2"/>
              </a:rPr>
              <a:t></a:t>
            </a:r>
            <a:r>
              <a:rPr lang="en-US" altLang="en-US"/>
              <a:t>  </a:t>
            </a:r>
          </a:p>
          <a:p>
            <a:r>
              <a:rPr lang="en-US" altLang="en-US"/>
              <a:t>If however, you can get good advices on how to learn more from this module, by all means take those…</a:t>
            </a:r>
          </a:p>
        </p:txBody>
      </p:sp>
      <p:sp>
        <p:nvSpPr>
          <p:cNvPr id="19460" name="Slide Number Placeholder 2">
            <a:extLst>
              <a:ext uri="{FF2B5EF4-FFF2-40B4-BE49-F238E27FC236}">
                <a16:creationId xmlns:a16="http://schemas.microsoft.com/office/drawing/2014/main" id="{62E413CB-AD50-4D69-B2F9-60A90FC310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2CAF342E-66D2-4C08-906B-C137DB13CF9A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E2EA-2021-45B9-B3DF-FB442F461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On Getting Insider Information from TA</a:t>
            </a:r>
            <a:endParaRPr lang="en-SG" dirty="0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3095F252-AA6B-466A-B62A-29286B889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7924800" cy="4675188"/>
          </a:xfrm>
        </p:spPr>
        <p:txBody>
          <a:bodyPr/>
          <a:lstStyle/>
          <a:p>
            <a:r>
              <a:rPr lang="en-US" altLang="en-US" dirty="0"/>
              <a:t>I care a lot about fairness among students, so all TAs of all my modules must </a:t>
            </a:r>
            <a:r>
              <a:rPr lang="en-US" altLang="en-US" dirty="0" smtClean="0"/>
              <a:t>explicitly promise to me that they never disclose </a:t>
            </a:r>
            <a:r>
              <a:rPr lang="en-US" altLang="en-US" dirty="0"/>
              <a:t>any information (especially related to the assignments) that may potentially give the recipient of the information unfair advantage over other students</a:t>
            </a:r>
          </a:p>
          <a:p>
            <a:endParaRPr lang="en-US" altLang="en-US" dirty="0"/>
          </a:p>
          <a:p>
            <a:r>
              <a:rPr lang="en-US" altLang="en-US" dirty="0"/>
              <a:t>So don’t even try to get insider information from the TAs – they’ve </a:t>
            </a:r>
            <a:r>
              <a:rPr lang="en-US" altLang="en-US" dirty="0" smtClean="0"/>
              <a:t>made the promise</a:t>
            </a:r>
            <a:endParaRPr lang="en-SG" altLang="en-US" dirty="0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62481668-D714-47C6-AC7D-1804DCBF92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1A57DED7-AEDF-4546-AAC1-73A918FBA4B9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>
            <a:extLst>
              <a:ext uri="{FF2B5EF4-FFF2-40B4-BE49-F238E27FC236}">
                <a16:creationId xmlns:a16="http://schemas.microsoft.com/office/drawing/2014/main" id="{BAB06F5B-743C-46D1-8B4B-F16362F17C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3048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Course Oveview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14A9858-C084-45BD-B185-31457B8FDE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4675188"/>
          </a:xfrm>
        </p:spPr>
        <p:txBody>
          <a:bodyPr/>
          <a:lstStyle/>
          <a:p>
            <a:r>
              <a:rPr lang="en-US" altLang="en-US" dirty="0"/>
              <a:t>Homepage: go to </a:t>
            </a:r>
            <a:r>
              <a:rPr lang="en-US" altLang="en-US" dirty="0" err="1" smtClean="0"/>
              <a:t>LumiNUS</a:t>
            </a:r>
            <a:r>
              <a:rPr lang="en-US" altLang="en-US" dirty="0" smtClean="0"/>
              <a:t> </a:t>
            </a:r>
            <a:r>
              <a:rPr lang="en-US" altLang="en-US" dirty="0"/>
              <a:t>and search for CS5223  </a:t>
            </a:r>
          </a:p>
          <a:p>
            <a:pPr lvl="1"/>
            <a:r>
              <a:rPr lang="en-US" altLang="en-US" dirty="0"/>
              <a:t>Check course homepage often!</a:t>
            </a:r>
          </a:p>
          <a:p>
            <a:pPr lvl="1"/>
            <a:r>
              <a:rPr lang="en-US" altLang="en-US" dirty="0"/>
              <a:t>General student discussion </a:t>
            </a:r>
            <a:r>
              <a:rPr lang="en-US" altLang="en-US" dirty="0" smtClean="0"/>
              <a:t>forum at </a:t>
            </a:r>
            <a:r>
              <a:rPr lang="en-US" altLang="en-US" dirty="0" err="1" smtClean="0"/>
              <a:t>LumiNUS</a:t>
            </a:r>
            <a:r>
              <a:rPr lang="en-US" altLang="en-US" dirty="0" smtClean="0"/>
              <a:t>\CS5223\Forum</a:t>
            </a:r>
            <a:endParaRPr lang="en-US" altLang="en-US" dirty="0"/>
          </a:p>
          <a:p>
            <a:r>
              <a:rPr lang="en-US" altLang="en-US" dirty="0"/>
              <a:t>Prerequisite:</a:t>
            </a:r>
          </a:p>
          <a:p>
            <a:pPr lvl="1"/>
            <a:r>
              <a:rPr lang="en-US" altLang="en-US" dirty="0"/>
              <a:t>CS3211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/>
              <a:t>OR </a:t>
            </a:r>
          </a:p>
          <a:p>
            <a:pPr lvl="1"/>
            <a:r>
              <a:rPr lang="en-US" altLang="en-US" dirty="0"/>
              <a:t>Basic course in operating systems, knowledge in parallel/concurrent programming (i.e., locks, monitors, </a:t>
            </a:r>
            <a:r>
              <a:rPr lang="en-US" altLang="en-US" dirty="0" err="1"/>
              <a:t>etc</a:t>
            </a:r>
            <a:r>
              <a:rPr lang="en-US" altLang="en-US" dirty="0"/>
              <a:t>), knowledge in programming in Java</a:t>
            </a:r>
          </a:p>
          <a:p>
            <a:pPr lvl="1"/>
            <a:r>
              <a:rPr lang="en-US" altLang="en-US" dirty="0"/>
              <a:t>If you only know how to program in C but not Java, you may also enroll in this course but expect to teach yourself some Java along the way</a:t>
            </a:r>
          </a:p>
          <a:p>
            <a:pPr lvl="1"/>
            <a:r>
              <a:rPr lang="en-US" altLang="en-US" dirty="0"/>
              <a:t>If not sure, </a:t>
            </a:r>
            <a:r>
              <a:rPr lang="en-US" altLang="en-US" dirty="0" smtClean="0"/>
              <a:t>ask </a:t>
            </a:r>
            <a:r>
              <a:rPr lang="en-US" altLang="en-US" dirty="0"/>
              <a:t>me…</a:t>
            </a:r>
          </a:p>
        </p:txBody>
      </p:sp>
      <p:sp>
        <p:nvSpPr>
          <p:cNvPr id="3076" name="Slide Number Placeholder 1">
            <a:extLst>
              <a:ext uri="{FF2B5EF4-FFF2-40B4-BE49-F238E27FC236}">
                <a16:creationId xmlns:a16="http://schemas.microsoft.com/office/drawing/2014/main" id="{1F25F083-47CF-4B59-9495-2DB49A56A6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D8ACC718-6167-48C5-A1BA-89E497BAF63B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8C11F-AA3F-4F17-892A-68A6805D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410" y="20955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Entry Survey</a:t>
            </a:r>
            <a:endParaRPr lang="en-US" dirty="0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39A2E55D-54FC-4132-870E-295CE4AF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10" y="914400"/>
            <a:ext cx="8153400" cy="4762500"/>
          </a:xfrm>
        </p:spPr>
        <p:txBody>
          <a:bodyPr/>
          <a:lstStyle/>
          <a:p>
            <a:r>
              <a:rPr lang="en-US" altLang="en-US" dirty="0"/>
              <a:t>A 5000 level course is always difficult to teach because of the diversity in background</a:t>
            </a:r>
          </a:p>
          <a:p>
            <a:pPr lvl="1"/>
            <a:r>
              <a:rPr lang="en-US" altLang="en-US" dirty="0"/>
              <a:t>Some may already know a lot about distributed systems (may get bored)</a:t>
            </a:r>
          </a:p>
          <a:p>
            <a:pPr lvl="1"/>
            <a:r>
              <a:rPr lang="en-US" altLang="en-US" dirty="0"/>
              <a:t>Other may not know anything (may get confused)</a:t>
            </a:r>
          </a:p>
          <a:p>
            <a:r>
              <a:rPr lang="en-US" altLang="en-US" dirty="0"/>
              <a:t>The democratic solution – survey</a:t>
            </a:r>
          </a:p>
          <a:p>
            <a:r>
              <a:rPr lang="en-US" altLang="en-US" dirty="0" smtClean="0"/>
              <a:t>Go to </a:t>
            </a:r>
            <a:r>
              <a:rPr lang="en-US" altLang="en-US" dirty="0" err="1" smtClean="0"/>
              <a:t>LumiNUS</a:t>
            </a:r>
            <a:r>
              <a:rPr lang="en-US" altLang="en-US" dirty="0" smtClean="0"/>
              <a:t>\Survey\Entry Survey</a:t>
            </a:r>
          </a:p>
          <a:p>
            <a:endParaRPr lang="en-US" altLang="en-US" dirty="0"/>
          </a:p>
          <a:p>
            <a:r>
              <a:rPr lang="en-US" altLang="en-US" dirty="0" smtClean="0"/>
              <a:t>Compulsory: Every student must complete the survey by </a:t>
            </a:r>
            <a:r>
              <a:rPr lang="en-US" altLang="en-US" dirty="0" smtClean="0">
                <a:solidFill>
                  <a:srgbClr val="FF0000"/>
                </a:solidFill>
              </a:rPr>
              <a:t>11:59pm on 16 August 2020</a:t>
            </a:r>
            <a:endParaRPr lang="en-US" altLang="en-US" dirty="0"/>
          </a:p>
          <a:p>
            <a:r>
              <a:rPr lang="en-US" altLang="en-US" dirty="0" smtClean="0"/>
              <a:t>Penalty for non-completion: You will not be allowed to form project teams, and will get penalty from there</a:t>
            </a:r>
          </a:p>
        </p:txBody>
      </p:sp>
      <p:sp>
        <p:nvSpPr>
          <p:cNvPr id="10244" name="Slide Number Placeholder 2">
            <a:extLst>
              <a:ext uri="{FF2B5EF4-FFF2-40B4-BE49-F238E27FC236}">
                <a16:creationId xmlns:a16="http://schemas.microsoft.com/office/drawing/2014/main" id="{38B4A2AD-A63D-41E4-841A-844942257F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AF24A539-6BA4-4D8E-A416-F0E37EF6105C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7964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>
            <a:extLst>
              <a:ext uri="{FF2B5EF4-FFF2-40B4-BE49-F238E27FC236}">
                <a16:creationId xmlns:a16="http://schemas.microsoft.com/office/drawing/2014/main" id="{64F581B4-2E5A-46C9-A9D4-997CD4434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3048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Course Overview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2913F28-EB7E-46DF-93B5-66BBBB491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92213"/>
            <a:ext cx="7772400" cy="4675187"/>
          </a:xfrm>
        </p:spPr>
        <p:txBody>
          <a:bodyPr/>
          <a:lstStyle/>
          <a:p>
            <a:r>
              <a:rPr lang="en-US" altLang="en-US" dirty="0"/>
              <a:t>Main objectives:</a:t>
            </a:r>
          </a:p>
          <a:p>
            <a:pPr lvl="1"/>
            <a:r>
              <a:rPr lang="en-US" altLang="en-US" dirty="0"/>
              <a:t>Learn basic concepts of distributed systems</a:t>
            </a:r>
          </a:p>
          <a:p>
            <a:pPr lvl="1"/>
            <a:r>
              <a:rPr lang="en-US" altLang="en-US" dirty="0"/>
              <a:t>Learn how to design and build distributed systems</a:t>
            </a:r>
          </a:p>
          <a:p>
            <a:pPr lvl="1"/>
            <a:r>
              <a:rPr lang="en-US" altLang="en-US" dirty="0"/>
              <a:t>Learn how to reason about the correctness of distributed systems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Side objectives (achieved along the way of achieving main objectives):</a:t>
            </a:r>
          </a:p>
          <a:p>
            <a:pPr lvl="1"/>
            <a:r>
              <a:rPr lang="en-US" altLang="en-US" dirty="0"/>
              <a:t>Learn about basic methodologies in how to do research</a:t>
            </a:r>
          </a:p>
          <a:p>
            <a:pPr lvl="1"/>
            <a:r>
              <a:rPr lang="en-US" altLang="en-US" dirty="0"/>
              <a:t>Get into contact with various research-related activities (e.g., literature survey)</a:t>
            </a:r>
          </a:p>
        </p:txBody>
      </p:sp>
      <p:sp>
        <p:nvSpPr>
          <p:cNvPr id="4100" name="Slide Number Placeholder 1">
            <a:extLst>
              <a:ext uri="{FF2B5EF4-FFF2-40B4-BE49-F238E27FC236}">
                <a16:creationId xmlns:a16="http://schemas.microsoft.com/office/drawing/2014/main" id="{27973989-00E8-43D4-90AF-F1B60146FC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E764C120-16E0-4F97-9905-B8261E4BEDEA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>
            <a:extLst>
              <a:ext uri="{FF2B5EF4-FFF2-40B4-BE49-F238E27FC236}">
                <a16:creationId xmlns:a16="http://schemas.microsoft.com/office/drawing/2014/main" id="{C8C7FFA3-7928-479F-9397-1C21BB6764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Syllabus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CE102CD-4C80-4ED3-BD62-7592DA8CE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Tentative lesson schedule available on </a:t>
            </a:r>
            <a:r>
              <a:rPr lang="en-US" altLang="en-US" dirty="0" err="1" smtClean="0"/>
              <a:t>LumiNUS</a:t>
            </a:r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Take a look to see what topics will be covered</a:t>
            </a:r>
          </a:p>
          <a:p>
            <a:endParaRPr lang="en-US" altLang="en-US" dirty="0"/>
          </a:p>
          <a:p>
            <a:r>
              <a:rPr lang="en-US" altLang="en-US" dirty="0"/>
              <a:t>Take a look at the </a:t>
            </a:r>
            <a:r>
              <a:rPr lang="en-US" altLang="en-US" dirty="0" smtClean="0"/>
              <a:t>assignments at </a:t>
            </a:r>
            <a:r>
              <a:rPr lang="en-US" altLang="en-US" dirty="0" err="1" smtClean="0"/>
              <a:t>LuminNUS</a:t>
            </a:r>
            <a:r>
              <a:rPr lang="en-US" altLang="en-US" dirty="0" smtClean="0"/>
              <a:t>\Files</a:t>
            </a:r>
            <a:endParaRPr lang="en-US" altLang="en-US" dirty="0"/>
          </a:p>
        </p:txBody>
      </p:sp>
      <p:sp>
        <p:nvSpPr>
          <p:cNvPr id="5124" name="Slide Number Placeholder 1">
            <a:extLst>
              <a:ext uri="{FF2B5EF4-FFF2-40B4-BE49-F238E27FC236}">
                <a16:creationId xmlns:a16="http://schemas.microsoft.com/office/drawing/2014/main" id="{1960B602-5B96-4D09-B15D-4A2632A111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028EF472-887A-4A2D-8E94-48021F742B64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>
            <a:extLst>
              <a:ext uri="{FF2B5EF4-FFF2-40B4-BE49-F238E27FC236}">
                <a16:creationId xmlns:a16="http://schemas.microsoft.com/office/drawing/2014/main" id="{D877BA04-7A36-4324-A01C-8D4476F7F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Is This Course Hard?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57D2A9A-C328-48EC-8286-1AE8EA846E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63613"/>
            <a:ext cx="7772400" cy="4675187"/>
          </a:xfrm>
        </p:spPr>
        <p:txBody>
          <a:bodyPr/>
          <a:lstStyle/>
          <a:p>
            <a:r>
              <a:rPr lang="en-US" altLang="en-US" sz="2000"/>
              <a:t>It is not a course that you can pass without spending substantial amount of time – not a leisure course with an “easy-way-out”</a:t>
            </a:r>
          </a:p>
          <a:p>
            <a:pPr lvl="1"/>
            <a:r>
              <a:rPr lang="en-US" altLang="en-US" sz="1800"/>
              <a:t>Substantial efforts and time commitments are expected</a:t>
            </a:r>
          </a:p>
          <a:p>
            <a:pPr lvl="1"/>
            <a:endParaRPr lang="en-US" altLang="en-US" sz="1800"/>
          </a:p>
          <a:p>
            <a:r>
              <a:rPr lang="en-US" altLang="en-US" sz="2000"/>
              <a:t>You will need to do </a:t>
            </a:r>
            <a:r>
              <a:rPr lang="en-US" altLang="en-US" sz="2000" b="1"/>
              <a:t>substantial</a:t>
            </a:r>
            <a:r>
              <a:rPr lang="en-US" altLang="en-US" sz="2000"/>
              <a:t> software building/implementation (i.e., coding) in this course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					AND</a:t>
            </a:r>
          </a:p>
          <a:p>
            <a:r>
              <a:rPr lang="en-US" altLang="en-US" sz="2000"/>
              <a:t>You will need to be able to think abstractly about the protocols and the algorithms</a:t>
            </a:r>
          </a:p>
          <a:p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If you are not comfortable with either, re-think before you take this course</a:t>
            </a:r>
          </a:p>
          <a:p>
            <a:endParaRPr lang="en-US" altLang="en-US" sz="2000"/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F3C0C61F-04F9-422F-88BD-56A902C2C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403725"/>
            <a:ext cx="6978650" cy="396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both theory and practice are important in distributed systems</a:t>
            </a:r>
          </a:p>
        </p:txBody>
      </p:sp>
      <p:sp>
        <p:nvSpPr>
          <p:cNvPr id="6149" name="Slide Number Placeholder 1">
            <a:extLst>
              <a:ext uri="{FF2B5EF4-FFF2-40B4-BE49-F238E27FC236}">
                <a16:creationId xmlns:a16="http://schemas.microsoft.com/office/drawing/2014/main" id="{6922D620-F169-4D5A-B245-EF609457AC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C18C2461-2469-4F1E-99FC-642B8C1E3289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>
            <a:extLst>
              <a:ext uri="{FF2B5EF4-FFF2-40B4-BE49-F238E27FC236}">
                <a16:creationId xmlns:a16="http://schemas.microsoft.com/office/drawing/2014/main" id="{0CB64FFF-EAB7-4EA3-B451-AFC43D8FB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Course Format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2E21F5F-7519-4BC2-8CB6-5FF87741E0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5105400"/>
          </a:xfrm>
        </p:spPr>
        <p:txBody>
          <a:bodyPr/>
          <a:lstStyle/>
          <a:p>
            <a:r>
              <a:rPr lang="en-US" altLang="en-US" sz="2000" dirty="0"/>
              <a:t>Instructor: Haifeng YU (office COM2-04-25)</a:t>
            </a:r>
          </a:p>
          <a:p>
            <a:r>
              <a:rPr lang="en-US" altLang="en-US" sz="2000" dirty="0"/>
              <a:t>Required text book: </a:t>
            </a:r>
          </a:p>
          <a:p>
            <a:pPr lvl="1"/>
            <a:r>
              <a:rPr lang="en-US" altLang="en-US" sz="1800" dirty="0" smtClean="0"/>
              <a:t>“Distributed Systems” by </a:t>
            </a:r>
            <a:r>
              <a:rPr lang="nl-NL" altLang="en-US" sz="1800" dirty="0"/>
              <a:t>Maarten van </a:t>
            </a:r>
            <a:r>
              <a:rPr lang="nl-NL" altLang="en-US" sz="1800" dirty="0" smtClean="0"/>
              <a:t>Steen and </a:t>
            </a:r>
            <a:r>
              <a:rPr lang="nl-NL" altLang="en-US" sz="1800" dirty="0"/>
              <a:t>Andrew S. </a:t>
            </a:r>
            <a:r>
              <a:rPr lang="nl-NL" altLang="en-US" sz="1800" dirty="0" smtClean="0"/>
              <a:t>Tanenbaum</a:t>
            </a:r>
            <a:r>
              <a:rPr lang="en-US" altLang="en-US" sz="1800" dirty="0" smtClean="0"/>
              <a:t> (3.01 edition / February 01, 2017 – free digital version available)</a:t>
            </a:r>
          </a:p>
          <a:p>
            <a:r>
              <a:rPr lang="en-US" altLang="en-US" sz="2000" dirty="0" smtClean="0"/>
              <a:t>No </a:t>
            </a:r>
            <a:r>
              <a:rPr lang="en-US" altLang="en-US" sz="2000" dirty="0"/>
              <a:t>perfect textbook on this subject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Consultation </a:t>
            </a:r>
            <a:r>
              <a:rPr lang="en-US" altLang="en-US" sz="2000" dirty="0" smtClean="0"/>
              <a:t>hours: </a:t>
            </a:r>
            <a:r>
              <a:rPr lang="en-US" altLang="en-US" sz="1800" dirty="0" smtClean="0"/>
              <a:t>Friday 2:00pm to 4:00pm </a:t>
            </a:r>
            <a:r>
              <a:rPr lang="en-US" altLang="en-US" sz="1800" dirty="0"/>
              <a:t>every lecturing </a:t>
            </a:r>
            <a:r>
              <a:rPr lang="en-US" altLang="en-US" sz="1800" dirty="0" smtClean="0"/>
              <a:t>week, online via skype -- </a:t>
            </a:r>
            <a:r>
              <a:rPr lang="en-US" altLang="en-US" sz="2000" dirty="0"/>
              <a:t>m</a:t>
            </a:r>
            <a:r>
              <a:rPr lang="en-US" altLang="en-US" sz="2000" dirty="0" smtClean="0"/>
              <a:t>y </a:t>
            </a:r>
            <a:r>
              <a:rPr lang="en-US" altLang="en-US" sz="2000" dirty="0"/>
              <a:t>skype id is “live:.</a:t>
            </a:r>
            <a:r>
              <a:rPr lang="en-US" altLang="en-US" sz="2000" dirty="0" smtClean="0"/>
              <a:t>cid.84882ce4ec7e3e6c”</a:t>
            </a:r>
            <a:endParaRPr lang="en-US" altLang="en-US" sz="2000" dirty="0"/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Read </a:t>
            </a:r>
            <a:r>
              <a:rPr lang="en-US" altLang="en-US" sz="2000" dirty="0"/>
              <a:t>material before each lecture (~3 hours)</a:t>
            </a:r>
          </a:p>
          <a:p>
            <a:pPr lvl="1"/>
            <a:r>
              <a:rPr lang="en-US" altLang="en-US" sz="1800" dirty="0"/>
              <a:t>You won’t follow if you don’t read beforehand</a:t>
            </a:r>
          </a:p>
          <a:p>
            <a:r>
              <a:rPr lang="en-US" altLang="en-US" sz="2000" dirty="0"/>
              <a:t>Assignments/</a:t>
            </a:r>
            <a:r>
              <a:rPr lang="en-US" altLang="en-US" sz="2000" dirty="0" err="1"/>
              <a:t>Homeworks</a:t>
            </a:r>
            <a:r>
              <a:rPr lang="en-US" altLang="en-US" sz="2000" dirty="0"/>
              <a:t> (On average ~5 hours/week</a:t>
            </a:r>
            <a:r>
              <a:rPr lang="en-US" altLang="en-US" sz="2000" dirty="0" smtClean="0"/>
              <a:t>)</a:t>
            </a:r>
          </a:p>
        </p:txBody>
      </p:sp>
      <p:sp>
        <p:nvSpPr>
          <p:cNvPr id="7172" name="Slide Number Placeholder 1">
            <a:extLst>
              <a:ext uri="{FF2B5EF4-FFF2-40B4-BE49-F238E27FC236}">
                <a16:creationId xmlns:a16="http://schemas.microsoft.com/office/drawing/2014/main" id="{31DE3C4E-84D5-4967-A841-5757247BB4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4D7D097A-CC15-4ABD-B9EE-5F2575F138BF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>
            <a:extLst>
              <a:ext uri="{FF2B5EF4-FFF2-40B4-BE49-F238E27FC236}">
                <a16:creationId xmlns:a16="http://schemas.microsoft.com/office/drawing/2014/main" id="{32D84671-3784-448C-9410-00E8810E3E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Class Duration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4E64D1E-3B20-4ADB-AEC6-F5468C5545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105400"/>
          </a:xfrm>
        </p:spPr>
        <p:txBody>
          <a:bodyPr/>
          <a:lstStyle/>
          <a:p>
            <a:r>
              <a:rPr lang="en-US" altLang="en-US" sz="2000" dirty="0"/>
              <a:t>Every Thursday </a:t>
            </a:r>
            <a:r>
              <a:rPr lang="en-US" altLang="en-US" sz="2000" dirty="0" smtClean="0"/>
              <a:t>6:30-8:30pm </a:t>
            </a:r>
            <a:r>
              <a:rPr lang="en-US" altLang="en-US" sz="2000" dirty="0"/>
              <a:t>– </a:t>
            </a:r>
            <a:r>
              <a:rPr lang="en-US" altLang="en-US" sz="2000" dirty="0" smtClean="0"/>
              <a:t>recorded webcast only, no physical classes</a:t>
            </a:r>
          </a:p>
          <a:p>
            <a:r>
              <a:rPr lang="en-US" altLang="en-US" sz="2000" dirty="0" smtClean="0"/>
              <a:t>I will record, and then upload, before the class</a:t>
            </a:r>
          </a:p>
          <a:p>
            <a:r>
              <a:rPr lang="en-US" altLang="en-US" sz="2000" dirty="0" smtClean="0"/>
              <a:t>You can watch before Thursday</a:t>
            </a:r>
          </a:p>
          <a:p>
            <a:r>
              <a:rPr lang="en-US" altLang="en-US" sz="2000" dirty="0"/>
              <a:t>Y</a:t>
            </a:r>
            <a:r>
              <a:rPr lang="en-US" altLang="en-US" sz="2000" dirty="0" smtClean="0"/>
              <a:t>ou should complete watching by Thursday 8:30pm</a:t>
            </a:r>
            <a:endParaRPr lang="en-US" altLang="en-US" sz="2000" dirty="0"/>
          </a:p>
          <a:p>
            <a:r>
              <a:rPr lang="en-US" altLang="en-US" sz="2000" dirty="0"/>
              <a:t>NUS has the following guideline on class duration:</a:t>
            </a:r>
          </a:p>
          <a:p>
            <a:pPr lvl="1"/>
            <a:r>
              <a:rPr lang="en-US" altLang="en-US" sz="1600" dirty="0"/>
              <a:t>“</a:t>
            </a:r>
            <a:r>
              <a:rPr lang="en-US" altLang="en-US" sz="1600" dirty="0">
                <a:solidFill>
                  <a:srgbClr val="FF0000"/>
                </a:solidFill>
              </a:rPr>
              <a:t>With effect from AY 2011/2012 … For 2-hour lessons, Faculty Members are requested to keep the break to 5 minutes, and to release students 25 minutes before the end of the second hour. … We request the co-operation of all Faculty Members to observe the above policy.</a:t>
            </a:r>
            <a:r>
              <a:rPr lang="en-US" altLang="en-US" sz="1600" dirty="0"/>
              <a:t>”</a:t>
            </a:r>
          </a:p>
          <a:p>
            <a:pPr lvl="1"/>
            <a:r>
              <a:rPr lang="en-US" altLang="en-US" sz="1600" dirty="0"/>
              <a:t>Above text taken from Provost’s Circular No. 3 of Academic Year 2011/2012  dated 8 September 2011, by NUS Provost.</a:t>
            </a:r>
          </a:p>
          <a:p>
            <a:r>
              <a:rPr lang="en-US" altLang="en-US" sz="2000" dirty="0"/>
              <a:t>Thus </a:t>
            </a:r>
            <a:r>
              <a:rPr lang="en-US" altLang="en-US" sz="2000" dirty="0" smtClean="0"/>
              <a:t>each webcast </a:t>
            </a:r>
            <a:r>
              <a:rPr lang="en-US" altLang="en-US" sz="2000" dirty="0" smtClean="0"/>
              <a:t>session will last about 1.5 hours</a:t>
            </a:r>
          </a:p>
          <a:p>
            <a:r>
              <a:rPr lang="en-US" altLang="en-US" sz="2000" dirty="0"/>
              <a:t>Lecture notes at </a:t>
            </a:r>
            <a:r>
              <a:rPr lang="en-US" altLang="en-US" sz="2000" dirty="0" err="1"/>
              <a:t>LumiNUS</a:t>
            </a:r>
            <a:r>
              <a:rPr lang="en-US" altLang="en-US" sz="2000" dirty="0"/>
              <a:t>\CS5223\Files</a:t>
            </a:r>
          </a:p>
          <a:p>
            <a:r>
              <a:rPr lang="en-US" altLang="en-US" sz="2000" dirty="0" smtClean="0"/>
              <a:t>Webcast lectures </a:t>
            </a:r>
            <a:r>
              <a:rPr lang="en-US" altLang="en-US" sz="2000" dirty="0"/>
              <a:t>at </a:t>
            </a:r>
            <a:r>
              <a:rPr lang="en-US" altLang="en-US" sz="2000" dirty="0" err="1" smtClean="0"/>
              <a:t>LumiNUS</a:t>
            </a:r>
            <a:r>
              <a:rPr lang="en-US" altLang="en-US" sz="2000" dirty="0" smtClean="0"/>
              <a:t>\CS5223\Multimedia</a:t>
            </a:r>
            <a:endParaRPr lang="en-US" altLang="en-US" sz="2000" dirty="0"/>
          </a:p>
          <a:p>
            <a:endParaRPr lang="en-US" altLang="en-US" sz="2000" dirty="0"/>
          </a:p>
        </p:txBody>
      </p:sp>
      <p:sp>
        <p:nvSpPr>
          <p:cNvPr id="8196" name="Slide Number Placeholder 1">
            <a:extLst>
              <a:ext uri="{FF2B5EF4-FFF2-40B4-BE49-F238E27FC236}">
                <a16:creationId xmlns:a16="http://schemas.microsoft.com/office/drawing/2014/main" id="{6F36EBB1-303B-4FFF-893C-034CD39673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A80A6BFF-322C-49B6-B5C8-EDDE85B9B2E4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>
            <a:extLst>
              <a:ext uri="{FF2B5EF4-FFF2-40B4-BE49-F238E27FC236}">
                <a16:creationId xmlns:a16="http://schemas.microsoft.com/office/drawing/2014/main" id="{13EC7782-1221-4745-A97D-BCD9C62FF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Grading Policy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53CF8B0-41D4-426F-BCE6-9B09DF4B09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257800"/>
          </a:xfrm>
        </p:spPr>
        <p:txBody>
          <a:bodyPr/>
          <a:lstStyle/>
          <a:p>
            <a:r>
              <a:rPr lang="en-US" altLang="en-US" dirty="0"/>
              <a:t>40 marks: Assignment One </a:t>
            </a:r>
            <a:r>
              <a:rPr lang="en-US" altLang="en-US" dirty="0" smtClean="0"/>
              <a:t>(</a:t>
            </a:r>
            <a:r>
              <a:rPr lang="en-US" altLang="en-US" dirty="0" smtClean="0">
                <a:solidFill>
                  <a:srgbClr val="FF0000"/>
                </a:solidFill>
              </a:rPr>
              <a:t>3 </a:t>
            </a:r>
            <a:r>
              <a:rPr lang="en-US" altLang="en-US" dirty="0">
                <a:solidFill>
                  <a:srgbClr val="FF0000"/>
                </a:solidFill>
              </a:rPr>
              <a:t>Sept </a:t>
            </a:r>
            <a:r>
              <a:rPr lang="en-US" altLang="en-US" dirty="0" smtClean="0">
                <a:solidFill>
                  <a:srgbClr val="FF0000"/>
                </a:solidFill>
              </a:rPr>
              <a:t>2020 </a:t>
            </a:r>
            <a:r>
              <a:rPr lang="en-US" altLang="en-US" dirty="0">
                <a:solidFill>
                  <a:srgbClr val="FF0000"/>
                </a:solidFill>
              </a:rPr>
              <a:t>to </a:t>
            </a:r>
            <a:r>
              <a:rPr lang="en-US" altLang="en-US" dirty="0" smtClean="0">
                <a:solidFill>
                  <a:srgbClr val="FF0000"/>
                </a:solidFill>
              </a:rPr>
              <a:t>09 </a:t>
            </a:r>
            <a:r>
              <a:rPr lang="en-US" altLang="en-US" dirty="0">
                <a:solidFill>
                  <a:srgbClr val="FF0000"/>
                </a:solidFill>
              </a:rPr>
              <a:t>Oct </a:t>
            </a:r>
            <a:r>
              <a:rPr lang="en-US" altLang="en-US" dirty="0" smtClean="0">
                <a:solidFill>
                  <a:srgbClr val="FF0000"/>
                </a:solidFill>
              </a:rPr>
              <a:t>2020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lvl="1"/>
            <a:r>
              <a:rPr lang="en-US" altLang="en-US" dirty="0"/>
              <a:t>Design and implementation of a distributed system</a:t>
            </a:r>
          </a:p>
          <a:p>
            <a:r>
              <a:rPr lang="en-US" altLang="en-US" dirty="0"/>
              <a:t>40 marks: Assignment Two (</a:t>
            </a:r>
            <a:r>
              <a:rPr lang="en-US" altLang="en-US" dirty="0" smtClean="0">
                <a:solidFill>
                  <a:srgbClr val="FF0000"/>
                </a:solidFill>
              </a:rPr>
              <a:t>12 </a:t>
            </a:r>
            <a:r>
              <a:rPr lang="en-US" altLang="en-US" dirty="0">
                <a:solidFill>
                  <a:srgbClr val="FF0000"/>
                </a:solidFill>
              </a:rPr>
              <a:t>Oct </a:t>
            </a:r>
            <a:r>
              <a:rPr lang="en-US" altLang="en-US" dirty="0" smtClean="0">
                <a:solidFill>
                  <a:srgbClr val="FF0000"/>
                </a:solidFill>
              </a:rPr>
              <a:t>2020 </a:t>
            </a:r>
            <a:r>
              <a:rPr lang="en-US" altLang="en-US" dirty="0">
                <a:solidFill>
                  <a:srgbClr val="FF0000"/>
                </a:solidFill>
              </a:rPr>
              <a:t>to </a:t>
            </a:r>
            <a:r>
              <a:rPr lang="en-US" altLang="en-US" dirty="0" smtClean="0">
                <a:solidFill>
                  <a:srgbClr val="FF0000"/>
                </a:solidFill>
              </a:rPr>
              <a:t>13 </a:t>
            </a:r>
            <a:r>
              <a:rPr lang="en-US" altLang="en-US" dirty="0">
                <a:solidFill>
                  <a:srgbClr val="FF0000"/>
                </a:solidFill>
              </a:rPr>
              <a:t>Nov </a:t>
            </a:r>
            <a:r>
              <a:rPr lang="en-US" altLang="en-US" dirty="0" smtClean="0">
                <a:solidFill>
                  <a:srgbClr val="FF0000"/>
                </a:solidFill>
              </a:rPr>
              <a:t>2020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lvl="1"/>
            <a:r>
              <a:rPr lang="en-US" altLang="en-US" dirty="0"/>
              <a:t>Literature survey on a research </a:t>
            </a:r>
            <a:r>
              <a:rPr lang="en-US" altLang="en-US" dirty="0" smtClean="0"/>
              <a:t>subject</a:t>
            </a:r>
          </a:p>
          <a:p>
            <a:pPr lvl="0">
              <a:buClr>
                <a:srgbClr val="002DB4"/>
              </a:buClr>
            </a:pPr>
            <a:r>
              <a:rPr lang="en-US" altLang="en-US" dirty="0" smtClean="0">
                <a:solidFill>
                  <a:srgbClr val="000000"/>
                </a:solidFill>
              </a:rPr>
              <a:t>2 </a:t>
            </a:r>
            <a:r>
              <a:rPr lang="en-US" altLang="en-US" dirty="0">
                <a:solidFill>
                  <a:srgbClr val="000000"/>
                </a:solidFill>
              </a:rPr>
              <a:t>marks: </a:t>
            </a:r>
            <a:r>
              <a:rPr lang="en-US" altLang="en-US" dirty="0" smtClean="0">
                <a:solidFill>
                  <a:srgbClr val="000000"/>
                </a:solidFill>
              </a:rPr>
              <a:t>Mock Take-home Assessment (</a:t>
            </a:r>
            <a:r>
              <a:rPr lang="en-US" altLang="en-US" dirty="0">
                <a:solidFill>
                  <a:srgbClr val="FF0000"/>
                </a:solidFill>
              </a:rPr>
              <a:t>6:30pm-8:30pm, </a:t>
            </a:r>
            <a:r>
              <a:rPr lang="en-US" altLang="en-US" dirty="0" smtClean="0">
                <a:solidFill>
                  <a:srgbClr val="FF0000"/>
                </a:solidFill>
              </a:rPr>
              <a:t>05 </a:t>
            </a:r>
            <a:r>
              <a:rPr lang="en-US" altLang="en-US" dirty="0">
                <a:solidFill>
                  <a:srgbClr val="FF0000"/>
                </a:solidFill>
              </a:rPr>
              <a:t>Nov </a:t>
            </a:r>
            <a:r>
              <a:rPr lang="en-US" altLang="en-US" dirty="0" smtClean="0">
                <a:solidFill>
                  <a:srgbClr val="FF0000"/>
                </a:solidFill>
              </a:rPr>
              <a:t>2020</a:t>
            </a:r>
            <a:r>
              <a:rPr lang="en-US" altLang="en-US" dirty="0" smtClean="0">
                <a:solidFill>
                  <a:srgbClr val="000000"/>
                </a:solidFill>
              </a:rPr>
              <a:t>)</a:t>
            </a:r>
            <a:endParaRPr lang="en-US" altLang="en-US" dirty="0" smtClean="0"/>
          </a:p>
          <a:p>
            <a:r>
              <a:rPr lang="en-US" altLang="en-US" dirty="0" smtClean="0"/>
              <a:t>18 </a:t>
            </a:r>
            <a:r>
              <a:rPr lang="en-US" altLang="en-US" dirty="0"/>
              <a:t>marks: </a:t>
            </a:r>
            <a:r>
              <a:rPr lang="en-US" altLang="en-US" dirty="0" smtClean="0"/>
              <a:t>Take-home Assessment (</a:t>
            </a:r>
            <a:r>
              <a:rPr lang="en-US" altLang="en-US" dirty="0">
                <a:solidFill>
                  <a:srgbClr val="FF0000"/>
                </a:solidFill>
              </a:rPr>
              <a:t>6:30pm-8:30pm, 12 Nov </a:t>
            </a:r>
            <a:r>
              <a:rPr lang="en-US" altLang="en-US" dirty="0" smtClean="0">
                <a:solidFill>
                  <a:srgbClr val="FF0000"/>
                </a:solidFill>
              </a:rPr>
              <a:t>2020</a:t>
            </a:r>
            <a:r>
              <a:rPr lang="en-US" altLang="en-US" dirty="0" smtClean="0"/>
              <a:t>, </a:t>
            </a:r>
            <a:r>
              <a:rPr lang="en-US" altLang="en-US" dirty="0"/>
              <a:t>open-book)</a:t>
            </a:r>
          </a:p>
        </p:txBody>
      </p:sp>
      <p:sp>
        <p:nvSpPr>
          <p:cNvPr id="9220" name="Slide Number Placeholder 1">
            <a:extLst>
              <a:ext uri="{FF2B5EF4-FFF2-40B4-BE49-F238E27FC236}">
                <a16:creationId xmlns:a16="http://schemas.microsoft.com/office/drawing/2014/main" id="{D47D9340-572D-4387-A94D-9E5F299FE9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D856BCF2-C6EF-4A6C-B722-98E45AA570A1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8C11F-AA3F-4F17-892A-68A6805D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38" y="762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Team Forming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39A2E55D-54FC-4132-870E-295CE4AF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153400" cy="5181600"/>
          </a:xfrm>
        </p:spPr>
        <p:txBody>
          <a:bodyPr/>
          <a:lstStyle/>
          <a:p>
            <a:r>
              <a:rPr lang="en-US" altLang="en-US" dirty="0"/>
              <a:t>Both Assignment One and Assignment Two are team assignments</a:t>
            </a:r>
          </a:p>
          <a:p>
            <a:pPr lvl="1"/>
            <a:r>
              <a:rPr lang="en-US" altLang="en-US" dirty="0"/>
              <a:t>Each team has at most 3 students – no reward/penalty for 1-student team and 2-student team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Your teammates for the two assignments cannot overlap in any way (i.e., if A and B are in the same team for one assignment, they cannot be in the same team for the other assignment)</a:t>
            </a:r>
            <a:endParaRPr lang="en-US" altLang="en-US" dirty="0"/>
          </a:p>
          <a:p>
            <a:r>
              <a:rPr lang="en-US" altLang="en-US" dirty="0"/>
              <a:t>Team forming deadline (for </a:t>
            </a:r>
            <a:r>
              <a:rPr lang="en-US" altLang="en-US" dirty="0">
                <a:solidFill>
                  <a:srgbClr val="FF0000"/>
                </a:solidFill>
              </a:rPr>
              <a:t>both</a:t>
            </a:r>
            <a:r>
              <a:rPr lang="en-US" altLang="en-US" dirty="0"/>
              <a:t> assignments): </a:t>
            </a:r>
            <a:r>
              <a:rPr lang="en-US" altLang="en-US" dirty="0" smtClean="0">
                <a:solidFill>
                  <a:srgbClr val="FF0000"/>
                </a:solidFill>
              </a:rPr>
              <a:t>11:59pm </a:t>
            </a:r>
            <a:r>
              <a:rPr lang="en-US" altLang="en-US" dirty="0">
                <a:solidFill>
                  <a:srgbClr val="FF0000"/>
                </a:solidFill>
              </a:rPr>
              <a:t>on Thursday </a:t>
            </a:r>
            <a:r>
              <a:rPr lang="en-US" altLang="en-US" dirty="0" smtClean="0">
                <a:solidFill>
                  <a:srgbClr val="FF0000"/>
                </a:solidFill>
              </a:rPr>
              <a:t>27 </a:t>
            </a:r>
            <a:r>
              <a:rPr lang="en-US" altLang="en-US" dirty="0">
                <a:solidFill>
                  <a:srgbClr val="FF0000"/>
                </a:solidFill>
              </a:rPr>
              <a:t>Aug </a:t>
            </a:r>
            <a:r>
              <a:rPr lang="en-US" altLang="en-US" dirty="0" smtClean="0">
                <a:solidFill>
                  <a:srgbClr val="FF0000"/>
                </a:solidFill>
              </a:rPr>
              <a:t>2020</a:t>
            </a:r>
            <a:endParaRPr lang="en-US" altLang="en-US" dirty="0">
              <a:solidFill>
                <a:srgbClr val="FF0000"/>
              </a:solidFill>
            </a:endParaRPr>
          </a:p>
          <a:p>
            <a:pPr lvl="1"/>
            <a:r>
              <a:rPr lang="en-US" altLang="en-US" dirty="0"/>
              <a:t>You need to email the TA by the deadline</a:t>
            </a:r>
          </a:p>
          <a:p>
            <a:pPr lvl="1"/>
            <a:r>
              <a:rPr lang="en-US" altLang="en-US" dirty="0"/>
              <a:t>1 point penalty for each assignment per day after the deadline</a:t>
            </a:r>
          </a:p>
          <a:p>
            <a:pPr lvl="1"/>
            <a:r>
              <a:rPr lang="en-US" altLang="en-US" dirty="0"/>
              <a:t>The penalty serves to prevent some people from waiting until the last minute to form teams</a:t>
            </a:r>
          </a:p>
        </p:txBody>
      </p:sp>
      <p:sp>
        <p:nvSpPr>
          <p:cNvPr id="10244" name="Slide Number Placeholder 2">
            <a:extLst>
              <a:ext uri="{FF2B5EF4-FFF2-40B4-BE49-F238E27FC236}">
                <a16:creationId xmlns:a16="http://schemas.microsoft.com/office/drawing/2014/main" id="{38B4A2AD-A63D-41E4-841A-844942257F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AF24A539-6BA4-4D8E-A416-F0E37EF6105C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stemplate">
  <a:themeElements>
    <a:clrScheme name="">
      <a:dk1>
        <a:srgbClr val="000000"/>
      </a:dk1>
      <a:lt1>
        <a:srgbClr val="DDE1EB"/>
      </a:lt1>
      <a:dk2>
        <a:srgbClr val="002DB4"/>
      </a:dk2>
      <a:lt2>
        <a:srgbClr val="919191"/>
      </a:lt2>
      <a:accent1>
        <a:srgbClr val="618FFD"/>
      </a:accent1>
      <a:accent2>
        <a:srgbClr val="00AE00"/>
      </a:accent2>
      <a:accent3>
        <a:srgbClr val="EBEEF3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0000FF"/>
          </a:buClr>
          <a:buSzPct val="75000"/>
          <a:buFont typeface="Arial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0000FF"/>
          </a:buClr>
          <a:buSzPct val="75000"/>
          <a:buFont typeface="Arial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s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D:\yhf\cstemplate.pot</Template>
  <TotalTime>0</TotalTime>
  <Words>1575</Words>
  <Application>Microsoft Office PowerPoint</Application>
  <PresentationFormat>Letter Paper (8.5x11 in)</PresentationFormat>
  <Paragraphs>185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宋体</vt:lpstr>
      <vt:lpstr>Arial</vt:lpstr>
      <vt:lpstr>Symbol</vt:lpstr>
      <vt:lpstr>Times New Roman</vt:lpstr>
      <vt:lpstr>Wingdings</vt:lpstr>
      <vt:lpstr>cstemplate</vt:lpstr>
      <vt:lpstr>CS5223  Distributed Systems</vt:lpstr>
      <vt:lpstr>Course Oveview</vt:lpstr>
      <vt:lpstr>Course Overview</vt:lpstr>
      <vt:lpstr>Syllabus</vt:lpstr>
      <vt:lpstr>Is This Course Hard?</vt:lpstr>
      <vt:lpstr>Course Format</vt:lpstr>
      <vt:lpstr>Class Duration</vt:lpstr>
      <vt:lpstr>Grading Policy</vt:lpstr>
      <vt:lpstr>Team Forming</vt:lpstr>
      <vt:lpstr>Emailing the TA about Team Forming</vt:lpstr>
      <vt:lpstr>Demo for Assignment One</vt:lpstr>
      <vt:lpstr>Take-home Assessments</vt:lpstr>
      <vt:lpstr>Small Amount of Informal Homework</vt:lpstr>
      <vt:lpstr>You Should Watch ALL Webcast Lectures</vt:lpstr>
      <vt:lpstr>No Assessment-Oriented Training</vt:lpstr>
      <vt:lpstr>Why not train students to get better scores in the assessments? </vt:lpstr>
      <vt:lpstr>On Cheating…</vt:lpstr>
      <vt:lpstr>On Experiences from Senior Students</vt:lpstr>
      <vt:lpstr>On Getting Insider Information from TA</vt:lpstr>
      <vt:lpstr>Entry Survey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2011-08-04T03:22:10Z</dcterms:created>
  <dcterms:modified xsi:type="dcterms:W3CDTF">2020-07-28T03:04:05Z</dcterms:modified>
</cp:coreProperties>
</file>