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1069" r:id="rId2"/>
    <p:sldId id="1070" r:id="rId3"/>
    <p:sldId id="1071" r:id="rId4"/>
    <p:sldId id="1072" r:id="rId5"/>
    <p:sldId id="1074" r:id="rId6"/>
    <p:sldId id="1075" r:id="rId7"/>
    <p:sldId id="1076" r:id="rId8"/>
    <p:sldId id="1077" r:id="rId9"/>
    <p:sldId id="1078" r:id="rId10"/>
    <p:sldId id="1079" r:id="rId11"/>
    <p:sldId id="1080" r:id="rId12"/>
    <p:sldId id="1081" r:id="rId13"/>
    <p:sldId id="1082" r:id="rId14"/>
    <p:sldId id="1083" r:id="rId15"/>
  </p:sldIdLst>
  <p:sldSz cx="9144000" cy="6858000" type="letter"/>
  <p:notesSz cx="6858000" cy="9199563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CC66FF"/>
    <a:srgbClr val="CC3399"/>
    <a:srgbClr val="000099"/>
    <a:srgbClr val="003399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1098" autoAdjust="0"/>
  </p:normalViewPr>
  <p:slideViewPr>
    <p:cSldViewPr>
      <p:cViewPr varScale="1">
        <p:scale>
          <a:sx n="54" d="100"/>
          <a:sy n="54" d="100"/>
        </p:scale>
        <p:origin x="64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84"/>
      </p:cViewPr>
      <p:guideLst>
        <p:guide orient="horz" pos="289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8075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8075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E2C97963-691E-4BEB-B7D0-6614888B7E4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682625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02138"/>
            <a:ext cx="5029200" cy="4098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8075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8075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607833FF-C2C0-456B-A1C0-781D262A63D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51A769-13F3-45BD-BE99-B9FE47709C36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2DE087-4D43-497A-B4C5-6A9DB32170B6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DE2E4A-22FE-4179-9683-23B74BC3F51B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5FC20C-98F1-4903-B834-3A1C37CA063B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F0932F-7973-46F3-BB5C-AA0C2DD1A19C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4FA2CA-750C-4A75-BAFA-DDC3382B0143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8847B5-28BA-4D66-879D-C93FCA7DC4BC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4A579D-054B-437F-A6A3-756F89C1F497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B608C7-2E23-4046-95B9-684043D08AB8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10D658-ED85-4354-B54A-7B948CE1B4ED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0046D4-966B-431F-87B6-5C7BC844EC4F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8FBC54-0BF4-4A9E-B788-3F13DBE59468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1873D3-46B1-4C83-B2B2-32F969CC79E2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1ACB76-3063-492B-A19F-AC5AE69B1915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10051-5C6B-49D1-A60E-757659B5B0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0071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D013A-EC57-493D-A57E-698F3AB7C4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9347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0975" y="422275"/>
            <a:ext cx="1947863" cy="5618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22275"/>
            <a:ext cx="5692775" cy="5618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E3EB7-089F-47C6-A17F-087299491D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3028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06878-A8E4-440F-AB15-0846D67752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5747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D396E-4C48-4726-AA8E-8B55553F61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7266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478CE0-9885-43A9-AC00-940D1966A9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7914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076EC-30DA-4309-98F0-D2EA94EE23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0520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ACE36-84AE-4862-8ACB-F59E5507FF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64781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46CA3-0041-4A3E-BE54-B871892C5A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59415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C809D-B49C-44F8-A44F-88FC01934F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8911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5A56F7-484A-4350-A8FE-E15D421D50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3104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63538" y="287338"/>
            <a:ext cx="8375650" cy="585787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 smtClean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fld id="{B00EC856-1309-42F3-BFAD-AE82E47B2B0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06438" y="422275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65250"/>
            <a:ext cx="77724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 bbbbbbbbbbb bbbbbbbbbb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10000"/>
        </a:spcAft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80EA7EC9-7EF9-42E0-B337-DA1902CDCA63}" type="slidenum">
              <a:rPr lang="en-US" altLang="en-US" sz="1400"/>
              <a:pPr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CS5223</a:t>
            </a:r>
            <a:br>
              <a:rPr lang="en-US" altLang="en-US" dirty="0" smtClean="0"/>
            </a:br>
            <a:r>
              <a:rPr lang="en-US" altLang="en-US" dirty="0" smtClean="0"/>
              <a:t>Distributed Systems</a:t>
            </a:r>
            <a:endParaRPr lang="en-US" altLang="en-US" sz="2800" dirty="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276600"/>
            <a:ext cx="7669213" cy="2971800"/>
          </a:xfrm>
        </p:spPr>
        <p:txBody>
          <a:bodyPr/>
          <a:lstStyle/>
          <a:p>
            <a:r>
              <a:rPr lang="en-US" altLang="en-US" dirty="0" smtClean="0"/>
              <a:t>Lecture 1: Introduction to Distributed Systems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Instructor: </a:t>
            </a:r>
            <a:r>
              <a:rPr lang="en-US" altLang="en-US" dirty="0" smtClean="0"/>
              <a:t>YU </a:t>
            </a:r>
            <a:r>
              <a:rPr lang="en-US" altLang="en-US" dirty="0" err="1" smtClean="0"/>
              <a:t>Haifeng</a:t>
            </a:r>
            <a:r>
              <a:rPr lang="en-US" altLang="en-US" dirty="0" smtClean="0"/>
              <a:t> 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0" smtClean="0"/>
              <a:t>Haifeng Yu, CS5223, Adopted (with permission) from © R.Ayani, G.Tan, 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22731A1-2DC5-4E1C-8682-5D0A56B9958B}" type="slidenum">
              <a:rPr lang="en-US" altLang="en-US" sz="1400"/>
              <a:pPr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495800"/>
          </a:xfrm>
        </p:spPr>
        <p:txBody>
          <a:bodyPr/>
          <a:lstStyle/>
          <a:p>
            <a:r>
              <a:rPr lang="en-US" altLang="en-US" sz="2000" smtClean="0">
                <a:solidFill>
                  <a:schemeClr val="accent2"/>
                </a:solidFill>
              </a:rPr>
              <a:t>Openness</a:t>
            </a:r>
            <a:r>
              <a:rPr lang="en-US" altLang="en-US" sz="2000" smtClean="0"/>
              <a:t>: </a:t>
            </a:r>
            <a:r>
              <a:rPr lang="en-US" altLang="en-US" sz="1800" smtClean="0"/>
              <a:t>System should be able to be extended and re-implemented in various ways</a:t>
            </a:r>
          </a:p>
          <a:p>
            <a:pPr lvl="1"/>
            <a:r>
              <a:rPr lang="en-US" altLang="en-US" sz="1800" smtClean="0"/>
              <a:t>Similar as a class definition in Java (declaring public methods and fields)</a:t>
            </a:r>
          </a:p>
          <a:p>
            <a:pPr lvl="1"/>
            <a:r>
              <a:rPr lang="en-US" altLang="en-US" sz="1800" smtClean="0"/>
              <a:t>One can extend a Java class by inherit it</a:t>
            </a:r>
          </a:p>
          <a:p>
            <a:pPr lvl="1"/>
            <a:r>
              <a:rPr lang="en-US" altLang="en-US" sz="1800" smtClean="0"/>
              <a:t>One can re-implement it</a:t>
            </a:r>
          </a:p>
          <a:p>
            <a:pPr lvl="1"/>
            <a:r>
              <a:rPr lang="en-US" altLang="en-US" sz="1800" smtClean="0"/>
              <a:t>Also called “Separating Policy from Mechanism”</a:t>
            </a:r>
          </a:p>
          <a:p>
            <a:pPr lvl="1"/>
            <a:r>
              <a:rPr lang="en-US" altLang="en-US" sz="1800" smtClean="0"/>
              <a:t>Openness = modular design in a centralize system</a:t>
            </a:r>
          </a:p>
          <a:p>
            <a:pPr lvl="2">
              <a:buClr>
                <a:schemeClr val="tx2"/>
              </a:buClr>
            </a:pPr>
            <a:endParaRPr lang="en-US" altLang="en-US" sz="1600" smtClean="0"/>
          </a:p>
          <a:p>
            <a:r>
              <a:rPr lang="en-US" altLang="en-US" sz="2000" smtClean="0">
                <a:solidFill>
                  <a:schemeClr val="accent2"/>
                </a:solidFill>
              </a:rPr>
              <a:t>Security:</a:t>
            </a:r>
            <a:r>
              <a:rPr lang="en-US" altLang="en-US" sz="2000" smtClean="0"/>
              <a:t> </a:t>
            </a:r>
            <a:r>
              <a:rPr lang="en-US" altLang="en-US" sz="1800" smtClean="0"/>
              <a:t>Obvious requirement for E-commerce and banking systems</a:t>
            </a:r>
          </a:p>
          <a:p>
            <a:pPr lvl="1"/>
            <a:r>
              <a:rPr lang="en-US" altLang="en-US" sz="1800" smtClean="0"/>
              <a:t>Even games have security requirements</a:t>
            </a:r>
          </a:p>
          <a:p>
            <a:pPr lvl="2">
              <a:buClr>
                <a:schemeClr val="tx2"/>
              </a:buClr>
            </a:pPr>
            <a:endParaRPr lang="en-US" altLang="en-US" sz="1600" smtClean="0">
              <a:solidFill>
                <a:schemeClr val="accent2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 smtClean="0"/>
              <a:t>Distributed Systems: Common Design Goals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0" smtClean="0"/>
              <a:t>Haifeng Yu, CS5223, Adopted (with permission) from © R.Ayani, G.Tan, 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583BD1F-9662-4AB1-8F03-66B39F8B1AA0}" type="slidenum">
              <a:rPr lang="en-US" altLang="en-US" sz="1400"/>
              <a:pPr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304800"/>
            <a:ext cx="8132762" cy="838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 smtClean="0"/>
              <a:t>Distributed Systems: The Transparency </a:t>
            </a:r>
            <a:r>
              <a:rPr lang="en-US" altLang="en-US" sz="2800" dirty="0" smtClean="0">
                <a:solidFill>
                  <a:srgbClr val="FF3300"/>
                </a:solidFill>
              </a:rPr>
              <a:t>Ambition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4876800"/>
          </a:xfrm>
        </p:spPr>
        <p:txBody>
          <a:bodyPr/>
          <a:lstStyle/>
          <a:p>
            <a:r>
              <a:rPr lang="en-US" altLang="en-US" sz="2000" dirty="0" smtClean="0">
                <a:solidFill>
                  <a:schemeClr val="accent2"/>
                </a:solidFill>
              </a:rPr>
              <a:t>Transparency:</a:t>
            </a:r>
            <a:r>
              <a:rPr lang="en-US" altLang="en-US" sz="1800" dirty="0" smtClean="0"/>
              <a:t> </a:t>
            </a:r>
            <a:r>
              <a:rPr lang="en-US" altLang="en-US" sz="2000" dirty="0" smtClean="0"/>
              <a:t>To the end user, a distributed system should look like conventional non-distributed systems, no distinction between local and remote resources</a:t>
            </a:r>
          </a:p>
          <a:p>
            <a:pPr lvl="1"/>
            <a:r>
              <a:rPr lang="en-US" altLang="en-US" dirty="0" smtClean="0"/>
              <a:t>Hides all the “dirty things” behind the scene</a:t>
            </a:r>
          </a:p>
          <a:p>
            <a:pPr lvl="1"/>
            <a:endParaRPr lang="en-US" altLang="en-US" dirty="0" smtClean="0"/>
          </a:p>
          <a:p>
            <a:r>
              <a:rPr lang="en-US" altLang="en-US" sz="2000" dirty="0" smtClean="0"/>
              <a:t>Transparency was emphasized a lot in early days of distributed systems</a:t>
            </a:r>
          </a:p>
          <a:p>
            <a:pPr lvl="1"/>
            <a:r>
              <a:rPr lang="en-US" altLang="en-US" dirty="0" smtClean="0"/>
              <a:t>“Transparency” is part of </a:t>
            </a:r>
            <a:r>
              <a:rPr lang="en-US" altLang="en-US" dirty="0" err="1" smtClean="0"/>
              <a:t>Steen&amp;Tenenbaum’s</a:t>
            </a:r>
            <a:r>
              <a:rPr lang="en-US" altLang="en-US" dirty="0" smtClean="0"/>
              <a:t> definition of distributed system</a:t>
            </a:r>
          </a:p>
          <a:p>
            <a:pPr lvl="1"/>
            <a:r>
              <a:rPr lang="en-US" altLang="en-US" dirty="0" smtClean="0"/>
              <a:t>In early days, transparency was sometime the ONLY design target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165350" y="4852988"/>
            <a:ext cx="1841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FontTx/>
              <a:buNone/>
            </a:pPr>
            <a:endParaRPr lang="en-US" altLang="en-US" sz="6600"/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609600" y="5491163"/>
            <a:ext cx="8026400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Tx/>
              <a:buNone/>
            </a:pPr>
            <a:r>
              <a:rPr lang="en-US" altLang="en-US"/>
              <a:t>Key question: What is good and bad about transparency?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0" smtClean="0"/>
              <a:t>Haifeng Yu, CS5223, Adopted (with permission) from © R.Ayani, G.Tan, 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DD21A32-E8BF-45F8-A714-1F9A8F44A2F0}" type="slidenum">
              <a:rPr lang="en-US" altLang="en-US" sz="1400"/>
              <a:pPr>
                <a:buClr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858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History of Transparency and Why Is it Good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533400" y="1143000"/>
            <a:ext cx="8077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en-US"/>
              <a:t>In early days, there were no distributed systems</a:t>
            </a:r>
          </a:p>
          <a:p>
            <a:pPr lvl="1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*"/>
            </a:pPr>
            <a:r>
              <a:rPr lang="en-US" altLang="en-US"/>
              <a:t>We knew about non-distributed systems and were comfortable with them</a:t>
            </a:r>
          </a:p>
          <a:p>
            <a:pPr lvl="1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*"/>
            </a:pPr>
            <a:r>
              <a:rPr lang="en-US" altLang="en-US"/>
              <a:t>Then distributed systems come -- by human nature, we understand them by drawing connection with non-distributed systems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en-US"/>
              <a:t>Same applies to students learning about distributed systems first time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en-US"/>
              <a:t>Why it is good: Simplify the understanding and allow more people to use it.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942975" y="5014913"/>
            <a:ext cx="7156450" cy="7096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Tx/>
              <a:buNone/>
            </a:pPr>
            <a:r>
              <a:rPr lang="en-US" altLang="en-US" sz="2000"/>
              <a:t>If a distributed system S satisfies transparency, then anyone who knows how to use a non-distributed system can use 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0" smtClean="0"/>
              <a:t>Haifeng Yu, CS5223, Adopted (with permission) from © R.Ayani, G.Tan, 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B69EC96-F9EC-42AA-B5DC-74649F0C3F9B}" type="slidenum">
              <a:rPr lang="en-US" altLang="en-US" sz="1400"/>
              <a:pPr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88" y="304800"/>
            <a:ext cx="8534400" cy="6858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Why Is Transparency Bad</a:t>
            </a: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533400" y="1143000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en-US"/>
              <a:t>In some cases we simply cannot achieve it…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en-US"/>
              <a:t>In some cases achieving transparency will sacrifice other things we care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en-US" sz="2000"/>
              <a:t>Example: </a:t>
            </a:r>
          </a:p>
          <a:p>
            <a:pPr lvl="1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*"/>
            </a:pPr>
            <a:r>
              <a:rPr lang="en-US" altLang="en-US" sz="1800"/>
              <a:t>Impossible to obtain the same response time in a distributed game as in a non-distributed game – unless you want to argue against the speed of light</a:t>
            </a:r>
          </a:p>
          <a:p>
            <a:pPr lvl="1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*"/>
            </a:pPr>
            <a:r>
              <a:rPr lang="en-US" altLang="en-US" sz="1800"/>
              <a:t>Impossible to completely hide the failure and recovery of a resource – user may experience a long delay and don’t know whether the credit card has been charged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en-US" sz="2000"/>
              <a:t>Example</a:t>
            </a:r>
          </a:p>
          <a:p>
            <a:pPr lvl="1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*"/>
            </a:pPr>
            <a:r>
              <a:rPr lang="en-US" altLang="en-US" sz="1800"/>
              <a:t>Impossible to completely hide replication in a distributed game – your view of the objects may lag behind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0" smtClean="0"/>
              <a:t>Haifeng Yu, CS5223, Adopted (with permission) from © R.Ayani, G.Tan, 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73DB975-5C0D-4ABB-98F3-D52BE5EF255F}" type="slidenum">
              <a:rPr lang="en-US" altLang="en-US" sz="1400"/>
              <a:pPr>
                <a:buClr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88" y="381000"/>
            <a:ext cx="8534400" cy="6858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It is all about tradeoffs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457200" y="1219200"/>
            <a:ext cx="8153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*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°"/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·"/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Char char="•"/>
              <a:defRPr/>
            </a:pPr>
            <a:r>
              <a:rPr lang="en-US" altLang="en-US" sz="2000" b="0" dirty="0" smtClean="0"/>
              <a:t>If transparency is achievable, then it is all about tradeoff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3118626"/>
            <a:ext cx="181011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Ease of use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749293"/>
            <a:ext cx="26670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en-US" dirty="0"/>
              <a:t>P</a:t>
            </a:r>
            <a:r>
              <a:rPr lang="en-US" altLang="en-US" dirty="0" smtClean="0"/>
              <a:t>erformance</a:t>
            </a:r>
            <a:r>
              <a:rPr lang="en-US" altLang="en-US" dirty="0"/>
              <a:t>, S</a:t>
            </a:r>
            <a:r>
              <a:rPr lang="en-US" altLang="en-US" dirty="0" smtClean="0"/>
              <a:t>calability</a:t>
            </a:r>
            <a:r>
              <a:rPr lang="en-US" altLang="en-US" dirty="0"/>
              <a:t>, </a:t>
            </a:r>
            <a:r>
              <a:rPr lang="en-US" altLang="en-US" dirty="0" smtClean="0"/>
              <a:t>Security</a:t>
            </a:r>
            <a:r>
              <a:rPr lang="en-US" altLang="en-US" dirty="0"/>
              <a:t>, etc</a:t>
            </a:r>
            <a:r>
              <a:rPr lang="en-US" altLang="en-US" dirty="0" smtClean="0"/>
              <a:t>.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871312" y="2749293"/>
            <a:ext cx="84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endParaRPr lang="en-SG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0" smtClean="0"/>
              <a:t>Haifeng Yu, CS5223, Adopted (with permission) from © R.Ayani, G.Tan, 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B5FA553-612A-42C5-8EE9-C83561078982}" type="slidenum">
              <a:rPr lang="en-US" altLang="en-US" sz="1400"/>
              <a:pPr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848600" cy="48768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What is a distributed system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Why are distributed systems good</a:t>
            </a:r>
          </a:p>
          <a:p>
            <a:pPr lvl="1">
              <a:defRPr/>
            </a:pPr>
            <a:r>
              <a:rPr lang="en-US" altLang="en-US" dirty="0" smtClean="0"/>
              <a:t>What are they not good for</a:t>
            </a:r>
          </a:p>
          <a:p>
            <a:pPr lvl="1"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Common design goals of distributed systems and the transparency ambition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0" smtClean="0"/>
              <a:t>Haifeng Yu, CS5223, Adopted (with permission) from © R.Ayani, G.Tan, 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1601327-9736-4B12-BD53-F2F2DCE43DC3}" type="slidenum">
              <a:rPr lang="en-US" altLang="en-US" sz="1400"/>
              <a:pPr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What is a Distributed System?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077200" cy="4724400"/>
          </a:xfrm>
        </p:spPr>
        <p:txBody>
          <a:bodyPr/>
          <a:lstStyle/>
          <a:p>
            <a:r>
              <a:rPr lang="en-US" altLang="en-US" sz="2000" i="1" dirty="0" smtClean="0"/>
              <a:t>Steen &amp; </a:t>
            </a:r>
            <a:r>
              <a:rPr lang="en-US" altLang="en-US" sz="2000" i="1" dirty="0" err="1" smtClean="0"/>
              <a:t>Tanenbaum</a:t>
            </a:r>
            <a:r>
              <a:rPr lang="en-US" altLang="en-US" sz="2000" dirty="0" smtClean="0"/>
              <a:t>: </a:t>
            </a:r>
          </a:p>
          <a:p>
            <a:pPr lvl="1"/>
            <a:r>
              <a:rPr lang="en-SG" altLang="en-US" sz="1800" dirty="0" smtClean="0"/>
              <a:t>“A </a:t>
            </a:r>
            <a:r>
              <a:rPr lang="en-SG" altLang="en-US" sz="1800" dirty="0"/>
              <a:t>distributed system is a collection of autonomous computing </a:t>
            </a:r>
            <a:r>
              <a:rPr lang="en-SG" altLang="en-US" sz="1800" dirty="0" smtClean="0"/>
              <a:t>elements that </a:t>
            </a:r>
            <a:r>
              <a:rPr lang="en-SG" altLang="en-US" sz="1800" dirty="0"/>
              <a:t>appears to its users as a single coherent system</a:t>
            </a:r>
            <a:r>
              <a:rPr lang="en-SG" altLang="en-US" sz="1800" dirty="0" smtClean="0"/>
              <a:t>.”</a:t>
            </a:r>
          </a:p>
          <a:p>
            <a:pPr lvl="1"/>
            <a:endParaRPr lang="en-US" altLang="en-US" sz="1600" dirty="0" smtClean="0"/>
          </a:p>
          <a:p>
            <a:r>
              <a:rPr lang="en-US" altLang="en-US" sz="2000" i="1" dirty="0" smtClean="0"/>
              <a:t>Leslie </a:t>
            </a:r>
            <a:r>
              <a:rPr lang="en-US" altLang="en-US" sz="2000" i="1" dirty="0" err="1" smtClean="0"/>
              <a:t>Lamport</a:t>
            </a:r>
            <a:r>
              <a:rPr lang="en-US" altLang="en-US" sz="2000" dirty="0" smtClean="0"/>
              <a:t>:</a:t>
            </a:r>
          </a:p>
          <a:p>
            <a:pPr lvl="1"/>
            <a:r>
              <a:rPr lang="en-US" altLang="en-US" sz="1800" dirty="0" smtClean="0"/>
              <a:t>“A distributed system is one in which the failure of a computer you didn't even know existed can render your own computer unusable.”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Our (vague) definition: Collection of computers linked by a computer network to achieve a certain goal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0" smtClean="0"/>
              <a:t>Haifeng Yu, CS5223, Adopted (with permission) from © R.Ayani, G.Tan, 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51E1085-5120-424C-9E7E-2060F120D2D8}" type="slidenum">
              <a:rPr lang="en-US" altLang="en-US" sz="1400"/>
              <a:pPr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Examples of Distributed Systems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703263" y="1447800"/>
            <a:ext cx="8021637" cy="3657600"/>
          </a:xfrm>
        </p:spPr>
        <p:txBody>
          <a:bodyPr/>
          <a:lstStyle/>
          <a:p>
            <a:r>
              <a:rPr lang="en-US" altLang="en-US" dirty="0" smtClean="0"/>
              <a:t>Airline reservation system</a:t>
            </a:r>
          </a:p>
          <a:p>
            <a:r>
              <a:rPr lang="en-US" altLang="en-US" dirty="0" smtClean="0"/>
              <a:t>Bank automated teller machine network</a:t>
            </a:r>
          </a:p>
          <a:p>
            <a:r>
              <a:rPr lang="en-US" altLang="en-US" dirty="0" smtClean="0"/>
              <a:t>Search engines</a:t>
            </a:r>
          </a:p>
          <a:p>
            <a:r>
              <a:rPr lang="en-US" altLang="en-US" dirty="0" err="1" smtClean="0"/>
              <a:t>Blockchains</a:t>
            </a:r>
            <a:endParaRPr lang="en-US" altLang="en-US" dirty="0" smtClean="0"/>
          </a:p>
          <a:p>
            <a:r>
              <a:rPr lang="en-US" altLang="en-US" dirty="0" smtClean="0"/>
              <a:t>Datacenters</a:t>
            </a:r>
          </a:p>
          <a:p>
            <a:r>
              <a:rPr lang="en-US" altLang="en-US" dirty="0" smtClean="0"/>
              <a:t>Mobile computing</a:t>
            </a:r>
          </a:p>
          <a:p>
            <a:r>
              <a:rPr lang="en-US" altLang="en-US" dirty="0" smtClean="0"/>
              <a:t>Sensor networks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0" smtClean="0"/>
              <a:t>Haifeng Yu, CS5223, Adopted (with permission) from © R.Ayani, G.Tan, 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59ED97D2-6E96-4AF0-8D73-1390CB9FB4EA}" type="slidenum">
              <a:rPr lang="en-US" altLang="en-US" sz="1400"/>
              <a:pPr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Motivation: Why need them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4876800"/>
          </a:xfrm>
        </p:spPr>
        <p:txBody>
          <a:bodyPr/>
          <a:lstStyle/>
          <a:p>
            <a:r>
              <a:rPr lang="en-US" altLang="en-US" sz="2000" dirty="0" smtClean="0"/>
              <a:t>Resource sharing: </a:t>
            </a:r>
          </a:p>
          <a:p>
            <a:pPr lvl="1"/>
            <a:r>
              <a:rPr lang="en-US" altLang="en-US" sz="1800" dirty="0" smtClean="0"/>
              <a:t>Remote printers, remote storage, blogs, music files, movies, </a:t>
            </a:r>
            <a:r>
              <a:rPr lang="en-US" altLang="en-US" sz="1800" dirty="0" err="1" smtClean="0"/>
              <a:t>etc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“Sharing” by definition reduce cost</a:t>
            </a:r>
          </a:p>
          <a:p>
            <a:pPr lvl="1"/>
            <a:r>
              <a:rPr lang="en-US" altLang="en-US" sz="1800" dirty="0" smtClean="0"/>
              <a:t>Killer example: WWW, file sharing, E-commerce</a:t>
            </a:r>
          </a:p>
          <a:p>
            <a:pPr lvl="2"/>
            <a:r>
              <a:rPr lang="en-US" altLang="en-US" sz="1600" dirty="0" smtClean="0"/>
              <a:t>		</a:t>
            </a:r>
          </a:p>
          <a:p>
            <a:r>
              <a:rPr lang="en-US" altLang="en-US" sz="2000" dirty="0" smtClean="0"/>
              <a:t>Coordination and communication:</a:t>
            </a:r>
          </a:p>
          <a:p>
            <a:pPr lvl="1"/>
            <a:r>
              <a:rPr lang="en-US" altLang="en-US" sz="1800" dirty="0" smtClean="0"/>
              <a:t>Email, video conferencing, collaborative editing, remote surgery</a:t>
            </a:r>
          </a:p>
          <a:p>
            <a:pPr lvl="1"/>
            <a:r>
              <a:rPr lang="en-US" altLang="en-US" sz="1800" dirty="0" smtClean="0"/>
              <a:t>Killer example: Games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2000" dirty="0" smtClean="0"/>
              <a:t>Cost-effectiveness and performance:</a:t>
            </a:r>
          </a:p>
          <a:p>
            <a:pPr lvl="1"/>
            <a:r>
              <a:rPr lang="en-US" altLang="en-US" sz="1800" dirty="0" smtClean="0"/>
              <a:t>Cheaper to get a cluster with 100 </a:t>
            </a:r>
            <a:r>
              <a:rPr lang="en-US" altLang="en-US" sz="1800" dirty="0" smtClean="0">
                <a:solidFill>
                  <a:srgbClr val="FF3300"/>
                </a:solidFill>
              </a:rPr>
              <a:t>commodity</a:t>
            </a:r>
            <a:r>
              <a:rPr lang="en-US" altLang="en-US" sz="1800" dirty="0" smtClean="0"/>
              <a:t> PCs than a super-computer  </a:t>
            </a:r>
          </a:p>
          <a:p>
            <a:pPr lvl="1"/>
            <a:r>
              <a:rPr lang="en-US" altLang="en-US" sz="1800" dirty="0" smtClean="0"/>
              <a:t>Can have comparable or even better computing power</a:t>
            </a:r>
          </a:p>
          <a:p>
            <a:pPr lvl="1"/>
            <a:r>
              <a:rPr lang="en-US" altLang="en-US" sz="1800" dirty="0" smtClean="0"/>
              <a:t>Killer example: Datacenters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0" smtClean="0"/>
              <a:t>Haifeng Yu, CS5223, Adopted (with permission) from © R.Ayani, G.Tan, 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B3D91764-93AB-40D3-A596-30829771F762}" type="slidenum">
              <a:rPr lang="en-US" altLang="en-US" sz="1400"/>
              <a:pPr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Motivation: Why need them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4648200"/>
          </a:xfrm>
        </p:spPr>
        <p:txBody>
          <a:bodyPr/>
          <a:lstStyle/>
          <a:p>
            <a:r>
              <a:rPr lang="en-US" altLang="en-US" sz="2000" dirty="0" smtClean="0"/>
              <a:t>Fault-tolerance: </a:t>
            </a:r>
          </a:p>
          <a:p>
            <a:pPr lvl="1"/>
            <a:r>
              <a:rPr lang="en-US" altLang="en-US" sz="1800" dirty="0" smtClean="0"/>
              <a:t>Backup servers in web applications, banking systems</a:t>
            </a:r>
          </a:p>
          <a:p>
            <a:pPr lvl="1"/>
            <a:r>
              <a:rPr lang="en-US" altLang="en-US" sz="1800" dirty="0" smtClean="0"/>
              <a:t>Killer example: Google, DNS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2000" dirty="0" smtClean="0"/>
              <a:t>Incremental growth:</a:t>
            </a:r>
          </a:p>
          <a:p>
            <a:pPr lvl="1"/>
            <a:r>
              <a:rPr lang="en-US" altLang="en-US" sz="1800" dirty="0" smtClean="0"/>
              <a:t>Gradually grow your system to accommodate additional load</a:t>
            </a:r>
          </a:p>
          <a:p>
            <a:pPr lvl="1"/>
            <a:r>
              <a:rPr lang="en-US" altLang="en-US" sz="1800" dirty="0" smtClean="0"/>
              <a:t>Avoid discarding existing machines</a:t>
            </a:r>
          </a:p>
          <a:p>
            <a:pPr lvl="1"/>
            <a:r>
              <a:rPr lang="en-US" altLang="en-US" sz="1800" dirty="0" smtClean="0"/>
              <a:t>Killer example: Google, DNS</a:t>
            </a:r>
          </a:p>
          <a:p>
            <a:pPr lvl="1"/>
            <a:endParaRPr lang="en-US" alt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0" smtClean="0"/>
              <a:t>Haifeng Yu, CS5223, Adopted (with permission) from © R.Ayani, G.Tan, 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60FB202-DA8F-4316-85C3-C0F846448AC2}" type="slidenum">
              <a:rPr lang="en-US" altLang="en-US" sz="1400"/>
              <a:pPr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Distributed Systems: </a:t>
            </a:r>
            <a:br>
              <a:rPr lang="en-US" altLang="en-US" dirty="0" smtClean="0"/>
            </a:br>
            <a:r>
              <a:rPr lang="en-US" altLang="en-US" dirty="0" smtClean="0"/>
              <a:t>What made them possible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495800"/>
          </a:xfrm>
        </p:spPr>
        <p:txBody>
          <a:bodyPr/>
          <a:lstStyle/>
          <a:p>
            <a:r>
              <a:rPr lang="en-US" altLang="en-US" sz="2000" dirty="0" smtClean="0"/>
              <a:t>Historically, computers are expensive</a:t>
            </a:r>
          </a:p>
          <a:p>
            <a:pPr lvl="1"/>
            <a:r>
              <a:rPr lang="en-US" altLang="en-US" sz="1800" dirty="0" smtClean="0"/>
              <a:t>Cannot afford too many</a:t>
            </a:r>
          </a:p>
          <a:p>
            <a:pPr lvl="1"/>
            <a:r>
              <a:rPr lang="en-US" altLang="en-US" sz="1800" dirty="0" smtClean="0"/>
              <a:t>PC changes the picture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2000" dirty="0" smtClean="0"/>
              <a:t>Historically, networking is not mature</a:t>
            </a:r>
          </a:p>
          <a:p>
            <a:pPr lvl="1"/>
            <a:r>
              <a:rPr lang="en-US" altLang="en-US" sz="1800" dirty="0" smtClean="0"/>
              <a:t>LAN and Internet changes the picture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2000" dirty="0" smtClean="0"/>
              <a:t>Today: Almost every computer is connected to network, and often hundreds of thousands of PCs are involved in a certain task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0" smtClean="0"/>
              <a:t>Haifeng Yu, CS5223, Adopted (with permission) from © R.Ayani, G.Tan, 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07CF595-2A6E-4F71-892C-10E1B5E8A363}" type="slidenum">
              <a:rPr lang="en-US" altLang="en-US" sz="1400"/>
              <a:pPr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85800"/>
          </a:xfrm>
        </p:spPr>
        <p:txBody>
          <a:bodyPr/>
          <a:lstStyle/>
          <a:p>
            <a:pPr>
              <a:defRPr/>
            </a:pPr>
            <a:r>
              <a:rPr lang="en-US" altLang="en-US" sz="2800" dirty="0" smtClean="0"/>
              <a:t>Disadvantages of Distributed Systems: Complexity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001000" cy="4953000"/>
          </a:xfrm>
        </p:spPr>
        <p:txBody>
          <a:bodyPr/>
          <a:lstStyle/>
          <a:p>
            <a:r>
              <a:rPr lang="en-US" altLang="en-US" sz="2000" dirty="0" smtClean="0"/>
              <a:t>MUCH more complicated to design, to maintain, and often to use than a non-distributed system</a:t>
            </a:r>
            <a:endParaRPr lang="en-US" altLang="en-US" sz="1800" dirty="0" smtClean="0"/>
          </a:p>
          <a:p>
            <a:pPr lvl="4"/>
            <a:endParaRPr lang="en-US" altLang="en-US" sz="1400" dirty="0" smtClean="0"/>
          </a:p>
          <a:p>
            <a:r>
              <a:rPr lang="en-US" altLang="en-US" sz="2000" dirty="0" smtClean="0"/>
              <a:t>Designing a distributed system (often) requires radically different approaches from a non-distributed system</a:t>
            </a:r>
          </a:p>
          <a:p>
            <a:pPr lvl="1"/>
            <a:r>
              <a:rPr lang="en-US" altLang="en-US" sz="1800" dirty="0" smtClean="0"/>
              <a:t>Computational complexity vs. message complexity</a:t>
            </a:r>
          </a:p>
          <a:p>
            <a:pPr lvl="3"/>
            <a:endParaRPr lang="en-US" altLang="en-US" sz="1400" dirty="0" smtClean="0"/>
          </a:p>
          <a:p>
            <a:r>
              <a:rPr lang="en-US" altLang="en-US" sz="2000" dirty="0" smtClean="0"/>
              <a:t>Maintaining a distributed system probably needs a MS-degree instead of a Bachelor’s</a:t>
            </a:r>
          </a:p>
          <a:p>
            <a:pPr lvl="1"/>
            <a:r>
              <a:rPr lang="en-US" altLang="en-US" sz="1800" dirty="0" smtClean="0"/>
              <a:t>Install a shared file server vs. installing windows on a single PC </a:t>
            </a:r>
          </a:p>
          <a:p>
            <a:pPr lvl="4"/>
            <a:endParaRPr lang="en-US" altLang="en-US" sz="1400" dirty="0" smtClean="0"/>
          </a:p>
          <a:p>
            <a:r>
              <a:rPr lang="en-US" altLang="en-US" sz="2000" dirty="0" smtClean="0"/>
              <a:t>Distributed systems are harder to use</a:t>
            </a:r>
          </a:p>
          <a:p>
            <a:pPr lvl="1"/>
            <a:r>
              <a:rPr lang="en-US" altLang="en-US" sz="1800" dirty="0" smtClean="0"/>
              <a:t>To play a distributed game, one needs to select a “nearby server”</a:t>
            </a:r>
          </a:p>
          <a:p>
            <a:pPr lvl="1"/>
            <a:r>
              <a:rPr lang="en-US" altLang="en-US" sz="1800" dirty="0" smtClean="0"/>
              <a:t>And what about migrating your state from one server to the other?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0" smtClean="0"/>
              <a:t>Haifeng Yu, CS5223, Adopted (with permission) from © R.Ayani, G.Tan, 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530C6989-03B8-4D0C-9478-5452CA633019}" type="slidenum">
              <a:rPr lang="en-US" altLang="en-US" sz="1400"/>
              <a:pPr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 smtClean="0"/>
              <a:t>Distributed Systems: Common Design Goals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4800600"/>
          </a:xfrm>
        </p:spPr>
        <p:txBody>
          <a:bodyPr/>
          <a:lstStyle/>
          <a:p>
            <a:r>
              <a:rPr lang="en-US" altLang="en-US" sz="2000" smtClean="0">
                <a:solidFill>
                  <a:schemeClr val="accent2"/>
                </a:solidFill>
              </a:rPr>
              <a:t>Fault tolerance</a:t>
            </a:r>
            <a:r>
              <a:rPr lang="en-US" altLang="en-US" sz="2000" smtClean="0"/>
              <a:t>: </a:t>
            </a:r>
            <a:r>
              <a:rPr lang="en-US" altLang="en-US" sz="1800" smtClean="0"/>
              <a:t>system should continue functioning, when faced with various types of failures</a:t>
            </a:r>
          </a:p>
          <a:p>
            <a:pPr lvl="1"/>
            <a:r>
              <a:rPr lang="en-US" altLang="en-US" sz="1800" smtClean="0"/>
              <a:t>Regardless of whether fault-tolerance was the motivation</a:t>
            </a:r>
          </a:p>
          <a:p>
            <a:pPr lvl="1"/>
            <a:r>
              <a:rPr lang="en-US" altLang="en-US" sz="1800" smtClean="0"/>
              <a:t>E.g., motivation for game is only about coordination</a:t>
            </a:r>
          </a:p>
          <a:p>
            <a:pPr lvl="2">
              <a:buClr>
                <a:schemeClr val="tx2"/>
              </a:buClr>
            </a:pPr>
            <a:endParaRPr lang="en-US" altLang="en-US" sz="1600" smtClean="0"/>
          </a:p>
          <a:p>
            <a:r>
              <a:rPr lang="en-US" altLang="en-US" sz="2000" smtClean="0">
                <a:solidFill>
                  <a:schemeClr val="accent2"/>
                </a:solidFill>
              </a:rPr>
              <a:t>Mobility:</a:t>
            </a:r>
            <a:r>
              <a:rPr lang="en-US" altLang="en-US" sz="2000" smtClean="0"/>
              <a:t> </a:t>
            </a:r>
            <a:r>
              <a:rPr lang="en-US" altLang="en-US" sz="1800" smtClean="0"/>
              <a:t>users can log in from different sites and see the same environment</a:t>
            </a:r>
            <a:endParaRPr lang="en-US" altLang="en-US" sz="2000" smtClean="0"/>
          </a:p>
          <a:p>
            <a:pPr lvl="2">
              <a:buClr>
                <a:schemeClr val="tx2"/>
              </a:buClr>
            </a:pPr>
            <a:endParaRPr lang="en-US" altLang="en-US" sz="1600" smtClean="0">
              <a:solidFill>
                <a:schemeClr val="accent2"/>
              </a:solidFill>
            </a:endParaRPr>
          </a:p>
          <a:p>
            <a:r>
              <a:rPr lang="en-US" altLang="en-US" sz="2000" smtClean="0">
                <a:solidFill>
                  <a:schemeClr val="accent2"/>
                </a:solidFill>
              </a:rPr>
              <a:t>Scalability</a:t>
            </a:r>
            <a:r>
              <a:rPr lang="en-US" altLang="en-US" sz="2000" smtClean="0"/>
              <a:t>: </a:t>
            </a:r>
            <a:r>
              <a:rPr lang="en-US" altLang="en-US" sz="1800" smtClean="0"/>
              <a:t>system should be easily adaptable to increased job/program size (service requirements)</a:t>
            </a:r>
          </a:p>
          <a:p>
            <a:pPr lvl="1"/>
            <a:r>
              <a:rPr lang="en-US" altLang="en-US" sz="1800" smtClean="0"/>
              <a:t>Regardless of whether incremental growth was the motivation</a:t>
            </a:r>
          </a:p>
          <a:p>
            <a:pPr lvl="2">
              <a:buClr>
                <a:schemeClr val="tx2"/>
              </a:buClr>
            </a:pPr>
            <a:endParaRPr lang="en-US" altLang="en-US" sz="1600" smtClean="0"/>
          </a:p>
          <a:p>
            <a:r>
              <a:rPr lang="en-US" altLang="en-US" sz="2000" smtClean="0">
                <a:solidFill>
                  <a:schemeClr val="accent2"/>
                </a:solidFill>
              </a:rPr>
              <a:t>Heterogeneity</a:t>
            </a:r>
            <a:r>
              <a:rPr lang="en-US" altLang="en-US" sz="1800" smtClean="0"/>
              <a:t>: users can run applications over a heterogeneous collection of computers (big-endian vs small-endian)</a:t>
            </a:r>
            <a:endParaRPr lang="en-US" alt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template">
  <a:themeElements>
    <a:clrScheme name="">
      <a:dk1>
        <a:srgbClr val="000000"/>
      </a:dk1>
      <a:lt1>
        <a:srgbClr val="DDE1EB"/>
      </a:lt1>
      <a:dk2>
        <a:srgbClr val="002DB4"/>
      </a:dk2>
      <a:lt2>
        <a:srgbClr val="919191"/>
      </a:lt2>
      <a:accent1>
        <a:srgbClr val="618FFD"/>
      </a:accent1>
      <a:accent2>
        <a:srgbClr val="00AE00"/>
      </a:accent2>
      <a:accent3>
        <a:srgbClr val="EBEEF3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D:\yhf\cstemplate.pot</Template>
  <TotalTime>0</TotalTime>
  <Words>1138</Words>
  <Application>Microsoft Office PowerPoint</Application>
  <PresentationFormat>Letter Paper (8.5x11 in)</PresentationFormat>
  <Paragraphs>162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Times New Roman</vt:lpstr>
      <vt:lpstr>Wingdings</vt:lpstr>
      <vt:lpstr>cstemplate</vt:lpstr>
      <vt:lpstr>CS5223 Distributed Systems</vt:lpstr>
      <vt:lpstr>Outline</vt:lpstr>
      <vt:lpstr>What is a Distributed System?</vt:lpstr>
      <vt:lpstr>Examples of Distributed Systems</vt:lpstr>
      <vt:lpstr>Motivation: Why need them</vt:lpstr>
      <vt:lpstr>Motivation: Why need them</vt:lpstr>
      <vt:lpstr>Distributed Systems:  What made them possible</vt:lpstr>
      <vt:lpstr>Disadvantages of Distributed Systems: Complexity</vt:lpstr>
      <vt:lpstr>Distributed Systems: Common Design Goals</vt:lpstr>
      <vt:lpstr>Distributed Systems: Common Design Goals</vt:lpstr>
      <vt:lpstr>Distributed Systems: The Transparency Ambition</vt:lpstr>
      <vt:lpstr>History of Transparency and Why Is it Good</vt:lpstr>
      <vt:lpstr>Why Is Transparency Bad</vt:lpstr>
      <vt:lpstr>It is all about tradeoffs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2011-08-04T03:28:00Z</dcterms:created>
  <dcterms:modified xsi:type="dcterms:W3CDTF">2020-04-21T09:46:51Z</dcterms:modified>
</cp:coreProperties>
</file>