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51" r:id="rId1"/>
  </p:sldMasterIdLst>
  <p:notesMasterIdLst>
    <p:notesMasterId r:id="rId57"/>
  </p:notesMasterIdLst>
  <p:handoutMasterIdLst>
    <p:handoutMasterId r:id="rId58"/>
  </p:handoutMasterIdLst>
  <p:sldIdLst>
    <p:sldId id="870" r:id="rId2"/>
    <p:sldId id="840" r:id="rId3"/>
    <p:sldId id="1007" r:id="rId4"/>
    <p:sldId id="1008" r:id="rId5"/>
    <p:sldId id="955" r:id="rId6"/>
    <p:sldId id="956" r:id="rId7"/>
    <p:sldId id="1010" r:id="rId8"/>
    <p:sldId id="1009" r:id="rId9"/>
    <p:sldId id="1058" r:id="rId10"/>
    <p:sldId id="1055" r:id="rId11"/>
    <p:sldId id="1056" r:id="rId12"/>
    <p:sldId id="1011" r:id="rId13"/>
    <p:sldId id="1013" r:id="rId14"/>
    <p:sldId id="973" r:id="rId15"/>
    <p:sldId id="972" r:id="rId16"/>
    <p:sldId id="1015" r:id="rId17"/>
    <p:sldId id="1027" r:id="rId18"/>
    <p:sldId id="1028" r:id="rId19"/>
    <p:sldId id="1014" r:id="rId20"/>
    <p:sldId id="1017" r:id="rId21"/>
    <p:sldId id="1018" r:id="rId22"/>
    <p:sldId id="1019" r:id="rId23"/>
    <p:sldId id="1057" r:id="rId24"/>
    <p:sldId id="1020" r:id="rId25"/>
    <p:sldId id="1021" r:id="rId26"/>
    <p:sldId id="1029" r:id="rId27"/>
    <p:sldId id="1022" r:id="rId28"/>
    <p:sldId id="1031" r:id="rId29"/>
    <p:sldId id="1032" r:id="rId30"/>
    <p:sldId id="1064" r:id="rId31"/>
    <p:sldId id="1033" r:id="rId32"/>
    <p:sldId id="1060" r:id="rId33"/>
    <p:sldId id="1061" r:id="rId34"/>
    <p:sldId id="1062" r:id="rId35"/>
    <p:sldId id="1041" r:id="rId36"/>
    <p:sldId id="1034" r:id="rId37"/>
    <p:sldId id="1068" r:id="rId38"/>
    <p:sldId id="1063" r:id="rId39"/>
    <p:sldId id="1035" r:id="rId40"/>
    <p:sldId id="1036" r:id="rId41"/>
    <p:sldId id="1042" r:id="rId42"/>
    <p:sldId id="1038" r:id="rId43"/>
    <p:sldId id="1043" r:id="rId44"/>
    <p:sldId id="1044" r:id="rId45"/>
    <p:sldId id="1040" r:id="rId46"/>
    <p:sldId id="1046" r:id="rId47"/>
    <p:sldId id="1047" r:id="rId48"/>
    <p:sldId id="1066" r:id="rId49"/>
    <p:sldId id="1048" r:id="rId50"/>
    <p:sldId id="1049" r:id="rId51"/>
    <p:sldId id="1050" r:id="rId52"/>
    <p:sldId id="1051" r:id="rId53"/>
    <p:sldId id="1067" r:id="rId54"/>
    <p:sldId id="1052" r:id="rId55"/>
    <p:sldId id="1059" r:id="rId56"/>
  </p:sldIdLst>
  <p:sldSz cx="9144000" cy="6858000" type="letter"/>
  <p:notesSz cx="6858000" cy="9199563"/>
  <p:defaultTextStyle>
    <a:defPPr>
      <a:defRPr lang="en-US"/>
    </a:defPPr>
    <a:lvl1pPr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0000"/>
    <a:srgbClr val="CC66FF"/>
    <a:srgbClr val="CC3399"/>
    <a:srgbClr val="000099"/>
    <a:srgbClr val="003399"/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1098" autoAdjust="0"/>
  </p:normalViewPr>
  <p:slideViewPr>
    <p:cSldViewPr>
      <p:cViewPr varScale="1">
        <p:scale>
          <a:sx n="65" d="100"/>
          <a:sy n="65" d="100"/>
        </p:scale>
        <p:origin x="42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notesViewPr>
    <p:cSldViewPr>
      <p:cViewPr varScale="1">
        <p:scale>
          <a:sx n="40" d="100"/>
          <a:sy n="40" d="100"/>
        </p:scale>
        <p:origin x="-1488" y="-84"/>
      </p:cViewPr>
      <p:guideLst>
        <p:guide orient="horz" pos="289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748" tIns="45875" rIns="91748" bIns="45875" numCol="1" anchor="ctr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748" tIns="45875" rIns="91748" bIns="45875" numCol="1" anchor="ctr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8075"/>
            <a:ext cx="2971800" cy="455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748" tIns="45875" rIns="91748" bIns="45875" numCol="1" anchor="b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28075"/>
            <a:ext cx="2971800" cy="455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748" tIns="45875" rIns="91748" bIns="45875" numCol="1" anchor="b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5CAC4959-20D5-4601-85CE-E95D2EAC30C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48" tIns="45875" rIns="91748" bIns="45875" numCol="1" anchor="t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48" tIns="45875" rIns="91748" bIns="45875" numCol="1" anchor="t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0138" y="682625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02138"/>
            <a:ext cx="5029200" cy="40989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48" tIns="45875" rIns="91748" bIns="458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8075"/>
            <a:ext cx="2971800" cy="455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48" tIns="45875" rIns="91748" bIns="45875" numCol="1" anchor="b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8075"/>
            <a:ext cx="2971800" cy="455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48" tIns="45875" rIns="91748" bIns="45875" numCol="1" anchor="b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F219AF7-D8E5-474E-AAFF-5E72437CB24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8802ADB-733D-4B4C-8261-751037FE53B4}" type="slidenum">
              <a:rPr lang="zh-CN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3AFCC41-D6B2-4954-8120-B58A1424BC90}" type="slidenum">
              <a:rPr lang="zh-CN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EE31A04-C8CE-43CD-B0AA-C3A246ACCDF9}" type="slidenum">
              <a:rPr lang="zh-CN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3A2116-E593-4701-8FEF-33937D8372EC}" type="slidenum">
              <a:rPr lang="zh-CN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93A818-6797-4B52-87B4-2BCFEFDCCEAF}" type="slidenum">
              <a:rPr lang="zh-CN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2D59F4-7BD9-4EE1-9646-7EA50AEA90D6}" type="slidenum">
              <a:rPr lang="zh-CN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2909464-1D13-4D98-9832-5CE064B05630}" type="slidenum">
              <a:rPr lang="zh-CN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D15AF21-E4CF-4345-9742-44AFC4DB891D}" type="slidenum">
              <a:rPr lang="zh-CN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13F77B2-87CB-451A-AA75-86860D262520}" type="slidenum">
              <a:rPr lang="zh-CN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EAB55AE-DD8B-48A4-87D3-CB24C810718D}" type="slidenum">
              <a:rPr lang="zh-CN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4829B33-4FB7-4CC1-AC01-98788885B19B}" type="slidenum">
              <a:rPr lang="zh-CN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831648C-2F46-405D-80D4-88FBD38886CA}" type="slidenum">
              <a:rPr lang="zh-CN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51EC8D4-5C70-462B-9BDA-777AE40FFA70}" type="slidenum">
              <a:rPr lang="zh-CN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731F989-DDD3-4421-B9AC-F9B228290E0D}" type="slidenum">
              <a:rPr lang="zh-CN" altLang="en-US" sz="1200">
                <a:latin typeface="Times New Roman" panose="02020603050405020304" pitchFamily="18" charset="0"/>
              </a:rPr>
              <a:pPr/>
              <a:t>21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8DEF41B-D605-47B8-A7AF-52356F40EA79}" type="slidenum">
              <a:rPr lang="zh-CN" altLang="en-US" sz="1200">
                <a:latin typeface="Times New Roman" panose="02020603050405020304" pitchFamily="18" charset="0"/>
              </a:rPr>
              <a:pPr/>
              <a:t>22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745368B-56B5-490B-A1F5-2E3650796CAB}" type="slidenum">
              <a:rPr lang="zh-CN" altLang="en-US" sz="1200">
                <a:latin typeface="Times New Roman" panose="02020603050405020304" pitchFamily="18" charset="0"/>
              </a:rPr>
              <a:pPr/>
              <a:t>23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7679D82-1DE1-474F-A5CC-BA9FE49E88C9}" type="slidenum">
              <a:rPr lang="zh-CN" altLang="en-US" sz="1200">
                <a:latin typeface="Times New Roman" panose="02020603050405020304" pitchFamily="18" charset="0"/>
              </a:rPr>
              <a:pPr/>
              <a:t>24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CD32CB1-A338-426B-AE13-48C1D4CC3138}" type="slidenum">
              <a:rPr lang="zh-CN" altLang="en-US" sz="1200">
                <a:latin typeface="Times New Roman" panose="02020603050405020304" pitchFamily="18" charset="0"/>
              </a:rPr>
              <a:pPr/>
              <a:t>25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5D46193-0656-4F5B-9B66-CA9ADB234EE4}" type="slidenum">
              <a:rPr lang="zh-CN" altLang="en-US" sz="1200">
                <a:latin typeface="Times New Roman" panose="02020603050405020304" pitchFamily="18" charset="0"/>
              </a:rPr>
              <a:pPr/>
              <a:t>26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10AC70C-D30C-4825-BD64-197153CC75D7}" type="slidenum">
              <a:rPr lang="zh-CN" altLang="en-US" sz="1200">
                <a:latin typeface="Times New Roman" panose="02020603050405020304" pitchFamily="18" charset="0"/>
              </a:rPr>
              <a:pPr/>
              <a:t>27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1887502-B53E-4385-A981-0488C211C2DD}" type="slidenum">
              <a:rPr lang="zh-CN" altLang="en-US" sz="1200">
                <a:latin typeface="Times New Roman" panose="02020603050405020304" pitchFamily="18" charset="0"/>
              </a:rPr>
              <a:pPr/>
              <a:t>28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D16B389-19BE-4D7F-BBF5-9982BF552BCE}" type="slidenum">
              <a:rPr lang="zh-CN" altLang="en-US" sz="1200">
                <a:latin typeface="Times New Roman" panose="02020603050405020304" pitchFamily="18" charset="0"/>
              </a:rPr>
              <a:pPr/>
              <a:t>29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FFF8B72-BF00-4324-95FC-1FBD01B6925A}" type="slidenum">
              <a:rPr lang="zh-CN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46A9E23-3506-47C7-97D8-1F262FADE7AE}" type="slidenum">
              <a:rPr lang="zh-CN" altLang="en-US" sz="1200">
                <a:latin typeface="Times New Roman" panose="02020603050405020304" pitchFamily="18" charset="0"/>
              </a:rPr>
              <a:pPr/>
              <a:t>30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619AFF-815A-4538-9E30-70F1B6C8BF8C}" type="slidenum">
              <a:rPr lang="zh-CN" altLang="en-US" sz="1200">
                <a:latin typeface="Times New Roman" panose="02020603050405020304" pitchFamily="18" charset="0"/>
              </a:rPr>
              <a:pPr/>
              <a:t>31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325696-17B1-4D99-A700-92E3F21226DD}" type="slidenum">
              <a:rPr lang="zh-CN" altLang="en-US" sz="1200">
                <a:latin typeface="Times New Roman" panose="02020603050405020304" pitchFamily="18" charset="0"/>
              </a:rPr>
              <a:pPr/>
              <a:t>32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53609BF-143C-4FEC-B2E6-BDAA65F61BDE}" type="slidenum">
              <a:rPr lang="zh-CN" altLang="en-US" sz="1200">
                <a:latin typeface="Times New Roman" panose="02020603050405020304" pitchFamily="18" charset="0"/>
              </a:rPr>
              <a:pPr/>
              <a:t>33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6528DB8-A2D4-4CA6-BA62-A128D40739B3}" type="slidenum">
              <a:rPr lang="zh-CN" altLang="en-US" sz="1200">
                <a:latin typeface="Times New Roman" panose="02020603050405020304" pitchFamily="18" charset="0"/>
              </a:rPr>
              <a:pPr/>
              <a:t>34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67AEB03-507C-4626-AF53-8C3B6AAAD4DE}" type="slidenum">
              <a:rPr lang="zh-CN" altLang="en-US" sz="1200">
                <a:latin typeface="Times New Roman" panose="02020603050405020304" pitchFamily="18" charset="0"/>
              </a:rPr>
              <a:pPr/>
              <a:t>35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B018D8C-E6D4-4551-8F78-3B6AB5CA8688}" type="slidenum">
              <a:rPr lang="zh-CN" altLang="en-US" sz="1200">
                <a:latin typeface="Times New Roman" panose="02020603050405020304" pitchFamily="18" charset="0"/>
              </a:rPr>
              <a:pPr/>
              <a:t>36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7FDBE30-5AD3-4B8C-989C-8F9681A59350}" type="slidenum">
              <a:rPr lang="zh-CN" altLang="en-US" sz="1200">
                <a:latin typeface="Times New Roman" panose="02020603050405020304" pitchFamily="18" charset="0"/>
              </a:rPr>
              <a:pPr/>
              <a:t>37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16B085B-C063-4752-AA7C-05144502469F}" type="slidenum">
              <a:rPr lang="zh-CN" altLang="en-US" sz="1200">
                <a:latin typeface="Times New Roman" panose="02020603050405020304" pitchFamily="18" charset="0"/>
              </a:rPr>
              <a:pPr/>
              <a:t>38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5FAA67A-86D7-4527-8DC6-C8959ACCC94C}" type="slidenum">
              <a:rPr lang="zh-CN" altLang="en-US" sz="1200">
                <a:latin typeface="Times New Roman" panose="02020603050405020304" pitchFamily="18" charset="0"/>
              </a:rPr>
              <a:pPr/>
              <a:t>39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CA03352-FE6E-47E7-9F70-0887E8E09480}" type="slidenum">
              <a:rPr lang="zh-CN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E45310B-484D-433E-979D-4CC495B87D06}" type="slidenum">
              <a:rPr lang="zh-CN" altLang="en-US" sz="1200">
                <a:latin typeface="Times New Roman" panose="02020603050405020304" pitchFamily="18" charset="0"/>
              </a:rPr>
              <a:pPr/>
              <a:t>40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1B58F40-929D-44FB-B409-5968B39D349B}" type="slidenum">
              <a:rPr lang="zh-CN" altLang="en-US" sz="1200">
                <a:latin typeface="Times New Roman" panose="02020603050405020304" pitchFamily="18" charset="0"/>
              </a:rPr>
              <a:pPr/>
              <a:t>41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4034AA3-31F8-41FB-94C0-CF1A82A32B99}" type="slidenum">
              <a:rPr lang="zh-CN" altLang="en-US" sz="1200">
                <a:latin typeface="Times New Roman" panose="02020603050405020304" pitchFamily="18" charset="0"/>
              </a:rPr>
              <a:pPr/>
              <a:t>42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DE97E0D-6ED9-466F-A9AB-8010A1A52EFF}" type="slidenum">
              <a:rPr lang="zh-CN" altLang="en-US" sz="1200">
                <a:latin typeface="Times New Roman" panose="02020603050405020304" pitchFamily="18" charset="0"/>
              </a:rPr>
              <a:pPr/>
              <a:t>43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2BABA69-4A30-45EC-85F8-C70B8F98AC56}" type="slidenum">
              <a:rPr lang="zh-CN" altLang="en-US" sz="1200">
                <a:latin typeface="Times New Roman" panose="02020603050405020304" pitchFamily="18" charset="0"/>
              </a:rPr>
              <a:pPr/>
              <a:t>44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C3A9DD7-02C0-4826-9415-751845BCE619}" type="slidenum">
              <a:rPr lang="zh-CN" altLang="en-US" sz="1200">
                <a:latin typeface="Times New Roman" panose="02020603050405020304" pitchFamily="18" charset="0"/>
              </a:rPr>
              <a:pPr/>
              <a:t>45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65B3CD4-FA47-4F5F-9624-0F55E6A0F871}" type="slidenum">
              <a:rPr lang="zh-CN" altLang="en-US" sz="1200">
                <a:latin typeface="Times New Roman" panose="02020603050405020304" pitchFamily="18" charset="0"/>
              </a:rPr>
              <a:pPr/>
              <a:t>46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7333EA7-204A-4289-B93C-732A262C4E13}" type="slidenum">
              <a:rPr lang="zh-CN" altLang="en-US" sz="1200">
                <a:latin typeface="Times New Roman" panose="02020603050405020304" pitchFamily="18" charset="0"/>
              </a:rPr>
              <a:pPr/>
              <a:t>47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352DAD3-63F3-45BF-9317-57196800F7DF}" type="slidenum">
              <a:rPr lang="zh-CN" altLang="en-US" sz="1200">
                <a:latin typeface="Times New Roman" panose="02020603050405020304" pitchFamily="18" charset="0"/>
              </a:rPr>
              <a:pPr/>
              <a:t>48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0AFA1E-C7CC-4635-A6A3-E79F86A88F17}" type="slidenum">
              <a:rPr lang="zh-CN" altLang="en-US" sz="1200">
                <a:latin typeface="Times New Roman" panose="02020603050405020304" pitchFamily="18" charset="0"/>
              </a:rPr>
              <a:pPr/>
              <a:t>49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E4ABA80-2DF4-4740-BAB1-29D755341672}" type="slidenum">
              <a:rPr lang="zh-CN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82937C-23FF-4B24-B573-E3CA79DD3637}" type="slidenum">
              <a:rPr lang="zh-CN" altLang="en-US" sz="1200">
                <a:latin typeface="Times New Roman" panose="02020603050405020304" pitchFamily="18" charset="0"/>
              </a:rPr>
              <a:pPr/>
              <a:t>50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80C8B5A-1CFD-49D0-90D3-F3352204E9FD}" type="slidenum">
              <a:rPr lang="zh-CN" altLang="en-US" sz="1200">
                <a:latin typeface="Times New Roman" panose="02020603050405020304" pitchFamily="18" charset="0"/>
              </a:rPr>
              <a:pPr/>
              <a:t>51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9659530-FF81-4617-BB43-883437712B0D}" type="slidenum">
              <a:rPr lang="zh-CN" altLang="en-US" sz="1200">
                <a:latin typeface="Times New Roman" panose="02020603050405020304" pitchFamily="18" charset="0"/>
              </a:rPr>
              <a:pPr/>
              <a:t>52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B382507-DFC9-4456-931B-79B4F7FC7843}" type="slidenum">
              <a:rPr lang="zh-CN" altLang="en-US" sz="1200">
                <a:latin typeface="Times New Roman" panose="02020603050405020304" pitchFamily="18" charset="0"/>
              </a:rPr>
              <a:pPr/>
              <a:t>53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D56997D-CB16-435A-980D-CBE41B5F72B8}" type="slidenum">
              <a:rPr lang="zh-CN" altLang="en-US" sz="1200">
                <a:latin typeface="Times New Roman" panose="02020603050405020304" pitchFamily="18" charset="0"/>
              </a:rPr>
              <a:pPr/>
              <a:t>54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21E3F15-A547-42FB-ABC0-B2BAB5802632}" type="slidenum">
              <a:rPr lang="zh-CN" altLang="en-US" sz="1200">
                <a:latin typeface="Times New Roman" panose="02020603050405020304" pitchFamily="18" charset="0"/>
              </a:rPr>
              <a:pPr/>
              <a:t>55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52D4520-23AA-4794-9053-5B6DF4565897}" type="slidenum">
              <a:rPr lang="zh-CN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BDAB4A-04EB-43D0-8455-99F875054FE4}" type="slidenum">
              <a:rPr lang="zh-CN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484E8BD-AC6F-48F9-9540-260EED4745AB}" type="slidenum">
              <a:rPr lang="zh-CN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671D808-0A7A-4378-8660-7AAAADAD8EAA}" type="slidenum">
              <a:rPr lang="zh-CN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C34C50-838A-4F62-B50C-76A1E3F7588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63302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CD17C3-1D76-4BE1-A08A-6A50E7689A7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896256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0975" y="422275"/>
            <a:ext cx="1947863" cy="5618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22275"/>
            <a:ext cx="5692775" cy="5618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17BB00-6F7F-4CE0-A60A-0523D547CE2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9314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336EF3-570E-4179-9374-B31407644B4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728459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506448-607B-4116-946A-FC12FCC2AF3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482302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65250"/>
            <a:ext cx="3810000" cy="4675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5250"/>
            <a:ext cx="3810000" cy="4675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13561D-E55F-4B90-BB61-5EB1549711B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42252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5E1DD8-AF7B-466B-9C73-A59B4059BA2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36726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4B0F9-628C-4B66-83AE-239FB359B61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54076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80303-1914-4226-80DB-F891FCE7769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871041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BADB0A-259D-4BFA-92D0-B3BEA306279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361486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1C8CFB-8BBB-4E0E-B884-B9AA22C987D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109812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63538" y="287338"/>
            <a:ext cx="8375650" cy="5857875"/>
          </a:xfrm>
          <a:prstGeom prst="rect">
            <a:avLst/>
          </a:prstGeom>
          <a:noFill/>
          <a:ln w="25400">
            <a:solidFill>
              <a:srgbClr val="99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en-US" altLang="en-US" smtClean="0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248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anose="02020603050405020304" pitchFamily="18" charset="0"/>
              </a:defRPr>
            </a:lvl1pPr>
          </a:lstStyle>
          <a:p>
            <a:fld id="{8298FB8C-D955-448D-AC5B-7552E5535ED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06438" y="422275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65250"/>
            <a:ext cx="7772400" cy="467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 bbbbbbbbbbb bbbbbbbbbb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30000"/>
        </a:spcBef>
        <a:spcAft>
          <a:spcPct val="10000"/>
        </a:spcAft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5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50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7.wmf"/><Relationship Id="rId10" Type="http://schemas.openxmlformats.org/officeDocument/2006/relationships/image" Target="../media/image18.wmf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8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9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mailto:e0427802@u.nus.edu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 smtClean="0"/>
              <a:t>CS5223</a:t>
            </a:r>
            <a:br>
              <a:rPr lang="en-US" smtClean="0"/>
            </a:br>
            <a:r>
              <a:rPr lang="en-US" smtClean="0"/>
              <a:t>Distributed Systems</a:t>
            </a:r>
            <a:endParaRPr lang="en-US" sz="2800" smtClean="0"/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2971800"/>
          </a:xfrm>
        </p:spPr>
        <p:txBody>
          <a:bodyPr/>
          <a:lstStyle/>
          <a:p>
            <a:r>
              <a:rPr lang="en-US" altLang="en-US" dirty="0" smtClean="0"/>
              <a:t>Lecture 2: Communication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Instructor: YU </a:t>
            </a:r>
            <a:r>
              <a:rPr lang="en-US" altLang="en-US" dirty="0" err="1" smtClean="0"/>
              <a:t>Haifeng</a:t>
            </a:r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685A9669-4697-49BA-B298-2D30B3C3381F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Motivation for More Powerful Communication Mechanisms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97013"/>
            <a:ext cx="8001000" cy="4675187"/>
          </a:xfrm>
        </p:spPr>
        <p:txBody>
          <a:bodyPr/>
          <a:lstStyle/>
          <a:p>
            <a:r>
              <a:rPr lang="en-US" altLang="en-US" smtClean="0"/>
              <a:t>Many distributed systems directly use TCP/UDP</a:t>
            </a:r>
          </a:p>
          <a:p>
            <a:pPr lvl="1"/>
            <a:r>
              <a:rPr lang="en-US" altLang="en-US" smtClean="0"/>
              <a:t>Prominent examples: Distributed games, BitTorrent</a:t>
            </a:r>
          </a:p>
          <a:p>
            <a:pPr lvl="1"/>
            <a:r>
              <a:rPr lang="en-US" altLang="en-US" smtClean="0"/>
              <a:t>In theory, all distributed systems can be built by directly using TCP/UDP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But many distributed systems share common communication pattern / requirements</a:t>
            </a:r>
          </a:p>
          <a:p>
            <a:pPr lvl="1"/>
            <a:r>
              <a:rPr lang="en-US" altLang="en-US" smtClean="0"/>
              <a:t>Middleware / libraries / tools / modules to simplify their design </a:t>
            </a:r>
          </a:p>
          <a:p>
            <a:pPr lvl="1"/>
            <a:r>
              <a:rPr lang="en-US" altLang="en-US" smtClean="0"/>
              <a:t>Again, just a software engineering principle (what principle?)</a:t>
            </a:r>
          </a:p>
          <a:p>
            <a:pPr lvl="1"/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AA390C4B-C9A8-4F76-AD0D-706C76F420FF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smtClean="0"/>
              <a:t>More Powerful Communication Mechanisms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Remote Procedure Call / Remote Method Invocation</a:t>
            </a:r>
          </a:p>
          <a:p>
            <a:endParaRPr lang="en-US" altLang="en-US" smtClean="0"/>
          </a:p>
          <a:p>
            <a:r>
              <a:rPr lang="en-US" altLang="en-US" smtClean="0"/>
              <a:t>Multicast</a:t>
            </a:r>
          </a:p>
          <a:p>
            <a:endParaRPr lang="en-US" altLang="en-US" smtClean="0"/>
          </a:p>
          <a:p>
            <a:r>
              <a:rPr lang="en-US" altLang="en-US" smtClean="0"/>
              <a:t>Gossiping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634E1DB9-E05A-46DA-9B00-C318D7D6BAA0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Motivation: Remote Procedure Call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Many distributed systems involve the interactions between a client and a server</a:t>
            </a:r>
          </a:p>
          <a:p>
            <a:pPr lvl="1"/>
            <a:r>
              <a:rPr lang="en-US" altLang="en-US" smtClean="0"/>
              <a:t>Example: Clients wants to read the content of a file on a remote machine</a:t>
            </a:r>
          </a:p>
          <a:p>
            <a:pPr lvl="1"/>
            <a:r>
              <a:rPr lang="en-US" altLang="en-US" smtClean="0"/>
              <a:t>So common that we want to develop a common middleware / library / toolkit to simply their designs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One approach (not the only approach): Remote procedure call </a:t>
            </a:r>
          </a:p>
          <a:p>
            <a:pPr lvl="1"/>
            <a:r>
              <a:rPr lang="en-US" altLang="en-US" smtClean="0"/>
              <a:t>Example: </a:t>
            </a:r>
            <a:r>
              <a:rPr lang="en-US" altLang="en-US" smtClean="0">
                <a:solidFill>
                  <a:schemeClr val="hlink"/>
                </a:solidFill>
              </a:rPr>
              <a:t>read(fileid, buffer, numbytes)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FA605500-F872-4C24-BAE1-D6329E02A2FA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3048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Motivation: Remote Procedure Call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675188"/>
          </a:xfrm>
        </p:spPr>
        <p:txBody>
          <a:bodyPr/>
          <a:lstStyle/>
          <a:p>
            <a:r>
              <a:rPr lang="en-US" altLang="en-US" smtClean="0"/>
              <a:t>Sending the parameters to the remote machine and then wait for a reply</a:t>
            </a:r>
          </a:p>
          <a:p>
            <a:pPr lvl="1"/>
            <a:r>
              <a:rPr lang="en-US" altLang="en-US" smtClean="0"/>
              <a:t>Simple (and potentially efficient) to implement</a:t>
            </a:r>
          </a:p>
          <a:p>
            <a:pPr lvl="1"/>
            <a:r>
              <a:rPr lang="en-US" altLang="en-US" smtClean="0"/>
              <a:t>Can do so using a general middleware that work for all remote procedure calls</a:t>
            </a:r>
          </a:p>
          <a:p>
            <a:pPr lvl="3"/>
            <a:endParaRPr lang="en-US" altLang="en-US" smtClean="0"/>
          </a:p>
          <a:p>
            <a:r>
              <a:rPr lang="en-US" altLang="en-US" smtClean="0"/>
              <a:t>Why RPCs are good</a:t>
            </a:r>
          </a:p>
          <a:p>
            <a:pPr lvl="1"/>
            <a:r>
              <a:rPr lang="en-US" altLang="en-US" smtClean="0"/>
              <a:t>Application developers are familiar with procedure calls</a:t>
            </a:r>
          </a:p>
          <a:p>
            <a:pPr lvl="1"/>
            <a:r>
              <a:rPr lang="en-US" altLang="en-US" smtClean="0"/>
              <a:t>RPCs operate in isolation – modular design</a:t>
            </a:r>
          </a:p>
          <a:p>
            <a:pPr lvl="3"/>
            <a:endParaRPr lang="en-US" altLang="en-US" smtClean="0"/>
          </a:p>
          <a:p>
            <a:r>
              <a:rPr lang="en-US" altLang="en-US" smtClean="0"/>
              <a:t>History has proved the huge success of RPC</a:t>
            </a:r>
          </a:p>
          <a:p>
            <a:pPr lvl="1"/>
            <a:r>
              <a:rPr lang="en-US" altLang="en-US" smtClean="0"/>
              <a:t>Java and C# have RPC support built into the language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F4887626-81D0-4CDE-9867-657AC9C4F0E1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5364" name="Oval 8"/>
          <p:cNvSpPr>
            <a:spLocks noChangeArrowheads="1"/>
          </p:cNvSpPr>
          <p:nvPr/>
        </p:nvSpPr>
        <p:spPr bwMode="auto">
          <a:xfrm>
            <a:off x="1035050" y="1981200"/>
            <a:ext cx="2909888" cy="2133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5365" name="Rectangle 41"/>
          <p:cNvSpPr>
            <a:spLocks noChangeArrowheads="1"/>
          </p:cNvSpPr>
          <p:nvPr/>
        </p:nvSpPr>
        <p:spPr bwMode="auto">
          <a:xfrm>
            <a:off x="990600" y="1981200"/>
            <a:ext cx="1371600" cy="2133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mtClean="0"/>
              <a:t>Typical Architecture for Enabling RPC</a:t>
            </a: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2514600" y="1447800"/>
            <a:ext cx="1447800" cy="396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000"/>
              <a:t>client stub</a:t>
            </a:r>
          </a:p>
        </p:txBody>
      </p:sp>
      <p:sp>
        <p:nvSpPr>
          <p:cNvPr id="15368" name="Text Box 5"/>
          <p:cNvSpPr txBox="1">
            <a:spLocks noChangeArrowheads="1"/>
          </p:cNvSpPr>
          <p:nvPr/>
        </p:nvSpPr>
        <p:spPr bwMode="auto">
          <a:xfrm>
            <a:off x="1828800" y="4267200"/>
            <a:ext cx="1908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000"/>
              <a:t>OS kernel</a:t>
            </a:r>
          </a:p>
        </p:txBody>
      </p:sp>
      <p:sp>
        <p:nvSpPr>
          <p:cNvPr id="15369" name="Rectangle 7"/>
          <p:cNvSpPr>
            <a:spLocks noChangeArrowheads="1"/>
          </p:cNvSpPr>
          <p:nvPr/>
        </p:nvSpPr>
        <p:spPr bwMode="auto">
          <a:xfrm>
            <a:off x="923925" y="1905000"/>
            <a:ext cx="3165475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5370" name="Line 9"/>
          <p:cNvSpPr>
            <a:spLocks noChangeShapeType="1"/>
          </p:cNvSpPr>
          <p:nvPr/>
        </p:nvSpPr>
        <p:spPr bwMode="auto">
          <a:xfrm>
            <a:off x="923925" y="4191000"/>
            <a:ext cx="3165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Line 10"/>
          <p:cNvSpPr>
            <a:spLocks noChangeShapeType="1"/>
          </p:cNvSpPr>
          <p:nvPr/>
        </p:nvSpPr>
        <p:spPr bwMode="auto">
          <a:xfrm flipH="1">
            <a:off x="2362200" y="1981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9739" name="Text Box 11"/>
          <p:cNvSpPr txBox="1">
            <a:spLocks noChangeArrowheads="1"/>
          </p:cNvSpPr>
          <p:nvPr/>
        </p:nvSpPr>
        <p:spPr bwMode="auto">
          <a:xfrm>
            <a:off x="2614613" y="2209800"/>
            <a:ext cx="11953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000"/>
              <a:t>unpack results</a:t>
            </a:r>
          </a:p>
        </p:txBody>
      </p:sp>
      <p:sp>
        <p:nvSpPr>
          <p:cNvPr id="969740" name="Text Box 12"/>
          <p:cNvSpPr txBox="1">
            <a:spLocks noChangeArrowheads="1"/>
          </p:cNvSpPr>
          <p:nvPr/>
        </p:nvSpPr>
        <p:spPr bwMode="auto">
          <a:xfrm>
            <a:off x="2438400" y="2971800"/>
            <a:ext cx="152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000"/>
              <a:t>pack parameters</a:t>
            </a:r>
          </a:p>
        </p:txBody>
      </p:sp>
      <p:sp>
        <p:nvSpPr>
          <p:cNvPr id="15374" name="Text Box 15"/>
          <p:cNvSpPr txBox="1">
            <a:spLocks noChangeArrowheads="1"/>
          </p:cNvSpPr>
          <p:nvPr/>
        </p:nvSpPr>
        <p:spPr bwMode="auto">
          <a:xfrm>
            <a:off x="1066800" y="2819400"/>
            <a:ext cx="1195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000"/>
              <a:t>caller</a:t>
            </a:r>
          </a:p>
        </p:txBody>
      </p:sp>
      <p:sp>
        <p:nvSpPr>
          <p:cNvPr id="15375" name="Text Box 26"/>
          <p:cNvSpPr txBox="1">
            <a:spLocks noChangeArrowheads="1"/>
          </p:cNvSpPr>
          <p:nvPr/>
        </p:nvSpPr>
        <p:spPr bwMode="auto">
          <a:xfrm>
            <a:off x="5562600" y="914400"/>
            <a:ext cx="2322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hlink"/>
                </a:solidFill>
              </a:rPr>
              <a:t>Server machine</a:t>
            </a:r>
          </a:p>
        </p:txBody>
      </p:sp>
      <p:sp>
        <p:nvSpPr>
          <p:cNvPr id="15376" name="Text Box 27"/>
          <p:cNvSpPr txBox="1">
            <a:spLocks noChangeArrowheads="1"/>
          </p:cNvSpPr>
          <p:nvPr/>
        </p:nvSpPr>
        <p:spPr bwMode="auto">
          <a:xfrm>
            <a:off x="1524000" y="9144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hlink"/>
                </a:solidFill>
              </a:rPr>
              <a:t>Client machine</a:t>
            </a:r>
          </a:p>
        </p:txBody>
      </p:sp>
      <p:sp>
        <p:nvSpPr>
          <p:cNvPr id="15377" name="Line 28"/>
          <p:cNvSpPr>
            <a:spLocks noChangeShapeType="1"/>
          </p:cNvSpPr>
          <p:nvPr/>
        </p:nvSpPr>
        <p:spPr bwMode="auto">
          <a:xfrm flipH="1">
            <a:off x="3200400" y="18288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1676400" y="2346325"/>
            <a:ext cx="1195388" cy="549275"/>
            <a:chOff x="1056" y="1478"/>
            <a:chExt cx="753" cy="346"/>
          </a:xfrm>
        </p:grpSpPr>
        <p:sp>
          <p:nvSpPr>
            <p:cNvPr id="15412" name="Text Box 13"/>
            <p:cNvSpPr txBox="1">
              <a:spLocks noChangeArrowheads="1"/>
            </p:cNvSpPr>
            <p:nvPr/>
          </p:nvSpPr>
          <p:spPr bwMode="auto">
            <a:xfrm>
              <a:off x="1056" y="1478"/>
              <a:ext cx="7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2000"/>
                <a:t>return</a:t>
              </a:r>
            </a:p>
          </p:txBody>
        </p:sp>
        <p:sp>
          <p:nvSpPr>
            <p:cNvPr id="15413" name="Line 30"/>
            <p:cNvSpPr>
              <a:spLocks noChangeShapeType="1"/>
            </p:cNvSpPr>
            <p:nvPr/>
          </p:nvSpPr>
          <p:spPr bwMode="auto">
            <a:xfrm flipV="1">
              <a:off x="1104" y="1680"/>
              <a:ext cx="539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85"/>
          <p:cNvGrpSpPr>
            <a:grpSpLocks/>
          </p:cNvGrpSpPr>
          <p:nvPr/>
        </p:nvGrpSpPr>
        <p:grpSpPr bwMode="auto">
          <a:xfrm>
            <a:off x="1752600" y="3048000"/>
            <a:ext cx="762000" cy="473075"/>
            <a:chOff x="1104" y="1920"/>
            <a:chExt cx="480" cy="298"/>
          </a:xfrm>
        </p:grpSpPr>
        <p:sp>
          <p:nvSpPr>
            <p:cNvPr id="15410" name="Text Box 14"/>
            <p:cNvSpPr txBox="1">
              <a:spLocks noChangeArrowheads="1"/>
            </p:cNvSpPr>
            <p:nvPr/>
          </p:nvSpPr>
          <p:spPr bwMode="auto">
            <a:xfrm>
              <a:off x="1104" y="196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2000"/>
                <a:t>call</a:t>
              </a:r>
            </a:p>
          </p:txBody>
        </p:sp>
        <p:sp>
          <p:nvSpPr>
            <p:cNvPr id="15411" name="Line 31"/>
            <p:cNvSpPr>
              <a:spLocks noChangeShapeType="1"/>
            </p:cNvSpPr>
            <p:nvPr/>
          </p:nvSpPr>
          <p:spPr bwMode="auto">
            <a:xfrm flipH="1" flipV="1">
              <a:off x="1104" y="1920"/>
              <a:ext cx="48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80" name="Line 34"/>
          <p:cNvSpPr>
            <a:spLocks noChangeShapeType="1"/>
          </p:cNvSpPr>
          <p:nvPr/>
        </p:nvSpPr>
        <p:spPr bwMode="auto">
          <a:xfrm>
            <a:off x="1555750" y="5334000"/>
            <a:ext cx="5770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Line 35"/>
          <p:cNvSpPr>
            <a:spLocks noChangeShapeType="1"/>
          </p:cNvSpPr>
          <p:nvPr/>
        </p:nvSpPr>
        <p:spPr bwMode="auto">
          <a:xfrm flipH="1">
            <a:off x="2362200" y="4724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Line 39"/>
          <p:cNvSpPr>
            <a:spLocks noChangeShapeType="1"/>
          </p:cNvSpPr>
          <p:nvPr/>
        </p:nvSpPr>
        <p:spPr bwMode="auto">
          <a:xfrm flipH="1">
            <a:off x="6553200" y="4724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Oval 42"/>
          <p:cNvSpPr>
            <a:spLocks noChangeArrowheads="1"/>
          </p:cNvSpPr>
          <p:nvPr/>
        </p:nvSpPr>
        <p:spPr bwMode="auto">
          <a:xfrm>
            <a:off x="1030288" y="1981200"/>
            <a:ext cx="2909887" cy="2133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5384" name="Oval 43"/>
          <p:cNvSpPr>
            <a:spLocks noChangeArrowheads="1"/>
          </p:cNvSpPr>
          <p:nvPr/>
        </p:nvSpPr>
        <p:spPr bwMode="auto">
          <a:xfrm>
            <a:off x="5454650" y="1981200"/>
            <a:ext cx="2909888" cy="2133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5385" name="Rectangle 44"/>
          <p:cNvSpPr>
            <a:spLocks noChangeArrowheads="1"/>
          </p:cNvSpPr>
          <p:nvPr/>
        </p:nvSpPr>
        <p:spPr bwMode="auto">
          <a:xfrm>
            <a:off x="7086600" y="1981200"/>
            <a:ext cx="1295400" cy="2133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5386" name="Text Box 45"/>
          <p:cNvSpPr txBox="1">
            <a:spLocks noChangeArrowheads="1"/>
          </p:cNvSpPr>
          <p:nvPr/>
        </p:nvSpPr>
        <p:spPr bwMode="auto">
          <a:xfrm>
            <a:off x="5334000" y="1447800"/>
            <a:ext cx="1447800" cy="396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000"/>
              <a:t>server stub</a:t>
            </a:r>
          </a:p>
        </p:txBody>
      </p:sp>
      <p:sp>
        <p:nvSpPr>
          <p:cNvPr id="15387" name="Text Box 46"/>
          <p:cNvSpPr txBox="1">
            <a:spLocks noChangeArrowheads="1"/>
          </p:cNvSpPr>
          <p:nvPr/>
        </p:nvSpPr>
        <p:spPr bwMode="auto">
          <a:xfrm>
            <a:off x="6248400" y="4267200"/>
            <a:ext cx="1908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000"/>
              <a:t>OS kernel</a:t>
            </a:r>
          </a:p>
        </p:txBody>
      </p:sp>
      <p:sp>
        <p:nvSpPr>
          <p:cNvPr id="15388" name="Rectangle 47"/>
          <p:cNvSpPr>
            <a:spLocks noChangeArrowheads="1"/>
          </p:cNvSpPr>
          <p:nvPr/>
        </p:nvSpPr>
        <p:spPr bwMode="auto">
          <a:xfrm>
            <a:off x="5343525" y="1905000"/>
            <a:ext cx="3165475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5389" name="Line 48"/>
          <p:cNvSpPr>
            <a:spLocks noChangeShapeType="1"/>
          </p:cNvSpPr>
          <p:nvPr/>
        </p:nvSpPr>
        <p:spPr bwMode="auto">
          <a:xfrm>
            <a:off x="5343525" y="4191000"/>
            <a:ext cx="3165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Line 49"/>
          <p:cNvSpPr>
            <a:spLocks noChangeShapeType="1"/>
          </p:cNvSpPr>
          <p:nvPr/>
        </p:nvSpPr>
        <p:spPr bwMode="auto">
          <a:xfrm flipH="1">
            <a:off x="7086600" y="1981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9778" name="Text Box 50"/>
          <p:cNvSpPr txBox="1">
            <a:spLocks noChangeArrowheads="1"/>
          </p:cNvSpPr>
          <p:nvPr/>
        </p:nvSpPr>
        <p:spPr bwMode="auto">
          <a:xfrm>
            <a:off x="5815013" y="2270125"/>
            <a:ext cx="11953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000"/>
              <a:t>pack results</a:t>
            </a:r>
          </a:p>
        </p:txBody>
      </p:sp>
      <p:sp>
        <p:nvSpPr>
          <p:cNvPr id="969779" name="Text Box 51"/>
          <p:cNvSpPr txBox="1">
            <a:spLocks noChangeArrowheads="1"/>
          </p:cNvSpPr>
          <p:nvPr/>
        </p:nvSpPr>
        <p:spPr bwMode="auto">
          <a:xfrm>
            <a:off x="5715000" y="3048000"/>
            <a:ext cx="152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000"/>
              <a:t>unpack parameters</a:t>
            </a:r>
          </a:p>
        </p:txBody>
      </p:sp>
      <p:sp>
        <p:nvSpPr>
          <p:cNvPr id="15393" name="Text Box 54"/>
          <p:cNvSpPr txBox="1">
            <a:spLocks noChangeArrowheads="1"/>
          </p:cNvSpPr>
          <p:nvPr/>
        </p:nvSpPr>
        <p:spPr bwMode="auto">
          <a:xfrm>
            <a:off x="7567613" y="2832100"/>
            <a:ext cx="1195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000"/>
              <a:t>callee</a:t>
            </a:r>
          </a:p>
        </p:txBody>
      </p:sp>
      <p:grpSp>
        <p:nvGrpSpPr>
          <p:cNvPr id="4" name="Group 87"/>
          <p:cNvGrpSpPr>
            <a:grpSpLocks/>
          </p:cNvGrpSpPr>
          <p:nvPr/>
        </p:nvGrpSpPr>
        <p:grpSpPr bwMode="auto">
          <a:xfrm>
            <a:off x="6781800" y="2438400"/>
            <a:ext cx="1447800" cy="544513"/>
            <a:chOff x="4272" y="1536"/>
            <a:chExt cx="912" cy="343"/>
          </a:xfrm>
        </p:grpSpPr>
        <p:sp>
          <p:nvSpPr>
            <p:cNvPr id="15408" name="Text Box 52"/>
            <p:cNvSpPr txBox="1">
              <a:spLocks noChangeArrowheads="1"/>
            </p:cNvSpPr>
            <p:nvPr/>
          </p:nvSpPr>
          <p:spPr bwMode="auto">
            <a:xfrm>
              <a:off x="4431" y="1536"/>
              <a:ext cx="7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2000"/>
                <a:t>return</a:t>
              </a:r>
            </a:p>
          </p:txBody>
        </p:sp>
        <p:sp>
          <p:nvSpPr>
            <p:cNvPr id="15409" name="Line 56"/>
            <p:cNvSpPr>
              <a:spLocks noChangeShapeType="1"/>
            </p:cNvSpPr>
            <p:nvPr/>
          </p:nvSpPr>
          <p:spPr bwMode="auto">
            <a:xfrm>
              <a:off x="4272" y="1728"/>
              <a:ext cx="491" cy="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86"/>
          <p:cNvGrpSpPr>
            <a:grpSpLocks/>
          </p:cNvGrpSpPr>
          <p:nvPr/>
        </p:nvGrpSpPr>
        <p:grpSpPr bwMode="auto">
          <a:xfrm>
            <a:off x="6924675" y="3070225"/>
            <a:ext cx="923925" cy="446088"/>
            <a:chOff x="4362" y="1934"/>
            <a:chExt cx="582" cy="281"/>
          </a:xfrm>
        </p:grpSpPr>
        <p:sp>
          <p:nvSpPr>
            <p:cNvPr id="15406" name="Text Box 53"/>
            <p:cNvSpPr txBox="1">
              <a:spLocks noChangeArrowheads="1"/>
            </p:cNvSpPr>
            <p:nvPr/>
          </p:nvSpPr>
          <p:spPr bwMode="auto">
            <a:xfrm>
              <a:off x="4512" y="1965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2000"/>
                <a:t>call</a:t>
              </a:r>
            </a:p>
          </p:txBody>
        </p:sp>
        <p:sp>
          <p:nvSpPr>
            <p:cNvPr id="15407" name="Line 57"/>
            <p:cNvSpPr>
              <a:spLocks noChangeShapeType="1"/>
            </p:cNvSpPr>
            <p:nvPr/>
          </p:nvSpPr>
          <p:spPr bwMode="auto">
            <a:xfrm flipH="1">
              <a:off x="4362" y="1934"/>
              <a:ext cx="43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96" name="Oval 58"/>
          <p:cNvSpPr>
            <a:spLocks noChangeArrowheads="1"/>
          </p:cNvSpPr>
          <p:nvPr/>
        </p:nvSpPr>
        <p:spPr bwMode="auto">
          <a:xfrm>
            <a:off x="5449888" y="1981200"/>
            <a:ext cx="2909887" cy="2133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5397" name="Text Box 59"/>
          <p:cNvSpPr txBox="1">
            <a:spLocks noChangeArrowheads="1"/>
          </p:cNvSpPr>
          <p:nvPr/>
        </p:nvSpPr>
        <p:spPr bwMode="auto">
          <a:xfrm>
            <a:off x="1162050" y="5584825"/>
            <a:ext cx="691515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Yellow parts are provided by the RPC mechanism</a:t>
            </a:r>
          </a:p>
        </p:txBody>
      </p:sp>
      <p:sp>
        <p:nvSpPr>
          <p:cNvPr id="15398" name="Text Box 60"/>
          <p:cNvSpPr txBox="1">
            <a:spLocks noChangeArrowheads="1"/>
          </p:cNvSpPr>
          <p:nvPr/>
        </p:nvSpPr>
        <p:spPr bwMode="auto">
          <a:xfrm>
            <a:off x="7315200" y="5076825"/>
            <a:ext cx="1484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NETWORK</a:t>
            </a:r>
          </a:p>
        </p:txBody>
      </p:sp>
      <p:sp>
        <p:nvSpPr>
          <p:cNvPr id="15399" name="Line 77"/>
          <p:cNvSpPr>
            <a:spLocks noChangeShapeType="1"/>
          </p:cNvSpPr>
          <p:nvPr/>
        </p:nvSpPr>
        <p:spPr bwMode="auto">
          <a:xfrm>
            <a:off x="6056313" y="1838325"/>
            <a:ext cx="268287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9806" name="Freeform 78"/>
          <p:cNvSpPr>
            <a:spLocks/>
          </p:cNvSpPr>
          <p:nvPr/>
        </p:nvSpPr>
        <p:spPr bwMode="auto">
          <a:xfrm>
            <a:off x="3101975" y="3657600"/>
            <a:ext cx="3005138" cy="1692275"/>
          </a:xfrm>
          <a:custGeom>
            <a:avLst/>
            <a:gdLst>
              <a:gd name="T0" fmla="*/ 2147483647 w 1893"/>
              <a:gd name="T1" fmla="*/ 0 h 1066"/>
              <a:gd name="T2" fmla="*/ 2147483647 w 1893"/>
              <a:gd name="T3" fmla="*/ 2147483647 h 1066"/>
              <a:gd name="T4" fmla="*/ 2147483647 w 1893"/>
              <a:gd name="T5" fmla="*/ 2147483647 h 1066"/>
              <a:gd name="T6" fmla="*/ 2147483647 w 1893"/>
              <a:gd name="T7" fmla="*/ 2147483647 h 1066"/>
              <a:gd name="T8" fmla="*/ 2147483647 w 1893"/>
              <a:gd name="T9" fmla="*/ 2147483647 h 10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3"/>
              <a:gd name="T16" fmla="*/ 0 h 1066"/>
              <a:gd name="T17" fmla="*/ 1893 w 1893"/>
              <a:gd name="T18" fmla="*/ 1066 h 10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3" h="1066">
                <a:moveTo>
                  <a:pt x="14" y="0"/>
                </a:moveTo>
                <a:cubicBezTo>
                  <a:pt x="38" y="147"/>
                  <a:pt x="0" y="717"/>
                  <a:pt x="158" y="885"/>
                </a:cubicBezTo>
                <a:cubicBezTo>
                  <a:pt x="316" y="1053"/>
                  <a:pt x="702" y="1005"/>
                  <a:pt x="960" y="1008"/>
                </a:cubicBezTo>
                <a:cubicBezTo>
                  <a:pt x="1218" y="1011"/>
                  <a:pt x="1553" y="1066"/>
                  <a:pt x="1708" y="905"/>
                </a:cubicBezTo>
                <a:cubicBezTo>
                  <a:pt x="1863" y="744"/>
                  <a:pt x="1854" y="221"/>
                  <a:pt x="1893" y="41"/>
                </a:cubicBezTo>
              </a:path>
            </a:pathLst>
          </a:custGeom>
          <a:noFill/>
          <a:ln w="50800" cap="flat" cmpd="sng">
            <a:solidFill>
              <a:schemeClr val="hlink"/>
            </a:solidFill>
            <a:prstDash val="sys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969807" name="Freeform 79"/>
          <p:cNvSpPr>
            <a:spLocks/>
          </p:cNvSpPr>
          <p:nvPr/>
        </p:nvSpPr>
        <p:spPr bwMode="auto">
          <a:xfrm>
            <a:off x="3517900" y="2667000"/>
            <a:ext cx="2349500" cy="2478088"/>
          </a:xfrm>
          <a:custGeom>
            <a:avLst/>
            <a:gdLst>
              <a:gd name="T0" fmla="*/ 2147483647 w 1480"/>
              <a:gd name="T1" fmla="*/ 0 h 1561"/>
              <a:gd name="T2" fmla="*/ 2147483647 w 1480"/>
              <a:gd name="T3" fmla="*/ 2147483647 h 1561"/>
              <a:gd name="T4" fmla="*/ 2147483647 w 1480"/>
              <a:gd name="T5" fmla="*/ 2147483647 h 1561"/>
              <a:gd name="T6" fmla="*/ 2147483647 w 1480"/>
              <a:gd name="T7" fmla="*/ 2147483647 h 1561"/>
              <a:gd name="T8" fmla="*/ 2147483647 w 1480"/>
              <a:gd name="T9" fmla="*/ 2147483647 h 1561"/>
              <a:gd name="T10" fmla="*/ 2147483647 w 1480"/>
              <a:gd name="T11" fmla="*/ 2147483647 h 1561"/>
              <a:gd name="T12" fmla="*/ 2147483647 w 1480"/>
              <a:gd name="T13" fmla="*/ 2147483647 h 1561"/>
              <a:gd name="T14" fmla="*/ 2147483647 w 1480"/>
              <a:gd name="T15" fmla="*/ 2147483647 h 156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80"/>
              <a:gd name="T25" fmla="*/ 0 h 1561"/>
              <a:gd name="T26" fmla="*/ 1480 w 1480"/>
              <a:gd name="T27" fmla="*/ 1561 h 156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80" h="1561">
                <a:moveTo>
                  <a:pt x="1480" y="0"/>
                </a:moveTo>
                <a:cubicBezTo>
                  <a:pt x="1400" y="260"/>
                  <a:pt x="1320" y="520"/>
                  <a:pt x="1288" y="720"/>
                </a:cubicBezTo>
                <a:cubicBezTo>
                  <a:pt x="1256" y="920"/>
                  <a:pt x="1307" y="1077"/>
                  <a:pt x="1288" y="1200"/>
                </a:cubicBezTo>
                <a:cubicBezTo>
                  <a:pt x="1269" y="1323"/>
                  <a:pt x="1266" y="1412"/>
                  <a:pt x="1171" y="1461"/>
                </a:cubicBezTo>
                <a:cubicBezTo>
                  <a:pt x="1076" y="1510"/>
                  <a:pt x="867" y="1491"/>
                  <a:pt x="719" y="1495"/>
                </a:cubicBezTo>
                <a:cubicBezTo>
                  <a:pt x="571" y="1499"/>
                  <a:pt x="393" y="1561"/>
                  <a:pt x="280" y="1488"/>
                </a:cubicBezTo>
                <a:cubicBezTo>
                  <a:pt x="167" y="1415"/>
                  <a:pt x="80" y="1296"/>
                  <a:pt x="40" y="1056"/>
                </a:cubicBezTo>
                <a:cubicBezTo>
                  <a:pt x="0" y="816"/>
                  <a:pt x="20" y="432"/>
                  <a:pt x="40" y="48"/>
                </a:cubicBezTo>
              </a:path>
            </a:pathLst>
          </a:custGeom>
          <a:noFill/>
          <a:ln w="50800" cap="flat" cmpd="sng">
            <a:solidFill>
              <a:schemeClr val="hlink"/>
            </a:solidFill>
            <a:prstDash val="sysDot"/>
            <a:round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15402" name="Text Box 81"/>
          <p:cNvSpPr txBox="1">
            <a:spLocks noChangeArrowheads="1"/>
          </p:cNvSpPr>
          <p:nvPr/>
        </p:nvSpPr>
        <p:spPr bwMode="auto">
          <a:xfrm>
            <a:off x="382588" y="1447800"/>
            <a:ext cx="205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000"/>
              <a:t>application code</a:t>
            </a:r>
          </a:p>
        </p:txBody>
      </p:sp>
      <p:sp>
        <p:nvSpPr>
          <p:cNvPr id="15403" name="Line 83"/>
          <p:cNvSpPr>
            <a:spLocks noChangeShapeType="1"/>
          </p:cNvSpPr>
          <p:nvPr/>
        </p:nvSpPr>
        <p:spPr bwMode="auto">
          <a:xfrm>
            <a:off x="1752600" y="18288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4" name="Line 84"/>
          <p:cNvSpPr>
            <a:spLocks noChangeShapeType="1"/>
          </p:cNvSpPr>
          <p:nvPr/>
        </p:nvSpPr>
        <p:spPr bwMode="auto">
          <a:xfrm flipH="1">
            <a:off x="7543800" y="1828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5" name="Text Box 89"/>
          <p:cNvSpPr txBox="1">
            <a:spLocks noChangeArrowheads="1"/>
          </p:cNvSpPr>
          <p:nvPr/>
        </p:nvSpPr>
        <p:spPr bwMode="auto">
          <a:xfrm>
            <a:off x="6780213" y="1452563"/>
            <a:ext cx="205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000"/>
              <a:t>application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69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69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9" grpId="0"/>
      <p:bldP spid="969740" grpId="0"/>
      <p:bldP spid="969778" grpId="0"/>
      <p:bldP spid="96977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6E76B27D-61D4-4E80-9594-4F26E0593A29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6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RPCs are by definition blocking</a:t>
            </a: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0" t="45317" r="30786" b="41087"/>
          <a:stretch>
            <a:fillRect/>
          </a:stretch>
        </p:blipFill>
        <p:spPr bwMode="auto">
          <a:xfrm>
            <a:off x="685800" y="1219200"/>
            <a:ext cx="7696200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931703E5-E381-42C1-AF83-031CA1E96804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9" t="43806" r="16676" b="39577"/>
          <a:stretch>
            <a:fillRect/>
          </a:stretch>
        </p:blipFill>
        <p:spPr bwMode="auto">
          <a:xfrm>
            <a:off x="490538" y="527050"/>
            <a:ext cx="8137525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Line 5"/>
          <p:cNvSpPr>
            <a:spLocks noChangeShapeType="1"/>
          </p:cNvSpPr>
          <p:nvPr/>
        </p:nvSpPr>
        <p:spPr bwMode="auto">
          <a:xfrm flipH="1" flipV="1">
            <a:off x="6705600" y="3575050"/>
            <a:ext cx="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3962400" y="4327525"/>
            <a:ext cx="480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simplest way: spawn a separate process</a:t>
            </a:r>
          </a:p>
        </p:txBody>
      </p:sp>
      <p:sp>
        <p:nvSpPr>
          <p:cNvPr id="101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Making RPCs Non-blocking</a:t>
            </a: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09600" y="4932363"/>
            <a:ext cx="7772400" cy="1087437"/>
          </a:xfrm>
          <a:solidFill>
            <a:srgbClr val="FFFF99"/>
          </a:solidFill>
        </p:spPr>
        <p:txBody>
          <a:bodyPr/>
          <a:lstStyle/>
          <a:p>
            <a:r>
              <a:rPr lang="en-US" altLang="en-US" sz="2000" smtClean="0"/>
              <a:t>Non-blocking RPCs depart from procedure call semantics</a:t>
            </a:r>
          </a:p>
          <a:p>
            <a:r>
              <a:rPr lang="en-US" altLang="en-US" sz="2000" smtClean="0"/>
              <a:t>If you use a lot of non-blocking RPCs, re-think whether you indeed want to use RPC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BD431256-20B7-44EC-9989-AB3092F079EF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2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RMI: A Case Study for RPC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RMI is just object-oriented RPC</a:t>
            </a:r>
          </a:p>
          <a:p>
            <a:pPr lvl="1"/>
            <a:r>
              <a:rPr lang="en-US" altLang="en-US" smtClean="0"/>
              <a:t>Each function (i.e., method) in Java belongs to some object</a:t>
            </a:r>
          </a:p>
          <a:p>
            <a:pPr lvl="1"/>
            <a:r>
              <a:rPr lang="en-US" altLang="en-US" smtClean="0">
                <a:solidFill>
                  <a:schemeClr val="hlink"/>
                </a:solidFill>
              </a:rPr>
              <a:t>read(file, buffer, numbytes) </a:t>
            </a:r>
            <a:r>
              <a:rPr lang="en-US" altLang="en-US" smtClean="0">
                <a:solidFill>
                  <a:schemeClr val="hlink"/>
                </a:solidFill>
                <a:sym typeface="Symbol" panose="05050102010706020507" pitchFamily="18" charset="2"/>
              </a:rPr>
              <a:t> </a:t>
            </a:r>
            <a:r>
              <a:rPr lang="en-US" altLang="en-US" smtClean="0">
                <a:solidFill>
                  <a:schemeClr val="hlink"/>
                </a:solidFill>
              </a:rPr>
              <a:t>file.read(buffer, numbytes)</a:t>
            </a:r>
          </a:p>
          <a:p>
            <a:pPr lvl="1"/>
            <a:endParaRPr lang="en-US" altLang="en-US" smtClean="0">
              <a:solidFill>
                <a:schemeClr val="hlink"/>
              </a:solidFill>
            </a:endParaRPr>
          </a:p>
          <a:p>
            <a:r>
              <a:rPr lang="en-US" altLang="en-US" smtClean="0">
                <a:solidFill>
                  <a:schemeClr val="hlink"/>
                </a:solidFill>
              </a:rPr>
              <a:t>file</a:t>
            </a:r>
            <a:r>
              <a:rPr lang="en-US" altLang="en-US" smtClean="0"/>
              <a:t> is a reference to a “remote object”</a:t>
            </a:r>
          </a:p>
          <a:p>
            <a:endParaRPr lang="en-US" altLang="en-US" smtClean="0"/>
          </a:p>
          <a:p>
            <a:r>
              <a:rPr lang="en-US" altLang="en-US" smtClean="0"/>
              <a:t>We will focus on RMI as an example from now 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14119893-FB33-4B62-AF04-ACDEA06F1ECA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3048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mtClean="0"/>
              <a:t>Java Remote Objects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675188"/>
          </a:xfrm>
        </p:spPr>
        <p:txBody>
          <a:bodyPr/>
          <a:lstStyle/>
          <a:p>
            <a:r>
              <a:rPr lang="en-US" altLang="en-US" smtClean="0"/>
              <a:t>What is needed in a remote object reference</a:t>
            </a:r>
          </a:p>
          <a:p>
            <a:pPr lvl="1"/>
            <a:r>
              <a:rPr lang="en-US" altLang="en-US" smtClean="0"/>
              <a:t>Need to ensure uniqueness over space – no other object has the same “name”</a:t>
            </a:r>
          </a:p>
          <a:p>
            <a:pPr lvl="1"/>
            <a:r>
              <a:rPr lang="en-US" altLang="en-US" smtClean="0"/>
              <a:t>Need to ensure uniqueness over time – no other objects should have the same “name” in the past or in the future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762000" y="41910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IP addr</a:t>
            </a: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2133600" y="41910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port num</a:t>
            </a:r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3505200" y="4191000"/>
            <a:ext cx="1981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creation time</a:t>
            </a:r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5486400" y="41910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obj num</a:t>
            </a:r>
          </a:p>
        </p:txBody>
      </p:sp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6705600" y="41910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methods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25E6E12F-2EA6-4EE8-A900-AF6575350E9A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22275"/>
            <a:ext cx="8305800" cy="838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Marshaling: Primitive Data Types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7772400" cy="2008187"/>
          </a:xfrm>
        </p:spPr>
        <p:txBody>
          <a:bodyPr/>
          <a:lstStyle/>
          <a:p>
            <a:r>
              <a:rPr lang="en-US" altLang="en-US" sz="2000" smtClean="0"/>
              <a:t>Marshaling: Client needs to send the parameters of the function call to the server</a:t>
            </a:r>
          </a:p>
          <a:p>
            <a:pPr lvl="1"/>
            <a:r>
              <a:rPr lang="en-US" altLang="en-US" sz="1800" smtClean="0"/>
              <a:t>Wrap all parameters into a message and send the message</a:t>
            </a:r>
          </a:p>
          <a:p>
            <a:pPr lvl="1"/>
            <a:endParaRPr lang="en-US" altLang="en-US" sz="1800" smtClean="0"/>
          </a:p>
          <a:p>
            <a:r>
              <a:rPr lang="en-US" altLang="en-US" sz="2000" smtClean="0"/>
              <a:t>Network transmits raw bytes: Client and server may have different representation of data</a:t>
            </a:r>
          </a:p>
        </p:txBody>
      </p:sp>
      <p:grpSp>
        <p:nvGrpSpPr>
          <p:cNvPr id="20486" name="Group 8"/>
          <p:cNvGrpSpPr>
            <a:grpSpLocks/>
          </p:cNvGrpSpPr>
          <p:nvPr/>
        </p:nvGrpSpPr>
        <p:grpSpPr bwMode="auto">
          <a:xfrm>
            <a:off x="1828800" y="4951413"/>
            <a:ext cx="1524000" cy="381000"/>
            <a:chOff x="1344" y="2448"/>
            <a:chExt cx="960" cy="240"/>
          </a:xfrm>
        </p:grpSpPr>
        <p:sp>
          <p:nvSpPr>
            <p:cNvPr id="20502" name="Rectangle 4"/>
            <p:cNvSpPr>
              <a:spLocks noChangeArrowheads="1"/>
            </p:cNvSpPr>
            <p:nvPr/>
          </p:nvSpPr>
          <p:spPr bwMode="auto">
            <a:xfrm>
              <a:off x="1344" y="244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/>
                <a:t>0</a:t>
              </a:r>
            </a:p>
          </p:txBody>
        </p:sp>
        <p:sp>
          <p:nvSpPr>
            <p:cNvPr id="20503" name="Rectangle 5"/>
            <p:cNvSpPr>
              <a:spLocks noChangeArrowheads="1"/>
            </p:cNvSpPr>
            <p:nvPr/>
          </p:nvSpPr>
          <p:spPr bwMode="auto">
            <a:xfrm>
              <a:off x="1584" y="244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/>
                <a:t>0</a:t>
              </a:r>
            </a:p>
          </p:txBody>
        </p:sp>
        <p:sp>
          <p:nvSpPr>
            <p:cNvPr id="20504" name="Rectangle 6"/>
            <p:cNvSpPr>
              <a:spLocks noChangeArrowheads="1"/>
            </p:cNvSpPr>
            <p:nvPr/>
          </p:nvSpPr>
          <p:spPr bwMode="auto">
            <a:xfrm>
              <a:off x="1824" y="244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/>
                <a:t>0</a:t>
              </a:r>
            </a:p>
          </p:txBody>
        </p:sp>
        <p:sp>
          <p:nvSpPr>
            <p:cNvPr id="20505" name="Rectangle 7"/>
            <p:cNvSpPr>
              <a:spLocks noChangeArrowheads="1"/>
            </p:cNvSpPr>
            <p:nvPr/>
          </p:nvSpPr>
          <p:spPr bwMode="auto">
            <a:xfrm>
              <a:off x="2064" y="244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/>
                <a:t>5</a:t>
              </a:r>
            </a:p>
          </p:txBody>
        </p:sp>
      </p:grpSp>
      <p:grpSp>
        <p:nvGrpSpPr>
          <p:cNvPr id="20487" name="Group 9"/>
          <p:cNvGrpSpPr>
            <a:grpSpLocks/>
          </p:cNvGrpSpPr>
          <p:nvPr/>
        </p:nvGrpSpPr>
        <p:grpSpPr bwMode="auto">
          <a:xfrm>
            <a:off x="5867400" y="4951413"/>
            <a:ext cx="1524000" cy="381000"/>
            <a:chOff x="1344" y="2448"/>
            <a:chExt cx="960" cy="240"/>
          </a:xfrm>
        </p:grpSpPr>
        <p:sp>
          <p:nvSpPr>
            <p:cNvPr id="20498" name="Rectangle 10"/>
            <p:cNvSpPr>
              <a:spLocks noChangeArrowheads="1"/>
            </p:cNvSpPr>
            <p:nvPr/>
          </p:nvSpPr>
          <p:spPr bwMode="auto">
            <a:xfrm>
              <a:off x="1344" y="244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/>
                <a:t>0</a:t>
              </a:r>
            </a:p>
          </p:txBody>
        </p:sp>
        <p:sp>
          <p:nvSpPr>
            <p:cNvPr id="20499" name="Rectangle 11"/>
            <p:cNvSpPr>
              <a:spLocks noChangeArrowheads="1"/>
            </p:cNvSpPr>
            <p:nvPr/>
          </p:nvSpPr>
          <p:spPr bwMode="auto">
            <a:xfrm>
              <a:off x="1584" y="244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/>
                <a:t>0</a:t>
              </a:r>
            </a:p>
          </p:txBody>
        </p:sp>
        <p:sp>
          <p:nvSpPr>
            <p:cNvPr id="20500" name="Rectangle 12"/>
            <p:cNvSpPr>
              <a:spLocks noChangeArrowheads="1"/>
            </p:cNvSpPr>
            <p:nvPr/>
          </p:nvSpPr>
          <p:spPr bwMode="auto">
            <a:xfrm>
              <a:off x="1824" y="244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/>
                <a:t>0</a:t>
              </a:r>
            </a:p>
          </p:txBody>
        </p:sp>
        <p:sp>
          <p:nvSpPr>
            <p:cNvPr id="20501" name="Rectangle 13"/>
            <p:cNvSpPr>
              <a:spLocks noChangeArrowheads="1"/>
            </p:cNvSpPr>
            <p:nvPr/>
          </p:nvSpPr>
          <p:spPr bwMode="auto">
            <a:xfrm>
              <a:off x="2064" y="244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/>
                <a:t>5</a:t>
              </a:r>
            </a:p>
          </p:txBody>
        </p:sp>
      </p:grpSp>
      <p:sp>
        <p:nvSpPr>
          <p:cNvPr id="20488" name="Text Box 14"/>
          <p:cNvSpPr txBox="1">
            <a:spLocks noChangeArrowheads="1"/>
          </p:cNvSpPr>
          <p:nvPr/>
        </p:nvSpPr>
        <p:spPr bwMode="auto">
          <a:xfrm>
            <a:off x="838200" y="5484813"/>
            <a:ext cx="3676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4-byte integer on Pentium</a:t>
            </a:r>
          </a:p>
        </p:txBody>
      </p:sp>
      <p:sp>
        <p:nvSpPr>
          <p:cNvPr id="20489" name="Text Box 15"/>
          <p:cNvSpPr txBox="1">
            <a:spLocks noChangeArrowheads="1"/>
          </p:cNvSpPr>
          <p:nvPr/>
        </p:nvSpPr>
        <p:spPr bwMode="auto">
          <a:xfrm>
            <a:off x="4824413" y="5486400"/>
            <a:ext cx="3609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4-byte integer on SPARC</a:t>
            </a:r>
          </a:p>
        </p:txBody>
      </p:sp>
      <p:sp>
        <p:nvSpPr>
          <p:cNvPr id="20490" name="Line 16"/>
          <p:cNvSpPr>
            <a:spLocks noChangeShapeType="1"/>
          </p:cNvSpPr>
          <p:nvPr/>
        </p:nvSpPr>
        <p:spPr bwMode="auto">
          <a:xfrm>
            <a:off x="1981200" y="46799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20491" name="Line 17"/>
          <p:cNvSpPr>
            <a:spLocks noChangeShapeType="1"/>
          </p:cNvSpPr>
          <p:nvPr/>
        </p:nvSpPr>
        <p:spPr bwMode="auto">
          <a:xfrm>
            <a:off x="3124200" y="469106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20492" name="Text Box 18"/>
          <p:cNvSpPr txBox="1">
            <a:spLocks noChangeArrowheads="1"/>
          </p:cNvSpPr>
          <p:nvPr/>
        </p:nvSpPr>
        <p:spPr bwMode="auto">
          <a:xfrm>
            <a:off x="1143000" y="3656013"/>
            <a:ext cx="1541463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most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significant</a:t>
            </a:r>
          </a:p>
        </p:txBody>
      </p:sp>
      <p:sp>
        <p:nvSpPr>
          <p:cNvPr id="20493" name="Text Box 19"/>
          <p:cNvSpPr txBox="1">
            <a:spLocks noChangeArrowheads="1"/>
          </p:cNvSpPr>
          <p:nvPr/>
        </p:nvSpPr>
        <p:spPr bwMode="auto">
          <a:xfrm>
            <a:off x="2743200" y="3638550"/>
            <a:ext cx="1541463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least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significant</a:t>
            </a:r>
          </a:p>
        </p:txBody>
      </p:sp>
      <p:sp>
        <p:nvSpPr>
          <p:cNvPr id="20494" name="Line 20"/>
          <p:cNvSpPr>
            <a:spLocks noChangeShapeType="1"/>
          </p:cNvSpPr>
          <p:nvPr/>
        </p:nvSpPr>
        <p:spPr bwMode="auto">
          <a:xfrm>
            <a:off x="6078538" y="46974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20495" name="Line 21"/>
          <p:cNvSpPr>
            <a:spLocks noChangeShapeType="1"/>
          </p:cNvSpPr>
          <p:nvPr/>
        </p:nvSpPr>
        <p:spPr bwMode="auto">
          <a:xfrm>
            <a:off x="7221538" y="47085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20496" name="Text Box 22"/>
          <p:cNvSpPr txBox="1">
            <a:spLocks noChangeArrowheads="1"/>
          </p:cNvSpPr>
          <p:nvPr/>
        </p:nvSpPr>
        <p:spPr bwMode="auto">
          <a:xfrm>
            <a:off x="5240338" y="3673475"/>
            <a:ext cx="1541462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least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significant</a:t>
            </a:r>
          </a:p>
        </p:txBody>
      </p:sp>
      <p:sp>
        <p:nvSpPr>
          <p:cNvPr id="20497" name="Text Box 23"/>
          <p:cNvSpPr txBox="1">
            <a:spLocks noChangeArrowheads="1"/>
          </p:cNvSpPr>
          <p:nvPr/>
        </p:nvSpPr>
        <p:spPr bwMode="auto">
          <a:xfrm>
            <a:off x="6840538" y="3656013"/>
            <a:ext cx="1541462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most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significant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30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A1121C7E-F8D5-4C10-AF7B-99B2D1E9F449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mtClean="0"/>
              <a:t>Today’s Roadmap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8001000" cy="4675188"/>
          </a:xfrm>
        </p:spPr>
        <p:txBody>
          <a:bodyPr/>
          <a:lstStyle/>
          <a:p>
            <a:r>
              <a:rPr lang="en-US" altLang="en-US" sz="2000" dirty="0" smtClean="0"/>
              <a:t>Chapter 4 of textbook</a:t>
            </a:r>
          </a:p>
          <a:p>
            <a:pPr lvl="1"/>
            <a:endParaRPr lang="en-US" altLang="en-US" sz="1800" dirty="0" smtClean="0"/>
          </a:p>
          <a:p>
            <a:r>
              <a:rPr lang="en-US" altLang="en-US" sz="2000" dirty="0" smtClean="0"/>
              <a:t>Review (Overview) of the OSI model</a:t>
            </a:r>
          </a:p>
          <a:p>
            <a:pPr lvl="2"/>
            <a:endParaRPr lang="en-US" altLang="en-US" sz="1600" dirty="0" smtClean="0"/>
          </a:p>
          <a:p>
            <a:r>
              <a:rPr lang="en-US" altLang="en-US" sz="2000" dirty="0" smtClean="0"/>
              <a:t>Remote Procedure Call / Remote Method Invocation</a:t>
            </a:r>
          </a:p>
          <a:p>
            <a:pPr lvl="1"/>
            <a:r>
              <a:rPr lang="en-US" altLang="en-US" sz="1800" dirty="0" smtClean="0"/>
              <a:t>If you don’t know Java, read some tutorials on Java (e.g., “Java in a Nutshell” </a:t>
            </a:r>
            <a:r>
              <a:rPr lang="en-US" altLang="en-US" sz="1800" dirty="0"/>
              <a:t>https://www.amazon.com/Java-Nutshell-Desktop-Quick-Reference/dp/1492037257/ref=dp_ob_title_bk</a:t>
            </a:r>
            <a:r>
              <a:rPr lang="en-US" altLang="en-US" dirty="0" smtClean="0"/>
              <a:t>) </a:t>
            </a:r>
            <a:endParaRPr lang="en-US" altLang="en-US" sz="1800" dirty="0" smtClean="0"/>
          </a:p>
          <a:p>
            <a:pPr lvl="1"/>
            <a:r>
              <a:rPr lang="en-US" altLang="en-US" sz="1800" dirty="0" smtClean="0"/>
              <a:t>Should be quite easy if you already know C++</a:t>
            </a:r>
          </a:p>
          <a:p>
            <a:pPr lvl="1"/>
            <a:endParaRPr lang="en-US" altLang="en-US" sz="1100" dirty="0" smtClean="0"/>
          </a:p>
          <a:p>
            <a:r>
              <a:rPr lang="en-US" altLang="en-US" sz="2000" dirty="0" smtClean="0"/>
              <a:t>Multicast</a:t>
            </a:r>
          </a:p>
          <a:p>
            <a:pPr lvl="2"/>
            <a:endParaRPr lang="en-US" altLang="en-US" sz="900" dirty="0" smtClean="0"/>
          </a:p>
          <a:p>
            <a:r>
              <a:rPr lang="en-US" altLang="en-US" sz="2000" dirty="0" smtClean="0"/>
              <a:t>Gossiping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4CA0634B-219E-4C99-83F6-5EBFB0F995E2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1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Marshaling: Java (Non-remote) Objects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5029200"/>
          </a:xfrm>
        </p:spPr>
        <p:txBody>
          <a:bodyPr/>
          <a:lstStyle/>
          <a:p>
            <a:r>
              <a:rPr lang="en-US" altLang="en-US" dirty="0" smtClean="0"/>
              <a:t>How to marshal complex data types (i.e., objects)</a:t>
            </a:r>
          </a:p>
          <a:p>
            <a:pPr lvl="1"/>
            <a:r>
              <a:rPr lang="en-US" altLang="en-US" dirty="0" smtClean="0"/>
              <a:t>Example: A Vector of integers</a:t>
            </a:r>
          </a:p>
          <a:p>
            <a:pPr lvl="1"/>
            <a:r>
              <a:rPr lang="en-US" altLang="en-US" dirty="0" smtClean="0"/>
              <a:t>Java object </a:t>
            </a:r>
            <a:r>
              <a:rPr lang="en-US" altLang="en-US" dirty="0" smtClean="0">
                <a:solidFill>
                  <a:schemeClr val="hlink"/>
                </a:solidFill>
              </a:rPr>
              <a:t>serialization</a:t>
            </a:r>
            <a:r>
              <a:rPr lang="en-US" altLang="en-US" dirty="0" smtClean="0"/>
              <a:t>: convert a Java object to a bit string (for sending over the network or storing on disk)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Java serialization extremely useful:</a:t>
            </a:r>
          </a:p>
          <a:p>
            <a:pPr lvl="1"/>
            <a:r>
              <a:rPr lang="en-US" altLang="en-US" dirty="0" smtClean="0"/>
              <a:t>How to store a binary tree?</a:t>
            </a:r>
          </a:p>
          <a:p>
            <a:pPr lvl="4"/>
            <a:r>
              <a:rPr lang="en-US" altLang="en-US" dirty="0" smtClean="0"/>
              <a:t>	</a:t>
            </a:r>
          </a:p>
          <a:p>
            <a:r>
              <a:rPr lang="en-US" altLang="en-US" dirty="0" smtClean="0"/>
              <a:t>What about a vector of vectors?</a:t>
            </a:r>
          </a:p>
          <a:p>
            <a:pPr lvl="1"/>
            <a:r>
              <a:rPr lang="en-US" altLang="en-US" dirty="0" smtClean="0"/>
              <a:t>When serializing an </a:t>
            </a:r>
            <a:r>
              <a:rPr lang="en-US" altLang="en-US" dirty="0" err="1" smtClean="0"/>
              <a:t>obj</a:t>
            </a:r>
            <a:r>
              <a:rPr lang="en-US" altLang="en-US" dirty="0" smtClean="0"/>
              <a:t>, all </a:t>
            </a:r>
            <a:r>
              <a:rPr lang="en-US" altLang="en-US" dirty="0" err="1" smtClean="0"/>
              <a:t>obj</a:t>
            </a:r>
            <a:r>
              <a:rPr lang="en-US" altLang="en-US" dirty="0" smtClean="0"/>
              <a:t> it references are serialized as well (and this goes on…how?)</a:t>
            </a:r>
          </a:p>
          <a:p>
            <a:pPr lvl="1"/>
            <a:r>
              <a:rPr lang="en-US" altLang="en-US" dirty="0" smtClean="0">
                <a:solidFill>
                  <a:schemeClr val="hlink"/>
                </a:solidFill>
              </a:rPr>
              <a:t>Understand the object you are serializing</a:t>
            </a:r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21C1D970-4A3D-4907-8595-41F67C9690A9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Marshaling: Java (Non-remote) Objects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65250"/>
            <a:ext cx="8305800" cy="4675188"/>
          </a:xfrm>
        </p:spPr>
        <p:txBody>
          <a:bodyPr/>
          <a:lstStyle/>
          <a:p>
            <a:r>
              <a:rPr lang="en-US" altLang="en-US" smtClean="0"/>
              <a:t>Unmarshaling on server: Use </a:t>
            </a:r>
            <a:r>
              <a:rPr lang="en-US" altLang="en-US" smtClean="0">
                <a:solidFill>
                  <a:schemeClr val="hlink"/>
                </a:solidFill>
              </a:rPr>
              <a:t>de-serialization</a:t>
            </a:r>
            <a:r>
              <a:rPr lang="en-US" altLang="en-US" smtClean="0"/>
              <a:t> and convert the bit stream back to object</a:t>
            </a:r>
          </a:p>
          <a:p>
            <a:pPr lvl="1"/>
            <a:r>
              <a:rPr lang="en-US" altLang="en-US" smtClean="0"/>
              <a:t>A new object will be created on server</a:t>
            </a:r>
          </a:p>
          <a:p>
            <a:pPr lvl="1"/>
            <a:endParaRPr lang="en-US" altLang="en-US" smtClean="0">
              <a:solidFill>
                <a:schemeClr val="hlink"/>
              </a:solidFill>
            </a:endParaRPr>
          </a:p>
          <a:p>
            <a:r>
              <a:rPr lang="en-US" altLang="en-US" smtClean="0"/>
              <a:t>Use of object serialization/de-serialization </a:t>
            </a:r>
            <a:r>
              <a:rPr lang="en-US" altLang="en-US" smtClean="0">
                <a:sym typeface="Symbol" panose="05050102010706020507" pitchFamily="18" charset="2"/>
              </a:rPr>
              <a:t></a:t>
            </a:r>
            <a:r>
              <a:rPr lang="en-US" altLang="en-US" smtClean="0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	</a:t>
            </a:r>
            <a:r>
              <a:rPr lang="en-US" altLang="en-US" smtClean="0">
                <a:solidFill>
                  <a:schemeClr val="hlink"/>
                </a:solidFill>
              </a:rPr>
              <a:t>Semantics of RMI is different from local method invocation</a:t>
            </a:r>
          </a:p>
          <a:p>
            <a:pPr lvl="1"/>
            <a:r>
              <a:rPr lang="en-US" altLang="en-US" smtClean="0"/>
              <a:t>Server will work on the “cloned” object</a:t>
            </a:r>
          </a:p>
          <a:p>
            <a:pPr lvl="1"/>
            <a:r>
              <a:rPr lang="en-US" altLang="en-US" smtClean="0"/>
              <a:t>The “clone” can then start differing from the original….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2C30AC3A-17A8-4879-9DAA-9239579110CE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1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Marshaling: Java Remote Objects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0275"/>
            <a:ext cx="8229600" cy="5056188"/>
          </a:xfrm>
        </p:spPr>
        <p:txBody>
          <a:bodyPr/>
          <a:lstStyle/>
          <a:p>
            <a:r>
              <a:rPr lang="en-US" altLang="en-US" sz="2000" smtClean="0"/>
              <a:t>Remote objects are passed by reference when used  as parameter </a:t>
            </a:r>
          </a:p>
          <a:p>
            <a:pPr lvl="1"/>
            <a:r>
              <a:rPr lang="en-US" altLang="en-US" sz="1800" smtClean="0">
                <a:solidFill>
                  <a:schemeClr val="hlink"/>
                </a:solidFill>
              </a:rPr>
              <a:t>C</a:t>
            </a:r>
            <a:r>
              <a:rPr lang="en-US" altLang="en-US" sz="1800" smtClean="0"/>
              <a:t>.factorize(V, </a:t>
            </a:r>
            <a:r>
              <a:rPr lang="en-US" altLang="en-US" sz="1800" smtClean="0">
                <a:solidFill>
                  <a:schemeClr val="hlink"/>
                </a:solidFill>
              </a:rPr>
              <a:t>F</a:t>
            </a:r>
            <a:r>
              <a:rPr lang="en-US" altLang="en-US" sz="1800" smtClean="0"/>
              <a:t>)</a:t>
            </a:r>
          </a:p>
          <a:p>
            <a:pPr lvl="1"/>
            <a:r>
              <a:rPr lang="en-US" altLang="en-US" sz="1800" smtClean="0"/>
              <a:t>C is a ComputeEngine object; V is a Vector of integers, F is output file</a:t>
            </a:r>
          </a:p>
          <a:p>
            <a:pPr lvl="1"/>
            <a:r>
              <a:rPr lang="en-US" altLang="en-US" sz="1800" smtClean="0"/>
              <a:t>C and F are remote objects, V is a local object</a:t>
            </a:r>
          </a:p>
          <a:p>
            <a:pPr lvl="2"/>
            <a:r>
              <a:rPr lang="en-US" altLang="en-US" smtClean="0"/>
              <a:t>		</a:t>
            </a:r>
          </a:p>
        </p:txBody>
      </p:sp>
      <p:sp>
        <p:nvSpPr>
          <p:cNvPr id="23558" name="AutoShape 5"/>
          <p:cNvSpPr>
            <a:spLocks noChangeArrowheads="1"/>
          </p:cNvSpPr>
          <p:nvPr/>
        </p:nvSpPr>
        <p:spPr bwMode="auto">
          <a:xfrm>
            <a:off x="3733800" y="3581400"/>
            <a:ext cx="1905000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remote object C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3733800" y="4953000"/>
            <a:ext cx="1905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server code</a:t>
            </a:r>
          </a:p>
        </p:txBody>
      </p:sp>
      <p:sp>
        <p:nvSpPr>
          <p:cNvPr id="23560" name="Rectangle 11"/>
          <p:cNvSpPr>
            <a:spLocks noChangeArrowheads="1"/>
          </p:cNvSpPr>
          <p:nvPr/>
        </p:nvSpPr>
        <p:spPr bwMode="auto">
          <a:xfrm>
            <a:off x="3581400" y="3429000"/>
            <a:ext cx="2209800" cy="2438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3733800" y="4191000"/>
            <a:ext cx="1905000" cy="968375"/>
            <a:chOff x="2448" y="2640"/>
            <a:chExt cx="1200" cy="610"/>
          </a:xfrm>
        </p:grpSpPr>
        <p:sp>
          <p:nvSpPr>
            <p:cNvPr id="23587" name="AutoShape 6"/>
            <p:cNvSpPr>
              <a:spLocks noChangeArrowheads="1"/>
            </p:cNvSpPr>
            <p:nvPr/>
          </p:nvSpPr>
          <p:spPr bwMode="auto">
            <a:xfrm>
              <a:off x="2448" y="2640"/>
              <a:ext cx="1200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/>
                <a:t>Copy of V</a:t>
              </a:r>
            </a:p>
          </p:txBody>
        </p:sp>
        <p:sp>
          <p:nvSpPr>
            <p:cNvPr id="23588" name="Oval 12"/>
            <p:cNvSpPr>
              <a:spLocks noChangeArrowheads="1"/>
            </p:cNvSpPr>
            <p:nvPr/>
          </p:nvSpPr>
          <p:spPr bwMode="auto">
            <a:xfrm>
              <a:off x="2640" y="320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23589" name="Line 13"/>
            <p:cNvSpPr>
              <a:spLocks noChangeShapeType="1"/>
            </p:cNvSpPr>
            <p:nvPr/>
          </p:nvSpPr>
          <p:spPr bwMode="auto">
            <a:xfrm flipV="1">
              <a:off x="2661" y="2928"/>
              <a:ext cx="4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US"/>
            </a:p>
          </p:txBody>
        </p:sp>
      </p:grpSp>
      <p:sp>
        <p:nvSpPr>
          <p:cNvPr id="23562" name="Oval 15"/>
          <p:cNvSpPr>
            <a:spLocks noChangeArrowheads="1"/>
          </p:cNvSpPr>
          <p:nvPr/>
        </p:nvSpPr>
        <p:spPr bwMode="auto">
          <a:xfrm>
            <a:off x="5300663" y="5051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3563" name="Line 16"/>
          <p:cNvSpPr>
            <a:spLocks noChangeShapeType="1"/>
          </p:cNvSpPr>
          <p:nvPr/>
        </p:nvSpPr>
        <p:spPr bwMode="auto">
          <a:xfrm flipV="1">
            <a:off x="5334000" y="4038600"/>
            <a:ext cx="152400" cy="1035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23564" name="AutoShape 20"/>
          <p:cNvSpPr>
            <a:spLocks noChangeArrowheads="1"/>
          </p:cNvSpPr>
          <p:nvPr/>
        </p:nvSpPr>
        <p:spPr bwMode="auto">
          <a:xfrm>
            <a:off x="609600" y="3124200"/>
            <a:ext cx="19050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Local Object V</a:t>
            </a:r>
          </a:p>
        </p:txBody>
      </p:sp>
      <p:sp>
        <p:nvSpPr>
          <p:cNvPr id="23565" name="Rectangle 21"/>
          <p:cNvSpPr>
            <a:spLocks noChangeArrowheads="1"/>
          </p:cNvSpPr>
          <p:nvPr/>
        </p:nvSpPr>
        <p:spPr bwMode="auto">
          <a:xfrm>
            <a:off x="609600" y="3886200"/>
            <a:ext cx="1905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client code</a:t>
            </a:r>
          </a:p>
        </p:txBody>
      </p:sp>
      <p:sp>
        <p:nvSpPr>
          <p:cNvPr id="23566" name="Rectangle 22"/>
          <p:cNvSpPr>
            <a:spLocks noChangeArrowheads="1"/>
          </p:cNvSpPr>
          <p:nvPr/>
        </p:nvSpPr>
        <p:spPr bwMode="auto">
          <a:xfrm>
            <a:off x="457200" y="2362200"/>
            <a:ext cx="2209800" cy="2438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3567" name="Oval 23"/>
          <p:cNvSpPr>
            <a:spLocks noChangeArrowheads="1"/>
          </p:cNvSpPr>
          <p:nvPr/>
        </p:nvSpPr>
        <p:spPr bwMode="auto">
          <a:xfrm>
            <a:off x="914400" y="40163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3568" name="Line 24"/>
          <p:cNvSpPr>
            <a:spLocks noChangeShapeType="1"/>
          </p:cNvSpPr>
          <p:nvPr/>
        </p:nvSpPr>
        <p:spPr bwMode="auto">
          <a:xfrm flipV="1">
            <a:off x="947738" y="3581400"/>
            <a:ext cx="76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23569" name="Oval 25"/>
          <p:cNvSpPr>
            <a:spLocks noChangeArrowheads="1"/>
          </p:cNvSpPr>
          <p:nvPr/>
        </p:nvSpPr>
        <p:spPr bwMode="auto">
          <a:xfrm>
            <a:off x="2362200" y="43973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3570" name="Line 26"/>
          <p:cNvSpPr>
            <a:spLocks noChangeShapeType="1"/>
          </p:cNvSpPr>
          <p:nvPr/>
        </p:nvSpPr>
        <p:spPr bwMode="auto">
          <a:xfrm flipV="1">
            <a:off x="2438400" y="3886200"/>
            <a:ext cx="129540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23571" name="Oval 27"/>
          <p:cNvSpPr>
            <a:spLocks noChangeArrowheads="1"/>
          </p:cNvSpPr>
          <p:nvPr/>
        </p:nvSpPr>
        <p:spPr bwMode="auto">
          <a:xfrm>
            <a:off x="2286000" y="4038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3572" name="AutoShape 29"/>
          <p:cNvSpPr>
            <a:spLocks noChangeArrowheads="1"/>
          </p:cNvSpPr>
          <p:nvPr/>
        </p:nvSpPr>
        <p:spPr bwMode="auto">
          <a:xfrm>
            <a:off x="6477000" y="2590800"/>
            <a:ext cx="1905000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remote object F</a:t>
            </a:r>
          </a:p>
        </p:txBody>
      </p:sp>
      <p:sp>
        <p:nvSpPr>
          <p:cNvPr id="23573" name="Rectangle 32"/>
          <p:cNvSpPr>
            <a:spLocks noChangeArrowheads="1"/>
          </p:cNvSpPr>
          <p:nvPr/>
        </p:nvSpPr>
        <p:spPr bwMode="auto">
          <a:xfrm>
            <a:off x="6324600" y="2438400"/>
            <a:ext cx="2209800" cy="2438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3574" name="Freeform 37"/>
          <p:cNvSpPr>
            <a:spLocks/>
          </p:cNvSpPr>
          <p:nvPr/>
        </p:nvSpPr>
        <p:spPr bwMode="auto">
          <a:xfrm>
            <a:off x="2362200" y="2765425"/>
            <a:ext cx="4168775" cy="1273175"/>
          </a:xfrm>
          <a:custGeom>
            <a:avLst/>
            <a:gdLst>
              <a:gd name="T0" fmla="*/ 0 w 2626"/>
              <a:gd name="T1" fmla="*/ 2147483647 h 802"/>
              <a:gd name="T2" fmla="*/ 2147483647 w 2626"/>
              <a:gd name="T3" fmla="*/ 2147483647 h 802"/>
              <a:gd name="T4" fmla="*/ 2147483647 w 2626"/>
              <a:gd name="T5" fmla="*/ 0 h 802"/>
              <a:gd name="T6" fmla="*/ 0 60000 65536"/>
              <a:gd name="T7" fmla="*/ 0 60000 65536"/>
              <a:gd name="T8" fmla="*/ 0 60000 65536"/>
              <a:gd name="T9" fmla="*/ 0 w 2626"/>
              <a:gd name="T10" fmla="*/ 0 h 802"/>
              <a:gd name="T11" fmla="*/ 2626 w 2626"/>
              <a:gd name="T12" fmla="*/ 802 h 8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26" h="802">
                <a:moveTo>
                  <a:pt x="0" y="802"/>
                </a:moveTo>
                <a:lnTo>
                  <a:pt x="1193" y="55"/>
                </a:lnTo>
                <a:lnTo>
                  <a:pt x="2626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5486400" y="3081338"/>
            <a:ext cx="1120775" cy="2243137"/>
            <a:chOff x="3552" y="1941"/>
            <a:chExt cx="706" cy="1413"/>
          </a:xfrm>
        </p:grpSpPr>
        <p:sp>
          <p:nvSpPr>
            <p:cNvPr id="23585" name="Freeform 38"/>
            <p:cNvSpPr>
              <a:spLocks/>
            </p:cNvSpPr>
            <p:nvPr/>
          </p:nvSpPr>
          <p:spPr bwMode="auto">
            <a:xfrm>
              <a:off x="3600" y="1941"/>
              <a:ext cx="658" cy="1371"/>
            </a:xfrm>
            <a:custGeom>
              <a:avLst/>
              <a:gdLst>
                <a:gd name="T0" fmla="*/ 0 w 658"/>
                <a:gd name="T1" fmla="*/ 1371 h 1371"/>
                <a:gd name="T2" fmla="*/ 658 w 658"/>
                <a:gd name="T3" fmla="*/ 0 h 1371"/>
                <a:gd name="T4" fmla="*/ 0 60000 65536"/>
                <a:gd name="T5" fmla="*/ 0 60000 65536"/>
                <a:gd name="T6" fmla="*/ 0 w 658"/>
                <a:gd name="T7" fmla="*/ 0 h 1371"/>
                <a:gd name="T8" fmla="*/ 658 w 658"/>
                <a:gd name="T9" fmla="*/ 1371 h 13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8" h="1371">
                  <a:moveTo>
                    <a:pt x="0" y="1371"/>
                  </a:moveTo>
                  <a:lnTo>
                    <a:pt x="658" y="0"/>
                  </a:lnTo>
                </a:path>
              </a:pathLst>
            </a:custGeom>
            <a:noFill/>
            <a:ln w="19050" cap="flat" cmpd="sng">
              <a:solidFill>
                <a:schemeClr val="hlink"/>
              </a:solidFill>
              <a:prstDash val="dash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US"/>
            </a:p>
          </p:txBody>
        </p:sp>
        <p:sp>
          <p:nvSpPr>
            <p:cNvPr id="23586" name="Oval 39"/>
            <p:cNvSpPr>
              <a:spLocks noChangeArrowheads="1"/>
            </p:cNvSpPr>
            <p:nvPr/>
          </p:nvSpPr>
          <p:spPr bwMode="auto">
            <a:xfrm>
              <a:off x="3552" y="330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365125" y="4495800"/>
            <a:ext cx="3368675" cy="1539875"/>
            <a:chOff x="326" y="2832"/>
            <a:chExt cx="2122" cy="970"/>
          </a:xfrm>
        </p:grpSpPr>
        <p:sp>
          <p:nvSpPr>
            <p:cNvPr id="23583" name="AutoShape 40"/>
            <p:cNvSpPr>
              <a:spLocks noChangeArrowheads="1"/>
            </p:cNvSpPr>
            <p:nvPr/>
          </p:nvSpPr>
          <p:spPr bwMode="auto">
            <a:xfrm flipV="1">
              <a:off x="1248" y="2832"/>
              <a:ext cx="1200" cy="9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4287 h 21600"/>
                <a:gd name="T14" fmla="*/ 19872 w 21600"/>
                <a:gd name="T15" fmla="*/ 786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729" y="0"/>
                  </a:lnTo>
                  <a:lnTo>
                    <a:pt x="15729" y="4298"/>
                  </a:lnTo>
                  <a:lnTo>
                    <a:pt x="12427" y="4298"/>
                  </a:lnTo>
                  <a:cubicBezTo>
                    <a:pt x="5564" y="4298"/>
                    <a:pt x="0" y="7817"/>
                    <a:pt x="0" y="12158"/>
                  </a:cubicBezTo>
                  <a:lnTo>
                    <a:pt x="0" y="21600"/>
                  </a:lnTo>
                  <a:lnTo>
                    <a:pt x="3641" y="21600"/>
                  </a:lnTo>
                  <a:lnTo>
                    <a:pt x="3641" y="12158"/>
                  </a:lnTo>
                  <a:cubicBezTo>
                    <a:pt x="3641" y="9784"/>
                    <a:pt x="7575" y="7860"/>
                    <a:pt x="12427" y="7860"/>
                  </a:cubicBezTo>
                  <a:lnTo>
                    <a:pt x="15729" y="7860"/>
                  </a:lnTo>
                  <a:lnTo>
                    <a:pt x="15729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3584" name="Text Box 41"/>
            <p:cNvSpPr txBox="1">
              <a:spLocks noChangeArrowheads="1"/>
            </p:cNvSpPr>
            <p:nvPr/>
          </p:nvSpPr>
          <p:spPr bwMode="auto">
            <a:xfrm>
              <a:off x="326" y="3552"/>
              <a:ext cx="17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>
                  <a:solidFill>
                    <a:schemeClr val="hlink"/>
                  </a:solidFill>
                </a:rPr>
                <a:t>invoke C.factorize(V, F)</a:t>
              </a:r>
            </a:p>
          </p:txBody>
        </p:sp>
      </p:grpSp>
      <p:sp>
        <p:nvSpPr>
          <p:cNvPr id="23577" name="Rectangle 46"/>
          <p:cNvSpPr>
            <a:spLocks noChangeArrowheads="1"/>
          </p:cNvSpPr>
          <p:nvPr/>
        </p:nvSpPr>
        <p:spPr bwMode="auto">
          <a:xfrm>
            <a:off x="6477000" y="3962400"/>
            <a:ext cx="1905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server code</a:t>
            </a:r>
          </a:p>
        </p:txBody>
      </p:sp>
      <p:sp>
        <p:nvSpPr>
          <p:cNvPr id="23578" name="Oval 47"/>
          <p:cNvSpPr>
            <a:spLocks noChangeArrowheads="1"/>
          </p:cNvSpPr>
          <p:nvPr/>
        </p:nvSpPr>
        <p:spPr bwMode="auto">
          <a:xfrm>
            <a:off x="7358063" y="40608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3579" name="Line 48"/>
          <p:cNvSpPr>
            <a:spLocks noChangeShapeType="1"/>
          </p:cNvSpPr>
          <p:nvPr/>
        </p:nvSpPr>
        <p:spPr bwMode="auto">
          <a:xfrm flipV="1">
            <a:off x="7391400" y="3048000"/>
            <a:ext cx="152400" cy="1035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5562600" y="4724400"/>
            <a:ext cx="3124200" cy="1295400"/>
            <a:chOff x="3504" y="2976"/>
            <a:chExt cx="1968" cy="816"/>
          </a:xfrm>
        </p:grpSpPr>
        <p:sp>
          <p:nvSpPr>
            <p:cNvPr id="23581" name="Text Box 45"/>
            <p:cNvSpPr txBox="1">
              <a:spLocks noChangeArrowheads="1"/>
            </p:cNvSpPr>
            <p:nvPr/>
          </p:nvSpPr>
          <p:spPr bwMode="auto">
            <a:xfrm>
              <a:off x="4214" y="3350"/>
              <a:ext cx="125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>
                  <a:solidFill>
                    <a:schemeClr val="hlink"/>
                  </a:solidFill>
                </a:rPr>
                <a:t>can later invoke F.write(buffer)</a:t>
              </a:r>
            </a:p>
          </p:txBody>
        </p:sp>
        <p:sp>
          <p:nvSpPr>
            <p:cNvPr id="23582" name="AutoShape 49"/>
            <p:cNvSpPr>
              <a:spLocks noChangeArrowheads="1"/>
            </p:cNvSpPr>
            <p:nvPr/>
          </p:nvSpPr>
          <p:spPr bwMode="auto">
            <a:xfrm rot="16200000" flipV="1">
              <a:off x="3696" y="2784"/>
              <a:ext cx="576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13 w 21600"/>
                <a:gd name="T13" fmla="*/ 3375 h 21600"/>
                <a:gd name="T14" fmla="*/ 17513 w 21600"/>
                <a:gd name="T15" fmla="*/ 877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2427" y="0"/>
                  </a:lnTo>
                  <a:lnTo>
                    <a:pt x="12427" y="3375"/>
                  </a:lnTo>
                  <a:cubicBezTo>
                    <a:pt x="5564" y="3375"/>
                    <a:pt x="0" y="7307"/>
                    <a:pt x="0" y="12158"/>
                  </a:cubicBezTo>
                  <a:lnTo>
                    <a:pt x="0" y="21600"/>
                  </a:lnTo>
                  <a:lnTo>
                    <a:pt x="5528" y="21600"/>
                  </a:lnTo>
                  <a:lnTo>
                    <a:pt x="5528" y="12158"/>
                  </a:lnTo>
                  <a:cubicBezTo>
                    <a:pt x="5528" y="10294"/>
                    <a:pt x="8617" y="8783"/>
                    <a:pt x="12427" y="8783"/>
                  </a:cubicBezTo>
                  <a:lnTo>
                    <a:pt x="12427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87FB02C7-C2F4-4788-B5D2-D5C3B1E97B62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Marshaling: Java Remote Objects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Remote objects are always “interfaces”</a:t>
            </a:r>
          </a:p>
          <a:p>
            <a:pPr lvl="2"/>
            <a:r>
              <a:rPr lang="en-US" altLang="en-US" dirty="0" smtClean="0"/>
              <a:t>		</a:t>
            </a:r>
          </a:p>
          <a:p>
            <a:r>
              <a:rPr lang="en-US" altLang="en-US" dirty="0" smtClean="0"/>
              <a:t>The remote object may originates from the client or some other server</a:t>
            </a:r>
          </a:p>
          <a:p>
            <a:pPr lvl="1"/>
            <a:r>
              <a:rPr lang="en-US" altLang="en-US" dirty="0" smtClean="0"/>
              <a:t>Enables complex interactions (such as callbacks) – how?</a:t>
            </a:r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CC7492B3-BEFD-46DC-B38D-31F416FC411C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1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Result Marshaling/Unmarshaling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Exactly the same as parameter marshaling / unmarshaling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408AF012-7D7B-4A4C-A96B-9FEB30A59B12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1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mtClean="0"/>
              <a:t>Naming in Java RMI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46163"/>
            <a:ext cx="7772400" cy="4821237"/>
          </a:xfrm>
        </p:spPr>
        <p:txBody>
          <a:bodyPr/>
          <a:lstStyle/>
          <a:p>
            <a:r>
              <a:rPr lang="en-US" altLang="en-US" smtClean="0"/>
              <a:t>Obtain a reference of a remote object for the first time</a:t>
            </a:r>
          </a:p>
          <a:p>
            <a:pPr lvl="1"/>
            <a:r>
              <a:rPr lang="en-US" altLang="en-US" smtClean="0"/>
              <a:t>Server machine runs rmiregistry (a separate process from the Java process)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chemeClr val="hlink"/>
                </a:solidFill>
              </a:rPr>
              <a:t>			rmiregistry [port]</a:t>
            </a:r>
            <a:endParaRPr lang="en-US" altLang="en-US" smtClean="0"/>
          </a:p>
          <a:p>
            <a:pPr lvl="1"/>
            <a:r>
              <a:rPr lang="en-US" altLang="en-US" smtClean="0"/>
              <a:t>Java prog on the server invokes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mtClean="0"/>
              <a:t>			</a:t>
            </a:r>
            <a:r>
              <a:rPr lang="en-US" altLang="en-US" smtClean="0">
                <a:solidFill>
                  <a:schemeClr val="hlink"/>
                </a:solidFill>
              </a:rPr>
              <a:t>Naming.rebind(“objname”, remote_obj);</a:t>
            </a:r>
          </a:p>
          <a:p>
            <a:pPr lvl="1"/>
            <a:r>
              <a:rPr lang="en-US" altLang="en-US" smtClean="0"/>
              <a:t>rmiregistry will remember this name binding</a:t>
            </a:r>
          </a:p>
          <a:p>
            <a:pPr lvl="1"/>
            <a:r>
              <a:rPr lang="en-US" altLang="en-US" smtClean="0"/>
              <a:t>Java prog on the client invokes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mtClean="0"/>
              <a:t>			</a:t>
            </a:r>
            <a:r>
              <a:rPr lang="en-US" altLang="en-US" smtClean="0">
                <a:solidFill>
                  <a:schemeClr val="hlink"/>
                </a:solidFill>
              </a:rPr>
              <a:t>obj = Naming.lookup(“//ip_addr:port/objname”);</a:t>
            </a:r>
          </a:p>
          <a:p>
            <a:pPr lvl="1"/>
            <a:r>
              <a:rPr lang="en-US" altLang="en-US" smtClean="0"/>
              <a:t>rmiregistry will return the remote obj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Lookup itself is like an RMI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528ED7EF-48DE-4775-9B27-E7C896D92EB0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2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Downloading of Classes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Two scenario:</a:t>
            </a:r>
          </a:p>
          <a:p>
            <a:pPr lvl="1"/>
            <a:r>
              <a:rPr lang="en-US" altLang="en-US" smtClean="0"/>
              <a:t>Receive a marshaled object, but don’t have the code (i.e., class file) for that object </a:t>
            </a:r>
          </a:p>
          <a:p>
            <a:pPr lvl="1"/>
            <a:r>
              <a:rPr lang="en-US" altLang="en-US" smtClean="0"/>
              <a:t>Receive a reference of a remote object, but don’t have the code (i.e., class file) for the object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Java will automatically “download” the class file from the machine where you get the object</a:t>
            </a:r>
          </a:p>
          <a:p>
            <a:pPr lvl="1"/>
            <a:r>
              <a:rPr lang="en-US" altLang="en-US" smtClean="0"/>
              <a:t>Advantage: Allow automatic object upgrade </a:t>
            </a:r>
          </a:p>
          <a:p>
            <a:pPr lvl="1"/>
            <a:r>
              <a:rPr lang="en-US" altLang="en-US" smtClean="0"/>
              <a:t>Disadvantage: </a:t>
            </a:r>
            <a:r>
              <a:rPr lang="en-US" altLang="en-US" smtClean="0">
                <a:solidFill>
                  <a:schemeClr val="hlink"/>
                </a:solidFill>
              </a:rPr>
              <a:t>If you already have a class file for that object, the local class file will be used – possibility of inconsistency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27C52ED7-AAB3-40AE-BEBB-8B3558FD6B0B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When we should </a:t>
            </a:r>
            <a:r>
              <a:rPr lang="en-US" smtClean="0">
                <a:solidFill>
                  <a:schemeClr val="hlink"/>
                </a:solidFill>
              </a:rPr>
              <a:t>NOT</a:t>
            </a:r>
            <a:r>
              <a:rPr lang="en-US" smtClean="0"/>
              <a:t> use RMI/RPC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4675188"/>
          </a:xfrm>
        </p:spPr>
        <p:txBody>
          <a:bodyPr/>
          <a:lstStyle/>
          <a:p>
            <a:r>
              <a:rPr lang="en-US" altLang="en-US" smtClean="0"/>
              <a:t>RPC aims for client/server communication: </a:t>
            </a:r>
          </a:p>
          <a:p>
            <a:pPr lvl="1"/>
            <a:r>
              <a:rPr lang="en-US" altLang="en-US" smtClean="0"/>
              <a:t>Not suitable for multicast/broadcast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Performance: Why RPC is not used for web browsing?</a:t>
            </a:r>
          </a:p>
          <a:p>
            <a:pPr lvl="1"/>
            <a:r>
              <a:rPr lang="en-US" altLang="en-US" smtClean="0"/>
              <a:t>Sub-question: What exactly are we using for web browsing?</a:t>
            </a:r>
          </a:p>
          <a:p>
            <a:pPr lvl="1"/>
            <a:r>
              <a:rPr lang="en-US" altLang="en-US" smtClean="0"/>
              <a:t>All about tradeoffs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Blocking: A client cannot invoke RPCs in parallel</a:t>
            </a:r>
          </a:p>
          <a:p>
            <a:pPr lvl="1"/>
            <a:r>
              <a:rPr lang="en-US" altLang="en-US" smtClean="0"/>
              <a:t>Non-blocking RPC solves the problem, but at the cost of design complexity – sometimes beats the exact purpose of RPC!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E6811A74-BEA9-4285-B2E7-62313177A8D5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3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When we should </a:t>
            </a:r>
            <a:r>
              <a:rPr lang="en-US" smtClean="0">
                <a:solidFill>
                  <a:schemeClr val="hlink"/>
                </a:solidFill>
              </a:rPr>
              <a:t>NOT</a:t>
            </a:r>
            <a:r>
              <a:rPr lang="en-US" smtClean="0"/>
              <a:t> use RMI/RPC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Failures: Perhaps the biggest vulnerability</a:t>
            </a:r>
          </a:p>
          <a:p>
            <a:pPr lvl="1"/>
            <a:r>
              <a:rPr lang="en-US" altLang="en-US" smtClean="0"/>
              <a:t>Concept of RPC comes from local procedure call and intends to preserve its behavior </a:t>
            </a:r>
          </a:p>
          <a:p>
            <a:pPr lvl="1"/>
            <a:r>
              <a:rPr lang="en-US" altLang="en-US" smtClean="0"/>
              <a:t>What if the server fails during execution?</a:t>
            </a:r>
          </a:p>
          <a:p>
            <a:pPr lvl="1"/>
            <a:r>
              <a:rPr lang="en-US" altLang="en-US" smtClean="0"/>
              <a:t>Client has no idea whether the procedure has been invoked or not …example?</a:t>
            </a:r>
          </a:p>
          <a:p>
            <a:pPr lvl="1"/>
            <a:r>
              <a:rPr lang="en-US" altLang="en-US" smtClean="0"/>
              <a:t>To ensure exactly-once semantics, careful /complex logging needs to be done 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Should we hide such failure or expose it?</a:t>
            </a:r>
          </a:p>
          <a:p>
            <a:pPr lvl="1"/>
            <a:r>
              <a:rPr lang="en-US" altLang="en-US" smtClean="0"/>
              <a:t>Again, it is about tradeoffs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65B02C2D-119F-4D05-99EA-8CAA17EF38E4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3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How to make up your mind?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685800" y="2514600"/>
            <a:ext cx="7848600" cy="11874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Rule of thumb: Use RPC if the communication pattern is simple, if you do not expect/worry much about failures, and if performance overheads are acceptable.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00896862-C429-4F6E-9A74-226769D09E57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0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Motivation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87413"/>
            <a:ext cx="5410200" cy="4675187"/>
          </a:xfrm>
        </p:spPr>
        <p:txBody>
          <a:bodyPr/>
          <a:lstStyle/>
          <a:p>
            <a:r>
              <a:rPr lang="en-US" altLang="en-US" sz="2000" smtClean="0"/>
              <a:t>Distributed systems by definition need communication</a:t>
            </a:r>
          </a:p>
          <a:p>
            <a:pPr lvl="3"/>
            <a:endParaRPr lang="en-US" altLang="en-US" sz="1400" smtClean="0"/>
          </a:p>
          <a:p>
            <a:r>
              <a:rPr lang="en-US" altLang="en-US" sz="2000" smtClean="0"/>
              <a:t>Networking:</a:t>
            </a:r>
          </a:p>
          <a:p>
            <a:pPr lvl="1"/>
            <a:r>
              <a:rPr lang="en-US" altLang="en-US" sz="1800" smtClean="0"/>
              <a:t>Aims at providing delivery of data</a:t>
            </a:r>
          </a:p>
          <a:p>
            <a:pPr lvl="1"/>
            <a:r>
              <a:rPr lang="en-US" altLang="en-US" sz="1800" smtClean="0"/>
              <a:t>Does not care about the data content</a:t>
            </a:r>
          </a:p>
          <a:p>
            <a:pPr lvl="2"/>
            <a:endParaRPr lang="en-US" altLang="en-US" sz="1600" smtClean="0"/>
          </a:p>
          <a:p>
            <a:r>
              <a:rPr lang="en-US" altLang="en-US" sz="2000" smtClean="0"/>
              <a:t>Distributed systems:</a:t>
            </a:r>
          </a:p>
          <a:p>
            <a:pPr lvl="1"/>
            <a:r>
              <a:rPr lang="en-US" altLang="en-US" sz="1800" smtClean="0"/>
              <a:t>The layer above networking</a:t>
            </a:r>
          </a:p>
          <a:p>
            <a:pPr lvl="1"/>
            <a:r>
              <a:rPr lang="en-US" altLang="en-US" sz="1800" smtClean="0"/>
              <a:t>Does not care how the data is delivered – </a:t>
            </a:r>
            <a:r>
              <a:rPr lang="en-US" altLang="en-US" sz="1800" smtClean="0">
                <a:solidFill>
                  <a:schemeClr val="hlink"/>
                </a:solidFill>
              </a:rPr>
              <a:t>sometimes</a:t>
            </a:r>
            <a:r>
              <a:rPr lang="en-US" altLang="en-US" sz="1800" smtClean="0"/>
              <a:t> treat the network as a black-box</a:t>
            </a:r>
          </a:p>
          <a:p>
            <a:pPr lvl="2"/>
            <a:endParaRPr lang="en-US" altLang="en-US" sz="1600" smtClean="0"/>
          </a:p>
          <a:p>
            <a:r>
              <a:rPr lang="en-US" altLang="en-US" sz="2000" smtClean="0"/>
              <a:t>Pros and cons of treating network as a black box?</a:t>
            </a:r>
          </a:p>
          <a:p>
            <a:pPr lvl="1"/>
            <a:r>
              <a:rPr lang="en-US" altLang="en-US" sz="1800" smtClean="0"/>
              <a:t>Example?</a:t>
            </a:r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6400800" y="1752600"/>
            <a:ext cx="1905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distributed systems</a:t>
            </a:r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6400800" y="3352800"/>
            <a:ext cx="1905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networking</a:t>
            </a:r>
          </a:p>
        </p:txBody>
      </p:sp>
      <p:sp>
        <p:nvSpPr>
          <p:cNvPr id="4104" name="Line 6"/>
          <p:cNvSpPr>
            <a:spLocks noChangeShapeType="1"/>
          </p:cNvSpPr>
          <p:nvPr/>
        </p:nvSpPr>
        <p:spPr bwMode="auto">
          <a:xfrm>
            <a:off x="5791200" y="3200400"/>
            <a:ext cx="2895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01320051-389C-4761-8E4C-09BD2AAFA034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7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3048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History Readings (Non-compulsory)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7772400" cy="4675187"/>
          </a:xfrm>
        </p:spPr>
        <p:txBody>
          <a:bodyPr/>
          <a:lstStyle/>
          <a:p>
            <a:r>
              <a:rPr lang="en-US" altLang="en-US" dirty="0" smtClean="0"/>
              <a:t>The original paper [</a:t>
            </a:r>
            <a:r>
              <a:rPr lang="en-US" altLang="en-US" dirty="0" err="1" smtClean="0"/>
              <a:t>Birrell</a:t>
            </a:r>
            <a:r>
              <a:rPr lang="en-US" altLang="en-US" dirty="0" smtClean="0"/>
              <a:t> and Nelson’84]:</a:t>
            </a:r>
          </a:p>
          <a:p>
            <a:pPr lvl="1"/>
            <a:r>
              <a:rPr lang="en-US" altLang="en-US" dirty="0" smtClean="0"/>
              <a:t>“Implementing Remote Procedure Calls”, in ACM Transactions on Computer Systems, Feb 1984.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r>
              <a:rPr lang="en-US" altLang="en-US" dirty="0" smtClean="0"/>
              <a:t>SUN RPC:</a:t>
            </a:r>
          </a:p>
          <a:p>
            <a:pPr lvl="1"/>
            <a:r>
              <a:rPr lang="en-US" altLang="en-US" dirty="0" smtClean="0"/>
              <a:t>http://www.rfc-editor.org/rfc/rfc1057.txt</a:t>
            </a:r>
          </a:p>
          <a:p>
            <a:r>
              <a:rPr lang="en-US" altLang="en-US" dirty="0" smtClean="0"/>
              <a:t>XML-RPC:</a:t>
            </a:r>
          </a:p>
          <a:p>
            <a:pPr lvl="1"/>
            <a:r>
              <a:rPr lang="en-US" altLang="en-US" dirty="0" smtClean="0"/>
              <a:t>http://www.xmlrpc.com/</a:t>
            </a:r>
          </a:p>
          <a:p>
            <a:pPr lvl="1"/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1E93BCB8-CC8B-4370-A3F9-EA604FCB3363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3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3048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Motivation: Multicast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Single sender sends the same data to 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/>
              <a:t> receivers</a:t>
            </a:r>
          </a:p>
          <a:p>
            <a:r>
              <a:rPr lang="en-US" altLang="en-US" smtClean="0"/>
              <a:t>Use 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/>
              <a:t> point-to-point messages</a:t>
            </a:r>
          </a:p>
          <a:p>
            <a:pPr lvl="1"/>
            <a:r>
              <a:rPr lang="en-US" altLang="en-US" smtClean="0"/>
              <a:t>Overload the sender – throughput limited by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mtClean="0"/>
              <a:t>			</a:t>
            </a:r>
            <a:r>
              <a:rPr lang="en-US" altLang="en-US" smtClean="0">
                <a:solidFill>
                  <a:schemeClr val="hlink"/>
                </a:solidFill>
              </a:rPr>
              <a:t>server’s bandwidth / </a:t>
            </a:r>
            <a:r>
              <a:rPr lang="en-US" altLang="en-US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n</a:t>
            </a:r>
            <a:endParaRPr lang="en-US" altLang="en-US" smtClean="0">
              <a:solidFill>
                <a:schemeClr val="hlink"/>
              </a:solidFill>
            </a:endParaRPr>
          </a:p>
          <a:p>
            <a:pPr lvl="3"/>
            <a:endParaRPr lang="en-US" altLang="en-US" sz="2000" smtClean="0">
              <a:solidFill>
                <a:schemeClr val="hlink"/>
              </a:solidFill>
            </a:endParaRPr>
          </a:p>
          <a:p>
            <a:r>
              <a:rPr lang="en-US" altLang="en-US" smtClean="0"/>
              <a:t>Multicast: Have the clients help forward the message to others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9D43AE2B-0BC4-43B5-AC76-547CF32B2E55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1828800" y="2819400"/>
            <a:ext cx="5334000" cy="2971800"/>
          </a:xfrm>
          <a:prstGeom prst="cloudCallout">
            <a:avLst>
              <a:gd name="adj1" fmla="val 72056"/>
              <a:gd name="adj2" fmla="val -11004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5943600" y="762000"/>
            <a:ext cx="2590800" cy="1981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533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mtClean="0"/>
              <a:t>Without Multicast</a:t>
            </a:r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990600" y="3048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A</a:t>
            </a:r>
          </a:p>
        </p:txBody>
      </p:sp>
      <p:sp>
        <p:nvSpPr>
          <p:cNvPr id="33800" name="Rectangle 7"/>
          <p:cNvSpPr>
            <a:spLocks noChangeArrowheads="1"/>
          </p:cNvSpPr>
          <p:nvPr/>
        </p:nvSpPr>
        <p:spPr bwMode="auto">
          <a:xfrm>
            <a:off x="990600" y="5029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B</a:t>
            </a:r>
          </a:p>
        </p:txBody>
      </p:sp>
      <p:sp>
        <p:nvSpPr>
          <p:cNvPr id="33801" name="Rectangle 8"/>
          <p:cNvSpPr>
            <a:spLocks noChangeArrowheads="1"/>
          </p:cNvSpPr>
          <p:nvPr/>
        </p:nvSpPr>
        <p:spPr bwMode="auto">
          <a:xfrm>
            <a:off x="7391400" y="2895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C</a:t>
            </a:r>
          </a:p>
        </p:txBody>
      </p:sp>
      <p:sp>
        <p:nvSpPr>
          <p:cNvPr id="33802" name="Rectangle 9"/>
          <p:cNvSpPr>
            <a:spLocks noChangeArrowheads="1"/>
          </p:cNvSpPr>
          <p:nvPr/>
        </p:nvSpPr>
        <p:spPr bwMode="auto">
          <a:xfrm>
            <a:off x="7543800" y="5029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D</a:t>
            </a:r>
          </a:p>
        </p:txBody>
      </p:sp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29718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R1</a:t>
            </a:r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2743200" y="4572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R2</a:t>
            </a:r>
          </a:p>
        </p:txBody>
      </p:sp>
      <p:sp>
        <p:nvSpPr>
          <p:cNvPr id="33805" name="Oval 13"/>
          <p:cNvSpPr>
            <a:spLocks noChangeArrowheads="1"/>
          </p:cNvSpPr>
          <p:nvPr/>
        </p:nvSpPr>
        <p:spPr bwMode="auto">
          <a:xfrm>
            <a:off x="4267200" y="4038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R3</a:t>
            </a:r>
          </a:p>
        </p:txBody>
      </p:sp>
      <p:sp>
        <p:nvSpPr>
          <p:cNvPr id="33806" name="Oval 14"/>
          <p:cNvSpPr>
            <a:spLocks noChangeArrowheads="1"/>
          </p:cNvSpPr>
          <p:nvPr/>
        </p:nvSpPr>
        <p:spPr bwMode="auto">
          <a:xfrm>
            <a:off x="5638800" y="3276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R4</a:t>
            </a:r>
          </a:p>
        </p:txBody>
      </p:sp>
      <p:sp>
        <p:nvSpPr>
          <p:cNvPr id="33807" name="Oval 15"/>
          <p:cNvSpPr>
            <a:spLocks noChangeArrowheads="1"/>
          </p:cNvSpPr>
          <p:nvPr/>
        </p:nvSpPr>
        <p:spPr bwMode="auto">
          <a:xfrm>
            <a:off x="5334000" y="4495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R5</a:t>
            </a:r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>
            <a:off x="1371600" y="3276600"/>
            <a:ext cx="1600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 flipV="1">
            <a:off x="1371600" y="4876800"/>
            <a:ext cx="1371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 flipV="1">
            <a:off x="3352800" y="4419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>
            <a:off x="3581400" y="3886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3812" name="Line 21"/>
          <p:cNvSpPr>
            <a:spLocks noChangeShapeType="1"/>
          </p:cNvSpPr>
          <p:nvPr/>
        </p:nvSpPr>
        <p:spPr bwMode="auto">
          <a:xfrm>
            <a:off x="4876800" y="4343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3813" name="Line 22"/>
          <p:cNvSpPr>
            <a:spLocks noChangeShapeType="1"/>
          </p:cNvSpPr>
          <p:nvPr/>
        </p:nvSpPr>
        <p:spPr bwMode="auto">
          <a:xfrm flipH="1">
            <a:off x="5715000" y="38100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3814" name="Line 23"/>
          <p:cNvSpPr>
            <a:spLocks noChangeShapeType="1"/>
          </p:cNvSpPr>
          <p:nvPr/>
        </p:nvSpPr>
        <p:spPr bwMode="auto">
          <a:xfrm flipV="1">
            <a:off x="4724400" y="3657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3815" name="Line 24"/>
          <p:cNvSpPr>
            <a:spLocks noChangeShapeType="1"/>
          </p:cNvSpPr>
          <p:nvPr/>
        </p:nvSpPr>
        <p:spPr bwMode="auto">
          <a:xfrm>
            <a:off x="5943600" y="48768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3816" name="Line 25"/>
          <p:cNvSpPr>
            <a:spLocks noChangeShapeType="1"/>
          </p:cNvSpPr>
          <p:nvPr/>
        </p:nvSpPr>
        <p:spPr bwMode="auto">
          <a:xfrm flipV="1">
            <a:off x="6248400" y="31242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1066012" name="Freeform 28"/>
          <p:cNvSpPr>
            <a:spLocks/>
          </p:cNvSpPr>
          <p:nvPr/>
        </p:nvSpPr>
        <p:spPr bwMode="auto">
          <a:xfrm>
            <a:off x="1447800" y="3048000"/>
            <a:ext cx="5791200" cy="892175"/>
          </a:xfrm>
          <a:custGeom>
            <a:avLst/>
            <a:gdLst>
              <a:gd name="T0" fmla="*/ 0 w 3648"/>
              <a:gd name="T1" fmla="*/ 2147483647 h 562"/>
              <a:gd name="T2" fmla="*/ 2147483647 w 3648"/>
              <a:gd name="T3" fmla="*/ 2147483647 h 562"/>
              <a:gd name="T4" fmla="*/ 2147483647 w 3648"/>
              <a:gd name="T5" fmla="*/ 0 h 562"/>
              <a:gd name="T6" fmla="*/ 0 60000 65536"/>
              <a:gd name="T7" fmla="*/ 0 60000 65536"/>
              <a:gd name="T8" fmla="*/ 0 60000 65536"/>
              <a:gd name="T9" fmla="*/ 0 w 3648"/>
              <a:gd name="T10" fmla="*/ 0 h 562"/>
              <a:gd name="T11" fmla="*/ 3648 w 3648"/>
              <a:gd name="T12" fmla="*/ 562 h 5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48" h="562">
                <a:moveTo>
                  <a:pt x="0" y="96"/>
                </a:moveTo>
                <a:lnTo>
                  <a:pt x="1913" y="562"/>
                </a:lnTo>
                <a:lnTo>
                  <a:pt x="3648" y="0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1066013" name="Freeform 29"/>
          <p:cNvSpPr>
            <a:spLocks/>
          </p:cNvSpPr>
          <p:nvPr/>
        </p:nvSpPr>
        <p:spPr bwMode="auto">
          <a:xfrm>
            <a:off x="1393825" y="3505200"/>
            <a:ext cx="2916238" cy="1622425"/>
          </a:xfrm>
          <a:custGeom>
            <a:avLst/>
            <a:gdLst>
              <a:gd name="T0" fmla="*/ 0 w 1837"/>
              <a:gd name="T1" fmla="*/ 0 h 1022"/>
              <a:gd name="T2" fmla="*/ 2147483647 w 1837"/>
              <a:gd name="T3" fmla="*/ 2147483647 h 1022"/>
              <a:gd name="T4" fmla="*/ 2147483647 w 1837"/>
              <a:gd name="T5" fmla="*/ 2147483647 h 1022"/>
              <a:gd name="T6" fmla="*/ 2147483647 w 1837"/>
              <a:gd name="T7" fmla="*/ 2147483647 h 1022"/>
              <a:gd name="T8" fmla="*/ 2147483647 w 1837"/>
              <a:gd name="T9" fmla="*/ 2147483647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37"/>
              <a:gd name="T16" fmla="*/ 0 h 1022"/>
              <a:gd name="T17" fmla="*/ 1837 w 1837"/>
              <a:gd name="T18" fmla="*/ 1022 h 10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37" h="1022">
                <a:moveTo>
                  <a:pt x="0" y="0"/>
                </a:moveTo>
                <a:lnTo>
                  <a:pt x="1117" y="370"/>
                </a:lnTo>
                <a:lnTo>
                  <a:pt x="1837" y="590"/>
                </a:lnTo>
                <a:lnTo>
                  <a:pt x="1186" y="679"/>
                </a:lnTo>
                <a:lnTo>
                  <a:pt x="34" y="1022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1066014" name="Freeform 30"/>
          <p:cNvSpPr>
            <a:spLocks/>
          </p:cNvSpPr>
          <p:nvPr/>
        </p:nvSpPr>
        <p:spPr bwMode="auto">
          <a:xfrm>
            <a:off x="1458913" y="3375025"/>
            <a:ext cx="5986462" cy="1958975"/>
          </a:xfrm>
          <a:custGeom>
            <a:avLst/>
            <a:gdLst>
              <a:gd name="T0" fmla="*/ 0 w 3771"/>
              <a:gd name="T1" fmla="*/ 0 h 1234"/>
              <a:gd name="T2" fmla="*/ 2147483647 w 3771"/>
              <a:gd name="T3" fmla="*/ 2147483647 h 1234"/>
              <a:gd name="T4" fmla="*/ 2147483647 w 3771"/>
              <a:gd name="T5" fmla="*/ 2147483647 h 1234"/>
              <a:gd name="T6" fmla="*/ 2147483647 w 3771"/>
              <a:gd name="T7" fmla="*/ 2147483647 h 1234"/>
              <a:gd name="T8" fmla="*/ 2147483647 w 3771"/>
              <a:gd name="T9" fmla="*/ 2147483647 h 1234"/>
              <a:gd name="T10" fmla="*/ 2147483647 w 3771"/>
              <a:gd name="T11" fmla="*/ 2147483647 h 123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71"/>
              <a:gd name="T19" fmla="*/ 0 h 1234"/>
              <a:gd name="T20" fmla="*/ 3771 w 3771"/>
              <a:gd name="T21" fmla="*/ 1234 h 123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71" h="1234">
                <a:moveTo>
                  <a:pt x="0" y="0"/>
                </a:moveTo>
                <a:lnTo>
                  <a:pt x="1104" y="418"/>
                </a:lnTo>
                <a:lnTo>
                  <a:pt x="1550" y="555"/>
                </a:lnTo>
                <a:lnTo>
                  <a:pt x="2016" y="727"/>
                </a:lnTo>
                <a:lnTo>
                  <a:pt x="2640" y="1035"/>
                </a:lnTo>
                <a:lnTo>
                  <a:pt x="3771" y="1234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1066015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685800" y="1365250"/>
            <a:ext cx="7772400" cy="1073150"/>
          </a:xfrm>
          <a:noFill/>
        </p:spPr>
        <p:txBody>
          <a:bodyPr/>
          <a:lstStyle/>
          <a:p>
            <a:r>
              <a:rPr lang="en-US" altLang="en-US" smtClean="0"/>
              <a:t>A uses its outgoing link 3 times</a:t>
            </a:r>
          </a:p>
          <a:p>
            <a:r>
              <a:rPr lang="en-US" altLang="en-US" smtClean="0"/>
              <a:t>Edge R1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/>
              <a:t>R3 is used 3 times as well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66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6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6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601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7F93AB4A-1811-4C21-9D87-FA16976CF52B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4820" name="AutoShape 2"/>
          <p:cNvSpPr>
            <a:spLocks noChangeArrowheads="1"/>
          </p:cNvSpPr>
          <p:nvPr/>
        </p:nvSpPr>
        <p:spPr bwMode="auto">
          <a:xfrm>
            <a:off x="1828800" y="2819400"/>
            <a:ext cx="5334000" cy="2971800"/>
          </a:xfrm>
          <a:prstGeom prst="cloudCallout">
            <a:avLst>
              <a:gd name="adj1" fmla="val 72056"/>
              <a:gd name="adj2" fmla="val -11004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5943600" y="762000"/>
            <a:ext cx="2590800" cy="1981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067012" name="Rectangle 4"/>
          <p:cNvSpPr>
            <a:spLocks noGrp="1" noChangeArrowheads="1"/>
          </p:cNvSpPr>
          <p:nvPr>
            <p:ph type="title"/>
          </p:nvPr>
        </p:nvSpPr>
        <p:spPr>
          <a:xfrm>
            <a:off x="706438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mtClean="0"/>
              <a:t>IP-Multicast</a:t>
            </a:r>
          </a:p>
        </p:txBody>
      </p:sp>
      <p:sp>
        <p:nvSpPr>
          <p:cNvPr id="348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887413"/>
            <a:ext cx="7772400" cy="2008187"/>
          </a:xfrm>
        </p:spPr>
        <p:txBody>
          <a:bodyPr/>
          <a:lstStyle/>
          <a:p>
            <a:r>
              <a:rPr lang="en-US" altLang="en-US" sz="2000" smtClean="0"/>
              <a:t>A networking topic</a:t>
            </a:r>
          </a:p>
          <a:p>
            <a:r>
              <a:rPr lang="en-US" altLang="en-US" sz="2000" smtClean="0"/>
              <a:t>Very efficient – message never traverse same link twice</a:t>
            </a:r>
          </a:p>
          <a:p>
            <a:r>
              <a:rPr lang="en-US" altLang="en-US" sz="2000" smtClean="0"/>
              <a:t>Need support for routers – ISPs hate changes</a:t>
            </a:r>
          </a:p>
          <a:p>
            <a:r>
              <a:rPr lang="en-US" altLang="en-US" sz="2000" smtClean="0"/>
              <a:t>IP multicast was never hugely successful – a good technique does not always turn into products</a:t>
            </a:r>
          </a:p>
          <a:p>
            <a:endParaRPr lang="en-US" altLang="en-US" sz="2000" smtClean="0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90600" y="3048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A</a:t>
            </a:r>
          </a:p>
        </p:txBody>
      </p:sp>
      <p:sp>
        <p:nvSpPr>
          <p:cNvPr id="34825" name="Rectangle 7"/>
          <p:cNvSpPr>
            <a:spLocks noChangeArrowheads="1"/>
          </p:cNvSpPr>
          <p:nvPr/>
        </p:nvSpPr>
        <p:spPr bwMode="auto">
          <a:xfrm>
            <a:off x="990600" y="5029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B</a:t>
            </a:r>
          </a:p>
        </p:txBody>
      </p:sp>
      <p:sp>
        <p:nvSpPr>
          <p:cNvPr id="34826" name="Rectangle 8"/>
          <p:cNvSpPr>
            <a:spLocks noChangeArrowheads="1"/>
          </p:cNvSpPr>
          <p:nvPr/>
        </p:nvSpPr>
        <p:spPr bwMode="auto">
          <a:xfrm>
            <a:off x="7391400" y="2895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C</a:t>
            </a:r>
          </a:p>
        </p:txBody>
      </p:sp>
      <p:sp>
        <p:nvSpPr>
          <p:cNvPr id="34827" name="Rectangle 9"/>
          <p:cNvSpPr>
            <a:spLocks noChangeArrowheads="1"/>
          </p:cNvSpPr>
          <p:nvPr/>
        </p:nvSpPr>
        <p:spPr bwMode="auto">
          <a:xfrm>
            <a:off x="7543800" y="5029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D</a:t>
            </a:r>
          </a:p>
        </p:txBody>
      </p:sp>
      <p:sp>
        <p:nvSpPr>
          <p:cNvPr id="34828" name="Oval 10"/>
          <p:cNvSpPr>
            <a:spLocks noChangeArrowheads="1"/>
          </p:cNvSpPr>
          <p:nvPr/>
        </p:nvSpPr>
        <p:spPr bwMode="auto">
          <a:xfrm>
            <a:off x="29718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R1</a:t>
            </a:r>
          </a:p>
        </p:txBody>
      </p:sp>
      <p:sp>
        <p:nvSpPr>
          <p:cNvPr id="34829" name="Oval 11"/>
          <p:cNvSpPr>
            <a:spLocks noChangeArrowheads="1"/>
          </p:cNvSpPr>
          <p:nvPr/>
        </p:nvSpPr>
        <p:spPr bwMode="auto">
          <a:xfrm>
            <a:off x="2743200" y="4572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R2</a:t>
            </a:r>
          </a:p>
        </p:txBody>
      </p:sp>
      <p:sp>
        <p:nvSpPr>
          <p:cNvPr id="34830" name="Oval 12"/>
          <p:cNvSpPr>
            <a:spLocks noChangeArrowheads="1"/>
          </p:cNvSpPr>
          <p:nvPr/>
        </p:nvSpPr>
        <p:spPr bwMode="auto">
          <a:xfrm>
            <a:off x="4267200" y="4038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R3</a:t>
            </a:r>
          </a:p>
        </p:txBody>
      </p:sp>
      <p:sp>
        <p:nvSpPr>
          <p:cNvPr id="34831" name="Oval 13"/>
          <p:cNvSpPr>
            <a:spLocks noChangeArrowheads="1"/>
          </p:cNvSpPr>
          <p:nvPr/>
        </p:nvSpPr>
        <p:spPr bwMode="auto">
          <a:xfrm>
            <a:off x="5638800" y="3276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R4</a:t>
            </a:r>
          </a:p>
        </p:txBody>
      </p:sp>
      <p:sp>
        <p:nvSpPr>
          <p:cNvPr id="34832" name="Oval 14"/>
          <p:cNvSpPr>
            <a:spLocks noChangeArrowheads="1"/>
          </p:cNvSpPr>
          <p:nvPr/>
        </p:nvSpPr>
        <p:spPr bwMode="auto">
          <a:xfrm>
            <a:off x="5334000" y="4495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R5</a:t>
            </a:r>
          </a:p>
        </p:txBody>
      </p:sp>
      <p:sp>
        <p:nvSpPr>
          <p:cNvPr id="34833" name="Line 15"/>
          <p:cNvSpPr>
            <a:spLocks noChangeShapeType="1"/>
          </p:cNvSpPr>
          <p:nvPr/>
        </p:nvSpPr>
        <p:spPr bwMode="auto">
          <a:xfrm>
            <a:off x="1371600" y="3276600"/>
            <a:ext cx="1600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4834" name="Line 16"/>
          <p:cNvSpPr>
            <a:spLocks noChangeShapeType="1"/>
          </p:cNvSpPr>
          <p:nvPr/>
        </p:nvSpPr>
        <p:spPr bwMode="auto">
          <a:xfrm flipV="1">
            <a:off x="1371600" y="4876800"/>
            <a:ext cx="1371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4835" name="Line 17"/>
          <p:cNvSpPr>
            <a:spLocks noChangeShapeType="1"/>
          </p:cNvSpPr>
          <p:nvPr/>
        </p:nvSpPr>
        <p:spPr bwMode="auto">
          <a:xfrm flipV="1">
            <a:off x="3352800" y="4419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4836" name="Line 18"/>
          <p:cNvSpPr>
            <a:spLocks noChangeShapeType="1"/>
          </p:cNvSpPr>
          <p:nvPr/>
        </p:nvSpPr>
        <p:spPr bwMode="auto">
          <a:xfrm>
            <a:off x="3581400" y="3886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4837" name="Line 20"/>
          <p:cNvSpPr>
            <a:spLocks noChangeShapeType="1"/>
          </p:cNvSpPr>
          <p:nvPr/>
        </p:nvSpPr>
        <p:spPr bwMode="auto">
          <a:xfrm>
            <a:off x="4876800" y="4343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4838" name="Line 21"/>
          <p:cNvSpPr>
            <a:spLocks noChangeShapeType="1"/>
          </p:cNvSpPr>
          <p:nvPr/>
        </p:nvSpPr>
        <p:spPr bwMode="auto">
          <a:xfrm flipH="1">
            <a:off x="5715000" y="38100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4839" name="Line 22"/>
          <p:cNvSpPr>
            <a:spLocks noChangeShapeType="1"/>
          </p:cNvSpPr>
          <p:nvPr/>
        </p:nvSpPr>
        <p:spPr bwMode="auto">
          <a:xfrm flipV="1">
            <a:off x="4724400" y="3657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4840" name="Line 23"/>
          <p:cNvSpPr>
            <a:spLocks noChangeShapeType="1"/>
          </p:cNvSpPr>
          <p:nvPr/>
        </p:nvSpPr>
        <p:spPr bwMode="auto">
          <a:xfrm>
            <a:off x="5943600" y="48768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4841" name="Line 24"/>
          <p:cNvSpPr>
            <a:spLocks noChangeShapeType="1"/>
          </p:cNvSpPr>
          <p:nvPr/>
        </p:nvSpPr>
        <p:spPr bwMode="auto">
          <a:xfrm flipV="1">
            <a:off x="6248400" y="31242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1067033" name="Freeform 25"/>
          <p:cNvSpPr>
            <a:spLocks/>
          </p:cNvSpPr>
          <p:nvPr/>
        </p:nvSpPr>
        <p:spPr bwMode="auto">
          <a:xfrm>
            <a:off x="1447800" y="3200400"/>
            <a:ext cx="1566863" cy="457200"/>
          </a:xfrm>
          <a:custGeom>
            <a:avLst/>
            <a:gdLst>
              <a:gd name="T0" fmla="*/ 0 w 987"/>
              <a:gd name="T1" fmla="*/ 0 h 288"/>
              <a:gd name="T2" fmla="*/ 2147483647 w 987"/>
              <a:gd name="T3" fmla="*/ 2147483647 h 288"/>
              <a:gd name="T4" fmla="*/ 0 60000 65536"/>
              <a:gd name="T5" fmla="*/ 0 60000 65536"/>
              <a:gd name="T6" fmla="*/ 0 w 987"/>
              <a:gd name="T7" fmla="*/ 0 h 288"/>
              <a:gd name="T8" fmla="*/ 987 w 987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87" h="288">
                <a:moveTo>
                  <a:pt x="0" y="0"/>
                </a:moveTo>
                <a:lnTo>
                  <a:pt x="987" y="288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1067035" name="Freeform 27"/>
          <p:cNvSpPr>
            <a:spLocks/>
          </p:cNvSpPr>
          <p:nvPr/>
        </p:nvSpPr>
        <p:spPr bwMode="auto">
          <a:xfrm>
            <a:off x="3657600" y="3810000"/>
            <a:ext cx="609600" cy="304800"/>
          </a:xfrm>
          <a:custGeom>
            <a:avLst/>
            <a:gdLst>
              <a:gd name="T0" fmla="*/ 0 w 987"/>
              <a:gd name="T1" fmla="*/ 0 h 288"/>
              <a:gd name="T2" fmla="*/ 2147483647 w 987"/>
              <a:gd name="T3" fmla="*/ 2147483647 h 288"/>
              <a:gd name="T4" fmla="*/ 0 60000 65536"/>
              <a:gd name="T5" fmla="*/ 0 60000 65536"/>
              <a:gd name="T6" fmla="*/ 0 w 987"/>
              <a:gd name="T7" fmla="*/ 0 h 288"/>
              <a:gd name="T8" fmla="*/ 987 w 987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87" h="288">
                <a:moveTo>
                  <a:pt x="0" y="0"/>
                </a:moveTo>
                <a:lnTo>
                  <a:pt x="987" y="288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1067036" name="Freeform 28"/>
          <p:cNvSpPr>
            <a:spLocks/>
          </p:cNvSpPr>
          <p:nvPr/>
        </p:nvSpPr>
        <p:spPr bwMode="auto">
          <a:xfrm flipH="1">
            <a:off x="3352800" y="4343400"/>
            <a:ext cx="838200" cy="381000"/>
          </a:xfrm>
          <a:custGeom>
            <a:avLst/>
            <a:gdLst>
              <a:gd name="T0" fmla="*/ 0 w 987"/>
              <a:gd name="T1" fmla="*/ 0 h 288"/>
              <a:gd name="T2" fmla="*/ 2147483647 w 987"/>
              <a:gd name="T3" fmla="*/ 2147483647 h 288"/>
              <a:gd name="T4" fmla="*/ 0 60000 65536"/>
              <a:gd name="T5" fmla="*/ 0 60000 65536"/>
              <a:gd name="T6" fmla="*/ 0 w 987"/>
              <a:gd name="T7" fmla="*/ 0 h 288"/>
              <a:gd name="T8" fmla="*/ 987 w 987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87" h="288">
                <a:moveTo>
                  <a:pt x="0" y="0"/>
                </a:moveTo>
                <a:lnTo>
                  <a:pt x="987" y="288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1067037" name="Freeform 29"/>
          <p:cNvSpPr>
            <a:spLocks/>
          </p:cNvSpPr>
          <p:nvPr/>
        </p:nvSpPr>
        <p:spPr bwMode="auto">
          <a:xfrm flipV="1">
            <a:off x="4648200" y="3581400"/>
            <a:ext cx="990600" cy="381000"/>
          </a:xfrm>
          <a:custGeom>
            <a:avLst/>
            <a:gdLst>
              <a:gd name="T0" fmla="*/ 0 w 987"/>
              <a:gd name="T1" fmla="*/ 0 h 288"/>
              <a:gd name="T2" fmla="*/ 2147483647 w 987"/>
              <a:gd name="T3" fmla="*/ 2147483647 h 288"/>
              <a:gd name="T4" fmla="*/ 0 60000 65536"/>
              <a:gd name="T5" fmla="*/ 0 60000 65536"/>
              <a:gd name="T6" fmla="*/ 0 w 987"/>
              <a:gd name="T7" fmla="*/ 0 h 288"/>
              <a:gd name="T8" fmla="*/ 987 w 987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87" h="288">
                <a:moveTo>
                  <a:pt x="0" y="0"/>
                </a:moveTo>
                <a:lnTo>
                  <a:pt x="987" y="288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1067038" name="Freeform 30"/>
          <p:cNvSpPr>
            <a:spLocks/>
          </p:cNvSpPr>
          <p:nvPr/>
        </p:nvSpPr>
        <p:spPr bwMode="auto">
          <a:xfrm flipH="1">
            <a:off x="1447800" y="4800600"/>
            <a:ext cx="1143000" cy="381000"/>
          </a:xfrm>
          <a:custGeom>
            <a:avLst/>
            <a:gdLst>
              <a:gd name="T0" fmla="*/ 0 w 987"/>
              <a:gd name="T1" fmla="*/ 0 h 288"/>
              <a:gd name="T2" fmla="*/ 2147483647 w 987"/>
              <a:gd name="T3" fmla="*/ 2147483647 h 288"/>
              <a:gd name="T4" fmla="*/ 0 60000 65536"/>
              <a:gd name="T5" fmla="*/ 0 60000 65536"/>
              <a:gd name="T6" fmla="*/ 0 w 987"/>
              <a:gd name="T7" fmla="*/ 0 h 288"/>
              <a:gd name="T8" fmla="*/ 987 w 987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87" h="288">
                <a:moveTo>
                  <a:pt x="0" y="0"/>
                </a:moveTo>
                <a:lnTo>
                  <a:pt x="987" y="288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1067039" name="Freeform 31"/>
          <p:cNvSpPr>
            <a:spLocks/>
          </p:cNvSpPr>
          <p:nvPr/>
        </p:nvSpPr>
        <p:spPr bwMode="auto">
          <a:xfrm>
            <a:off x="4953000" y="4267200"/>
            <a:ext cx="457200" cy="228600"/>
          </a:xfrm>
          <a:custGeom>
            <a:avLst/>
            <a:gdLst>
              <a:gd name="T0" fmla="*/ 0 w 987"/>
              <a:gd name="T1" fmla="*/ 0 h 288"/>
              <a:gd name="T2" fmla="*/ 2147483647 w 987"/>
              <a:gd name="T3" fmla="*/ 2147483647 h 288"/>
              <a:gd name="T4" fmla="*/ 0 60000 65536"/>
              <a:gd name="T5" fmla="*/ 0 60000 65536"/>
              <a:gd name="T6" fmla="*/ 0 w 987"/>
              <a:gd name="T7" fmla="*/ 0 h 288"/>
              <a:gd name="T8" fmla="*/ 987 w 987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87" h="288">
                <a:moveTo>
                  <a:pt x="0" y="0"/>
                </a:moveTo>
                <a:lnTo>
                  <a:pt x="987" y="288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1067040" name="Freeform 32"/>
          <p:cNvSpPr>
            <a:spLocks/>
          </p:cNvSpPr>
          <p:nvPr/>
        </p:nvSpPr>
        <p:spPr bwMode="auto">
          <a:xfrm flipV="1">
            <a:off x="6248400" y="3048000"/>
            <a:ext cx="1066800" cy="381000"/>
          </a:xfrm>
          <a:custGeom>
            <a:avLst/>
            <a:gdLst>
              <a:gd name="T0" fmla="*/ 0 w 987"/>
              <a:gd name="T1" fmla="*/ 0 h 288"/>
              <a:gd name="T2" fmla="*/ 2147483647 w 987"/>
              <a:gd name="T3" fmla="*/ 2147483647 h 288"/>
              <a:gd name="T4" fmla="*/ 0 60000 65536"/>
              <a:gd name="T5" fmla="*/ 0 60000 65536"/>
              <a:gd name="T6" fmla="*/ 0 w 987"/>
              <a:gd name="T7" fmla="*/ 0 h 288"/>
              <a:gd name="T8" fmla="*/ 987 w 987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87" h="288">
                <a:moveTo>
                  <a:pt x="0" y="0"/>
                </a:moveTo>
                <a:lnTo>
                  <a:pt x="987" y="288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1067041" name="Freeform 33"/>
          <p:cNvSpPr>
            <a:spLocks/>
          </p:cNvSpPr>
          <p:nvPr/>
        </p:nvSpPr>
        <p:spPr bwMode="auto">
          <a:xfrm>
            <a:off x="6019800" y="4800600"/>
            <a:ext cx="1447800" cy="304800"/>
          </a:xfrm>
          <a:custGeom>
            <a:avLst/>
            <a:gdLst>
              <a:gd name="T0" fmla="*/ 0 w 987"/>
              <a:gd name="T1" fmla="*/ 0 h 288"/>
              <a:gd name="T2" fmla="*/ 2147483647 w 987"/>
              <a:gd name="T3" fmla="*/ 2147483647 h 288"/>
              <a:gd name="T4" fmla="*/ 0 60000 65536"/>
              <a:gd name="T5" fmla="*/ 0 60000 65536"/>
              <a:gd name="T6" fmla="*/ 0 w 987"/>
              <a:gd name="T7" fmla="*/ 0 h 288"/>
              <a:gd name="T8" fmla="*/ 987 w 987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87" h="288">
                <a:moveTo>
                  <a:pt x="0" y="0"/>
                </a:moveTo>
                <a:lnTo>
                  <a:pt x="987" y="288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6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6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67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06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6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6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72CDA4D3-00F3-474E-9ED0-1509274428B4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5844" name="AutoShape 25"/>
          <p:cNvSpPr>
            <a:spLocks noChangeArrowheads="1"/>
          </p:cNvSpPr>
          <p:nvPr/>
        </p:nvSpPr>
        <p:spPr bwMode="auto">
          <a:xfrm>
            <a:off x="1828800" y="3048000"/>
            <a:ext cx="5334000" cy="2971800"/>
          </a:xfrm>
          <a:prstGeom prst="cloudCallout">
            <a:avLst>
              <a:gd name="adj1" fmla="val 72056"/>
              <a:gd name="adj2" fmla="val -11004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35845" name="Rectangle 26"/>
          <p:cNvSpPr>
            <a:spLocks noChangeArrowheads="1"/>
          </p:cNvSpPr>
          <p:nvPr/>
        </p:nvSpPr>
        <p:spPr bwMode="auto">
          <a:xfrm>
            <a:off x="5943600" y="990600"/>
            <a:ext cx="2590800" cy="1981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35846" name="Rectangle 27"/>
          <p:cNvSpPr>
            <a:spLocks noChangeArrowheads="1"/>
          </p:cNvSpPr>
          <p:nvPr/>
        </p:nvSpPr>
        <p:spPr bwMode="auto">
          <a:xfrm>
            <a:off x="990600" y="3276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A</a:t>
            </a:r>
          </a:p>
        </p:txBody>
      </p:sp>
      <p:sp>
        <p:nvSpPr>
          <p:cNvPr id="35847" name="Rectangle 28"/>
          <p:cNvSpPr>
            <a:spLocks noChangeArrowheads="1"/>
          </p:cNvSpPr>
          <p:nvPr/>
        </p:nvSpPr>
        <p:spPr bwMode="auto">
          <a:xfrm>
            <a:off x="990600" y="5257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B</a:t>
            </a:r>
          </a:p>
        </p:txBody>
      </p:sp>
      <p:sp>
        <p:nvSpPr>
          <p:cNvPr id="35848" name="Rectangle 29"/>
          <p:cNvSpPr>
            <a:spLocks noChangeArrowheads="1"/>
          </p:cNvSpPr>
          <p:nvPr/>
        </p:nvSpPr>
        <p:spPr bwMode="auto">
          <a:xfrm>
            <a:off x="7391400" y="3124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C</a:t>
            </a:r>
          </a:p>
        </p:txBody>
      </p:sp>
      <p:sp>
        <p:nvSpPr>
          <p:cNvPr id="35849" name="Rectangle 30"/>
          <p:cNvSpPr>
            <a:spLocks noChangeArrowheads="1"/>
          </p:cNvSpPr>
          <p:nvPr/>
        </p:nvSpPr>
        <p:spPr bwMode="auto">
          <a:xfrm>
            <a:off x="7543800" y="5257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D</a:t>
            </a:r>
          </a:p>
        </p:txBody>
      </p:sp>
      <p:sp>
        <p:nvSpPr>
          <p:cNvPr id="35850" name="Oval 31"/>
          <p:cNvSpPr>
            <a:spLocks noChangeArrowheads="1"/>
          </p:cNvSpPr>
          <p:nvPr/>
        </p:nvSpPr>
        <p:spPr bwMode="auto">
          <a:xfrm>
            <a:off x="29718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R1</a:t>
            </a:r>
          </a:p>
        </p:txBody>
      </p:sp>
      <p:sp>
        <p:nvSpPr>
          <p:cNvPr id="35851" name="Oval 32"/>
          <p:cNvSpPr>
            <a:spLocks noChangeArrowheads="1"/>
          </p:cNvSpPr>
          <p:nvPr/>
        </p:nvSpPr>
        <p:spPr bwMode="auto">
          <a:xfrm>
            <a:off x="2743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R2</a:t>
            </a:r>
          </a:p>
        </p:txBody>
      </p:sp>
      <p:sp>
        <p:nvSpPr>
          <p:cNvPr id="35852" name="Oval 33"/>
          <p:cNvSpPr>
            <a:spLocks noChangeArrowheads="1"/>
          </p:cNvSpPr>
          <p:nvPr/>
        </p:nvSpPr>
        <p:spPr bwMode="auto">
          <a:xfrm>
            <a:off x="4267200" y="4267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R3</a:t>
            </a:r>
          </a:p>
        </p:txBody>
      </p:sp>
      <p:sp>
        <p:nvSpPr>
          <p:cNvPr id="35853" name="Oval 34"/>
          <p:cNvSpPr>
            <a:spLocks noChangeArrowheads="1"/>
          </p:cNvSpPr>
          <p:nvPr/>
        </p:nvSpPr>
        <p:spPr bwMode="auto">
          <a:xfrm>
            <a:off x="56388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R4</a:t>
            </a:r>
          </a:p>
        </p:txBody>
      </p:sp>
      <p:sp>
        <p:nvSpPr>
          <p:cNvPr id="35854" name="Oval 35"/>
          <p:cNvSpPr>
            <a:spLocks noChangeArrowheads="1"/>
          </p:cNvSpPr>
          <p:nvPr/>
        </p:nvSpPr>
        <p:spPr bwMode="auto">
          <a:xfrm>
            <a:off x="5334000" y="4724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R5</a:t>
            </a:r>
          </a:p>
        </p:txBody>
      </p:sp>
      <p:sp>
        <p:nvSpPr>
          <p:cNvPr id="35855" name="Line 36"/>
          <p:cNvSpPr>
            <a:spLocks noChangeShapeType="1"/>
          </p:cNvSpPr>
          <p:nvPr/>
        </p:nvSpPr>
        <p:spPr bwMode="auto">
          <a:xfrm>
            <a:off x="1371600" y="3505200"/>
            <a:ext cx="1600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5856" name="Line 37"/>
          <p:cNvSpPr>
            <a:spLocks noChangeShapeType="1"/>
          </p:cNvSpPr>
          <p:nvPr/>
        </p:nvSpPr>
        <p:spPr bwMode="auto">
          <a:xfrm flipV="1">
            <a:off x="1371600" y="5105400"/>
            <a:ext cx="1371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5857" name="Line 38"/>
          <p:cNvSpPr>
            <a:spLocks noChangeShapeType="1"/>
          </p:cNvSpPr>
          <p:nvPr/>
        </p:nvSpPr>
        <p:spPr bwMode="auto">
          <a:xfrm flipV="1">
            <a:off x="3352800" y="46482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5858" name="Line 39"/>
          <p:cNvSpPr>
            <a:spLocks noChangeShapeType="1"/>
          </p:cNvSpPr>
          <p:nvPr/>
        </p:nvSpPr>
        <p:spPr bwMode="auto">
          <a:xfrm>
            <a:off x="3581400" y="41148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5859" name="Line 40"/>
          <p:cNvSpPr>
            <a:spLocks noChangeShapeType="1"/>
          </p:cNvSpPr>
          <p:nvPr/>
        </p:nvSpPr>
        <p:spPr bwMode="auto">
          <a:xfrm>
            <a:off x="4876800" y="45720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5860" name="Line 41"/>
          <p:cNvSpPr>
            <a:spLocks noChangeShapeType="1"/>
          </p:cNvSpPr>
          <p:nvPr/>
        </p:nvSpPr>
        <p:spPr bwMode="auto">
          <a:xfrm flipH="1">
            <a:off x="5715000" y="40386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5861" name="Line 42"/>
          <p:cNvSpPr>
            <a:spLocks noChangeShapeType="1"/>
          </p:cNvSpPr>
          <p:nvPr/>
        </p:nvSpPr>
        <p:spPr bwMode="auto">
          <a:xfrm flipV="1">
            <a:off x="4724400" y="38862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5862" name="Line 43"/>
          <p:cNvSpPr>
            <a:spLocks noChangeShapeType="1"/>
          </p:cNvSpPr>
          <p:nvPr/>
        </p:nvSpPr>
        <p:spPr bwMode="auto">
          <a:xfrm>
            <a:off x="5943600" y="51054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5863" name="Line 44"/>
          <p:cNvSpPr>
            <a:spLocks noChangeShapeType="1"/>
          </p:cNvSpPr>
          <p:nvPr/>
        </p:nvSpPr>
        <p:spPr bwMode="auto">
          <a:xfrm flipV="1">
            <a:off x="6248400" y="33528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1068077" name="Freeform 45"/>
          <p:cNvSpPr>
            <a:spLocks/>
          </p:cNvSpPr>
          <p:nvPr/>
        </p:nvSpPr>
        <p:spPr bwMode="auto">
          <a:xfrm>
            <a:off x="1557338" y="3505200"/>
            <a:ext cx="5735637" cy="2100263"/>
          </a:xfrm>
          <a:custGeom>
            <a:avLst/>
            <a:gdLst>
              <a:gd name="T0" fmla="*/ 0 w 3613"/>
              <a:gd name="T1" fmla="*/ 2147483647 h 1323"/>
              <a:gd name="T2" fmla="*/ 2147483647 w 3613"/>
              <a:gd name="T3" fmla="*/ 2147483647 h 1323"/>
              <a:gd name="T4" fmla="*/ 2147483647 w 3613"/>
              <a:gd name="T5" fmla="*/ 0 h 1323"/>
              <a:gd name="T6" fmla="*/ 0 60000 65536"/>
              <a:gd name="T7" fmla="*/ 0 60000 65536"/>
              <a:gd name="T8" fmla="*/ 0 60000 65536"/>
              <a:gd name="T9" fmla="*/ 0 w 3613"/>
              <a:gd name="T10" fmla="*/ 0 h 1323"/>
              <a:gd name="T11" fmla="*/ 3613 w 3613"/>
              <a:gd name="T12" fmla="*/ 1323 h 13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13" h="1323">
                <a:moveTo>
                  <a:pt x="0" y="1323"/>
                </a:moveTo>
                <a:lnTo>
                  <a:pt x="1974" y="795"/>
                </a:lnTo>
                <a:lnTo>
                  <a:pt x="3613" y="0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1068078" name="Freeform 46"/>
          <p:cNvSpPr>
            <a:spLocks/>
          </p:cNvSpPr>
          <p:nvPr/>
        </p:nvSpPr>
        <p:spPr bwMode="auto">
          <a:xfrm>
            <a:off x="1393825" y="3733800"/>
            <a:ext cx="2916238" cy="1622425"/>
          </a:xfrm>
          <a:custGeom>
            <a:avLst/>
            <a:gdLst>
              <a:gd name="T0" fmla="*/ 0 w 1837"/>
              <a:gd name="T1" fmla="*/ 0 h 1022"/>
              <a:gd name="T2" fmla="*/ 2147483647 w 1837"/>
              <a:gd name="T3" fmla="*/ 2147483647 h 1022"/>
              <a:gd name="T4" fmla="*/ 2147483647 w 1837"/>
              <a:gd name="T5" fmla="*/ 2147483647 h 1022"/>
              <a:gd name="T6" fmla="*/ 2147483647 w 1837"/>
              <a:gd name="T7" fmla="*/ 2147483647 h 1022"/>
              <a:gd name="T8" fmla="*/ 2147483647 w 1837"/>
              <a:gd name="T9" fmla="*/ 2147483647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37"/>
              <a:gd name="T16" fmla="*/ 0 h 1022"/>
              <a:gd name="T17" fmla="*/ 1837 w 1837"/>
              <a:gd name="T18" fmla="*/ 1022 h 10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37" h="1022">
                <a:moveTo>
                  <a:pt x="0" y="0"/>
                </a:moveTo>
                <a:lnTo>
                  <a:pt x="1145" y="295"/>
                </a:lnTo>
                <a:lnTo>
                  <a:pt x="1837" y="473"/>
                </a:lnTo>
                <a:lnTo>
                  <a:pt x="1186" y="679"/>
                </a:lnTo>
                <a:lnTo>
                  <a:pt x="34" y="1022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1068079" name="Freeform 47"/>
          <p:cNvSpPr>
            <a:spLocks/>
          </p:cNvSpPr>
          <p:nvPr/>
        </p:nvSpPr>
        <p:spPr bwMode="auto">
          <a:xfrm>
            <a:off x="4648200" y="3635375"/>
            <a:ext cx="2797175" cy="1927225"/>
          </a:xfrm>
          <a:custGeom>
            <a:avLst/>
            <a:gdLst>
              <a:gd name="T0" fmla="*/ 2147483647 w 1762"/>
              <a:gd name="T1" fmla="*/ 0 h 1214"/>
              <a:gd name="T2" fmla="*/ 0 w 1762"/>
              <a:gd name="T3" fmla="*/ 2147483647 h 1214"/>
              <a:gd name="T4" fmla="*/ 2147483647 w 1762"/>
              <a:gd name="T5" fmla="*/ 2147483647 h 1214"/>
              <a:gd name="T6" fmla="*/ 2147483647 w 1762"/>
              <a:gd name="T7" fmla="*/ 2147483647 h 1214"/>
              <a:gd name="T8" fmla="*/ 0 60000 65536"/>
              <a:gd name="T9" fmla="*/ 0 60000 65536"/>
              <a:gd name="T10" fmla="*/ 0 60000 65536"/>
              <a:gd name="T11" fmla="*/ 0 60000 65536"/>
              <a:gd name="T12" fmla="*/ 0 w 1762"/>
              <a:gd name="T13" fmla="*/ 0 h 1214"/>
              <a:gd name="T14" fmla="*/ 1762 w 1762"/>
              <a:gd name="T15" fmla="*/ 1214 h 1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62" h="1214">
                <a:moveTo>
                  <a:pt x="1755" y="0"/>
                </a:moveTo>
                <a:lnTo>
                  <a:pt x="0" y="768"/>
                </a:lnTo>
                <a:lnTo>
                  <a:pt x="631" y="1015"/>
                </a:lnTo>
                <a:lnTo>
                  <a:pt x="1762" y="1214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5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1295400"/>
          </a:xfrm>
        </p:spPr>
        <p:txBody>
          <a:bodyPr/>
          <a:lstStyle/>
          <a:p>
            <a:r>
              <a:rPr lang="en-US" altLang="en-US" smtClean="0"/>
              <a:t>Example: Server sends data to a small number of client, each client forwards the data to some other clients</a:t>
            </a:r>
          </a:p>
          <a:p>
            <a:r>
              <a:rPr lang="en-US" altLang="en-US" smtClean="0"/>
              <a:t>A distributed system topic</a:t>
            </a:r>
          </a:p>
          <a:p>
            <a:endParaRPr lang="en-US" altLang="en-US" smtClean="0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mtClean="0"/>
              <a:t>Application-Level Multicast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6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6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B58D866C-B054-44BD-ADB1-06486E0DF305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4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130175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mtClean="0"/>
              <a:t>Application-Level Multicast</a:t>
            </a:r>
          </a:p>
        </p:txBody>
      </p:sp>
      <p:sp>
        <p:nvSpPr>
          <p:cNvPr id="36869" name="AutoShape 50"/>
          <p:cNvSpPr>
            <a:spLocks noChangeArrowheads="1"/>
          </p:cNvSpPr>
          <p:nvPr/>
        </p:nvSpPr>
        <p:spPr bwMode="auto">
          <a:xfrm>
            <a:off x="1828800" y="3048000"/>
            <a:ext cx="5334000" cy="2971800"/>
          </a:xfrm>
          <a:prstGeom prst="cloudCallout">
            <a:avLst>
              <a:gd name="adj1" fmla="val 72056"/>
              <a:gd name="adj2" fmla="val -11004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36870" name="Rectangle 51"/>
          <p:cNvSpPr>
            <a:spLocks noChangeArrowheads="1"/>
          </p:cNvSpPr>
          <p:nvPr/>
        </p:nvSpPr>
        <p:spPr bwMode="auto">
          <a:xfrm>
            <a:off x="5943600" y="990600"/>
            <a:ext cx="2590800" cy="1981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36871" name="Rectangle 52"/>
          <p:cNvSpPr>
            <a:spLocks noChangeArrowheads="1"/>
          </p:cNvSpPr>
          <p:nvPr/>
        </p:nvSpPr>
        <p:spPr bwMode="auto">
          <a:xfrm>
            <a:off x="990600" y="3276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A</a:t>
            </a:r>
          </a:p>
        </p:txBody>
      </p:sp>
      <p:sp>
        <p:nvSpPr>
          <p:cNvPr id="36872" name="Rectangle 53"/>
          <p:cNvSpPr>
            <a:spLocks noChangeArrowheads="1"/>
          </p:cNvSpPr>
          <p:nvPr/>
        </p:nvSpPr>
        <p:spPr bwMode="auto">
          <a:xfrm>
            <a:off x="990600" y="5257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B</a:t>
            </a:r>
          </a:p>
        </p:txBody>
      </p:sp>
      <p:sp>
        <p:nvSpPr>
          <p:cNvPr id="36873" name="Rectangle 54"/>
          <p:cNvSpPr>
            <a:spLocks noChangeArrowheads="1"/>
          </p:cNvSpPr>
          <p:nvPr/>
        </p:nvSpPr>
        <p:spPr bwMode="auto">
          <a:xfrm>
            <a:off x="7391400" y="3124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C</a:t>
            </a:r>
          </a:p>
        </p:txBody>
      </p:sp>
      <p:sp>
        <p:nvSpPr>
          <p:cNvPr id="36874" name="Rectangle 55"/>
          <p:cNvSpPr>
            <a:spLocks noChangeArrowheads="1"/>
          </p:cNvSpPr>
          <p:nvPr/>
        </p:nvSpPr>
        <p:spPr bwMode="auto">
          <a:xfrm>
            <a:off x="7543800" y="5257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D</a:t>
            </a:r>
          </a:p>
        </p:txBody>
      </p:sp>
      <p:sp>
        <p:nvSpPr>
          <p:cNvPr id="36875" name="Oval 56"/>
          <p:cNvSpPr>
            <a:spLocks noChangeArrowheads="1"/>
          </p:cNvSpPr>
          <p:nvPr/>
        </p:nvSpPr>
        <p:spPr bwMode="auto">
          <a:xfrm>
            <a:off x="29718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R1</a:t>
            </a:r>
          </a:p>
        </p:txBody>
      </p:sp>
      <p:sp>
        <p:nvSpPr>
          <p:cNvPr id="36876" name="Oval 57"/>
          <p:cNvSpPr>
            <a:spLocks noChangeArrowheads="1"/>
          </p:cNvSpPr>
          <p:nvPr/>
        </p:nvSpPr>
        <p:spPr bwMode="auto">
          <a:xfrm>
            <a:off x="2743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R2</a:t>
            </a:r>
          </a:p>
        </p:txBody>
      </p:sp>
      <p:sp>
        <p:nvSpPr>
          <p:cNvPr id="36877" name="Oval 58"/>
          <p:cNvSpPr>
            <a:spLocks noChangeArrowheads="1"/>
          </p:cNvSpPr>
          <p:nvPr/>
        </p:nvSpPr>
        <p:spPr bwMode="auto">
          <a:xfrm>
            <a:off x="4267200" y="4267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R3</a:t>
            </a:r>
          </a:p>
        </p:txBody>
      </p:sp>
      <p:sp>
        <p:nvSpPr>
          <p:cNvPr id="36878" name="Oval 59"/>
          <p:cNvSpPr>
            <a:spLocks noChangeArrowheads="1"/>
          </p:cNvSpPr>
          <p:nvPr/>
        </p:nvSpPr>
        <p:spPr bwMode="auto">
          <a:xfrm>
            <a:off x="56388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R4</a:t>
            </a:r>
          </a:p>
        </p:txBody>
      </p:sp>
      <p:sp>
        <p:nvSpPr>
          <p:cNvPr id="36879" name="Oval 60"/>
          <p:cNvSpPr>
            <a:spLocks noChangeArrowheads="1"/>
          </p:cNvSpPr>
          <p:nvPr/>
        </p:nvSpPr>
        <p:spPr bwMode="auto">
          <a:xfrm>
            <a:off x="5334000" y="4724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R5</a:t>
            </a:r>
          </a:p>
        </p:txBody>
      </p:sp>
      <p:sp>
        <p:nvSpPr>
          <p:cNvPr id="36880" name="Line 61"/>
          <p:cNvSpPr>
            <a:spLocks noChangeShapeType="1"/>
          </p:cNvSpPr>
          <p:nvPr/>
        </p:nvSpPr>
        <p:spPr bwMode="auto">
          <a:xfrm>
            <a:off x="1371600" y="3505200"/>
            <a:ext cx="1600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6881" name="Line 62"/>
          <p:cNvSpPr>
            <a:spLocks noChangeShapeType="1"/>
          </p:cNvSpPr>
          <p:nvPr/>
        </p:nvSpPr>
        <p:spPr bwMode="auto">
          <a:xfrm flipV="1">
            <a:off x="1371600" y="5105400"/>
            <a:ext cx="1371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6882" name="Line 63"/>
          <p:cNvSpPr>
            <a:spLocks noChangeShapeType="1"/>
          </p:cNvSpPr>
          <p:nvPr/>
        </p:nvSpPr>
        <p:spPr bwMode="auto">
          <a:xfrm flipV="1">
            <a:off x="3352800" y="46482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6883" name="Line 64"/>
          <p:cNvSpPr>
            <a:spLocks noChangeShapeType="1"/>
          </p:cNvSpPr>
          <p:nvPr/>
        </p:nvSpPr>
        <p:spPr bwMode="auto">
          <a:xfrm>
            <a:off x="3581400" y="41148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6884" name="Line 65"/>
          <p:cNvSpPr>
            <a:spLocks noChangeShapeType="1"/>
          </p:cNvSpPr>
          <p:nvPr/>
        </p:nvSpPr>
        <p:spPr bwMode="auto">
          <a:xfrm>
            <a:off x="4876800" y="45720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6885" name="Line 66"/>
          <p:cNvSpPr>
            <a:spLocks noChangeShapeType="1"/>
          </p:cNvSpPr>
          <p:nvPr/>
        </p:nvSpPr>
        <p:spPr bwMode="auto">
          <a:xfrm flipH="1">
            <a:off x="5715000" y="40386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6886" name="Line 67"/>
          <p:cNvSpPr>
            <a:spLocks noChangeShapeType="1"/>
          </p:cNvSpPr>
          <p:nvPr/>
        </p:nvSpPr>
        <p:spPr bwMode="auto">
          <a:xfrm flipV="1">
            <a:off x="4724400" y="38862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6887" name="Line 68"/>
          <p:cNvSpPr>
            <a:spLocks noChangeShapeType="1"/>
          </p:cNvSpPr>
          <p:nvPr/>
        </p:nvSpPr>
        <p:spPr bwMode="auto">
          <a:xfrm>
            <a:off x="5943600" y="51054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6888" name="Line 69"/>
          <p:cNvSpPr>
            <a:spLocks noChangeShapeType="1"/>
          </p:cNvSpPr>
          <p:nvPr/>
        </p:nvSpPr>
        <p:spPr bwMode="auto">
          <a:xfrm flipV="1">
            <a:off x="6248400" y="33528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6889" name="Freeform 70"/>
          <p:cNvSpPr>
            <a:spLocks/>
          </p:cNvSpPr>
          <p:nvPr/>
        </p:nvSpPr>
        <p:spPr bwMode="auto">
          <a:xfrm>
            <a:off x="1557338" y="3505200"/>
            <a:ext cx="5735637" cy="2100263"/>
          </a:xfrm>
          <a:custGeom>
            <a:avLst/>
            <a:gdLst>
              <a:gd name="T0" fmla="*/ 0 w 3613"/>
              <a:gd name="T1" fmla="*/ 2147483647 h 1323"/>
              <a:gd name="T2" fmla="*/ 2147483647 w 3613"/>
              <a:gd name="T3" fmla="*/ 2147483647 h 1323"/>
              <a:gd name="T4" fmla="*/ 2147483647 w 3613"/>
              <a:gd name="T5" fmla="*/ 0 h 1323"/>
              <a:gd name="T6" fmla="*/ 0 60000 65536"/>
              <a:gd name="T7" fmla="*/ 0 60000 65536"/>
              <a:gd name="T8" fmla="*/ 0 60000 65536"/>
              <a:gd name="T9" fmla="*/ 0 w 3613"/>
              <a:gd name="T10" fmla="*/ 0 h 1323"/>
              <a:gd name="T11" fmla="*/ 3613 w 3613"/>
              <a:gd name="T12" fmla="*/ 1323 h 13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13" h="1323">
                <a:moveTo>
                  <a:pt x="0" y="1323"/>
                </a:moveTo>
                <a:lnTo>
                  <a:pt x="1974" y="795"/>
                </a:lnTo>
                <a:lnTo>
                  <a:pt x="3613" y="0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6890" name="Freeform 71"/>
          <p:cNvSpPr>
            <a:spLocks/>
          </p:cNvSpPr>
          <p:nvPr/>
        </p:nvSpPr>
        <p:spPr bwMode="auto">
          <a:xfrm>
            <a:off x="1393825" y="3733800"/>
            <a:ext cx="2916238" cy="1622425"/>
          </a:xfrm>
          <a:custGeom>
            <a:avLst/>
            <a:gdLst>
              <a:gd name="T0" fmla="*/ 0 w 1837"/>
              <a:gd name="T1" fmla="*/ 0 h 1022"/>
              <a:gd name="T2" fmla="*/ 2147483647 w 1837"/>
              <a:gd name="T3" fmla="*/ 2147483647 h 1022"/>
              <a:gd name="T4" fmla="*/ 2147483647 w 1837"/>
              <a:gd name="T5" fmla="*/ 2147483647 h 1022"/>
              <a:gd name="T6" fmla="*/ 2147483647 w 1837"/>
              <a:gd name="T7" fmla="*/ 2147483647 h 1022"/>
              <a:gd name="T8" fmla="*/ 2147483647 w 1837"/>
              <a:gd name="T9" fmla="*/ 2147483647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37"/>
              <a:gd name="T16" fmla="*/ 0 h 1022"/>
              <a:gd name="T17" fmla="*/ 1837 w 1837"/>
              <a:gd name="T18" fmla="*/ 1022 h 10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37" h="1022">
                <a:moveTo>
                  <a:pt x="0" y="0"/>
                </a:moveTo>
                <a:lnTo>
                  <a:pt x="1145" y="295"/>
                </a:lnTo>
                <a:lnTo>
                  <a:pt x="1837" y="473"/>
                </a:lnTo>
                <a:lnTo>
                  <a:pt x="1186" y="679"/>
                </a:lnTo>
                <a:lnTo>
                  <a:pt x="34" y="1022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6891" name="Freeform 72"/>
          <p:cNvSpPr>
            <a:spLocks/>
          </p:cNvSpPr>
          <p:nvPr/>
        </p:nvSpPr>
        <p:spPr bwMode="auto">
          <a:xfrm>
            <a:off x="4648200" y="3635375"/>
            <a:ext cx="2797175" cy="1927225"/>
          </a:xfrm>
          <a:custGeom>
            <a:avLst/>
            <a:gdLst>
              <a:gd name="T0" fmla="*/ 2147483647 w 1762"/>
              <a:gd name="T1" fmla="*/ 0 h 1214"/>
              <a:gd name="T2" fmla="*/ 0 w 1762"/>
              <a:gd name="T3" fmla="*/ 2147483647 h 1214"/>
              <a:gd name="T4" fmla="*/ 2147483647 w 1762"/>
              <a:gd name="T5" fmla="*/ 2147483647 h 1214"/>
              <a:gd name="T6" fmla="*/ 2147483647 w 1762"/>
              <a:gd name="T7" fmla="*/ 2147483647 h 1214"/>
              <a:gd name="T8" fmla="*/ 0 60000 65536"/>
              <a:gd name="T9" fmla="*/ 0 60000 65536"/>
              <a:gd name="T10" fmla="*/ 0 60000 65536"/>
              <a:gd name="T11" fmla="*/ 0 60000 65536"/>
              <a:gd name="T12" fmla="*/ 0 w 1762"/>
              <a:gd name="T13" fmla="*/ 0 h 1214"/>
              <a:gd name="T14" fmla="*/ 1762 w 1762"/>
              <a:gd name="T15" fmla="*/ 1214 h 1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62" h="1214">
                <a:moveTo>
                  <a:pt x="1755" y="0"/>
                </a:moveTo>
                <a:lnTo>
                  <a:pt x="0" y="768"/>
                </a:lnTo>
                <a:lnTo>
                  <a:pt x="631" y="1015"/>
                </a:lnTo>
                <a:lnTo>
                  <a:pt x="1762" y="1214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6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35013"/>
            <a:ext cx="7924800" cy="2312987"/>
          </a:xfrm>
        </p:spPr>
        <p:txBody>
          <a:bodyPr/>
          <a:lstStyle/>
          <a:p>
            <a:r>
              <a:rPr lang="en-US" altLang="en-US" sz="2000" smtClean="0"/>
              <a:t>Advantage: </a:t>
            </a:r>
          </a:p>
          <a:p>
            <a:pPr lvl="1"/>
            <a:r>
              <a:rPr lang="en-US" altLang="en-US" sz="1800" smtClean="0"/>
              <a:t>Partly solves the problem with server bandwidth</a:t>
            </a:r>
          </a:p>
          <a:p>
            <a:pPr lvl="1"/>
            <a:r>
              <a:rPr lang="en-US" altLang="en-US" sz="1800" smtClean="0"/>
              <a:t>No need to change routers</a:t>
            </a:r>
          </a:p>
          <a:p>
            <a:r>
              <a:rPr lang="en-US" altLang="en-US" sz="2000" smtClean="0"/>
              <a:t>Disadvantage:</a:t>
            </a:r>
          </a:p>
          <a:p>
            <a:pPr lvl="1"/>
            <a:r>
              <a:rPr lang="en-US" altLang="en-US" sz="1800" smtClean="0"/>
              <a:t>A message may still traverse the same link twice</a:t>
            </a:r>
          </a:p>
          <a:p>
            <a:r>
              <a:rPr lang="en-US" altLang="en-US" sz="2000" smtClean="0"/>
              <a:t>Overall: Has been much more successful than IP multicast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AD4160A6-BEC0-4112-9DC6-8DCCD4FE0BAD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3810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mtClean="0"/>
              <a:t>Designing Application-Level Multicast</a:t>
            </a:r>
          </a:p>
        </p:txBody>
      </p:sp>
      <p:sp>
        <p:nvSpPr>
          <p:cNvPr id="37893" name="AutoShape 4"/>
          <p:cNvSpPr>
            <a:spLocks noChangeArrowheads="1"/>
          </p:cNvSpPr>
          <p:nvPr/>
        </p:nvSpPr>
        <p:spPr bwMode="auto">
          <a:xfrm>
            <a:off x="1828800" y="3048000"/>
            <a:ext cx="5334000" cy="2971800"/>
          </a:xfrm>
          <a:prstGeom prst="cloudCallout">
            <a:avLst>
              <a:gd name="adj1" fmla="val 72056"/>
              <a:gd name="adj2" fmla="val -11004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5943600" y="990600"/>
            <a:ext cx="2590800" cy="1981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990600" y="3276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A</a:t>
            </a:r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990600" y="5257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B</a:t>
            </a:r>
          </a:p>
        </p:txBody>
      </p:sp>
      <p:sp>
        <p:nvSpPr>
          <p:cNvPr id="37897" name="Rectangle 8"/>
          <p:cNvSpPr>
            <a:spLocks noChangeArrowheads="1"/>
          </p:cNvSpPr>
          <p:nvPr/>
        </p:nvSpPr>
        <p:spPr bwMode="auto">
          <a:xfrm>
            <a:off x="7391400" y="3124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C</a:t>
            </a:r>
          </a:p>
        </p:txBody>
      </p:sp>
      <p:sp>
        <p:nvSpPr>
          <p:cNvPr id="37898" name="Rectangle 9"/>
          <p:cNvSpPr>
            <a:spLocks noChangeArrowheads="1"/>
          </p:cNvSpPr>
          <p:nvPr/>
        </p:nvSpPr>
        <p:spPr bwMode="auto">
          <a:xfrm>
            <a:off x="7543800" y="5257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D</a:t>
            </a:r>
          </a:p>
        </p:txBody>
      </p: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29718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R1</a:t>
            </a:r>
          </a:p>
        </p:txBody>
      </p:sp>
      <p:sp>
        <p:nvSpPr>
          <p:cNvPr id="37900" name="Oval 11"/>
          <p:cNvSpPr>
            <a:spLocks noChangeArrowheads="1"/>
          </p:cNvSpPr>
          <p:nvPr/>
        </p:nvSpPr>
        <p:spPr bwMode="auto">
          <a:xfrm>
            <a:off x="2743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R2</a:t>
            </a:r>
          </a:p>
        </p:txBody>
      </p: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4267200" y="4267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R3</a:t>
            </a:r>
          </a:p>
        </p:txBody>
      </p:sp>
      <p:sp>
        <p:nvSpPr>
          <p:cNvPr id="37902" name="Oval 13"/>
          <p:cNvSpPr>
            <a:spLocks noChangeArrowheads="1"/>
          </p:cNvSpPr>
          <p:nvPr/>
        </p:nvSpPr>
        <p:spPr bwMode="auto">
          <a:xfrm>
            <a:off x="56388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R4</a:t>
            </a:r>
          </a:p>
        </p:txBody>
      </p: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5334000" y="4724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R5</a:t>
            </a:r>
          </a:p>
        </p:txBody>
      </p:sp>
      <p:sp>
        <p:nvSpPr>
          <p:cNvPr id="37904" name="Line 15"/>
          <p:cNvSpPr>
            <a:spLocks noChangeShapeType="1"/>
          </p:cNvSpPr>
          <p:nvPr/>
        </p:nvSpPr>
        <p:spPr bwMode="auto">
          <a:xfrm>
            <a:off x="1371600" y="3505200"/>
            <a:ext cx="1600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7905" name="Line 16"/>
          <p:cNvSpPr>
            <a:spLocks noChangeShapeType="1"/>
          </p:cNvSpPr>
          <p:nvPr/>
        </p:nvSpPr>
        <p:spPr bwMode="auto">
          <a:xfrm flipV="1">
            <a:off x="1371600" y="5105400"/>
            <a:ext cx="1371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7906" name="Line 17"/>
          <p:cNvSpPr>
            <a:spLocks noChangeShapeType="1"/>
          </p:cNvSpPr>
          <p:nvPr/>
        </p:nvSpPr>
        <p:spPr bwMode="auto">
          <a:xfrm flipV="1">
            <a:off x="3352800" y="46482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7907" name="Line 18"/>
          <p:cNvSpPr>
            <a:spLocks noChangeShapeType="1"/>
          </p:cNvSpPr>
          <p:nvPr/>
        </p:nvSpPr>
        <p:spPr bwMode="auto">
          <a:xfrm>
            <a:off x="3581400" y="41148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7908" name="Line 19"/>
          <p:cNvSpPr>
            <a:spLocks noChangeShapeType="1"/>
          </p:cNvSpPr>
          <p:nvPr/>
        </p:nvSpPr>
        <p:spPr bwMode="auto">
          <a:xfrm>
            <a:off x="4876800" y="45720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7909" name="Line 20"/>
          <p:cNvSpPr>
            <a:spLocks noChangeShapeType="1"/>
          </p:cNvSpPr>
          <p:nvPr/>
        </p:nvSpPr>
        <p:spPr bwMode="auto">
          <a:xfrm flipH="1">
            <a:off x="5715000" y="40386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7910" name="Line 21"/>
          <p:cNvSpPr>
            <a:spLocks noChangeShapeType="1"/>
          </p:cNvSpPr>
          <p:nvPr/>
        </p:nvSpPr>
        <p:spPr bwMode="auto">
          <a:xfrm flipV="1">
            <a:off x="4724400" y="38862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7911" name="Line 22"/>
          <p:cNvSpPr>
            <a:spLocks noChangeShapeType="1"/>
          </p:cNvSpPr>
          <p:nvPr/>
        </p:nvSpPr>
        <p:spPr bwMode="auto">
          <a:xfrm>
            <a:off x="5943600" y="51054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7912" name="Line 23"/>
          <p:cNvSpPr>
            <a:spLocks noChangeShapeType="1"/>
          </p:cNvSpPr>
          <p:nvPr/>
        </p:nvSpPr>
        <p:spPr bwMode="auto">
          <a:xfrm flipV="1">
            <a:off x="6248400" y="33528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1033240" name="Freeform 24"/>
          <p:cNvSpPr>
            <a:spLocks/>
          </p:cNvSpPr>
          <p:nvPr/>
        </p:nvSpPr>
        <p:spPr bwMode="auto">
          <a:xfrm>
            <a:off x="1557338" y="3505200"/>
            <a:ext cx="5735637" cy="2100263"/>
          </a:xfrm>
          <a:custGeom>
            <a:avLst/>
            <a:gdLst>
              <a:gd name="T0" fmla="*/ 0 w 3613"/>
              <a:gd name="T1" fmla="*/ 2147483647 h 1323"/>
              <a:gd name="T2" fmla="*/ 2147483647 w 3613"/>
              <a:gd name="T3" fmla="*/ 2147483647 h 1323"/>
              <a:gd name="T4" fmla="*/ 2147483647 w 3613"/>
              <a:gd name="T5" fmla="*/ 0 h 1323"/>
              <a:gd name="T6" fmla="*/ 0 60000 65536"/>
              <a:gd name="T7" fmla="*/ 0 60000 65536"/>
              <a:gd name="T8" fmla="*/ 0 60000 65536"/>
              <a:gd name="T9" fmla="*/ 0 w 3613"/>
              <a:gd name="T10" fmla="*/ 0 h 1323"/>
              <a:gd name="T11" fmla="*/ 3613 w 3613"/>
              <a:gd name="T12" fmla="*/ 1323 h 13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13" h="1323">
                <a:moveTo>
                  <a:pt x="0" y="1323"/>
                </a:moveTo>
                <a:lnTo>
                  <a:pt x="1974" y="795"/>
                </a:lnTo>
                <a:lnTo>
                  <a:pt x="3613" y="0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1033241" name="Freeform 25"/>
          <p:cNvSpPr>
            <a:spLocks/>
          </p:cNvSpPr>
          <p:nvPr/>
        </p:nvSpPr>
        <p:spPr bwMode="auto">
          <a:xfrm>
            <a:off x="1393825" y="3733800"/>
            <a:ext cx="2916238" cy="1622425"/>
          </a:xfrm>
          <a:custGeom>
            <a:avLst/>
            <a:gdLst>
              <a:gd name="T0" fmla="*/ 0 w 1837"/>
              <a:gd name="T1" fmla="*/ 0 h 1022"/>
              <a:gd name="T2" fmla="*/ 2147483647 w 1837"/>
              <a:gd name="T3" fmla="*/ 2147483647 h 1022"/>
              <a:gd name="T4" fmla="*/ 2147483647 w 1837"/>
              <a:gd name="T5" fmla="*/ 2147483647 h 1022"/>
              <a:gd name="T6" fmla="*/ 2147483647 w 1837"/>
              <a:gd name="T7" fmla="*/ 2147483647 h 1022"/>
              <a:gd name="T8" fmla="*/ 2147483647 w 1837"/>
              <a:gd name="T9" fmla="*/ 2147483647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37"/>
              <a:gd name="T16" fmla="*/ 0 h 1022"/>
              <a:gd name="T17" fmla="*/ 1837 w 1837"/>
              <a:gd name="T18" fmla="*/ 1022 h 10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37" h="1022">
                <a:moveTo>
                  <a:pt x="0" y="0"/>
                </a:moveTo>
                <a:lnTo>
                  <a:pt x="1145" y="295"/>
                </a:lnTo>
                <a:lnTo>
                  <a:pt x="1837" y="473"/>
                </a:lnTo>
                <a:lnTo>
                  <a:pt x="1186" y="679"/>
                </a:lnTo>
                <a:lnTo>
                  <a:pt x="34" y="1022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1033242" name="Freeform 26"/>
          <p:cNvSpPr>
            <a:spLocks/>
          </p:cNvSpPr>
          <p:nvPr/>
        </p:nvSpPr>
        <p:spPr bwMode="auto">
          <a:xfrm>
            <a:off x="4648200" y="3635375"/>
            <a:ext cx="2797175" cy="1927225"/>
          </a:xfrm>
          <a:custGeom>
            <a:avLst/>
            <a:gdLst>
              <a:gd name="T0" fmla="*/ 2147483647 w 1762"/>
              <a:gd name="T1" fmla="*/ 0 h 1214"/>
              <a:gd name="T2" fmla="*/ 0 w 1762"/>
              <a:gd name="T3" fmla="*/ 2147483647 h 1214"/>
              <a:gd name="T4" fmla="*/ 2147483647 w 1762"/>
              <a:gd name="T5" fmla="*/ 2147483647 h 1214"/>
              <a:gd name="T6" fmla="*/ 2147483647 w 1762"/>
              <a:gd name="T7" fmla="*/ 2147483647 h 1214"/>
              <a:gd name="T8" fmla="*/ 0 60000 65536"/>
              <a:gd name="T9" fmla="*/ 0 60000 65536"/>
              <a:gd name="T10" fmla="*/ 0 60000 65536"/>
              <a:gd name="T11" fmla="*/ 0 60000 65536"/>
              <a:gd name="T12" fmla="*/ 0 w 1762"/>
              <a:gd name="T13" fmla="*/ 0 h 1214"/>
              <a:gd name="T14" fmla="*/ 1762 w 1762"/>
              <a:gd name="T15" fmla="*/ 1214 h 1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62" h="1214">
                <a:moveTo>
                  <a:pt x="1755" y="0"/>
                </a:moveTo>
                <a:lnTo>
                  <a:pt x="0" y="768"/>
                </a:lnTo>
                <a:lnTo>
                  <a:pt x="631" y="1015"/>
                </a:lnTo>
                <a:lnTo>
                  <a:pt x="1762" y="1214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7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1143000"/>
          </a:xfrm>
        </p:spPr>
        <p:txBody>
          <a:bodyPr/>
          <a:lstStyle/>
          <a:p>
            <a:r>
              <a:rPr lang="en-US" altLang="en-US" smtClean="0"/>
              <a:t>Multicast topology</a:t>
            </a:r>
          </a:p>
          <a:p>
            <a:pPr lvl="1"/>
            <a:endParaRPr lang="en-US" altLang="en-US" smtClean="0"/>
          </a:p>
        </p:txBody>
      </p:sp>
      <p:grpSp>
        <p:nvGrpSpPr>
          <p:cNvPr id="37917" name="Group 35"/>
          <p:cNvGrpSpPr>
            <a:grpSpLocks/>
          </p:cNvGrpSpPr>
          <p:nvPr/>
        </p:nvGrpSpPr>
        <p:grpSpPr bwMode="auto">
          <a:xfrm>
            <a:off x="2362200" y="2057400"/>
            <a:ext cx="3810000" cy="381000"/>
            <a:chOff x="960" y="1584"/>
            <a:chExt cx="2400" cy="240"/>
          </a:xfrm>
        </p:grpSpPr>
        <p:sp>
          <p:nvSpPr>
            <p:cNvPr id="37918" name="Rectangle 28"/>
            <p:cNvSpPr>
              <a:spLocks noChangeArrowheads="1"/>
            </p:cNvSpPr>
            <p:nvPr/>
          </p:nvSpPr>
          <p:spPr bwMode="auto">
            <a:xfrm>
              <a:off x="960" y="15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/>
                <a:t>A</a:t>
              </a:r>
            </a:p>
          </p:txBody>
        </p:sp>
        <p:sp>
          <p:nvSpPr>
            <p:cNvPr id="37919" name="Rectangle 29"/>
            <p:cNvSpPr>
              <a:spLocks noChangeArrowheads="1"/>
            </p:cNvSpPr>
            <p:nvPr/>
          </p:nvSpPr>
          <p:spPr bwMode="auto">
            <a:xfrm>
              <a:off x="1680" y="15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/>
                <a:t>B</a:t>
              </a:r>
            </a:p>
          </p:txBody>
        </p:sp>
        <p:sp>
          <p:nvSpPr>
            <p:cNvPr id="37920" name="Rectangle 30"/>
            <p:cNvSpPr>
              <a:spLocks noChangeArrowheads="1"/>
            </p:cNvSpPr>
            <p:nvPr/>
          </p:nvSpPr>
          <p:spPr bwMode="auto">
            <a:xfrm>
              <a:off x="2400" y="15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/>
                <a:t>C</a:t>
              </a:r>
            </a:p>
          </p:txBody>
        </p:sp>
        <p:sp>
          <p:nvSpPr>
            <p:cNvPr id="37921" name="Rectangle 31"/>
            <p:cNvSpPr>
              <a:spLocks noChangeArrowheads="1"/>
            </p:cNvSpPr>
            <p:nvPr/>
          </p:nvSpPr>
          <p:spPr bwMode="auto">
            <a:xfrm>
              <a:off x="3120" y="15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/>
                <a:t>D</a:t>
              </a:r>
            </a:p>
          </p:txBody>
        </p:sp>
        <p:sp>
          <p:nvSpPr>
            <p:cNvPr id="37922" name="Line 32"/>
            <p:cNvSpPr>
              <a:spLocks noChangeShapeType="1"/>
            </p:cNvSpPr>
            <p:nvPr/>
          </p:nvSpPr>
          <p:spPr bwMode="auto">
            <a:xfrm>
              <a:off x="1200" y="1708"/>
              <a:ext cx="48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US"/>
            </a:p>
          </p:txBody>
        </p:sp>
        <p:sp>
          <p:nvSpPr>
            <p:cNvPr id="37923" name="Line 33"/>
            <p:cNvSpPr>
              <a:spLocks noChangeShapeType="1"/>
            </p:cNvSpPr>
            <p:nvPr/>
          </p:nvSpPr>
          <p:spPr bwMode="auto">
            <a:xfrm>
              <a:off x="1927" y="1701"/>
              <a:ext cx="48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US"/>
            </a:p>
          </p:txBody>
        </p:sp>
        <p:sp>
          <p:nvSpPr>
            <p:cNvPr id="37924" name="Line 34"/>
            <p:cNvSpPr>
              <a:spLocks noChangeShapeType="1"/>
            </p:cNvSpPr>
            <p:nvPr/>
          </p:nvSpPr>
          <p:spPr bwMode="auto">
            <a:xfrm>
              <a:off x="2640" y="1701"/>
              <a:ext cx="48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3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3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3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5E475903-56E1-4DEE-A5B3-BB0B427EB0C9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7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Multicast Topology</a:t>
            </a:r>
          </a:p>
        </p:txBody>
      </p:sp>
      <p:sp>
        <p:nvSpPr>
          <p:cNvPr id="38917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1627188"/>
          </a:xfrm>
        </p:spPr>
        <p:txBody>
          <a:bodyPr/>
          <a:lstStyle/>
          <a:p>
            <a:r>
              <a:rPr lang="en-US" altLang="en-US" sz="2000" smtClean="0"/>
              <a:t>Tree: Simple but not robust</a:t>
            </a:r>
          </a:p>
          <a:p>
            <a:endParaRPr lang="en-US" altLang="en-US" sz="2000" smtClean="0"/>
          </a:p>
          <a:p>
            <a:endParaRPr lang="en-US" altLang="en-US" sz="2000" smtClean="0"/>
          </a:p>
          <a:p>
            <a:endParaRPr lang="en-US" altLang="en-US" sz="2000" smtClean="0"/>
          </a:p>
          <a:p>
            <a:endParaRPr lang="en-US" altLang="en-US" sz="2000" smtClean="0"/>
          </a:p>
          <a:p>
            <a:endParaRPr lang="en-US" altLang="en-US" sz="2000" smtClean="0"/>
          </a:p>
          <a:p>
            <a:r>
              <a:rPr lang="en-US" altLang="en-US" sz="2000" smtClean="0"/>
              <a:t>Mesh: Robust but more complex – what data should I get from whom?</a:t>
            </a:r>
          </a:p>
          <a:p>
            <a:pPr lvl="1"/>
            <a:endParaRPr lang="en-US" altLang="en-US" sz="1800" smtClean="0"/>
          </a:p>
        </p:txBody>
      </p:sp>
      <p:sp>
        <p:nvSpPr>
          <p:cNvPr id="38918" name="Rectangle 28"/>
          <p:cNvSpPr>
            <a:spLocks noChangeArrowheads="1"/>
          </p:cNvSpPr>
          <p:nvPr/>
        </p:nvSpPr>
        <p:spPr bwMode="auto">
          <a:xfrm>
            <a:off x="1981200" y="1524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A</a:t>
            </a:r>
          </a:p>
        </p:txBody>
      </p:sp>
      <p:sp>
        <p:nvSpPr>
          <p:cNvPr id="38919" name="Rectangle 29"/>
          <p:cNvSpPr>
            <a:spLocks noChangeArrowheads="1"/>
          </p:cNvSpPr>
          <p:nvPr/>
        </p:nvSpPr>
        <p:spPr bwMode="auto">
          <a:xfrm>
            <a:off x="3124200" y="1524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B</a:t>
            </a:r>
          </a:p>
        </p:txBody>
      </p:sp>
      <p:sp>
        <p:nvSpPr>
          <p:cNvPr id="38920" name="Rectangle 30"/>
          <p:cNvSpPr>
            <a:spLocks noChangeArrowheads="1"/>
          </p:cNvSpPr>
          <p:nvPr/>
        </p:nvSpPr>
        <p:spPr bwMode="auto">
          <a:xfrm>
            <a:off x="4267200" y="1524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C</a:t>
            </a:r>
          </a:p>
        </p:txBody>
      </p:sp>
      <p:sp>
        <p:nvSpPr>
          <p:cNvPr id="38921" name="Rectangle 31"/>
          <p:cNvSpPr>
            <a:spLocks noChangeArrowheads="1"/>
          </p:cNvSpPr>
          <p:nvPr/>
        </p:nvSpPr>
        <p:spPr bwMode="auto">
          <a:xfrm>
            <a:off x="5410200" y="1524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D</a:t>
            </a:r>
          </a:p>
        </p:txBody>
      </p:sp>
      <p:sp>
        <p:nvSpPr>
          <p:cNvPr id="38922" name="Line 32"/>
          <p:cNvSpPr>
            <a:spLocks noChangeShapeType="1"/>
          </p:cNvSpPr>
          <p:nvPr/>
        </p:nvSpPr>
        <p:spPr bwMode="auto">
          <a:xfrm>
            <a:off x="2362200" y="1720850"/>
            <a:ext cx="762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8923" name="Line 33"/>
          <p:cNvSpPr>
            <a:spLocks noChangeShapeType="1"/>
          </p:cNvSpPr>
          <p:nvPr/>
        </p:nvSpPr>
        <p:spPr bwMode="auto">
          <a:xfrm>
            <a:off x="3516313" y="1709738"/>
            <a:ext cx="762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8924" name="Line 34"/>
          <p:cNvSpPr>
            <a:spLocks noChangeShapeType="1"/>
          </p:cNvSpPr>
          <p:nvPr/>
        </p:nvSpPr>
        <p:spPr bwMode="auto">
          <a:xfrm>
            <a:off x="4648200" y="1709738"/>
            <a:ext cx="762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8925" name="Rectangle 35"/>
          <p:cNvSpPr>
            <a:spLocks noChangeArrowheads="1"/>
          </p:cNvSpPr>
          <p:nvPr/>
        </p:nvSpPr>
        <p:spPr bwMode="auto">
          <a:xfrm>
            <a:off x="3124200" y="2514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E</a:t>
            </a:r>
          </a:p>
        </p:txBody>
      </p:sp>
      <p:sp>
        <p:nvSpPr>
          <p:cNvPr id="38926" name="Rectangle 36"/>
          <p:cNvSpPr>
            <a:spLocks noChangeArrowheads="1"/>
          </p:cNvSpPr>
          <p:nvPr/>
        </p:nvSpPr>
        <p:spPr bwMode="auto">
          <a:xfrm>
            <a:off x="4267200" y="2057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F</a:t>
            </a:r>
          </a:p>
        </p:txBody>
      </p:sp>
      <p:sp>
        <p:nvSpPr>
          <p:cNvPr id="38927" name="Rectangle 37"/>
          <p:cNvSpPr>
            <a:spLocks noChangeArrowheads="1"/>
          </p:cNvSpPr>
          <p:nvPr/>
        </p:nvSpPr>
        <p:spPr bwMode="auto">
          <a:xfrm>
            <a:off x="4267200" y="2819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G</a:t>
            </a:r>
          </a:p>
        </p:txBody>
      </p:sp>
      <p:sp>
        <p:nvSpPr>
          <p:cNvPr id="38928" name="Line 38"/>
          <p:cNvSpPr>
            <a:spLocks noChangeShapeType="1"/>
          </p:cNvSpPr>
          <p:nvPr/>
        </p:nvSpPr>
        <p:spPr bwMode="auto">
          <a:xfrm flipV="1">
            <a:off x="3505200" y="2286000"/>
            <a:ext cx="76200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8929" name="Line 39"/>
          <p:cNvSpPr>
            <a:spLocks noChangeShapeType="1"/>
          </p:cNvSpPr>
          <p:nvPr/>
        </p:nvSpPr>
        <p:spPr bwMode="auto">
          <a:xfrm>
            <a:off x="3505200" y="2743200"/>
            <a:ext cx="762000" cy="228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8930" name="Line 40"/>
          <p:cNvSpPr>
            <a:spLocks noChangeShapeType="1"/>
          </p:cNvSpPr>
          <p:nvPr/>
        </p:nvSpPr>
        <p:spPr bwMode="auto">
          <a:xfrm>
            <a:off x="2362200" y="1752600"/>
            <a:ext cx="762000" cy="914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8931" name="Rectangle 41"/>
          <p:cNvSpPr>
            <a:spLocks noChangeArrowheads="1"/>
          </p:cNvSpPr>
          <p:nvPr/>
        </p:nvSpPr>
        <p:spPr bwMode="auto">
          <a:xfrm>
            <a:off x="2362200" y="4191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A</a:t>
            </a:r>
          </a:p>
        </p:txBody>
      </p:sp>
      <p:sp>
        <p:nvSpPr>
          <p:cNvPr id="38932" name="Rectangle 42"/>
          <p:cNvSpPr>
            <a:spLocks noChangeArrowheads="1"/>
          </p:cNvSpPr>
          <p:nvPr/>
        </p:nvSpPr>
        <p:spPr bwMode="auto">
          <a:xfrm>
            <a:off x="3505200" y="4191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B</a:t>
            </a:r>
          </a:p>
        </p:txBody>
      </p:sp>
      <p:sp>
        <p:nvSpPr>
          <p:cNvPr id="38933" name="Rectangle 43"/>
          <p:cNvSpPr>
            <a:spLocks noChangeArrowheads="1"/>
          </p:cNvSpPr>
          <p:nvPr/>
        </p:nvSpPr>
        <p:spPr bwMode="auto">
          <a:xfrm>
            <a:off x="4648200" y="4191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C</a:t>
            </a:r>
          </a:p>
        </p:txBody>
      </p:sp>
      <p:sp>
        <p:nvSpPr>
          <p:cNvPr id="38934" name="Rectangle 44"/>
          <p:cNvSpPr>
            <a:spLocks noChangeArrowheads="1"/>
          </p:cNvSpPr>
          <p:nvPr/>
        </p:nvSpPr>
        <p:spPr bwMode="auto">
          <a:xfrm>
            <a:off x="5791200" y="4191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D</a:t>
            </a:r>
          </a:p>
        </p:txBody>
      </p:sp>
      <p:sp>
        <p:nvSpPr>
          <p:cNvPr id="38935" name="Line 45"/>
          <p:cNvSpPr>
            <a:spLocks noChangeShapeType="1"/>
          </p:cNvSpPr>
          <p:nvPr/>
        </p:nvSpPr>
        <p:spPr bwMode="auto">
          <a:xfrm>
            <a:off x="2743200" y="4387850"/>
            <a:ext cx="762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8936" name="Line 46"/>
          <p:cNvSpPr>
            <a:spLocks noChangeShapeType="1"/>
          </p:cNvSpPr>
          <p:nvPr/>
        </p:nvSpPr>
        <p:spPr bwMode="auto">
          <a:xfrm>
            <a:off x="3897313" y="4376738"/>
            <a:ext cx="762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8937" name="Line 47"/>
          <p:cNvSpPr>
            <a:spLocks noChangeShapeType="1"/>
          </p:cNvSpPr>
          <p:nvPr/>
        </p:nvSpPr>
        <p:spPr bwMode="auto">
          <a:xfrm>
            <a:off x="5029200" y="4376738"/>
            <a:ext cx="762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8938" name="Rectangle 48"/>
          <p:cNvSpPr>
            <a:spLocks noChangeArrowheads="1"/>
          </p:cNvSpPr>
          <p:nvPr/>
        </p:nvSpPr>
        <p:spPr bwMode="auto">
          <a:xfrm>
            <a:off x="3505200" y="5181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E</a:t>
            </a:r>
          </a:p>
        </p:txBody>
      </p:sp>
      <p:sp>
        <p:nvSpPr>
          <p:cNvPr id="38939" name="Rectangle 49"/>
          <p:cNvSpPr>
            <a:spLocks noChangeArrowheads="1"/>
          </p:cNvSpPr>
          <p:nvPr/>
        </p:nvSpPr>
        <p:spPr bwMode="auto">
          <a:xfrm>
            <a:off x="4648200" y="4724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F</a:t>
            </a:r>
          </a:p>
        </p:txBody>
      </p:sp>
      <p:sp>
        <p:nvSpPr>
          <p:cNvPr id="38940" name="Rectangle 50"/>
          <p:cNvSpPr>
            <a:spLocks noChangeArrowheads="1"/>
          </p:cNvSpPr>
          <p:nvPr/>
        </p:nvSpPr>
        <p:spPr bwMode="auto">
          <a:xfrm>
            <a:off x="4648200" y="5486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G</a:t>
            </a:r>
          </a:p>
        </p:txBody>
      </p:sp>
      <p:sp>
        <p:nvSpPr>
          <p:cNvPr id="38941" name="Line 51"/>
          <p:cNvSpPr>
            <a:spLocks noChangeShapeType="1"/>
          </p:cNvSpPr>
          <p:nvPr/>
        </p:nvSpPr>
        <p:spPr bwMode="auto">
          <a:xfrm flipV="1">
            <a:off x="3886200" y="4953000"/>
            <a:ext cx="76200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8942" name="Line 52"/>
          <p:cNvSpPr>
            <a:spLocks noChangeShapeType="1"/>
          </p:cNvSpPr>
          <p:nvPr/>
        </p:nvSpPr>
        <p:spPr bwMode="auto">
          <a:xfrm>
            <a:off x="3886200" y="5410200"/>
            <a:ext cx="762000" cy="228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8943" name="Line 53"/>
          <p:cNvSpPr>
            <a:spLocks noChangeShapeType="1"/>
          </p:cNvSpPr>
          <p:nvPr/>
        </p:nvSpPr>
        <p:spPr bwMode="auto">
          <a:xfrm>
            <a:off x="2743200" y="4419600"/>
            <a:ext cx="762000" cy="914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8944" name="Line 54"/>
          <p:cNvSpPr>
            <a:spLocks noChangeShapeType="1"/>
          </p:cNvSpPr>
          <p:nvPr/>
        </p:nvSpPr>
        <p:spPr bwMode="auto">
          <a:xfrm flipV="1">
            <a:off x="5029200" y="4572000"/>
            <a:ext cx="990600" cy="1066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8945" name="Line 55"/>
          <p:cNvSpPr>
            <a:spLocks noChangeShapeType="1"/>
          </p:cNvSpPr>
          <p:nvPr/>
        </p:nvSpPr>
        <p:spPr bwMode="auto">
          <a:xfrm>
            <a:off x="3886200" y="4419600"/>
            <a:ext cx="76200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8946" name="Line 56"/>
          <p:cNvSpPr>
            <a:spLocks noChangeShapeType="1"/>
          </p:cNvSpPr>
          <p:nvPr/>
        </p:nvSpPr>
        <p:spPr bwMode="auto">
          <a:xfrm flipV="1">
            <a:off x="4876800" y="5105400"/>
            <a:ext cx="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31BB05B1-F77D-4F85-8548-F0C9E254CC60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6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109538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mtClean="0"/>
              <a:t>Designing Application-Level Multicast</a:t>
            </a:r>
          </a:p>
        </p:txBody>
      </p:sp>
      <p:sp>
        <p:nvSpPr>
          <p:cNvPr id="39941" name="AutoShape 4"/>
          <p:cNvSpPr>
            <a:spLocks noChangeArrowheads="1"/>
          </p:cNvSpPr>
          <p:nvPr/>
        </p:nvSpPr>
        <p:spPr bwMode="auto">
          <a:xfrm>
            <a:off x="1828800" y="3048000"/>
            <a:ext cx="5334000" cy="2971800"/>
          </a:xfrm>
          <a:prstGeom prst="cloudCallout">
            <a:avLst>
              <a:gd name="adj1" fmla="val 72056"/>
              <a:gd name="adj2" fmla="val -11004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5943600" y="990600"/>
            <a:ext cx="2590800" cy="1981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990600" y="3276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A</a:t>
            </a:r>
          </a:p>
        </p:txBody>
      </p:sp>
      <p:sp>
        <p:nvSpPr>
          <p:cNvPr id="39944" name="Rectangle 7"/>
          <p:cNvSpPr>
            <a:spLocks noChangeArrowheads="1"/>
          </p:cNvSpPr>
          <p:nvPr/>
        </p:nvSpPr>
        <p:spPr bwMode="auto">
          <a:xfrm>
            <a:off x="990600" y="5257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B</a:t>
            </a:r>
          </a:p>
        </p:txBody>
      </p:sp>
      <p:sp>
        <p:nvSpPr>
          <p:cNvPr id="39945" name="Rectangle 8"/>
          <p:cNvSpPr>
            <a:spLocks noChangeArrowheads="1"/>
          </p:cNvSpPr>
          <p:nvPr/>
        </p:nvSpPr>
        <p:spPr bwMode="auto">
          <a:xfrm>
            <a:off x="7391400" y="3124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C</a:t>
            </a:r>
          </a:p>
        </p:txBody>
      </p:sp>
      <p:sp>
        <p:nvSpPr>
          <p:cNvPr id="39946" name="Rectangle 9"/>
          <p:cNvSpPr>
            <a:spLocks noChangeArrowheads="1"/>
          </p:cNvSpPr>
          <p:nvPr/>
        </p:nvSpPr>
        <p:spPr bwMode="auto">
          <a:xfrm>
            <a:off x="7543800" y="5257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D</a:t>
            </a:r>
          </a:p>
        </p:txBody>
      </p:sp>
      <p:sp>
        <p:nvSpPr>
          <p:cNvPr id="39947" name="Oval 10"/>
          <p:cNvSpPr>
            <a:spLocks noChangeArrowheads="1"/>
          </p:cNvSpPr>
          <p:nvPr/>
        </p:nvSpPr>
        <p:spPr bwMode="auto">
          <a:xfrm>
            <a:off x="29718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R1</a:t>
            </a:r>
          </a:p>
        </p:txBody>
      </p:sp>
      <p:sp>
        <p:nvSpPr>
          <p:cNvPr id="39948" name="Oval 11"/>
          <p:cNvSpPr>
            <a:spLocks noChangeArrowheads="1"/>
          </p:cNvSpPr>
          <p:nvPr/>
        </p:nvSpPr>
        <p:spPr bwMode="auto">
          <a:xfrm>
            <a:off x="2743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R2</a:t>
            </a:r>
          </a:p>
        </p:txBody>
      </p:sp>
      <p:sp>
        <p:nvSpPr>
          <p:cNvPr id="39949" name="Oval 12"/>
          <p:cNvSpPr>
            <a:spLocks noChangeArrowheads="1"/>
          </p:cNvSpPr>
          <p:nvPr/>
        </p:nvSpPr>
        <p:spPr bwMode="auto">
          <a:xfrm>
            <a:off x="4267200" y="4267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R3</a:t>
            </a:r>
          </a:p>
        </p:txBody>
      </p:sp>
      <p:sp>
        <p:nvSpPr>
          <p:cNvPr id="39950" name="Oval 13"/>
          <p:cNvSpPr>
            <a:spLocks noChangeArrowheads="1"/>
          </p:cNvSpPr>
          <p:nvPr/>
        </p:nvSpPr>
        <p:spPr bwMode="auto">
          <a:xfrm>
            <a:off x="56388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R4</a:t>
            </a:r>
          </a:p>
        </p:txBody>
      </p:sp>
      <p:sp>
        <p:nvSpPr>
          <p:cNvPr id="39951" name="Oval 14"/>
          <p:cNvSpPr>
            <a:spLocks noChangeArrowheads="1"/>
          </p:cNvSpPr>
          <p:nvPr/>
        </p:nvSpPr>
        <p:spPr bwMode="auto">
          <a:xfrm>
            <a:off x="5334000" y="4724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R5</a:t>
            </a:r>
          </a:p>
        </p:txBody>
      </p:sp>
      <p:sp>
        <p:nvSpPr>
          <p:cNvPr id="39952" name="Line 15"/>
          <p:cNvSpPr>
            <a:spLocks noChangeShapeType="1"/>
          </p:cNvSpPr>
          <p:nvPr/>
        </p:nvSpPr>
        <p:spPr bwMode="auto">
          <a:xfrm>
            <a:off x="1371600" y="3505200"/>
            <a:ext cx="1600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9953" name="Line 16"/>
          <p:cNvSpPr>
            <a:spLocks noChangeShapeType="1"/>
          </p:cNvSpPr>
          <p:nvPr/>
        </p:nvSpPr>
        <p:spPr bwMode="auto">
          <a:xfrm flipV="1">
            <a:off x="1371600" y="5105400"/>
            <a:ext cx="1371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9954" name="Line 17"/>
          <p:cNvSpPr>
            <a:spLocks noChangeShapeType="1"/>
          </p:cNvSpPr>
          <p:nvPr/>
        </p:nvSpPr>
        <p:spPr bwMode="auto">
          <a:xfrm flipV="1">
            <a:off x="3352800" y="46482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9955" name="Line 18"/>
          <p:cNvSpPr>
            <a:spLocks noChangeShapeType="1"/>
          </p:cNvSpPr>
          <p:nvPr/>
        </p:nvSpPr>
        <p:spPr bwMode="auto">
          <a:xfrm>
            <a:off x="3581400" y="41148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9956" name="Line 19"/>
          <p:cNvSpPr>
            <a:spLocks noChangeShapeType="1"/>
          </p:cNvSpPr>
          <p:nvPr/>
        </p:nvSpPr>
        <p:spPr bwMode="auto">
          <a:xfrm>
            <a:off x="4876800" y="45720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9957" name="Line 20"/>
          <p:cNvSpPr>
            <a:spLocks noChangeShapeType="1"/>
          </p:cNvSpPr>
          <p:nvPr/>
        </p:nvSpPr>
        <p:spPr bwMode="auto">
          <a:xfrm flipH="1">
            <a:off x="5715000" y="40386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9958" name="Line 21"/>
          <p:cNvSpPr>
            <a:spLocks noChangeShapeType="1"/>
          </p:cNvSpPr>
          <p:nvPr/>
        </p:nvSpPr>
        <p:spPr bwMode="auto">
          <a:xfrm flipV="1">
            <a:off x="4724400" y="38862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9959" name="Line 22"/>
          <p:cNvSpPr>
            <a:spLocks noChangeShapeType="1"/>
          </p:cNvSpPr>
          <p:nvPr/>
        </p:nvSpPr>
        <p:spPr bwMode="auto">
          <a:xfrm>
            <a:off x="5943600" y="51054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9960" name="Line 23"/>
          <p:cNvSpPr>
            <a:spLocks noChangeShapeType="1"/>
          </p:cNvSpPr>
          <p:nvPr/>
        </p:nvSpPr>
        <p:spPr bwMode="auto">
          <a:xfrm flipV="1">
            <a:off x="6248400" y="33528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9961" name="Freeform 24"/>
          <p:cNvSpPr>
            <a:spLocks/>
          </p:cNvSpPr>
          <p:nvPr/>
        </p:nvSpPr>
        <p:spPr bwMode="auto">
          <a:xfrm>
            <a:off x="1557338" y="3505200"/>
            <a:ext cx="5735637" cy="2100263"/>
          </a:xfrm>
          <a:custGeom>
            <a:avLst/>
            <a:gdLst>
              <a:gd name="T0" fmla="*/ 0 w 3613"/>
              <a:gd name="T1" fmla="*/ 2147483647 h 1323"/>
              <a:gd name="T2" fmla="*/ 2147483647 w 3613"/>
              <a:gd name="T3" fmla="*/ 2147483647 h 1323"/>
              <a:gd name="T4" fmla="*/ 2147483647 w 3613"/>
              <a:gd name="T5" fmla="*/ 0 h 1323"/>
              <a:gd name="T6" fmla="*/ 0 60000 65536"/>
              <a:gd name="T7" fmla="*/ 0 60000 65536"/>
              <a:gd name="T8" fmla="*/ 0 60000 65536"/>
              <a:gd name="T9" fmla="*/ 0 w 3613"/>
              <a:gd name="T10" fmla="*/ 0 h 1323"/>
              <a:gd name="T11" fmla="*/ 3613 w 3613"/>
              <a:gd name="T12" fmla="*/ 1323 h 13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13" h="1323">
                <a:moveTo>
                  <a:pt x="0" y="1323"/>
                </a:moveTo>
                <a:lnTo>
                  <a:pt x="1974" y="795"/>
                </a:lnTo>
                <a:lnTo>
                  <a:pt x="3613" y="0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9962" name="Freeform 25"/>
          <p:cNvSpPr>
            <a:spLocks/>
          </p:cNvSpPr>
          <p:nvPr/>
        </p:nvSpPr>
        <p:spPr bwMode="auto">
          <a:xfrm>
            <a:off x="1393825" y="3733800"/>
            <a:ext cx="2916238" cy="1622425"/>
          </a:xfrm>
          <a:custGeom>
            <a:avLst/>
            <a:gdLst>
              <a:gd name="T0" fmla="*/ 0 w 1837"/>
              <a:gd name="T1" fmla="*/ 0 h 1022"/>
              <a:gd name="T2" fmla="*/ 2147483647 w 1837"/>
              <a:gd name="T3" fmla="*/ 2147483647 h 1022"/>
              <a:gd name="T4" fmla="*/ 2147483647 w 1837"/>
              <a:gd name="T5" fmla="*/ 2147483647 h 1022"/>
              <a:gd name="T6" fmla="*/ 2147483647 w 1837"/>
              <a:gd name="T7" fmla="*/ 2147483647 h 1022"/>
              <a:gd name="T8" fmla="*/ 2147483647 w 1837"/>
              <a:gd name="T9" fmla="*/ 2147483647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37"/>
              <a:gd name="T16" fmla="*/ 0 h 1022"/>
              <a:gd name="T17" fmla="*/ 1837 w 1837"/>
              <a:gd name="T18" fmla="*/ 1022 h 10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37" h="1022">
                <a:moveTo>
                  <a:pt x="0" y="0"/>
                </a:moveTo>
                <a:lnTo>
                  <a:pt x="1145" y="295"/>
                </a:lnTo>
                <a:lnTo>
                  <a:pt x="1837" y="473"/>
                </a:lnTo>
                <a:lnTo>
                  <a:pt x="1186" y="679"/>
                </a:lnTo>
                <a:lnTo>
                  <a:pt x="34" y="1022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9963" name="Freeform 26"/>
          <p:cNvSpPr>
            <a:spLocks/>
          </p:cNvSpPr>
          <p:nvPr/>
        </p:nvSpPr>
        <p:spPr bwMode="auto">
          <a:xfrm>
            <a:off x="4648200" y="3635375"/>
            <a:ext cx="2797175" cy="1927225"/>
          </a:xfrm>
          <a:custGeom>
            <a:avLst/>
            <a:gdLst>
              <a:gd name="T0" fmla="*/ 2147483647 w 1762"/>
              <a:gd name="T1" fmla="*/ 0 h 1214"/>
              <a:gd name="T2" fmla="*/ 0 w 1762"/>
              <a:gd name="T3" fmla="*/ 2147483647 h 1214"/>
              <a:gd name="T4" fmla="*/ 2147483647 w 1762"/>
              <a:gd name="T5" fmla="*/ 2147483647 h 1214"/>
              <a:gd name="T6" fmla="*/ 2147483647 w 1762"/>
              <a:gd name="T7" fmla="*/ 2147483647 h 1214"/>
              <a:gd name="T8" fmla="*/ 0 60000 65536"/>
              <a:gd name="T9" fmla="*/ 0 60000 65536"/>
              <a:gd name="T10" fmla="*/ 0 60000 65536"/>
              <a:gd name="T11" fmla="*/ 0 60000 65536"/>
              <a:gd name="T12" fmla="*/ 0 w 1762"/>
              <a:gd name="T13" fmla="*/ 0 h 1214"/>
              <a:gd name="T14" fmla="*/ 1762 w 1762"/>
              <a:gd name="T15" fmla="*/ 1214 h 1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62" h="1214">
                <a:moveTo>
                  <a:pt x="1755" y="0"/>
                </a:moveTo>
                <a:lnTo>
                  <a:pt x="0" y="768"/>
                </a:lnTo>
                <a:lnTo>
                  <a:pt x="631" y="1015"/>
                </a:lnTo>
                <a:lnTo>
                  <a:pt x="1762" y="1214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39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11213"/>
            <a:ext cx="8229600" cy="2312987"/>
          </a:xfrm>
        </p:spPr>
        <p:txBody>
          <a:bodyPr/>
          <a:lstStyle/>
          <a:p>
            <a:r>
              <a:rPr lang="en-US" altLang="en-US" smtClean="0"/>
              <a:t>Quality of a multicast tree</a:t>
            </a:r>
          </a:p>
          <a:p>
            <a:pPr lvl="1"/>
            <a:r>
              <a:rPr lang="en-US" altLang="en-US" smtClean="0">
                <a:solidFill>
                  <a:schemeClr val="hlink"/>
                </a:solidFill>
              </a:rPr>
              <a:t>Link stress (2)</a:t>
            </a:r>
            <a:r>
              <a:rPr lang="en-US" altLang="en-US" smtClean="0"/>
              <a:t>: maximum # messages traversing the same edge</a:t>
            </a:r>
          </a:p>
          <a:p>
            <a:pPr lvl="1"/>
            <a:r>
              <a:rPr lang="en-US" altLang="en-US" smtClean="0">
                <a:solidFill>
                  <a:schemeClr val="hlink"/>
                </a:solidFill>
              </a:rPr>
              <a:t>Stretch (12/4=3)</a:t>
            </a:r>
            <a:r>
              <a:rPr lang="en-US" altLang="en-US" smtClean="0"/>
              <a:t>: Relative delay penalty given a pair of nodes</a:t>
            </a:r>
          </a:p>
          <a:p>
            <a:pPr lvl="1"/>
            <a:r>
              <a:rPr lang="en-US" altLang="en-US" smtClean="0">
                <a:solidFill>
                  <a:schemeClr val="hlink"/>
                </a:solidFill>
              </a:rPr>
              <a:t>Tree cost (12)</a:t>
            </a:r>
            <a:r>
              <a:rPr lang="en-US" altLang="en-US" smtClean="0"/>
              <a:t>: Total weight of edges – minimum spanning tree optimizes for tree cost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C57B4C4B-5DFF-4AB9-B6B5-C2E4EE012072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3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Motivation: Gossip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16013"/>
            <a:ext cx="7772400" cy="4675187"/>
          </a:xfrm>
        </p:spPr>
        <p:txBody>
          <a:bodyPr/>
          <a:lstStyle/>
          <a:p>
            <a:r>
              <a:rPr lang="en-US" altLang="en-US" smtClean="0"/>
              <a:t>Sender wants to send the same data to multiple receivers</a:t>
            </a:r>
          </a:p>
          <a:p>
            <a:pPr lvl="1"/>
            <a:r>
              <a:rPr lang="en-US" altLang="en-US" smtClean="0"/>
              <a:t>Each node periodically send the data (if it has the data) to some other random node – usually called a </a:t>
            </a:r>
            <a:r>
              <a:rPr lang="en-US" altLang="en-US" smtClean="0">
                <a:solidFill>
                  <a:schemeClr val="hlink"/>
                </a:solidFill>
              </a:rPr>
              <a:t>round</a:t>
            </a:r>
          </a:p>
          <a:p>
            <a:pPr lvl="3"/>
            <a:endParaRPr lang="en-US" altLang="en-US" smtClean="0"/>
          </a:p>
          <a:p>
            <a:r>
              <a:rPr lang="en-US" altLang="en-US" smtClean="0"/>
              <a:t>Advantage of gossip:</a:t>
            </a:r>
          </a:p>
          <a:p>
            <a:pPr lvl="1"/>
            <a:r>
              <a:rPr lang="en-US" altLang="en-US" smtClean="0"/>
              <a:t>Reduces load of the sender </a:t>
            </a:r>
          </a:p>
          <a:p>
            <a:pPr lvl="1"/>
            <a:r>
              <a:rPr lang="en-US" altLang="en-US" smtClean="0"/>
              <a:t>Extremely robust </a:t>
            </a:r>
          </a:p>
          <a:p>
            <a:pPr lvl="1"/>
            <a:r>
              <a:rPr lang="en-US" altLang="en-US" smtClean="0"/>
              <a:t>Easy to verify from our everyday experience </a:t>
            </a:r>
          </a:p>
          <a:p>
            <a:pPr lvl="1"/>
            <a:r>
              <a:rPr lang="en-US" altLang="en-US" smtClean="0"/>
              <a:t>Simple – no need to maintain a multicast topology</a:t>
            </a:r>
          </a:p>
          <a:p>
            <a:pPr lvl="2"/>
            <a:endParaRPr lang="en-US" altLang="en-US" smtClean="0"/>
          </a:p>
          <a:p>
            <a:r>
              <a:rPr lang="en-US" altLang="en-US" smtClean="0"/>
              <a:t>Disadvantage – not as efficient as multicast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85732315-D274-4EC0-A5C0-81D099BAF1C6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8" t="40483" r="24318" b="34743"/>
          <a:stretch>
            <a:fillRect/>
          </a:stretch>
        </p:blipFill>
        <p:spPr bwMode="auto">
          <a:xfrm>
            <a:off x="762000" y="803275"/>
            <a:ext cx="6934200" cy="517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mtClean="0"/>
              <a:t>Overview (Review) of OSI Model</a:t>
            </a:r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1143000" y="5648774"/>
            <a:ext cx="708367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dirty="0"/>
              <a:t>Open Systems Interconnection Reference </a:t>
            </a:r>
            <a:r>
              <a:rPr lang="en-US" altLang="en-US" dirty="0" smtClean="0"/>
              <a:t>Model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12B449B5-C2D3-4F2F-9D93-6AC4DCBAD1D1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40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3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Designing a Gossip Protocol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Each gossip operation is between two nodes</a:t>
            </a:r>
          </a:p>
          <a:p>
            <a:r>
              <a:rPr lang="en-US" altLang="en-US" smtClean="0"/>
              <a:t>How to pick the other node to gossip with?</a:t>
            </a:r>
          </a:p>
          <a:p>
            <a:pPr lvl="1"/>
            <a:r>
              <a:rPr lang="en-US" altLang="en-US" smtClean="0"/>
              <a:t>Usually picked uniformly at random</a:t>
            </a:r>
          </a:p>
          <a:p>
            <a:pPr lvl="1"/>
            <a:r>
              <a:rPr lang="en-US" altLang="en-US" smtClean="0"/>
              <a:t>How to pick random nodes without global knowledge?</a:t>
            </a:r>
          </a:p>
          <a:p>
            <a:pPr lvl="1"/>
            <a:r>
              <a:rPr lang="en-US" altLang="en-US" smtClean="0"/>
              <a:t>Performance will be influenced by the choice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How to gossip? If P picks Q</a:t>
            </a:r>
          </a:p>
          <a:p>
            <a:pPr lvl="1"/>
            <a:r>
              <a:rPr lang="en-US" altLang="en-US" smtClean="0"/>
              <a:t>P may gossip news to Q (push)</a:t>
            </a:r>
          </a:p>
          <a:p>
            <a:pPr lvl="1"/>
            <a:r>
              <a:rPr lang="en-US" altLang="en-US" smtClean="0"/>
              <a:t>P may request news from Q (pull)</a:t>
            </a:r>
          </a:p>
          <a:p>
            <a:pPr lvl="1"/>
            <a:r>
              <a:rPr lang="en-US" altLang="en-US" smtClean="0"/>
              <a:t>P and Q may update each other (push+pull)</a:t>
            </a:r>
          </a:p>
          <a:p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46E3DA63-08C9-4DCF-9FF8-5E4CE16C3C45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41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4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mtClean="0"/>
              <a:t>Performance of Push-based Gossiping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3200400"/>
          </a:xfrm>
        </p:spPr>
        <p:txBody>
          <a:bodyPr/>
          <a:lstStyle/>
          <a:p>
            <a:r>
              <a:rPr lang="en-US" altLang="en-US" smtClean="0"/>
              <a:t>P pushes message to Q</a:t>
            </a:r>
          </a:p>
          <a:p>
            <a:pPr lvl="1"/>
            <a:r>
              <a:rPr lang="en-US" altLang="en-US" smtClean="0"/>
              <a:t>Effective at the beginning, but not toward the end</a:t>
            </a:r>
          </a:p>
          <a:p>
            <a:pPr lvl="1"/>
            <a:r>
              <a:rPr lang="en-US" altLang="en-US" smtClean="0"/>
              <a:t>Chance of a black P picking a white Q decreases with time</a:t>
            </a:r>
          </a:p>
          <a:p>
            <a:pPr lvl="1"/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/>
              <a:t>: # total nodes; </a:t>
            </a:r>
            <a:r>
              <a:rPr lang="en-US" altLang="en-US" i="1" smtClean="0">
                <a:latin typeface="Times New Roman" panose="02020603050405020304" pitchFamily="18" charset="0"/>
              </a:rPr>
              <a:t>b</a:t>
            </a:r>
            <a:r>
              <a:rPr lang="en-US" altLang="en-US" smtClean="0"/>
              <a:t>: # black nodes; </a:t>
            </a:r>
          </a:p>
          <a:p>
            <a:pPr lvl="1"/>
            <a:r>
              <a:rPr lang="en-US" altLang="en-US" smtClean="0"/>
              <a:t>Prob[a black P picks a white Q] = </a:t>
            </a:r>
            <a:r>
              <a:rPr lang="en-US" altLang="en-US" i="1" smtClean="0">
                <a:latin typeface="Times New Roman" panose="02020603050405020304" pitchFamily="18" charset="0"/>
              </a:rPr>
              <a:t>(n-b)/n</a:t>
            </a:r>
            <a:r>
              <a:rPr lang="en-US" altLang="en-US" smtClean="0"/>
              <a:t> = 2/7</a:t>
            </a:r>
          </a:p>
          <a:p>
            <a:pPr lvl="1"/>
            <a:r>
              <a:rPr lang="en-US" altLang="en-US" smtClean="0">
                <a:solidFill>
                  <a:schemeClr val="hlink"/>
                </a:solidFill>
              </a:rPr>
              <a:t>But the number of black P’s increases as well !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mtClean="0"/>
              <a:t>	(Description on textbook is not complete)</a:t>
            </a:r>
          </a:p>
        </p:txBody>
      </p:sp>
      <p:grpSp>
        <p:nvGrpSpPr>
          <p:cNvPr id="44038" name="Group 4"/>
          <p:cNvGrpSpPr>
            <a:grpSpLocks/>
          </p:cNvGrpSpPr>
          <p:nvPr/>
        </p:nvGrpSpPr>
        <p:grpSpPr bwMode="auto">
          <a:xfrm>
            <a:off x="2133600" y="5751513"/>
            <a:ext cx="4267200" cy="304800"/>
            <a:chOff x="1296" y="3216"/>
            <a:chExt cx="2688" cy="192"/>
          </a:xfrm>
        </p:grpSpPr>
        <p:sp>
          <p:nvSpPr>
            <p:cNvPr id="44057" name="Oval 5"/>
            <p:cNvSpPr>
              <a:spLocks noChangeArrowheads="1"/>
            </p:cNvSpPr>
            <p:nvPr/>
          </p:nvSpPr>
          <p:spPr bwMode="auto">
            <a:xfrm>
              <a:off x="1712" y="3216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44058" name="Oval 6"/>
            <p:cNvSpPr>
              <a:spLocks noChangeArrowheads="1"/>
            </p:cNvSpPr>
            <p:nvPr/>
          </p:nvSpPr>
          <p:spPr bwMode="auto">
            <a:xfrm>
              <a:off x="1296" y="321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44059" name="Oval 7"/>
            <p:cNvSpPr>
              <a:spLocks noChangeArrowheads="1"/>
            </p:cNvSpPr>
            <p:nvPr/>
          </p:nvSpPr>
          <p:spPr bwMode="auto">
            <a:xfrm>
              <a:off x="2544" y="3216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44060" name="Oval 8"/>
            <p:cNvSpPr>
              <a:spLocks noChangeArrowheads="1"/>
            </p:cNvSpPr>
            <p:nvPr/>
          </p:nvSpPr>
          <p:spPr bwMode="auto">
            <a:xfrm>
              <a:off x="2128" y="3216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44061" name="Oval 9"/>
            <p:cNvSpPr>
              <a:spLocks noChangeArrowheads="1"/>
            </p:cNvSpPr>
            <p:nvPr/>
          </p:nvSpPr>
          <p:spPr bwMode="auto">
            <a:xfrm>
              <a:off x="2960" y="3216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44062" name="Oval 10"/>
            <p:cNvSpPr>
              <a:spLocks noChangeArrowheads="1"/>
            </p:cNvSpPr>
            <p:nvPr/>
          </p:nvSpPr>
          <p:spPr bwMode="auto">
            <a:xfrm>
              <a:off x="3376" y="3216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44063" name="Oval 11"/>
            <p:cNvSpPr>
              <a:spLocks noChangeArrowheads="1"/>
            </p:cNvSpPr>
            <p:nvPr/>
          </p:nvSpPr>
          <p:spPr bwMode="auto">
            <a:xfrm>
              <a:off x="3792" y="3216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</p:grpSp>
      <p:grpSp>
        <p:nvGrpSpPr>
          <p:cNvPr id="44039" name="Group 12"/>
          <p:cNvGrpSpPr>
            <a:grpSpLocks/>
          </p:cNvGrpSpPr>
          <p:nvPr/>
        </p:nvGrpSpPr>
        <p:grpSpPr bwMode="auto">
          <a:xfrm>
            <a:off x="2133600" y="4608513"/>
            <a:ext cx="4267200" cy="304800"/>
            <a:chOff x="1296" y="3216"/>
            <a:chExt cx="2688" cy="192"/>
          </a:xfrm>
        </p:grpSpPr>
        <p:sp>
          <p:nvSpPr>
            <p:cNvPr id="44050" name="Oval 13"/>
            <p:cNvSpPr>
              <a:spLocks noChangeArrowheads="1"/>
            </p:cNvSpPr>
            <p:nvPr/>
          </p:nvSpPr>
          <p:spPr bwMode="auto">
            <a:xfrm>
              <a:off x="1712" y="3216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44051" name="Oval 14"/>
            <p:cNvSpPr>
              <a:spLocks noChangeArrowheads="1"/>
            </p:cNvSpPr>
            <p:nvPr/>
          </p:nvSpPr>
          <p:spPr bwMode="auto">
            <a:xfrm>
              <a:off x="1296" y="321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44052" name="Oval 15"/>
            <p:cNvSpPr>
              <a:spLocks noChangeArrowheads="1"/>
            </p:cNvSpPr>
            <p:nvPr/>
          </p:nvSpPr>
          <p:spPr bwMode="auto">
            <a:xfrm>
              <a:off x="2544" y="321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44053" name="Oval 16"/>
            <p:cNvSpPr>
              <a:spLocks noChangeArrowheads="1"/>
            </p:cNvSpPr>
            <p:nvPr/>
          </p:nvSpPr>
          <p:spPr bwMode="auto">
            <a:xfrm>
              <a:off x="2128" y="3216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44054" name="Oval 17"/>
            <p:cNvSpPr>
              <a:spLocks noChangeArrowheads="1"/>
            </p:cNvSpPr>
            <p:nvPr/>
          </p:nvSpPr>
          <p:spPr bwMode="auto">
            <a:xfrm>
              <a:off x="2960" y="3216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44055" name="Oval 18"/>
            <p:cNvSpPr>
              <a:spLocks noChangeArrowheads="1"/>
            </p:cNvSpPr>
            <p:nvPr/>
          </p:nvSpPr>
          <p:spPr bwMode="auto">
            <a:xfrm>
              <a:off x="3376" y="3216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44056" name="Oval 19"/>
            <p:cNvSpPr>
              <a:spLocks noChangeArrowheads="1"/>
            </p:cNvSpPr>
            <p:nvPr/>
          </p:nvSpPr>
          <p:spPr bwMode="auto">
            <a:xfrm>
              <a:off x="3792" y="3216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</p:grpSp>
      <p:sp>
        <p:nvSpPr>
          <p:cNvPr id="44040" name="Text Box 20"/>
          <p:cNvSpPr txBox="1">
            <a:spLocks noChangeArrowheads="1"/>
          </p:cNvSpPr>
          <p:nvPr/>
        </p:nvSpPr>
        <p:spPr bwMode="auto">
          <a:xfrm>
            <a:off x="533400" y="4497388"/>
            <a:ext cx="116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round </a:t>
            </a:r>
            <a:r>
              <a:rPr lang="en-US" altLang="en-US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44041" name="Text Box 21"/>
          <p:cNvSpPr txBox="1">
            <a:spLocks noChangeArrowheads="1"/>
          </p:cNvSpPr>
          <p:nvPr/>
        </p:nvSpPr>
        <p:spPr bwMode="auto">
          <a:xfrm>
            <a:off x="533400" y="5676900"/>
            <a:ext cx="1527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round </a:t>
            </a:r>
            <a:r>
              <a:rPr lang="en-US" altLang="en-US" i="1">
                <a:latin typeface="Times New Roman" panose="02020603050405020304" pitchFamily="18" charset="0"/>
              </a:rPr>
              <a:t>r+1</a:t>
            </a:r>
          </a:p>
        </p:txBody>
      </p:sp>
      <p:sp>
        <p:nvSpPr>
          <p:cNvPr id="44042" name="Line 22"/>
          <p:cNvSpPr>
            <a:spLocks noChangeShapeType="1"/>
          </p:cNvSpPr>
          <p:nvPr/>
        </p:nvSpPr>
        <p:spPr bwMode="auto">
          <a:xfrm>
            <a:off x="3048000" y="4913313"/>
            <a:ext cx="1066800" cy="838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44043" name="Line 23"/>
          <p:cNvSpPr>
            <a:spLocks noChangeShapeType="1"/>
          </p:cNvSpPr>
          <p:nvPr/>
        </p:nvSpPr>
        <p:spPr bwMode="auto">
          <a:xfrm>
            <a:off x="3657600" y="4913313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44044" name="Line 24"/>
          <p:cNvSpPr>
            <a:spLocks noChangeShapeType="1"/>
          </p:cNvSpPr>
          <p:nvPr/>
        </p:nvSpPr>
        <p:spPr bwMode="auto">
          <a:xfrm>
            <a:off x="4953000" y="4913313"/>
            <a:ext cx="1219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44045" name="Line 25"/>
          <p:cNvSpPr>
            <a:spLocks noChangeShapeType="1"/>
          </p:cNvSpPr>
          <p:nvPr/>
        </p:nvSpPr>
        <p:spPr bwMode="auto">
          <a:xfrm flipH="1">
            <a:off x="2971800" y="4859338"/>
            <a:ext cx="2492375" cy="892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44046" name="Line 26"/>
          <p:cNvSpPr>
            <a:spLocks noChangeShapeType="1"/>
          </p:cNvSpPr>
          <p:nvPr/>
        </p:nvSpPr>
        <p:spPr bwMode="auto">
          <a:xfrm flipH="1">
            <a:off x="4953000" y="4913313"/>
            <a:ext cx="1295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44047" name="Line 27"/>
          <p:cNvSpPr>
            <a:spLocks noChangeShapeType="1"/>
          </p:cNvSpPr>
          <p:nvPr/>
        </p:nvSpPr>
        <p:spPr bwMode="auto">
          <a:xfrm>
            <a:off x="2362200" y="4913313"/>
            <a:ext cx="533400" cy="83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44048" name="Line 28"/>
          <p:cNvSpPr>
            <a:spLocks noChangeShapeType="1"/>
          </p:cNvSpPr>
          <p:nvPr/>
        </p:nvSpPr>
        <p:spPr bwMode="auto">
          <a:xfrm>
            <a:off x="4343400" y="4913313"/>
            <a:ext cx="1219200" cy="83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44049" name="Text Box 29"/>
          <p:cNvSpPr txBox="1">
            <a:spLocks noChangeArrowheads="1"/>
          </p:cNvSpPr>
          <p:nvPr/>
        </p:nvSpPr>
        <p:spPr bwMode="auto">
          <a:xfrm>
            <a:off x="6461125" y="4460875"/>
            <a:ext cx="219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i="1">
                <a:latin typeface="Times New Roman" panose="02020603050405020304" pitchFamily="18" charset="0"/>
              </a:rPr>
              <a:t>n </a:t>
            </a:r>
            <a:r>
              <a:rPr lang="en-US" altLang="en-US"/>
              <a:t>= 7 and </a:t>
            </a:r>
            <a:r>
              <a:rPr lang="en-US" altLang="en-US" i="1">
                <a:latin typeface="Times New Roman" panose="02020603050405020304" pitchFamily="18" charset="0"/>
              </a:rPr>
              <a:t>b</a:t>
            </a:r>
            <a:r>
              <a:rPr lang="en-US" altLang="en-US"/>
              <a:t> = 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D224F8AB-2B4F-49E7-96FF-DA8644D0D58A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42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3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mtClean="0"/>
              <a:t>Push: Be More Rigorous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2749550"/>
          </a:xfrm>
        </p:spPr>
        <p:txBody>
          <a:bodyPr/>
          <a:lstStyle/>
          <a:p>
            <a:r>
              <a:rPr lang="en-US" altLang="en-US" smtClean="0"/>
              <a:t>Consider a white node Q at round </a:t>
            </a:r>
            <a:r>
              <a:rPr lang="en-US" altLang="en-US" i="1" smtClean="0">
                <a:latin typeface="Times New Roman" panose="02020603050405020304" pitchFamily="18" charset="0"/>
              </a:rPr>
              <a:t>r</a:t>
            </a:r>
          </a:p>
          <a:p>
            <a:pPr lvl="1"/>
            <a:r>
              <a:rPr lang="en-US" altLang="en-US" smtClean="0"/>
              <a:t>Prob[Q remains white at round </a:t>
            </a:r>
            <a:r>
              <a:rPr lang="en-US" altLang="en-US" i="1" smtClean="0">
                <a:latin typeface="Times New Roman" panose="02020603050405020304" pitchFamily="18" charset="0"/>
              </a:rPr>
              <a:t>r</a:t>
            </a:r>
            <a:r>
              <a:rPr lang="en-US" altLang="en-US" smtClean="0"/>
              <a:t>+1] is </a:t>
            </a:r>
          </a:p>
          <a:p>
            <a:pPr lvl="3"/>
            <a:endParaRPr lang="en-US" altLang="en-US" smtClean="0"/>
          </a:p>
          <a:p>
            <a:pPr lvl="3"/>
            <a:endParaRPr lang="en-US" altLang="en-US" sz="200" smtClean="0"/>
          </a:p>
          <a:p>
            <a:r>
              <a:rPr lang="en-US" altLang="en-US" smtClean="0"/>
              <a:t>Changing the last remaining white node to black (i.e., from </a:t>
            </a:r>
            <a:r>
              <a:rPr lang="en-US" altLang="en-US" i="1" smtClean="0">
                <a:latin typeface="Times New Roman" panose="02020603050405020304" pitchFamily="18" charset="0"/>
              </a:rPr>
              <a:t>b = n-1</a:t>
            </a:r>
            <a:r>
              <a:rPr lang="en-US" altLang="en-US" smtClean="0"/>
              <a:t> to </a:t>
            </a:r>
            <a:r>
              <a:rPr lang="en-US" altLang="en-US" i="1" smtClean="0">
                <a:latin typeface="Times New Roman" panose="02020603050405020304" pitchFamily="18" charset="0"/>
              </a:rPr>
              <a:t>b = n</a:t>
            </a:r>
            <a:r>
              <a:rPr lang="en-US" altLang="en-US" smtClean="0"/>
              <a:t>)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On expectation 1/0.63 = 1.6 rounds needed</a:t>
            </a:r>
          </a:p>
          <a:p>
            <a:r>
              <a:rPr lang="en-US" altLang="en-US" smtClean="0"/>
              <a:t>Changing the first remaining white node to black (i.e., from </a:t>
            </a:r>
            <a:r>
              <a:rPr lang="en-US" altLang="en-US" i="1" smtClean="0">
                <a:latin typeface="Times New Roman" panose="02020603050405020304" pitchFamily="18" charset="0"/>
              </a:rPr>
              <a:t>b = 1</a:t>
            </a:r>
            <a:r>
              <a:rPr lang="en-US" altLang="en-US" smtClean="0"/>
              <a:t> to </a:t>
            </a:r>
            <a:r>
              <a:rPr lang="en-US" altLang="en-US" i="1" smtClean="0">
                <a:latin typeface="Times New Roman" panose="02020603050405020304" pitchFamily="18" charset="0"/>
              </a:rPr>
              <a:t>b = 2</a:t>
            </a:r>
            <a:r>
              <a:rPr lang="en-US" altLang="en-US" smtClean="0"/>
              <a:t>)</a:t>
            </a:r>
          </a:p>
          <a:p>
            <a:pPr lvl="1"/>
            <a:r>
              <a:rPr lang="en-US" altLang="en-US" smtClean="0"/>
              <a:t>On expectation </a:t>
            </a:r>
            <a:r>
              <a:rPr lang="en-US" altLang="en-US" i="1" smtClean="0">
                <a:latin typeface="Times New Roman" panose="02020603050405020304" pitchFamily="18" charset="0"/>
              </a:rPr>
              <a:t>                          </a:t>
            </a:r>
            <a:r>
              <a:rPr lang="en-US" altLang="en-US" smtClean="0">
                <a:sym typeface="Symbol" panose="05050102010706020507" pitchFamily="18" charset="2"/>
              </a:rPr>
              <a:t>      </a:t>
            </a:r>
            <a:r>
              <a:rPr lang="en-US" altLang="en-US" smtClean="0"/>
              <a:t>round needed </a:t>
            </a:r>
          </a:p>
        </p:txBody>
      </p:sp>
      <p:graphicFrame>
        <p:nvGraphicFramePr>
          <p:cNvPr id="45062" name="Object 30"/>
          <p:cNvGraphicFramePr>
            <a:graphicFrameLocks noChangeAspect="1"/>
          </p:cNvGraphicFramePr>
          <p:nvPr/>
        </p:nvGraphicFramePr>
        <p:xfrm>
          <a:off x="5943600" y="1066800"/>
          <a:ext cx="160020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4" name="Equation" r:id="rId4" imgW="533169" imgH="469696" progId="Equation.3">
                  <p:embed/>
                </p:oleObj>
              </mc:Choice>
              <mc:Fallback>
                <p:oleObj name="Equation" r:id="rId4" imgW="533169" imgH="469696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066800"/>
                        <a:ext cx="1600200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31"/>
          <p:cNvGraphicFramePr>
            <a:graphicFrameLocks noChangeAspect="1"/>
          </p:cNvGraphicFramePr>
          <p:nvPr/>
        </p:nvGraphicFramePr>
        <p:xfrm>
          <a:off x="3505200" y="5181600"/>
          <a:ext cx="16002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5" name="Equation" r:id="rId6" imgW="799753" imgH="431613" progId="Equation.3">
                  <p:embed/>
                </p:oleObj>
              </mc:Choice>
              <mc:Fallback>
                <p:oleObj name="Equation" r:id="rId6" imgW="799753" imgH="431613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181600"/>
                        <a:ext cx="160020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1133475" y="2955925"/>
          <a:ext cx="733425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6" name="Equation" r:id="rId8" imgW="2527300" imgH="469900" progId="Equation.3">
                  <p:embed/>
                </p:oleObj>
              </mc:Choice>
              <mc:Fallback>
                <p:oleObj name="Equation" r:id="rId8" imgW="2527300" imgH="469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2955925"/>
                        <a:ext cx="733425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739F6910-B494-4878-A545-8B0F329DE6FB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43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mtClean="0"/>
              <a:t>Performance of Pull-based Gossiping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3200400"/>
          </a:xfrm>
        </p:spPr>
        <p:txBody>
          <a:bodyPr/>
          <a:lstStyle/>
          <a:p>
            <a:r>
              <a:rPr lang="en-US" altLang="en-US" smtClean="0"/>
              <a:t>P pulles message to Q</a:t>
            </a:r>
          </a:p>
          <a:p>
            <a:pPr lvl="1"/>
            <a:r>
              <a:rPr lang="en-US" altLang="en-US" smtClean="0"/>
              <a:t>Not effective at the beginning, but effective toward the end</a:t>
            </a:r>
          </a:p>
          <a:p>
            <a:pPr lvl="1"/>
            <a:r>
              <a:rPr lang="en-US" altLang="en-US" smtClean="0"/>
              <a:t>Chance of a white P picking a black Q increase with time</a:t>
            </a:r>
          </a:p>
          <a:p>
            <a:pPr lvl="1"/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/>
              <a:t>: # total nodes; </a:t>
            </a:r>
            <a:r>
              <a:rPr lang="en-US" altLang="en-US" i="1" smtClean="0">
                <a:latin typeface="Times New Roman" panose="02020603050405020304" pitchFamily="18" charset="0"/>
              </a:rPr>
              <a:t>b</a:t>
            </a:r>
            <a:r>
              <a:rPr lang="en-US" altLang="en-US" smtClean="0"/>
              <a:t>: # black nodes; </a:t>
            </a:r>
          </a:p>
          <a:p>
            <a:pPr lvl="1"/>
            <a:r>
              <a:rPr lang="en-US" altLang="en-US" smtClean="0"/>
              <a:t>Prob[a white P picks a black Q] = </a:t>
            </a:r>
            <a:r>
              <a:rPr lang="en-US" altLang="en-US" i="1" smtClean="0">
                <a:latin typeface="Times New Roman" panose="02020603050405020304" pitchFamily="18" charset="0"/>
              </a:rPr>
              <a:t>b/n</a:t>
            </a:r>
            <a:r>
              <a:rPr lang="en-US" altLang="en-US" smtClean="0"/>
              <a:t> = 5/7</a:t>
            </a:r>
          </a:p>
        </p:txBody>
      </p:sp>
      <p:sp>
        <p:nvSpPr>
          <p:cNvPr id="46086" name="Text Box 20"/>
          <p:cNvSpPr txBox="1">
            <a:spLocks noChangeArrowheads="1"/>
          </p:cNvSpPr>
          <p:nvPr/>
        </p:nvSpPr>
        <p:spPr bwMode="auto">
          <a:xfrm>
            <a:off x="533400" y="4497388"/>
            <a:ext cx="116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round </a:t>
            </a:r>
            <a:r>
              <a:rPr lang="en-US" altLang="en-US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46087" name="Text Box 21"/>
          <p:cNvSpPr txBox="1">
            <a:spLocks noChangeArrowheads="1"/>
          </p:cNvSpPr>
          <p:nvPr/>
        </p:nvSpPr>
        <p:spPr bwMode="auto">
          <a:xfrm>
            <a:off x="533400" y="5676900"/>
            <a:ext cx="1527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round </a:t>
            </a:r>
            <a:r>
              <a:rPr lang="en-US" altLang="en-US" i="1">
                <a:latin typeface="Times New Roman" panose="02020603050405020304" pitchFamily="18" charset="0"/>
              </a:rPr>
              <a:t>r+1</a:t>
            </a:r>
          </a:p>
        </p:txBody>
      </p:sp>
      <p:grpSp>
        <p:nvGrpSpPr>
          <p:cNvPr id="46088" name="Group 4"/>
          <p:cNvGrpSpPr>
            <a:grpSpLocks/>
          </p:cNvGrpSpPr>
          <p:nvPr/>
        </p:nvGrpSpPr>
        <p:grpSpPr bwMode="auto">
          <a:xfrm>
            <a:off x="2133600" y="5791200"/>
            <a:ext cx="4267200" cy="304800"/>
            <a:chOff x="1296" y="3216"/>
            <a:chExt cx="2688" cy="192"/>
          </a:xfrm>
        </p:grpSpPr>
        <p:sp>
          <p:nvSpPr>
            <p:cNvPr id="46105" name="Oval 5"/>
            <p:cNvSpPr>
              <a:spLocks noChangeArrowheads="1"/>
            </p:cNvSpPr>
            <p:nvPr/>
          </p:nvSpPr>
          <p:spPr bwMode="auto">
            <a:xfrm>
              <a:off x="1712" y="3216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46106" name="Oval 6"/>
            <p:cNvSpPr>
              <a:spLocks noChangeArrowheads="1"/>
            </p:cNvSpPr>
            <p:nvPr/>
          </p:nvSpPr>
          <p:spPr bwMode="auto">
            <a:xfrm>
              <a:off x="1296" y="3216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46107" name="Oval 7"/>
            <p:cNvSpPr>
              <a:spLocks noChangeArrowheads="1"/>
            </p:cNvSpPr>
            <p:nvPr/>
          </p:nvSpPr>
          <p:spPr bwMode="auto">
            <a:xfrm>
              <a:off x="2544" y="3216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46108" name="Oval 8"/>
            <p:cNvSpPr>
              <a:spLocks noChangeArrowheads="1"/>
            </p:cNvSpPr>
            <p:nvPr/>
          </p:nvSpPr>
          <p:spPr bwMode="auto">
            <a:xfrm>
              <a:off x="2128" y="3216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46109" name="Oval 9"/>
            <p:cNvSpPr>
              <a:spLocks noChangeArrowheads="1"/>
            </p:cNvSpPr>
            <p:nvPr/>
          </p:nvSpPr>
          <p:spPr bwMode="auto">
            <a:xfrm>
              <a:off x="2960" y="3216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46110" name="Oval 10"/>
            <p:cNvSpPr>
              <a:spLocks noChangeArrowheads="1"/>
            </p:cNvSpPr>
            <p:nvPr/>
          </p:nvSpPr>
          <p:spPr bwMode="auto">
            <a:xfrm>
              <a:off x="3376" y="3216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46111" name="Oval 11"/>
            <p:cNvSpPr>
              <a:spLocks noChangeArrowheads="1"/>
            </p:cNvSpPr>
            <p:nvPr/>
          </p:nvSpPr>
          <p:spPr bwMode="auto">
            <a:xfrm>
              <a:off x="3792" y="3216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</p:grpSp>
      <p:grpSp>
        <p:nvGrpSpPr>
          <p:cNvPr id="46089" name="Group 12"/>
          <p:cNvGrpSpPr>
            <a:grpSpLocks/>
          </p:cNvGrpSpPr>
          <p:nvPr/>
        </p:nvGrpSpPr>
        <p:grpSpPr bwMode="auto">
          <a:xfrm>
            <a:off x="2133600" y="4608513"/>
            <a:ext cx="4267200" cy="304800"/>
            <a:chOff x="1296" y="3216"/>
            <a:chExt cx="2688" cy="192"/>
          </a:xfrm>
        </p:grpSpPr>
        <p:sp>
          <p:nvSpPr>
            <p:cNvPr id="46098" name="Oval 13"/>
            <p:cNvSpPr>
              <a:spLocks noChangeArrowheads="1"/>
            </p:cNvSpPr>
            <p:nvPr/>
          </p:nvSpPr>
          <p:spPr bwMode="auto">
            <a:xfrm>
              <a:off x="1712" y="3216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46099" name="Oval 14"/>
            <p:cNvSpPr>
              <a:spLocks noChangeArrowheads="1"/>
            </p:cNvSpPr>
            <p:nvPr/>
          </p:nvSpPr>
          <p:spPr bwMode="auto">
            <a:xfrm>
              <a:off x="1296" y="321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46100" name="Oval 15"/>
            <p:cNvSpPr>
              <a:spLocks noChangeArrowheads="1"/>
            </p:cNvSpPr>
            <p:nvPr/>
          </p:nvSpPr>
          <p:spPr bwMode="auto">
            <a:xfrm>
              <a:off x="2544" y="321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46101" name="Oval 16"/>
            <p:cNvSpPr>
              <a:spLocks noChangeArrowheads="1"/>
            </p:cNvSpPr>
            <p:nvPr/>
          </p:nvSpPr>
          <p:spPr bwMode="auto">
            <a:xfrm>
              <a:off x="2128" y="3216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46102" name="Oval 17"/>
            <p:cNvSpPr>
              <a:spLocks noChangeArrowheads="1"/>
            </p:cNvSpPr>
            <p:nvPr/>
          </p:nvSpPr>
          <p:spPr bwMode="auto">
            <a:xfrm>
              <a:off x="2960" y="3216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46103" name="Oval 18"/>
            <p:cNvSpPr>
              <a:spLocks noChangeArrowheads="1"/>
            </p:cNvSpPr>
            <p:nvPr/>
          </p:nvSpPr>
          <p:spPr bwMode="auto">
            <a:xfrm>
              <a:off x="3376" y="3216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46104" name="Oval 19"/>
            <p:cNvSpPr>
              <a:spLocks noChangeArrowheads="1"/>
            </p:cNvSpPr>
            <p:nvPr/>
          </p:nvSpPr>
          <p:spPr bwMode="auto">
            <a:xfrm>
              <a:off x="3792" y="3216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</p:grpSp>
      <p:sp>
        <p:nvSpPr>
          <p:cNvPr id="46090" name="Line 22"/>
          <p:cNvSpPr>
            <a:spLocks noChangeShapeType="1"/>
          </p:cNvSpPr>
          <p:nvPr/>
        </p:nvSpPr>
        <p:spPr bwMode="auto">
          <a:xfrm>
            <a:off x="3048000" y="4913313"/>
            <a:ext cx="1066800" cy="838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46091" name="Line 23"/>
          <p:cNvSpPr>
            <a:spLocks noChangeShapeType="1"/>
          </p:cNvSpPr>
          <p:nvPr/>
        </p:nvSpPr>
        <p:spPr bwMode="auto">
          <a:xfrm>
            <a:off x="3657600" y="4913313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46092" name="Line 24"/>
          <p:cNvSpPr>
            <a:spLocks noChangeShapeType="1"/>
          </p:cNvSpPr>
          <p:nvPr/>
        </p:nvSpPr>
        <p:spPr bwMode="auto">
          <a:xfrm>
            <a:off x="4953000" y="4913313"/>
            <a:ext cx="1219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46093" name="Line 25"/>
          <p:cNvSpPr>
            <a:spLocks noChangeShapeType="1"/>
          </p:cNvSpPr>
          <p:nvPr/>
        </p:nvSpPr>
        <p:spPr bwMode="auto">
          <a:xfrm flipH="1">
            <a:off x="2362200" y="4876800"/>
            <a:ext cx="1066800" cy="838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46094" name="Line 26"/>
          <p:cNvSpPr>
            <a:spLocks noChangeShapeType="1"/>
          </p:cNvSpPr>
          <p:nvPr/>
        </p:nvSpPr>
        <p:spPr bwMode="auto">
          <a:xfrm flipH="1">
            <a:off x="4953000" y="4913313"/>
            <a:ext cx="1295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46095" name="Line 27"/>
          <p:cNvSpPr>
            <a:spLocks noChangeShapeType="1"/>
          </p:cNvSpPr>
          <p:nvPr/>
        </p:nvSpPr>
        <p:spPr bwMode="auto">
          <a:xfrm>
            <a:off x="2362200" y="4913313"/>
            <a:ext cx="533400" cy="83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46096" name="Line 28"/>
          <p:cNvSpPr>
            <a:spLocks noChangeShapeType="1"/>
          </p:cNvSpPr>
          <p:nvPr/>
        </p:nvSpPr>
        <p:spPr bwMode="auto">
          <a:xfrm>
            <a:off x="4343400" y="4913313"/>
            <a:ext cx="1219200" cy="83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46097" name="Text Box 29"/>
          <p:cNvSpPr txBox="1">
            <a:spLocks noChangeArrowheads="1"/>
          </p:cNvSpPr>
          <p:nvPr/>
        </p:nvSpPr>
        <p:spPr bwMode="auto">
          <a:xfrm>
            <a:off x="6461125" y="4460875"/>
            <a:ext cx="219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i="1">
                <a:latin typeface="Times New Roman" panose="02020603050405020304" pitchFamily="18" charset="0"/>
              </a:rPr>
              <a:t>n </a:t>
            </a:r>
            <a:r>
              <a:rPr lang="en-US" altLang="en-US"/>
              <a:t>= 7 and </a:t>
            </a:r>
            <a:r>
              <a:rPr lang="en-US" altLang="en-US" i="1">
                <a:latin typeface="Times New Roman" panose="02020603050405020304" pitchFamily="18" charset="0"/>
              </a:rPr>
              <a:t>b</a:t>
            </a:r>
            <a:r>
              <a:rPr lang="en-US" altLang="en-US"/>
              <a:t> = 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0B42B1C3-F2F1-4FC2-894D-24D0B9A282B3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44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4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3048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mtClean="0"/>
              <a:t>Pull: Be More Rigorous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0450"/>
            <a:ext cx="7772400" cy="2749550"/>
          </a:xfrm>
        </p:spPr>
        <p:txBody>
          <a:bodyPr/>
          <a:lstStyle/>
          <a:p>
            <a:r>
              <a:rPr lang="en-US" altLang="en-US" smtClean="0"/>
              <a:t>Changing the first remaining white node to black (i.e., from </a:t>
            </a:r>
            <a:r>
              <a:rPr lang="en-US" altLang="en-US" i="1" smtClean="0">
                <a:latin typeface="Times New Roman" panose="02020603050405020304" pitchFamily="18" charset="0"/>
              </a:rPr>
              <a:t>b = 1</a:t>
            </a:r>
            <a:r>
              <a:rPr lang="en-US" altLang="en-US" smtClean="0"/>
              <a:t> to </a:t>
            </a:r>
            <a:r>
              <a:rPr lang="en-US" altLang="en-US" i="1" smtClean="0">
                <a:latin typeface="Times New Roman" panose="02020603050405020304" pitchFamily="18" charset="0"/>
              </a:rPr>
              <a:t>b = 2</a:t>
            </a:r>
            <a:r>
              <a:rPr lang="en-US" altLang="en-US" smtClean="0"/>
              <a:t>)</a:t>
            </a:r>
          </a:p>
          <a:p>
            <a:pPr lvl="1"/>
            <a:r>
              <a:rPr lang="en-US" altLang="en-US" smtClean="0"/>
              <a:t>On expectation 1.6 rounds needed – why?</a:t>
            </a:r>
          </a:p>
          <a:p>
            <a:pPr lvl="3"/>
            <a:endParaRPr lang="en-US" altLang="en-US" smtClean="0"/>
          </a:p>
          <a:p>
            <a:r>
              <a:rPr lang="en-US" altLang="en-US" smtClean="0"/>
              <a:t>Changing the last remaining white node to black (i.e., from </a:t>
            </a:r>
            <a:r>
              <a:rPr lang="en-US" altLang="en-US" i="1" smtClean="0">
                <a:latin typeface="Times New Roman" panose="02020603050405020304" pitchFamily="18" charset="0"/>
              </a:rPr>
              <a:t>b = n-1</a:t>
            </a:r>
            <a:r>
              <a:rPr lang="en-US" altLang="en-US" smtClean="0"/>
              <a:t> to </a:t>
            </a:r>
            <a:r>
              <a:rPr lang="en-US" altLang="en-US" smtClean="0">
                <a:latin typeface="Times New Roman" panose="02020603050405020304" pitchFamily="18" charset="0"/>
              </a:rPr>
              <a:t>b = n</a:t>
            </a:r>
            <a:r>
              <a:rPr lang="en-US" altLang="en-US" smtClean="0"/>
              <a:t>)</a:t>
            </a:r>
          </a:p>
          <a:p>
            <a:pPr lvl="1"/>
            <a:r>
              <a:rPr lang="en-US" altLang="en-US" smtClean="0"/>
              <a:t>On expectation </a:t>
            </a:r>
            <a:r>
              <a:rPr lang="en-US" altLang="en-US" i="1" smtClean="0">
                <a:latin typeface="Times New Roman" panose="02020603050405020304" pitchFamily="18" charset="0"/>
              </a:rPr>
              <a:t>                           </a:t>
            </a:r>
            <a:r>
              <a:rPr lang="en-US" altLang="en-US" smtClean="0">
                <a:sym typeface="Symbol" panose="05050102010706020507" pitchFamily="18" charset="2"/>
              </a:rPr>
              <a:t>    </a:t>
            </a:r>
            <a:r>
              <a:rPr lang="en-US" altLang="en-US" smtClean="0"/>
              <a:t>round needed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r>
              <a:rPr lang="en-US" altLang="en-US" smtClean="0"/>
              <a:t>One would naturally imagine that we want to use push+pull </a:t>
            </a:r>
          </a:p>
        </p:txBody>
      </p:sp>
      <p:graphicFrame>
        <p:nvGraphicFramePr>
          <p:cNvPr id="47110" name="Object 5"/>
          <p:cNvGraphicFramePr>
            <a:graphicFrameLocks noChangeAspect="1"/>
          </p:cNvGraphicFramePr>
          <p:nvPr/>
        </p:nvGraphicFramePr>
        <p:xfrm>
          <a:off x="3581400" y="3200400"/>
          <a:ext cx="16002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4" name="Equation" r:id="rId4" imgW="799753" imgH="431613" progId="Equation.3">
                  <p:embed/>
                </p:oleObj>
              </mc:Choice>
              <mc:Fallback>
                <p:oleObj name="Equation" r:id="rId4" imgW="799753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200400"/>
                        <a:ext cx="160020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A2BA63BC-2D08-4B14-B844-A254437F9DBC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45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3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Asymptotic Properties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The asymptotic number of rounds needed to change all nodes to black is the same: </a:t>
            </a:r>
          </a:p>
          <a:p>
            <a:pPr lvl="1"/>
            <a:r>
              <a:rPr lang="en-US" altLang="en-US" dirty="0" smtClean="0"/>
              <a:t>For push-only</a:t>
            </a:r>
          </a:p>
          <a:p>
            <a:pPr lvl="1"/>
            <a:r>
              <a:rPr lang="en-US" altLang="en-US" dirty="0" smtClean="0"/>
              <a:t>For pull-only</a:t>
            </a:r>
          </a:p>
          <a:p>
            <a:pPr lvl="1"/>
            <a:r>
              <a:rPr lang="en-US" altLang="en-US" dirty="0" smtClean="0"/>
              <a:t>For </a:t>
            </a:r>
            <a:r>
              <a:rPr lang="en-US" altLang="en-US" dirty="0" err="1" smtClean="0"/>
              <a:t>push+pull</a:t>
            </a:r>
            <a:endParaRPr lang="en-US" altLang="en-US" dirty="0" smtClean="0"/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To prove this, consider two stages:</a:t>
            </a:r>
          </a:p>
          <a:p>
            <a:pPr lvl="1"/>
            <a:r>
              <a:rPr lang="en-US" altLang="en-US" dirty="0" smtClean="0"/>
              <a:t>First stage: From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b = 1</a:t>
            </a:r>
            <a:r>
              <a:rPr lang="en-US" altLang="en-US" dirty="0" smtClean="0"/>
              <a:t> to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b = 0.1n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Second stage: From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b = 0.1n</a:t>
            </a:r>
            <a:r>
              <a:rPr lang="en-US" altLang="en-US" dirty="0" smtClean="0"/>
              <a:t> to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b = n</a:t>
            </a:r>
          </a:p>
        </p:txBody>
      </p:sp>
      <p:graphicFrame>
        <p:nvGraphicFramePr>
          <p:cNvPr id="48134" name="Object 4"/>
          <p:cNvGraphicFramePr>
            <a:graphicFrameLocks noChangeAspect="1"/>
          </p:cNvGraphicFramePr>
          <p:nvPr/>
        </p:nvGraphicFramePr>
        <p:xfrm>
          <a:off x="5257800" y="1785938"/>
          <a:ext cx="11811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8" name="Equation" r:id="rId4" imgW="533169" imgH="203112" progId="Equation.3">
                  <p:embed/>
                </p:oleObj>
              </mc:Choice>
              <mc:Fallback>
                <p:oleObj name="Equation" r:id="rId4" imgW="533169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785938"/>
                        <a:ext cx="11811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74D346C0-A167-42C0-BCC2-50F96E2CBBDC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46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Second Stage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2213"/>
            <a:ext cx="7772400" cy="4675187"/>
          </a:xfrm>
        </p:spPr>
        <p:txBody>
          <a:bodyPr/>
          <a:lstStyle/>
          <a:p>
            <a:r>
              <a:rPr lang="en-US" altLang="en-US" dirty="0" smtClean="0"/>
              <a:t>At each round, imagine that the black nodes each throws a ball into a uniformly random bin (this is for push – pull is slightly different)</a:t>
            </a:r>
          </a:p>
          <a:p>
            <a:pPr lvl="1"/>
            <a:r>
              <a:rPr lang="en-US" altLang="en-US" dirty="0" smtClean="0"/>
              <a:t>Total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0.1n</a:t>
            </a:r>
            <a:r>
              <a:rPr lang="en-US" altLang="en-US" dirty="0" smtClean="0"/>
              <a:t> balls thrown into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n</a:t>
            </a:r>
            <a:r>
              <a:rPr lang="en-US" altLang="en-US" dirty="0" smtClean="0"/>
              <a:t> bins</a:t>
            </a:r>
          </a:p>
          <a:p>
            <a:pPr lvl="1"/>
            <a:r>
              <a:rPr lang="en-US" altLang="en-US" dirty="0" smtClean="0"/>
              <a:t>The number of balls thrown at each round never below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0.1n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Coupon collection problem tells us: </a:t>
            </a:r>
          </a:p>
          <a:p>
            <a:pPr lvl="1"/>
            <a:r>
              <a:rPr lang="en-US" altLang="en-US" dirty="0" smtClean="0"/>
              <a:t>On expectation needs                      balls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Thus on expectation, # rounds needed is at most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761762" y="5354374"/>
                <a:ext cx="2858475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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62" y="5354374"/>
                <a:ext cx="2858475" cy="7035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38600" y="4038600"/>
                <a:ext cx="13261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(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038600"/>
                <a:ext cx="1326132" cy="369332"/>
              </a:xfrm>
              <a:prstGeom prst="rect">
                <a:avLst/>
              </a:prstGeom>
              <a:blipFill>
                <a:blip r:embed="rId4"/>
                <a:stretch>
                  <a:fillRect l="-5069" r="-7373" b="-38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7D2C14B5-4E2E-4F2B-A5E3-E7D26CC0AB27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47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First Stage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305800" cy="2677319"/>
          </a:xfrm>
        </p:spPr>
        <p:txBody>
          <a:bodyPr/>
          <a:lstStyle/>
          <a:p>
            <a:r>
              <a:rPr lang="en-US" altLang="en-US" dirty="0" smtClean="0"/>
              <a:t>Define       to be # rounds needed from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b</a:t>
            </a:r>
            <a:r>
              <a:rPr lang="en-US" altLang="en-US" dirty="0" smtClean="0"/>
              <a:t> = 1 to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b</a:t>
            </a:r>
            <a:r>
              <a:rPr lang="en-US" altLang="en-US" dirty="0" smtClean="0"/>
              <a:t> = 2</a:t>
            </a:r>
          </a:p>
          <a:p>
            <a:r>
              <a:rPr lang="en-US" altLang="en-US" dirty="0" smtClean="0"/>
              <a:t>Define       to be # rounds needed from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b</a:t>
            </a:r>
            <a:r>
              <a:rPr lang="en-US" altLang="en-US" dirty="0" smtClean="0"/>
              <a:t> = 2 to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b</a:t>
            </a:r>
            <a:r>
              <a:rPr lang="en-US" altLang="en-US" dirty="0" smtClean="0"/>
              <a:t> = 4</a:t>
            </a:r>
          </a:p>
          <a:p>
            <a:r>
              <a:rPr lang="en-US" altLang="en-US" dirty="0" smtClean="0"/>
              <a:t>…</a:t>
            </a:r>
          </a:p>
          <a:p>
            <a:r>
              <a:rPr lang="en-US" altLang="en-US" dirty="0" smtClean="0"/>
              <a:t>Can prove that E[     ] &lt; </a:t>
            </a:r>
            <a:r>
              <a:rPr lang="en-US" altLang="en-US" dirty="0" smtClean="0"/>
              <a:t>1.3 </a:t>
            </a:r>
            <a:r>
              <a:rPr lang="en-US" altLang="en-US" dirty="0" smtClean="0"/>
              <a:t>for all </a:t>
            </a:r>
            <a:r>
              <a:rPr lang="en-US" altLang="en-US" i="1" dirty="0" err="1" smtClean="0">
                <a:latin typeface="Times New Roman" panose="02020603050405020304" pitchFamily="18" charset="0"/>
              </a:rPr>
              <a:t>i</a:t>
            </a:r>
            <a:endParaRPr lang="en-US" altLang="en-US" i="1" dirty="0" smtClean="0">
              <a:latin typeface="Times New Roman" panose="02020603050405020304" pitchFamily="18" charset="0"/>
            </a:endParaRPr>
          </a:p>
          <a:p>
            <a:pPr lvl="1"/>
            <a:r>
              <a:rPr lang="en-US" altLang="en-US" dirty="0" smtClean="0"/>
              <a:t>Thus the first stage takes                   rounds on expectation </a:t>
            </a:r>
          </a:p>
        </p:txBody>
      </p:sp>
      <p:graphicFrame>
        <p:nvGraphicFramePr>
          <p:cNvPr id="5018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230321"/>
              </p:ext>
            </p:extLst>
          </p:nvPr>
        </p:nvGraphicFramePr>
        <p:xfrm>
          <a:off x="4191000" y="2532191"/>
          <a:ext cx="11620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2" name="Equation" r:id="rId4" imgW="533169" imgH="203112" progId="Equation.3">
                  <p:embed/>
                </p:oleObj>
              </mc:Choice>
              <mc:Fallback>
                <p:oleObj name="Equation" r:id="rId4" imgW="533169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532191"/>
                        <a:ext cx="116205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59577"/>
              </p:ext>
            </p:extLst>
          </p:nvPr>
        </p:nvGraphicFramePr>
        <p:xfrm>
          <a:off x="1882775" y="762000"/>
          <a:ext cx="358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3" name="Equation" r:id="rId6" imgW="203024" imgH="215713" progId="Equation.3">
                  <p:embed/>
                </p:oleObj>
              </mc:Choice>
              <mc:Fallback>
                <p:oleObj name="Equation" r:id="rId6" imgW="203024" imgH="2157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5" y="762000"/>
                        <a:ext cx="3587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62839"/>
              </p:ext>
            </p:extLst>
          </p:nvPr>
        </p:nvGraphicFramePr>
        <p:xfrm>
          <a:off x="1849437" y="1219029"/>
          <a:ext cx="4032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4" name="Equation" r:id="rId8" imgW="228501" imgH="215806" progId="Equation.3">
                  <p:embed/>
                </p:oleObj>
              </mc:Choice>
              <mc:Fallback>
                <p:oleObj name="Equation" r:id="rId8" imgW="228501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7" y="1219029"/>
                        <a:ext cx="4032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501529"/>
              </p:ext>
            </p:extLst>
          </p:nvPr>
        </p:nvGraphicFramePr>
        <p:xfrm>
          <a:off x="3276600" y="2161310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5" name="Equation" r:id="rId10" imgW="203112" imgH="228501" progId="Equation.3">
                  <p:embed/>
                </p:oleObj>
              </mc:Choice>
              <mc:Fallback>
                <p:oleObj name="Equation" r:id="rId10" imgW="203112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161310"/>
                        <a:ext cx="40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485223" y="4038600"/>
            <a:ext cx="2334175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85223" y="4038600"/>
            <a:ext cx="733975" cy="381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276425" y="4038600"/>
            <a:ext cx="2334175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276425" y="4038600"/>
            <a:ext cx="733975" cy="381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010400" y="4038600"/>
            <a:ext cx="733975" cy="381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Left Brace 4"/>
          <p:cNvSpPr/>
          <p:nvPr/>
        </p:nvSpPr>
        <p:spPr bwMode="auto">
          <a:xfrm rot="16200000">
            <a:off x="697578" y="4278979"/>
            <a:ext cx="309266" cy="733975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buNone/>
              <a:tabLst/>
            </a:pPr>
            <a:endParaRPr kumimoji="0" lang="en-SG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1" name="Left Brace 20"/>
          <p:cNvSpPr/>
          <p:nvPr/>
        </p:nvSpPr>
        <p:spPr bwMode="auto">
          <a:xfrm rot="16200000">
            <a:off x="6856887" y="3908642"/>
            <a:ext cx="307030" cy="1467951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2" name="Left Brace 21"/>
          <p:cNvSpPr/>
          <p:nvPr/>
        </p:nvSpPr>
        <p:spPr bwMode="auto">
          <a:xfrm rot="16200000">
            <a:off x="1874611" y="3851346"/>
            <a:ext cx="308151" cy="1581427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4116" y="47961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SG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63566" y="4796135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n-b</a:t>
            </a:r>
            <a:endParaRPr lang="en-SG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41123" y="47939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2b</a:t>
            </a:r>
            <a:endParaRPr lang="en-SG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1371600" y="5496864"/>
            <a:ext cx="5733295" cy="553759"/>
          </a:xfrm>
          <a:custGeom>
            <a:avLst/>
            <a:gdLst>
              <a:gd name="connsiteX0" fmla="*/ 0 w 3020291"/>
              <a:gd name="connsiteY0" fmla="*/ 13855 h 928007"/>
              <a:gd name="connsiteX1" fmla="*/ 775854 w 3020291"/>
              <a:gd name="connsiteY1" fmla="*/ 748146 h 928007"/>
              <a:gd name="connsiteX2" fmla="*/ 2050473 w 3020291"/>
              <a:gd name="connsiteY2" fmla="*/ 872837 h 928007"/>
              <a:gd name="connsiteX3" fmla="*/ 3020291 w 3020291"/>
              <a:gd name="connsiteY3" fmla="*/ 0 h 928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91" h="928007">
                <a:moveTo>
                  <a:pt x="0" y="13855"/>
                </a:moveTo>
                <a:cubicBezTo>
                  <a:pt x="217054" y="309418"/>
                  <a:pt x="434109" y="604982"/>
                  <a:pt x="775854" y="748146"/>
                </a:cubicBezTo>
                <a:cubicBezTo>
                  <a:pt x="1117600" y="891310"/>
                  <a:pt x="1676400" y="997528"/>
                  <a:pt x="2050473" y="872837"/>
                </a:cubicBezTo>
                <a:cubicBezTo>
                  <a:pt x="2424546" y="748146"/>
                  <a:pt x="2722418" y="374073"/>
                  <a:pt x="3020291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1799" y="2988945"/>
            <a:ext cx="317237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Need 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</a:rPr>
              <a:t> successes. </a:t>
            </a:r>
            <a:r>
              <a:rPr lang="en-US" sz="2000" dirty="0" smtClean="0"/>
              <a:t>Each ball has a success probability of at least 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n-b</a:t>
            </a:r>
            <a:r>
              <a:rPr lang="en-US" sz="2000" dirty="0" smtClean="0"/>
              <a:t>)/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 smtClean="0"/>
              <a:t> </a:t>
            </a:r>
            <a:r>
              <a:rPr lang="en-US" sz="2000" dirty="0" smtClean="0"/>
              <a:t>0.8.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Need on expectation  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</a:rPr>
              <a:t>/0.8 </a:t>
            </a:r>
            <a:r>
              <a:rPr lang="en-US" sz="2000" dirty="0" smtClean="0">
                <a:solidFill>
                  <a:srgbClr val="FF0000"/>
                </a:solidFill>
              </a:rPr>
              <a:t>&lt; </a:t>
            </a:r>
            <a:r>
              <a:rPr lang="en-US" sz="2000" dirty="0" smtClean="0">
                <a:solidFill>
                  <a:srgbClr val="FF0000"/>
                </a:solidFill>
              </a:rPr>
              <a:t>1.3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balls. </a:t>
            </a:r>
            <a:r>
              <a:rPr lang="en-US" sz="2000" dirty="0" smtClean="0"/>
              <a:t>Each round has at least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/>
              <a:t> balls. </a:t>
            </a:r>
            <a:r>
              <a:rPr lang="en-US" sz="2000" dirty="0" smtClean="0">
                <a:solidFill>
                  <a:srgbClr val="FF0000"/>
                </a:solidFill>
              </a:rPr>
              <a:t>Need on expectation &lt; </a:t>
            </a:r>
            <a:r>
              <a:rPr lang="en-US" sz="2000" dirty="0" smtClean="0">
                <a:solidFill>
                  <a:srgbClr val="FF0000"/>
                </a:solidFill>
              </a:rPr>
              <a:t>1.3 </a:t>
            </a:r>
            <a:r>
              <a:rPr lang="en-US" sz="2000" dirty="0" smtClean="0">
                <a:solidFill>
                  <a:srgbClr val="FF0000"/>
                </a:solidFill>
              </a:rPr>
              <a:t>rounds.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C364F183-608C-4155-8191-B566D7D2DF30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48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History Readings (Non-compulsory)</a:t>
            </a:r>
            <a:endParaRPr lang="en-US" dirty="0" smtClean="0"/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The original paper on gossiping:</a:t>
            </a:r>
          </a:p>
          <a:p>
            <a:pPr lvl="1"/>
            <a:r>
              <a:rPr lang="en-US" altLang="en-US" dirty="0" smtClean="0"/>
              <a:t>“Epidemic Algorithms for Replicated Database Maintenance” in PODC’87</a:t>
            </a:r>
          </a:p>
          <a:p>
            <a:pPr lvl="1"/>
            <a:r>
              <a:rPr lang="en-US" altLang="en-US" dirty="0" smtClean="0"/>
              <a:t>http://portal.acm.org/citation.cfm?id=41841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B2CEB5EE-87E3-475A-B01F-9396421BA139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49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4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More Applications of Gossiping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2213"/>
            <a:ext cx="7772400" cy="4827587"/>
          </a:xfrm>
        </p:spPr>
        <p:txBody>
          <a:bodyPr/>
          <a:lstStyle/>
          <a:p>
            <a:r>
              <a:rPr lang="en-US" altLang="en-US" smtClean="0"/>
              <a:t>Gossiping not only good for propagating messages</a:t>
            </a:r>
          </a:p>
          <a:p>
            <a:r>
              <a:rPr lang="en-US" altLang="en-US" smtClean="0"/>
              <a:t>Another interesting application: Information aggregation</a:t>
            </a:r>
          </a:p>
          <a:p>
            <a:pPr lvl="2"/>
            <a:endParaRPr lang="en-US" altLang="en-US" smtClean="0"/>
          </a:p>
          <a:p>
            <a:r>
              <a:rPr lang="en-US" altLang="en-US" smtClean="0"/>
              <a:t>Count the total number of nodes in the system</a:t>
            </a:r>
          </a:p>
          <a:p>
            <a:pPr lvl="1"/>
            <a:r>
              <a:rPr lang="en-US" altLang="en-US" smtClean="0"/>
              <a:t>A distinguished node 0 starts from a value </a:t>
            </a:r>
          </a:p>
          <a:p>
            <a:pPr lvl="1"/>
            <a:r>
              <a:rPr lang="en-US" altLang="en-US" smtClean="0"/>
              <a:t>Others have</a:t>
            </a:r>
          </a:p>
          <a:p>
            <a:pPr lvl="3"/>
            <a:endParaRPr lang="en-US" altLang="en-US" smtClean="0"/>
          </a:p>
          <a:p>
            <a:r>
              <a:rPr lang="en-US" altLang="en-US" smtClean="0"/>
              <a:t>Each node </a:t>
            </a:r>
            <a:r>
              <a:rPr lang="en-US" altLang="en-US" i="1" smtClean="0">
                <a:latin typeface="Times New Roman" panose="02020603050405020304" pitchFamily="18" charset="0"/>
              </a:rPr>
              <a:t>i</a:t>
            </a:r>
            <a:r>
              <a:rPr lang="en-US" altLang="en-US" smtClean="0"/>
              <a:t> periodically picks another node </a:t>
            </a:r>
            <a:r>
              <a:rPr lang="en-US" altLang="en-US" i="1" smtClean="0">
                <a:latin typeface="Times New Roman" panose="02020603050405020304" pitchFamily="18" charset="0"/>
              </a:rPr>
              <a:t>j</a:t>
            </a:r>
          </a:p>
          <a:p>
            <a:pPr lvl="1"/>
            <a:r>
              <a:rPr lang="en-US" altLang="en-US" smtClean="0"/>
              <a:t>Node </a:t>
            </a:r>
            <a:r>
              <a:rPr lang="en-US" altLang="en-US" i="1" smtClean="0">
                <a:latin typeface="Times New Roman" panose="02020603050405020304" pitchFamily="18" charset="0"/>
              </a:rPr>
              <a:t>i</a:t>
            </a:r>
            <a:r>
              <a:rPr lang="en-US" altLang="en-US" smtClean="0"/>
              <a:t>: new </a:t>
            </a:r>
          </a:p>
          <a:p>
            <a:pPr lvl="1"/>
            <a:r>
              <a:rPr lang="en-US" altLang="en-US" smtClean="0"/>
              <a:t>Node </a:t>
            </a:r>
            <a:r>
              <a:rPr lang="en-US" altLang="en-US" i="1" smtClean="0">
                <a:latin typeface="Times New Roman" panose="02020603050405020304" pitchFamily="18" charset="0"/>
              </a:rPr>
              <a:t>j</a:t>
            </a:r>
            <a:r>
              <a:rPr lang="en-US" altLang="en-US" smtClean="0"/>
              <a:t>: new</a:t>
            </a:r>
          </a:p>
        </p:txBody>
      </p:sp>
      <p:graphicFrame>
        <p:nvGraphicFramePr>
          <p:cNvPr id="52230" name="Object 4"/>
          <p:cNvGraphicFramePr>
            <a:graphicFrameLocks noChangeAspect="1"/>
          </p:cNvGraphicFramePr>
          <p:nvPr/>
        </p:nvGraphicFramePr>
        <p:xfrm>
          <a:off x="6356350" y="3352800"/>
          <a:ext cx="7302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6" name="Equation" r:id="rId4" imgW="393529" imgH="228501" progId="Equation.3">
                  <p:embed/>
                </p:oleObj>
              </mc:Choice>
              <mc:Fallback>
                <p:oleObj name="Equation" r:id="rId4" imgW="393529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350" y="3352800"/>
                        <a:ext cx="73025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5"/>
          <p:cNvGraphicFramePr>
            <a:graphicFrameLocks noChangeAspect="1"/>
          </p:cNvGraphicFramePr>
          <p:nvPr/>
        </p:nvGraphicFramePr>
        <p:xfrm>
          <a:off x="2971800" y="3733800"/>
          <a:ext cx="7302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7" name="Equation" r:id="rId6" imgW="393529" imgH="228501" progId="Equation.3">
                  <p:embed/>
                </p:oleObj>
              </mc:Choice>
              <mc:Fallback>
                <p:oleObj name="Equation" r:id="rId6" imgW="393529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733800"/>
                        <a:ext cx="73025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6"/>
          <p:cNvGraphicFramePr>
            <a:graphicFrameLocks noChangeAspect="1"/>
          </p:cNvGraphicFramePr>
          <p:nvPr/>
        </p:nvGraphicFramePr>
        <p:xfrm>
          <a:off x="2916238" y="4899025"/>
          <a:ext cx="2057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8" name="Equation" r:id="rId8" imgW="1028254" imgH="253890" progId="Equation.3">
                  <p:embed/>
                </p:oleObj>
              </mc:Choice>
              <mc:Fallback>
                <p:oleObj name="Equation" r:id="rId8" imgW="1028254" imgH="25389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899025"/>
                        <a:ext cx="2057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7"/>
          <p:cNvGraphicFramePr>
            <a:graphicFrameLocks noChangeAspect="1"/>
          </p:cNvGraphicFramePr>
          <p:nvPr/>
        </p:nvGraphicFramePr>
        <p:xfrm>
          <a:off x="2903538" y="5359400"/>
          <a:ext cx="2108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9" name="Equation" r:id="rId10" imgW="1054100" imgH="254000" progId="Equation.3">
                  <p:embed/>
                </p:oleObj>
              </mc:Choice>
              <mc:Fallback>
                <p:oleObj name="Equation" r:id="rId10" imgW="1054100" imgH="25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538" y="5359400"/>
                        <a:ext cx="2108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70E1A643-2594-4002-90AB-B4462AB67599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33375"/>
            <a:ext cx="7543800" cy="725488"/>
          </a:xfrm>
        </p:spPr>
        <p:txBody>
          <a:bodyPr/>
          <a:lstStyle/>
          <a:p>
            <a:pPr>
              <a:defRPr/>
            </a:pPr>
            <a:r>
              <a:rPr lang="en-US" smtClean="0"/>
              <a:t>More Details on Each Layer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7400" y="1143000"/>
            <a:ext cx="7432675" cy="4675188"/>
          </a:xfrm>
        </p:spPr>
        <p:txBody>
          <a:bodyPr/>
          <a:lstStyle/>
          <a:p>
            <a:r>
              <a:rPr lang="en-US" altLang="en-US" smtClean="0"/>
              <a:t>Physical layer</a:t>
            </a:r>
          </a:p>
          <a:p>
            <a:pPr marL="692150" lvl="1" indent="-347663"/>
            <a:r>
              <a:rPr lang="en-US" altLang="en-US" smtClean="0"/>
              <a:t>Transmission of bits between sender and receiver</a:t>
            </a:r>
          </a:p>
          <a:p>
            <a:pPr marL="987425" lvl="2" indent="-293688"/>
            <a:endParaRPr lang="en-US" altLang="en-US" smtClean="0"/>
          </a:p>
          <a:p>
            <a:r>
              <a:rPr lang="en-US" altLang="en-US" smtClean="0"/>
              <a:t>Data link layer</a:t>
            </a:r>
          </a:p>
          <a:p>
            <a:pPr marL="692150" lvl="1" indent="-347663"/>
            <a:r>
              <a:rPr lang="en-US" altLang="en-US" smtClean="0"/>
              <a:t>Transmission of frames (series of bits) with error correction and detection</a:t>
            </a:r>
          </a:p>
          <a:p>
            <a:pPr marL="987425" lvl="2" indent="-293688"/>
            <a:endParaRPr lang="en-US" altLang="en-US" smtClean="0"/>
          </a:p>
          <a:p>
            <a:r>
              <a:rPr lang="en-US" altLang="en-US" smtClean="0"/>
              <a:t>Network layer</a:t>
            </a:r>
          </a:p>
          <a:p>
            <a:pPr marL="692150" lvl="1" indent="-347663"/>
            <a:r>
              <a:rPr lang="en-US" altLang="en-US" smtClean="0"/>
              <a:t>Describes how packets are </a:t>
            </a:r>
            <a:r>
              <a:rPr lang="en-US" altLang="en-US" i="1" smtClean="0"/>
              <a:t>routed along multiple hops</a:t>
            </a:r>
          </a:p>
          <a:p>
            <a:pPr marL="692150" lvl="1" indent="-347663"/>
            <a:r>
              <a:rPr lang="en-US" altLang="en-US" smtClean="0"/>
              <a:t>Prominent example: IP (Internet protocol)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EC948511-3FF8-48E4-A2D3-A692D1562142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50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Counting the Number of Nodes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2213"/>
            <a:ext cx="7772400" cy="4827587"/>
          </a:xfrm>
        </p:spPr>
        <p:txBody>
          <a:bodyPr/>
          <a:lstStyle/>
          <a:p>
            <a:r>
              <a:rPr lang="en-US" altLang="en-US" smtClean="0"/>
              <a:t>Eventually all nodes will have the same       values</a:t>
            </a:r>
          </a:p>
          <a:p>
            <a:r>
              <a:rPr lang="en-US" altLang="en-US" smtClean="0"/>
              <a:t>Property from how we update     : Mass preserving</a:t>
            </a:r>
          </a:p>
          <a:p>
            <a:pPr lvl="1"/>
            <a:r>
              <a:rPr lang="en-US" altLang="en-US" smtClean="0"/>
              <a:t>The sum of all      ’s are always 1</a:t>
            </a:r>
          </a:p>
          <a:p>
            <a:r>
              <a:rPr lang="en-US" altLang="en-US" smtClean="0"/>
              <a:t>Property from gossiping:</a:t>
            </a:r>
          </a:p>
          <a:p>
            <a:pPr lvl="1"/>
            <a:r>
              <a:rPr lang="en-US" altLang="en-US" smtClean="0"/>
              <a:t>All      ’s will eventually be the same</a:t>
            </a:r>
          </a:p>
          <a:p>
            <a:pPr lvl="1"/>
            <a:r>
              <a:rPr lang="en-US" altLang="en-US" smtClean="0"/>
              <a:t>Takes logarithmic number of rounds to achieve this (a much harder proof!)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Number of nodes =</a:t>
            </a:r>
          </a:p>
        </p:txBody>
      </p:sp>
      <p:graphicFrame>
        <p:nvGraphicFramePr>
          <p:cNvPr id="53254" name="Object 4"/>
          <p:cNvGraphicFramePr>
            <a:graphicFrameLocks noChangeAspect="1"/>
          </p:cNvGraphicFramePr>
          <p:nvPr/>
        </p:nvGraphicFramePr>
        <p:xfrm>
          <a:off x="6553200" y="1152525"/>
          <a:ext cx="355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4" name="Equation" r:id="rId4" imgW="152334" imgH="228501" progId="Equation.3">
                  <p:embed/>
                </p:oleObj>
              </mc:Choice>
              <mc:Fallback>
                <p:oleObj name="Equation" r:id="rId4" imgW="152334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152525"/>
                        <a:ext cx="355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5"/>
          <p:cNvGraphicFramePr>
            <a:graphicFrameLocks noChangeAspect="1"/>
          </p:cNvGraphicFramePr>
          <p:nvPr/>
        </p:nvGraphicFramePr>
        <p:xfrm>
          <a:off x="5207000" y="1620838"/>
          <a:ext cx="355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5" name="Equation" r:id="rId6" imgW="152334" imgH="228501" progId="Equation.3">
                  <p:embed/>
                </p:oleObj>
              </mc:Choice>
              <mc:Fallback>
                <p:oleObj name="Equation" r:id="rId6" imgW="152334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0" y="1620838"/>
                        <a:ext cx="355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6"/>
          <p:cNvGraphicFramePr>
            <a:graphicFrameLocks noChangeAspect="1"/>
          </p:cNvGraphicFramePr>
          <p:nvPr/>
        </p:nvGraphicFramePr>
        <p:xfrm>
          <a:off x="3203575" y="2012950"/>
          <a:ext cx="355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6" name="Equation" r:id="rId7" imgW="152334" imgH="228501" progId="Equation.3">
                  <p:embed/>
                </p:oleObj>
              </mc:Choice>
              <mc:Fallback>
                <p:oleObj name="Equation" r:id="rId7" imgW="152334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012950"/>
                        <a:ext cx="355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7"/>
          <p:cNvGraphicFramePr>
            <a:graphicFrameLocks noChangeAspect="1"/>
          </p:cNvGraphicFramePr>
          <p:nvPr/>
        </p:nvGraphicFramePr>
        <p:xfrm>
          <a:off x="1871663" y="2906713"/>
          <a:ext cx="355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7" name="Equation" r:id="rId8" imgW="152334" imgH="228501" progId="Equation.3">
                  <p:embed/>
                </p:oleObj>
              </mc:Choice>
              <mc:Fallback>
                <p:oleObj name="Equation" r:id="rId8" imgW="152334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2906713"/>
                        <a:ext cx="355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8"/>
          <p:cNvGraphicFramePr>
            <a:graphicFrameLocks noChangeAspect="1"/>
          </p:cNvGraphicFramePr>
          <p:nvPr/>
        </p:nvGraphicFramePr>
        <p:xfrm>
          <a:off x="3810000" y="4324350"/>
          <a:ext cx="39846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8" name="Equation" r:id="rId9" imgW="190417" imgH="431613" progId="Equation.3">
                  <p:embed/>
                </p:oleObj>
              </mc:Choice>
              <mc:Fallback>
                <p:oleObj name="Equation" r:id="rId9" imgW="190417" imgH="4316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324350"/>
                        <a:ext cx="398463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E7810BF5-80A6-4413-902B-96FFD80FC3F2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51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Computing Average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Each node has a value (e.g., available disk space)</a:t>
            </a:r>
          </a:p>
          <a:p>
            <a:pPr lvl="1"/>
            <a:r>
              <a:rPr lang="en-US" altLang="en-US" smtClean="0"/>
              <a:t>We want to know the total available disk space</a:t>
            </a:r>
          </a:p>
          <a:p>
            <a:pPr lvl="2"/>
            <a:endParaRPr lang="en-US" altLang="en-US" smtClean="0"/>
          </a:p>
          <a:p>
            <a:r>
              <a:rPr lang="en-US" altLang="en-US" smtClean="0"/>
              <a:t>Same as before but set      to be the amount of disk space available</a:t>
            </a:r>
          </a:p>
          <a:p>
            <a:pPr lvl="2"/>
            <a:endParaRPr lang="en-US" altLang="en-US" smtClean="0"/>
          </a:p>
          <a:p>
            <a:r>
              <a:rPr lang="en-US" altLang="en-US" smtClean="0"/>
              <a:t>What if we want to compute sum?</a:t>
            </a:r>
          </a:p>
          <a:p>
            <a:pPr lvl="2"/>
            <a:endParaRPr lang="en-US" altLang="en-US" smtClean="0"/>
          </a:p>
          <a:p>
            <a:r>
              <a:rPr lang="en-US" altLang="en-US" smtClean="0"/>
              <a:t>Drawback of this approach: Node leaves and node failures</a:t>
            </a:r>
          </a:p>
          <a:p>
            <a:pPr lvl="1"/>
            <a:r>
              <a:rPr lang="en-US" altLang="en-US" smtClean="0"/>
              <a:t>Disrupts the mass preserving  property – any way to patch?</a:t>
            </a:r>
          </a:p>
        </p:txBody>
      </p:sp>
      <p:graphicFrame>
        <p:nvGraphicFramePr>
          <p:cNvPr id="54278" name="Object 4"/>
          <p:cNvGraphicFramePr>
            <a:graphicFrameLocks noChangeAspect="1"/>
          </p:cNvGraphicFramePr>
          <p:nvPr/>
        </p:nvGraphicFramePr>
        <p:xfrm>
          <a:off x="4343400" y="2590800"/>
          <a:ext cx="355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2" name="Equation" r:id="rId4" imgW="152334" imgH="228501" progId="Equation.3">
                  <p:embed/>
                </p:oleObj>
              </mc:Choice>
              <mc:Fallback>
                <p:oleObj name="Equation" r:id="rId4" imgW="152334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590800"/>
                        <a:ext cx="355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40AB9559-5DF7-4EBA-9F1B-E051B218EDBA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52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3048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mtClean="0"/>
              <a:t>Another Way of Computing Count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16013"/>
            <a:ext cx="7772400" cy="4675187"/>
          </a:xfrm>
        </p:spPr>
        <p:txBody>
          <a:bodyPr/>
          <a:lstStyle/>
          <a:p>
            <a:r>
              <a:rPr lang="en-US" altLang="en-US" smtClean="0"/>
              <a:t>Each node picks a random number between [0,1]</a:t>
            </a:r>
          </a:p>
          <a:p>
            <a:pPr lvl="1"/>
            <a:r>
              <a:rPr lang="en-US" altLang="en-US" smtClean="0"/>
              <a:t>Use gossiping to find out the minimum </a:t>
            </a:r>
          </a:p>
          <a:p>
            <a:pPr lvl="1"/>
            <a:r>
              <a:rPr lang="en-US" altLang="en-US" smtClean="0"/>
              <a:t>(The textbook uses maximum, which is the same – but conventionally people use minimum)</a:t>
            </a:r>
          </a:p>
          <a:p>
            <a:pPr lvl="1"/>
            <a:r>
              <a:rPr lang="en-US" altLang="en-US" smtClean="0"/>
              <a:t>The larger the number, the smaller the minimum</a:t>
            </a:r>
          </a:p>
          <a:p>
            <a:pPr lvl="2"/>
            <a:r>
              <a:rPr lang="en-US" altLang="en-US" smtClean="0"/>
              <a:t>	</a:t>
            </a:r>
          </a:p>
          <a:p>
            <a:r>
              <a:rPr lang="en-US" altLang="en-US" smtClean="0"/>
              <a:t>How to do sum and average?</a:t>
            </a:r>
          </a:p>
          <a:p>
            <a:pPr lvl="2"/>
            <a:endParaRPr lang="en-US" altLang="en-US" smtClean="0"/>
          </a:p>
          <a:p>
            <a:r>
              <a:rPr lang="en-US" altLang="en-US" smtClean="0"/>
              <a:t>Advantage: More robust against failures</a:t>
            </a:r>
          </a:p>
          <a:p>
            <a:r>
              <a:rPr lang="en-US" altLang="en-US" smtClean="0"/>
              <a:t>Other in-depth differences with the previous approach exist (e.g., specific forms of the asymptotic properties)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F6766E00-B6E8-455A-9F76-622823262C76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53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History Readings (Non-compulsory)</a:t>
            </a:r>
            <a:endParaRPr lang="en-US" dirty="0" smtClean="0"/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The beautiful push-sum algorithm</a:t>
            </a:r>
          </a:p>
          <a:p>
            <a:pPr lvl="1"/>
            <a:r>
              <a:rPr lang="en-US" altLang="en-US" dirty="0" smtClean="0"/>
              <a:t>“Gossip-based Aggregation in Large Dynamic Network”</a:t>
            </a:r>
          </a:p>
          <a:p>
            <a:pPr lvl="1"/>
            <a:r>
              <a:rPr lang="en-US" altLang="en-US" dirty="0" smtClean="0"/>
              <a:t>http://portal.acm.org/citation.cfm?id=1082470 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7F5BBDAA-825C-4341-9819-989D13363A54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54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5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mtClean="0"/>
              <a:t>Summary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675188"/>
          </a:xfrm>
        </p:spPr>
        <p:txBody>
          <a:bodyPr/>
          <a:lstStyle/>
          <a:p>
            <a:r>
              <a:rPr lang="en-US" altLang="en-US" smtClean="0"/>
              <a:t>Review (Overview) of the OSI model</a:t>
            </a:r>
          </a:p>
          <a:p>
            <a:endParaRPr lang="en-US" altLang="en-US" smtClean="0"/>
          </a:p>
          <a:p>
            <a:r>
              <a:rPr lang="en-US" altLang="en-US" smtClean="0"/>
              <a:t>Remote Procedure Call / Remote Method Invocation</a:t>
            </a:r>
          </a:p>
          <a:p>
            <a:pPr lvl="1"/>
            <a:r>
              <a:rPr lang="en-US" altLang="en-US" smtClean="0"/>
              <a:t>If you don’t know Java, real some toturials on Java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Multicast</a:t>
            </a:r>
          </a:p>
          <a:p>
            <a:endParaRPr lang="en-US" altLang="en-US" smtClean="0"/>
          </a:p>
          <a:p>
            <a:r>
              <a:rPr lang="en-US" altLang="en-US" smtClean="0"/>
              <a:t>Gossiping</a:t>
            </a:r>
          </a:p>
          <a:p>
            <a:pPr lvl="1"/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C968EF42-2BFC-4597-91DB-C274F8BAE5C6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55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Mandatory Homework For This Week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39813"/>
            <a:ext cx="8305800" cy="4903787"/>
          </a:xfrm>
        </p:spPr>
        <p:txBody>
          <a:bodyPr/>
          <a:lstStyle/>
          <a:p>
            <a:r>
              <a:rPr lang="en-US" altLang="en-US" sz="2000" dirty="0" smtClean="0"/>
              <a:t>Try out RMI by following tutorial at </a:t>
            </a:r>
          </a:p>
          <a:p>
            <a:pPr lvl="1"/>
            <a:r>
              <a:rPr lang="en-US" altLang="en-US" sz="1800" dirty="0" err="1" smtClean="0"/>
              <a:t>LumiNUS</a:t>
            </a:r>
            <a:r>
              <a:rPr lang="en-US" altLang="en-US" sz="1800" dirty="0" smtClean="0"/>
              <a:t>\CS5223\Files\</a:t>
            </a:r>
            <a:r>
              <a:rPr lang="en-US" altLang="en-US" sz="1800" dirty="0" err="1" smtClean="0"/>
              <a:t>RMITutorial</a:t>
            </a:r>
            <a:endParaRPr lang="en-US" altLang="en-US" sz="1800" dirty="0" smtClean="0"/>
          </a:p>
          <a:p>
            <a:pPr lvl="1"/>
            <a:r>
              <a:rPr lang="en-US" altLang="en-US" sz="1800" dirty="0" smtClean="0"/>
              <a:t>You should be able to smoothly run and completely understand this example, otherwise you will have trouble with Assignment One</a:t>
            </a:r>
          </a:p>
          <a:p>
            <a:pPr lvl="1"/>
            <a:r>
              <a:rPr lang="en-US" altLang="en-US" sz="1800" dirty="0" smtClean="0">
                <a:solidFill>
                  <a:srgbClr val="FF0000"/>
                </a:solidFill>
              </a:rPr>
              <a:t>Email me or the </a:t>
            </a:r>
            <a:r>
              <a:rPr lang="en-US" altLang="en-US" sz="1800" dirty="0">
                <a:solidFill>
                  <a:srgbClr val="FF0000"/>
                </a:solidFill>
              </a:rPr>
              <a:t>TA (Kiran, </a:t>
            </a:r>
            <a:r>
              <a:rPr lang="en-US" altLang="en-US" sz="1800" dirty="0">
                <a:solidFill>
                  <a:srgbClr val="FF0000"/>
                </a:solidFill>
                <a:hlinkClick r:id="rId3"/>
              </a:rPr>
              <a:t>e0427802@u.nus.edu</a:t>
            </a:r>
            <a:r>
              <a:rPr lang="en-US" altLang="en-US" sz="1800" dirty="0" smtClean="0">
                <a:solidFill>
                  <a:srgbClr val="FF0000"/>
                </a:solidFill>
              </a:rPr>
              <a:t>) if you need help on this homework --- everyone should complete this homework</a:t>
            </a:r>
            <a:endParaRPr lang="en-US" altLang="en-US" sz="1600" dirty="0" smtClean="0"/>
          </a:p>
          <a:p>
            <a:r>
              <a:rPr lang="en-US" altLang="en-US" sz="2000" dirty="0" smtClean="0"/>
              <a:t>Resources:</a:t>
            </a:r>
          </a:p>
          <a:p>
            <a:pPr lvl="1"/>
            <a:r>
              <a:rPr lang="en-US" altLang="en-US" sz="1800" dirty="0" smtClean="0"/>
              <a:t>Student discussion forum on </a:t>
            </a:r>
            <a:r>
              <a:rPr lang="en-US" altLang="en-US" sz="1800" dirty="0" err="1" smtClean="0"/>
              <a:t>LumiNUS</a:t>
            </a:r>
            <a:r>
              <a:rPr lang="en-US" altLang="en-US" sz="1800" dirty="0"/>
              <a:t> </a:t>
            </a:r>
            <a:r>
              <a:rPr lang="en-US" altLang="en-US" sz="1800" dirty="0" smtClean="0"/>
              <a:t>-- You are encouraged to discussed with other students about this homework</a:t>
            </a:r>
          </a:p>
          <a:p>
            <a:pPr lvl="1"/>
            <a:endParaRPr lang="en-US" altLang="en-US" sz="1800" dirty="0" smtClean="0"/>
          </a:p>
          <a:p>
            <a:r>
              <a:rPr lang="en-US" altLang="en-US" sz="2000" dirty="0" smtClean="0"/>
              <a:t>Security warning – kill your processes after running:</a:t>
            </a:r>
          </a:p>
          <a:p>
            <a:pPr lvl="1"/>
            <a:r>
              <a:rPr lang="en-US" altLang="en-US" sz="1800" dirty="0" smtClean="0"/>
              <a:t>Do not leave </a:t>
            </a:r>
            <a:r>
              <a:rPr lang="en-US" altLang="en-US" sz="1800" dirty="0" err="1" smtClean="0"/>
              <a:t>rmiregistry</a:t>
            </a:r>
            <a:r>
              <a:rPr lang="en-US" altLang="en-US" sz="1800" dirty="0" smtClean="0"/>
              <a:t> running forever</a:t>
            </a:r>
          </a:p>
          <a:p>
            <a:pPr lvl="1"/>
            <a:r>
              <a:rPr lang="en-US" altLang="en-US" sz="1800" dirty="0" smtClean="0"/>
              <a:t>Do not leave your server code running forever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868D66FC-0DEA-431C-866A-41FF3088FE80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5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539750"/>
            <a:ext cx="7772400" cy="493713"/>
          </a:xfrm>
        </p:spPr>
        <p:txBody>
          <a:bodyPr/>
          <a:lstStyle/>
          <a:p>
            <a:pPr>
              <a:defRPr/>
            </a:pPr>
            <a:r>
              <a:rPr lang="en-US" smtClean="0"/>
              <a:t>Transport Layer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68413"/>
            <a:ext cx="7924800" cy="4446587"/>
          </a:xfrm>
        </p:spPr>
        <p:txBody>
          <a:bodyPr/>
          <a:lstStyle/>
          <a:p>
            <a:r>
              <a:rPr lang="en-US" altLang="en-US" smtClean="0"/>
              <a:t>Transport layer provides the actual communication facilities for most distributed systems </a:t>
            </a:r>
          </a:p>
          <a:p>
            <a:endParaRPr lang="en-US" altLang="en-US" smtClean="0"/>
          </a:p>
          <a:p>
            <a:r>
              <a:rPr lang="en-US" altLang="en-US" smtClean="0"/>
              <a:t>Standard Internet transport-layer protocols</a:t>
            </a:r>
          </a:p>
          <a:p>
            <a:pPr marL="692150" lvl="1" indent="-347663"/>
            <a:r>
              <a:rPr lang="en-US" altLang="en-US" smtClean="0"/>
              <a:t>TCP (transmission control protocol): Reliable, in-order, with flow control, stateful</a:t>
            </a:r>
          </a:p>
          <a:p>
            <a:pPr marL="692150" lvl="1" indent="-347663"/>
            <a:r>
              <a:rPr lang="en-US" altLang="en-US" smtClean="0"/>
              <a:t>UDP (universal datagram protocol): Unreliable (best-effort) datagram connectionless communication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5A5D9A63-81DD-4D6E-805F-9CDEFE3BD02C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0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3048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Messages in the OSI Model</a:t>
            </a:r>
          </a:p>
        </p:txBody>
      </p:sp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8" t="44411" r="24345" b="39275"/>
          <a:stretch>
            <a:fillRect/>
          </a:stretch>
        </p:blipFill>
        <p:spPr bwMode="auto">
          <a:xfrm>
            <a:off x="381000" y="1295400"/>
            <a:ext cx="822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9451674E-02BF-4F77-AEAD-389349F23FBE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mtClean="0"/>
              <a:t>OSI Model - Continued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87413"/>
            <a:ext cx="7772400" cy="4675187"/>
          </a:xfrm>
        </p:spPr>
        <p:txBody>
          <a:bodyPr/>
          <a:lstStyle/>
          <a:p>
            <a:r>
              <a:rPr lang="en-US" altLang="en-US" sz="2000" smtClean="0"/>
              <a:t>The OSI model does not dictate how you implement each layer</a:t>
            </a:r>
          </a:p>
          <a:p>
            <a:pPr lvl="2"/>
            <a:endParaRPr lang="en-US" altLang="en-US" sz="1600" smtClean="0"/>
          </a:p>
          <a:p>
            <a:r>
              <a:rPr lang="en-US" altLang="en-US" sz="2000" smtClean="0"/>
              <a:t>Nothing fancy – just the application of layered modular design principle</a:t>
            </a:r>
          </a:p>
          <a:p>
            <a:pPr lvl="1"/>
            <a:r>
              <a:rPr lang="en-US" altLang="en-US" sz="1800" smtClean="0"/>
              <a:t>Neither the only model nor the best model (no single best model)</a:t>
            </a:r>
          </a:p>
          <a:p>
            <a:pPr lvl="1"/>
            <a:r>
              <a:rPr lang="en-US" altLang="en-US" sz="1800" smtClean="0"/>
              <a:t>But it is widely accepted – you want to speak the same language as other people</a:t>
            </a:r>
          </a:p>
          <a:p>
            <a:pPr lvl="3"/>
            <a:endParaRPr lang="en-US" altLang="en-US" sz="1400" smtClean="0"/>
          </a:p>
          <a:p>
            <a:r>
              <a:rPr lang="en-US" altLang="en-US" sz="2000" smtClean="0"/>
              <a:t>Should NOT view it as cast into stone: </a:t>
            </a:r>
            <a:r>
              <a:rPr lang="en-US" altLang="en-US" sz="2000" smtClean="0">
                <a:solidFill>
                  <a:schemeClr val="hlink"/>
                </a:solidFill>
              </a:rPr>
              <a:t>The layered modular design principle is more important than the model itself</a:t>
            </a:r>
          </a:p>
          <a:p>
            <a:pPr lvl="2"/>
            <a:r>
              <a:rPr lang="en-US" altLang="en-US" sz="1600" smtClean="0"/>
              <a:t>	</a:t>
            </a:r>
          </a:p>
          <a:p>
            <a:r>
              <a:rPr lang="en-US" altLang="en-US" sz="2000" smtClean="0"/>
              <a:t>OSI aims for generality, and one can also customized it in different context</a:t>
            </a:r>
          </a:p>
          <a:p>
            <a:pPr lvl="1"/>
            <a:r>
              <a:rPr lang="en-US" altLang="en-US" sz="1800" smtClean="0"/>
              <a:t>Why should we customize it?</a:t>
            </a:r>
          </a:p>
          <a:p>
            <a:pPr lvl="1"/>
            <a:r>
              <a:rPr lang="en-US" altLang="en-US" sz="1800" smtClean="0"/>
              <a:t>Example?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smtClean="0"/>
              <a:t>Haifeng Yu, CS5223, Some Contents Adapted (with permission) from © R.Ayani, G.Tan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58FE2440-934C-4D1D-8103-DD0FCBBB33F8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8" t="40483" r="24318" b="34743"/>
          <a:stretch>
            <a:fillRect/>
          </a:stretch>
        </p:blipFill>
        <p:spPr bwMode="auto">
          <a:xfrm>
            <a:off x="1797050" y="914400"/>
            <a:ext cx="6934200" cy="517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468313" y="3233738"/>
            <a:ext cx="8229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US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449263" y="4086225"/>
            <a:ext cx="1455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tx2"/>
                </a:solidFill>
              </a:rPr>
              <a:t>Networking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369888" y="1828800"/>
            <a:ext cx="1676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tx2"/>
                </a:solidFill>
              </a:rPr>
              <a:t>Distributed Systems -- may have its own layers</a:t>
            </a:r>
          </a:p>
        </p:txBody>
      </p:sp>
      <p:sp>
        <p:nvSpPr>
          <p:cNvPr id="10248" name="Text Box 9"/>
          <p:cNvSpPr txBox="1">
            <a:spLocks noChangeArrowheads="1"/>
          </p:cNvSpPr>
          <p:nvPr/>
        </p:nvSpPr>
        <p:spPr bwMode="auto">
          <a:xfrm>
            <a:off x="1524000" y="381000"/>
            <a:ext cx="6553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tx2"/>
                </a:solidFill>
              </a:rPr>
              <a:t>The concepts of Application, Presentation, and Session layers are not widely used.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template">
  <a:themeElements>
    <a:clrScheme name="">
      <a:dk1>
        <a:srgbClr val="000000"/>
      </a:dk1>
      <a:lt1>
        <a:srgbClr val="DDE1EB"/>
      </a:lt1>
      <a:dk2>
        <a:srgbClr val="002DB4"/>
      </a:dk2>
      <a:lt2>
        <a:srgbClr val="919191"/>
      </a:lt2>
      <a:accent1>
        <a:srgbClr val="618FFD"/>
      </a:accent1>
      <a:accent2>
        <a:srgbClr val="00AE00"/>
      </a:accent2>
      <a:accent3>
        <a:srgbClr val="EBEEF3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0000FF"/>
          </a:buClr>
          <a:buSzPct val="75000"/>
          <a:buFont typeface="Arial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0000FF"/>
          </a:buClr>
          <a:buSzPct val="75000"/>
          <a:buFont typeface="Arial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s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D:\yhf\cstemplate.pot</Template>
  <TotalTime>0</TotalTime>
  <Words>3988</Words>
  <Application>Microsoft Office PowerPoint</Application>
  <PresentationFormat>Letter Paper (8.5x11 in)</PresentationFormat>
  <Paragraphs>691</Paragraphs>
  <Slides>55</Slides>
  <Notes>55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宋体</vt:lpstr>
      <vt:lpstr>Arial</vt:lpstr>
      <vt:lpstr>Cambria Math</vt:lpstr>
      <vt:lpstr>Symbol</vt:lpstr>
      <vt:lpstr>Times New Roman</vt:lpstr>
      <vt:lpstr>Wingdings</vt:lpstr>
      <vt:lpstr>cstemplate</vt:lpstr>
      <vt:lpstr>Equation</vt:lpstr>
      <vt:lpstr>CS5223 Distributed Systems</vt:lpstr>
      <vt:lpstr>Today’s Roadmap</vt:lpstr>
      <vt:lpstr>Motivation</vt:lpstr>
      <vt:lpstr>Overview (Review) of OSI Model</vt:lpstr>
      <vt:lpstr>More Details on Each Layer</vt:lpstr>
      <vt:lpstr>Transport Layer</vt:lpstr>
      <vt:lpstr>Messages in the OSI Model</vt:lpstr>
      <vt:lpstr>OSI Model - Continued</vt:lpstr>
      <vt:lpstr>PowerPoint Presentation</vt:lpstr>
      <vt:lpstr>Motivation for More Powerful Communication Mechanisms</vt:lpstr>
      <vt:lpstr>More Powerful Communication Mechanisms</vt:lpstr>
      <vt:lpstr>Motivation: Remote Procedure Call</vt:lpstr>
      <vt:lpstr>Motivation: Remote Procedure Call</vt:lpstr>
      <vt:lpstr>Typical Architecture for Enabling RPC</vt:lpstr>
      <vt:lpstr>RPCs are by definition blocking</vt:lpstr>
      <vt:lpstr>Making RPCs Non-blocking</vt:lpstr>
      <vt:lpstr>RMI: A Case Study for RPC</vt:lpstr>
      <vt:lpstr>Java Remote Objects</vt:lpstr>
      <vt:lpstr>Marshaling: Primitive Data Types</vt:lpstr>
      <vt:lpstr>Marshaling: Java (Non-remote) Objects</vt:lpstr>
      <vt:lpstr>Marshaling: Java (Non-remote) Objects</vt:lpstr>
      <vt:lpstr>Marshaling: Java Remote Objects</vt:lpstr>
      <vt:lpstr>Marshaling: Java Remote Objects</vt:lpstr>
      <vt:lpstr>Result Marshaling/Unmarshaling</vt:lpstr>
      <vt:lpstr>Naming in Java RMI</vt:lpstr>
      <vt:lpstr>Downloading of Classes</vt:lpstr>
      <vt:lpstr>When we should NOT use RMI/RPC</vt:lpstr>
      <vt:lpstr>When we should NOT use RMI/RPC</vt:lpstr>
      <vt:lpstr>How to make up your mind?</vt:lpstr>
      <vt:lpstr>History Readings (Non-compulsory)</vt:lpstr>
      <vt:lpstr>Motivation: Multicast</vt:lpstr>
      <vt:lpstr>Without Multicast</vt:lpstr>
      <vt:lpstr>IP-Multicast</vt:lpstr>
      <vt:lpstr>Application-Level Multicast</vt:lpstr>
      <vt:lpstr>Application-Level Multicast</vt:lpstr>
      <vt:lpstr>Designing Application-Level Multicast</vt:lpstr>
      <vt:lpstr>Multicast Topology</vt:lpstr>
      <vt:lpstr>Designing Application-Level Multicast</vt:lpstr>
      <vt:lpstr>Motivation: Gossip</vt:lpstr>
      <vt:lpstr>Designing a Gossip Protocol</vt:lpstr>
      <vt:lpstr>Performance of Push-based Gossiping</vt:lpstr>
      <vt:lpstr>Push: Be More Rigorous</vt:lpstr>
      <vt:lpstr>Performance of Pull-based Gossiping</vt:lpstr>
      <vt:lpstr>Pull: Be More Rigorous</vt:lpstr>
      <vt:lpstr>Asymptotic Properties</vt:lpstr>
      <vt:lpstr>Second Stage</vt:lpstr>
      <vt:lpstr>First Stage</vt:lpstr>
      <vt:lpstr>History Readings (Non-compulsory)</vt:lpstr>
      <vt:lpstr>More Applications of Gossiping</vt:lpstr>
      <vt:lpstr>Counting the Number of Nodes</vt:lpstr>
      <vt:lpstr>Computing Average</vt:lpstr>
      <vt:lpstr>Another Way of Computing Count</vt:lpstr>
      <vt:lpstr>History Readings (Non-compulsory)</vt:lpstr>
      <vt:lpstr>Summary</vt:lpstr>
      <vt:lpstr>Mandatory Homework For This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2011-08-04T03:28:00Z</dcterms:created>
  <dcterms:modified xsi:type="dcterms:W3CDTF">2020-07-31T08:40:17Z</dcterms:modified>
</cp:coreProperties>
</file>