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51" r:id="rId1"/>
  </p:sldMasterIdLst>
  <p:notesMasterIdLst>
    <p:notesMasterId r:id="rId31"/>
  </p:notesMasterIdLst>
  <p:handoutMasterIdLst>
    <p:handoutMasterId r:id="rId32"/>
  </p:handoutMasterIdLst>
  <p:sldIdLst>
    <p:sldId id="870" r:id="rId2"/>
    <p:sldId id="840" r:id="rId3"/>
    <p:sldId id="942" r:id="rId4"/>
    <p:sldId id="952" r:id="rId5"/>
    <p:sldId id="959" r:id="rId6"/>
    <p:sldId id="960" r:id="rId7"/>
    <p:sldId id="963" r:id="rId8"/>
    <p:sldId id="969" r:id="rId9"/>
    <p:sldId id="961" r:id="rId10"/>
    <p:sldId id="962" r:id="rId11"/>
    <p:sldId id="943" r:id="rId12"/>
    <p:sldId id="983" r:id="rId13"/>
    <p:sldId id="984" r:id="rId14"/>
    <p:sldId id="958" r:id="rId15"/>
    <p:sldId id="947" r:id="rId16"/>
    <p:sldId id="970" r:id="rId17"/>
    <p:sldId id="948" r:id="rId18"/>
    <p:sldId id="972" r:id="rId19"/>
    <p:sldId id="971" r:id="rId20"/>
    <p:sldId id="949" r:id="rId21"/>
    <p:sldId id="950" r:id="rId22"/>
    <p:sldId id="975" r:id="rId23"/>
    <p:sldId id="980" r:id="rId24"/>
    <p:sldId id="982" r:id="rId25"/>
    <p:sldId id="981" r:id="rId26"/>
    <p:sldId id="976" r:id="rId27"/>
    <p:sldId id="977" r:id="rId28"/>
    <p:sldId id="945" r:id="rId29"/>
    <p:sldId id="978" r:id="rId30"/>
  </p:sldIdLst>
  <p:sldSz cx="9144000" cy="6858000" type="letter"/>
  <p:notesSz cx="6858000" cy="9199563"/>
  <p:defaultTextStyle>
    <a:defPPr>
      <a:defRPr lang="en-US"/>
    </a:defPPr>
    <a:lvl1pPr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0000"/>
    <a:srgbClr val="CC66FF"/>
    <a:srgbClr val="CC3399"/>
    <a:srgbClr val="000099"/>
    <a:srgbClr val="003399"/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1071" autoAdjust="0"/>
  </p:normalViewPr>
  <p:slideViewPr>
    <p:cSldViewPr>
      <p:cViewPr varScale="1">
        <p:scale>
          <a:sx n="66" d="100"/>
          <a:sy n="66" d="100"/>
        </p:scale>
        <p:origin x="109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94"/>
    </p:cViewPr>
  </p:sorterViewPr>
  <p:notesViewPr>
    <p:cSldViewPr>
      <p:cViewPr varScale="1">
        <p:scale>
          <a:sx n="40" d="100"/>
          <a:sy n="40" d="100"/>
        </p:scale>
        <p:origin x="-1488" y="-84"/>
      </p:cViewPr>
      <p:guideLst>
        <p:guide orient="horz" pos="289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58587224-89BC-4CAE-8ABD-B78E8400EF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748" tIns="45875" rIns="91748" bIns="45875" numCol="1" anchor="ctr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E929400F-4113-493D-A2D5-911764C4F00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748" tIns="45875" rIns="91748" bIns="45875" numCol="1" anchor="ctr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6EE36F5D-524B-4009-9B75-30AFB7DF5AF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8075"/>
            <a:ext cx="2971800" cy="455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748" tIns="45875" rIns="91748" bIns="45875" numCol="1" anchor="b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3F4B5A11-A6BE-4BD9-BF77-E70773EE540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28075"/>
            <a:ext cx="2971800" cy="455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748" tIns="45875" rIns="91748" bIns="45875" numCol="1" anchor="b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B4539C2B-8DB5-4F8C-88B9-95DB55CF90C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10EF604-847E-49D4-9CB2-B36285115E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48" tIns="45875" rIns="91748" bIns="45875" numCol="1" anchor="t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3D682DBA-BFAB-4B63-A61F-A387F7D606D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48" tIns="45875" rIns="91748" bIns="45875" numCol="1" anchor="t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40E00F5B-FA57-46D1-BE10-46AA64D8E51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0138" y="682625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F1A0D8FF-F473-4B6B-AA23-72A796857BF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02138"/>
            <a:ext cx="5029200" cy="40989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48" tIns="45875" rIns="91748" bIns="458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5085BA56-E0A2-48C7-BAD7-28A3601E591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8075"/>
            <a:ext cx="2971800" cy="455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48" tIns="45875" rIns="91748" bIns="45875" numCol="1" anchor="b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0B76A5E8-85D9-42C2-B331-408563C0F7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8075"/>
            <a:ext cx="2971800" cy="455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48" tIns="45875" rIns="91748" bIns="45875" numCol="1" anchor="b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5932E988-11C5-4299-8AAB-68F9E589A60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27F9A98F-4BE0-4A0B-9B15-66FBFC853B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E2D6928B-457F-44A0-986A-356FA8FD1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3E28A601-7B67-4C09-971A-152AC0B210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8CD1378-8EA2-4F19-968B-D82A6C5D7E28}" type="slidenum">
              <a:rPr lang="zh-CN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FFB097C4-3A0C-4BE2-80D8-5E251D0E76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98AC4478-85DA-4788-8B61-5C6600052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45BB7D67-1BB6-49DA-A7E1-D934408F49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5740920-CD80-4E7C-A063-7F953BB1C29C}" type="slidenum">
              <a:rPr lang="zh-CN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B4E2C18D-1872-45C6-B5DA-CD5506095A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FD63B828-C33B-4E2D-AA7C-90189782A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E029A65D-D376-422B-82AD-B160F4681F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C83E213-34A7-48A5-BC61-6E331268F830}" type="slidenum">
              <a:rPr lang="zh-CN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D63C7C88-48DD-4C2A-83BF-DD4BB8B4AA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48C880B0-9C63-484F-8782-E386E4CF2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5B319D94-71B0-4B0A-990B-CD0F0EF672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A9CAC20-2BC7-47B9-9D85-8B28C9D0FA11}" type="slidenum">
              <a:rPr lang="zh-CN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FA3DB0BB-84C7-4C46-9B77-0A177B8FEF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45703B1A-6120-4426-BBE4-762AA109D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A7F3006B-A8D1-4BE2-A565-F8BA1227C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37E18E9-D300-4750-B958-D97718D4593B}" type="slidenum">
              <a:rPr lang="zh-CN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0E6DBD7B-AA5C-42DF-A18D-093CD5C081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F0DDF55F-496A-48D1-A386-A03332DF0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B3D364C1-5045-4017-9369-D4281FB89B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209699B-0C6F-4386-929C-1A420248C5B0}" type="slidenum">
              <a:rPr lang="zh-CN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A5842679-30DC-4F8A-9EFC-E40723F3BB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DB54C8BF-3A41-4460-816F-CB567A752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44DBC6C4-105B-421B-89A6-C49C8DB0B7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FFB19C9-54FB-4A0E-9D3A-830822D20C9B}" type="slidenum">
              <a:rPr lang="zh-CN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95ED30EC-FD1F-4D74-9251-6E4B470B35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0465BC4C-404F-4052-8FE8-1BA40E85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19C5D5F1-E18E-4307-AF27-17C9890AA8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680F6DC-B883-4173-98C5-A5B8F5B5AC23}" type="slidenum">
              <a:rPr lang="zh-CN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87F72111-2E52-4EB2-A15C-F7E32348DB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00E97270-13C4-42BA-A926-882F9993E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0711AE29-41C1-4819-96B0-EA18717935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283354-3E4D-482B-A76C-9F3DE5A808B1}" type="slidenum">
              <a:rPr lang="zh-CN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604B404C-7CEB-4527-88A9-EF2EA8C099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51E0206F-B2B5-41C4-BB18-39A183B54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5578DE29-69B7-4A77-8F4B-8EEDE0ACB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DEF2EF5-EC29-42B7-A783-2E473B2C1E09}" type="slidenum">
              <a:rPr lang="zh-CN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FB5812F6-B346-4BA0-B7AC-3A7183BBE5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0D245FC4-00EA-4394-B997-2C287CE46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6F002368-D3B4-4A85-98EF-94EF627008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1C17935-DE2C-4E46-926B-D1D02D00A01A}" type="slidenum">
              <a:rPr lang="zh-CN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508A26CA-1041-4D7A-9BF6-97D6496D92C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9EA9458B-EFA7-45E7-A2B6-33449FE32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8FF238E4-CBD0-472C-8757-3C5FC59150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48FB04-5A2A-4C22-815F-BF1DF37B19F3}" type="slidenum">
              <a:rPr lang="zh-CN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18F8595C-4967-443D-90B7-2E869C90D4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A795906E-2AB6-460F-991C-0AD9CDB87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F82F0E07-A877-4F3D-9562-0D056C8245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C36CD71-F076-4A21-A41D-9B76EBF3DFEE}" type="slidenum">
              <a:rPr lang="zh-CN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504945FA-51A5-4BCB-AE85-0DDB6AEFAA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CECA24A0-841E-4E58-950D-4D35C3C4B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4C6EBD45-E386-4D41-84F8-C1080CB10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A2E4CBC-C06E-4846-AB09-F4B75C533F55}" type="slidenum">
              <a:rPr lang="zh-CN" altLang="en-US" sz="1200">
                <a:latin typeface="Times New Roman" panose="02020603050405020304" pitchFamily="18" charset="0"/>
              </a:rPr>
              <a:pPr/>
              <a:t>21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BFDA994E-C638-4A85-8E7A-784F60651E3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03E6173B-E710-4782-A6E1-7A0930B4E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88FCCFB3-40E1-4BF6-981E-2DFDAEA3A6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CAAFFE-1FF7-425B-A908-1E482D443E45}" type="slidenum">
              <a:rPr lang="zh-CN" altLang="en-US" sz="1200">
                <a:latin typeface="Times New Roman" panose="02020603050405020304" pitchFamily="18" charset="0"/>
              </a:rPr>
              <a:pPr/>
              <a:t>22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CFCCEB35-4F4F-44D0-920D-90EDCF1B04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69E173D6-C235-4C4A-A560-722DBE395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85070A83-5935-432E-BC25-6FAA9E30F0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36BCB6-59E0-4725-BBBE-A54BDBD60932}" type="slidenum">
              <a:rPr lang="zh-CN" altLang="en-US" sz="1200">
                <a:latin typeface="Times New Roman" panose="02020603050405020304" pitchFamily="18" charset="0"/>
              </a:rPr>
              <a:pPr/>
              <a:t>23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8F91F282-0174-40E0-828C-48B7743101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3D5D3397-2787-446C-B680-535507499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E0A3A549-A786-4454-8CD3-C7007B8986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1D522E5-9D7D-4E3A-B50F-23CC8100E622}" type="slidenum">
              <a:rPr lang="zh-CN" altLang="en-US" sz="1200">
                <a:latin typeface="Times New Roman" panose="02020603050405020304" pitchFamily="18" charset="0"/>
              </a:rPr>
              <a:pPr/>
              <a:t>24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1A4D7DEB-EA43-4724-89AF-D29180F897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97A983EA-2DEE-427F-9B3D-CE4B7F1B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F14D37C2-DE84-4C95-ABFF-22FA41C25B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CF14B6E-00CE-4B1E-8A9C-B3D270CFCEB6}" type="slidenum">
              <a:rPr lang="zh-CN" altLang="en-US" sz="1200">
                <a:latin typeface="Times New Roman" panose="02020603050405020304" pitchFamily="18" charset="0"/>
              </a:rPr>
              <a:pPr/>
              <a:t>25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9DD6F036-B8A4-44B4-BE65-20165402E6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C72748F8-E73E-4322-B699-913D23440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934F500D-2574-44D1-A369-EF0468A6DD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B9EFC6F-B17F-47E3-98B5-4CAD827D339F}" type="slidenum">
              <a:rPr lang="zh-CN" altLang="en-US" sz="1200">
                <a:latin typeface="Times New Roman" panose="02020603050405020304" pitchFamily="18" charset="0"/>
              </a:rPr>
              <a:pPr/>
              <a:t>26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C7A91305-227A-4633-9F9B-249934C0E5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1558D522-4E9B-4721-9537-221B11D70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EF837552-F79C-487E-9443-092BF88D09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36F9F1D-81F5-4AC0-BEF4-AC9556AAD01C}" type="slidenum">
              <a:rPr lang="zh-CN" altLang="en-US" sz="1200">
                <a:latin typeface="Times New Roman" panose="02020603050405020304" pitchFamily="18" charset="0"/>
              </a:rPr>
              <a:pPr/>
              <a:t>27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AB9928EC-9B21-48AC-B34E-178E3EB562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00501694-7FAB-444F-841F-25381EDC9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ED855869-E328-4284-8F27-30E0394CFA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B6B1CC3-9F4F-420C-AAD8-F930F0C7D4D8}" type="slidenum">
              <a:rPr lang="zh-CN" altLang="en-US" sz="1200">
                <a:latin typeface="Times New Roman" panose="02020603050405020304" pitchFamily="18" charset="0"/>
              </a:rPr>
              <a:pPr/>
              <a:t>28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94141B00-9323-4DD3-81A3-EAE12C285A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260C12CA-54C9-41A4-AB8B-42F4D8073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1A483E34-9528-4FB3-A9E7-D076C5259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D8F8E8E-8732-4B4D-B48E-67A68BFD971E}" type="slidenum">
              <a:rPr lang="zh-CN" altLang="en-US" sz="1200">
                <a:latin typeface="Times New Roman" panose="02020603050405020304" pitchFamily="18" charset="0"/>
              </a:rPr>
              <a:pPr/>
              <a:t>29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3A52409B-A3E6-4BE4-B9ED-B50DAB6FB7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D68C5047-15F2-4B47-8F31-0AC01471A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F6A4674E-0037-40F8-8625-676EF53262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B1C8750-D929-4C55-8A98-C7E25004255C}" type="slidenum">
              <a:rPr lang="zh-CN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F7E3A4CE-D92A-4BD2-913D-1236928CCE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5E5CD8C2-A6C7-4FD2-B35A-85424CA4A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FD8CF5B4-22D8-4893-9EE0-73B25907D3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CFF7453-253B-4ED2-BFF7-4DB8854BC7C6}" type="slidenum">
              <a:rPr lang="zh-CN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DEAE4A2E-5B79-40C4-A23F-7DBA5524FB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91E40451-4EA2-4B88-AE20-DD31C4207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1A678671-CB57-48F0-A268-A3236ED7AC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46019D5-339D-4F9B-A726-16E5708C3DB1}" type="slidenum">
              <a:rPr lang="zh-CN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B6FEEBE6-883B-4FDB-B368-A7E397B51B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7D444EE6-7995-4B05-AA65-71560AED6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2D569D2D-4605-45B6-B6B0-9234EE6BD8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45E64E3-E6A5-4F3A-99AE-5D109671339F}" type="slidenum">
              <a:rPr lang="zh-CN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4E97A24D-4824-4C88-AE6E-87D012C337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4D092910-8AA6-4EAC-899B-BDF58A79F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8BA71DC4-AA0C-4B91-A4F3-6EF3C75730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88A0DC7-6D01-4980-B869-19482D84070B}" type="slidenum">
              <a:rPr lang="zh-CN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4FE57F6D-8296-4A46-8BEB-65194620AA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899A3665-CE7B-4ED6-A2DD-B7096B061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4373634B-6DF8-4A4A-8B0A-DD573E1CC7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33B70FE-8BB0-4F2E-927A-588D723FD0C1}" type="slidenum">
              <a:rPr lang="zh-CN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EC73CCF5-A275-4CBE-B543-D80191CB8F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09A34058-BF77-4F1E-83B0-0066AE334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EDB96B04-7FA5-44D9-81C3-60ECAE51F1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6539499-3181-423B-9642-9757090FE666}" type="slidenum">
              <a:rPr lang="zh-CN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02C959-2FE9-44EC-B533-A1B34A6F22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8511C1-CA57-429F-BC5C-36E3B889BE6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DB7C50B-EBAE-482D-9E60-E13CDD7CC6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  <p:extLst>
      <p:ext uri="{BB962C8B-B14F-4D97-AF65-F5344CB8AC3E}">
        <p14:creationId xmlns:p14="http://schemas.microsoft.com/office/powerpoint/2010/main" val="10400676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CACDD9E-D884-4063-AC56-60D4B500F7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8974A4-F583-477C-B060-D72BCD918FF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95F93BB-C170-4FE6-8DC1-94BEDBC193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  <p:extLst>
      <p:ext uri="{BB962C8B-B14F-4D97-AF65-F5344CB8AC3E}">
        <p14:creationId xmlns:p14="http://schemas.microsoft.com/office/powerpoint/2010/main" val="201102882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0975" y="422275"/>
            <a:ext cx="1947863" cy="5618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22275"/>
            <a:ext cx="5692775" cy="5618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A84FCAC-0F76-4213-87E9-446DA827A85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93FAD0-FC88-4FDA-B531-16261BF3EBB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E527B30-A240-437F-8101-3D34D85F6B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  <p:extLst>
      <p:ext uri="{BB962C8B-B14F-4D97-AF65-F5344CB8AC3E}">
        <p14:creationId xmlns:p14="http://schemas.microsoft.com/office/powerpoint/2010/main" val="52213161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357DF99-0DDD-415A-BD36-3E1A360C77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1DDF0C-39B4-4887-B1E0-B5724685F75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9978E71-70D2-4304-A757-1849DFC1BD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  <p:extLst>
      <p:ext uri="{BB962C8B-B14F-4D97-AF65-F5344CB8AC3E}">
        <p14:creationId xmlns:p14="http://schemas.microsoft.com/office/powerpoint/2010/main" val="374852352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DEEC984-1D67-41E3-BC9A-C9A49AAA27A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B58549-5A70-4083-98B7-3C829EE5EC1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318E3B9-889D-41FE-BB1B-E32437C736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  <p:extLst>
      <p:ext uri="{BB962C8B-B14F-4D97-AF65-F5344CB8AC3E}">
        <p14:creationId xmlns:p14="http://schemas.microsoft.com/office/powerpoint/2010/main" val="233776354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65250"/>
            <a:ext cx="3810000" cy="4675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5250"/>
            <a:ext cx="3810000" cy="4675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1EF9436-770D-418A-8A3A-0C3C7BAB91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284D1B-01EF-49D9-9D8E-4306CEAC341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2C04788-6E2F-4E5C-B315-49B711A753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  <p:extLst>
      <p:ext uri="{BB962C8B-B14F-4D97-AF65-F5344CB8AC3E}">
        <p14:creationId xmlns:p14="http://schemas.microsoft.com/office/powerpoint/2010/main" val="400958881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F39C1D1-184F-4CC4-BE7F-805F7489D4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BB781A-F180-4659-B4B6-D197F5D88ED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B704A923-0A10-43EF-BEA3-AABA716AD4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  <p:extLst>
      <p:ext uri="{BB962C8B-B14F-4D97-AF65-F5344CB8AC3E}">
        <p14:creationId xmlns:p14="http://schemas.microsoft.com/office/powerpoint/2010/main" val="221977884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B3E49B3-91AC-45DA-BE1F-39E404395D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F264B2-7BC7-44F8-B9F7-49955247FCC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E3BB9D8-812A-42AF-A66C-BC6A01A143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  <p:extLst>
      <p:ext uri="{BB962C8B-B14F-4D97-AF65-F5344CB8AC3E}">
        <p14:creationId xmlns:p14="http://schemas.microsoft.com/office/powerpoint/2010/main" val="394108453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65EA8D3E-01D4-4993-8727-0D58D64358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3C98BD-93EF-4CB3-944C-7785F7602E5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BC8C13A5-073E-49E8-8795-874BD5150C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  <p:extLst>
      <p:ext uri="{BB962C8B-B14F-4D97-AF65-F5344CB8AC3E}">
        <p14:creationId xmlns:p14="http://schemas.microsoft.com/office/powerpoint/2010/main" val="84617045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C147B4-5B15-4BB7-A4AF-FA9BC3B091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3061C4-3728-4764-AC31-8AA2F0C29E6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3398BE8-68EC-45BE-A290-5693119927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  <p:extLst>
      <p:ext uri="{BB962C8B-B14F-4D97-AF65-F5344CB8AC3E}">
        <p14:creationId xmlns:p14="http://schemas.microsoft.com/office/powerpoint/2010/main" val="14677965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AC0760-1972-4373-B3D9-9D77F66F4B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97F802-772B-4912-A808-0B3F38DEE02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3EC9CB8-C219-4901-B2C4-D7430A0494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  <p:extLst>
      <p:ext uri="{BB962C8B-B14F-4D97-AF65-F5344CB8AC3E}">
        <p14:creationId xmlns:p14="http://schemas.microsoft.com/office/powerpoint/2010/main" val="373003436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9C2AF55-807D-4E6E-AE67-831E3A2BA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287338"/>
            <a:ext cx="8375650" cy="5857875"/>
          </a:xfrm>
          <a:prstGeom prst="rect">
            <a:avLst/>
          </a:prstGeom>
          <a:noFill/>
          <a:ln w="25400">
            <a:solidFill>
              <a:srgbClr val="99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en-US" altLang="en-US"/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BBE43E9B-97F1-4C90-8E88-3BD53EE5B2D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anose="02020603050405020304" pitchFamily="18" charset="0"/>
              </a:defRPr>
            </a:lvl1pPr>
          </a:lstStyle>
          <a:p>
            <a:fld id="{06B80414-018E-436B-AF7D-699F08FF6FA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FCA38338-EFA5-4D11-89AE-E0150FC41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06438" y="422275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91B9D449-1511-4DE6-9485-0A22047CDD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65250"/>
            <a:ext cx="7772400" cy="467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 bbbbbbbbbbb bbbbbbbbbb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5305" name="Rectangle 9">
            <a:extLst>
              <a:ext uri="{FF2B5EF4-FFF2-40B4-BE49-F238E27FC236}">
                <a16:creationId xmlns:a16="http://schemas.microsoft.com/office/drawing/2014/main" id="{DC2D6D8D-48A6-4D78-96CC-A03C1B8302C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248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30000"/>
        </a:spcBef>
        <a:spcAft>
          <a:spcPct val="10000"/>
        </a:spcAft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5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8" name="Rectangle 4">
            <a:extLst>
              <a:ext uri="{FF2B5EF4-FFF2-40B4-BE49-F238E27FC236}">
                <a16:creationId xmlns:a16="http://schemas.microsoft.com/office/drawing/2014/main" id="{26957880-9FA8-42E3-8B04-2C97306180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CS5223</a:t>
            </a:r>
            <a:br>
              <a:rPr lang="en-US"/>
            </a:br>
            <a:r>
              <a:rPr lang="en-US"/>
              <a:t>Distributed Systems</a:t>
            </a:r>
            <a:endParaRPr lang="en-US" sz="2800"/>
          </a:p>
        </p:txBody>
      </p:sp>
      <p:sp>
        <p:nvSpPr>
          <p:cNvPr id="2051" name="Rectangle 5">
            <a:extLst>
              <a:ext uri="{FF2B5EF4-FFF2-40B4-BE49-F238E27FC236}">
                <a16:creationId xmlns:a16="http://schemas.microsoft.com/office/drawing/2014/main" id="{057DBEF6-F4AF-42FE-914F-87B28E7D3C7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2971800"/>
          </a:xfrm>
        </p:spPr>
        <p:txBody>
          <a:bodyPr/>
          <a:lstStyle/>
          <a:p>
            <a:r>
              <a:rPr lang="en-US" altLang="en-US" dirty="0"/>
              <a:t>Lecture 4: Naming</a:t>
            </a:r>
          </a:p>
          <a:p>
            <a:endParaRPr lang="en-US" altLang="en-US" dirty="0"/>
          </a:p>
          <a:p>
            <a:r>
              <a:rPr lang="en-US" altLang="en-US" dirty="0"/>
              <a:t>Instructor: </a:t>
            </a:r>
            <a:r>
              <a:rPr lang="en-US" altLang="en-US" dirty="0" smtClean="0"/>
              <a:t>YU </a:t>
            </a:r>
            <a:r>
              <a:rPr lang="en-US" altLang="en-US" dirty="0" err="1" smtClean="0"/>
              <a:t>Haifeng</a:t>
            </a:r>
            <a:endParaRPr lang="en-US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7A2EE2E9-8F70-4F6E-9829-A0AB4BBE33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117187A2-8891-4102-B8FA-91D337E71CB2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267" name="Footer Placeholder 4">
            <a:extLst>
              <a:ext uri="{FF2B5EF4-FFF2-40B4-BE49-F238E27FC236}">
                <a16:creationId xmlns:a16="http://schemas.microsoft.com/office/drawing/2014/main" id="{67ECB75E-6412-4BAF-B01E-E5E5FA763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958466" name="Rectangle 2">
            <a:extLst>
              <a:ext uri="{FF2B5EF4-FFF2-40B4-BE49-F238E27FC236}">
                <a16:creationId xmlns:a16="http://schemas.microsoft.com/office/drawing/2014/main" id="{C25FC498-03CE-48D8-81B4-B8E24E900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3048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Example of Mounting</a:t>
            </a:r>
          </a:p>
        </p:txBody>
      </p:sp>
      <p:pic>
        <p:nvPicPr>
          <p:cNvPr id="11269" name="Picture 4">
            <a:extLst>
              <a:ext uri="{FF2B5EF4-FFF2-40B4-BE49-F238E27FC236}">
                <a16:creationId xmlns:a16="http://schemas.microsoft.com/office/drawing/2014/main" id="{D212DAEF-39BC-4C9C-92C3-27D927F86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7125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5">
            <a:extLst>
              <a:ext uri="{FF2B5EF4-FFF2-40B4-BE49-F238E27FC236}">
                <a16:creationId xmlns:a16="http://schemas.microsoft.com/office/drawing/2014/main" id="{C3FEDB5E-84D2-4331-A0B8-AF3602E80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238625"/>
            <a:ext cx="1538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Mount Point</a:t>
            </a:r>
          </a:p>
        </p:txBody>
      </p:sp>
      <p:sp>
        <p:nvSpPr>
          <p:cNvPr id="11271" name="Text Box 6">
            <a:extLst>
              <a:ext uri="{FF2B5EF4-FFF2-40B4-BE49-F238E27FC236}">
                <a16:creationId xmlns:a16="http://schemas.microsoft.com/office/drawing/2014/main" id="{137536A9-8115-491A-A32A-65F92197E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133600"/>
            <a:ext cx="1228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Mounting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Point</a:t>
            </a:r>
          </a:p>
        </p:txBody>
      </p:sp>
      <p:sp>
        <p:nvSpPr>
          <p:cNvPr id="11272" name="Line 7">
            <a:extLst>
              <a:ext uri="{FF2B5EF4-FFF2-40B4-BE49-F238E27FC236}">
                <a16:creationId xmlns:a16="http://schemas.microsoft.com/office/drawing/2014/main" id="{11A55CF7-2EA0-4AEA-A359-84024975918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0800" y="3810000"/>
            <a:ext cx="10668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1273" name="Line 8">
            <a:extLst>
              <a:ext uri="{FF2B5EF4-FFF2-40B4-BE49-F238E27FC236}">
                <a16:creationId xmlns:a16="http://schemas.microsoft.com/office/drawing/2014/main" id="{73991BC4-59EF-42BD-B64C-279288BB9E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2895600"/>
            <a:ext cx="9144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>
            <a:extLst>
              <a:ext uri="{FF2B5EF4-FFF2-40B4-BE49-F238E27FC236}">
                <a16:creationId xmlns:a16="http://schemas.microsoft.com/office/drawing/2014/main" id="{1A0DD1DC-243F-4CD6-A038-B0019D4925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575CCA6A-1E81-497D-B81C-9D4E88B9B1F8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291" name="Footer Placeholder 4">
            <a:extLst>
              <a:ext uri="{FF2B5EF4-FFF2-40B4-BE49-F238E27FC236}">
                <a16:creationId xmlns:a16="http://schemas.microsoft.com/office/drawing/2014/main" id="{A2F04957-EEE8-4113-9812-AAD6ECCA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937986" name="Rectangle 2">
            <a:extLst>
              <a:ext uri="{FF2B5EF4-FFF2-40B4-BE49-F238E27FC236}">
                <a16:creationId xmlns:a16="http://schemas.microsoft.com/office/drawing/2014/main" id="{FBA745A9-FAD7-4E91-924E-DC909A99D6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Simple Naming: Broadcast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AD42AFE7-DFC8-4591-8D2B-8E02E5D150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“naming system” may or may not be a stand-alone software module</a:t>
            </a:r>
          </a:p>
          <a:p>
            <a:endParaRPr lang="en-US" altLang="en-US"/>
          </a:p>
          <a:p>
            <a:r>
              <a:rPr lang="en-US" altLang="en-US"/>
              <a:t>Broadcast to resolve a name</a:t>
            </a:r>
          </a:p>
          <a:p>
            <a:pPr lvl="1"/>
            <a:r>
              <a:rPr lang="en-US" altLang="en-US"/>
              <a:t>Used in early day of computing</a:t>
            </a:r>
          </a:p>
          <a:p>
            <a:pPr lvl="1"/>
            <a:r>
              <a:rPr lang="en-US" altLang="en-US"/>
              <a:t>Simple is good!</a:t>
            </a:r>
          </a:p>
          <a:p>
            <a:pPr lvl="1"/>
            <a:endParaRPr lang="en-US" altLang="en-US"/>
          </a:p>
          <a:p>
            <a:r>
              <a:rPr lang="en-US" altLang="en-US">
                <a:solidFill>
                  <a:schemeClr val="hlink"/>
                </a:solidFill>
              </a:rPr>
              <a:t>Drawback: performance</a:t>
            </a:r>
          </a:p>
          <a:p>
            <a:pPr lvl="1"/>
            <a:r>
              <a:rPr lang="en-US" altLang="en-US"/>
              <a:t>Alleviated but not fully addressed by using multicast</a:t>
            </a:r>
          </a:p>
          <a:p>
            <a:endParaRPr lang="en-US" alt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>
            <a:extLst>
              <a:ext uri="{FF2B5EF4-FFF2-40B4-BE49-F238E27FC236}">
                <a16:creationId xmlns:a16="http://schemas.microsoft.com/office/drawing/2014/main" id="{54CE81C9-7ECA-4489-AA3E-6DF1DA8D22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6FD3FB59-D8B8-41D1-9FED-F6624DE9D67C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315" name="Footer Placeholder 4">
            <a:extLst>
              <a:ext uri="{FF2B5EF4-FFF2-40B4-BE49-F238E27FC236}">
                <a16:creationId xmlns:a16="http://schemas.microsoft.com/office/drawing/2014/main" id="{06E5A666-66C3-4F30-A294-11122D8C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979970" name="Rectangle 2">
            <a:extLst>
              <a:ext uri="{FF2B5EF4-FFF2-40B4-BE49-F238E27FC236}">
                <a16:creationId xmlns:a16="http://schemas.microsoft.com/office/drawing/2014/main" id="{50DF19F9-2DAF-43ED-AAAF-0299513E1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Simple Naming: Forwarding Pointers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6C47A47E-2A31-4D27-9D6D-FFF4934E79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Forwarding pointers: Same idea as mail forwarding</a:t>
            </a:r>
          </a:p>
          <a:p>
            <a:pPr lvl="3"/>
            <a:endParaRPr lang="en-US" altLang="en-US" sz="1400"/>
          </a:p>
          <a:p>
            <a:r>
              <a:rPr lang="en-US" altLang="en-US" sz="2000"/>
              <a:t>The machine A with ip_addr1 was initially the web server for www.nus.edu.sg</a:t>
            </a:r>
          </a:p>
          <a:p>
            <a:pPr lvl="1"/>
            <a:r>
              <a:rPr lang="en-US" altLang="en-US" sz="1800"/>
              <a:t>We want to use another B machine now with ip_addr2 as the server</a:t>
            </a:r>
          </a:p>
          <a:p>
            <a:pPr lvl="2"/>
            <a:endParaRPr lang="en-US" altLang="en-US" sz="1600"/>
          </a:p>
          <a:p>
            <a:r>
              <a:rPr lang="en-US" altLang="en-US" sz="2000"/>
              <a:t>A will forward the HTTP requests to B</a:t>
            </a:r>
          </a:p>
          <a:p>
            <a:r>
              <a:rPr lang="en-US" altLang="en-US" sz="2000"/>
              <a:t>Or A can inform the client of B’s address</a:t>
            </a:r>
          </a:p>
          <a:p>
            <a:pPr lvl="2"/>
            <a:endParaRPr lang="en-US" altLang="en-US" sz="1600"/>
          </a:p>
          <a:p>
            <a:r>
              <a:rPr lang="en-US" altLang="en-US" sz="2000">
                <a:solidFill>
                  <a:schemeClr val="hlink"/>
                </a:solidFill>
              </a:rPr>
              <a:t>Drawback: </a:t>
            </a:r>
          </a:p>
          <a:p>
            <a:pPr lvl="1"/>
            <a:r>
              <a:rPr lang="en-US" altLang="en-US" sz="1800">
                <a:solidFill>
                  <a:schemeClr val="hlink"/>
                </a:solidFill>
              </a:rPr>
              <a:t>A needs to stay there forever</a:t>
            </a:r>
          </a:p>
          <a:p>
            <a:pPr lvl="1"/>
            <a:r>
              <a:rPr lang="en-US" altLang="en-US" sz="1800">
                <a:solidFill>
                  <a:schemeClr val="hlink"/>
                </a:solidFill>
              </a:rPr>
              <a:t>The forwarding chain can become long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id="{5B0D24C1-80FF-493B-B363-B8E145365A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FA1C38B8-02EC-44E0-9E3B-11E98A214DDC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339" name="Footer Placeholder 4">
            <a:extLst>
              <a:ext uri="{FF2B5EF4-FFF2-40B4-BE49-F238E27FC236}">
                <a16:creationId xmlns:a16="http://schemas.microsoft.com/office/drawing/2014/main" id="{DE2710D2-4B29-4A6C-AD67-3378188B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980994" name="Rectangle 2">
            <a:extLst>
              <a:ext uri="{FF2B5EF4-FFF2-40B4-BE49-F238E27FC236}">
                <a16:creationId xmlns:a16="http://schemas.microsoft.com/office/drawing/2014/main" id="{8182B4B9-8FAD-4B58-8884-0836AD105E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/>
              <a:t>Simple Naming: Home-Based Approach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062E4B02-E584-4A6B-8D8E-A5E13D68AA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675188"/>
          </a:xfrm>
        </p:spPr>
        <p:txBody>
          <a:bodyPr/>
          <a:lstStyle/>
          <a:p>
            <a:r>
              <a:rPr lang="en-US" altLang="en-US"/>
              <a:t>Each entity has a “home”</a:t>
            </a:r>
          </a:p>
          <a:p>
            <a:pPr lvl="1"/>
            <a:r>
              <a:rPr lang="en-US" altLang="en-US"/>
              <a:t>The entity will register its IP address (which may change) with its home</a:t>
            </a:r>
          </a:p>
          <a:p>
            <a:pPr lvl="1"/>
            <a:endParaRPr lang="en-US" altLang="en-US"/>
          </a:p>
          <a:p>
            <a:r>
              <a:rPr lang="en-US" altLang="en-US"/>
              <a:t>To find the entity, we contact the home first</a:t>
            </a:r>
          </a:p>
          <a:p>
            <a:endParaRPr lang="en-US" altLang="en-US"/>
          </a:p>
          <a:p>
            <a:r>
              <a:rPr lang="en-US" altLang="en-US"/>
              <a:t>Only minor difference from forwarding pointers</a:t>
            </a:r>
          </a:p>
          <a:p>
            <a:pPr lvl="1"/>
            <a:r>
              <a:rPr lang="en-US" altLang="en-US"/>
              <a:t>Maximum one-hop forwarding</a:t>
            </a:r>
          </a:p>
          <a:p>
            <a:pPr lvl="1"/>
            <a:endParaRPr lang="en-US" altLang="en-US"/>
          </a:p>
          <a:p>
            <a:r>
              <a:rPr lang="en-US" altLang="en-US">
                <a:solidFill>
                  <a:schemeClr val="hlink"/>
                </a:solidFill>
              </a:rPr>
              <a:t>Drawback:</a:t>
            </a:r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The home needs to be there forever (i.e., have a fixed IP address)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D3E11DFF-8394-40B2-9FA6-3BDD8D7518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44D032D6-AE59-4425-8F6D-8EE16BC0CB0F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5363" name="Footer Placeholder 4">
            <a:extLst>
              <a:ext uri="{FF2B5EF4-FFF2-40B4-BE49-F238E27FC236}">
                <a16:creationId xmlns:a16="http://schemas.microsoft.com/office/drawing/2014/main" id="{E3620FD5-91E9-47EB-B17F-3F458356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953346" name="Rectangle 2">
            <a:extLst>
              <a:ext uri="{FF2B5EF4-FFF2-40B4-BE49-F238E27FC236}">
                <a16:creationId xmlns:a16="http://schemas.microsoft.com/office/drawing/2014/main" id="{ECBFAA4E-5FC7-4B26-A1F6-790E0B837A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/>
              <a:t>Example: Home-Based Approach</a:t>
            </a:r>
          </a:p>
        </p:txBody>
      </p:sp>
      <p:pic>
        <p:nvPicPr>
          <p:cNvPr id="15365" name="Picture 3">
            <a:extLst>
              <a:ext uri="{FF2B5EF4-FFF2-40B4-BE49-F238E27FC236}">
                <a16:creationId xmlns:a16="http://schemas.microsoft.com/office/drawing/2014/main" id="{AB6EFD4D-23F9-452E-A9B2-625DF82212B6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066800"/>
            <a:ext cx="8153400" cy="48768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>
            <a:extLst>
              <a:ext uri="{FF2B5EF4-FFF2-40B4-BE49-F238E27FC236}">
                <a16:creationId xmlns:a16="http://schemas.microsoft.com/office/drawing/2014/main" id="{453A09DB-26AC-4DC6-BF6D-4692AFA7C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865706A7-5843-47E4-8AF4-F57A1C236811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387" name="Footer Placeholder 4">
            <a:extLst>
              <a:ext uri="{FF2B5EF4-FFF2-40B4-BE49-F238E27FC236}">
                <a16:creationId xmlns:a16="http://schemas.microsoft.com/office/drawing/2014/main" id="{B4CF3E21-1ED2-4E30-9800-F0B8BFE3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942082" name="Rectangle 2">
            <a:extLst>
              <a:ext uri="{FF2B5EF4-FFF2-40B4-BE49-F238E27FC236}">
                <a16:creationId xmlns:a16="http://schemas.microsoft.com/office/drawing/2014/main" id="{5E5ED0FA-0BA9-4A65-8708-7B637E792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Domain Name System: DNS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1C6F26AC-F864-4DCF-B1C6-0D1308F8F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675188"/>
          </a:xfrm>
        </p:spPr>
        <p:txBody>
          <a:bodyPr/>
          <a:lstStyle/>
          <a:p>
            <a:r>
              <a:rPr lang="en-US" altLang="en-US" sz="2000"/>
              <a:t>For looking-up IP addresses</a:t>
            </a:r>
          </a:p>
          <a:p>
            <a:pPr lvl="1"/>
            <a:r>
              <a:rPr lang="en-US" altLang="en-US" sz="1800"/>
              <a:t>Example: what ip address www.nus.edu.sg corresponds to </a:t>
            </a:r>
          </a:p>
          <a:p>
            <a:pPr lvl="1"/>
            <a:endParaRPr lang="en-US" altLang="en-US" sz="1800"/>
          </a:p>
          <a:p>
            <a:r>
              <a:rPr lang="en-US" altLang="en-US" sz="2000"/>
              <a:t>DNS dates back to over 30 years ago</a:t>
            </a:r>
          </a:p>
          <a:p>
            <a:pPr lvl="1"/>
            <a:r>
              <a:rPr lang="en-US" altLang="en-US" sz="1800"/>
              <a:t>Replaces the original Internet naming scheme that keep everything in a master file (lack of scalability and freedom for each domain to assign internal names)</a:t>
            </a:r>
          </a:p>
          <a:p>
            <a:pPr lvl="1"/>
            <a:endParaRPr lang="en-US" altLang="en-US" sz="1800"/>
          </a:p>
          <a:p>
            <a:r>
              <a:rPr lang="en-US" altLang="en-US" sz="2000"/>
              <a:t>Overall, DNS has been a very successful distributed system</a:t>
            </a:r>
          </a:p>
          <a:p>
            <a:pPr lvl="1"/>
            <a:r>
              <a:rPr lang="en-US" altLang="en-US" sz="1800"/>
              <a:t>Many of the early design decisions turn out to be critical later</a:t>
            </a:r>
          </a:p>
          <a:p>
            <a:pPr lvl="1"/>
            <a:r>
              <a:rPr lang="en-US" altLang="en-US" sz="1800"/>
              <a:t>Additional reading (non-compulsory): “Signposts in cyberspace: The Domain Name Systsme and Internet Navigation” by R. Levien, National Academic Research Council, 2005 </a:t>
            </a:r>
          </a:p>
          <a:p>
            <a:r>
              <a:rPr lang="en-US" altLang="en-US" sz="2000"/>
              <a:t>We will study it as a case study…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id="{77F11CD5-CF38-4B68-91B8-954A3CC048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25C0D524-49C1-487B-BC9D-96D8052ACB17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411" name="Footer Placeholder 4">
            <a:extLst>
              <a:ext uri="{FF2B5EF4-FFF2-40B4-BE49-F238E27FC236}">
                <a16:creationId xmlns:a16="http://schemas.microsoft.com/office/drawing/2014/main" id="{D99A6EB4-1DA8-4296-A30C-43848B7E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966658" name="Rectangle 2">
            <a:extLst>
              <a:ext uri="{FF2B5EF4-FFF2-40B4-BE49-F238E27FC236}">
                <a16:creationId xmlns:a16="http://schemas.microsoft.com/office/drawing/2014/main" id="{32DCE669-5795-4685-9BF6-FDBADE772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Side-track: The Role of Case Studies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B3983F52-4DAC-4F4B-A467-E8FE0A95AA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1175" y="963613"/>
            <a:ext cx="8077200" cy="5056187"/>
          </a:xfrm>
        </p:spPr>
        <p:txBody>
          <a:bodyPr/>
          <a:lstStyle/>
          <a:p>
            <a:r>
              <a:rPr lang="en-US" altLang="en-US" sz="2000"/>
              <a:t>RMI: Case study for RPC</a:t>
            </a:r>
          </a:p>
          <a:p>
            <a:r>
              <a:rPr lang="en-US" altLang="en-US" sz="2000"/>
              <a:t>DNS: Case study for naming system</a:t>
            </a:r>
          </a:p>
          <a:p>
            <a:pPr lvl="3"/>
            <a:endParaRPr lang="en-US" altLang="en-US" sz="1400"/>
          </a:p>
          <a:p>
            <a:r>
              <a:rPr lang="en-US" altLang="en-US" sz="2000"/>
              <a:t>Distributed systems has two aspects</a:t>
            </a:r>
          </a:p>
          <a:p>
            <a:pPr lvl="1"/>
            <a:r>
              <a:rPr lang="en-US" altLang="en-US" sz="1800">
                <a:solidFill>
                  <a:schemeClr val="hlink"/>
                </a:solidFill>
              </a:rPr>
              <a:t>Algorithms: Science</a:t>
            </a:r>
            <a:r>
              <a:rPr lang="en-US" altLang="en-US" sz="1800"/>
              <a:t> – can rigorously prove things, can reason about properties mathematically</a:t>
            </a:r>
          </a:p>
          <a:p>
            <a:pPr lvl="1"/>
            <a:r>
              <a:rPr lang="en-US" altLang="en-US" sz="1800">
                <a:solidFill>
                  <a:schemeClr val="hlink"/>
                </a:solidFill>
              </a:rPr>
              <a:t>End-to-end systems: Art</a:t>
            </a:r>
            <a:r>
              <a:rPr lang="en-US" altLang="en-US" sz="1800"/>
              <a:t> – too complex to capture mathematically</a:t>
            </a:r>
          </a:p>
          <a:p>
            <a:r>
              <a:rPr lang="en-US" altLang="en-US" sz="2000"/>
              <a:t>How to do better art</a:t>
            </a:r>
          </a:p>
          <a:p>
            <a:pPr lvl="1"/>
            <a:r>
              <a:rPr lang="en-US" altLang="en-US" sz="1800"/>
              <a:t>Subjective judgment based on one’s knowledge and experience</a:t>
            </a:r>
          </a:p>
          <a:p>
            <a:pPr lvl="1"/>
            <a:r>
              <a:rPr lang="en-US" altLang="en-US" sz="1800"/>
              <a:t>Experience comes from case studies</a:t>
            </a:r>
          </a:p>
          <a:p>
            <a:pPr lvl="1"/>
            <a:r>
              <a:rPr lang="en-US" altLang="en-US" sz="1800"/>
              <a:t>It is easy to miss some aspects when thinking about designs on paper</a:t>
            </a:r>
          </a:p>
          <a:p>
            <a:pPr lvl="3"/>
            <a:endParaRPr lang="en-US" altLang="en-US" sz="1400"/>
          </a:p>
          <a:p>
            <a:r>
              <a:rPr lang="en-US" altLang="en-US" sz="2000"/>
              <a:t>This has a strong analogy to law and history</a:t>
            </a:r>
          </a:p>
          <a:p>
            <a:pPr lvl="1"/>
            <a:r>
              <a:rPr lang="en-US" altLang="en-US" sz="1800"/>
              <a:t>In certain law systems, arguments are made by drawing connection to historical law suits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E03CDE2A-BD84-4B46-8B7C-9C98E81948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81CB88A7-65D3-48CC-A984-DA60966E1195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435" name="Footer Placeholder 4">
            <a:extLst>
              <a:ext uri="{FF2B5EF4-FFF2-40B4-BE49-F238E27FC236}">
                <a16:creationId xmlns:a16="http://schemas.microsoft.com/office/drawing/2014/main" id="{A12B01C1-E55E-476D-9789-311F289C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943106" name="Rectangle 2">
            <a:extLst>
              <a:ext uri="{FF2B5EF4-FFF2-40B4-BE49-F238E27FC236}">
                <a16:creationId xmlns:a16="http://schemas.microsoft.com/office/drawing/2014/main" id="{44B2C607-5000-4382-AB6A-A96D99972C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DNS Name Space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61125CBC-57B4-4F7F-B42A-13EEA69FE0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810000"/>
            <a:ext cx="7772400" cy="2230438"/>
          </a:xfrm>
        </p:spPr>
        <p:txBody>
          <a:bodyPr/>
          <a:lstStyle/>
          <a:p>
            <a:r>
              <a:rPr lang="en-US" altLang="en-US" sz="2000"/>
              <a:t>Top-level domains</a:t>
            </a:r>
          </a:p>
          <a:p>
            <a:pPr lvl="1"/>
            <a:r>
              <a:rPr lang="en-US" altLang="en-US" sz="1800"/>
              <a:t>com, edu, net, org, etc.</a:t>
            </a:r>
          </a:p>
          <a:p>
            <a:pPr lvl="1"/>
            <a:r>
              <a:rPr lang="en-US" altLang="en-US" sz="1800"/>
              <a:t>sg, cn, fr, etc.</a:t>
            </a:r>
          </a:p>
          <a:p>
            <a:pPr lvl="1"/>
            <a:endParaRPr lang="en-US" altLang="en-US" sz="1800"/>
          </a:p>
          <a:p>
            <a:r>
              <a:rPr lang="en-US" altLang="en-US" sz="2000"/>
              <a:t>The machine corresponding to XXX.XXX.sg may or may not be in Singapore</a:t>
            </a:r>
          </a:p>
        </p:txBody>
      </p:sp>
      <p:grpSp>
        <p:nvGrpSpPr>
          <p:cNvPr id="18438" name="Group 4">
            <a:extLst>
              <a:ext uri="{FF2B5EF4-FFF2-40B4-BE49-F238E27FC236}">
                <a16:creationId xmlns:a16="http://schemas.microsoft.com/office/drawing/2014/main" id="{434D1CD9-7442-45CE-8BE3-FEE1ECF0DFA8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3009900" y="2171700"/>
            <a:ext cx="304800" cy="1295400"/>
            <a:chOff x="2016" y="1636"/>
            <a:chExt cx="192" cy="1248"/>
          </a:xfrm>
        </p:grpSpPr>
        <p:sp>
          <p:nvSpPr>
            <p:cNvPr id="18445" name="Freeform 5">
              <a:extLst>
                <a:ext uri="{FF2B5EF4-FFF2-40B4-BE49-F238E27FC236}">
                  <a16:creationId xmlns:a16="http://schemas.microsoft.com/office/drawing/2014/main" id="{5C8E32B0-2DC7-45ED-8ABB-0CCEA96C7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1636"/>
              <a:ext cx="192" cy="624"/>
            </a:xfrm>
            <a:custGeom>
              <a:avLst/>
              <a:gdLst>
                <a:gd name="T0" fmla="*/ 192 w 192"/>
                <a:gd name="T1" fmla="*/ 0 h 624"/>
                <a:gd name="T2" fmla="*/ 96 w 192"/>
                <a:gd name="T3" fmla="*/ 144 h 624"/>
                <a:gd name="T4" fmla="*/ 96 w 192"/>
                <a:gd name="T5" fmla="*/ 528 h 624"/>
                <a:gd name="T6" fmla="*/ 0 w 192"/>
                <a:gd name="T7" fmla="*/ 624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624"/>
                <a:gd name="T14" fmla="*/ 192 w 192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624">
                  <a:moveTo>
                    <a:pt x="192" y="0"/>
                  </a:moveTo>
                  <a:cubicBezTo>
                    <a:pt x="152" y="28"/>
                    <a:pt x="112" y="56"/>
                    <a:pt x="96" y="144"/>
                  </a:cubicBezTo>
                  <a:cubicBezTo>
                    <a:pt x="80" y="232"/>
                    <a:pt x="112" y="448"/>
                    <a:pt x="96" y="528"/>
                  </a:cubicBezTo>
                  <a:cubicBezTo>
                    <a:pt x="80" y="608"/>
                    <a:pt x="40" y="616"/>
                    <a:pt x="0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18446" name="Freeform 6">
              <a:extLst>
                <a:ext uri="{FF2B5EF4-FFF2-40B4-BE49-F238E27FC236}">
                  <a16:creationId xmlns:a16="http://schemas.microsoft.com/office/drawing/2014/main" id="{1ADBDD5A-247A-46E4-A3EE-F60E4338E96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16" y="2260"/>
              <a:ext cx="192" cy="624"/>
            </a:xfrm>
            <a:custGeom>
              <a:avLst/>
              <a:gdLst>
                <a:gd name="T0" fmla="*/ 192 w 192"/>
                <a:gd name="T1" fmla="*/ 0 h 624"/>
                <a:gd name="T2" fmla="*/ 96 w 192"/>
                <a:gd name="T3" fmla="*/ 144 h 624"/>
                <a:gd name="T4" fmla="*/ 96 w 192"/>
                <a:gd name="T5" fmla="*/ 528 h 624"/>
                <a:gd name="T6" fmla="*/ 0 w 192"/>
                <a:gd name="T7" fmla="*/ 624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624"/>
                <a:gd name="T14" fmla="*/ 192 w 192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624">
                  <a:moveTo>
                    <a:pt x="192" y="0"/>
                  </a:moveTo>
                  <a:cubicBezTo>
                    <a:pt x="152" y="28"/>
                    <a:pt x="112" y="56"/>
                    <a:pt x="96" y="144"/>
                  </a:cubicBezTo>
                  <a:cubicBezTo>
                    <a:pt x="80" y="232"/>
                    <a:pt x="112" y="448"/>
                    <a:pt x="96" y="528"/>
                  </a:cubicBezTo>
                  <a:cubicBezTo>
                    <a:pt x="80" y="608"/>
                    <a:pt x="40" y="616"/>
                    <a:pt x="0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</p:grpSp>
      <p:sp>
        <p:nvSpPr>
          <p:cNvPr id="18439" name="Text Box 7">
            <a:extLst>
              <a:ext uri="{FF2B5EF4-FFF2-40B4-BE49-F238E27FC236}">
                <a16:creationId xmlns:a16="http://schemas.microsoft.com/office/drawing/2014/main" id="{C00C4FA5-B8C5-4E7C-B3AD-DD50AEC82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981200"/>
            <a:ext cx="739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4400"/>
              <a:t>www.comp.nus.edu.sg/~yuhf</a:t>
            </a:r>
          </a:p>
        </p:txBody>
      </p:sp>
      <p:grpSp>
        <p:nvGrpSpPr>
          <p:cNvPr id="18440" name="Group 8">
            <a:extLst>
              <a:ext uri="{FF2B5EF4-FFF2-40B4-BE49-F238E27FC236}">
                <a16:creationId xmlns:a16="http://schemas.microsoft.com/office/drawing/2014/main" id="{D381B848-3E14-473F-97A3-8D58462AE728}"/>
              </a:ext>
            </a:extLst>
          </p:cNvPr>
          <p:cNvGrpSpPr>
            <a:grpSpLocks/>
          </p:cNvGrpSpPr>
          <p:nvPr/>
        </p:nvGrpSpPr>
        <p:grpSpPr bwMode="auto">
          <a:xfrm rot="5400000" flipV="1">
            <a:off x="3771900" y="-800100"/>
            <a:ext cx="304800" cy="5562600"/>
            <a:chOff x="2016" y="1636"/>
            <a:chExt cx="192" cy="1248"/>
          </a:xfrm>
        </p:grpSpPr>
        <p:sp>
          <p:nvSpPr>
            <p:cNvPr id="18443" name="Freeform 9">
              <a:extLst>
                <a:ext uri="{FF2B5EF4-FFF2-40B4-BE49-F238E27FC236}">
                  <a16:creationId xmlns:a16="http://schemas.microsoft.com/office/drawing/2014/main" id="{27E5D7D5-F708-4640-BFB4-F907CFB3A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1636"/>
              <a:ext cx="192" cy="624"/>
            </a:xfrm>
            <a:custGeom>
              <a:avLst/>
              <a:gdLst>
                <a:gd name="T0" fmla="*/ 192 w 192"/>
                <a:gd name="T1" fmla="*/ 0 h 624"/>
                <a:gd name="T2" fmla="*/ 96 w 192"/>
                <a:gd name="T3" fmla="*/ 144 h 624"/>
                <a:gd name="T4" fmla="*/ 96 w 192"/>
                <a:gd name="T5" fmla="*/ 528 h 624"/>
                <a:gd name="T6" fmla="*/ 0 w 192"/>
                <a:gd name="T7" fmla="*/ 624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624"/>
                <a:gd name="T14" fmla="*/ 192 w 192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624">
                  <a:moveTo>
                    <a:pt x="192" y="0"/>
                  </a:moveTo>
                  <a:cubicBezTo>
                    <a:pt x="152" y="28"/>
                    <a:pt x="112" y="56"/>
                    <a:pt x="96" y="144"/>
                  </a:cubicBezTo>
                  <a:cubicBezTo>
                    <a:pt x="80" y="232"/>
                    <a:pt x="112" y="448"/>
                    <a:pt x="96" y="528"/>
                  </a:cubicBezTo>
                  <a:cubicBezTo>
                    <a:pt x="80" y="608"/>
                    <a:pt x="40" y="616"/>
                    <a:pt x="0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18444" name="Freeform 10">
              <a:extLst>
                <a:ext uri="{FF2B5EF4-FFF2-40B4-BE49-F238E27FC236}">
                  <a16:creationId xmlns:a16="http://schemas.microsoft.com/office/drawing/2014/main" id="{37B3E60D-AE01-4959-860A-55EF1CF6D77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16" y="2260"/>
              <a:ext cx="192" cy="624"/>
            </a:xfrm>
            <a:custGeom>
              <a:avLst/>
              <a:gdLst>
                <a:gd name="T0" fmla="*/ 192 w 192"/>
                <a:gd name="T1" fmla="*/ 0 h 624"/>
                <a:gd name="T2" fmla="*/ 96 w 192"/>
                <a:gd name="T3" fmla="*/ 144 h 624"/>
                <a:gd name="T4" fmla="*/ 96 w 192"/>
                <a:gd name="T5" fmla="*/ 528 h 624"/>
                <a:gd name="T6" fmla="*/ 0 w 192"/>
                <a:gd name="T7" fmla="*/ 624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624"/>
                <a:gd name="T14" fmla="*/ 192 w 192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624">
                  <a:moveTo>
                    <a:pt x="192" y="0"/>
                  </a:moveTo>
                  <a:cubicBezTo>
                    <a:pt x="152" y="28"/>
                    <a:pt x="112" y="56"/>
                    <a:pt x="96" y="144"/>
                  </a:cubicBezTo>
                  <a:cubicBezTo>
                    <a:pt x="80" y="232"/>
                    <a:pt x="112" y="448"/>
                    <a:pt x="96" y="528"/>
                  </a:cubicBezTo>
                  <a:cubicBezTo>
                    <a:pt x="80" y="608"/>
                    <a:pt x="40" y="616"/>
                    <a:pt x="0" y="6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</p:grpSp>
      <p:sp>
        <p:nvSpPr>
          <p:cNvPr id="18441" name="Text Box 11">
            <a:extLst>
              <a:ext uri="{FF2B5EF4-FFF2-40B4-BE49-F238E27FC236}">
                <a16:creationId xmlns:a16="http://schemas.microsoft.com/office/drawing/2014/main" id="{2432EB9A-7A7B-43DB-9546-8F53CC597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295400"/>
            <a:ext cx="4049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DNS name (max length 255)</a:t>
            </a:r>
          </a:p>
        </p:txBody>
      </p:sp>
      <p:sp>
        <p:nvSpPr>
          <p:cNvPr id="18442" name="Text Box 12">
            <a:extLst>
              <a:ext uri="{FF2B5EF4-FFF2-40B4-BE49-F238E27FC236}">
                <a16:creationId xmlns:a16="http://schemas.microsoft.com/office/drawing/2014/main" id="{10F4FF83-C426-4A41-95B6-42CD053C4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971800"/>
            <a:ext cx="3033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label (max length 63)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9A2D7E8B-0765-48BE-ADD7-776D01846E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04C32A1C-5EF3-4054-968E-7294EC1A8BBF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459" name="Footer Placeholder 4">
            <a:extLst>
              <a:ext uri="{FF2B5EF4-FFF2-40B4-BE49-F238E27FC236}">
                <a16:creationId xmlns:a16="http://schemas.microsoft.com/office/drawing/2014/main" id="{04D013A0-F7A5-4B61-8BEA-22DD088F9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968706" name="Rectangle 2">
            <a:extLst>
              <a:ext uri="{FF2B5EF4-FFF2-40B4-BE49-F238E27FC236}">
                <a16:creationId xmlns:a16="http://schemas.microsoft.com/office/drawing/2014/main" id="{ED6BAF89-95DB-489B-9B93-95E9E08DC6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DNS Tree</a:t>
            </a:r>
          </a:p>
        </p:txBody>
      </p:sp>
      <p:pic>
        <p:nvPicPr>
          <p:cNvPr id="19461" name="Picture 4">
            <a:extLst>
              <a:ext uri="{FF2B5EF4-FFF2-40B4-BE49-F238E27FC236}">
                <a16:creationId xmlns:a16="http://schemas.microsoft.com/office/drawing/2014/main" id="{DA4D6658-3D75-497E-A152-DD3975D32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7763"/>
            <a:ext cx="7924800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 Box 5">
            <a:extLst>
              <a:ext uri="{FF2B5EF4-FFF2-40B4-BE49-F238E27FC236}">
                <a16:creationId xmlns:a16="http://schemas.microsoft.com/office/drawing/2014/main" id="{2D90A71C-AFE0-417E-BD45-81144B25E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638800"/>
            <a:ext cx="488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(from http://www.rhyshaden.com/dns.htm)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6BB4F15E-B255-4E1D-AB51-44AC424E9E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D5FDCAA8-A566-486B-A821-321CB9B20D02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4D72C654-9D07-4831-90AD-12F1EC46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967682" name="Rectangle 2">
            <a:extLst>
              <a:ext uri="{FF2B5EF4-FFF2-40B4-BE49-F238E27FC236}">
                <a16:creationId xmlns:a16="http://schemas.microsoft.com/office/drawing/2014/main" id="{E80FF05E-68FA-467A-A988-5C2E5D1092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Relative Names in DNS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4AB05B66-D3C2-4CD3-B65B-3544CA6FCB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Not supported in DNS specification</a:t>
            </a:r>
          </a:p>
          <a:p>
            <a:pPr lvl="2"/>
            <a:endParaRPr lang="en-US" altLang="en-US"/>
          </a:p>
          <a:p>
            <a:r>
              <a:rPr lang="en-US" altLang="en-US"/>
              <a:t>However: </a:t>
            </a:r>
          </a:p>
          <a:p>
            <a:pPr lvl="1"/>
            <a:r>
              <a:rPr lang="en-US" altLang="en-US"/>
              <a:t>Your local software may automatically append the omitted part</a:t>
            </a:r>
          </a:p>
          <a:p>
            <a:pPr lvl="1"/>
            <a:r>
              <a:rPr lang="en-US" altLang="en-US"/>
              <a:t>Example, you can type ssh suna on any SoC unix machine, and you will connect to suna.comp.nus.edu.sg</a:t>
            </a:r>
          </a:p>
          <a:p>
            <a:pPr lvl="1"/>
            <a:r>
              <a:rPr lang="en-US" altLang="en-US"/>
              <a:t>If suna.comp.nus.edu.sg does not exist, ssh will try to connect to “suna” (which does not exist either)</a:t>
            </a:r>
          </a:p>
          <a:p>
            <a:pPr lvl="1"/>
            <a:r>
              <a:rPr lang="en-US" altLang="en-US"/>
              <a:t>Sometimes the local software may try appending different suffixes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>
            <a:extLst>
              <a:ext uri="{FF2B5EF4-FFF2-40B4-BE49-F238E27FC236}">
                <a16:creationId xmlns:a16="http://schemas.microsoft.com/office/drawing/2014/main" id="{243092A6-BF55-4B5F-B3DF-75915B97F8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02FADB7E-7E82-4888-B97D-71B381994122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075" name="Footer Placeholder 4">
            <a:extLst>
              <a:ext uri="{FF2B5EF4-FFF2-40B4-BE49-F238E27FC236}">
                <a16:creationId xmlns:a16="http://schemas.microsoft.com/office/drawing/2014/main" id="{3BE84DDC-5A78-44FF-A69A-7D81BB1F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830466" name="Rectangle 2">
            <a:extLst>
              <a:ext uri="{FF2B5EF4-FFF2-40B4-BE49-F238E27FC236}">
                <a16:creationId xmlns:a16="http://schemas.microsoft.com/office/drawing/2014/main" id="{3167EE69-E73B-474A-8116-947B53CC8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3048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Today’s Roadmap</a:t>
            </a:r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84E37D0D-5024-4369-845E-14DEB77DA0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92213"/>
            <a:ext cx="7772400" cy="4675187"/>
          </a:xfrm>
        </p:spPr>
        <p:txBody>
          <a:bodyPr/>
          <a:lstStyle/>
          <a:p>
            <a:r>
              <a:rPr lang="en-US" altLang="en-US" dirty="0"/>
              <a:t>Chapter 5 </a:t>
            </a:r>
            <a:r>
              <a:rPr lang="en-US" altLang="en-US" dirty="0" smtClean="0"/>
              <a:t>of textbook</a:t>
            </a:r>
            <a:endParaRPr lang="en-US" altLang="en-US" dirty="0"/>
          </a:p>
          <a:p>
            <a:pPr lvl="1"/>
            <a:r>
              <a:rPr lang="en-US" altLang="en-US" dirty="0" smtClean="0"/>
              <a:t>P2P and DHT is </a:t>
            </a:r>
            <a:r>
              <a:rPr lang="en-US" altLang="en-US" dirty="0"/>
              <a:t>a important topic and will be covered in a separate </a:t>
            </a:r>
            <a:r>
              <a:rPr lang="en-US" altLang="en-US" dirty="0" smtClean="0"/>
              <a:t>lecture </a:t>
            </a:r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Basic concepts in naming</a:t>
            </a:r>
          </a:p>
          <a:p>
            <a:endParaRPr lang="en-US" altLang="en-US" dirty="0"/>
          </a:p>
          <a:p>
            <a:r>
              <a:rPr lang="en-US" altLang="en-US" dirty="0"/>
              <a:t>Simple naming mechanisms</a:t>
            </a:r>
          </a:p>
          <a:p>
            <a:endParaRPr lang="en-US" altLang="en-US" dirty="0"/>
          </a:p>
          <a:p>
            <a:r>
              <a:rPr lang="en-US" altLang="en-US" dirty="0"/>
              <a:t>Domain name service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E99F99E8-F948-496A-AE07-1F2EBEA6B3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B512BC2D-67D7-40B4-84ED-C18A2958B171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1507" name="Footer Placeholder 4">
            <a:extLst>
              <a:ext uri="{FF2B5EF4-FFF2-40B4-BE49-F238E27FC236}">
                <a16:creationId xmlns:a16="http://schemas.microsoft.com/office/drawing/2014/main" id="{34AFCC78-5907-403B-BA18-55836A35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944130" name="Rectangle 2">
            <a:extLst>
              <a:ext uri="{FF2B5EF4-FFF2-40B4-BE49-F238E27FC236}">
                <a16:creationId xmlns:a16="http://schemas.microsoft.com/office/drawing/2014/main" id="{BB1D5930-9319-4830-B75E-C75008AAC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Domains in DNS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FB82D6FE-BD70-44FF-A2C1-08317536CA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39813"/>
            <a:ext cx="7772400" cy="4675187"/>
          </a:xfrm>
        </p:spPr>
        <p:txBody>
          <a:bodyPr/>
          <a:lstStyle/>
          <a:p>
            <a:r>
              <a:rPr lang="en-US" altLang="en-US" sz="2000"/>
              <a:t>A </a:t>
            </a:r>
            <a:r>
              <a:rPr lang="en-US" altLang="en-US" sz="2000">
                <a:solidFill>
                  <a:schemeClr val="hlink"/>
                </a:solidFill>
              </a:rPr>
              <a:t>domain</a:t>
            </a:r>
            <a:r>
              <a:rPr lang="en-US" altLang="en-US" sz="2000"/>
              <a:t> is a name space for which there is a single overall administrative authority to assignment the </a:t>
            </a:r>
            <a:r>
              <a:rPr lang="en-US" altLang="en-US" sz="2000">
                <a:solidFill>
                  <a:schemeClr val="hlink"/>
                </a:solidFill>
              </a:rPr>
              <a:t>DNS names</a:t>
            </a:r>
          </a:p>
          <a:p>
            <a:pPr lvl="1"/>
            <a:r>
              <a:rPr lang="en-US" altLang="en-US" sz="1800"/>
              <a:t>Example, the collection of all XXX.nus.edu.sg is a domain</a:t>
            </a:r>
          </a:p>
          <a:p>
            <a:pPr lvl="1"/>
            <a:endParaRPr lang="en-US" altLang="en-US" sz="1800"/>
          </a:p>
          <a:p>
            <a:r>
              <a:rPr lang="en-US" altLang="en-US" sz="2000"/>
              <a:t>A </a:t>
            </a:r>
            <a:r>
              <a:rPr lang="en-US" altLang="en-US" sz="2000">
                <a:solidFill>
                  <a:schemeClr val="hlink"/>
                </a:solidFill>
              </a:rPr>
              <a:t>domain’s name</a:t>
            </a:r>
            <a:r>
              <a:rPr lang="en-US" altLang="en-US" sz="2000"/>
              <a:t> is the common suffix of all the DNS names in the collection</a:t>
            </a:r>
          </a:p>
          <a:p>
            <a:pPr lvl="1"/>
            <a:r>
              <a:rPr lang="en-US" altLang="en-US" sz="1800"/>
              <a:t>Example, nus.edu.sg is the domain’s name</a:t>
            </a:r>
          </a:p>
          <a:p>
            <a:pPr lvl="1"/>
            <a:r>
              <a:rPr lang="en-US" altLang="en-US" sz="1800"/>
              <a:t>By definition, a domain’s name is also a DNS name</a:t>
            </a:r>
          </a:p>
          <a:p>
            <a:pPr lvl="1"/>
            <a:endParaRPr lang="en-US" altLang="en-US" sz="1800"/>
          </a:p>
          <a:p>
            <a:r>
              <a:rPr lang="en-US" altLang="en-US" sz="2000"/>
              <a:t>Potential confusion</a:t>
            </a:r>
          </a:p>
          <a:p>
            <a:pPr lvl="1"/>
            <a:r>
              <a:rPr lang="en-US" altLang="en-US" sz="1800"/>
              <a:t>A DNS name is sometime called </a:t>
            </a:r>
            <a:r>
              <a:rPr lang="en-US" altLang="en-US" sz="1800">
                <a:solidFill>
                  <a:schemeClr val="hlink"/>
                </a:solidFill>
              </a:rPr>
              <a:t>domain name</a:t>
            </a:r>
            <a:r>
              <a:rPr lang="en-US" altLang="en-US" sz="1800"/>
              <a:t>, which is different from domain’s name defined above</a:t>
            </a:r>
          </a:p>
          <a:p>
            <a:pPr lvl="1"/>
            <a:r>
              <a:rPr lang="en-US" altLang="en-US" sz="1800"/>
              <a:t>We will only use DNS name and domain’s name to avoid confusion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>
            <a:extLst>
              <a:ext uri="{FF2B5EF4-FFF2-40B4-BE49-F238E27FC236}">
                <a16:creationId xmlns:a16="http://schemas.microsoft.com/office/drawing/2014/main" id="{18B74D4E-63ED-4E2B-8BF2-52BBD17C3B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4EFCD17B-EDEF-489D-8BDF-965CEFCBBF65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2531" name="Footer Placeholder 4">
            <a:extLst>
              <a:ext uri="{FF2B5EF4-FFF2-40B4-BE49-F238E27FC236}">
                <a16:creationId xmlns:a16="http://schemas.microsoft.com/office/drawing/2014/main" id="{60ADEB96-BAD7-4F0F-9BE3-0F0062D3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945154" name="Rectangle 2">
            <a:extLst>
              <a:ext uri="{FF2B5EF4-FFF2-40B4-BE49-F238E27FC236}">
                <a16:creationId xmlns:a16="http://schemas.microsoft.com/office/drawing/2014/main" id="{0F455F2B-4495-4E50-A92D-F94E226C1B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Resolving DNS Names: </a:t>
            </a:r>
            <a:br>
              <a:rPr lang="en-US"/>
            </a:br>
            <a:r>
              <a:rPr lang="en-US"/>
              <a:t>The Perspectives of a Client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86895FCD-DC52-4702-9EC0-E115BAE293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Web browser</a:t>
            </a:r>
          </a:p>
          <a:p>
            <a:pPr lvl="1"/>
            <a:r>
              <a:rPr lang="en-US" altLang="en-US"/>
              <a:t>Make query to DNS server (how to find the DNS server?) to resolve www.nus.edu.sg into an IP address</a:t>
            </a:r>
          </a:p>
          <a:p>
            <a:pPr lvl="1"/>
            <a:r>
              <a:rPr lang="en-US" altLang="en-US"/>
              <a:t>Send HTTP request to that IP address at port 80</a:t>
            </a:r>
          </a:p>
          <a:p>
            <a:pPr lvl="1"/>
            <a:endParaRPr lang="en-US" altLang="en-US"/>
          </a:p>
          <a:p>
            <a:r>
              <a:rPr lang="en-US" altLang="en-US"/>
              <a:t>ftp, telnet, ssh, smtp(email) are all similar</a:t>
            </a:r>
          </a:p>
          <a:p>
            <a:endParaRPr lang="en-US" altLang="en-US"/>
          </a:p>
          <a:p>
            <a:r>
              <a:rPr lang="en-US" altLang="en-US"/>
              <a:t>Reverse resolution:</a:t>
            </a:r>
          </a:p>
          <a:p>
            <a:pPr lvl="1"/>
            <a:r>
              <a:rPr lang="en-US" altLang="en-US"/>
              <a:t>Translate an IP address into a DNS name </a:t>
            </a:r>
          </a:p>
          <a:p>
            <a:pPr lvl="1"/>
            <a:r>
              <a:rPr lang="en-US" altLang="en-US"/>
              <a:t>Only for IP addresses within the local domain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217A21C1-EA8F-45E9-90C3-1A0BCD1400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7AEF2053-FB53-45C0-B16D-F4EAA66CD6E9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3555" name="Footer Placeholder 4">
            <a:extLst>
              <a:ext uri="{FF2B5EF4-FFF2-40B4-BE49-F238E27FC236}">
                <a16:creationId xmlns:a16="http://schemas.microsoft.com/office/drawing/2014/main" id="{14E94ACA-557E-4FF8-9608-D79407FD3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971778" name="Rectangle 2">
            <a:extLst>
              <a:ext uri="{FF2B5EF4-FFF2-40B4-BE49-F238E27FC236}">
                <a16:creationId xmlns:a16="http://schemas.microsoft.com/office/drawing/2014/main" id="{7556D154-7E1E-443E-B7D8-995F530809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Resolving a DNS Request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67E64B17-DD2F-409C-89C6-DCD49BFD7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049838"/>
          </a:xfrm>
        </p:spPr>
        <p:txBody>
          <a:bodyPr/>
          <a:lstStyle/>
          <a:p>
            <a:r>
              <a:rPr lang="en-US" altLang="en-US"/>
              <a:t>The client needs to know the “local DNS server”</a:t>
            </a:r>
          </a:p>
          <a:p>
            <a:pPr lvl="1"/>
            <a:r>
              <a:rPr lang="en-US" altLang="en-US"/>
              <a:t>The IP address of this server is given to you by your ISP</a:t>
            </a:r>
          </a:p>
          <a:p>
            <a:pPr lvl="1"/>
            <a:r>
              <a:rPr lang="en-US" altLang="en-US"/>
              <a:t>Bootstrapping</a:t>
            </a:r>
          </a:p>
          <a:p>
            <a:pPr lvl="1"/>
            <a:endParaRPr lang="en-US" altLang="en-US"/>
          </a:p>
          <a:p>
            <a:r>
              <a:rPr lang="en-US" altLang="en-US"/>
              <a:t>Client sends DNS query to local DNS server S</a:t>
            </a:r>
          </a:p>
          <a:p>
            <a:pPr lvl="1"/>
            <a:r>
              <a:rPr lang="en-US" altLang="en-US"/>
              <a:t>Containing the DNS name e.g., www.nus.edu.sg</a:t>
            </a:r>
          </a:p>
          <a:p>
            <a:pPr lvl="1"/>
            <a:endParaRPr lang="en-US" altLang="en-US"/>
          </a:p>
          <a:p>
            <a:r>
              <a:rPr lang="en-US" altLang="en-US"/>
              <a:t>S checks whether it has either authoritative RR or cached RR for </a:t>
            </a:r>
          </a:p>
          <a:p>
            <a:pPr lvl="1"/>
            <a:r>
              <a:rPr lang="en-US" altLang="en-US"/>
              <a:t>www.nus.edu.sg</a:t>
            </a:r>
          </a:p>
          <a:p>
            <a:pPr lvl="1"/>
            <a:r>
              <a:rPr lang="en-US" altLang="en-US"/>
              <a:t>nus.edu.sg</a:t>
            </a:r>
          </a:p>
          <a:p>
            <a:pPr lvl="1"/>
            <a:r>
              <a:rPr lang="en-US" altLang="en-US"/>
              <a:t>sg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>
            <a:extLst>
              <a:ext uri="{FF2B5EF4-FFF2-40B4-BE49-F238E27FC236}">
                <a16:creationId xmlns:a16="http://schemas.microsoft.com/office/drawing/2014/main" id="{32290D3A-6514-436F-A57B-6B1ED5BACB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563FCE6F-AB17-4925-BC18-CE6228651CA2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4579" name="Footer Placeholder 4">
            <a:extLst>
              <a:ext uri="{FF2B5EF4-FFF2-40B4-BE49-F238E27FC236}">
                <a16:creationId xmlns:a16="http://schemas.microsoft.com/office/drawing/2014/main" id="{4C3799DF-69DC-4B1C-B821-26C4411A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976898" name="Rectangle 2">
            <a:extLst>
              <a:ext uri="{FF2B5EF4-FFF2-40B4-BE49-F238E27FC236}">
                <a16:creationId xmlns:a16="http://schemas.microsoft.com/office/drawing/2014/main" id="{FF5ACDA5-2F35-4C85-8330-D45472347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Root DNS servers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16F88BF3-CF09-4AB2-9FB7-DF7B85A344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9925" y="1096963"/>
            <a:ext cx="7772400" cy="4541837"/>
          </a:xfrm>
        </p:spPr>
        <p:txBody>
          <a:bodyPr/>
          <a:lstStyle/>
          <a:p>
            <a:r>
              <a:rPr lang="en-US" altLang="en-US" sz="2000" dirty="0"/>
              <a:t>If no, S will send quest to the root DNS server</a:t>
            </a:r>
          </a:p>
          <a:p>
            <a:pPr lvl="1"/>
            <a:r>
              <a:rPr lang="en-US" altLang="en-US" sz="1800" dirty="0"/>
              <a:t>How does S know where to find the root DNS server?</a:t>
            </a:r>
          </a:p>
          <a:p>
            <a:pPr lvl="1"/>
            <a:endParaRPr lang="en-US" altLang="en-US" sz="1800" dirty="0"/>
          </a:p>
          <a:p>
            <a:r>
              <a:rPr lang="en-US" altLang="en-US" sz="2000" dirty="0"/>
              <a:t>13 root servers with well-known IP addresses</a:t>
            </a:r>
          </a:p>
          <a:p>
            <a:endParaRPr lang="en-US" altLang="en-US" sz="2000" dirty="0"/>
          </a:p>
          <a:p>
            <a:r>
              <a:rPr lang="en-US" altLang="en-US" sz="2000" dirty="0"/>
              <a:t>https://www.iana.org/domains/root/servers</a:t>
            </a:r>
          </a:p>
          <a:p>
            <a:pPr lvl="1"/>
            <a:endParaRPr lang="en-US" altLang="en-US" sz="1800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>
            <a:extLst>
              <a:ext uri="{FF2B5EF4-FFF2-40B4-BE49-F238E27FC236}">
                <a16:creationId xmlns:a16="http://schemas.microsoft.com/office/drawing/2014/main" id="{0ED86810-FB83-4571-AF62-36F28FDF58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F5243EDA-A4E1-44D6-9D2F-7CA893E23AAE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5603" name="Footer Placeholder 4">
            <a:extLst>
              <a:ext uri="{FF2B5EF4-FFF2-40B4-BE49-F238E27FC236}">
                <a16:creationId xmlns:a16="http://schemas.microsoft.com/office/drawing/2014/main" id="{0CC82993-46FC-4674-ACA1-ED3A6CF8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978946" name="Rectangle 2">
            <a:extLst>
              <a:ext uri="{FF2B5EF4-FFF2-40B4-BE49-F238E27FC236}">
                <a16:creationId xmlns:a16="http://schemas.microsoft.com/office/drawing/2014/main" id="{855DEF8F-88B9-40F9-9BAC-B736D598C9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Resolving a DNS Request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0A1C0AC5-A31E-433A-8E0C-78EF94E8B3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049838"/>
          </a:xfrm>
        </p:spPr>
        <p:txBody>
          <a:bodyPr/>
          <a:lstStyle/>
          <a:p>
            <a:pPr lvl="1"/>
            <a:endParaRPr lang="en-US" altLang="en-US" sz="1800"/>
          </a:p>
          <a:p>
            <a:r>
              <a:rPr lang="en-US" altLang="en-US" sz="2000"/>
              <a:t>The root DNS server sends back to S the IP address of the DNS server responsible for the domain “sg”</a:t>
            </a:r>
          </a:p>
          <a:p>
            <a:endParaRPr lang="en-US" altLang="en-US" sz="2000"/>
          </a:p>
          <a:p>
            <a:r>
              <a:rPr lang="en-US" altLang="en-US" sz="2000"/>
              <a:t>S contact that DNS server</a:t>
            </a:r>
          </a:p>
          <a:p>
            <a:pPr lvl="1"/>
            <a:r>
              <a:rPr lang="en-US" altLang="en-US" sz="1800"/>
              <a:t>And then recursively the DNS server for “edu.sg”, “nus.edu.sg”, …</a:t>
            </a:r>
          </a:p>
          <a:p>
            <a:pPr lvl="1"/>
            <a:endParaRPr lang="en-US" altLang="en-US" sz="1800"/>
          </a:p>
          <a:p>
            <a:r>
              <a:rPr lang="en-US" altLang="en-US" sz="2000"/>
              <a:t>After a DNS name is resolved, the RR will be cached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>
            <a:extLst>
              <a:ext uri="{FF2B5EF4-FFF2-40B4-BE49-F238E27FC236}">
                <a16:creationId xmlns:a16="http://schemas.microsoft.com/office/drawing/2014/main" id="{BE0C2534-D40D-4720-A953-A5149AAE1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D8942AF8-FB99-4AF2-86BB-17CB9ACCA362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6627" name="Footer Placeholder 4">
            <a:extLst>
              <a:ext uri="{FF2B5EF4-FFF2-40B4-BE49-F238E27FC236}">
                <a16:creationId xmlns:a16="http://schemas.microsoft.com/office/drawing/2014/main" id="{BFC82DC6-5953-4A7F-9546-DF90A5FE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977922" name="Rectangle 2">
            <a:extLst>
              <a:ext uri="{FF2B5EF4-FFF2-40B4-BE49-F238E27FC236}">
                <a16:creationId xmlns:a16="http://schemas.microsoft.com/office/drawing/2014/main" id="{96CA3DD8-5CF2-42FC-B2D7-766A44669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Critical Design Decisions in DNS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116582F7-2372-478D-921D-4EC4A0460A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Delegation of responsibility</a:t>
            </a:r>
          </a:p>
          <a:p>
            <a:pPr lvl="1"/>
            <a:r>
              <a:rPr lang="en-US" altLang="en-US"/>
              <a:t>Allow individual domains to assignment their own DNS names</a:t>
            </a:r>
          </a:p>
          <a:p>
            <a:pPr lvl="1"/>
            <a:r>
              <a:rPr lang="en-US" altLang="en-US"/>
              <a:t>Hierarchical naming strcuture</a:t>
            </a:r>
          </a:p>
          <a:p>
            <a:pPr lvl="1"/>
            <a:endParaRPr lang="en-US" altLang="en-US"/>
          </a:p>
          <a:p>
            <a:r>
              <a:rPr lang="en-US" altLang="en-US"/>
              <a:t>Caching and replication</a:t>
            </a:r>
          </a:p>
          <a:p>
            <a:pPr lvl="1"/>
            <a:r>
              <a:rPr lang="en-US" altLang="en-US"/>
              <a:t>Controls the overhead of DNS lookups</a:t>
            </a:r>
          </a:p>
          <a:p>
            <a:pPr lvl="1"/>
            <a:r>
              <a:rPr lang="en-US" altLang="en-US"/>
              <a:t>Controls the load on the root DNS servers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06C9C8AE-F357-44B2-AF58-A4B92EDB7E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0668699F-3B21-40F6-BB10-669660C47973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7651" name="Footer Placeholder 4">
            <a:extLst>
              <a:ext uri="{FF2B5EF4-FFF2-40B4-BE49-F238E27FC236}">
                <a16:creationId xmlns:a16="http://schemas.microsoft.com/office/drawing/2014/main" id="{0E336F64-7B87-44FC-A5D4-CC308B34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972802" name="Rectangle 2">
            <a:extLst>
              <a:ext uri="{FF2B5EF4-FFF2-40B4-BE49-F238E27FC236}">
                <a16:creationId xmlns:a16="http://schemas.microsoft.com/office/drawing/2014/main" id="{387652C7-B52A-4B09-80D5-5CDFA5DDC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Vulnerability of DNS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1C074295-D6BF-4D44-A946-BC5C2DED91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root servers – “single points” of failure</a:t>
            </a:r>
          </a:p>
          <a:p>
            <a:pPr lvl="1"/>
            <a:r>
              <a:rPr lang="en-US" altLang="en-US"/>
              <a:t>Target of DoS attacks</a:t>
            </a:r>
          </a:p>
          <a:p>
            <a:pPr lvl="1"/>
            <a:r>
              <a:rPr lang="en-US" altLang="en-US"/>
              <a:t>Already happened</a:t>
            </a:r>
          </a:p>
          <a:p>
            <a:pPr lvl="1"/>
            <a:endParaRPr lang="en-US" altLang="en-US"/>
          </a:p>
          <a:p>
            <a:r>
              <a:rPr lang="en-US" altLang="en-US"/>
              <a:t>Alternatives:</a:t>
            </a:r>
          </a:p>
          <a:p>
            <a:pPr lvl="1"/>
            <a:r>
              <a:rPr lang="en-US" altLang="en-US"/>
              <a:t>Completely decentralized distributed naming system for the Internet</a:t>
            </a:r>
          </a:p>
          <a:p>
            <a:pPr lvl="1"/>
            <a:r>
              <a:rPr lang="en-US" altLang="en-US"/>
              <a:t>Already possible technically, but backward-compatibility issues need to be addressed</a:t>
            </a:r>
          </a:p>
          <a:p>
            <a:endParaRPr lang="en-US" alt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>
            <a:extLst>
              <a:ext uri="{FF2B5EF4-FFF2-40B4-BE49-F238E27FC236}">
                <a16:creationId xmlns:a16="http://schemas.microsoft.com/office/drawing/2014/main" id="{A74BCC15-7DF8-4A95-902A-435AD43A02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0BDAAAAF-A32B-4162-B2FF-80F6B308FD49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8675" name="Footer Placeholder 4">
            <a:extLst>
              <a:ext uri="{FF2B5EF4-FFF2-40B4-BE49-F238E27FC236}">
                <a16:creationId xmlns:a16="http://schemas.microsoft.com/office/drawing/2014/main" id="{2FFCE1FF-D71F-4A84-9571-7A8E49DB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973826" name="Rectangle 2">
            <a:extLst>
              <a:ext uri="{FF2B5EF4-FFF2-40B4-BE49-F238E27FC236}">
                <a16:creationId xmlns:a16="http://schemas.microsoft.com/office/drawing/2014/main" id="{3BE8C381-0A1D-4E82-8CF1-003D773D54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History Readings (Non-compulsory)</a:t>
            </a:r>
            <a:endParaRPr lang="en-US" dirty="0"/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6D594091-B274-4026-BC32-115ED7E566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DNS root servers under attack</a:t>
            </a:r>
          </a:p>
          <a:p>
            <a:pPr lvl="1"/>
            <a:r>
              <a:rPr lang="en-US" altLang="en-US" dirty="0"/>
              <a:t>http://en.wikipedia.org/wiki/DNS_Backbone_DDoS_Attacks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>
            <a:extLst>
              <a:ext uri="{FF2B5EF4-FFF2-40B4-BE49-F238E27FC236}">
                <a16:creationId xmlns:a16="http://schemas.microsoft.com/office/drawing/2014/main" id="{FBC4332B-0056-403B-9CD4-0032F41E9F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EB1AB195-91AF-40C4-B2BF-23940EB47E1D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9699" name="Footer Placeholder 4">
            <a:extLst>
              <a:ext uri="{FF2B5EF4-FFF2-40B4-BE49-F238E27FC236}">
                <a16:creationId xmlns:a16="http://schemas.microsoft.com/office/drawing/2014/main" id="{3C560C28-25E3-41A1-BD82-ABEC75EBF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940034" name="Rectangle 2">
            <a:extLst>
              <a:ext uri="{FF2B5EF4-FFF2-40B4-BE49-F238E27FC236}">
                <a16:creationId xmlns:a16="http://schemas.microsoft.com/office/drawing/2014/main" id="{C092F9FD-D74B-4B53-85C2-1C63A4872B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Fundamental Need </a:t>
            </a:r>
            <a:br>
              <a:rPr lang="en-US"/>
            </a:br>
            <a:r>
              <a:rPr lang="en-US"/>
              <a:t>for Bootstrapping in Naming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5D36F7D7-DE45-4212-BB79-6BCCDA5214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440238"/>
          </a:xfrm>
        </p:spPr>
        <p:txBody>
          <a:bodyPr/>
          <a:lstStyle/>
          <a:p>
            <a:r>
              <a:rPr lang="en-US" altLang="en-US" dirty="0"/>
              <a:t>To resolve a name, you need to know at least one bootstrapping point</a:t>
            </a:r>
          </a:p>
          <a:p>
            <a:pPr lvl="1"/>
            <a:r>
              <a:rPr lang="en-US" altLang="en-US" dirty="0"/>
              <a:t>Broadcast: Bootstrapping point not needed (or every machine is a bootstrapping point?)</a:t>
            </a:r>
          </a:p>
          <a:p>
            <a:pPr lvl="1"/>
            <a:r>
              <a:rPr lang="en-US" altLang="en-US" dirty="0"/>
              <a:t>Forwarding pointers: The first machine you contact</a:t>
            </a:r>
          </a:p>
          <a:p>
            <a:pPr lvl="1"/>
            <a:r>
              <a:rPr lang="en-US" altLang="en-US" dirty="0"/>
              <a:t>Home-base approach: The home</a:t>
            </a:r>
          </a:p>
          <a:p>
            <a:pPr lvl="1"/>
            <a:r>
              <a:rPr lang="en-US" altLang="en-US" dirty="0"/>
              <a:t>DNS: Your local DNS server and the root DNS servers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Called </a:t>
            </a:r>
            <a:r>
              <a:rPr lang="en-US" altLang="en-US" dirty="0" smtClean="0"/>
              <a:t>“closure </a:t>
            </a:r>
            <a:r>
              <a:rPr lang="en-US" altLang="en-US" dirty="0"/>
              <a:t>mechanism” on the textbook</a:t>
            </a:r>
          </a:p>
          <a:p>
            <a:pPr lvl="3"/>
            <a:endParaRPr lang="en-US" altLang="en-US" dirty="0"/>
          </a:p>
          <a:p>
            <a:r>
              <a:rPr lang="en-US" altLang="en-US" dirty="0">
                <a:solidFill>
                  <a:schemeClr val="hlink"/>
                </a:solidFill>
              </a:rPr>
              <a:t>Bootstrapping mechanism significantly influences the “goodness” of a naming system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>
            <a:extLst>
              <a:ext uri="{FF2B5EF4-FFF2-40B4-BE49-F238E27FC236}">
                <a16:creationId xmlns:a16="http://schemas.microsoft.com/office/drawing/2014/main" id="{4B28551A-3B0C-4FAB-B813-135FDA13FC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47D5ED54-96D2-4C32-A294-F978FD9AD479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0723" name="Footer Placeholder 4">
            <a:extLst>
              <a:ext uri="{FF2B5EF4-FFF2-40B4-BE49-F238E27FC236}">
                <a16:creationId xmlns:a16="http://schemas.microsoft.com/office/drawing/2014/main" id="{EADABB29-20FE-4D48-A4B7-9FF2E454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974850" name="Rectangle 2">
            <a:extLst>
              <a:ext uri="{FF2B5EF4-FFF2-40B4-BE49-F238E27FC236}">
                <a16:creationId xmlns:a16="http://schemas.microsoft.com/office/drawing/2014/main" id="{7D6E3740-0429-48ED-A8BB-B6EC33FDD5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Today’s Summary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33072066-2848-431B-B25F-9DCA39323D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en-US" dirty="0"/>
          </a:p>
          <a:p>
            <a:r>
              <a:rPr lang="en-US" altLang="en-US" dirty="0"/>
              <a:t>Basic concepts in naming</a:t>
            </a:r>
          </a:p>
          <a:p>
            <a:endParaRPr lang="en-US" altLang="en-US" dirty="0"/>
          </a:p>
          <a:p>
            <a:r>
              <a:rPr lang="en-US" altLang="en-US" dirty="0"/>
              <a:t>Simple naming mechanisms</a:t>
            </a:r>
          </a:p>
          <a:p>
            <a:endParaRPr lang="en-US" altLang="en-US" dirty="0"/>
          </a:p>
          <a:p>
            <a:r>
              <a:rPr lang="en-US" altLang="en-US" dirty="0"/>
              <a:t>Domain name service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>
            <a:extLst>
              <a:ext uri="{FF2B5EF4-FFF2-40B4-BE49-F238E27FC236}">
                <a16:creationId xmlns:a16="http://schemas.microsoft.com/office/drawing/2014/main" id="{77CA7E5B-8EC3-4ADD-A46A-85B937B8C3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E225D9C2-B01D-45EA-B666-F63D3D4C9DB6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9" name="Footer Placeholder 4">
            <a:extLst>
              <a:ext uri="{FF2B5EF4-FFF2-40B4-BE49-F238E27FC236}">
                <a16:creationId xmlns:a16="http://schemas.microsoft.com/office/drawing/2014/main" id="{632FD235-A9E8-4CA1-9547-13B39FC0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936962" name="Rectangle 2">
            <a:extLst>
              <a:ext uri="{FF2B5EF4-FFF2-40B4-BE49-F238E27FC236}">
                <a16:creationId xmlns:a16="http://schemas.microsoft.com/office/drawing/2014/main" id="{084C14C6-B791-418B-A5D8-EB9293BE46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Motivation for Naming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C1ADF5A1-A1B8-49AE-AC1A-2F15B915EF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16013"/>
            <a:ext cx="7772400" cy="4675187"/>
          </a:xfrm>
        </p:spPr>
        <p:txBody>
          <a:bodyPr/>
          <a:lstStyle/>
          <a:p>
            <a:r>
              <a:rPr lang="en-US" altLang="en-US"/>
              <a:t>Example: We want to visit www.nus.edu.sg </a:t>
            </a:r>
          </a:p>
          <a:p>
            <a:pPr lvl="1"/>
            <a:r>
              <a:rPr lang="en-US" altLang="en-US"/>
              <a:t>The web server is located in some room that we don’t know</a:t>
            </a:r>
          </a:p>
          <a:p>
            <a:pPr lvl="1"/>
            <a:r>
              <a:rPr lang="en-US" altLang="en-US"/>
              <a:t>There may be multiple web servers </a:t>
            </a:r>
          </a:p>
          <a:p>
            <a:pPr lvl="1"/>
            <a:r>
              <a:rPr lang="en-US" altLang="en-US"/>
              <a:t>ISP’s may want to serve the content from their own machines – Akamai </a:t>
            </a:r>
          </a:p>
          <a:p>
            <a:pPr lvl="1"/>
            <a:r>
              <a:rPr lang="en-US" altLang="en-US"/>
              <a:t>www.nus.edu.sg </a:t>
            </a:r>
            <a:r>
              <a:rPr lang="en-US" altLang="en-US">
                <a:sym typeface="Symbol" panose="05050102010706020507" pitchFamily="18" charset="2"/>
              </a:rPr>
              <a:t> ip address  some physical machine (with specific MAC address)</a:t>
            </a:r>
          </a:p>
          <a:p>
            <a:pPr lvl="4"/>
            <a:endParaRPr lang="en-US" altLang="en-US"/>
          </a:p>
          <a:p>
            <a:r>
              <a:rPr lang="en-US" altLang="en-US"/>
              <a:t>Example: Distributed file system</a:t>
            </a:r>
          </a:p>
          <a:p>
            <a:pPr lvl="1"/>
            <a:r>
              <a:rPr lang="en-US" altLang="en-US"/>
              <a:t>We know the file name (and full path), need to find out where the file is (i.e., on which machine, which disk sector, etc)</a:t>
            </a:r>
          </a:p>
          <a:p>
            <a:pPr lvl="1"/>
            <a:r>
              <a:rPr lang="en-US" altLang="en-US"/>
              <a:t>The file may migrate from one machine to another without changing its name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>
            <a:extLst>
              <a:ext uri="{FF2B5EF4-FFF2-40B4-BE49-F238E27FC236}">
                <a16:creationId xmlns:a16="http://schemas.microsoft.com/office/drawing/2014/main" id="{D7226203-FDA6-46DA-A8E5-90563C5405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187302C8-530B-4F80-822F-67FA2D160395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3" name="Footer Placeholder 4">
            <a:extLst>
              <a:ext uri="{FF2B5EF4-FFF2-40B4-BE49-F238E27FC236}">
                <a16:creationId xmlns:a16="http://schemas.microsoft.com/office/drawing/2014/main" id="{DA8F50E8-8A0C-4714-994A-E4FFCD1A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947202" name="Rectangle 2">
            <a:extLst>
              <a:ext uri="{FF2B5EF4-FFF2-40B4-BE49-F238E27FC236}">
                <a16:creationId xmlns:a16="http://schemas.microsoft.com/office/drawing/2014/main" id="{563B58C7-70D4-4FBC-A6A1-699F79C91F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3048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Basic Concepts in Naming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FDACEA71-9D29-4F9A-930A-8C1E0EB776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16013"/>
            <a:ext cx="7772400" cy="4675187"/>
          </a:xfrm>
        </p:spPr>
        <p:txBody>
          <a:bodyPr/>
          <a:lstStyle/>
          <a:p>
            <a:r>
              <a:rPr lang="en-US" altLang="en-US" sz="2000" dirty="0"/>
              <a:t>General definition for naming:</a:t>
            </a:r>
          </a:p>
          <a:p>
            <a:pPr lvl="1"/>
            <a:r>
              <a:rPr lang="en-US" altLang="en-US" sz="1800" dirty="0"/>
              <a:t>We have a “name” and we want to find/locate the “entity”</a:t>
            </a:r>
          </a:p>
          <a:p>
            <a:pPr lvl="1"/>
            <a:r>
              <a:rPr lang="en-US" altLang="en-US" sz="1800" dirty="0"/>
              <a:t>Definitions in the textbook </a:t>
            </a:r>
            <a:r>
              <a:rPr lang="en-US" altLang="en-US" sz="1800" dirty="0" smtClean="0"/>
              <a:t>is </a:t>
            </a:r>
            <a:r>
              <a:rPr lang="en-US" altLang="en-US" sz="1800" dirty="0"/>
              <a:t>unnecessarily convoluted, and sometimes circular – please ignore those</a:t>
            </a:r>
          </a:p>
          <a:p>
            <a:pPr lvl="1"/>
            <a:r>
              <a:rPr lang="en-US" altLang="en-US" sz="1800" dirty="0"/>
              <a:t>A lot of things can be called “naming” – just a definition issue – no need to draw a black-and-white boundary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1800" dirty="0"/>
          </a:p>
          <a:p>
            <a:r>
              <a:rPr lang="en-US" altLang="en-US" sz="2000" dirty="0"/>
              <a:t>Name space: The set of all possible names in the given context</a:t>
            </a:r>
          </a:p>
          <a:p>
            <a:endParaRPr lang="en-US" altLang="en-US" sz="2000" dirty="0"/>
          </a:p>
          <a:p>
            <a:r>
              <a:rPr lang="en-US" altLang="en-US" sz="2000" dirty="0"/>
              <a:t>Naming system: The system that enables you to find the “entity”</a:t>
            </a:r>
          </a:p>
          <a:p>
            <a:pPr lvl="1"/>
            <a:r>
              <a:rPr lang="en-US" altLang="en-US" sz="1800" dirty="0"/>
              <a:t>Name resolution</a:t>
            </a:r>
          </a:p>
          <a:p>
            <a:pPr lvl="1"/>
            <a:r>
              <a:rPr lang="en-US" altLang="en-US" sz="1800" dirty="0"/>
              <a:t>The naming system can be either non-distributed or distributed</a:t>
            </a:r>
          </a:p>
          <a:p>
            <a:pPr lvl="1"/>
            <a:r>
              <a:rPr lang="en-US" altLang="en-US" sz="1800" dirty="0"/>
              <a:t>Same tradeoff as before…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id="{88AAE329-90F2-4FBF-9A40-046A0133F2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8666BDDC-D6A2-461E-91A4-0AF119985BA6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147" name="Footer Placeholder 4">
            <a:extLst>
              <a:ext uri="{FF2B5EF4-FFF2-40B4-BE49-F238E27FC236}">
                <a16:creationId xmlns:a16="http://schemas.microsoft.com/office/drawing/2014/main" id="{E372D3F4-8AB8-472F-931F-97C31248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955394" name="Rectangle 2">
            <a:extLst>
              <a:ext uri="{FF2B5EF4-FFF2-40B4-BE49-F238E27FC236}">
                <a16:creationId xmlns:a16="http://schemas.microsoft.com/office/drawing/2014/main" id="{C8415918-7F58-4656-ACEA-4C0367A04C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Different Kinds of Names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5CF40504-7105-43D2-8E2C-6FD603D4DE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Every name is a bit string</a:t>
            </a:r>
          </a:p>
          <a:p>
            <a:pPr lvl="1"/>
            <a:r>
              <a:rPr lang="en-US" altLang="en-US"/>
              <a:t>Some are human-friendly</a:t>
            </a:r>
          </a:p>
          <a:p>
            <a:pPr lvl="1"/>
            <a:endParaRPr lang="en-US" altLang="en-US"/>
          </a:p>
          <a:p>
            <a:r>
              <a:rPr lang="en-US" altLang="en-US"/>
              <a:t>Hierarchical versus flat</a:t>
            </a:r>
          </a:p>
          <a:p>
            <a:pPr lvl="1"/>
            <a:endParaRPr lang="en-US" altLang="en-US"/>
          </a:p>
          <a:p>
            <a:r>
              <a:rPr lang="en-US" altLang="en-US"/>
              <a:t>Alias</a:t>
            </a:r>
          </a:p>
          <a:p>
            <a:pPr lvl="1"/>
            <a:r>
              <a:rPr lang="en-US" altLang="en-US"/>
              <a:t>Multiple names for the same entity</a:t>
            </a:r>
          </a:p>
          <a:p>
            <a:pPr lvl="1"/>
            <a:r>
              <a:rPr lang="en-US" altLang="en-US"/>
              <a:t>Similar as symbolic links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>
            <a:extLst>
              <a:ext uri="{FF2B5EF4-FFF2-40B4-BE49-F238E27FC236}">
                <a16:creationId xmlns:a16="http://schemas.microsoft.com/office/drawing/2014/main" id="{44CFE804-FB44-4B06-8DE7-FDEDD7162B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3D97E029-C987-40AA-B4DE-B3C93D535D17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71" name="Footer Placeholder 4">
            <a:extLst>
              <a:ext uri="{FF2B5EF4-FFF2-40B4-BE49-F238E27FC236}">
                <a16:creationId xmlns:a16="http://schemas.microsoft.com/office/drawing/2014/main" id="{B2ADE7E8-A719-49FB-9C06-B1025BE2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956418" name="Rectangle 2">
            <a:extLst>
              <a:ext uri="{FF2B5EF4-FFF2-40B4-BE49-F238E27FC236}">
                <a16:creationId xmlns:a16="http://schemas.microsoft.com/office/drawing/2014/main" id="{AA584712-D088-40A3-B9C8-61293C5137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3048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Merging Name Spaces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A71D8E0D-1384-4BA2-8738-2F1B4B697F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92213"/>
            <a:ext cx="7772400" cy="4675187"/>
          </a:xfrm>
        </p:spPr>
        <p:txBody>
          <a:bodyPr/>
          <a:lstStyle/>
          <a:p>
            <a:r>
              <a:rPr lang="en-US" altLang="en-US"/>
              <a:t>We have two different name spaces </a:t>
            </a:r>
          </a:p>
          <a:p>
            <a:pPr lvl="1"/>
            <a:r>
              <a:rPr lang="en-US" altLang="en-US"/>
              <a:t>Now we want to define a unified name space</a:t>
            </a:r>
          </a:p>
          <a:p>
            <a:pPr lvl="1"/>
            <a:r>
              <a:rPr lang="en-US" altLang="en-US"/>
              <a:t>Name space merging</a:t>
            </a:r>
          </a:p>
          <a:p>
            <a:pPr lvl="1"/>
            <a:r>
              <a:rPr lang="en-US" altLang="en-US"/>
              <a:t>Generalizes to multiple name spaces…how?</a:t>
            </a:r>
          </a:p>
          <a:p>
            <a:pPr lvl="3"/>
            <a:endParaRPr lang="en-US" altLang="en-US"/>
          </a:p>
          <a:p>
            <a:r>
              <a:rPr lang="en-US" altLang="en-US"/>
              <a:t>Example: Merging two network file systems</a:t>
            </a:r>
          </a:p>
          <a:p>
            <a:pPr lvl="3"/>
            <a:endParaRPr lang="en-US" altLang="en-US"/>
          </a:p>
          <a:p>
            <a:r>
              <a:rPr lang="en-US" altLang="en-US"/>
              <a:t>Example: Two users want to give each other access to files in their home directories</a:t>
            </a:r>
          </a:p>
          <a:p>
            <a:pPr lvl="4"/>
            <a:endParaRPr lang="en-US" altLang="en-US"/>
          </a:p>
          <a:p>
            <a:r>
              <a:rPr lang="en-US" altLang="en-US"/>
              <a:t>Main issue to take care of: There can be name collisions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>
            <a:extLst>
              <a:ext uri="{FF2B5EF4-FFF2-40B4-BE49-F238E27FC236}">
                <a16:creationId xmlns:a16="http://schemas.microsoft.com/office/drawing/2014/main" id="{CA83803E-5826-4BC1-B1B0-A091CE5262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36196F73-F6FF-4E3C-AC77-B9265C19B1F9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195" name="Footer Placeholder 4">
            <a:extLst>
              <a:ext uri="{FF2B5EF4-FFF2-40B4-BE49-F238E27FC236}">
                <a16:creationId xmlns:a16="http://schemas.microsoft.com/office/drawing/2014/main" id="{EDA9B8B4-32D6-4666-8A82-70392A42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959490" name="Rectangle 2">
            <a:extLst>
              <a:ext uri="{FF2B5EF4-FFF2-40B4-BE49-F238E27FC236}">
                <a16:creationId xmlns:a16="http://schemas.microsoft.com/office/drawing/2014/main" id="{3973E257-6BB7-4C92-B61B-672311FBE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Solution 1: New Root Node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737E4A87-FB98-4611-9F56-7BFB556165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Merge by adding a new root node and make existing root nodes its </a:t>
            </a:r>
            <a:r>
              <a:rPr lang="en-US" altLang="en-US" dirty="0" smtClean="0"/>
              <a:t>children</a:t>
            </a:r>
            <a:endParaRPr lang="en-US" altLang="en-US" dirty="0"/>
          </a:p>
          <a:p>
            <a:r>
              <a:rPr lang="en-US" altLang="en-US" dirty="0"/>
              <a:t>In principle, you always have to start in the new root</a:t>
            </a:r>
          </a:p>
          <a:p>
            <a:pPr lvl="1"/>
            <a:r>
              <a:rPr lang="en-US" altLang="en-US" dirty="0"/>
              <a:t>But you can avoid this by including the identifier of node from where resolution should start</a:t>
            </a:r>
          </a:p>
          <a:p>
            <a:pPr lvl="1"/>
            <a:r>
              <a:rPr lang="en-US" altLang="en-US" dirty="0"/>
              <a:t>Example, ~/XXX</a:t>
            </a:r>
          </a:p>
          <a:p>
            <a:endParaRPr lang="en-US" altLang="en-US" dirty="0"/>
          </a:p>
          <a:p>
            <a:r>
              <a:rPr lang="en-US" altLang="en-US" dirty="0"/>
              <a:t>Problem: existing names need to be changed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1258F997-931A-45C7-A105-312031EA1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F27038AE-B488-4779-8EE7-7992D088EBDF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19" name="Footer Placeholder 4">
            <a:extLst>
              <a:ext uri="{FF2B5EF4-FFF2-40B4-BE49-F238E27FC236}">
                <a16:creationId xmlns:a16="http://schemas.microsoft.com/office/drawing/2014/main" id="{6609E0D3-A81A-4281-B04D-2B4110B30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965634" name="Rectangle 2">
            <a:extLst>
              <a:ext uri="{FF2B5EF4-FFF2-40B4-BE49-F238E27FC236}">
                <a16:creationId xmlns:a16="http://schemas.microsoft.com/office/drawing/2014/main" id="{BBF287A2-5DA2-4035-AAED-E6B4F6BEE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Example: New Root Node</a:t>
            </a:r>
          </a:p>
        </p:txBody>
      </p:sp>
      <p:pic>
        <p:nvPicPr>
          <p:cNvPr id="9221" name="Picture 4">
            <a:extLst>
              <a:ext uri="{FF2B5EF4-FFF2-40B4-BE49-F238E27FC236}">
                <a16:creationId xmlns:a16="http://schemas.microsoft.com/office/drawing/2014/main" id="{3ADBA03B-A69A-4283-94B4-3A29C3933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36320"/>
            <a:ext cx="822960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>
            <a:extLst>
              <a:ext uri="{FF2B5EF4-FFF2-40B4-BE49-F238E27FC236}">
                <a16:creationId xmlns:a16="http://schemas.microsoft.com/office/drawing/2014/main" id="{26C5E97C-83EC-4F7C-9A5D-FCFEE21CC7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2C6BAC27-1842-4A97-A7D5-FD8D7CD16893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243" name="Footer Placeholder 4">
            <a:extLst>
              <a:ext uri="{FF2B5EF4-FFF2-40B4-BE49-F238E27FC236}">
                <a16:creationId xmlns:a16="http://schemas.microsoft.com/office/drawing/2014/main" id="{085EF33A-14DB-4955-A5C4-1F18F5687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957442" name="Rectangle 2">
            <a:extLst>
              <a:ext uri="{FF2B5EF4-FFF2-40B4-BE49-F238E27FC236}">
                <a16:creationId xmlns:a16="http://schemas.microsoft.com/office/drawing/2014/main" id="{C43F849A-E338-4B6B-9024-9BB86AE79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Solution 2: Mounting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739AEB52-0264-44AD-85B1-510ECEADB5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Introduce nodes that contain the name of a node in a “foreign” name space</a:t>
            </a:r>
          </a:p>
          <a:p>
            <a:endParaRPr lang="en-US" altLang="en-US"/>
          </a:p>
          <a:p>
            <a:r>
              <a:rPr lang="en-US" altLang="en-US"/>
              <a:t>Mount point: (Directory) node in naming graph that refers to other naming graph</a:t>
            </a:r>
          </a:p>
          <a:p>
            <a:endParaRPr lang="en-US" altLang="en-US"/>
          </a:p>
          <a:p>
            <a:r>
              <a:rPr lang="en-US" altLang="en-US"/>
              <a:t>Mounting point: (Directory) node in other naming graph that is referred to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stemplate">
  <a:themeElements>
    <a:clrScheme name="">
      <a:dk1>
        <a:srgbClr val="000000"/>
      </a:dk1>
      <a:lt1>
        <a:srgbClr val="DDE1EB"/>
      </a:lt1>
      <a:dk2>
        <a:srgbClr val="002DB4"/>
      </a:dk2>
      <a:lt2>
        <a:srgbClr val="919191"/>
      </a:lt2>
      <a:accent1>
        <a:srgbClr val="618FFD"/>
      </a:accent1>
      <a:accent2>
        <a:srgbClr val="00AE00"/>
      </a:accent2>
      <a:accent3>
        <a:srgbClr val="EBEEF3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0000FF"/>
          </a:buClr>
          <a:buSzPct val="75000"/>
          <a:buFont typeface="Arial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0000FF"/>
          </a:buClr>
          <a:buSzPct val="75000"/>
          <a:buFont typeface="Arial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s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D:\yhf\cstemplate.pot</Template>
  <TotalTime>0</TotalTime>
  <Words>2030</Words>
  <Application>Microsoft Office PowerPoint</Application>
  <PresentationFormat>Letter Paper (8.5x11 in)</PresentationFormat>
  <Paragraphs>319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宋体</vt:lpstr>
      <vt:lpstr>Arial</vt:lpstr>
      <vt:lpstr>Symbol</vt:lpstr>
      <vt:lpstr>Times New Roman</vt:lpstr>
      <vt:lpstr>Wingdings</vt:lpstr>
      <vt:lpstr>cstemplate</vt:lpstr>
      <vt:lpstr>CS5223 Distributed Systems</vt:lpstr>
      <vt:lpstr>Today’s Roadmap</vt:lpstr>
      <vt:lpstr>Motivation for Naming</vt:lpstr>
      <vt:lpstr>Basic Concepts in Naming</vt:lpstr>
      <vt:lpstr>Different Kinds of Names</vt:lpstr>
      <vt:lpstr>Merging Name Spaces</vt:lpstr>
      <vt:lpstr>Solution 1: New Root Node</vt:lpstr>
      <vt:lpstr>Example: New Root Node</vt:lpstr>
      <vt:lpstr>Solution 2: Mounting</vt:lpstr>
      <vt:lpstr>Example of Mounting</vt:lpstr>
      <vt:lpstr>Simple Naming: Broadcast</vt:lpstr>
      <vt:lpstr>Simple Naming: Forwarding Pointers</vt:lpstr>
      <vt:lpstr>Simple Naming: Home-Based Approach</vt:lpstr>
      <vt:lpstr>Example: Home-Based Approach</vt:lpstr>
      <vt:lpstr>Domain Name System: DNS</vt:lpstr>
      <vt:lpstr>Side-track: The Role of Case Studies</vt:lpstr>
      <vt:lpstr>DNS Name Space</vt:lpstr>
      <vt:lpstr>The DNS Tree</vt:lpstr>
      <vt:lpstr>Relative Names in DNS</vt:lpstr>
      <vt:lpstr>Domains in DNS</vt:lpstr>
      <vt:lpstr>Resolving DNS Names:  The Perspectives of a Client</vt:lpstr>
      <vt:lpstr>Resolving a DNS Request</vt:lpstr>
      <vt:lpstr>Root DNS servers</vt:lpstr>
      <vt:lpstr>Resolving a DNS Request</vt:lpstr>
      <vt:lpstr>Critical Design Decisions in DNS</vt:lpstr>
      <vt:lpstr>Vulnerability of DNS</vt:lpstr>
      <vt:lpstr>History Readings (Non-compulsory)</vt:lpstr>
      <vt:lpstr>The Fundamental Need  for Bootstrapping in Naming</vt:lpstr>
      <vt:lpstr>Today’s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2011-08-22T06:19:34Z</dcterms:created>
  <dcterms:modified xsi:type="dcterms:W3CDTF">2020-04-21T10:28:52Z</dcterms:modified>
</cp:coreProperties>
</file>