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60" r:id="rId2"/>
    <p:sldId id="511" r:id="rId3"/>
    <p:sldId id="512" r:id="rId4"/>
    <p:sldId id="500" r:id="rId5"/>
    <p:sldId id="501" r:id="rId6"/>
    <p:sldId id="513" r:id="rId7"/>
    <p:sldId id="502" r:id="rId8"/>
    <p:sldId id="514" r:id="rId9"/>
    <p:sldId id="516" r:id="rId10"/>
    <p:sldId id="517" r:id="rId11"/>
    <p:sldId id="518" r:id="rId12"/>
    <p:sldId id="519" r:id="rId13"/>
    <p:sldId id="520" r:id="rId14"/>
    <p:sldId id="531" r:id="rId15"/>
    <p:sldId id="523" r:id="rId16"/>
    <p:sldId id="524" r:id="rId17"/>
    <p:sldId id="532" r:id="rId18"/>
    <p:sldId id="526" r:id="rId19"/>
    <p:sldId id="527" r:id="rId20"/>
    <p:sldId id="533" r:id="rId21"/>
    <p:sldId id="529" r:id="rId22"/>
    <p:sldId id="530" r:id="rId23"/>
  </p:sldIdLst>
  <p:sldSz cx="12188825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260" autoAdjust="0"/>
  </p:normalViewPr>
  <p:slideViewPr>
    <p:cSldViewPr>
      <p:cViewPr varScale="1">
        <p:scale>
          <a:sx n="62" d="100"/>
          <a:sy n="62" d="100"/>
        </p:scale>
        <p:origin x="1038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26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49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EC486EC7-B4F1-4F04-B7FF-C486E60875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104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397625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4600D095-13D5-439B-AA5E-03D3CC9BD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424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65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50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18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14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62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938472" y="6537326"/>
            <a:ext cx="2844059" cy="320675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35DD5A66-9C2F-42FF-B09E-B62E67AA14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8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20C1-C97C-4A95-8CC7-E9C91CBF4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9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E9CD-6400-4048-A621-93BAB80DC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52400"/>
            <a:ext cx="10969943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447801"/>
            <a:ext cx="10969943" cy="4678364"/>
          </a:xfrm>
        </p:spPr>
        <p:txBody>
          <a:bodyPr/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938472" y="6537326"/>
            <a:ext cx="2844059" cy="320675"/>
          </a:xfrm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57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3C469-7C95-4280-A06B-E0B75510F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3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DC131-9A15-4746-A2F6-35F31BCF58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8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F1C9-0564-4621-92FB-D00C85A93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25E5-12CD-4826-A5AF-2C98E7658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9D020-3E06-4B10-9F51-23473D21C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3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F5AF-EDEE-436D-9ACF-174E098673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3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DACC-B398-4434-9A27-1DB8A0412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5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600201"/>
            <a:ext cx="1096994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441" y="6400801"/>
            <a:ext cx="7414869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5325" y="6400801"/>
            <a:ext cx="2844059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BC80DFAE-88B7-49D3-8F2D-B101E877E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5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1"/>
            <a:ext cx="12188825" cy="1771651"/>
          </a:xfrm>
        </p:spPr>
        <p:txBody>
          <a:bodyPr/>
          <a:lstStyle/>
          <a:p>
            <a:r>
              <a:rPr lang="en-US" dirty="0" smtClean="0"/>
              <a:t>Cross-Rack-Aware Updates in </a:t>
            </a:r>
            <a:br>
              <a:rPr lang="en-US" dirty="0" smtClean="0"/>
            </a:br>
            <a:r>
              <a:rPr lang="en-US" dirty="0" smtClean="0"/>
              <a:t>Erasure-Coded Data Centers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294" y="3886200"/>
            <a:ext cx="11376237" cy="1752600"/>
          </a:xfrm>
        </p:spPr>
        <p:txBody>
          <a:bodyPr/>
          <a:lstStyle/>
          <a:p>
            <a:r>
              <a:rPr lang="en-US" dirty="0" err="1" smtClean="0"/>
              <a:t>Zhirong</a:t>
            </a:r>
            <a:r>
              <a:rPr lang="en-US" dirty="0" smtClean="0"/>
              <a:t> Shen, </a:t>
            </a:r>
            <a:r>
              <a:rPr lang="en-US" b="1" dirty="0" smtClean="0"/>
              <a:t>Patrick </a:t>
            </a:r>
            <a:r>
              <a:rPr lang="en-US" b="1" dirty="0"/>
              <a:t>P. C. </a:t>
            </a:r>
            <a:r>
              <a:rPr lang="en-US" b="1" dirty="0" smtClean="0"/>
              <a:t>Lee</a:t>
            </a:r>
            <a:endParaRPr lang="en-US" dirty="0" smtClean="0"/>
          </a:p>
          <a:p>
            <a:r>
              <a:rPr lang="en-US" sz="2400" dirty="0" smtClean="0"/>
              <a:t>The Chinese University of Hong Kong</a:t>
            </a:r>
            <a:endParaRPr lang="en-US" sz="2400" dirty="0"/>
          </a:p>
          <a:p>
            <a:r>
              <a:rPr lang="en-US" sz="2400" dirty="0" smtClean="0"/>
              <a:t>ICPP 2018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DD5A66-9C2F-42FF-B09E-B62E67AA144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5" name="Picture 4" descr="CUH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612" y="54037"/>
            <a:ext cx="1744343" cy="93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96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Data-delta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417620"/>
            <a:ext cx="10969943" cy="2195510"/>
          </a:xfrm>
        </p:spPr>
        <p:txBody>
          <a:bodyPr/>
          <a:lstStyle/>
          <a:p>
            <a:r>
              <a:rPr lang="en-US" dirty="0" smtClean="0"/>
              <a:t>Idea: u</a:t>
            </a:r>
            <a:r>
              <a:rPr lang="en-US" altLang="zh-CN" dirty="0" smtClean="0"/>
              <a:t>pdate </a:t>
            </a:r>
            <a:r>
              <a:rPr lang="en-US" altLang="zh-CN" dirty="0" smtClean="0">
                <a:solidFill>
                  <a:srgbClr val="FF0000"/>
                </a:solidFill>
              </a:rPr>
              <a:t>multiple parity chunks</a:t>
            </a:r>
            <a:r>
              <a:rPr lang="en-US" altLang="zh-CN" dirty="0" smtClean="0"/>
              <a:t> based on </a:t>
            </a:r>
            <a:r>
              <a:rPr lang="en-US" altLang="zh-CN" dirty="0" smtClean="0">
                <a:solidFill>
                  <a:srgbClr val="FF0000"/>
                </a:solidFill>
              </a:rPr>
              <a:t>the change of each data chunk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If Rack </a:t>
            </a:r>
            <a:r>
              <a:rPr lang="en-US" altLang="zh-CN" dirty="0" err="1"/>
              <a:t>i</a:t>
            </a:r>
            <a:r>
              <a:rPr lang="en-US" altLang="zh-CN" dirty="0"/>
              <a:t> has </a:t>
            </a:r>
            <a:r>
              <a:rPr lang="en-US" altLang="zh-CN" dirty="0" err="1"/>
              <a:t>i</a:t>
            </a:r>
            <a:r>
              <a:rPr lang="en-US" altLang="zh-CN" dirty="0"/>
              <a:t>’ </a:t>
            </a:r>
            <a:r>
              <a:rPr lang="en-US" altLang="zh-CN" dirty="0" smtClean="0"/>
              <a:t>data chunks updated </a:t>
            </a:r>
            <a:r>
              <a:rPr lang="en-US" altLang="zh-CN" dirty="0"/>
              <a:t>and </a:t>
            </a:r>
            <a:r>
              <a:rPr lang="en-US" altLang="zh-CN" dirty="0" smtClean="0"/>
              <a:t>Rack </a:t>
            </a:r>
            <a:r>
              <a:rPr lang="en-US" altLang="zh-CN" dirty="0"/>
              <a:t>j stores j’ parity </a:t>
            </a:r>
            <a:r>
              <a:rPr lang="en-US" altLang="zh-CN" dirty="0" smtClean="0"/>
              <a:t>chunks, send 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’ data delta chunks </a:t>
            </a:r>
            <a:r>
              <a:rPr lang="en-US" altLang="zh-CN" dirty="0" smtClean="0"/>
              <a:t>from Rack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to Rack j</a:t>
            </a:r>
          </a:p>
          <a:p>
            <a:pPr marL="457200" lvl="1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827212" y="4101231"/>
            <a:ext cx="1711131" cy="1462896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915444" y="4188128"/>
            <a:ext cx="636877" cy="6445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2199393" y="5625514"/>
            <a:ext cx="105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Rack </a:t>
            </a:r>
            <a:r>
              <a:rPr lang="en-US" b="1" dirty="0" err="1" smtClean="0"/>
              <a:t>i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2817015" y="4188128"/>
            <a:ext cx="622056" cy="6445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aseline="-25000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5076304" y="4101231"/>
            <a:ext cx="1780108" cy="1462896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164537" y="4188128"/>
            <a:ext cx="617621" cy="644551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0999" y="5625514"/>
            <a:ext cx="105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Rack j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6150559" y="4188128"/>
            <a:ext cx="617621" cy="644551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aseline="-25000" dirty="0"/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3439071" y="4469594"/>
            <a:ext cx="172546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5778854" y="4469594"/>
            <a:ext cx="371705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002060"/>
            </a:solidFill>
            <a:prstDash val="solid"/>
            <a:round/>
            <a:headEnd type="none" w="lg" len="sm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Freeform 45"/>
          <p:cNvSpPr/>
          <p:nvPr/>
        </p:nvSpPr>
        <p:spPr bwMode="auto">
          <a:xfrm>
            <a:off x="2444833" y="3844392"/>
            <a:ext cx="2735179" cy="392638"/>
          </a:xfrm>
          <a:custGeom>
            <a:avLst/>
            <a:gdLst>
              <a:gd name="connsiteX0" fmla="*/ 0 w 3461657"/>
              <a:gd name="connsiteY0" fmla="*/ 955436 h 1004422"/>
              <a:gd name="connsiteX1" fmla="*/ 1387929 w 3461657"/>
              <a:gd name="connsiteY1" fmla="*/ 73693 h 1004422"/>
              <a:gd name="connsiteX2" fmla="*/ 2383972 w 3461657"/>
              <a:gd name="connsiteY2" fmla="*/ 155336 h 1004422"/>
              <a:gd name="connsiteX3" fmla="*/ 3461657 w 3461657"/>
              <a:gd name="connsiteY3" fmla="*/ 1004422 h 100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657" h="1004422">
                <a:moveTo>
                  <a:pt x="0" y="955436"/>
                </a:moveTo>
                <a:cubicBezTo>
                  <a:pt x="495300" y="581239"/>
                  <a:pt x="990600" y="207043"/>
                  <a:pt x="1387929" y="73693"/>
                </a:cubicBezTo>
                <a:cubicBezTo>
                  <a:pt x="1785258" y="-59657"/>
                  <a:pt x="2038351" y="214"/>
                  <a:pt x="2383972" y="155336"/>
                </a:cubicBezTo>
                <a:cubicBezTo>
                  <a:pt x="2729593" y="310458"/>
                  <a:pt x="3095625" y="657440"/>
                  <a:pt x="3461657" y="1004422"/>
                </a:cubicBezTo>
              </a:path>
            </a:pathLst>
          </a:custGeom>
          <a:noFill/>
          <a:ln w="57150" cap="flat" cmpd="sng" algn="ctr">
            <a:solidFill>
              <a:srgbClr val="00206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776886" y="4483780"/>
                <a:ext cx="574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D</a:t>
                </a:r>
                <a:r>
                  <a:rPr lang="en-US" baseline="-25000" dirty="0" smtClean="0">
                    <a:solidFill>
                      <a:srgbClr val="002060"/>
                    </a:solidFill>
                  </a:rPr>
                  <a:t>2</a:t>
                </a:r>
                <a:endParaRPr lang="en-US" baseline="-25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886" y="4483780"/>
                <a:ext cx="574196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727608" y="3810000"/>
                <a:ext cx="574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D</a:t>
                </a:r>
                <a:r>
                  <a:rPr lang="en-US" baseline="-25000" dirty="0" smtClean="0">
                    <a:solidFill>
                      <a:srgbClr val="002060"/>
                    </a:solidFill>
                  </a:rPr>
                  <a:t>1</a:t>
                </a:r>
                <a:endParaRPr lang="en-US" baseline="-25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608" y="3810000"/>
                <a:ext cx="574196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136580" y="4179332"/>
                <a:ext cx="4343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Generate new parity chunks:</a:t>
                </a:r>
              </a:p>
              <a:p>
                <a:r>
                  <a:rPr lang="en-US" sz="2400" dirty="0" smtClean="0"/>
                  <a:t> </a:t>
                </a:r>
              </a:p>
              <a:p>
                <a:r>
                  <a:rPr lang="en-US" sz="2400" dirty="0" smtClean="0"/>
                  <a:t>P</a:t>
                </a:r>
                <a:r>
                  <a:rPr lang="en-US" sz="2400" baseline="-25000" dirty="0" smtClean="0"/>
                  <a:t>i</a:t>
                </a:r>
                <a:r>
                  <a:rPr lang="en-US" sz="2400" dirty="0" smtClean="0"/>
                  <a:t>’ </a:t>
                </a:r>
                <a:r>
                  <a:rPr lang="en-US" sz="2400" dirty="0"/>
                  <a:t>= P</a:t>
                </a:r>
                <a:r>
                  <a:rPr lang="en-US" sz="2400" baseline="-25000" dirty="0" smtClean="0"/>
                  <a:t>i</a:t>
                </a:r>
                <a:r>
                  <a:rPr lang="en-US" sz="2400" baseline="-250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+ a</a:t>
                </a:r>
                <a:r>
                  <a:rPr lang="en-US" sz="2400" baseline="-25000" dirty="0" smtClean="0">
                    <a:solidFill>
                      <a:srgbClr val="002060"/>
                    </a:solidFill>
                  </a:rPr>
                  <a:t>1i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D</a:t>
                </a:r>
                <a:r>
                  <a:rPr lang="en-US" sz="2400" baseline="-25000" dirty="0" smtClean="0">
                    <a:solidFill>
                      <a:srgbClr val="002060"/>
                    </a:solidFill>
                  </a:rPr>
                  <a:t>1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+ a</a:t>
                </a:r>
                <a:r>
                  <a:rPr lang="en-US" sz="2400" baseline="-25000" dirty="0" smtClean="0">
                    <a:solidFill>
                      <a:srgbClr val="002060"/>
                    </a:solidFill>
                  </a:rPr>
                  <a:t>2i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D</a:t>
                </a:r>
                <a:r>
                  <a:rPr lang="en-US" sz="2400" baseline="-25000" dirty="0" smtClean="0">
                    <a:solidFill>
                      <a:srgbClr val="002060"/>
                    </a:solidFill>
                  </a:rPr>
                  <a:t>2</a:t>
                </a:r>
                <a:endParaRPr lang="en-US" sz="2400" baseline="-25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580" y="4179332"/>
                <a:ext cx="4343400" cy="1200329"/>
              </a:xfrm>
              <a:prstGeom prst="rect">
                <a:avLst/>
              </a:prstGeom>
              <a:blipFill>
                <a:blip r:embed="rId5"/>
                <a:stretch>
                  <a:fillRect l="-2247" t="-3571" b="-1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987207" y="4323927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</a:t>
            </a:r>
            <a:r>
              <a:rPr lang="en-US" sz="2000" baseline="-25000" dirty="0"/>
              <a:t>1</a:t>
            </a:r>
            <a:r>
              <a:rPr lang="zh-CN" altLang="en-US" sz="2000" dirty="0"/>
              <a:t>’</a:t>
            </a:r>
            <a:endParaRPr lang="en-US" sz="20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2878130" y="4284928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</a:t>
            </a:r>
            <a:r>
              <a:rPr lang="en-US" sz="2000" baseline="-25000" dirty="0" smtClean="0"/>
              <a:t>2</a:t>
            </a:r>
            <a:r>
              <a:rPr lang="zh-CN" altLang="en-US" sz="2000" dirty="0" smtClean="0"/>
              <a:t>’</a:t>
            </a:r>
            <a:endParaRPr lang="en-US" sz="2000" baseline="-25000" dirty="0"/>
          </a:p>
        </p:txBody>
      </p:sp>
      <p:sp>
        <p:nvSpPr>
          <p:cNvPr id="24" name="Rounded Rectangle 23"/>
          <p:cNvSpPr/>
          <p:nvPr/>
        </p:nvSpPr>
        <p:spPr bwMode="auto">
          <a:xfrm>
            <a:off x="6150558" y="4894065"/>
            <a:ext cx="617621" cy="612915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248341" y="4310348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6234363" y="4310348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</a:t>
            </a:r>
            <a:r>
              <a:rPr lang="en-US" sz="2000" baseline="-25000" dirty="0"/>
              <a:t>2</a:t>
            </a:r>
          </a:p>
        </p:txBody>
      </p:sp>
      <p:sp>
        <p:nvSpPr>
          <p:cNvPr id="27" name="TextBox 24"/>
          <p:cNvSpPr txBox="1"/>
          <p:nvPr/>
        </p:nvSpPr>
        <p:spPr>
          <a:xfrm>
            <a:off x="6237082" y="4994655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</a:t>
            </a:r>
            <a:r>
              <a:rPr lang="en-US" sz="2000" baseline="-25000" dirty="0"/>
              <a:t>3</a:t>
            </a:r>
          </a:p>
        </p:txBody>
      </p:sp>
      <p:cxnSp>
        <p:nvCxnSpPr>
          <p:cNvPr id="28" name="Straight Arrow Connector 27"/>
          <p:cNvCxnSpPr>
            <a:endCxn id="24" idx="1"/>
          </p:cNvCxnSpPr>
          <p:nvPr/>
        </p:nvCxnSpPr>
        <p:spPr bwMode="auto">
          <a:xfrm>
            <a:off x="5747786" y="4828690"/>
            <a:ext cx="402772" cy="371833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002060"/>
            </a:solidFill>
            <a:prstDash val="solid"/>
            <a:round/>
            <a:headEnd type="none" w="lg" len="sm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439071" y="6052228"/>
            <a:ext cx="1649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</a:t>
            </a:r>
            <a:r>
              <a:rPr lang="en-US" sz="2400" dirty="0" smtClean="0"/>
              <a:t>’ = 2; j’ =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991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Parity-delta Commit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09440" y="1371600"/>
            <a:ext cx="1096994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Idea: update </a:t>
            </a:r>
            <a:r>
              <a:rPr lang="en-US" kern="0" dirty="0" smtClean="0">
                <a:solidFill>
                  <a:srgbClr val="FF0000"/>
                </a:solidFill>
              </a:rPr>
              <a:t>each parity chunk </a:t>
            </a:r>
            <a:r>
              <a:rPr lang="en-US" kern="0" dirty="0" smtClean="0"/>
              <a:t>by aggregating </a:t>
            </a:r>
            <a:r>
              <a:rPr lang="en-US" kern="0" dirty="0" smtClean="0">
                <a:solidFill>
                  <a:srgbClr val="FF0000"/>
                </a:solidFill>
              </a:rPr>
              <a:t>changes of multiple data chunks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If </a:t>
            </a:r>
            <a:r>
              <a:rPr lang="en-US" altLang="zh-CN" dirty="0"/>
              <a:t>Rack </a:t>
            </a:r>
            <a:r>
              <a:rPr lang="en-US" altLang="zh-CN" dirty="0" err="1"/>
              <a:t>i</a:t>
            </a:r>
            <a:r>
              <a:rPr lang="en-US" altLang="zh-CN" dirty="0"/>
              <a:t> has </a:t>
            </a:r>
            <a:r>
              <a:rPr lang="en-US" altLang="zh-CN" dirty="0" err="1"/>
              <a:t>i</a:t>
            </a:r>
            <a:r>
              <a:rPr lang="en-US" altLang="zh-CN" dirty="0"/>
              <a:t>’ </a:t>
            </a:r>
            <a:r>
              <a:rPr lang="en-US" altLang="zh-CN" dirty="0" smtClean="0"/>
              <a:t>data chunks updated </a:t>
            </a:r>
            <a:r>
              <a:rPr lang="en-US" altLang="zh-CN" dirty="0"/>
              <a:t>and Rack j stores j’ parity </a:t>
            </a:r>
            <a:r>
              <a:rPr lang="en-US" altLang="zh-CN" dirty="0" smtClean="0"/>
              <a:t>chunks, send </a:t>
            </a:r>
            <a:r>
              <a:rPr lang="en-US" altLang="zh-CN" dirty="0" smtClean="0">
                <a:solidFill>
                  <a:srgbClr val="FF0000"/>
                </a:solidFill>
              </a:rPr>
              <a:t>j’ parity </a:t>
            </a:r>
            <a:r>
              <a:rPr lang="en-US" altLang="zh-CN" dirty="0">
                <a:solidFill>
                  <a:srgbClr val="FF0000"/>
                </a:solidFill>
              </a:rPr>
              <a:t>delta chunks </a:t>
            </a:r>
            <a:r>
              <a:rPr lang="en-US" altLang="zh-CN" dirty="0"/>
              <a:t>from Rack </a:t>
            </a:r>
            <a:r>
              <a:rPr lang="en-US" altLang="zh-CN" dirty="0" err="1"/>
              <a:t>i</a:t>
            </a:r>
            <a:r>
              <a:rPr lang="en-US" altLang="zh-CN" dirty="0"/>
              <a:t> to Rack j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737124" y="3970888"/>
                <a:ext cx="50292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Generate new parity chunks:</a:t>
                </a:r>
              </a:p>
              <a:p>
                <a:r>
                  <a:rPr lang="en-US" sz="2400" dirty="0" smtClean="0"/>
                  <a:t> </a:t>
                </a:r>
              </a:p>
              <a:p>
                <a:r>
                  <a:rPr lang="en-US" sz="2400" dirty="0" smtClean="0"/>
                  <a:t>P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’ = P</a:t>
                </a:r>
                <a:r>
                  <a:rPr lang="en-US" sz="2400" baseline="-25000" dirty="0" smtClean="0"/>
                  <a:t>1</a:t>
                </a:r>
                <a:r>
                  <a:rPr lang="en-US" sz="2400" baseline="-250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+ </a:t>
                </a:r>
                <a:r>
                  <a:rPr lang="en-US" sz="2400" dirty="0">
                    <a:solidFill>
                      <a:srgbClr val="FF5050"/>
                    </a:solidFill>
                  </a:rPr>
                  <a:t>a</a:t>
                </a:r>
                <a:r>
                  <a:rPr lang="en-US" sz="2400" baseline="-25000" dirty="0">
                    <a:solidFill>
                      <a:srgbClr val="FF5050"/>
                    </a:solidFill>
                  </a:rPr>
                  <a:t>31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5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dirty="0">
                    <a:solidFill>
                      <a:srgbClr val="FF5050"/>
                    </a:solidFill>
                  </a:rPr>
                  <a:t>D</a:t>
                </a:r>
                <a:r>
                  <a:rPr lang="en-US" sz="2400" baseline="-25000" dirty="0">
                    <a:solidFill>
                      <a:srgbClr val="FF5050"/>
                    </a:solidFill>
                  </a:rPr>
                  <a:t>3 </a:t>
                </a:r>
                <a:r>
                  <a:rPr lang="en-US" sz="2400" dirty="0">
                    <a:solidFill>
                      <a:srgbClr val="FF5050"/>
                    </a:solidFill>
                  </a:rPr>
                  <a:t>+ a</a:t>
                </a:r>
                <a:r>
                  <a:rPr lang="en-US" sz="2400" baseline="-25000" dirty="0">
                    <a:solidFill>
                      <a:srgbClr val="FF5050"/>
                    </a:solidFill>
                  </a:rPr>
                  <a:t>41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5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dirty="0">
                    <a:solidFill>
                      <a:srgbClr val="FF5050"/>
                    </a:solidFill>
                  </a:rPr>
                  <a:t>D</a:t>
                </a:r>
                <a:r>
                  <a:rPr lang="en-US" sz="2400" baseline="-25000" dirty="0">
                    <a:solidFill>
                      <a:srgbClr val="FF5050"/>
                    </a:solidFill>
                  </a:rPr>
                  <a:t>4 </a:t>
                </a:r>
                <a:r>
                  <a:rPr lang="en-US" sz="2400" dirty="0">
                    <a:solidFill>
                      <a:srgbClr val="FF5050"/>
                    </a:solidFill>
                  </a:rPr>
                  <a:t>+ a</a:t>
                </a:r>
                <a:r>
                  <a:rPr lang="en-US" sz="2400" baseline="-25000" dirty="0">
                    <a:solidFill>
                      <a:srgbClr val="FF5050"/>
                    </a:solidFill>
                  </a:rPr>
                  <a:t>51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5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dirty="0">
                    <a:solidFill>
                      <a:srgbClr val="FF5050"/>
                    </a:solidFill>
                  </a:rPr>
                  <a:t>D</a:t>
                </a:r>
                <a:r>
                  <a:rPr lang="en-US" sz="2400" baseline="-25000" dirty="0">
                    <a:solidFill>
                      <a:srgbClr val="FF5050"/>
                    </a:solidFill>
                  </a:rPr>
                  <a:t>5</a:t>
                </a:r>
              </a:p>
              <a:p>
                <a:endParaRPr lang="en-US" sz="2400" dirty="0">
                  <a:solidFill>
                    <a:srgbClr val="FF5050"/>
                  </a:solidFill>
                </a:endParaRPr>
              </a:p>
              <a:p>
                <a:r>
                  <a:rPr lang="en-US" sz="2400" dirty="0" smtClean="0"/>
                  <a:t>P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’ = P</a:t>
                </a:r>
                <a:r>
                  <a:rPr lang="en-US" sz="2400" baseline="-25000" dirty="0" smtClean="0"/>
                  <a:t>2</a:t>
                </a:r>
                <a:r>
                  <a:rPr lang="en-US" sz="2400" baseline="-250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+ </a:t>
                </a:r>
                <a:r>
                  <a:rPr lang="en-US" sz="2400" dirty="0">
                    <a:solidFill>
                      <a:srgbClr val="FF5050"/>
                    </a:solidFill>
                  </a:rPr>
                  <a:t>a</a:t>
                </a:r>
                <a:r>
                  <a:rPr lang="en-US" sz="2400" baseline="-25000" dirty="0">
                    <a:solidFill>
                      <a:srgbClr val="FF5050"/>
                    </a:solidFill>
                  </a:rPr>
                  <a:t>32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5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dirty="0">
                    <a:solidFill>
                      <a:srgbClr val="FF5050"/>
                    </a:solidFill>
                  </a:rPr>
                  <a:t>D</a:t>
                </a:r>
                <a:r>
                  <a:rPr lang="en-US" sz="2400" baseline="-25000" dirty="0">
                    <a:solidFill>
                      <a:srgbClr val="FF5050"/>
                    </a:solidFill>
                  </a:rPr>
                  <a:t>3</a:t>
                </a:r>
                <a:r>
                  <a:rPr lang="en-US" sz="2400" dirty="0">
                    <a:solidFill>
                      <a:srgbClr val="FF5050"/>
                    </a:solidFill>
                  </a:rPr>
                  <a:t>+ a</a:t>
                </a:r>
                <a:r>
                  <a:rPr lang="en-US" sz="2400" baseline="-25000" dirty="0">
                    <a:solidFill>
                      <a:srgbClr val="FF5050"/>
                    </a:solidFill>
                  </a:rPr>
                  <a:t>42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5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dirty="0">
                    <a:solidFill>
                      <a:srgbClr val="FF5050"/>
                    </a:solidFill>
                  </a:rPr>
                  <a:t>D</a:t>
                </a:r>
                <a:r>
                  <a:rPr lang="en-US" sz="2400" baseline="-25000" dirty="0">
                    <a:solidFill>
                      <a:srgbClr val="FF5050"/>
                    </a:solidFill>
                  </a:rPr>
                  <a:t>4</a:t>
                </a:r>
                <a:r>
                  <a:rPr lang="en-US" sz="2400" dirty="0">
                    <a:solidFill>
                      <a:srgbClr val="FF5050"/>
                    </a:solidFill>
                  </a:rPr>
                  <a:t>+a</a:t>
                </a:r>
                <a:r>
                  <a:rPr lang="en-US" sz="2400" baseline="-25000" dirty="0">
                    <a:solidFill>
                      <a:srgbClr val="FF5050"/>
                    </a:solidFill>
                  </a:rPr>
                  <a:t>52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5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dirty="0" smtClean="0">
                    <a:solidFill>
                      <a:srgbClr val="FF5050"/>
                    </a:solidFill>
                  </a:rPr>
                  <a:t>D</a:t>
                </a:r>
                <a:r>
                  <a:rPr lang="en-US" sz="2400" baseline="-25000" dirty="0" smtClean="0">
                    <a:solidFill>
                      <a:srgbClr val="FF5050"/>
                    </a:solidFill>
                  </a:rPr>
                  <a:t>5</a:t>
                </a:r>
                <a:endParaRPr lang="en-US" sz="2400" baseline="-25000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124" y="3970888"/>
                <a:ext cx="5029200" cy="1938992"/>
              </a:xfrm>
              <a:prstGeom prst="rect">
                <a:avLst/>
              </a:prstGeom>
              <a:blipFill>
                <a:blip r:embed="rId3"/>
                <a:stretch>
                  <a:fillRect l="-1818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 bwMode="auto">
          <a:xfrm>
            <a:off x="912812" y="4201580"/>
            <a:ext cx="1733631" cy="1470873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6898" y="5734175"/>
            <a:ext cx="117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Rack </a:t>
            </a:r>
            <a:r>
              <a:rPr lang="en-US" b="1" dirty="0" err="1" smtClean="0"/>
              <a:t>i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994178" y="4281928"/>
            <a:ext cx="617591" cy="6480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aseline="-25000" dirty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1951334" y="4281927"/>
            <a:ext cx="640259" cy="6480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aseline="-25000" dirty="0"/>
          </a:p>
        </p:txBody>
      </p:sp>
      <p:sp>
        <p:nvSpPr>
          <p:cNvPr id="18" name="Rounded Rectangle 17"/>
          <p:cNvSpPr/>
          <p:nvPr/>
        </p:nvSpPr>
        <p:spPr bwMode="auto">
          <a:xfrm>
            <a:off x="994178" y="4976108"/>
            <a:ext cx="614058" cy="6480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2000" baseline="-25000" dirty="0"/>
          </a:p>
        </p:txBody>
      </p:sp>
      <p:sp>
        <p:nvSpPr>
          <p:cNvPr id="19" name="Rounded Rectangle 18"/>
          <p:cNvSpPr/>
          <p:nvPr/>
        </p:nvSpPr>
        <p:spPr bwMode="auto">
          <a:xfrm>
            <a:off x="4691750" y="4201580"/>
            <a:ext cx="1555062" cy="1470873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4773117" y="4288951"/>
            <a:ext cx="569563" cy="648065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4889556" y="5734175"/>
            <a:ext cx="114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Rack j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 bwMode="auto">
          <a:xfrm>
            <a:off x="5601049" y="4288951"/>
            <a:ext cx="569563" cy="648065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aseline="-25000" dirty="0"/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1608236" y="4605959"/>
            <a:ext cx="342782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5050"/>
            </a:solidFill>
            <a:prstDash val="solid"/>
            <a:round/>
            <a:headEnd type="none" w="lg" len="sm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>
            <a:stCxn id="18" idx="3"/>
          </p:cNvCxnSpPr>
          <p:nvPr/>
        </p:nvCxnSpPr>
        <p:spPr bwMode="auto">
          <a:xfrm flipV="1">
            <a:off x="1608236" y="4937016"/>
            <a:ext cx="639619" cy="363125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5050"/>
            </a:solidFill>
            <a:prstDash val="solid"/>
            <a:round/>
            <a:headEnd type="none" w="lg" len="sm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846433" y="4692476"/>
                <a:ext cx="18191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31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+ a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41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4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+ a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51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5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433" y="4692476"/>
                <a:ext cx="1819101" cy="646331"/>
              </a:xfrm>
              <a:prstGeom prst="rect">
                <a:avLst/>
              </a:prstGeom>
              <a:blipFill>
                <a:blip r:embed="rId4"/>
                <a:stretch>
                  <a:fillRect l="-302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>
            <a:stCxn id="17" idx="3"/>
            <a:endCxn id="20" idx="1"/>
          </p:cNvCxnSpPr>
          <p:nvPr/>
        </p:nvCxnSpPr>
        <p:spPr bwMode="auto">
          <a:xfrm>
            <a:off x="2591593" y="4605960"/>
            <a:ext cx="2181524" cy="70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Freeform 70"/>
          <p:cNvSpPr/>
          <p:nvPr/>
        </p:nvSpPr>
        <p:spPr bwMode="auto">
          <a:xfrm>
            <a:off x="2601180" y="3957039"/>
            <a:ext cx="3059924" cy="446070"/>
          </a:xfrm>
          <a:custGeom>
            <a:avLst/>
            <a:gdLst>
              <a:gd name="connsiteX0" fmla="*/ 0 w 3461657"/>
              <a:gd name="connsiteY0" fmla="*/ 955436 h 1004422"/>
              <a:gd name="connsiteX1" fmla="*/ 1387929 w 3461657"/>
              <a:gd name="connsiteY1" fmla="*/ 73693 h 1004422"/>
              <a:gd name="connsiteX2" fmla="*/ 2383972 w 3461657"/>
              <a:gd name="connsiteY2" fmla="*/ 155336 h 1004422"/>
              <a:gd name="connsiteX3" fmla="*/ 3461657 w 3461657"/>
              <a:gd name="connsiteY3" fmla="*/ 1004422 h 100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657" h="1004422">
                <a:moveTo>
                  <a:pt x="0" y="955436"/>
                </a:moveTo>
                <a:cubicBezTo>
                  <a:pt x="495300" y="581239"/>
                  <a:pt x="990600" y="207043"/>
                  <a:pt x="1387929" y="73693"/>
                </a:cubicBezTo>
                <a:cubicBezTo>
                  <a:pt x="1785258" y="-59657"/>
                  <a:pt x="2038351" y="214"/>
                  <a:pt x="2383972" y="155336"/>
                </a:cubicBezTo>
                <a:cubicBezTo>
                  <a:pt x="2729593" y="310458"/>
                  <a:pt x="3095625" y="657440"/>
                  <a:pt x="3461657" y="1004422"/>
                </a:cubicBezTo>
              </a:path>
            </a:pathLst>
          </a:custGeom>
          <a:noFill/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59931" y="3581400"/>
                <a:ext cx="2601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32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+ a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42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4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+a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52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5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931" y="3581400"/>
                <a:ext cx="2601172" cy="369332"/>
              </a:xfrm>
              <a:prstGeom prst="rect">
                <a:avLst/>
              </a:prstGeom>
              <a:blipFill>
                <a:blip r:embed="rId5"/>
                <a:stretch>
                  <a:fillRect l="-2108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4"/>
          <p:cNvSpPr txBox="1"/>
          <p:nvPr/>
        </p:nvSpPr>
        <p:spPr>
          <a:xfrm>
            <a:off x="4828605" y="4409416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</a:t>
            </a:r>
            <a:r>
              <a:rPr lang="en-US" sz="2000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61103" y="4403109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</a:t>
            </a:r>
            <a:r>
              <a:rPr lang="en-US" sz="2000" baseline="-25000" dirty="0"/>
              <a:t>2</a:t>
            </a:r>
          </a:p>
        </p:txBody>
      </p:sp>
      <p:sp>
        <p:nvSpPr>
          <p:cNvPr id="26" name="TextBox 21"/>
          <p:cNvSpPr txBox="1"/>
          <p:nvPr/>
        </p:nvSpPr>
        <p:spPr>
          <a:xfrm>
            <a:off x="1039757" y="436068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</a:t>
            </a:r>
            <a:r>
              <a:rPr lang="en-US" sz="2000" baseline="-25000" dirty="0"/>
              <a:t>3</a:t>
            </a:r>
            <a:r>
              <a:rPr lang="zh-CN" altLang="en-US" sz="2000" dirty="0" smtClean="0"/>
              <a:t>’</a:t>
            </a:r>
            <a:endParaRPr lang="en-US" sz="2000" baseline="-25000" dirty="0"/>
          </a:p>
        </p:txBody>
      </p:sp>
      <p:sp>
        <p:nvSpPr>
          <p:cNvPr id="27" name="TextBox 21"/>
          <p:cNvSpPr txBox="1"/>
          <p:nvPr/>
        </p:nvSpPr>
        <p:spPr>
          <a:xfrm>
            <a:off x="2010013" y="4364649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</a:t>
            </a:r>
            <a:r>
              <a:rPr lang="en-US" sz="2000" baseline="-25000" dirty="0"/>
              <a:t>4</a:t>
            </a:r>
            <a:r>
              <a:rPr lang="zh-CN" altLang="en-US" sz="2000" dirty="0" smtClean="0"/>
              <a:t>’</a:t>
            </a:r>
            <a:endParaRPr lang="en-US" sz="2000" baseline="-25000" dirty="0"/>
          </a:p>
        </p:txBody>
      </p:sp>
      <p:sp>
        <p:nvSpPr>
          <p:cNvPr id="28" name="TextBox 21"/>
          <p:cNvSpPr txBox="1"/>
          <p:nvPr/>
        </p:nvSpPr>
        <p:spPr>
          <a:xfrm>
            <a:off x="1042214" y="5086376"/>
            <a:ext cx="52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</a:t>
            </a:r>
            <a:r>
              <a:rPr lang="en-US" sz="2000" baseline="-25000" dirty="0"/>
              <a:t>5</a:t>
            </a:r>
            <a:r>
              <a:rPr lang="zh-CN" altLang="en-US" sz="2000" dirty="0" smtClean="0"/>
              <a:t>’</a:t>
            </a:r>
            <a:endParaRPr lang="en-US" sz="20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2838471" y="5941778"/>
            <a:ext cx="1649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</a:t>
            </a:r>
            <a:r>
              <a:rPr lang="en-US" sz="2400" dirty="0" smtClean="0"/>
              <a:t>’ = 3; j’ =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81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55" grpId="0"/>
      <p:bldP spid="71" grpId="0" animBg="1"/>
      <p:bldP spid="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Parity </a:t>
            </a:r>
            <a:r>
              <a:rPr lang="en-US" altLang="zh-CN" dirty="0" smtClean="0"/>
              <a:t>Updates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 bwMode="auto">
              <a:xfrm>
                <a:off x="609440" y="1752600"/>
                <a:ext cx="10969943" cy="381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kern="0" dirty="0" smtClean="0"/>
                  <a:t>Choose the best in commit phase in each iteration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Use data-delta commit when </a:t>
                </a:r>
                <a:r>
                  <a:rPr lang="en-US" altLang="zh-CN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’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j’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Use parity-delta commit when </a:t>
                </a:r>
                <a:r>
                  <a:rPr lang="en-US" altLang="zh-CN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’ &gt; j’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Not necessarily theoretically minimum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Some data update patterns and erasure codes allow less cross-rack update traffic</a:t>
                </a:r>
              </a:p>
              <a:p>
                <a:pPr marL="457200" lvl="1" indent="0">
                  <a:buNone/>
                </a:pPr>
                <a:endParaRPr lang="en-US" kern="0" dirty="0"/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440" y="1752600"/>
                <a:ext cx="10969943" cy="3810000"/>
              </a:xfrm>
              <a:prstGeom prst="rect">
                <a:avLst/>
              </a:prstGeom>
              <a:blipFill>
                <a:blip r:embed="rId3"/>
                <a:stretch>
                  <a:fillRect l="-1000" t="-176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/>
          <p:cNvSpPr/>
          <p:nvPr/>
        </p:nvSpPr>
        <p:spPr bwMode="auto">
          <a:xfrm>
            <a:off x="6627812" y="2438400"/>
            <a:ext cx="228600" cy="609600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98100" y="2543145"/>
            <a:ext cx="437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Cross-rack update traffic = </a:t>
            </a:r>
            <a:r>
              <a:rPr lang="en-US" sz="2000" b="1" dirty="0" smtClean="0">
                <a:solidFill>
                  <a:srgbClr val="FF0000"/>
                </a:solidFill>
              </a:rPr>
              <a:t>min{</a:t>
            </a:r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’, j’}</a:t>
            </a:r>
            <a:endParaRPr lang="en-US" sz="2000" b="1" baseline="-25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09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0"/>
            <a:ext cx="10969943" cy="2511584"/>
          </a:xfrm>
        </p:spPr>
        <p:txBody>
          <a:bodyPr/>
          <a:lstStyle/>
          <a:p>
            <a:r>
              <a:rPr lang="en-US" dirty="0" smtClean="0"/>
              <a:t>R</a:t>
            </a:r>
            <a:r>
              <a:rPr lang="en-US" altLang="zh-CN" dirty="0" smtClean="0"/>
              <a:t>elocate updated chunks to save update costs in next commits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Several data chunks of a stripe are likely updated again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Trade-off: extra swap traffic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Activate data grouping only when there is performance gain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Details in the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1315018" y="4577513"/>
            <a:ext cx="1489844" cy="137641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396989" y="4659274"/>
            <a:ext cx="580720" cy="6064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0929" y="6011690"/>
            <a:ext cx="9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Rack 1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3364276" y="4577513"/>
            <a:ext cx="1489844" cy="137641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0187" y="6011690"/>
            <a:ext cx="9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Rack 2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138841" y="4659274"/>
            <a:ext cx="605630" cy="6064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aseline="-250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1382473" y="5302304"/>
            <a:ext cx="609752" cy="6064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aseline="-25000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3431056" y="4652700"/>
            <a:ext cx="609752" cy="6064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aseline="-25000" dirty="0"/>
          </a:p>
        </p:txBody>
      </p:sp>
      <p:sp>
        <p:nvSpPr>
          <p:cNvPr id="15" name="Rounded Rectangle 14"/>
          <p:cNvSpPr/>
          <p:nvPr/>
        </p:nvSpPr>
        <p:spPr bwMode="auto">
          <a:xfrm>
            <a:off x="5420842" y="4570940"/>
            <a:ext cx="1489844" cy="137641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02813" y="4652701"/>
            <a:ext cx="573792" cy="606449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66753" y="6005117"/>
            <a:ext cx="9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Rack 3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 bwMode="auto">
          <a:xfrm>
            <a:off x="7402402" y="4570940"/>
            <a:ext cx="1489844" cy="137641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484374" y="4652701"/>
            <a:ext cx="573792" cy="606449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7648313" y="6005117"/>
            <a:ext cx="9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Rack 4</a:t>
            </a:r>
            <a:endParaRPr lang="en-US" b="1" dirty="0"/>
          </a:p>
        </p:txBody>
      </p:sp>
      <p:sp>
        <p:nvSpPr>
          <p:cNvPr id="23" name="Rounded Rectangle 22"/>
          <p:cNvSpPr/>
          <p:nvPr/>
        </p:nvSpPr>
        <p:spPr bwMode="auto">
          <a:xfrm>
            <a:off x="9383962" y="4570939"/>
            <a:ext cx="1489844" cy="1376419"/>
          </a:xfrm>
          <a:prstGeom prst="roundRect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9465934" y="4652700"/>
            <a:ext cx="573792" cy="606449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9629873" y="6005116"/>
            <a:ext cx="9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Rack 5</a:t>
            </a:r>
            <a:endParaRPr lang="en-US" b="1" dirty="0"/>
          </a:p>
        </p:txBody>
      </p:sp>
      <p:cxnSp>
        <p:nvCxnSpPr>
          <p:cNvPr id="26" name="Straight Arrow Connector 25"/>
          <p:cNvCxnSpPr>
            <a:stCxn id="7" idx="3"/>
            <a:endCxn id="11" idx="1"/>
          </p:cNvCxnSpPr>
          <p:nvPr/>
        </p:nvCxnSpPr>
        <p:spPr bwMode="auto">
          <a:xfrm>
            <a:off x="1977709" y="4962499"/>
            <a:ext cx="161132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5050"/>
            </a:solidFill>
            <a:prstDash val="solid"/>
            <a:round/>
            <a:headEnd type="none" w="lg" len="sm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Freeform 30"/>
          <p:cNvSpPr/>
          <p:nvPr/>
        </p:nvSpPr>
        <p:spPr bwMode="auto">
          <a:xfrm>
            <a:off x="2601744" y="4288260"/>
            <a:ext cx="3282790" cy="404068"/>
          </a:xfrm>
          <a:custGeom>
            <a:avLst/>
            <a:gdLst>
              <a:gd name="connsiteX0" fmla="*/ 0 w 3461657"/>
              <a:gd name="connsiteY0" fmla="*/ 955436 h 1004422"/>
              <a:gd name="connsiteX1" fmla="*/ 1387929 w 3461657"/>
              <a:gd name="connsiteY1" fmla="*/ 73693 h 1004422"/>
              <a:gd name="connsiteX2" fmla="*/ 2383972 w 3461657"/>
              <a:gd name="connsiteY2" fmla="*/ 155336 h 1004422"/>
              <a:gd name="connsiteX3" fmla="*/ 3461657 w 3461657"/>
              <a:gd name="connsiteY3" fmla="*/ 1004422 h 100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657" h="1004422">
                <a:moveTo>
                  <a:pt x="0" y="955436"/>
                </a:moveTo>
                <a:cubicBezTo>
                  <a:pt x="495300" y="581239"/>
                  <a:pt x="990600" y="207043"/>
                  <a:pt x="1387929" y="73693"/>
                </a:cubicBezTo>
                <a:cubicBezTo>
                  <a:pt x="1785258" y="-59657"/>
                  <a:pt x="2038351" y="214"/>
                  <a:pt x="2383972" y="155336"/>
                </a:cubicBezTo>
                <a:cubicBezTo>
                  <a:pt x="2729593" y="310458"/>
                  <a:pt x="3095625" y="657440"/>
                  <a:pt x="3461657" y="1004422"/>
                </a:cubicBezTo>
              </a:path>
            </a:pathLst>
          </a:custGeom>
          <a:noFill/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Freeform 31"/>
          <p:cNvSpPr/>
          <p:nvPr/>
        </p:nvSpPr>
        <p:spPr bwMode="auto">
          <a:xfrm>
            <a:off x="2655531" y="4095022"/>
            <a:ext cx="5283358" cy="615086"/>
          </a:xfrm>
          <a:custGeom>
            <a:avLst/>
            <a:gdLst>
              <a:gd name="connsiteX0" fmla="*/ 0 w 3461657"/>
              <a:gd name="connsiteY0" fmla="*/ 955436 h 1004422"/>
              <a:gd name="connsiteX1" fmla="*/ 1387929 w 3461657"/>
              <a:gd name="connsiteY1" fmla="*/ 73693 h 1004422"/>
              <a:gd name="connsiteX2" fmla="*/ 2383972 w 3461657"/>
              <a:gd name="connsiteY2" fmla="*/ 155336 h 1004422"/>
              <a:gd name="connsiteX3" fmla="*/ 3461657 w 3461657"/>
              <a:gd name="connsiteY3" fmla="*/ 1004422 h 100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657" h="1004422">
                <a:moveTo>
                  <a:pt x="0" y="955436"/>
                </a:moveTo>
                <a:cubicBezTo>
                  <a:pt x="495300" y="581239"/>
                  <a:pt x="990600" y="207043"/>
                  <a:pt x="1387929" y="73693"/>
                </a:cubicBezTo>
                <a:cubicBezTo>
                  <a:pt x="1785258" y="-59657"/>
                  <a:pt x="2038351" y="214"/>
                  <a:pt x="2383972" y="155336"/>
                </a:cubicBezTo>
                <a:cubicBezTo>
                  <a:pt x="2729593" y="310458"/>
                  <a:pt x="3095625" y="657440"/>
                  <a:pt x="3461657" y="1004422"/>
                </a:cubicBezTo>
              </a:path>
            </a:pathLst>
          </a:custGeom>
          <a:noFill/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Freeform 32"/>
          <p:cNvSpPr/>
          <p:nvPr/>
        </p:nvSpPr>
        <p:spPr bwMode="auto">
          <a:xfrm>
            <a:off x="2682518" y="3930162"/>
            <a:ext cx="7088216" cy="771056"/>
          </a:xfrm>
          <a:custGeom>
            <a:avLst/>
            <a:gdLst>
              <a:gd name="connsiteX0" fmla="*/ 0 w 3461657"/>
              <a:gd name="connsiteY0" fmla="*/ 955436 h 1004422"/>
              <a:gd name="connsiteX1" fmla="*/ 1387929 w 3461657"/>
              <a:gd name="connsiteY1" fmla="*/ 73693 h 1004422"/>
              <a:gd name="connsiteX2" fmla="*/ 2383972 w 3461657"/>
              <a:gd name="connsiteY2" fmla="*/ 155336 h 1004422"/>
              <a:gd name="connsiteX3" fmla="*/ 3461657 w 3461657"/>
              <a:gd name="connsiteY3" fmla="*/ 1004422 h 100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657" h="1004422">
                <a:moveTo>
                  <a:pt x="0" y="955436"/>
                </a:moveTo>
                <a:cubicBezTo>
                  <a:pt x="495300" y="581239"/>
                  <a:pt x="990600" y="207043"/>
                  <a:pt x="1387929" y="73693"/>
                </a:cubicBezTo>
                <a:cubicBezTo>
                  <a:pt x="1785258" y="-59657"/>
                  <a:pt x="2038351" y="214"/>
                  <a:pt x="2383972" y="155336"/>
                </a:cubicBezTo>
                <a:cubicBezTo>
                  <a:pt x="2729593" y="310458"/>
                  <a:pt x="3095625" y="657440"/>
                  <a:pt x="3461657" y="1004422"/>
                </a:cubicBezTo>
              </a:path>
            </a:pathLst>
          </a:custGeom>
          <a:noFill/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Freeform 33"/>
          <p:cNvSpPr/>
          <p:nvPr/>
        </p:nvSpPr>
        <p:spPr bwMode="auto">
          <a:xfrm>
            <a:off x="3767103" y="4399822"/>
            <a:ext cx="3793831" cy="281076"/>
          </a:xfrm>
          <a:custGeom>
            <a:avLst/>
            <a:gdLst>
              <a:gd name="connsiteX0" fmla="*/ 0 w 3461657"/>
              <a:gd name="connsiteY0" fmla="*/ 955436 h 1004422"/>
              <a:gd name="connsiteX1" fmla="*/ 1387929 w 3461657"/>
              <a:gd name="connsiteY1" fmla="*/ 73693 h 1004422"/>
              <a:gd name="connsiteX2" fmla="*/ 2383972 w 3461657"/>
              <a:gd name="connsiteY2" fmla="*/ 155336 h 1004422"/>
              <a:gd name="connsiteX3" fmla="*/ 3461657 w 3461657"/>
              <a:gd name="connsiteY3" fmla="*/ 1004422 h 100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657" h="1004422">
                <a:moveTo>
                  <a:pt x="0" y="955436"/>
                </a:moveTo>
                <a:cubicBezTo>
                  <a:pt x="495300" y="581239"/>
                  <a:pt x="990600" y="207043"/>
                  <a:pt x="1387929" y="73693"/>
                </a:cubicBezTo>
                <a:cubicBezTo>
                  <a:pt x="1785258" y="-59657"/>
                  <a:pt x="2038351" y="214"/>
                  <a:pt x="2383972" y="155336"/>
                </a:cubicBezTo>
                <a:cubicBezTo>
                  <a:pt x="2729593" y="310458"/>
                  <a:pt x="3095625" y="657440"/>
                  <a:pt x="3461657" y="1004422"/>
                </a:cubicBezTo>
              </a:path>
            </a:pathLst>
          </a:custGeom>
          <a:noFill/>
          <a:ln w="57150" cap="flat" cmpd="sng" algn="ctr">
            <a:solidFill>
              <a:srgbClr val="00206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3820742" y="4276830"/>
            <a:ext cx="5645192" cy="390064"/>
          </a:xfrm>
          <a:custGeom>
            <a:avLst/>
            <a:gdLst>
              <a:gd name="connsiteX0" fmla="*/ 0 w 3461657"/>
              <a:gd name="connsiteY0" fmla="*/ 955436 h 1004422"/>
              <a:gd name="connsiteX1" fmla="*/ 1387929 w 3461657"/>
              <a:gd name="connsiteY1" fmla="*/ 73693 h 1004422"/>
              <a:gd name="connsiteX2" fmla="*/ 2383972 w 3461657"/>
              <a:gd name="connsiteY2" fmla="*/ 155336 h 1004422"/>
              <a:gd name="connsiteX3" fmla="*/ 3461657 w 3461657"/>
              <a:gd name="connsiteY3" fmla="*/ 1004422 h 100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657" h="1004422">
                <a:moveTo>
                  <a:pt x="0" y="955436"/>
                </a:moveTo>
                <a:cubicBezTo>
                  <a:pt x="495300" y="581239"/>
                  <a:pt x="990600" y="207043"/>
                  <a:pt x="1387929" y="73693"/>
                </a:cubicBezTo>
                <a:cubicBezTo>
                  <a:pt x="1785258" y="-59657"/>
                  <a:pt x="2038351" y="214"/>
                  <a:pt x="2383972" y="155336"/>
                </a:cubicBezTo>
                <a:cubicBezTo>
                  <a:pt x="2729593" y="310458"/>
                  <a:pt x="3095625" y="657440"/>
                  <a:pt x="3461657" y="1004422"/>
                </a:cubicBezTo>
              </a:path>
            </a:pathLst>
          </a:custGeom>
          <a:noFill/>
          <a:ln w="57150" cap="flat" cmpd="sng" algn="ctr">
            <a:solidFill>
              <a:srgbClr val="00206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V="1">
            <a:off x="4040808" y="4949574"/>
            <a:ext cx="1462005" cy="657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ounded Rectangle 37"/>
          <p:cNvSpPr/>
          <p:nvPr/>
        </p:nvSpPr>
        <p:spPr bwMode="auto">
          <a:xfrm>
            <a:off x="2110487" y="5304989"/>
            <a:ext cx="609752" cy="6064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aseline="-25000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1976483" y="5161822"/>
            <a:ext cx="176874" cy="18617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FF5050"/>
            </a:solidFill>
            <a:prstDash val="solid"/>
            <a:round/>
            <a:headEnd type="none" w="lg" len="sm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Freeform 39"/>
          <p:cNvSpPr/>
          <p:nvPr/>
        </p:nvSpPr>
        <p:spPr bwMode="auto">
          <a:xfrm rot="20227019">
            <a:off x="2681602" y="5232733"/>
            <a:ext cx="798626" cy="105244"/>
          </a:xfrm>
          <a:custGeom>
            <a:avLst/>
            <a:gdLst>
              <a:gd name="connsiteX0" fmla="*/ 0 w 3461657"/>
              <a:gd name="connsiteY0" fmla="*/ 955436 h 1004422"/>
              <a:gd name="connsiteX1" fmla="*/ 1387929 w 3461657"/>
              <a:gd name="connsiteY1" fmla="*/ 73693 h 1004422"/>
              <a:gd name="connsiteX2" fmla="*/ 2383972 w 3461657"/>
              <a:gd name="connsiteY2" fmla="*/ 155336 h 1004422"/>
              <a:gd name="connsiteX3" fmla="*/ 3461657 w 3461657"/>
              <a:gd name="connsiteY3" fmla="*/ 1004422 h 100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657" h="1004422">
                <a:moveTo>
                  <a:pt x="0" y="955436"/>
                </a:moveTo>
                <a:cubicBezTo>
                  <a:pt x="495300" y="581239"/>
                  <a:pt x="990600" y="207043"/>
                  <a:pt x="1387929" y="73693"/>
                </a:cubicBezTo>
                <a:cubicBezTo>
                  <a:pt x="1785258" y="-59657"/>
                  <a:pt x="2038351" y="214"/>
                  <a:pt x="2383972" y="155336"/>
                </a:cubicBezTo>
                <a:cubicBezTo>
                  <a:pt x="2729593" y="310458"/>
                  <a:pt x="3095625" y="657440"/>
                  <a:pt x="3461657" y="1004422"/>
                </a:cubicBezTo>
              </a:path>
            </a:pathLst>
          </a:cu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 rot="9503698">
            <a:off x="2725760" y="5398240"/>
            <a:ext cx="798626" cy="105244"/>
          </a:xfrm>
          <a:custGeom>
            <a:avLst/>
            <a:gdLst>
              <a:gd name="connsiteX0" fmla="*/ 0 w 3461657"/>
              <a:gd name="connsiteY0" fmla="*/ 955436 h 1004422"/>
              <a:gd name="connsiteX1" fmla="*/ 1387929 w 3461657"/>
              <a:gd name="connsiteY1" fmla="*/ 73693 h 1004422"/>
              <a:gd name="connsiteX2" fmla="*/ 2383972 w 3461657"/>
              <a:gd name="connsiteY2" fmla="*/ 155336 h 1004422"/>
              <a:gd name="connsiteX3" fmla="*/ 3461657 w 3461657"/>
              <a:gd name="connsiteY3" fmla="*/ 1004422 h 100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657" h="1004422">
                <a:moveTo>
                  <a:pt x="0" y="955436"/>
                </a:moveTo>
                <a:cubicBezTo>
                  <a:pt x="495300" y="581239"/>
                  <a:pt x="990600" y="207043"/>
                  <a:pt x="1387929" y="73693"/>
                </a:cubicBezTo>
                <a:cubicBezTo>
                  <a:pt x="1785258" y="-59657"/>
                  <a:pt x="2038351" y="214"/>
                  <a:pt x="2383972" y="155336"/>
                </a:cubicBezTo>
                <a:cubicBezTo>
                  <a:pt x="2729593" y="310458"/>
                  <a:pt x="3095625" y="657440"/>
                  <a:pt x="3461657" y="1004422"/>
                </a:cubicBezTo>
              </a:path>
            </a:pathLst>
          </a:custGeom>
          <a:noFill/>
          <a:ln w="571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9814390">
            <a:off x="2813624" y="5373732"/>
            <a:ext cx="9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swa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77708" y="6305490"/>
            <a:ext cx="2883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2060"/>
                </a:solidFill>
              </a:rPr>
              <a:t>Swapping D</a:t>
            </a:r>
            <a:r>
              <a:rPr lang="en-US" altLang="zh-CN" sz="2000" b="1" baseline="-25000" dirty="0" smtClean="0">
                <a:solidFill>
                  <a:srgbClr val="002060"/>
                </a:solidFill>
              </a:rPr>
              <a:t>5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’ with 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D</a:t>
            </a:r>
            <a:r>
              <a:rPr lang="en-US" altLang="zh-CN" sz="2000" b="1" baseline="-25000" dirty="0" smtClean="0">
                <a:solidFill>
                  <a:srgbClr val="002060"/>
                </a:solidFill>
              </a:rPr>
              <a:t>4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 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37" name="TextBox 24"/>
          <p:cNvSpPr txBox="1"/>
          <p:nvPr/>
        </p:nvSpPr>
        <p:spPr>
          <a:xfrm>
            <a:off x="5564792" y="4758976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</a:t>
            </a:r>
            <a:r>
              <a:rPr lang="en-US" sz="2000" baseline="-25000" dirty="0"/>
              <a:t>1</a:t>
            </a:r>
          </a:p>
        </p:txBody>
      </p:sp>
      <p:sp>
        <p:nvSpPr>
          <p:cNvPr id="39" name="TextBox 24"/>
          <p:cNvSpPr txBox="1"/>
          <p:nvPr/>
        </p:nvSpPr>
        <p:spPr>
          <a:xfrm>
            <a:off x="7545888" y="4762443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</a:t>
            </a:r>
            <a:r>
              <a:rPr lang="en-US" sz="2000" baseline="-25000" dirty="0"/>
              <a:t>2</a:t>
            </a:r>
          </a:p>
        </p:txBody>
      </p:sp>
      <p:sp>
        <p:nvSpPr>
          <p:cNvPr id="43" name="TextBox 24"/>
          <p:cNvSpPr txBox="1"/>
          <p:nvPr/>
        </p:nvSpPr>
        <p:spPr>
          <a:xfrm>
            <a:off x="9527448" y="4749519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</a:t>
            </a:r>
            <a:r>
              <a:rPr lang="en-US" sz="2000" baseline="-25000" dirty="0"/>
              <a:t>3</a:t>
            </a:r>
          </a:p>
        </p:txBody>
      </p:sp>
      <p:sp>
        <p:nvSpPr>
          <p:cNvPr id="47" name="TextBox 21"/>
          <p:cNvSpPr txBox="1"/>
          <p:nvPr/>
        </p:nvSpPr>
        <p:spPr>
          <a:xfrm>
            <a:off x="1417919" y="5386030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</a:t>
            </a:r>
            <a:r>
              <a:rPr lang="en-US" sz="2000" baseline="-25000" dirty="0"/>
              <a:t>3</a:t>
            </a:r>
            <a:r>
              <a:rPr lang="zh-CN" altLang="en-US" sz="2000" dirty="0" smtClean="0"/>
              <a:t>’</a:t>
            </a:r>
            <a:endParaRPr lang="en-US" sz="2000" baseline="-25000" dirty="0"/>
          </a:p>
        </p:txBody>
      </p:sp>
      <p:sp>
        <p:nvSpPr>
          <p:cNvPr id="49" name="TextBox 21"/>
          <p:cNvSpPr txBox="1"/>
          <p:nvPr/>
        </p:nvSpPr>
        <p:spPr>
          <a:xfrm>
            <a:off x="3454715" y="4724652"/>
            <a:ext cx="52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</a:t>
            </a:r>
            <a:r>
              <a:rPr lang="en-US" sz="2000" baseline="-25000" dirty="0"/>
              <a:t>5</a:t>
            </a:r>
            <a:r>
              <a:rPr lang="zh-CN" altLang="en-US" sz="2000" dirty="0" smtClean="0"/>
              <a:t>’</a:t>
            </a:r>
            <a:endParaRPr lang="en-US" sz="2000" baseline="-25000" dirty="0"/>
          </a:p>
        </p:txBody>
      </p:sp>
      <p:sp>
        <p:nvSpPr>
          <p:cNvPr id="50" name="TextBox 21"/>
          <p:cNvSpPr txBox="1"/>
          <p:nvPr/>
        </p:nvSpPr>
        <p:spPr>
          <a:xfrm>
            <a:off x="2200355" y="4728568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</a:t>
            </a:r>
            <a:r>
              <a:rPr lang="en-US" sz="2000" baseline="-25000" dirty="0"/>
              <a:t>2</a:t>
            </a:r>
            <a:r>
              <a:rPr lang="zh-CN" altLang="en-US" sz="2000" dirty="0" smtClean="0"/>
              <a:t>’</a:t>
            </a:r>
            <a:endParaRPr lang="en-US" sz="2000" baseline="-25000" dirty="0"/>
          </a:p>
        </p:txBody>
      </p:sp>
      <p:sp>
        <p:nvSpPr>
          <p:cNvPr id="51" name="TextBox 21"/>
          <p:cNvSpPr txBox="1"/>
          <p:nvPr/>
        </p:nvSpPr>
        <p:spPr>
          <a:xfrm>
            <a:off x="1429362" y="4758976"/>
            <a:ext cx="522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</a:t>
            </a:r>
            <a:r>
              <a:rPr lang="en-US" sz="2000" baseline="-25000" dirty="0"/>
              <a:t>1</a:t>
            </a:r>
            <a:r>
              <a:rPr lang="zh-CN" altLang="en-US" sz="2000" dirty="0" smtClean="0"/>
              <a:t>’</a:t>
            </a:r>
            <a:endParaRPr lang="en-US" sz="2000" baseline="-25000" dirty="0"/>
          </a:p>
        </p:txBody>
      </p:sp>
      <p:sp>
        <p:nvSpPr>
          <p:cNvPr id="48" name="TextBox 21"/>
          <p:cNvSpPr txBox="1"/>
          <p:nvPr/>
        </p:nvSpPr>
        <p:spPr>
          <a:xfrm>
            <a:off x="2213174" y="5405473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</a:t>
            </a:r>
            <a:r>
              <a:rPr lang="en-US" sz="2000" baseline="-25000" dirty="0" smtClean="0"/>
              <a:t>4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46308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3686E-6 -4.07407E-6 L 0.10862 -0.0939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1" y="-469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659E-6 -1.11111E-6 L 0.10615 -0.0946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01" y="-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6291E-8 4.81481E-6 L -1.56291E-8 0.00023 C -0.0013 0.00138 -0.00274 0.00254 -0.00365 0.00462 C -0.00417 0.00625 -0.00391 0.00856 -0.00443 0.01018 C -0.00482 0.0118 -0.00573 0.0125 -0.00638 0.01388 C -0.00873 0.01921 -0.00612 0.0155 -0.00912 0.02083 C -0.00951 0.02152 -0.01016 0.02199 -0.01068 0.02268 C -0.01198 0.025 -0.01328 0.02731 -0.01459 0.02962 C -0.01537 0.03101 -0.01576 0.03333 -0.01693 0.03379 C -0.02058 0.03587 -0.02149 0.03611 -0.02514 0.03935 C -0.03438 0.04837 -0.02722 0.04375 -0.03608 0.04861 C -0.0366 0.04907 -0.03699 0.05 -0.03764 0.05046 C -0.03816 0.05115 -0.03894 0.05092 -0.03959 0.05138 C -0.04975 0.05532 -0.03959 0.05185 -0.04936 0.05416 C -0.05092 0.05439 -0.05249 0.05509 -0.05405 0.05555 C -0.056 0.05601 -0.05796 0.05625 -0.05991 0.05694 C -0.06226 0.0574 -0.06447 0.05856 -0.06694 0.05879 C -0.07411 0.05995 -0.08153 0.06018 -0.08883 0.06111 C -0.08935 0.06203 -0.08974 0.06296 -0.09039 0.06388 C -0.09091 0.06435 -0.09156 0.06481 -0.09234 0.06527 C -0.09807 0.06851 -0.09234 0.06458 -0.09703 0.06805 C -0.09742 0.06851 -0.09768 0.06944 -0.0982 0.0699 C -0.09911 0.07106 -0.10029 0.07175 -0.10133 0.07268 L -0.1025 0.07407 C -0.10289 0.07592 -0.10328 0.07777 -0.10367 0.07962 C -0.10393 0.08101 -0.10406 0.08263 -0.10445 0.08379 C -0.10524 0.08703 -0.1068 0.09004 -0.10797 0.09305 C -0.10823 0.09375 -0.10901 0.09652 -0.10992 0.09652 C -0.11018 0.09652 -0.10992 0.09537 -0.10992 0.0949 " pathEditMode="relative" rAng="0" ptsTypes="AAAAAAAAAAAAAAAAAAAAAAAAAAAAA">
                                      <p:cBhvr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9" y="4815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9138E-6 4.44444E-6 L 2.89138E-6 0.00023 C -0.00131 0.00138 -0.00274 0.00254 -0.00365 0.00463 C -0.00417 0.00625 -0.00391 0.00856 -0.00443 0.01018 C -0.00482 0.0118 -0.00573 0.0125 -0.00638 0.01388 C -0.00873 0.01921 -0.00612 0.0155 -0.00912 0.02083 C -0.00951 0.02152 -0.01016 0.02199 -0.01068 0.02268 C -0.01199 0.025 -0.01329 0.02731 -0.01459 0.02963 C -0.01537 0.03101 -0.01576 0.03333 -0.01693 0.03379 C -0.02058 0.03588 -0.02149 0.03611 -0.02514 0.03935 C -0.03439 0.04838 -0.02722 0.04375 -0.03608 0.04861 C -0.0366 0.04907 -0.03699 0.05 -0.03764 0.05046 C -0.03816 0.05115 -0.03895 0.05092 -0.0396 0.05138 C -0.04976 0.05532 -0.0396 0.05185 -0.04936 0.05416 C -0.05093 0.05439 -0.05249 0.05509 -0.05405 0.05555 C -0.05601 0.05601 -0.05796 0.05625 -0.05991 0.05694 C -0.06226 0.0574 -0.06447 0.05856 -0.06695 0.05879 C -0.07411 0.05995 -0.08153 0.06018 -0.08883 0.06111 C -0.08935 0.06203 -0.08974 0.06296 -0.09039 0.06388 C -0.09091 0.06435 -0.09156 0.06481 -0.09234 0.06527 C -0.09808 0.06851 -0.09234 0.06458 -0.09703 0.06805 C -0.09742 0.06851 -0.09768 0.06944 -0.09821 0.0699 C -0.09912 0.07106 -0.10029 0.07175 -0.10133 0.07268 L -0.1025 0.07407 C -0.10289 0.07592 -0.10328 0.07777 -0.10368 0.07963 C -0.10394 0.08101 -0.10407 0.08263 -0.10446 0.08379 C -0.10524 0.08703 -0.1068 0.09004 -0.10797 0.09305 C -0.10823 0.09375 -0.10902 0.09652 -0.10993 0.09652 C -0.11019 0.09652 -0.10993 0.09537 -0.10993 0.0949 " pathEditMode="relative" rAng="0" ptsTypes="AAAAAAAAAAAAAAAAAAAAAAAAAAAAA">
                                      <p:cBhvr>
                                        <p:cTn id="5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9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8" grpId="0" animBg="1"/>
      <p:bldP spid="40" grpId="0" animBg="1"/>
      <p:bldP spid="41" grpId="0" animBg="1"/>
      <p:bldP spid="42" grpId="0"/>
      <p:bldP spid="44" grpId="0"/>
      <p:bldP spid="49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Interim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2057399"/>
            <a:ext cx="10969943" cy="4068765"/>
          </a:xfrm>
        </p:spPr>
        <p:txBody>
          <a:bodyPr/>
          <a:lstStyle/>
          <a:p>
            <a:r>
              <a:rPr lang="en-US" dirty="0" smtClean="0"/>
              <a:t>How to tolerate loss of updated data chunks before commit?</a:t>
            </a:r>
          </a:p>
          <a:p>
            <a:r>
              <a:rPr lang="en-US" dirty="0" smtClean="0"/>
              <a:t>Idea: store one temporary replica in a different rack for each update data chunk</a:t>
            </a:r>
          </a:p>
          <a:p>
            <a:pPr lvl="1"/>
            <a:r>
              <a:rPr lang="en-US" dirty="0" smtClean="0"/>
              <a:t>Delete the replica after commit</a:t>
            </a:r>
          </a:p>
          <a:p>
            <a:pPr lvl="1"/>
            <a:r>
              <a:rPr lang="en-US" dirty="0" smtClean="0"/>
              <a:t>No storage overhead in long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7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5612" y="1447800"/>
                <a:ext cx="6019800" cy="4953000"/>
              </a:xfrm>
            </p:spPr>
            <p:txBody>
              <a:bodyPr/>
              <a:lstStyle/>
              <a:p>
                <a:r>
                  <a:rPr lang="en-US" dirty="0" smtClean="0"/>
                  <a:t>Approaches: </a:t>
                </a:r>
              </a:p>
              <a:p>
                <a:pPr lvl="1"/>
                <a:r>
                  <a:rPr lang="en-US" b="1" dirty="0" smtClean="0">
                    <a:solidFill>
                      <a:srgbClr val="3333CC"/>
                    </a:solidFill>
                  </a:rPr>
                  <a:t>CAU-0</a:t>
                </a:r>
                <a:r>
                  <a:rPr lang="en-US" dirty="0" smtClean="0"/>
                  <a:t>: CAU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+ 0 interim replica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en-US" b="1" dirty="0" smtClean="0">
                    <a:solidFill>
                      <a:srgbClr val="3333CC"/>
                    </a:solidFill>
                  </a:rPr>
                  <a:t>CAU-1</a:t>
                </a:r>
                <a:r>
                  <a:rPr lang="en-US" dirty="0" smtClean="0"/>
                  <a:t>: CAU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+ 1 interim replica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en-US" b="1" dirty="0" smtClean="0">
                    <a:solidFill>
                      <a:srgbClr val="3333CC"/>
                    </a:solidFill>
                  </a:rPr>
                  <a:t>Erasure coding</a:t>
                </a:r>
              </a:p>
              <a:p>
                <a:r>
                  <a:rPr lang="en-US" dirty="0" smtClean="0"/>
                  <a:t>Results: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CAU-0 has highest data loss probability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CAU-1 has same order of magnitude of data loss probability with EC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e.g., P</a:t>
                </a:r>
                <a:r>
                  <a:rPr lang="en-US" sz="1000" dirty="0"/>
                  <a:t>cau1</a:t>
                </a:r>
                <a:r>
                  <a:rPr lang="en-US" sz="20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=9.83×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en-US" dirty="0"/>
                  <a:t>, P</a:t>
                </a:r>
                <a:r>
                  <a:rPr lang="en-US" sz="1000" dirty="0"/>
                  <a:t>ec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=2.24×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=18 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612" y="1447800"/>
                <a:ext cx="6019800" cy="4953000"/>
              </a:xfrm>
              <a:blipFill>
                <a:blip r:embed="rId2"/>
                <a:stretch>
                  <a:fillRect l="-1824" t="-1355" r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51612" y="4753441"/>
            <a:ext cx="548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Data loss probability vs. append phase duration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135" y="1676400"/>
            <a:ext cx="5666262" cy="313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7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870" y="4931883"/>
            <a:ext cx="8921486" cy="1660526"/>
          </a:xfrm>
        </p:spPr>
        <p:txBody>
          <a:bodyPr/>
          <a:lstStyle/>
          <a:p>
            <a:pPr lvl="1"/>
            <a:r>
              <a:rPr lang="en-US" sz="2800" dirty="0" smtClean="0"/>
              <a:t>Written in C on Linux</a:t>
            </a:r>
          </a:p>
          <a:p>
            <a:pPr lvl="1"/>
            <a:r>
              <a:rPr lang="en-US" sz="2800" dirty="0" smtClean="0"/>
              <a:t>Erasure coding is implemented via </a:t>
            </a:r>
            <a:r>
              <a:rPr lang="en-US" sz="2800" dirty="0" err="1" smtClean="0"/>
              <a:t>Jerasure</a:t>
            </a:r>
            <a:r>
              <a:rPr lang="en-US" sz="2800" dirty="0" smtClean="0"/>
              <a:t> </a:t>
            </a:r>
            <a:r>
              <a:rPr lang="en-US" altLang="zh-CN" sz="2800" dirty="0" smtClean="0"/>
              <a:t>v1.2</a:t>
            </a:r>
            <a:endParaRPr lang="en-US" sz="2800" dirty="0" smtClean="0"/>
          </a:p>
          <a:p>
            <a:pPr lvl="1"/>
            <a:r>
              <a:rPr lang="en-US" sz="2800" dirty="0" smtClean="0"/>
              <a:t>Multi-threading to parallelize data transmissions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82146" y="1447800"/>
            <a:ext cx="9965266" cy="3275593"/>
            <a:chOff x="1827212" y="1828800"/>
            <a:chExt cx="8153400" cy="2680032"/>
          </a:xfrm>
        </p:grpSpPr>
        <p:sp>
          <p:nvSpPr>
            <p:cNvPr id="58" name="Rounded Rectangle 57"/>
            <p:cNvSpPr/>
            <p:nvPr/>
          </p:nvSpPr>
          <p:spPr bwMode="auto">
            <a:xfrm>
              <a:off x="6126068" y="3182986"/>
              <a:ext cx="3168744" cy="1024914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 bwMode="auto">
            <a:xfrm>
              <a:off x="1827212" y="3175337"/>
              <a:ext cx="3168744" cy="1024914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514028" y="3267847"/>
              <a:ext cx="1371243" cy="864330"/>
              <a:chOff x="1422862" y="5486400"/>
              <a:chExt cx="1524000" cy="859541"/>
            </a:xfrm>
          </p:grpSpPr>
          <p:sp>
            <p:nvSpPr>
              <p:cNvPr id="28" name="Rounded Rectangle 27"/>
              <p:cNvSpPr/>
              <p:nvPr/>
            </p:nvSpPr>
            <p:spPr bwMode="auto">
              <a:xfrm>
                <a:off x="1422862" y="5486400"/>
                <a:ext cx="1524000" cy="838200"/>
              </a:xfrm>
              <a:prstGeom prst="round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863286" y="6045434"/>
                <a:ext cx="692677" cy="300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Node</a:t>
                </a:r>
                <a:endParaRPr lang="en-US" b="1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220144" y="3267843"/>
              <a:ext cx="1371243" cy="877419"/>
              <a:chOff x="1676400" y="5486400"/>
              <a:chExt cx="1524000" cy="872558"/>
            </a:xfrm>
          </p:grpSpPr>
          <p:sp>
            <p:nvSpPr>
              <p:cNvPr id="32" name="Rounded Rectangle 31"/>
              <p:cNvSpPr/>
              <p:nvPr/>
            </p:nvSpPr>
            <p:spPr bwMode="auto">
              <a:xfrm>
                <a:off x="1676400" y="5486400"/>
                <a:ext cx="1524000" cy="838200"/>
              </a:xfrm>
              <a:prstGeom prst="round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14248" y="6058451"/>
                <a:ext cx="800718" cy="300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Node</a:t>
                </a:r>
                <a:endParaRPr lang="en-US" b="1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913829" y="3267847"/>
              <a:ext cx="1371243" cy="864330"/>
              <a:chOff x="1676400" y="5486400"/>
              <a:chExt cx="1524000" cy="859541"/>
            </a:xfrm>
          </p:grpSpPr>
          <p:sp>
            <p:nvSpPr>
              <p:cNvPr id="5" name="Rounded Rectangle 4"/>
              <p:cNvSpPr/>
              <p:nvPr/>
            </p:nvSpPr>
            <p:spPr bwMode="auto">
              <a:xfrm>
                <a:off x="1676400" y="5486400"/>
                <a:ext cx="1524000" cy="838200"/>
              </a:xfrm>
              <a:prstGeom prst="roundRect">
                <a:avLst/>
              </a:prstGeom>
              <a:solidFill>
                <a:srgbClr val="FFC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083816" y="6045435"/>
                <a:ext cx="692677" cy="300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Node</a:t>
                </a:r>
                <a:endParaRPr lang="en-US" b="1" dirty="0"/>
              </a:p>
            </p:txBody>
          </p:sp>
        </p:grpSp>
        <p:sp>
          <p:nvSpPr>
            <p:cNvPr id="18" name="Rounded Rectangle 17"/>
            <p:cNvSpPr/>
            <p:nvPr/>
          </p:nvSpPr>
          <p:spPr bwMode="auto">
            <a:xfrm>
              <a:off x="2466232" y="2292025"/>
              <a:ext cx="868226" cy="493387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Client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3258536" y="2785412"/>
              <a:ext cx="353336" cy="5816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stealth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Rounded Rectangle 25"/>
            <p:cNvSpPr/>
            <p:nvPr/>
          </p:nvSpPr>
          <p:spPr bwMode="auto">
            <a:xfrm>
              <a:off x="5239377" y="2055598"/>
              <a:ext cx="2056449" cy="919485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4800747" y="3487505"/>
              <a:ext cx="1674665" cy="51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3334458" y="2486650"/>
              <a:ext cx="19197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stealth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7515319" y="2743200"/>
              <a:ext cx="57896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TextBox 47"/>
            <p:cNvSpPr txBox="1"/>
            <p:nvPr/>
          </p:nvSpPr>
          <p:spPr>
            <a:xfrm>
              <a:off x="8135336" y="2512422"/>
              <a:ext cx="1243190" cy="302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control flow</a:t>
              </a:r>
              <a:endParaRPr lang="en-US" dirty="0"/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>
              <a:off x="7515319" y="2956187"/>
              <a:ext cx="578969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TextBox 52"/>
            <p:cNvSpPr txBox="1"/>
            <p:nvPr/>
          </p:nvSpPr>
          <p:spPr>
            <a:xfrm>
              <a:off x="8211536" y="2773511"/>
              <a:ext cx="906542" cy="302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 flow</a:t>
              </a:r>
              <a:endParaRPr lang="en-US" dirty="0"/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7302318" y="3324320"/>
              <a:ext cx="231587" cy="344810"/>
            </a:xfrm>
            <a:prstGeom prst="round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b="1" dirty="0"/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4569160" y="3320893"/>
              <a:ext cx="231587" cy="344810"/>
            </a:xfrm>
            <a:prstGeom prst="round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b="1" dirty="0"/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2965700" y="3315613"/>
              <a:ext cx="231587" cy="344810"/>
            </a:xfrm>
            <a:prstGeom prst="round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b="1" dirty="0"/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7851927" y="3274008"/>
              <a:ext cx="1371243" cy="84287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8936697" y="3327467"/>
              <a:ext cx="231587" cy="344810"/>
            </a:xfrm>
            <a:prstGeom prst="round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b="1" dirty="0"/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3597083" y="3324040"/>
              <a:ext cx="231587" cy="34481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4341914" y="3320893"/>
              <a:ext cx="231587" cy="344810"/>
            </a:xfrm>
            <a:prstGeom prst="round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 bwMode="auto">
            <a:xfrm>
              <a:off x="7077955" y="3320893"/>
              <a:ext cx="231587" cy="344810"/>
            </a:xfrm>
            <a:prstGeom prst="round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b="1" dirty="0"/>
            </a:p>
          </p:txBody>
        </p:sp>
        <p:cxnSp>
          <p:nvCxnSpPr>
            <p:cNvPr id="52" name="Straight Arrow Connector 51"/>
            <p:cNvCxnSpPr/>
            <p:nvPr/>
          </p:nvCxnSpPr>
          <p:spPr bwMode="auto">
            <a:xfrm>
              <a:off x="3334458" y="2695097"/>
              <a:ext cx="418626" cy="62051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Rounded Rectangle 53"/>
            <p:cNvSpPr/>
            <p:nvPr/>
          </p:nvSpPr>
          <p:spPr bwMode="auto">
            <a:xfrm>
              <a:off x="6473359" y="3324040"/>
              <a:ext cx="231587" cy="34481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b="1" dirty="0"/>
            </a:p>
          </p:txBody>
        </p:sp>
        <p:cxnSp>
          <p:nvCxnSpPr>
            <p:cNvPr id="55" name="Straight Arrow Connector 54"/>
            <p:cNvCxnSpPr/>
            <p:nvPr/>
          </p:nvCxnSpPr>
          <p:spPr bwMode="auto">
            <a:xfrm flipH="1">
              <a:off x="4797864" y="3601723"/>
              <a:ext cx="1672282" cy="719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Rounded Rectangle 58"/>
            <p:cNvSpPr/>
            <p:nvPr/>
          </p:nvSpPr>
          <p:spPr bwMode="auto">
            <a:xfrm>
              <a:off x="7516773" y="1839407"/>
              <a:ext cx="231587" cy="344810"/>
            </a:xfrm>
            <a:prstGeom prst="round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81493" y="4206651"/>
              <a:ext cx="798012" cy="302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Rack</a:t>
              </a:r>
              <a:endParaRPr lang="en-US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105439" y="4206651"/>
              <a:ext cx="798012" cy="302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Rack</a:t>
              </a:r>
              <a:endParaRPr lang="en-US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748360" y="1828800"/>
              <a:ext cx="2215776" cy="302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Appended data chunk</a:t>
              </a:r>
              <a:endParaRPr lang="en-US" dirty="0"/>
            </a:p>
          </p:txBody>
        </p:sp>
        <p:sp>
          <p:nvSpPr>
            <p:cNvPr id="63" name="Rounded Rectangle 62"/>
            <p:cNvSpPr/>
            <p:nvPr/>
          </p:nvSpPr>
          <p:spPr bwMode="auto">
            <a:xfrm>
              <a:off x="7522395" y="2232568"/>
              <a:ext cx="231587" cy="34481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64836" y="2189192"/>
              <a:ext cx="2215776" cy="302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 data chunk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381719" y="2590836"/>
              <a:ext cx="1857425" cy="302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Metadata Server</a:t>
              </a:r>
              <a:endParaRPr lang="en-US" b="1" dirty="0"/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5381719" y="2223499"/>
              <a:ext cx="1856625" cy="344810"/>
            </a:xfrm>
            <a:prstGeom prst="roundRect">
              <a:avLst/>
            </a:prstGeom>
            <a:solidFill>
              <a:srgbClr val="FF5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08612" y="2225450"/>
              <a:ext cx="1762342" cy="302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Chunk Metadata</a:t>
              </a:r>
              <a:endParaRPr lang="en-US" b="1" dirty="0"/>
            </a:p>
          </p:txBody>
        </p:sp>
        <p:cxnSp>
          <p:nvCxnSpPr>
            <p:cNvPr id="68" name="Straight Arrow Connector 67"/>
            <p:cNvCxnSpPr>
              <a:stCxn id="47" idx="3"/>
              <a:endCxn id="49" idx="1"/>
            </p:cNvCxnSpPr>
            <p:nvPr/>
          </p:nvCxnSpPr>
          <p:spPr bwMode="auto">
            <a:xfrm flipV="1">
              <a:off x="3828670" y="3493298"/>
              <a:ext cx="513244" cy="31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Straight Arrow Connector 68"/>
            <p:cNvCxnSpPr>
              <a:stCxn id="54" idx="3"/>
              <a:endCxn id="51" idx="1"/>
            </p:cNvCxnSpPr>
            <p:nvPr/>
          </p:nvCxnSpPr>
          <p:spPr bwMode="auto">
            <a:xfrm flipV="1">
              <a:off x="6704946" y="3493298"/>
              <a:ext cx="373009" cy="31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TextBox 55"/>
            <p:cNvSpPr txBox="1"/>
            <p:nvPr/>
          </p:nvSpPr>
          <p:spPr>
            <a:xfrm>
              <a:off x="8300776" y="3831348"/>
              <a:ext cx="720459" cy="302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Node</a:t>
              </a:r>
              <a:endParaRPr lang="en-US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040251" y="3183647"/>
              <a:ext cx="11403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Replication</a:t>
              </a:r>
              <a:endParaRPr lang="en-US" sz="16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329945" y="3590018"/>
              <a:ext cx="514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Ack</a:t>
              </a:r>
              <a:endParaRPr lang="en-US" sz="1600" dirty="0"/>
            </a:p>
          </p:txBody>
        </p:sp>
        <p:sp>
          <p:nvSpPr>
            <p:cNvPr id="73" name="TextBox 72"/>
            <p:cNvSpPr txBox="1"/>
            <p:nvPr/>
          </p:nvSpPr>
          <p:spPr>
            <a:xfrm rot="3262554">
              <a:off x="2987937" y="2902242"/>
              <a:ext cx="514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Ack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3702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0" y="1524000"/>
            <a:ext cx="11199972" cy="4602165"/>
          </a:xfrm>
        </p:spPr>
        <p:txBody>
          <a:bodyPr/>
          <a:lstStyle/>
          <a:p>
            <a:r>
              <a:rPr lang="en-US" dirty="0" smtClean="0"/>
              <a:t>Trace-driven analysis</a:t>
            </a:r>
          </a:p>
          <a:p>
            <a:pPr lvl="1"/>
            <a:r>
              <a:rPr lang="en-US" dirty="0" smtClean="0"/>
              <a:t>Microsoft Cambridge Traces</a:t>
            </a:r>
          </a:p>
          <a:p>
            <a:pPr lvl="1"/>
            <a:r>
              <a:rPr lang="en-US" dirty="0" smtClean="0"/>
              <a:t>Grouped by </a:t>
            </a:r>
            <a:r>
              <a:rPr lang="en-US" b="1" dirty="0" smtClean="0">
                <a:solidFill>
                  <a:srgbClr val="FF0000"/>
                </a:solidFill>
              </a:rPr>
              <a:t>update locality</a:t>
            </a:r>
            <a:r>
              <a:rPr lang="en-US" dirty="0" smtClean="0"/>
              <a:t> (</a:t>
            </a:r>
            <a:r>
              <a:rPr lang="en-US" dirty="0" err="1" smtClean="0"/>
              <a:t>avg</a:t>
            </a:r>
            <a:r>
              <a:rPr lang="en-US" dirty="0" smtClean="0"/>
              <a:t> # of stripes updated per 1000 updates)</a:t>
            </a:r>
          </a:p>
          <a:p>
            <a:r>
              <a:rPr lang="en-US" dirty="0" smtClean="0"/>
              <a:t>Local cluster and Amazon EC2 experiments</a:t>
            </a:r>
          </a:p>
          <a:p>
            <a:endParaRPr lang="en-US" dirty="0" smtClean="0"/>
          </a:p>
          <a:p>
            <a:r>
              <a:rPr lang="en-US" dirty="0" smtClean="0"/>
              <a:t>Compared schemes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Baseline</a:t>
            </a:r>
            <a:r>
              <a:rPr lang="en-US" dirty="0">
                <a:solidFill>
                  <a:srgbClr val="000000"/>
                </a:solidFill>
              </a:rPr>
              <a:t>: update all n-k parity chunks </a:t>
            </a:r>
            <a:r>
              <a:rPr lang="en-US" i="1" dirty="0">
                <a:solidFill>
                  <a:srgbClr val="000000"/>
                </a:solidFill>
              </a:rPr>
              <a:t>immediately</a:t>
            </a:r>
            <a:r>
              <a:rPr lang="en-US" dirty="0">
                <a:solidFill>
                  <a:srgbClr val="000000"/>
                </a:solidFill>
              </a:rPr>
              <a:t> for each </a:t>
            </a:r>
            <a:r>
              <a:rPr lang="en-US" dirty="0" smtClean="0">
                <a:solidFill>
                  <a:srgbClr val="000000"/>
                </a:solidFill>
              </a:rPr>
              <a:t>update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PARIX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C00000"/>
                </a:solidFill>
              </a:rPr>
              <a:t>[ATC’17</a:t>
            </a:r>
            <a:r>
              <a:rPr lang="en-US" sz="1800" dirty="0">
                <a:solidFill>
                  <a:srgbClr val="C00000"/>
                </a:solidFill>
              </a:rPr>
              <a:t>]</a:t>
            </a:r>
            <a:r>
              <a:rPr lang="en-US" dirty="0">
                <a:solidFill>
                  <a:srgbClr val="000000"/>
                </a:solidFill>
              </a:rPr>
              <a:t>: data logging + parity </a:t>
            </a:r>
            <a:r>
              <a:rPr lang="en-US" dirty="0" smtClean="0">
                <a:solidFill>
                  <a:srgbClr val="000000"/>
                </a:solidFill>
              </a:rPr>
              <a:t>updates </a:t>
            </a:r>
            <a:r>
              <a:rPr lang="en-US" dirty="0">
                <a:solidFill>
                  <a:srgbClr val="000000"/>
                </a:solidFill>
              </a:rPr>
              <a:t>(more traffic, </a:t>
            </a:r>
            <a:r>
              <a:rPr lang="en-US" dirty="0" smtClean="0">
                <a:solidFill>
                  <a:srgbClr val="000000"/>
                </a:solidFill>
              </a:rPr>
              <a:t>fewer </a:t>
            </a:r>
            <a:r>
              <a:rPr lang="en-US" dirty="0">
                <a:solidFill>
                  <a:srgbClr val="000000"/>
                </a:solidFill>
              </a:rPr>
              <a:t>disk </a:t>
            </a:r>
            <a:r>
              <a:rPr lang="en-US" dirty="0" smtClean="0">
                <a:solidFill>
                  <a:srgbClr val="000000"/>
                </a:solidFill>
              </a:rPr>
              <a:t>I/</a:t>
            </a:r>
            <a:r>
              <a:rPr lang="en-US" dirty="0" err="1" smtClean="0">
                <a:solidFill>
                  <a:srgbClr val="000000"/>
                </a:solidFill>
              </a:rPr>
              <a:t>Os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Trace-driven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6212" y="4230469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Ten </a:t>
            </a:r>
            <a:r>
              <a:rPr lang="en-US" b="1" dirty="0">
                <a:solidFill>
                  <a:srgbClr val="002060"/>
                </a:solidFill>
              </a:rPr>
              <a:t>t</a:t>
            </a:r>
            <a:r>
              <a:rPr lang="en-US" b="1" dirty="0" smtClean="0">
                <a:solidFill>
                  <a:srgbClr val="002060"/>
                </a:solidFill>
              </a:rPr>
              <a:t>races with </a:t>
            </a:r>
            <a:r>
              <a:rPr lang="en-US" b="1" dirty="0" smtClean="0">
                <a:solidFill>
                  <a:srgbClr val="FF0000"/>
                </a:solidFill>
              </a:rPr>
              <a:t>low update locality</a:t>
            </a:r>
            <a:r>
              <a:rPr lang="en-US" b="1" dirty="0" smtClean="0">
                <a:solidFill>
                  <a:srgbClr val="002060"/>
                </a:solidFill>
              </a:rPr>
              <a:t>: RS(16,12) with four racks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51612" y="41910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Ten </a:t>
            </a:r>
            <a:r>
              <a:rPr lang="en-US" b="1" dirty="0">
                <a:solidFill>
                  <a:srgbClr val="002060"/>
                </a:solidFill>
              </a:rPr>
              <a:t>t</a:t>
            </a:r>
            <a:r>
              <a:rPr lang="en-US" b="1" dirty="0" smtClean="0">
                <a:solidFill>
                  <a:srgbClr val="002060"/>
                </a:solidFill>
              </a:rPr>
              <a:t>races with </a:t>
            </a:r>
            <a:r>
              <a:rPr lang="en-US" b="1" dirty="0" smtClean="0">
                <a:solidFill>
                  <a:srgbClr val="FF0000"/>
                </a:solidFill>
              </a:rPr>
              <a:t>high update locality</a:t>
            </a:r>
            <a:r>
              <a:rPr lang="en-US" b="1" dirty="0" smtClean="0">
                <a:solidFill>
                  <a:srgbClr val="002060"/>
                </a:solidFill>
              </a:rPr>
              <a:t>: RS(16,12) with four racks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1448946"/>
            <a:ext cx="4507400" cy="27596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452410"/>
            <a:ext cx="4539571" cy="275616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5151434"/>
            <a:ext cx="10969943" cy="1477966"/>
          </a:xfrm>
        </p:spPr>
        <p:txBody>
          <a:bodyPr/>
          <a:lstStyle/>
          <a:p>
            <a:r>
              <a:rPr lang="en-US" dirty="0"/>
              <a:t>CAU saves </a:t>
            </a:r>
            <a:r>
              <a:rPr lang="en-US" b="1" dirty="0"/>
              <a:t>60.9%</a:t>
            </a:r>
            <a:r>
              <a:rPr lang="en-US" dirty="0"/>
              <a:t> and </a:t>
            </a:r>
            <a:r>
              <a:rPr lang="en-US" b="1" dirty="0"/>
              <a:t>63.4%</a:t>
            </a:r>
            <a:r>
              <a:rPr lang="en-US" dirty="0"/>
              <a:t> of cross-rack update traffic </a:t>
            </a:r>
            <a:r>
              <a:rPr lang="en-US" dirty="0" smtClean="0"/>
              <a:t>compared </a:t>
            </a:r>
            <a:r>
              <a:rPr lang="en-US" dirty="0"/>
              <a:t>to the baseline and PARIX, respectively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Higher </a:t>
            </a:r>
            <a:r>
              <a:rPr lang="en-US" dirty="0">
                <a:solidFill>
                  <a:srgbClr val="000000"/>
                </a:solidFill>
              </a:rPr>
              <a:t>gains for </a:t>
            </a:r>
            <a:r>
              <a:rPr lang="en-US" dirty="0" smtClean="0">
                <a:solidFill>
                  <a:srgbClr val="000000"/>
                </a:solidFill>
              </a:rPr>
              <a:t>traces </a:t>
            </a:r>
            <a:r>
              <a:rPr lang="en-US" dirty="0">
                <a:solidFill>
                  <a:srgbClr val="000000"/>
                </a:solidFill>
              </a:rPr>
              <a:t>with </a:t>
            </a:r>
            <a:r>
              <a:rPr lang="en-US" dirty="0" smtClean="0">
                <a:solidFill>
                  <a:srgbClr val="000000"/>
                </a:solidFill>
              </a:rPr>
              <a:t>high </a:t>
            </a:r>
            <a:r>
              <a:rPr lang="en-US" dirty="0">
                <a:solidFill>
                  <a:srgbClr val="000000"/>
                </a:solidFill>
              </a:rPr>
              <a:t>update </a:t>
            </a:r>
            <a:r>
              <a:rPr lang="en-US" dirty="0" smtClean="0">
                <a:solidFill>
                  <a:srgbClr val="000000"/>
                </a:solidFill>
              </a:rPr>
              <a:t>locality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58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Cluster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12" y="565536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Update throughput vs. cross-rack bandwidth for RS(9,6)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551612" y="2112060"/>
            <a:ext cx="5485051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smtClean="0">
                <a:solidFill>
                  <a:srgbClr val="000000"/>
                </a:solidFill>
              </a:rPr>
              <a:t>Higher performance gain by CAU with more limited cross-rack bandwidth</a:t>
            </a:r>
          </a:p>
          <a:p>
            <a:r>
              <a:rPr lang="en-US" sz="2800" dirty="0"/>
              <a:t>CAU </a:t>
            </a:r>
            <a:r>
              <a:rPr lang="en-US" sz="2800" kern="0" dirty="0">
                <a:solidFill>
                  <a:srgbClr val="000000"/>
                </a:solidFill>
              </a:rPr>
              <a:t>outperforms </a:t>
            </a:r>
            <a:r>
              <a:rPr lang="en-US" sz="2800" kern="0" dirty="0" smtClean="0">
                <a:solidFill>
                  <a:srgbClr val="000000"/>
                </a:solidFill>
              </a:rPr>
              <a:t>baseline and PARIX by </a:t>
            </a:r>
            <a:r>
              <a:rPr lang="en-US" sz="2800" dirty="0" smtClean="0"/>
              <a:t>41.8</a:t>
            </a:r>
            <a:r>
              <a:rPr lang="en-US" sz="2800" dirty="0"/>
              <a:t>% and </a:t>
            </a:r>
            <a:r>
              <a:rPr lang="en-US" sz="2800" dirty="0" smtClean="0"/>
              <a:t>51.4%, respectively</a:t>
            </a:r>
            <a:endParaRPr lang="en-US" sz="2800" kern="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1" y="1676400"/>
            <a:ext cx="6507881" cy="397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82641"/>
            <a:ext cx="10969943" cy="1998759"/>
          </a:xfrm>
        </p:spPr>
        <p:txBody>
          <a:bodyPr/>
          <a:lstStyle/>
          <a:p>
            <a:r>
              <a:rPr lang="en-US" dirty="0" smtClean="0"/>
              <a:t>Properties of modern data centers (DCs)</a:t>
            </a:r>
          </a:p>
          <a:p>
            <a:pPr lvl="1"/>
            <a:r>
              <a:rPr lang="en-US" dirty="0" smtClean="0"/>
              <a:t>Failures are prevalent</a:t>
            </a:r>
          </a:p>
          <a:p>
            <a:pPr lvl="1"/>
            <a:r>
              <a:rPr lang="en-US" dirty="0" smtClean="0"/>
              <a:t>Hierarchical topological structure, with nodes organized in racks </a:t>
            </a:r>
          </a:p>
          <a:p>
            <a:pPr lvl="1"/>
            <a:r>
              <a:rPr lang="en-US" dirty="0" smtClean="0"/>
              <a:t>Cross-rack bandwidth is limited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89012" y="4636402"/>
            <a:ext cx="2626458" cy="1012225"/>
            <a:chOff x="684212" y="5300609"/>
            <a:chExt cx="2743200" cy="1481191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684212" y="5300609"/>
              <a:ext cx="2743200" cy="1481191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836612" y="5425680"/>
              <a:ext cx="1107061" cy="59412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836612" y="6065520"/>
              <a:ext cx="1107061" cy="59412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2167680" y="5425680"/>
              <a:ext cx="1107061" cy="59412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2176888" y="6080760"/>
              <a:ext cx="1107061" cy="59412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164294" y="4636402"/>
            <a:ext cx="2626458" cy="1012225"/>
            <a:chOff x="684212" y="5300609"/>
            <a:chExt cx="2743200" cy="1481191"/>
          </a:xfrm>
        </p:grpSpPr>
        <p:sp>
          <p:nvSpPr>
            <p:cNvPr id="29" name="Rounded Rectangle 28"/>
            <p:cNvSpPr/>
            <p:nvPr/>
          </p:nvSpPr>
          <p:spPr bwMode="auto">
            <a:xfrm>
              <a:off x="684212" y="5300609"/>
              <a:ext cx="2743200" cy="1481191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836612" y="5425680"/>
              <a:ext cx="1107061" cy="59412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836612" y="6065520"/>
              <a:ext cx="1107061" cy="59412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2167680" y="5425680"/>
              <a:ext cx="1107061" cy="59412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2176888" y="6080760"/>
              <a:ext cx="1107061" cy="59412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76615" y="4636402"/>
            <a:ext cx="2626458" cy="1012225"/>
            <a:chOff x="684212" y="5300609"/>
            <a:chExt cx="2743200" cy="1481191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684212" y="5300609"/>
              <a:ext cx="2743200" cy="1481191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836612" y="5425680"/>
              <a:ext cx="1107061" cy="59412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836612" y="6065520"/>
              <a:ext cx="1107061" cy="59412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2167680" y="5425680"/>
              <a:ext cx="1107061" cy="59412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2176888" y="6080760"/>
              <a:ext cx="1107061" cy="59412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861975" y="5662099"/>
            <a:ext cx="764050" cy="586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Rack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202605" y="5660564"/>
            <a:ext cx="764050" cy="586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Rack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307818" y="5660564"/>
            <a:ext cx="764050" cy="586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Rack</a:t>
            </a:r>
            <a:endParaRPr lang="en-US" b="1" dirty="0"/>
          </a:p>
        </p:txBody>
      </p:sp>
      <p:cxnSp>
        <p:nvCxnSpPr>
          <p:cNvPr id="20" name="Straight Connector 19"/>
          <p:cNvCxnSpPr/>
          <p:nvPr/>
        </p:nvCxnSpPr>
        <p:spPr bwMode="auto">
          <a:xfrm flipV="1">
            <a:off x="2287247" y="4346431"/>
            <a:ext cx="3107623" cy="2899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Cloud 21"/>
          <p:cNvSpPr/>
          <p:nvPr/>
        </p:nvSpPr>
        <p:spPr bwMode="auto">
          <a:xfrm>
            <a:off x="3998987" y="3760504"/>
            <a:ext cx="2791766" cy="603447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  <p:cxnSp>
        <p:nvCxnSpPr>
          <p:cNvPr id="23" name="Straight Connector 22"/>
          <p:cNvCxnSpPr>
            <a:stCxn id="24" idx="0"/>
          </p:cNvCxnSpPr>
          <p:nvPr/>
        </p:nvCxnSpPr>
        <p:spPr bwMode="auto">
          <a:xfrm flipH="1" flipV="1">
            <a:off x="5466084" y="4342532"/>
            <a:ext cx="3223760" cy="2938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4527443" y="3896027"/>
            <a:ext cx="197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</a:rPr>
              <a:t>Network </a:t>
            </a:r>
            <a:r>
              <a:rPr lang="en-US" altLang="zh-CN" b="1" dirty="0" smtClean="0">
                <a:solidFill>
                  <a:srgbClr val="002060"/>
                </a:solidFill>
              </a:rPr>
              <a:t>Core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1531" y="4754212"/>
            <a:ext cx="764052" cy="58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Node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464851" y="6015335"/>
            <a:ext cx="422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Hierarchical topology of DC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8" name="Right Arrow 7"/>
          <p:cNvSpPr/>
          <p:nvPr/>
        </p:nvSpPr>
        <p:spPr bwMode="auto">
          <a:xfrm rot="9132506">
            <a:off x="6864076" y="4122602"/>
            <a:ext cx="490480" cy="99418"/>
          </a:xfrm>
          <a:prstGeom prst="rightArrow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59"/>
          <p:cNvSpPr txBox="1"/>
          <p:nvPr/>
        </p:nvSpPr>
        <p:spPr>
          <a:xfrm>
            <a:off x="7313612" y="3743627"/>
            <a:ext cx="3908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FF5050"/>
                </a:solidFill>
              </a:rPr>
              <a:t>Cross-rack bandwidth is the bottleneck! </a:t>
            </a:r>
            <a:endParaRPr lang="en-US" sz="2000" b="1" dirty="0">
              <a:solidFill>
                <a:srgbClr val="FF5050"/>
              </a:solidFill>
            </a:endParaRPr>
          </a:p>
        </p:txBody>
      </p:sp>
      <p:cxnSp>
        <p:nvCxnSpPr>
          <p:cNvPr id="42" name="Straight Connector 41"/>
          <p:cNvCxnSpPr>
            <a:stCxn id="29" idx="0"/>
          </p:cNvCxnSpPr>
          <p:nvPr/>
        </p:nvCxnSpPr>
        <p:spPr bwMode="auto">
          <a:xfrm flipH="1" flipV="1">
            <a:off x="5409625" y="4364750"/>
            <a:ext cx="67898" cy="271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5833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Cluster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312" y="5715000"/>
            <a:ext cx="582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Update throughput vs. number of updated stripes in appended phase for RS(9,6) and  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cross-rack bandwidth = 0.5</a:t>
            </a:r>
            <a:r>
              <a:rPr lang="en-US" altLang="zh-CN" b="1" dirty="0" smtClean="0">
                <a:solidFill>
                  <a:srgbClr val="002060"/>
                </a:solidFill>
              </a:rPr>
              <a:t>Gb/s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95861" y="2057400"/>
            <a:ext cx="5065951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smtClean="0">
                <a:solidFill>
                  <a:srgbClr val="000000"/>
                </a:solidFill>
              </a:rPr>
              <a:t>CAU’s update throughput first increases with the number of updated stripes in append phase, and stabilizes when the number exceeds 10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01" y="1676400"/>
            <a:ext cx="671673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5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 Experiments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7462" y="52578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Update throughput for (</a:t>
            </a:r>
            <a:r>
              <a:rPr lang="en-US" b="1" dirty="0" err="1" smtClean="0">
                <a:solidFill>
                  <a:srgbClr val="002060"/>
                </a:solidFill>
              </a:rPr>
              <a:t>n,k</a:t>
            </a:r>
            <a:r>
              <a:rPr lang="en-US" b="1" dirty="0" smtClean="0">
                <a:solidFill>
                  <a:srgbClr val="002060"/>
                </a:solidFill>
              </a:rPr>
              <a:t>) = (16,12)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195946" y="2536826"/>
            <a:ext cx="5485051" cy="1196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smtClean="0">
                <a:solidFill>
                  <a:srgbClr val="000000"/>
                </a:solidFill>
              </a:rPr>
              <a:t>Geo-distributed deployment</a:t>
            </a:r>
          </a:p>
          <a:p>
            <a:r>
              <a:rPr lang="en-US" sz="2800" kern="0" dirty="0" smtClean="0">
                <a:solidFill>
                  <a:srgbClr val="000000"/>
                </a:solidFill>
              </a:rPr>
              <a:t>CAU improves update throughput by up to 33.8% (wdev_3) compared to PARIX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36" y="2133600"/>
            <a:ext cx="5975080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0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417637"/>
            <a:ext cx="10969943" cy="4602163"/>
          </a:xfrm>
        </p:spPr>
        <p:txBody>
          <a:bodyPr/>
          <a:lstStyle/>
          <a:p>
            <a:r>
              <a:rPr lang="en-US" altLang="zh-CN" dirty="0" smtClean="0"/>
              <a:t>CAU is a novel cross-rack-aware update</a:t>
            </a:r>
            <a:r>
              <a:rPr lang="en-US" dirty="0" smtClean="0"/>
              <a:t> technique that mitigates cross-rack update traffic for erasure-coded data centers</a:t>
            </a:r>
          </a:p>
          <a:p>
            <a:pPr lvl="1"/>
            <a:r>
              <a:rPr lang="en-US" altLang="zh-CN" dirty="0" smtClean="0"/>
              <a:t>Selective parity updates, data grouping, and interim replication</a:t>
            </a:r>
          </a:p>
          <a:p>
            <a:r>
              <a:rPr lang="en-US" altLang="zh-CN" dirty="0" smtClean="0"/>
              <a:t>Reliability analysis</a:t>
            </a:r>
            <a:endParaRPr lang="en-US" dirty="0" smtClean="0"/>
          </a:p>
          <a:p>
            <a:r>
              <a:rPr lang="en-US" dirty="0" smtClean="0"/>
              <a:t>Prototype implementation of </a:t>
            </a:r>
            <a:r>
              <a:rPr lang="en-US" altLang="zh-CN" dirty="0" smtClean="0"/>
              <a:t>CAU</a:t>
            </a:r>
            <a:endParaRPr lang="en-US" dirty="0" smtClean="0"/>
          </a:p>
          <a:p>
            <a:r>
              <a:rPr lang="en-US" dirty="0" smtClean="0"/>
              <a:t>Extensive trace-driven analysis and local cluster and Amazon EC2 experiments</a:t>
            </a:r>
          </a:p>
          <a:p>
            <a:r>
              <a:rPr lang="en-US" dirty="0" smtClean="0"/>
              <a:t>Source code:</a:t>
            </a:r>
          </a:p>
          <a:p>
            <a:pPr lvl="1"/>
            <a:r>
              <a:rPr lang="en-US" b="1" u="sng" dirty="0" smtClean="0">
                <a:solidFill>
                  <a:srgbClr val="FF0000"/>
                </a:solidFill>
              </a:rPr>
              <a:t>http</a:t>
            </a:r>
            <a:r>
              <a:rPr lang="en-US" b="1" u="sng" dirty="0">
                <a:solidFill>
                  <a:srgbClr val="FF0000"/>
                </a:solidFill>
              </a:rPr>
              <a:t>://adslab.cse.cuhk.edu.hk/software/cau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Erasure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0"/>
            <a:ext cx="10969943" cy="3809999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Erasure coding</a:t>
            </a:r>
            <a:r>
              <a:rPr lang="en-US" dirty="0" smtClean="0"/>
              <a:t>: a promising technique for fault tolerance</a:t>
            </a:r>
          </a:p>
          <a:p>
            <a:pPr lvl="1"/>
            <a:r>
              <a:rPr lang="en-US" dirty="0" smtClean="0"/>
              <a:t>Minimum </a:t>
            </a:r>
            <a:r>
              <a:rPr lang="en-US" dirty="0"/>
              <a:t>data redundancy via “data encoding” </a:t>
            </a:r>
          </a:p>
          <a:p>
            <a:pPr lvl="1"/>
            <a:r>
              <a:rPr lang="en-US" dirty="0"/>
              <a:t>Higher reliability with same storage redundancy than replication</a:t>
            </a:r>
          </a:p>
          <a:p>
            <a:pPr lvl="1"/>
            <a:r>
              <a:rPr lang="en-US" dirty="0" smtClean="0"/>
              <a:t>Deployed </a:t>
            </a:r>
            <a:r>
              <a:rPr lang="en-US" dirty="0"/>
              <a:t>in Google, Azure, Facebook’s data centers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e.g., Azure reduces redundancy from 3x (replication) to 1.33x  PBs saving</a:t>
            </a:r>
          </a:p>
          <a:p>
            <a:r>
              <a:rPr lang="en-US" dirty="0" smtClean="0"/>
              <a:t>Construction of erasure coding:</a:t>
            </a:r>
          </a:p>
          <a:p>
            <a:pPr lvl="1"/>
            <a:r>
              <a:rPr lang="en-US" b="1" dirty="0" smtClean="0"/>
              <a:t>Encode</a:t>
            </a:r>
            <a:r>
              <a:rPr lang="en-US" dirty="0" smtClean="0"/>
              <a:t>: Generate n-k parity chunks from k data chunks</a:t>
            </a:r>
          </a:p>
          <a:p>
            <a:pPr lvl="1"/>
            <a:r>
              <a:rPr lang="en-US" b="1" dirty="0" smtClean="0"/>
              <a:t>Decode</a:t>
            </a:r>
            <a:r>
              <a:rPr lang="en-US" dirty="0" smtClean="0"/>
              <a:t>: Any k out of n chunks can recover original file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55876" y="5105400"/>
            <a:ext cx="7362736" cy="1295883"/>
            <a:chOff x="950311" y="5351639"/>
            <a:chExt cx="7362736" cy="1295883"/>
          </a:xfrm>
        </p:grpSpPr>
        <p:sp>
          <p:nvSpPr>
            <p:cNvPr id="6" name="矩形 80"/>
            <p:cNvSpPr/>
            <p:nvPr/>
          </p:nvSpPr>
          <p:spPr bwMode="auto">
            <a:xfrm>
              <a:off x="950311" y="5700826"/>
              <a:ext cx="1199766" cy="57736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File</a:t>
              </a:r>
            </a:p>
          </p:txBody>
        </p:sp>
        <p:sp>
          <p:nvSpPr>
            <p:cNvPr id="7" name="右箭头 79"/>
            <p:cNvSpPr/>
            <p:nvPr/>
          </p:nvSpPr>
          <p:spPr bwMode="auto">
            <a:xfrm>
              <a:off x="2245711" y="5788402"/>
              <a:ext cx="903443" cy="328791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259376" y="5700826"/>
              <a:ext cx="853836" cy="273046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右箭头 79"/>
            <p:cNvSpPr/>
            <p:nvPr/>
          </p:nvSpPr>
          <p:spPr bwMode="auto">
            <a:xfrm>
              <a:off x="4276569" y="5788402"/>
              <a:ext cx="903443" cy="328791"/>
            </a:xfrm>
            <a:prstGeom prst="right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33894" y="5685875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A</a:t>
              </a:r>
              <a:endParaRPr lang="en-US" sz="1600" b="1" dirty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59376" y="5973872"/>
              <a:ext cx="853836" cy="273046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40705" y="5951226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332412" y="5366590"/>
              <a:ext cx="853836" cy="273046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06930" y="5351639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A</a:t>
              </a:r>
              <a:endParaRPr lang="en-US" sz="1600" b="1" dirty="0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332412" y="5639636"/>
              <a:ext cx="853836" cy="273046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04216" y="5607465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320550" y="6011871"/>
              <a:ext cx="853836" cy="27304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extBox 108"/>
            <p:cNvSpPr txBox="1"/>
            <p:nvPr/>
          </p:nvSpPr>
          <p:spPr>
            <a:xfrm>
              <a:off x="5466726" y="5977870"/>
              <a:ext cx="684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b="1" dirty="0" smtClean="0"/>
                <a:t>A+B</a:t>
              </a:r>
              <a:endParaRPr lang="en-US" sz="1600" b="1" dirty="0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5320550" y="6284917"/>
              <a:ext cx="853836" cy="27304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TextBox 112"/>
            <p:cNvSpPr txBox="1"/>
            <p:nvPr/>
          </p:nvSpPr>
          <p:spPr>
            <a:xfrm>
              <a:off x="5408612" y="6266039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1600" b="1" dirty="0" smtClean="0"/>
                <a:t>A+2B</a:t>
              </a:r>
              <a:endParaRPr lang="en-US" sz="16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8246" y="6108913"/>
              <a:ext cx="1122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Encode</a:t>
              </a:r>
              <a:endParaRPr lang="en-US" b="1" dirty="0"/>
            </a:p>
          </p:txBody>
        </p:sp>
        <p:cxnSp>
          <p:nvCxnSpPr>
            <p:cNvPr id="23" name="Straight Arrow Connector 22"/>
            <p:cNvCxnSpPr>
              <a:stCxn id="15" idx="3"/>
            </p:cNvCxnSpPr>
            <p:nvPr/>
          </p:nvCxnSpPr>
          <p:spPr bwMode="auto">
            <a:xfrm>
              <a:off x="6186248" y="5776159"/>
              <a:ext cx="1127364" cy="1365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V="1">
              <a:off x="6170612" y="5996920"/>
              <a:ext cx="1143000" cy="4505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Box 24"/>
            <p:cNvSpPr txBox="1"/>
            <p:nvPr/>
          </p:nvSpPr>
          <p:spPr>
            <a:xfrm>
              <a:off x="6477065" y="6278190"/>
              <a:ext cx="1150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Decode</a:t>
              </a:r>
              <a:endParaRPr lang="en-US" b="1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7459211" y="5700826"/>
              <a:ext cx="853836" cy="273046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733729" y="5685875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A</a:t>
              </a:r>
              <a:endParaRPr lang="en-US" sz="1600" b="1" dirty="0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7459211" y="5973872"/>
              <a:ext cx="853836" cy="273046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40540" y="5951226"/>
              <a:ext cx="304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591859" y="6248400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(n, k) = (4, 2)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34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in Erasure 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506360" y="1600201"/>
            <a:ext cx="11276171" cy="2209800"/>
          </a:xfrm>
        </p:spPr>
        <p:txBody>
          <a:bodyPr/>
          <a:lstStyle/>
          <a:p>
            <a:r>
              <a:rPr lang="en-US" dirty="0" smtClean="0"/>
              <a:t>Practical erasure codes satisfy </a:t>
            </a:r>
            <a:r>
              <a:rPr lang="en-US" b="1" dirty="0" smtClean="0">
                <a:solidFill>
                  <a:srgbClr val="FF0000"/>
                </a:solidFill>
              </a:rPr>
              <a:t>linearity</a:t>
            </a:r>
          </a:p>
          <a:p>
            <a:pPr lvl="1"/>
            <a:r>
              <a:rPr lang="en-US" dirty="0" smtClean="0"/>
              <a:t>A parity chunk is a linear combination of k data chunks in Galois Field arithmetic </a:t>
            </a:r>
          </a:p>
          <a:p>
            <a:pPr lvl="1"/>
            <a:r>
              <a:rPr lang="en-US" dirty="0" smtClean="0"/>
              <a:t>e.g., parity chunk </a:t>
            </a:r>
            <a:r>
              <a:rPr lang="en-US" dirty="0" err="1" smtClean="0">
                <a:solidFill>
                  <a:srgbClr val="FF0000"/>
                </a:solidFill>
              </a:rPr>
              <a:t>P</a:t>
            </a:r>
            <a:r>
              <a:rPr lang="en-US" baseline="-25000" dirty="0" err="1" smtClean="0">
                <a:solidFill>
                  <a:srgbClr val="FF0000"/>
                </a:solidFill>
              </a:rPr>
              <a:t>j</a:t>
            </a:r>
            <a:r>
              <a:rPr lang="en-US" baseline="-250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= a</a:t>
            </a:r>
            <a:r>
              <a:rPr lang="en-US" baseline="-25000" dirty="0" smtClean="0">
                <a:solidFill>
                  <a:srgbClr val="FF0000"/>
                </a:solidFill>
              </a:rPr>
              <a:t>1j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 + a</a:t>
            </a:r>
            <a:r>
              <a:rPr lang="en-US" baseline="-25000" dirty="0" smtClean="0">
                <a:solidFill>
                  <a:srgbClr val="FF0000"/>
                </a:solidFill>
              </a:rPr>
              <a:t>2j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 + a</a:t>
            </a:r>
            <a:r>
              <a:rPr lang="en-US" baseline="-25000" dirty="0" smtClean="0">
                <a:solidFill>
                  <a:srgbClr val="FF0000"/>
                </a:solidFill>
              </a:rPr>
              <a:t>3j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 + a</a:t>
            </a:r>
            <a:r>
              <a:rPr lang="en-US" baseline="-25000" dirty="0" smtClean="0">
                <a:solidFill>
                  <a:srgbClr val="FF0000"/>
                </a:solidFill>
              </a:rPr>
              <a:t>4j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baseline="-25000" dirty="0" smtClean="0">
                <a:solidFill>
                  <a:srgbClr val="FF0000"/>
                </a:solidFill>
              </a:rPr>
              <a:t>4 </a:t>
            </a:r>
            <a:r>
              <a:rPr lang="en-US" baseline="30000" dirty="0" smtClean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baseline="30000" dirty="0"/>
              <a:t>	</a:t>
            </a:r>
            <a:r>
              <a:rPr lang="en-US" dirty="0" smtClean="0"/>
              <a:t> k = 4, coefficients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r>
              <a:rPr lang="en-US" dirty="0" err="1" smtClean="0"/>
              <a:t>’s</a:t>
            </a:r>
            <a:r>
              <a:rPr lang="en-US" dirty="0" smtClean="0"/>
              <a:t>, and data chunk D</a:t>
            </a:r>
            <a:r>
              <a:rPr lang="en-US" baseline="-25000" dirty="0" smtClean="0"/>
              <a:t>i</a:t>
            </a:r>
            <a:r>
              <a:rPr lang="en-US" dirty="0" smtClean="0"/>
              <a:t>’s	</a:t>
            </a:r>
            <a:endParaRPr lang="en-US" dirty="0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 bwMode="auto">
          <a:xfrm>
            <a:off x="456326" y="4013201"/>
            <a:ext cx="11276171" cy="253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1" kern="0" dirty="0" smtClean="0">
                <a:solidFill>
                  <a:srgbClr val="FF0000"/>
                </a:solidFill>
              </a:rPr>
              <a:t>Delta-based </a:t>
            </a:r>
            <a:r>
              <a:rPr lang="en-US" altLang="zh-CN" b="1" kern="0" dirty="0" smtClean="0">
                <a:solidFill>
                  <a:srgbClr val="FF0000"/>
                </a:solidFill>
              </a:rPr>
              <a:t>update</a:t>
            </a:r>
            <a:r>
              <a:rPr lang="en-US" altLang="zh-CN" kern="0" dirty="0" smtClean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kern="0" dirty="0" smtClean="0"/>
              <a:t>If </a:t>
            </a:r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 is updated to D</a:t>
            </a:r>
            <a:r>
              <a:rPr lang="en-US" baseline="-25000" dirty="0" smtClean="0"/>
              <a:t>1</a:t>
            </a:r>
            <a:r>
              <a:rPr lang="en-US" dirty="0" smtClean="0"/>
              <a:t>’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P</a:t>
            </a:r>
            <a:r>
              <a:rPr lang="en-US" baseline="-25000" dirty="0" err="1" smtClean="0">
                <a:solidFill>
                  <a:srgbClr val="FF0000"/>
                </a:solidFill>
              </a:rPr>
              <a:t>j</a:t>
            </a:r>
            <a:r>
              <a:rPr lang="en-US" baseline="-250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’= a</a:t>
            </a:r>
            <a:r>
              <a:rPr lang="en-US" baseline="-25000" dirty="0" smtClean="0">
                <a:solidFill>
                  <a:srgbClr val="FF0000"/>
                </a:solidFill>
              </a:rPr>
              <a:t>1j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’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+ a</a:t>
            </a:r>
            <a:r>
              <a:rPr lang="en-US" baseline="-25000" dirty="0"/>
              <a:t>2j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/>
              <a:t> + a</a:t>
            </a:r>
            <a:r>
              <a:rPr lang="en-US" baseline="-25000" dirty="0"/>
              <a:t>3j</a:t>
            </a:r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 + </a:t>
            </a:r>
            <a:r>
              <a:rPr lang="en-US" dirty="0" smtClean="0"/>
              <a:t>a</a:t>
            </a:r>
            <a:r>
              <a:rPr lang="en-US" baseline="-25000" dirty="0" smtClean="0"/>
              <a:t>4j</a:t>
            </a:r>
            <a:r>
              <a:rPr lang="en-US" altLang="zh-CN" dirty="0" smtClean="0"/>
              <a:t>D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 =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 </a:t>
            </a:r>
            <a:r>
              <a:rPr lang="en-US" dirty="0" smtClean="0"/>
              <a:t>+</a:t>
            </a:r>
            <a:r>
              <a:rPr lang="en-US" dirty="0" smtClean="0">
                <a:solidFill>
                  <a:srgbClr val="FF0000"/>
                </a:solidFill>
              </a:rPr>
              <a:t> a</a:t>
            </a:r>
            <a:r>
              <a:rPr lang="en-US" baseline="-25000" dirty="0" smtClean="0">
                <a:solidFill>
                  <a:srgbClr val="FF0000"/>
                </a:solidFill>
              </a:rPr>
              <a:t>1j</a:t>
            </a:r>
            <a:r>
              <a:rPr lang="en-US" dirty="0" smtClean="0">
                <a:solidFill>
                  <a:srgbClr val="FF0000"/>
                </a:solidFill>
              </a:rPr>
              <a:t>(D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’- D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endParaRPr lang="en-US" kern="0" dirty="0"/>
          </a:p>
        </p:txBody>
      </p:sp>
      <p:grpSp>
        <p:nvGrpSpPr>
          <p:cNvPr id="3" name="Group 2"/>
          <p:cNvGrpSpPr/>
          <p:nvPr/>
        </p:nvGrpSpPr>
        <p:grpSpPr>
          <a:xfrm>
            <a:off x="6399212" y="5410200"/>
            <a:ext cx="2743200" cy="766465"/>
            <a:chOff x="6246812" y="5376446"/>
            <a:chExt cx="2743200" cy="766465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7008812" y="5376446"/>
              <a:ext cx="8382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7466012" y="5376446"/>
              <a:ext cx="0" cy="3810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59"/>
            <p:cNvSpPr txBox="1"/>
            <p:nvPr/>
          </p:nvSpPr>
          <p:spPr>
            <a:xfrm>
              <a:off x="6246812" y="5681246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0070C0"/>
                  </a:solidFill>
                </a:rPr>
                <a:t>d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ata delta chunk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627812" y="4897018"/>
            <a:ext cx="5004594" cy="581027"/>
            <a:chOff x="6500018" y="4897018"/>
            <a:chExt cx="5004594" cy="581027"/>
          </a:xfrm>
        </p:grpSpPr>
        <p:sp>
          <p:nvSpPr>
            <p:cNvPr id="13" name="TextBox 59"/>
            <p:cNvSpPr txBox="1"/>
            <p:nvPr/>
          </p:nvSpPr>
          <p:spPr>
            <a:xfrm>
              <a:off x="8609012" y="4979053"/>
              <a:ext cx="289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>
                  <a:solidFill>
                    <a:srgbClr val="00B050"/>
                  </a:solidFill>
                </a:rPr>
                <a:t>parity delta </a:t>
              </a:r>
              <a:r>
                <a:rPr lang="en-US" altLang="zh-CN" sz="2400" b="1" dirty="0" smtClean="0">
                  <a:solidFill>
                    <a:srgbClr val="00B050"/>
                  </a:solidFill>
                </a:rPr>
                <a:t>chunk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500018" y="4897018"/>
              <a:ext cx="1627876" cy="581027"/>
            </a:xfrm>
            <a:prstGeom prst="rect">
              <a:avLst/>
            </a:prstGeom>
            <a:noFill/>
            <a:ln w="38100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8227985" y="5180398"/>
              <a:ext cx="329460" cy="66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104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Update Penalty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4552" y="1371600"/>
            <a:ext cx="11173091" cy="2042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Updates are common (e.g., in Yahoo! and Microsoft DCs</a:t>
            </a:r>
            <a:r>
              <a:rPr lang="en-US" dirty="0" smtClean="0"/>
              <a:t>)</a:t>
            </a:r>
            <a:endParaRPr lang="en-US" kern="0" dirty="0" smtClean="0"/>
          </a:p>
          <a:p>
            <a:r>
              <a:rPr lang="en-US" kern="0" dirty="0" smtClean="0"/>
              <a:t>Existing DCs store n chunks in n nodes in distinct racks to maximize rack-level fault tolerance</a:t>
            </a:r>
          </a:p>
          <a:p>
            <a:r>
              <a:rPr lang="en-US" kern="0" dirty="0" smtClean="0"/>
              <a:t>Every data chunk update triggers n-k parity chunk updates</a:t>
            </a:r>
          </a:p>
          <a:p>
            <a:pPr lvl="1"/>
            <a:r>
              <a:rPr lang="en-US" kern="0" dirty="0" smtClean="0">
                <a:sym typeface="Wingdings" panose="05000000000000000000" pitchFamily="2" charset="2"/>
              </a:rPr>
              <a:t> High cross-rack update traffic</a:t>
            </a:r>
            <a:r>
              <a:rPr lang="en-US" kern="0" dirty="0" smtClean="0"/>
              <a:t>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513012" y="4284708"/>
            <a:ext cx="6788693" cy="2268492"/>
            <a:chOff x="2344250" y="2819400"/>
            <a:chExt cx="6723179" cy="1972891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322714" y="3366265"/>
              <a:ext cx="1371600" cy="1053158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" name="Rounded Rectangle 2"/>
            <p:cNvSpPr/>
            <p:nvPr/>
          </p:nvSpPr>
          <p:spPr bwMode="auto">
            <a:xfrm>
              <a:off x="3494535" y="3490023"/>
              <a:ext cx="584200" cy="46402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5766169" y="3365326"/>
              <a:ext cx="1371600" cy="1053158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5918569" y="3505783"/>
              <a:ext cx="584200" cy="464020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7695829" y="3365326"/>
              <a:ext cx="1371600" cy="1053158"/>
            </a:xfrm>
            <a:prstGeom prst="roundRect">
              <a:avLst/>
            </a:prstGeom>
            <a:solidFill>
              <a:schemeClr val="accent1">
                <a:lumMod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7848229" y="3505783"/>
              <a:ext cx="584200" cy="464020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Curved Down Arrow 24"/>
            <p:cNvSpPr/>
            <p:nvPr/>
          </p:nvSpPr>
          <p:spPr bwMode="auto">
            <a:xfrm>
              <a:off x="3784905" y="2943384"/>
              <a:ext cx="2578164" cy="514613"/>
            </a:xfrm>
            <a:prstGeom prst="curvedDownArrow">
              <a:avLst/>
            </a:prstGeom>
            <a:solidFill>
              <a:srgbClr val="FF5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Curved Down Arrow 26"/>
            <p:cNvSpPr/>
            <p:nvPr/>
          </p:nvSpPr>
          <p:spPr bwMode="auto">
            <a:xfrm>
              <a:off x="3578383" y="2819400"/>
              <a:ext cx="4647672" cy="638598"/>
            </a:xfrm>
            <a:prstGeom prst="curvedDownArrow">
              <a:avLst/>
            </a:prstGeom>
            <a:solidFill>
              <a:srgbClr val="FF5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12868" y="4464543"/>
              <a:ext cx="754361" cy="323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Rack</a:t>
              </a:r>
              <a:endParaRPr lang="en-US" b="1" dirty="0"/>
            </a:p>
          </p:txBody>
        </p:sp>
        <p:sp>
          <p:nvSpPr>
            <p:cNvPr id="30" name="TextBox 59"/>
            <p:cNvSpPr txBox="1"/>
            <p:nvPr/>
          </p:nvSpPr>
          <p:spPr>
            <a:xfrm>
              <a:off x="6212531" y="4468712"/>
              <a:ext cx="754361" cy="323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b="1" dirty="0" smtClean="0"/>
                <a:t>Rack</a:t>
              </a:r>
              <a:endParaRPr lang="en-US" b="1" dirty="0"/>
            </a:p>
          </p:txBody>
        </p:sp>
        <p:sp>
          <p:nvSpPr>
            <p:cNvPr id="31" name="TextBox 59"/>
            <p:cNvSpPr txBox="1"/>
            <p:nvPr/>
          </p:nvSpPr>
          <p:spPr>
            <a:xfrm>
              <a:off x="8184111" y="4464543"/>
              <a:ext cx="754361" cy="323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b="1" dirty="0" smtClean="0"/>
                <a:t>Rack</a:t>
              </a:r>
              <a:endParaRPr 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22714" y="3969803"/>
              <a:ext cx="1334669" cy="32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</a:t>
              </a:r>
              <a:r>
                <a:rPr lang="en-US" b="1" dirty="0" smtClean="0"/>
                <a:t>ata </a:t>
              </a:r>
              <a:r>
                <a:rPr lang="en-US" altLang="zh-CN" b="1" dirty="0" smtClean="0"/>
                <a:t>node</a:t>
              </a:r>
              <a:endParaRPr lang="en-US" b="1" dirty="0"/>
            </a:p>
          </p:txBody>
        </p:sp>
        <p:sp>
          <p:nvSpPr>
            <p:cNvPr id="35" name="TextBox 32"/>
            <p:cNvSpPr txBox="1"/>
            <p:nvPr/>
          </p:nvSpPr>
          <p:spPr>
            <a:xfrm>
              <a:off x="5765967" y="3974413"/>
              <a:ext cx="1546508" cy="32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b="1" dirty="0" smtClean="0"/>
                <a:t>parity node</a:t>
              </a:r>
              <a:endParaRPr lang="en-US" b="1" dirty="0"/>
            </a:p>
          </p:txBody>
        </p:sp>
        <p:sp>
          <p:nvSpPr>
            <p:cNvPr id="26" name="Right Arrow 25"/>
            <p:cNvSpPr/>
            <p:nvPr/>
          </p:nvSpPr>
          <p:spPr bwMode="auto">
            <a:xfrm rot="1067335">
              <a:off x="2798219" y="3506743"/>
              <a:ext cx="834573" cy="230312"/>
            </a:xfrm>
            <a:prstGeom prst="rightArrow">
              <a:avLst/>
            </a:prstGeom>
            <a:solidFill>
              <a:srgbClr val="FF5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146857">
              <a:off x="2344250" y="3661120"/>
              <a:ext cx="951624" cy="32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update</a:t>
              </a:r>
              <a:endParaRPr lang="en-US" sz="1600" b="1" dirty="0"/>
            </a:p>
          </p:txBody>
        </p:sp>
      </p:grpSp>
      <p:sp>
        <p:nvSpPr>
          <p:cNvPr id="29" name="TextBox 32"/>
          <p:cNvSpPr txBox="1"/>
          <p:nvPr/>
        </p:nvSpPr>
        <p:spPr>
          <a:xfrm>
            <a:off x="7879729" y="5611701"/>
            <a:ext cx="1561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parity node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33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752600"/>
            <a:ext cx="10969943" cy="4373564"/>
          </a:xfrm>
        </p:spPr>
        <p:txBody>
          <a:bodyPr/>
          <a:lstStyle/>
          <a:p>
            <a:r>
              <a:rPr lang="en-US" dirty="0" smtClean="0"/>
              <a:t>Rack failures rarely happen in practice</a:t>
            </a:r>
          </a:p>
          <a:p>
            <a:pPr lvl="1"/>
            <a:r>
              <a:rPr lang="en-US" dirty="0" smtClean="0"/>
              <a:t>e.g., Only 20 rack failures vs 1000 node failures per year in Google DC</a:t>
            </a:r>
          </a:p>
          <a:p>
            <a:r>
              <a:rPr lang="en-US" dirty="0" smtClean="0"/>
              <a:t>Idea: </a:t>
            </a:r>
            <a:r>
              <a:rPr lang="en-US" b="1" dirty="0" smtClean="0">
                <a:solidFill>
                  <a:srgbClr val="FF0000"/>
                </a:solidFill>
              </a:rPr>
              <a:t>store n chunks in r &lt; n racks</a:t>
            </a:r>
          </a:p>
          <a:p>
            <a:pPr lvl="1"/>
            <a:r>
              <a:rPr lang="en-US" dirty="0" smtClean="0"/>
              <a:t>Aggregate update traffic within each rack</a:t>
            </a:r>
          </a:p>
          <a:p>
            <a:pPr lvl="1"/>
            <a:r>
              <a:rPr lang="en-US" dirty="0" smtClean="0"/>
              <a:t>Trade rack-level fault tolerance for less cross-rack update traffic</a:t>
            </a:r>
          </a:p>
          <a:p>
            <a:r>
              <a:rPr lang="en-US" dirty="0" smtClean="0"/>
              <a:t>Literature on erasure coding aims for mitigating repair traffic</a:t>
            </a:r>
          </a:p>
          <a:p>
            <a:r>
              <a:rPr lang="en-US" dirty="0" smtClean="0"/>
              <a:t>Question: </a:t>
            </a:r>
            <a:r>
              <a:rPr lang="en-US" b="1" dirty="0" smtClean="0">
                <a:solidFill>
                  <a:srgbClr val="FF0000"/>
                </a:solidFill>
              </a:rPr>
              <a:t>Can we mitigate cross-rack update traffic?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24000"/>
            <a:ext cx="10969943" cy="5013326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Cross-rack-Aware Update (CAU)</a:t>
            </a:r>
            <a:r>
              <a:rPr lang="en-US" dirty="0" smtClean="0"/>
              <a:t>, a general technique to reduce cross-rack update traffic in DCs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Selective parity updates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Data grouping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Interim replication</a:t>
            </a:r>
          </a:p>
          <a:p>
            <a:r>
              <a:rPr lang="en-US" dirty="0" smtClean="0"/>
              <a:t>Extensive evaluation: </a:t>
            </a:r>
          </a:p>
          <a:p>
            <a:pPr lvl="1"/>
            <a:r>
              <a:rPr lang="en-US" dirty="0" smtClean="0"/>
              <a:t>Reliability analysis</a:t>
            </a:r>
          </a:p>
          <a:p>
            <a:pPr lvl="1"/>
            <a:r>
              <a:rPr lang="en-US" dirty="0" smtClean="0"/>
              <a:t>Trace-driven analysis</a:t>
            </a:r>
          </a:p>
          <a:p>
            <a:pPr lvl="1"/>
            <a:r>
              <a:rPr lang="en-US" dirty="0" smtClean="0"/>
              <a:t>Experiments on both local cluster and Amazon EC2</a:t>
            </a:r>
          </a:p>
          <a:p>
            <a:r>
              <a:rPr lang="en-US" dirty="0" smtClean="0"/>
              <a:t>Our work applies to geo-distributed data centers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Right Brace 7"/>
          <p:cNvSpPr/>
          <p:nvPr/>
        </p:nvSpPr>
        <p:spPr bwMode="auto">
          <a:xfrm>
            <a:off x="5065712" y="2521235"/>
            <a:ext cx="419100" cy="789179"/>
          </a:xfrm>
          <a:prstGeom prst="rightBrace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59"/>
          <p:cNvSpPr txBox="1"/>
          <p:nvPr/>
        </p:nvSpPr>
        <p:spPr>
          <a:xfrm>
            <a:off x="5713412" y="2674950"/>
            <a:ext cx="4267200" cy="40011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0070C0"/>
                </a:solidFill>
              </a:rPr>
              <a:t>Reduce cross-rack update traffic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0" name="TextBox 59"/>
          <p:cNvSpPr txBox="1"/>
          <p:nvPr/>
        </p:nvSpPr>
        <p:spPr>
          <a:xfrm>
            <a:off x="5713412" y="3396735"/>
            <a:ext cx="3733800" cy="40011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00B050"/>
                </a:solidFill>
              </a:rPr>
              <a:t>Tolerate a single rack failure</a:t>
            </a:r>
            <a:endParaRPr lang="en-US" sz="2000" b="1" dirty="0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4341812" y="3581401"/>
            <a:ext cx="1143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67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Append-Commit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18479"/>
            <a:ext cx="10969943" cy="2034321"/>
          </a:xfrm>
        </p:spPr>
        <p:txBody>
          <a:bodyPr/>
          <a:lstStyle/>
          <a:p>
            <a:r>
              <a:rPr lang="en-US" dirty="0" smtClean="0"/>
              <a:t>Idea: </a:t>
            </a:r>
            <a:r>
              <a:rPr lang="en-US" b="1" dirty="0" smtClean="0">
                <a:solidFill>
                  <a:srgbClr val="FF0000"/>
                </a:solidFill>
              </a:rPr>
              <a:t>batch updates </a:t>
            </a:r>
            <a:r>
              <a:rPr lang="en-US" dirty="0" smtClean="0"/>
              <a:t>by deferring parity updates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</a:rPr>
              <a:t>Append</a:t>
            </a:r>
            <a:r>
              <a:rPr lang="en-US" dirty="0" smtClean="0"/>
              <a:t>: append new updated data chunks into append-only log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</a:rPr>
              <a:t>Commit:</a:t>
            </a:r>
            <a:r>
              <a:rPr lang="en-US" dirty="0" smtClean="0"/>
              <a:t> update parity chunks in other nodes</a:t>
            </a:r>
          </a:p>
          <a:p>
            <a:r>
              <a:rPr lang="en-US" dirty="0" smtClean="0"/>
              <a:t>Trade reliability for performance (to be addressed later)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2855912" y="3827546"/>
            <a:ext cx="228600" cy="239111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983822" y="3827546"/>
            <a:ext cx="228600" cy="239111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085012" y="3829316"/>
            <a:ext cx="228600" cy="2391115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8609012" y="3827546"/>
            <a:ext cx="228600" cy="2391115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69343" y="6316681"/>
            <a:ext cx="1401737" cy="23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Data Node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41043" y="6316681"/>
            <a:ext cx="1401737" cy="23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Data Node</a:t>
            </a:r>
            <a:endParaRPr lang="en-US" b="1" dirty="0"/>
          </a:p>
        </p:txBody>
      </p:sp>
      <p:sp>
        <p:nvSpPr>
          <p:cNvPr id="11" name="TextBox 29"/>
          <p:cNvSpPr txBox="1"/>
          <p:nvPr/>
        </p:nvSpPr>
        <p:spPr>
          <a:xfrm>
            <a:off x="6437312" y="6316681"/>
            <a:ext cx="1485900" cy="23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Parity Node</a:t>
            </a:r>
            <a:endParaRPr lang="en-US" b="1" dirty="0"/>
          </a:p>
        </p:txBody>
      </p:sp>
      <p:sp>
        <p:nvSpPr>
          <p:cNvPr id="12" name="TextBox 29"/>
          <p:cNvSpPr txBox="1"/>
          <p:nvPr/>
        </p:nvSpPr>
        <p:spPr>
          <a:xfrm>
            <a:off x="8075612" y="6316681"/>
            <a:ext cx="1577169" cy="23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 b="1" dirty="0" smtClean="0"/>
              <a:t>Parity Node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1598612" y="4053991"/>
            <a:ext cx="1257300" cy="0"/>
          </a:xfrm>
          <a:prstGeom prst="straightConnector1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1724306" y="4060418"/>
            <a:ext cx="1020738" cy="23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Update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5" name="Freeform 14"/>
          <p:cNvSpPr/>
          <p:nvPr/>
        </p:nvSpPr>
        <p:spPr bwMode="auto">
          <a:xfrm rot="5400000">
            <a:off x="3075173" y="4070742"/>
            <a:ext cx="292790" cy="259288"/>
          </a:xfrm>
          <a:custGeom>
            <a:avLst/>
            <a:gdLst>
              <a:gd name="connsiteX0" fmla="*/ 0 w 3461657"/>
              <a:gd name="connsiteY0" fmla="*/ 955436 h 1004422"/>
              <a:gd name="connsiteX1" fmla="*/ 1387929 w 3461657"/>
              <a:gd name="connsiteY1" fmla="*/ 73693 h 1004422"/>
              <a:gd name="connsiteX2" fmla="*/ 2383972 w 3461657"/>
              <a:gd name="connsiteY2" fmla="*/ 155336 h 1004422"/>
              <a:gd name="connsiteX3" fmla="*/ 3461657 w 3461657"/>
              <a:gd name="connsiteY3" fmla="*/ 1004422 h 100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657" h="1004422">
                <a:moveTo>
                  <a:pt x="0" y="955436"/>
                </a:moveTo>
                <a:cubicBezTo>
                  <a:pt x="495300" y="581239"/>
                  <a:pt x="990600" y="207043"/>
                  <a:pt x="1387929" y="73693"/>
                </a:cubicBezTo>
                <a:cubicBezTo>
                  <a:pt x="1785258" y="-59657"/>
                  <a:pt x="2038351" y="214"/>
                  <a:pt x="2383972" y="155336"/>
                </a:cubicBezTo>
                <a:cubicBezTo>
                  <a:pt x="2729593" y="310458"/>
                  <a:pt x="3095625" y="657440"/>
                  <a:pt x="3461657" y="1004422"/>
                </a:cubicBezTo>
              </a:path>
            </a:pathLst>
          </a:custGeom>
          <a:noFill/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0479" y="3995223"/>
            <a:ext cx="1784283" cy="23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5050"/>
                </a:solidFill>
              </a:rPr>
              <a:t>Append to log</a:t>
            </a:r>
            <a:endParaRPr lang="en-US" b="1" dirty="0">
              <a:solidFill>
                <a:srgbClr val="FF505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3726325" y="4535533"/>
            <a:ext cx="1257300" cy="0"/>
          </a:xfrm>
          <a:prstGeom prst="straightConnector1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934106" y="4541974"/>
            <a:ext cx="1020738" cy="23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Update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9" name="Freeform 18"/>
          <p:cNvSpPr/>
          <p:nvPr/>
        </p:nvSpPr>
        <p:spPr bwMode="auto">
          <a:xfrm rot="5400000">
            <a:off x="5163759" y="4585321"/>
            <a:ext cx="292790" cy="196917"/>
          </a:xfrm>
          <a:custGeom>
            <a:avLst/>
            <a:gdLst>
              <a:gd name="connsiteX0" fmla="*/ 0 w 3461657"/>
              <a:gd name="connsiteY0" fmla="*/ 955436 h 1004422"/>
              <a:gd name="connsiteX1" fmla="*/ 1387929 w 3461657"/>
              <a:gd name="connsiteY1" fmla="*/ 73693 h 1004422"/>
              <a:gd name="connsiteX2" fmla="*/ 2383972 w 3461657"/>
              <a:gd name="connsiteY2" fmla="*/ 155336 h 1004422"/>
              <a:gd name="connsiteX3" fmla="*/ 3461657 w 3461657"/>
              <a:gd name="connsiteY3" fmla="*/ 1004422 h 100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657" h="1004422">
                <a:moveTo>
                  <a:pt x="0" y="955436"/>
                </a:moveTo>
                <a:cubicBezTo>
                  <a:pt x="495300" y="581239"/>
                  <a:pt x="990600" y="207043"/>
                  <a:pt x="1387929" y="73693"/>
                </a:cubicBezTo>
                <a:cubicBezTo>
                  <a:pt x="1785258" y="-59657"/>
                  <a:pt x="2038351" y="214"/>
                  <a:pt x="2383972" y="155336"/>
                </a:cubicBezTo>
                <a:cubicBezTo>
                  <a:pt x="2729593" y="310458"/>
                  <a:pt x="3095625" y="657440"/>
                  <a:pt x="3461657" y="1004422"/>
                </a:cubicBezTo>
              </a:path>
            </a:pathLst>
          </a:custGeom>
          <a:noFill/>
          <a:ln w="57150" cap="flat" cmpd="sng" algn="ctr">
            <a:solidFill>
              <a:srgbClr val="FF5050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83589" y="4447260"/>
            <a:ext cx="1742929" cy="23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5050"/>
                </a:solidFill>
              </a:rPr>
              <a:t>Append to </a:t>
            </a:r>
            <a:r>
              <a:rPr lang="en-US" altLang="zh-CN" b="1" dirty="0" smtClean="0">
                <a:solidFill>
                  <a:srgbClr val="FF5050"/>
                </a:solidFill>
              </a:rPr>
              <a:t>log</a:t>
            </a:r>
            <a:endParaRPr lang="en-US" b="1" dirty="0">
              <a:solidFill>
                <a:srgbClr val="FF505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3091924" y="5277580"/>
            <a:ext cx="3993088" cy="348553"/>
          </a:xfrm>
          <a:prstGeom prst="straightConnector1">
            <a:avLst/>
          </a:prstGeom>
          <a:noFill/>
          <a:ln w="57150" cap="flat" cmpd="sng" algn="ctr">
            <a:solidFill>
              <a:srgbClr val="3333CC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5211695" y="5276831"/>
            <a:ext cx="1873317" cy="289906"/>
          </a:xfrm>
          <a:prstGeom prst="straightConnector1">
            <a:avLst/>
          </a:prstGeom>
          <a:noFill/>
          <a:ln w="57150" cap="flat" cmpd="sng" algn="ctr">
            <a:solidFill>
              <a:srgbClr val="3333CC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3774645" y="5040736"/>
            <a:ext cx="802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333CC"/>
                </a:solidFill>
              </a:rPr>
              <a:t>D</a:t>
            </a:r>
            <a:r>
              <a:rPr lang="en-US" sz="1600" b="1" dirty="0" smtClean="0">
                <a:solidFill>
                  <a:srgbClr val="3333CC"/>
                </a:solidFill>
              </a:rPr>
              <a:t>elta</a:t>
            </a:r>
            <a:endParaRPr lang="en-US" sz="1600" b="1" dirty="0">
              <a:solidFill>
                <a:srgbClr val="3333CC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25748" y="5063129"/>
            <a:ext cx="802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333CC"/>
                </a:solidFill>
              </a:rPr>
              <a:t>D</a:t>
            </a:r>
            <a:r>
              <a:rPr lang="en-US" sz="1600" b="1" dirty="0" smtClean="0">
                <a:solidFill>
                  <a:srgbClr val="3333CC"/>
                </a:solidFill>
              </a:rPr>
              <a:t>elta</a:t>
            </a:r>
            <a:endParaRPr lang="en-US" sz="1600" b="1" dirty="0">
              <a:solidFill>
                <a:srgbClr val="3333CC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3084512" y="5810729"/>
            <a:ext cx="5524500" cy="390386"/>
          </a:xfrm>
          <a:prstGeom prst="straightConnector1">
            <a:avLst/>
          </a:prstGeom>
          <a:noFill/>
          <a:ln w="57150" cap="flat" cmpd="sng" algn="ctr">
            <a:solidFill>
              <a:srgbClr val="3333CC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5211695" y="5810729"/>
            <a:ext cx="3397317" cy="341587"/>
          </a:xfrm>
          <a:prstGeom prst="straightConnector1">
            <a:avLst/>
          </a:prstGeom>
          <a:noFill/>
          <a:ln w="57150" cap="flat" cmpd="sng" algn="ctr">
            <a:solidFill>
              <a:srgbClr val="3333CC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5808287" y="5577538"/>
            <a:ext cx="802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333CC"/>
                </a:solidFill>
              </a:rPr>
              <a:t>D</a:t>
            </a:r>
            <a:r>
              <a:rPr lang="en-US" sz="1600" b="1" dirty="0" smtClean="0">
                <a:solidFill>
                  <a:srgbClr val="3333CC"/>
                </a:solidFill>
              </a:rPr>
              <a:t>elta</a:t>
            </a:r>
            <a:endParaRPr lang="en-US" sz="1600" b="1" dirty="0">
              <a:solidFill>
                <a:srgbClr val="3333CC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74645" y="5564113"/>
            <a:ext cx="802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333CC"/>
                </a:solidFill>
              </a:rPr>
              <a:t>D</a:t>
            </a:r>
            <a:r>
              <a:rPr lang="en-US" sz="1600" b="1" dirty="0" smtClean="0">
                <a:solidFill>
                  <a:srgbClr val="3333CC"/>
                </a:solidFill>
              </a:rPr>
              <a:t>elta</a:t>
            </a:r>
            <a:endParaRPr lang="en-US" sz="1600" b="1" dirty="0">
              <a:solidFill>
                <a:srgbClr val="3333CC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 flipV="1">
            <a:off x="1217612" y="3810000"/>
            <a:ext cx="9448800" cy="17052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 flipV="1">
            <a:off x="1217612" y="5006050"/>
            <a:ext cx="9448800" cy="17052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 flipV="1">
            <a:off x="1217612" y="6265029"/>
            <a:ext cx="9448800" cy="17052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 bwMode="auto">
          <a:xfrm flipV="1">
            <a:off x="9904412" y="3827052"/>
            <a:ext cx="0" cy="351625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9904412" y="4654362"/>
            <a:ext cx="0" cy="351625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 flipV="1">
            <a:off x="9904412" y="5005987"/>
            <a:ext cx="0" cy="351625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/>
          <p:nvPr/>
        </p:nvCxnSpPr>
        <p:spPr bwMode="auto">
          <a:xfrm flipV="1">
            <a:off x="9904412" y="5908325"/>
            <a:ext cx="0" cy="351625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8980633" y="4259506"/>
            <a:ext cx="1847558" cy="23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Append Phase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980633" y="5477117"/>
            <a:ext cx="1847558" cy="23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Commit Phase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809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8" grpId="0"/>
      <p:bldP spid="19" grpId="0" animBg="1"/>
      <p:bldP spid="20" grpId="0"/>
      <p:bldP spid="23" grpId="0"/>
      <p:bldP spid="24" grpId="0"/>
      <p:bldP spid="27" grpId="0"/>
      <p:bldP spid="28" grpId="0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Parity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399"/>
            <a:ext cx="10969943" cy="4449765"/>
          </a:xfrm>
        </p:spPr>
        <p:txBody>
          <a:bodyPr/>
          <a:lstStyle/>
          <a:p>
            <a:r>
              <a:rPr lang="en-US" dirty="0" smtClean="0"/>
              <a:t>Goal: mitigate cross-rack update traffic due to parity updates at nodes in different racks</a:t>
            </a:r>
          </a:p>
          <a:p>
            <a:pPr lvl="2"/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Selective parity updates</a:t>
            </a:r>
          </a:p>
          <a:p>
            <a:pPr lvl="1"/>
            <a:r>
              <a:rPr lang="en-US" dirty="0" smtClean="0"/>
              <a:t>Based on</a:t>
            </a:r>
          </a:p>
          <a:p>
            <a:pPr lvl="2"/>
            <a:r>
              <a:rPr lang="en-US" dirty="0" smtClean="0"/>
              <a:t>Patterns of data chunk updates </a:t>
            </a:r>
          </a:p>
          <a:p>
            <a:pPr lvl="2"/>
            <a:r>
              <a:rPr lang="en-US" dirty="0" smtClean="0"/>
              <a:t>Distributions of parity chunks</a:t>
            </a:r>
          </a:p>
          <a:p>
            <a:pPr lvl="1"/>
            <a:r>
              <a:rPr lang="en-US" dirty="0" smtClean="0"/>
              <a:t>Two approaches:</a:t>
            </a:r>
          </a:p>
          <a:p>
            <a:pPr lvl="2"/>
            <a:r>
              <a:rPr lang="en-US" dirty="0" smtClean="0"/>
              <a:t>Data-delta commit</a:t>
            </a:r>
          </a:p>
          <a:p>
            <a:pPr lvl="2"/>
            <a:r>
              <a:rPr lang="en-US" dirty="0" smtClean="0"/>
              <a:t>Parity-delta commit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6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7897</TotalTime>
  <Words>1268</Words>
  <Application>Microsoft Office PowerPoint</Application>
  <PresentationFormat>Custom</PresentationFormat>
  <Paragraphs>265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Cambria Math</vt:lpstr>
      <vt:lpstr>Wingdings</vt:lpstr>
      <vt:lpstr>Default Design</vt:lpstr>
      <vt:lpstr>Cross-Rack-Aware Updates in  Erasure-Coded Data Centers</vt:lpstr>
      <vt:lpstr>Background</vt:lpstr>
      <vt:lpstr>Erasure Coding</vt:lpstr>
      <vt:lpstr>Updates in Erasure Coding</vt:lpstr>
      <vt:lpstr>High Update Penalty</vt:lpstr>
      <vt:lpstr>Motivation</vt:lpstr>
      <vt:lpstr>Our Contributions</vt:lpstr>
      <vt:lpstr>Append-Commit</vt:lpstr>
      <vt:lpstr>Selective Parity Updates</vt:lpstr>
      <vt:lpstr>Data-delta Commit</vt:lpstr>
      <vt:lpstr>Parity-delta Commit</vt:lpstr>
      <vt:lpstr>Selective Parity Updates</vt:lpstr>
      <vt:lpstr>Data Grouping</vt:lpstr>
      <vt:lpstr>Interim Replication</vt:lpstr>
      <vt:lpstr>Reliability Analysis</vt:lpstr>
      <vt:lpstr>Prototype Implementation</vt:lpstr>
      <vt:lpstr>Evaluation</vt:lpstr>
      <vt:lpstr>Trace-driven Analysis</vt:lpstr>
      <vt:lpstr>Local Cluster Performance</vt:lpstr>
      <vt:lpstr>Local Cluster Performance</vt:lpstr>
      <vt:lpstr>Amazon EC2 Experiments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Lee</dc:creator>
  <cp:lastModifiedBy>pclee</cp:lastModifiedBy>
  <cp:revision>1452</cp:revision>
  <cp:lastPrinted>1601-01-01T00:00:00Z</cp:lastPrinted>
  <dcterms:created xsi:type="dcterms:W3CDTF">1601-01-01T00:00:00Z</dcterms:created>
  <dcterms:modified xsi:type="dcterms:W3CDTF">2018-08-15T23:34:12Z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