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460" r:id="rId2"/>
    <p:sldId id="461" r:id="rId3"/>
    <p:sldId id="545" r:id="rId4"/>
    <p:sldId id="590" r:id="rId5"/>
    <p:sldId id="579" r:id="rId6"/>
    <p:sldId id="583" r:id="rId7"/>
    <p:sldId id="582" r:id="rId8"/>
    <p:sldId id="584" r:id="rId9"/>
    <p:sldId id="585" r:id="rId10"/>
    <p:sldId id="570" r:id="rId11"/>
    <p:sldId id="587" r:id="rId12"/>
    <p:sldId id="586" r:id="rId13"/>
    <p:sldId id="588" r:id="rId14"/>
    <p:sldId id="589" r:id="rId15"/>
    <p:sldId id="571" r:id="rId16"/>
    <p:sldId id="528" r:id="rId17"/>
    <p:sldId id="529" r:id="rId18"/>
    <p:sldId id="577" r:id="rId19"/>
    <p:sldId id="575" r:id="rId20"/>
    <p:sldId id="543" r:id="rId21"/>
    <p:sldId id="576" r:id="rId22"/>
    <p:sldId id="481" r:id="rId23"/>
  </p:sldIdLst>
  <p:sldSz cx="12188825" cy="6858000"/>
  <p:notesSz cx="6794500" cy="9906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student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0000"/>
    <a:srgbClr val="3333CC"/>
    <a:srgbClr val="FF9933"/>
    <a:srgbClr val="2FFF2F"/>
    <a:srgbClr val="99FF99"/>
    <a:srgbClr val="00D0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69926" autoAdjust="0"/>
  </p:normalViewPr>
  <p:slideViewPr>
    <p:cSldViewPr>
      <p:cViewPr varScale="1">
        <p:scale>
          <a:sx n="48" d="100"/>
          <a:sy n="48" d="100"/>
        </p:scale>
        <p:origin x="-1728" y="-10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126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2982" y="-84"/>
      </p:cViewPr>
      <p:guideLst>
        <p:guide orient="horz" pos="3120"/>
        <p:guide pos="21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8447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8447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EC486EC7-B4F1-4F04-B7FF-C486E60875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104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447" y="0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8" y="742950"/>
            <a:ext cx="6600825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46" y="4705678"/>
            <a:ext cx="5435010" cy="4456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447" y="9409718"/>
            <a:ext cx="2944579" cy="49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/>
            </a:lvl1pPr>
          </a:lstStyle>
          <a:p>
            <a:pPr>
              <a:defRPr/>
            </a:pPr>
            <a:fld id="{4600D095-13D5-439B-AA5E-03D3CC9BD5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424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838" y="742950"/>
            <a:ext cx="6600825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800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705965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3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3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3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73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300673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6220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66912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32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32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838" y="742950"/>
            <a:ext cx="6600825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2941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32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32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3057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775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77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77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77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775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775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17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35DD5A66-9C2F-42FF-B09E-B62E67AA14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8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20C1-C97C-4A95-8CC7-E9C91CBF4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9E9CD-6400-4048-A621-93BAB80DCE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152400"/>
            <a:ext cx="10969943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1"/>
            <a:ext cx="10969943" cy="4678364"/>
          </a:xfrm>
        </p:spPr>
        <p:txBody>
          <a:bodyPr/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938472" y="6537326"/>
            <a:ext cx="2844059" cy="320675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7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3C469-7C95-4280-A06B-E0B75510F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3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DC131-9A15-4746-A2F6-35F31BCF58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FAF1C9-0564-4621-92FB-D00C85A937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25E5-12CD-4826-A5AF-2C98E7658D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3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9D020-3E06-4B10-9F51-23473D21C2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BF5AF-EDEE-436D-9ACF-174E098673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DDACC-B398-4434-9A27-1DB8A0412C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5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1"/>
            <a:ext cx="1096994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441" y="6400801"/>
            <a:ext cx="741486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5" y="6400801"/>
            <a:ext cx="2844059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C80DFAE-88B7-49D3-8F2D-B101E877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50000"/>
        </a:spcBef>
        <a:spcAft>
          <a:spcPct val="0"/>
        </a:spcAft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105000"/>
        </a:lnSpc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file:///C:\Users\shenz\Downloads\implement%20(1).vsd\Drawing\~&#39029;-1\&#30697;&#24418;.22" TargetMode="External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file:///C:\Users\shenz\Downloads\implement%20(1).vsd\Drawing\~&#39029;-1\&#30697;&#24418;.21" TargetMode="External"/><Relationship Id="rId5" Type="http://schemas.openxmlformats.org/officeDocument/2006/relationships/image" Target="../media/image5.emf"/><Relationship Id="rId4" Type="http://schemas.openxmlformats.org/officeDocument/2006/relationships/oleObject" Target="file:///C:\Users\shenz\Downloads\implement%20(1).vsd\Drawing\~&#39029;-1\&#30697;&#24418;.19" TargetMode="External"/><Relationship Id="rId9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52549"/>
            <a:ext cx="12188825" cy="1771651"/>
          </a:xfrm>
        </p:spPr>
        <p:txBody>
          <a:bodyPr/>
          <a:lstStyle/>
          <a:p>
            <a:r>
              <a:rPr lang="en-US" sz="4000" dirty="0" err="1"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sz="4000" dirty="0">
                <a:latin typeface="Segoe UI" pitchFamily="34" charset="0"/>
                <a:cs typeface="Segoe UI" pitchFamily="34" charset="0"/>
              </a:rPr>
              <a:t>: </a:t>
            </a:r>
            <a:r>
              <a:rPr lang="en-US" altLang="zh-CN" sz="4000" dirty="0">
                <a:latin typeface="Segoe UI" pitchFamily="34" charset="0"/>
                <a:cs typeface="Segoe UI" pitchFamily="34" charset="0"/>
              </a:rPr>
              <a:t>Cluster-Aware Scattered Repair in</a:t>
            </a:r>
            <a:br>
              <a:rPr lang="en-US" altLang="zh-CN" sz="4000" dirty="0">
                <a:latin typeface="Segoe UI" pitchFamily="34" charset="0"/>
                <a:cs typeface="Segoe UI" pitchFamily="34" charset="0"/>
              </a:rPr>
            </a:br>
            <a:r>
              <a:rPr lang="en-US" altLang="zh-CN" sz="4000" dirty="0">
                <a:latin typeface="Segoe UI" pitchFamily="34" charset="0"/>
                <a:cs typeface="Segoe UI" pitchFamily="34" charset="0"/>
              </a:rPr>
              <a:t>Erasure-Coded Storage </a:t>
            </a:r>
            <a:endParaRPr lang="en-US" sz="40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294" y="3352800"/>
            <a:ext cx="11376237" cy="1295400"/>
          </a:xfrm>
        </p:spPr>
        <p:txBody>
          <a:bodyPr/>
          <a:lstStyle/>
          <a:p>
            <a:r>
              <a:rPr lang="en-US" dirty="0" err="1" smtClean="0">
                <a:latin typeface="Segoe UI" pitchFamily="34" charset="0"/>
                <a:cs typeface="Segoe UI" pitchFamily="34" charset="0"/>
              </a:rPr>
              <a:t>Zhirong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Shen,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Jiwu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Shu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,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Zhijie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Huang, and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Yingxun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Fu</a:t>
            </a:r>
            <a:endParaRPr lang="en-US" baseline="30000" dirty="0">
              <a:latin typeface="Segoe UI" pitchFamily="34" charset="0"/>
              <a:cs typeface="Segoe UI" pitchFamily="34" charset="0"/>
            </a:endParaRPr>
          </a:p>
          <a:p>
            <a:r>
              <a:rPr lang="en-US" sz="2400" dirty="0" smtClean="0">
                <a:latin typeface="Segoe UI" pitchFamily="34" charset="0"/>
                <a:cs typeface="Segoe UI" pitchFamily="34" charset="0"/>
              </a:rPr>
              <a:t>IEEE IPDPS 2020</a:t>
            </a:r>
            <a:endParaRPr 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5DD5A66-9C2F-42FF-B09E-B62E67AA1448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1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026" name="Picture 2" descr="C:\Users\shenz\Downloads\xmu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2" y="4851400"/>
            <a:ext cx="2065291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shenz\Downloads\thu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03" y="4851400"/>
            <a:ext cx="2039938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shenz\Downloads\ntu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4851400"/>
            <a:ext cx="1725964" cy="170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henz\Downloads\下载 (18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612" y="4745767"/>
            <a:ext cx="1538104" cy="191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96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524000"/>
            <a:ext cx="10969943" cy="4876800"/>
          </a:xfrm>
        </p:spPr>
        <p:txBody>
          <a:bodyPr/>
          <a:lstStyle/>
          <a:p>
            <a:r>
              <a:rPr lang="en-US" altLang="zh-CN" b="1" dirty="0" err="1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, a </a:t>
            </a:r>
            <a:r>
              <a:rPr lang="en-US" b="1" dirty="0" err="1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Cluser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-Aware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S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cattered </a:t>
            </a:r>
            <a:r>
              <a:rPr lang="en-US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R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epair approach 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Selection of clusters and destination node  </a:t>
            </a:r>
            <a:endParaRPr lang="en-US" dirty="0" smtClean="0">
              <a:solidFill>
                <a:srgbClr val="00B050"/>
              </a:solidFill>
              <a:latin typeface="Segoe UI" pitchFamily="34" charset="0"/>
              <a:cs typeface="Segoe UI" pitchFamily="34" charset="0"/>
              <a:sym typeface="Wingdings" pitchFamily="2" charset="2"/>
            </a:endParaRP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Substitute repair solutions </a:t>
            </a:r>
          </a:p>
          <a:p>
            <a:pPr lvl="1"/>
            <a:r>
              <a:rPr lang="en-US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Swap repair solution</a:t>
            </a:r>
            <a:endParaRPr lang="en-US" dirty="0" smtClean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General design</a:t>
            </a:r>
            <a:endParaRPr lang="en-US" dirty="0">
              <a:latin typeface="Segoe UI" pitchFamily="34" charset="0"/>
              <a:cs typeface="Segoe UI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Applicable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for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Reed-Solomon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codes, regenerating codes, and LRCs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 Large-scale simulation, and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Alibaba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Cloud ECS experiments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Right Brace 7"/>
          <p:cNvSpPr/>
          <p:nvPr/>
        </p:nvSpPr>
        <p:spPr bwMode="auto">
          <a:xfrm>
            <a:off x="5098083" y="2641846"/>
            <a:ext cx="419100" cy="645543"/>
          </a:xfrm>
          <a:prstGeom prst="rightBrace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7" name="TextBox 59"/>
          <p:cNvSpPr txBox="1"/>
          <p:nvPr/>
        </p:nvSpPr>
        <p:spPr>
          <a:xfrm>
            <a:off x="5695495" y="2764562"/>
            <a:ext cx="4589918" cy="400110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Balancing cross-cluster repair traffic</a:t>
            </a:r>
            <a:endParaRPr lang="en-US" sz="2000" b="1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TextBox 59"/>
          <p:cNvSpPr txBox="1"/>
          <p:nvPr/>
        </p:nvSpPr>
        <p:spPr>
          <a:xfrm>
            <a:off x="7466012" y="2057400"/>
            <a:ext cx="4495800" cy="40011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b="1" dirty="0" smtClean="0">
                <a:solidFill>
                  <a:srgbClr val="00B050"/>
                </a:solidFill>
                <a:latin typeface="Segoe UI" pitchFamily="34" charset="0"/>
                <a:cs typeface="Segoe UI" pitchFamily="34" charset="0"/>
              </a:rPr>
              <a:t>Minimize cross-cluster repair traffic </a:t>
            </a:r>
            <a:endParaRPr lang="en-US" sz="2000" b="1" dirty="0">
              <a:solidFill>
                <a:srgbClr val="00B050"/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9" name="Straight Arrow Connector 11"/>
          <p:cNvCxnSpPr/>
          <p:nvPr/>
        </p:nvCxnSpPr>
        <p:spPr bwMode="auto">
          <a:xfrm flipV="1">
            <a:off x="7085012" y="2257455"/>
            <a:ext cx="341312" cy="59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58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Minimizing Cross-Cluster Repair Traffic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524000"/>
            <a:ext cx="10969943" cy="4876800"/>
          </a:xfrm>
        </p:spPr>
        <p:txBody>
          <a:bodyPr/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Step 1: select fewest clusters to collect k surviving chunks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9246918" y="2603677"/>
            <a:ext cx="16606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Failed node</a:t>
            </a:r>
            <a:endParaRPr lang="zh-CN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9282409" y="4353030"/>
            <a:ext cx="2384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/>
              <a:t>Destination node</a:t>
            </a:r>
            <a:endParaRPr lang="zh-CN" altLang="en-US" sz="2400" dirty="0"/>
          </a:p>
        </p:txBody>
      </p:sp>
      <p:sp>
        <p:nvSpPr>
          <p:cNvPr id="12" name="圆角矩形 11"/>
          <p:cNvSpPr/>
          <p:nvPr/>
        </p:nvSpPr>
        <p:spPr>
          <a:xfrm>
            <a:off x="8707988" y="4316505"/>
            <a:ext cx="479455" cy="534716"/>
          </a:xfrm>
          <a:prstGeom prst="roundRect">
            <a:avLst/>
          </a:prstGeom>
          <a:solidFill>
            <a:srgbClr val="00B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707988" y="2598026"/>
            <a:ext cx="479455" cy="5347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8707988" y="3460729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46918" y="3312588"/>
            <a:ext cx="2562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Node with </a:t>
            </a:r>
          </a:p>
          <a:p>
            <a:r>
              <a:rPr lang="en-US" altLang="zh-CN" sz="2400" dirty="0" smtClean="0"/>
              <a:t>surviving chunk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359843" y="3457229"/>
            <a:ext cx="1512168" cy="1354796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809559" y="2258149"/>
            <a:ext cx="2121371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>
                <a:solidFill>
                  <a:srgbClr val="002060"/>
                </a:solidFill>
              </a:rPr>
              <a:t>Network Core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cxnSp>
        <p:nvCxnSpPr>
          <p:cNvPr id="18" name="直接连接符 17"/>
          <p:cNvCxnSpPr>
            <a:stCxn id="16" idx="0"/>
          </p:cNvCxnSpPr>
          <p:nvPr/>
        </p:nvCxnSpPr>
        <p:spPr>
          <a:xfrm flipV="1">
            <a:off x="2115927" y="2566421"/>
            <a:ext cx="0" cy="890808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直接连接符 18"/>
          <p:cNvCxnSpPr>
            <a:endCxn id="17" idx="1"/>
          </p:cNvCxnSpPr>
          <p:nvPr/>
        </p:nvCxnSpPr>
        <p:spPr>
          <a:xfrm>
            <a:off x="2115927" y="2573125"/>
            <a:ext cx="1693632" cy="9060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接连接符 19"/>
          <p:cNvCxnSpPr>
            <a:stCxn id="34" idx="0"/>
          </p:cNvCxnSpPr>
          <p:nvPr/>
        </p:nvCxnSpPr>
        <p:spPr>
          <a:xfrm flipV="1">
            <a:off x="7638696" y="2591453"/>
            <a:ext cx="0" cy="856380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接连接符 20"/>
          <p:cNvCxnSpPr/>
          <p:nvPr/>
        </p:nvCxnSpPr>
        <p:spPr>
          <a:xfrm flipH="1" flipV="1">
            <a:off x="5935223" y="2582185"/>
            <a:ext cx="1707766" cy="4634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矩形 21"/>
          <p:cNvSpPr/>
          <p:nvPr/>
        </p:nvSpPr>
        <p:spPr>
          <a:xfrm>
            <a:off x="1933956" y="4780785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C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5656877" y="4797093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C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7599010" y="4784745"/>
            <a:ext cx="4523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C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sp>
        <p:nvSpPr>
          <p:cNvPr id="25" name="圆角矩形 24"/>
          <p:cNvSpPr/>
          <p:nvPr/>
        </p:nvSpPr>
        <p:spPr>
          <a:xfrm>
            <a:off x="1490388" y="3553803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490388" y="4206869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2277228" y="3553803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2277228" y="4206869"/>
            <a:ext cx="479455" cy="534716"/>
          </a:xfrm>
          <a:prstGeom prst="roundRect">
            <a:avLst/>
          </a:prstGeom>
          <a:solidFill>
            <a:srgbClr val="FDFDFD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17520" y="3457229"/>
            <a:ext cx="1584176" cy="1354796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5186425" y="3553803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5186425" y="4206869"/>
            <a:ext cx="479455" cy="534716"/>
          </a:xfrm>
          <a:prstGeom prst="roundRect">
            <a:avLst/>
          </a:prstGeom>
          <a:solidFill>
            <a:srgbClr val="FDFDFD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5973265" y="3553803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973265" y="4206869"/>
            <a:ext cx="479455" cy="534716"/>
          </a:xfrm>
          <a:prstGeom prst="roundRect">
            <a:avLst/>
          </a:prstGeom>
          <a:solidFill>
            <a:srgbClr val="FDFDFD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882611" y="3447833"/>
            <a:ext cx="1512169" cy="1364192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7032212" y="3544407"/>
            <a:ext cx="479455" cy="5347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7032212" y="4197473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7819052" y="3544407"/>
            <a:ext cx="479455" cy="534716"/>
          </a:xfrm>
          <a:prstGeom prst="roundRect">
            <a:avLst/>
          </a:prstGeom>
          <a:solidFill>
            <a:srgbClr val="FDFDFD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8" name="圆角矩形 37"/>
          <p:cNvSpPr/>
          <p:nvPr/>
        </p:nvSpPr>
        <p:spPr>
          <a:xfrm>
            <a:off x="7819052" y="4197473"/>
            <a:ext cx="479455" cy="534716"/>
          </a:xfrm>
          <a:prstGeom prst="roundRect">
            <a:avLst/>
          </a:prstGeom>
          <a:solidFill>
            <a:srgbClr val="FDFDFD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662122" y="4794141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C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40" name="矩形 39"/>
          <p:cNvSpPr/>
          <p:nvPr/>
        </p:nvSpPr>
        <p:spPr>
          <a:xfrm>
            <a:off x="3179877" y="3457229"/>
            <a:ext cx="1512169" cy="1354796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FF5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3317286" y="3553803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3317286" y="4206869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104126" y="3553803"/>
            <a:ext cx="479455" cy="534716"/>
          </a:xfrm>
          <a:prstGeom prst="roundRect">
            <a:avLst/>
          </a:prstGeom>
          <a:solidFill>
            <a:srgbClr val="FDFDFD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4104126" y="4206869"/>
            <a:ext cx="479455" cy="534716"/>
          </a:xfrm>
          <a:prstGeom prst="roundRect">
            <a:avLst/>
          </a:prstGeom>
          <a:solidFill>
            <a:srgbClr val="FDFDFD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5" name="直接连接符 44"/>
          <p:cNvCxnSpPr>
            <a:stCxn id="40" idx="0"/>
          </p:cNvCxnSpPr>
          <p:nvPr/>
        </p:nvCxnSpPr>
        <p:spPr>
          <a:xfrm flipH="1" flipV="1">
            <a:off x="3935961" y="2908577"/>
            <a:ext cx="1" cy="548652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直接连接符 45"/>
          <p:cNvCxnSpPr>
            <a:stCxn id="29" idx="0"/>
          </p:cNvCxnSpPr>
          <p:nvPr/>
        </p:nvCxnSpPr>
        <p:spPr>
          <a:xfrm flipV="1">
            <a:off x="5809608" y="2908577"/>
            <a:ext cx="0" cy="548652"/>
          </a:xfrm>
          <a:prstGeom prst="lin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3" name="矩形 52"/>
          <p:cNvSpPr/>
          <p:nvPr/>
        </p:nvSpPr>
        <p:spPr>
          <a:xfrm>
            <a:off x="1730114" y="5791200"/>
            <a:ext cx="6568393" cy="954107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select fewest clusters with at least k chunks (assuming that k=6)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54" name="直接箭头连接符 53"/>
          <p:cNvCxnSpPr/>
          <p:nvPr/>
        </p:nvCxnSpPr>
        <p:spPr bwMode="auto">
          <a:xfrm flipH="1" flipV="1">
            <a:off x="2872011" y="4851221"/>
            <a:ext cx="924732" cy="93998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箭头连接符 54"/>
          <p:cNvCxnSpPr/>
          <p:nvPr/>
        </p:nvCxnSpPr>
        <p:spPr bwMode="auto">
          <a:xfrm flipV="1">
            <a:off x="4343853" y="4851221"/>
            <a:ext cx="0" cy="9399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58"/>
          <p:cNvCxnSpPr>
            <a:stCxn id="53" idx="0"/>
          </p:cNvCxnSpPr>
          <p:nvPr/>
        </p:nvCxnSpPr>
        <p:spPr bwMode="auto">
          <a:xfrm flipV="1">
            <a:off x="5014311" y="4851221"/>
            <a:ext cx="318101" cy="939979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409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Minimizing Cross-Cluster Repair Traffic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524000"/>
            <a:ext cx="10969943" cy="4876800"/>
          </a:xfrm>
        </p:spPr>
        <p:txBody>
          <a:bodyPr/>
          <a:lstStyle/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Step 2: select a destination node to perform repair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12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141412" y="2286000"/>
            <a:ext cx="10439400" cy="3000609"/>
            <a:chOff x="1141412" y="2286000"/>
            <a:chExt cx="10439400" cy="3000609"/>
          </a:xfrm>
        </p:grpSpPr>
        <p:sp>
          <p:nvSpPr>
            <p:cNvPr id="62" name="矩形 61"/>
            <p:cNvSpPr/>
            <p:nvPr/>
          </p:nvSpPr>
          <p:spPr>
            <a:xfrm>
              <a:off x="9041180" y="2662402"/>
              <a:ext cx="175541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Segoe UI" pitchFamily="34" charset="0"/>
                  <a:cs typeface="Segoe UI" pitchFamily="34" charset="0"/>
                </a:rPr>
                <a:t>Failed node</a:t>
              </a:r>
              <a:endParaRPr lang="zh-CN" altLang="en-US" sz="24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9020470" y="4363721"/>
              <a:ext cx="25202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 smtClean="0">
                  <a:latin typeface="Segoe UI" pitchFamily="34" charset="0"/>
                  <a:cs typeface="Segoe UI" pitchFamily="34" charset="0"/>
                </a:rPr>
                <a:t>Destination node</a:t>
              </a:r>
              <a:endParaRPr lang="zh-CN" altLang="en-US" sz="24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8489557" y="4344356"/>
              <a:ext cx="479455" cy="534716"/>
            </a:xfrm>
            <a:prstGeom prst="roundRect">
              <a:avLst/>
            </a:prstGeom>
            <a:solidFill>
              <a:srgbClr val="00B000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8489557" y="2625877"/>
              <a:ext cx="479455" cy="53471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8489557" y="3488580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9028487" y="3340439"/>
              <a:ext cx="255232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latin typeface="Segoe UI" pitchFamily="34" charset="0"/>
                  <a:cs typeface="Segoe UI" pitchFamily="34" charset="0"/>
                </a:rPr>
                <a:t>Node with </a:t>
              </a:r>
            </a:p>
            <a:p>
              <a:r>
                <a:rPr lang="en-US" altLang="zh-CN" sz="2400" dirty="0" smtClean="0">
                  <a:latin typeface="Segoe UI" pitchFamily="34" charset="0"/>
                  <a:cs typeface="Segoe UI" pitchFamily="34" charset="0"/>
                </a:rPr>
                <a:t>surviving chunk</a:t>
              </a:r>
              <a:endParaRPr lang="zh-CN" altLang="en-US" sz="24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1141412" y="3485080"/>
              <a:ext cx="1512168" cy="135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591128" y="2286000"/>
              <a:ext cx="2121371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2060"/>
                  </a:solidFill>
                  <a:latin typeface="Segoe UI" pitchFamily="34" charset="0"/>
                  <a:cs typeface="Segoe UI" pitchFamily="34" charset="0"/>
                </a:rPr>
                <a:t>Network Core</a:t>
              </a:r>
              <a:endParaRPr lang="zh-CN" altLang="en-US" sz="2400" b="1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70" name="直接连接符 69"/>
            <p:cNvCxnSpPr>
              <a:stCxn id="68" idx="0"/>
            </p:cNvCxnSpPr>
            <p:nvPr/>
          </p:nvCxnSpPr>
          <p:spPr>
            <a:xfrm flipV="1">
              <a:off x="1897496" y="2594272"/>
              <a:ext cx="0" cy="8908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直接连接符 70"/>
            <p:cNvCxnSpPr>
              <a:endCxn id="69" idx="1"/>
            </p:cNvCxnSpPr>
            <p:nvPr/>
          </p:nvCxnSpPr>
          <p:spPr>
            <a:xfrm>
              <a:off x="1897496" y="2600976"/>
              <a:ext cx="1693632" cy="9060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直接连接符 71"/>
            <p:cNvCxnSpPr>
              <a:stCxn id="86" idx="0"/>
            </p:cNvCxnSpPr>
            <p:nvPr/>
          </p:nvCxnSpPr>
          <p:spPr>
            <a:xfrm flipV="1">
              <a:off x="7420265" y="2619304"/>
              <a:ext cx="0" cy="856380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H="1" flipV="1">
              <a:off x="5716792" y="2610036"/>
              <a:ext cx="1707766" cy="4634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4" name="矩形 73"/>
            <p:cNvSpPr/>
            <p:nvPr/>
          </p:nvSpPr>
          <p:spPr>
            <a:xfrm>
              <a:off x="1693885" y="4808636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1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5416806" y="4824944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3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7358938" y="4812596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4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1271957" y="358165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1271957" y="4234720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2058797" y="358165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2058797" y="4234720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4799089" y="3485080"/>
              <a:ext cx="1584176" cy="135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2" name="圆角矩形 81"/>
            <p:cNvSpPr/>
            <p:nvPr/>
          </p:nvSpPr>
          <p:spPr>
            <a:xfrm>
              <a:off x="4967994" y="358165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3" name="圆角矩形 82"/>
            <p:cNvSpPr/>
            <p:nvPr/>
          </p:nvSpPr>
          <p:spPr>
            <a:xfrm>
              <a:off x="4967994" y="4234720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4" name="圆角矩形 83"/>
            <p:cNvSpPr/>
            <p:nvPr/>
          </p:nvSpPr>
          <p:spPr>
            <a:xfrm>
              <a:off x="5754834" y="358165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5" name="圆角矩形 84"/>
            <p:cNvSpPr/>
            <p:nvPr/>
          </p:nvSpPr>
          <p:spPr>
            <a:xfrm>
              <a:off x="5754834" y="4234720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6664180" y="3475684"/>
              <a:ext cx="1512169" cy="136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圆角矩形 86"/>
            <p:cNvSpPr/>
            <p:nvPr/>
          </p:nvSpPr>
          <p:spPr>
            <a:xfrm>
              <a:off x="6813781" y="3572258"/>
              <a:ext cx="479455" cy="53471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圆角矩形 87"/>
            <p:cNvSpPr/>
            <p:nvPr/>
          </p:nvSpPr>
          <p:spPr>
            <a:xfrm>
              <a:off x="6813781" y="422532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7600621" y="3572258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0" name="圆角矩形 89"/>
            <p:cNvSpPr/>
            <p:nvPr/>
          </p:nvSpPr>
          <p:spPr>
            <a:xfrm>
              <a:off x="7600621" y="4225324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3422051" y="4821992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2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2961446" y="3485080"/>
              <a:ext cx="1512169" cy="135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3" name="圆角矩形 92"/>
            <p:cNvSpPr/>
            <p:nvPr/>
          </p:nvSpPr>
          <p:spPr>
            <a:xfrm>
              <a:off x="3098855" y="358165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4" name="圆角矩形 93"/>
            <p:cNvSpPr/>
            <p:nvPr/>
          </p:nvSpPr>
          <p:spPr>
            <a:xfrm>
              <a:off x="3098855" y="4234720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5" name="圆角矩形 94"/>
            <p:cNvSpPr/>
            <p:nvPr/>
          </p:nvSpPr>
          <p:spPr>
            <a:xfrm>
              <a:off x="3885695" y="3581654"/>
              <a:ext cx="479455" cy="534716"/>
            </a:xfrm>
            <a:prstGeom prst="roundRect">
              <a:avLst/>
            </a:prstGeom>
            <a:solidFill>
              <a:srgbClr val="00B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96" name="圆角矩形 95"/>
            <p:cNvSpPr/>
            <p:nvPr/>
          </p:nvSpPr>
          <p:spPr>
            <a:xfrm>
              <a:off x="3885695" y="4234720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97" name="直接连接符 96"/>
            <p:cNvCxnSpPr>
              <a:stCxn id="92" idx="0"/>
            </p:cNvCxnSpPr>
            <p:nvPr/>
          </p:nvCxnSpPr>
          <p:spPr>
            <a:xfrm flipH="1" flipV="1">
              <a:off x="3717530" y="2936428"/>
              <a:ext cx="1" cy="54865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8" name="直接连接符 97"/>
            <p:cNvCxnSpPr>
              <a:stCxn id="81" idx="0"/>
            </p:cNvCxnSpPr>
            <p:nvPr/>
          </p:nvCxnSpPr>
          <p:spPr>
            <a:xfrm flipV="1">
              <a:off x="5591177" y="2936428"/>
              <a:ext cx="0" cy="54865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直接箭头连接符 98"/>
            <p:cNvCxnSpPr>
              <a:endCxn id="79" idx="1"/>
            </p:cNvCxnSpPr>
            <p:nvPr/>
          </p:nvCxnSpPr>
          <p:spPr>
            <a:xfrm>
              <a:off x="1751412" y="3849012"/>
              <a:ext cx="30738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箭头连接符 99"/>
            <p:cNvCxnSpPr>
              <a:stCxn id="82" idx="3"/>
              <a:endCxn id="84" idx="1"/>
            </p:cNvCxnSpPr>
            <p:nvPr/>
          </p:nvCxnSpPr>
          <p:spPr>
            <a:xfrm>
              <a:off x="5447449" y="3849012"/>
              <a:ext cx="30738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 flipV="1">
              <a:off x="1751412" y="4106974"/>
              <a:ext cx="307384" cy="34162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/>
            <p:cNvCxnSpPr>
              <a:stCxn id="93" idx="3"/>
              <a:endCxn id="95" idx="1"/>
            </p:cNvCxnSpPr>
            <p:nvPr/>
          </p:nvCxnSpPr>
          <p:spPr>
            <a:xfrm>
              <a:off x="3578310" y="3849012"/>
              <a:ext cx="30738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任意多边形 102"/>
            <p:cNvSpPr/>
            <p:nvPr/>
          </p:nvSpPr>
          <p:spPr>
            <a:xfrm>
              <a:off x="4227757" y="2848417"/>
              <a:ext cx="1527078" cy="606404"/>
            </a:xfrm>
            <a:custGeom>
              <a:avLst/>
              <a:gdLst>
                <a:gd name="connsiteX0" fmla="*/ 2352675 w 2401636"/>
                <a:gd name="connsiteY0" fmla="*/ 720369 h 720369"/>
                <a:gd name="connsiteX1" fmla="*/ 2190750 w 2401636"/>
                <a:gd name="connsiteY1" fmla="*/ 82194 h 720369"/>
                <a:gd name="connsiteX2" fmla="*/ 676275 w 2401636"/>
                <a:gd name="connsiteY2" fmla="*/ 72669 h 720369"/>
                <a:gd name="connsiteX3" fmla="*/ 0 w 2401636"/>
                <a:gd name="connsiteY3" fmla="*/ 672744 h 720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1636" h="720369">
                  <a:moveTo>
                    <a:pt x="2352675" y="720369"/>
                  </a:moveTo>
                  <a:cubicBezTo>
                    <a:pt x="2411412" y="455256"/>
                    <a:pt x="2470150" y="190144"/>
                    <a:pt x="2190750" y="82194"/>
                  </a:cubicBezTo>
                  <a:cubicBezTo>
                    <a:pt x="1911350" y="-25756"/>
                    <a:pt x="1041400" y="-25756"/>
                    <a:pt x="676275" y="72669"/>
                  </a:cubicBezTo>
                  <a:cubicBezTo>
                    <a:pt x="311150" y="171094"/>
                    <a:pt x="155575" y="421919"/>
                    <a:pt x="0" y="672744"/>
                  </a:cubicBezTo>
                </a:path>
              </a:pathLst>
            </a:custGeom>
            <a:noFill/>
            <a:ln w="47625">
              <a:solidFill>
                <a:srgbClr val="FF6600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04" name="任意多边形 103"/>
            <p:cNvSpPr/>
            <p:nvPr/>
          </p:nvSpPr>
          <p:spPr>
            <a:xfrm>
              <a:off x="2197105" y="2836364"/>
              <a:ext cx="1841500" cy="676128"/>
            </a:xfrm>
            <a:custGeom>
              <a:avLst/>
              <a:gdLst>
                <a:gd name="connsiteX0" fmla="*/ 0 w 1841500"/>
                <a:gd name="connsiteY0" fmla="*/ 810448 h 810448"/>
                <a:gd name="connsiteX1" fmla="*/ 368300 w 1841500"/>
                <a:gd name="connsiteY1" fmla="*/ 111948 h 810448"/>
                <a:gd name="connsiteX2" fmla="*/ 1346200 w 1841500"/>
                <a:gd name="connsiteY2" fmla="*/ 61148 h 810448"/>
                <a:gd name="connsiteX3" fmla="*/ 1841500 w 1841500"/>
                <a:gd name="connsiteY3" fmla="*/ 708848 h 810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1500" h="810448">
                  <a:moveTo>
                    <a:pt x="0" y="810448"/>
                  </a:moveTo>
                  <a:cubicBezTo>
                    <a:pt x="71966" y="523639"/>
                    <a:pt x="143933" y="236831"/>
                    <a:pt x="368300" y="111948"/>
                  </a:cubicBezTo>
                  <a:cubicBezTo>
                    <a:pt x="592667" y="-12935"/>
                    <a:pt x="1100667" y="-38335"/>
                    <a:pt x="1346200" y="61148"/>
                  </a:cubicBezTo>
                  <a:cubicBezTo>
                    <a:pt x="1591733" y="160631"/>
                    <a:pt x="1716616" y="434739"/>
                    <a:pt x="1841500" y="708848"/>
                  </a:cubicBezTo>
                </a:path>
              </a:pathLst>
            </a:custGeom>
            <a:noFill/>
            <a:ln w="47625">
              <a:solidFill>
                <a:srgbClr val="FF6600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1751412" y="5286609"/>
            <a:ext cx="6568393" cy="1384995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1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Selection principle: ensure that the number of chunks of a cluster is no more than n-k after repair </a:t>
            </a:r>
            <a:endParaRPr lang="zh-CN" altLang="en-US" sz="2800" b="1" dirty="0">
              <a:solidFill>
                <a:schemeClr val="accent1">
                  <a:lumMod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69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Balancing Cross-Cluster Repair Traffic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524000"/>
            <a:ext cx="10969943" cy="48768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Substitution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: substitute a repair solution of a chunk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13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63" name="矩形 262"/>
          <p:cNvSpPr/>
          <p:nvPr/>
        </p:nvSpPr>
        <p:spPr>
          <a:xfrm>
            <a:off x="4886085" y="3156120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64" name="矩形 263"/>
          <p:cNvSpPr/>
          <p:nvPr/>
        </p:nvSpPr>
        <p:spPr>
          <a:xfrm>
            <a:off x="2807691" y="3181811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65" name="矩形 264"/>
          <p:cNvSpPr/>
          <p:nvPr/>
        </p:nvSpPr>
        <p:spPr>
          <a:xfrm>
            <a:off x="2848767" y="4755613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66" name="矩形 265"/>
          <p:cNvSpPr/>
          <p:nvPr/>
        </p:nvSpPr>
        <p:spPr>
          <a:xfrm>
            <a:off x="1792856" y="4755357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67" name="矩形 266"/>
          <p:cNvSpPr/>
          <p:nvPr/>
        </p:nvSpPr>
        <p:spPr>
          <a:xfrm>
            <a:off x="1741978" y="3762595"/>
            <a:ext cx="532011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68" name="矩形 267"/>
          <p:cNvSpPr/>
          <p:nvPr/>
        </p:nvSpPr>
        <p:spPr>
          <a:xfrm>
            <a:off x="1741979" y="3188410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69" name="矩形 268"/>
          <p:cNvSpPr/>
          <p:nvPr/>
        </p:nvSpPr>
        <p:spPr>
          <a:xfrm>
            <a:off x="1170263" y="3126856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0" name="矩形 269"/>
          <p:cNvSpPr/>
          <p:nvPr/>
        </p:nvSpPr>
        <p:spPr>
          <a:xfrm>
            <a:off x="1803542" y="2660082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1" name="矩形 270"/>
          <p:cNvSpPr/>
          <p:nvPr/>
        </p:nvSpPr>
        <p:spPr>
          <a:xfrm>
            <a:off x="1170262" y="3733630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2" name="矩形 271"/>
          <p:cNvSpPr/>
          <p:nvPr/>
        </p:nvSpPr>
        <p:spPr>
          <a:xfrm>
            <a:off x="1827489" y="327364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73" name="矩形 272"/>
          <p:cNvSpPr/>
          <p:nvPr/>
        </p:nvSpPr>
        <p:spPr>
          <a:xfrm>
            <a:off x="2893201" y="3273647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2844101" y="2658594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908859" y="2656535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4978284" y="3242937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4866849" y="2658593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4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1917602" y="4831490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79" name="矩形 278"/>
          <p:cNvSpPr/>
          <p:nvPr/>
        </p:nvSpPr>
        <p:spPr>
          <a:xfrm>
            <a:off x="2972544" y="4831490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80" name="矩形 279"/>
          <p:cNvSpPr/>
          <p:nvPr/>
        </p:nvSpPr>
        <p:spPr>
          <a:xfrm>
            <a:off x="347659" y="4714152"/>
            <a:ext cx="1406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U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pload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1" name="矩形 280"/>
          <p:cNvSpPr/>
          <p:nvPr/>
        </p:nvSpPr>
        <p:spPr>
          <a:xfrm>
            <a:off x="6325435" y="2175200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82" name="矩形 281"/>
          <p:cNvSpPr/>
          <p:nvPr/>
        </p:nvSpPr>
        <p:spPr>
          <a:xfrm>
            <a:off x="6639013" y="2057400"/>
            <a:ext cx="4910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Cross-cluster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ownload traffic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3" name="矩形 282"/>
          <p:cNvSpPr/>
          <p:nvPr/>
        </p:nvSpPr>
        <p:spPr>
          <a:xfrm>
            <a:off x="1271838" y="2174994"/>
            <a:ext cx="360989" cy="28803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84" name="矩形 283"/>
          <p:cNvSpPr/>
          <p:nvPr/>
        </p:nvSpPr>
        <p:spPr>
          <a:xfrm>
            <a:off x="1602661" y="2057400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Cross-cluster upload traffic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5" name="矩形 284"/>
          <p:cNvSpPr/>
          <p:nvPr/>
        </p:nvSpPr>
        <p:spPr>
          <a:xfrm>
            <a:off x="-87276" y="5328218"/>
            <a:ext cx="191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ownload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286" name="矩形 285"/>
          <p:cNvSpPr/>
          <p:nvPr/>
        </p:nvSpPr>
        <p:spPr>
          <a:xfrm>
            <a:off x="3865026" y="3178264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87" name="矩形 286"/>
          <p:cNvSpPr/>
          <p:nvPr/>
        </p:nvSpPr>
        <p:spPr>
          <a:xfrm>
            <a:off x="2807691" y="3762593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88" name="矩形 287"/>
          <p:cNvSpPr/>
          <p:nvPr/>
        </p:nvSpPr>
        <p:spPr>
          <a:xfrm>
            <a:off x="2893201" y="3854429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89" name="矩形 288"/>
          <p:cNvSpPr/>
          <p:nvPr/>
        </p:nvSpPr>
        <p:spPr>
          <a:xfrm>
            <a:off x="3865026" y="3759277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0" name="矩形 289"/>
          <p:cNvSpPr/>
          <p:nvPr/>
        </p:nvSpPr>
        <p:spPr>
          <a:xfrm>
            <a:off x="3950536" y="384609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1" name="矩形 290"/>
          <p:cNvSpPr/>
          <p:nvPr/>
        </p:nvSpPr>
        <p:spPr>
          <a:xfrm>
            <a:off x="4886085" y="3762593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2" name="矩形 291"/>
          <p:cNvSpPr/>
          <p:nvPr/>
        </p:nvSpPr>
        <p:spPr>
          <a:xfrm>
            <a:off x="4978284" y="3849410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3" name="矩形 292"/>
          <p:cNvSpPr/>
          <p:nvPr/>
        </p:nvSpPr>
        <p:spPr>
          <a:xfrm>
            <a:off x="3878898" y="4755613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4" name="矩形 293"/>
          <p:cNvSpPr/>
          <p:nvPr/>
        </p:nvSpPr>
        <p:spPr>
          <a:xfrm>
            <a:off x="4003644" y="4831746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5" name="矩形 294"/>
          <p:cNvSpPr/>
          <p:nvPr/>
        </p:nvSpPr>
        <p:spPr>
          <a:xfrm>
            <a:off x="4952802" y="4755613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6" name="矩形 295"/>
          <p:cNvSpPr/>
          <p:nvPr/>
        </p:nvSpPr>
        <p:spPr>
          <a:xfrm>
            <a:off x="5038312" y="4842430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7" name="矩形 296"/>
          <p:cNvSpPr/>
          <p:nvPr/>
        </p:nvSpPr>
        <p:spPr>
          <a:xfrm>
            <a:off x="2848767" y="5369935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8" name="矩形 297"/>
          <p:cNvSpPr/>
          <p:nvPr/>
        </p:nvSpPr>
        <p:spPr>
          <a:xfrm>
            <a:off x="1792856" y="5369679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299" name="矩形 298"/>
          <p:cNvSpPr/>
          <p:nvPr/>
        </p:nvSpPr>
        <p:spPr>
          <a:xfrm>
            <a:off x="1917602" y="5445812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2972544" y="5445812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1" name="矩形 300"/>
          <p:cNvSpPr/>
          <p:nvPr/>
        </p:nvSpPr>
        <p:spPr>
          <a:xfrm>
            <a:off x="3878898" y="5369935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2" name="矩形 301"/>
          <p:cNvSpPr/>
          <p:nvPr/>
        </p:nvSpPr>
        <p:spPr>
          <a:xfrm>
            <a:off x="4003644" y="5446068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3" name="矩形 302"/>
          <p:cNvSpPr/>
          <p:nvPr/>
        </p:nvSpPr>
        <p:spPr>
          <a:xfrm>
            <a:off x="4952802" y="5369935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4" name="矩形 303"/>
          <p:cNvSpPr/>
          <p:nvPr/>
        </p:nvSpPr>
        <p:spPr>
          <a:xfrm>
            <a:off x="5038312" y="5456752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5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5" name="矩形 304"/>
          <p:cNvSpPr/>
          <p:nvPr/>
        </p:nvSpPr>
        <p:spPr>
          <a:xfrm>
            <a:off x="11513577" y="3155864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6" name="矩形 305"/>
          <p:cNvSpPr/>
          <p:nvPr/>
        </p:nvSpPr>
        <p:spPr>
          <a:xfrm>
            <a:off x="9435183" y="3181555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7" name="矩形 306"/>
          <p:cNvSpPr/>
          <p:nvPr/>
        </p:nvSpPr>
        <p:spPr>
          <a:xfrm>
            <a:off x="9425382" y="4755357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8" name="矩形 307"/>
          <p:cNvSpPr/>
          <p:nvPr/>
        </p:nvSpPr>
        <p:spPr>
          <a:xfrm>
            <a:off x="8369471" y="4755101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09" name="矩形 308"/>
          <p:cNvSpPr/>
          <p:nvPr/>
        </p:nvSpPr>
        <p:spPr>
          <a:xfrm>
            <a:off x="8369470" y="3762339"/>
            <a:ext cx="532011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10" name="矩形 309"/>
          <p:cNvSpPr/>
          <p:nvPr/>
        </p:nvSpPr>
        <p:spPr>
          <a:xfrm>
            <a:off x="8369471" y="3188154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11" name="矩形 310"/>
          <p:cNvSpPr/>
          <p:nvPr/>
        </p:nvSpPr>
        <p:spPr>
          <a:xfrm>
            <a:off x="7797755" y="3126600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2" name="矩形 311"/>
          <p:cNvSpPr/>
          <p:nvPr/>
        </p:nvSpPr>
        <p:spPr>
          <a:xfrm>
            <a:off x="8431034" y="2659826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3" name="矩形 312"/>
          <p:cNvSpPr/>
          <p:nvPr/>
        </p:nvSpPr>
        <p:spPr>
          <a:xfrm>
            <a:off x="7797754" y="3733374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4" name="矩形 313"/>
          <p:cNvSpPr/>
          <p:nvPr/>
        </p:nvSpPr>
        <p:spPr>
          <a:xfrm>
            <a:off x="8454981" y="3273388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15" name="矩形 314"/>
          <p:cNvSpPr/>
          <p:nvPr/>
        </p:nvSpPr>
        <p:spPr>
          <a:xfrm>
            <a:off x="9520693" y="3273391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16" name="矩形 315"/>
          <p:cNvSpPr/>
          <p:nvPr/>
        </p:nvSpPr>
        <p:spPr>
          <a:xfrm>
            <a:off x="9471593" y="2658338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7" name="矩形 316"/>
          <p:cNvSpPr/>
          <p:nvPr/>
        </p:nvSpPr>
        <p:spPr>
          <a:xfrm>
            <a:off x="10536351" y="2656279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18" name="矩形 317"/>
          <p:cNvSpPr/>
          <p:nvPr/>
        </p:nvSpPr>
        <p:spPr>
          <a:xfrm>
            <a:off x="11605776" y="3242681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19" name="矩形 318"/>
          <p:cNvSpPr/>
          <p:nvPr/>
        </p:nvSpPr>
        <p:spPr>
          <a:xfrm>
            <a:off x="11494341" y="2658337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4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0" name="矩形 319"/>
          <p:cNvSpPr/>
          <p:nvPr/>
        </p:nvSpPr>
        <p:spPr>
          <a:xfrm>
            <a:off x="8494217" y="483123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21" name="矩形 320"/>
          <p:cNvSpPr/>
          <p:nvPr/>
        </p:nvSpPr>
        <p:spPr>
          <a:xfrm>
            <a:off x="9549159" y="483123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22" name="矩形 321"/>
          <p:cNvSpPr/>
          <p:nvPr/>
        </p:nvSpPr>
        <p:spPr>
          <a:xfrm>
            <a:off x="6924274" y="4713896"/>
            <a:ext cx="1406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U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pload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3" name="矩形 322"/>
          <p:cNvSpPr/>
          <p:nvPr/>
        </p:nvSpPr>
        <p:spPr>
          <a:xfrm>
            <a:off x="6491247" y="5327962"/>
            <a:ext cx="191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ownload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4" name="矩形 323"/>
          <p:cNvSpPr/>
          <p:nvPr/>
        </p:nvSpPr>
        <p:spPr>
          <a:xfrm>
            <a:off x="10492518" y="3178008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25" name="矩形 324"/>
          <p:cNvSpPr/>
          <p:nvPr/>
        </p:nvSpPr>
        <p:spPr>
          <a:xfrm>
            <a:off x="9435183" y="3762337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26" name="矩形 325"/>
          <p:cNvSpPr/>
          <p:nvPr/>
        </p:nvSpPr>
        <p:spPr>
          <a:xfrm>
            <a:off x="9520693" y="3854173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10492518" y="3759021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28" name="矩形 327"/>
          <p:cNvSpPr/>
          <p:nvPr/>
        </p:nvSpPr>
        <p:spPr>
          <a:xfrm>
            <a:off x="10578028" y="3845838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29" name="矩形 328"/>
          <p:cNvSpPr/>
          <p:nvPr/>
        </p:nvSpPr>
        <p:spPr>
          <a:xfrm>
            <a:off x="11513577" y="3762337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0" name="矩形 329"/>
          <p:cNvSpPr/>
          <p:nvPr/>
        </p:nvSpPr>
        <p:spPr>
          <a:xfrm>
            <a:off x="8482738" y="3845838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1" name="矩形 330"/>
          <p:cNvSpPr/>
          <p:nvPr/>
        </p:nvSpPr>
        <p:spPr>
          <a:xfrm>
            <a:off x="10455513" y="4755357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2" name="矩形 331"/>
          <p:cNvSpPr/>
          <p:nvPr/>
        </p:nvSpPr>
        <p:spPr>
          <a:xfrm>
            <a:off x="10580259" y="4831490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3" name="矩形 332"/>
          <p:cNvSpPr/>
          <p:nvPr/>
        </p:nvSpPr>
        <p:spPr>
          <a:xfrm>
            <a:off x="11529417" y="4755357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4" name="矩形 333"/>
          <p:cNvSpPr/>
          <p:nvPr/>
        </p:nvSpPr>
        <p:spPr>
          <a:xfrm>
            <a:off x="11614927" y="484217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5" name="矩形 334"/>
          <p:cNvSpPr/>
          <p:nvPr/>
        </p:nvSpPr>
        <p:spPr>
          <a:xfrm>
            <a:off x="9425382" y="5369679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6" name="矩形 335"/>
          <p:cNvSpPr/>
          <p:nvPr/>
        </p:nvSpPr>
        <p:spPr>
          <a:xfrm>
            <a:off x="8369471" y="5369423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7" name="矩形 336"/>
          <p:cNvSpPr/>
          <p:nvPr/>
        </p:nvSpPr>
        <p:spPr>
          <a:xfrm>
            <a:off x="8494217" y="5445556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8" name="矩形 337"/>
          <p:cNvSpPr/>
          <p:nvPr/>
        </p:nvSpPr>
        <p:spPr>
          <a:xfrm>
            <a:off x="9549159" y="5445556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39" name="矩形 338"/>
          <p:cNvSpPr/>
          <p:nvPr/>
        </p:nvSpPr>
        <p:spPr>
          <a:xfrm>
            <a:off x="10455513" y="5369679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10580259" y="5445812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41" name="矩形 340"/>
          <p:cNvSpPr/>
          <p:nvPr/>
        </p:nvSpPr>
        <p:spPr>
          <a:xfrm>
            <a:off x="11529417" y="5369679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42" name="矩形 341"/>
          <p:cNvSpPr/>
          <p:nvPr/>
        </p:nvSpPr>
        <p:spPr>
          <a:xfrm>
            <a:off x="11614927" y="5456496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827489" y="3853475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44" name="矩形 343"/>
          <p:cNvSpPr/>
          <p:nvPr/>
        </p:nvSpPr>
        <p:spPr>
          <a:xfrm>
            <a:off x="11599087" y="3854429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45" name="右箭头 344"/>
          <p:cNvSpPr/>
          <p:nvPr/>
        </p:nvSpPr>
        <p:spPr>
          <a:xfrm>
            <a:off x="6201499" y="3904102"/>
            <a:ext cx="924168" cy="238359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5610522" y="2909643"/>
            <a:ext cx="2255176" cy="954107"/>
          </a:xfrm>
          <a:prstGeom prst="rect">
            <a:avLst/>
          </a:prstGeom>
          <a:ln w="28575">
            <a:noFill/>
            <a:prstDash val="sysDash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Substitute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2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’s solution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1188696" y="3717838"/>
            <a:ext cx="4347298" cy="609600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8" name="矩形 347"/>
          <p:cNvSpPr/>
          <p:nvPr/>
        </p:nvSpPr>
        <p:spPr>
          <a:xfrm>
            <a:off x="7745754" y="3717838"/>
            <a:ext cx="4347298" cy="60960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wrap="square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800" kern="0" baseline="-250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774951" y="5243897"/>
            <a:ext cx="887710" cy="76803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9" name="椭圆 348"/>
          <p:cNvSpPr/>
          <p:nvPr/>
        </p:nvSpPr>
        <p:spPr bwMode="auto">
          <a:xfrm>
            <a:off x="8230856" y="5253853"/>
            <a:ext cx="887710" cy="768038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任意多边形 8"/>
          <p:cNvSpPr/>
          <p:nvPr/>
        </p:nvSpPr>
        <p:spPr bwMode="auto">
          <a:xfrm>
            <a:off x="5321300" y="5956300"/>
            <a:ext cx="3048000" cy="292507"/>
          </a:xfrm>
          <a:custGeom>
            <a:avLst/>
            <a:gdLst>
              <a:gd name="connsiteX0" fmla="*/ 0 w 3048000"/>
              <a:gd name="connsiteY0" fmla="*/ 50800 h 292507"/>
              <a:gd name="connsiteX1" fmla="*/ 1752600 w 3048000"/>
              <a:gd name="connsiteY1" fmla="*/ 292100 h 292507"/>
              <a:gd name="connsiteX2" fmla="*/ 3048000 w 3048000"/>
              <a:gd name="connsiteY2" fmla="*/ 0 h 2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92507">
                <a:moveTo>
                  <a:pt x="0" y="50800"/>
                </a:moveTo>
                <a:cubicBezTo>
                  <a:pt x="622300" y="175683"/>
                  <a:pt x="1244600" y="300567"/>
                  <a:pt x="1752600" y="292100"/>
                </a:cubicBezTo>
                <a:cubicBezTo>
                  <a:pt x="2260600" y="283633"/>
                  <a:pt x="2654300" y="141816"/>
                  <a:pt x="304800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0" name="矩形 349"/>
          <p:cNvSpPr/>
          <p:nvPr/>
        </p:nvSpPr>
        <p:spPr>
          <a:xfrm>
            <a:off x="4311525" y="6251410"/>
            <a:ext cx="5179304" cy="523220"/>
          </a:xfrm>
          <a:prstGeom prst="rect">
            <a:avLst/>
          </a:prstGeom>
          <a:ln w="28575">
            <a:noFill/>
            <a:prstDash val="sysDash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noProof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The most loaded cluster: 5</a:t>
            </a:r>
            <a:r>
              <a:rPr lang="en-US" altLang="zh-CN" sz="2800" kern="0" noProof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3</a:t>
            </a:r>
            <a:endParaRPr kumimoji="0" lang="zh-CN" altLang="en-US" sz="2800" b="0" i="0" u="none" strike="noStrike" kern="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0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Balancing Cross-Cluster Repair Traffic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524000"/>
            <a:ext cx="10969943" cy="48768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Swap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: swap two chunks in a repair round 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14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886085" y="3156120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2807691" y="3181811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2848767" y="4755613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1792856" y="4755357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41978" y="3762595"/>
            <a:ext cx="532011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1741979" y="3188410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1170263" y="3126856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1803542" y="2660082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170262" y="3733630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1827489" y="327364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893201" y="3273647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2844101" y="2658594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3908859" y="2656535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978284" y="3242937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4866849" y="2658593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4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1917602" y="4831490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2972544" y="4831490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47659" y="4714152"/>
            <a:ext cx="1406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U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pload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6302594" y="2174994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6639013" y="2057400"/>
            <a:ext cx="4910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Cross-cluster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ownload traffic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301476" y="2174994"/>
            <a:ext cx="360989" cy="28803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1602661" y="2057400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Cross-cluster upload traffic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-101327" y="5328218"/>
            <a:ext cx="191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ownload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3865026" y="3178264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807691" y="3762593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2893201" y="3854429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65026" y="3759277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950536" y="384609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4886085" y="3762593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4" name="矩形 123"/>
          <p:cNvSpPr/>
          <p:nvPr/>
        </p:nvSpPr>
        <p:spPr>
          <a:xfrm>
            <a:off x="1827489" y="3849410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878898" y="4755613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4003644" y="4831746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4952802" y="4755613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8" name="矩形 127"/>
          <p:cNvSpPr/>
          <p:nvPr/>
        </p:nvSpPr>
        <p:spPr>
          <a:xfrm>
            <a:off x="5038312" y="4842430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9" name="矩形 128"/>
          <p:cNvSpPr/>
          <p:nvPr/>
        </p:nvSpPr>
        <p:spPr>
          <a:xfrm>
            <a:off x="2848767" y="5369935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0" name="矩形 129"/>
          <p:cNvSpPr/>
          <p:nvPr/>
        </p:nvSpPr>
        <p:spPr>
          <a:xfrm>
            <a:off x="1792856" y="5369679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1917602" y="5445812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2972544" y="5445812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3878898" y="5369935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4003644" y="5446068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4952802" y="5369935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5038312" y="5456752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11513577" y="3155864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9435183" y="3181555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9425382" y="4755357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8369471" y="4755101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8369470" y="3762339"/>
            <a:ext cx="532011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8369471" y="3188154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7797755" y="3126600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8431034" y="2659826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7797754" y="3733374"/>
            <a:ext cx="5677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H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8454981" y="3273388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9520693" y="3273391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9471593" y="2658338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49" name="矩形 148"/>
          <p:cNvSpPr/>
          <p:nvPr/>
        </p:nvSpPr>
        <p:spPr>
          <a:xfrm>
            <a:off x="10536351" y="2656279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3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0" name="矩形 149"/>
          <p:cNvSpPr/>
          <p:nvPr/>
        </p:nvSpPr>
        <p:spPr>
          <a:xfrm>
            <a:off x="11605776" y="3242681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11494341" y="2658337"/>
            <a:ext cx="5357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</a:t>
            </a:r>
            <a:r>
              <a:rPr kumimoji="0" lang="en-US" altLang="zh-CN" sz="28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4</a:t>
            </a: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2" name="矩形 151"/>
          <p:cNvSpPr/>
          <p:nvPr/>
        </p:nvSpPr>
        <p:spPr>
          <a:xfrm>
            <a:off x="8494217" y="483123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53" name="矩形 152"/>
          <p:cNvSpPr/>
          <p:nvPr/>
        </p:nvSpPr>
        <p:spPr>
          <a:xfrm>
            <a:off x="9549159" y="483123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54" name="矩形 153"/>
          <p:cNvSpPr/>
          <p:nvPr/>
        </p:nvSpPr>
        <p:spPr>
          <a:xfrm>
            <a:off x="6924274" y="4713896"/>
            <a:ext cx="14061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U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pload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6491247" y="5327962"/>
            <a:ext cx="1912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ownload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10492518" y="3178008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57" name="矩形 156"/>
          <p:cNvSpPr/>
          <p:nvPr/>
        </p:nvSpPr>
        <p:spPr>
          <a:xfrm>
            <a:off x="9435183" y="3762337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10492518" y="3759021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10578028" y="3845838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11513577" y="3762337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9520692" y="3845838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2" name="矩形 161"/>
          <p:cNvSpPr/>
          <p:nvPr/>
        </p:nvSpPr>
        <p:spPr>
          <a:xfrm>
            <a:off x="10455513" y="4755357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3" name="矩形 162"/>
          <p:cNvSpPr/>
          <p:nvPr/>
        </p:nvSpPr>
        <p:spPr>
          <a:xfrm>
            <a:off x="10580259" y="4831490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4" name="矩形 163"/>
          <p:cNvSpPr/>
          <p:nvPr/>
        </p:nvSpPr>
        <p:spPr>
          <a:xfrm>
            <a:off x="11529417" y="4755357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5" name="矩形 164"/>
          <p:cNvSpPr/>
          <p:nvPr/>
        </p:nvSpPr>
        <p:spPr>
          <a:xfrm>
            <a:off x="11614927" y="484217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9425382" y="5369679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7" name="矩形 166"/>
          <p:cNvSpPr/>
          <p:nvPr/>
        </p:nvSpPr>
        <p:spPr>
          <a:xfrm>
            <a:off x="8369471" y="5369423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494217" y="5445556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9549159" y="5445556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70" name="矩形 169"/>
          <p:cNvSpPr/>
          <p:nvPr/>
        </p:nvSpPr>
        <p:spPr>
          <a:xfrm>
            <a:off x="10455513" y="5369679"/>
            <a:ext cx="587525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10580259" y="5445812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0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11529417" y="5369679"/>
            <a:ext cx="532010" cy="46166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73" name="矩形 172"/>
          <p:cNvSpPr/>
          <p:nvPr/>
        </p:nvSpPr>
        <p:spPr>
          <a:xfrm>
            <a:off x="11614927" y="5456496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2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11581708" y="3854173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75" name="矩形 174"/>
          <p:cNvSpPr/>
          <p:nvPr/>
        </p:nvSpPr>
        <p:spPr>
          <a:xfrm>
            <a:off x="4987435" y="3846094"/>
            <a:ext cx="360989" cy="288032"/>
          </a:xfrm>
          <a:prstGeom prst="rect">
            <a:avLst/>
          </a:prstGeom>
          <a:solidFill>
            <a:srgbClr val="9BBB59">
              <a:lumMod val="40000"/>
              <a:lumOff val="6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1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5713412" y="3012668"/>
            <a:ext cx="1806784" cy="954107"/>
          </a:xfrm>
          <a:prstGeom prst="rect">
            <a:avLst/>
          </a:prstGeom>
          <a:ln w="28575">
            <a:noFill/>
            <a:prstDash val="sysDash"/>
          </a:ln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Swap H2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800" kern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with H3</a:t>
            </a:r>
            <a:endParaRPr lang="zh-CN" altLang="en-US" sz="2800" kern="0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8" name="矩形 177"/>
          <p:cNvSpPr/>
          <p:nvPr/>
        </p:nvSpPr>
        <p:spPr>
          <a:xfrm>
            <a:off x="1188696" y="3717838"/>
            <a:ext cx="4347298" cy="609600"/>
          </a:xfrm>
          <a:prstGeom prst="rect">
            <a:avLst/>
          </a:prstGeom>
          <a:ln w="57150">
            <a:solidFill>
              <a:srgbClr val="FF0000"/>
            </a:solidFill>
            <a:prstDash val="sysDash"/>
          </a:ln>
        </p:spPr>
        <p:txBody>
          <a:bodyPr wrap="square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9" name="矩形 178"/>
          <p:cNvSpPr/>
          <p:nvPr/>
        </p:nvSpPr>
        <p:spPr>
          <a:xfrm>
            <a:off x="7745754" y="3717838"/>
            <a:ext cx="4347298" cy="609600"/>
          </a:xfrm>
          <a:prstGeom prst="rect">
            <a:avLst/>
          </a:prstGeom>
          <a:ln w="57150">
            <a:solidFill>
              <a:schemeClr val="accent1">
                <a:lumMod val="50000"/>
              </a:schemeClr>
            </a:solidFill>
            <a:prstDash val="sysDash"/>
          </a:ln>
        </p:spPr>
        <p:txBody>
          <a:bodyPr wrap="square">
            <a:no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800" kern="0" baseline="-25000" dirty="0">
              <a:solidFill>
                <a:sysClr val="windowText" lastClr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0" name="右箭头 179"/>
          <p:cNvSpPr/>
          <p:nvPr/>
        </p:nvSpPr>
        <p:spPr>
          <a:xfrm>
            <a:off x="6201499" y="3904102"/>
            <a:ext cx="924168" cy="238359"/>
          </a:xfrm>
          <a:prstGeom prst="rightArrow">
            <a:avLst/>
          </a:prstGeom>
          <a:noFill/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81" name="椭圆 180"/>
          <p:cNvSpPr/>
          <p:nvPr/>
        </p:nvSpPr>
        <p:spPr bwMode="auto">
          <a:xfrm>
            <a:off x="1654241" y="5205553"/>
            <a:ext cx="887710" cy="768038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2" name="椭圆 181"/>
          <p:cNvSpPr/>
          <p:nvPr/>
        </p:nvSpPr>
        <p:spPr bwMode="auto">
          <a:xfrm>
            <a:off x="9285798" y="5235558"/>
            <a:ext cx="887710" cy="768038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3" name="任意多边形 182"/>
          <p:cNvSpPr/>
          <p:nvPr/>
        </p:nvSpPr>
        <p:spPr bwMode="auto">
          <a:xfrm>
            <a:off x="2300423" y="6003596"/>
            <a:ext cx="7124959" cy="292507"/>
          </a:xfrm>
          <a:custGeom>
            <a:avLst/>
            <a:gdLst>
              <a:gd name="connsiteX0" fmla="*/ 0 w 3048000"/>
              <a:gd name="connsiteY0" fmla="*/ 50800 h 292507"/>
              <a:gd name="connsiteX1" fmla="*/ 1752600 w 3048000"/>
              <a:gd name="connsiteY1" fmla="*/ 292100 h 292507"/>
              <a:gd name="connsiteX2" fmla="*/ 3048000 w 3048000"/>
              <a:gd name="connsiteY2" fmla="*/ 0 h 29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48000" h="292507">
                <a:moveTo>
                  <a:pt x="0" y="50800"/>
                </a:moveTo>
                <a:cubicBezTo>
                  <a:pt x="622300" y="175683"/>
                  <a:pt x="1244600" y="300567"/>
                  <a:pt x="1752600" y="292100"/>
                </a:cubicBezTo>
                <a:cubicBezTo>
                  <a:pt x="2260600" y="283633"/>
                  <a:pt x="2654300" y="141816"/>
                  <a:pt x="3048000" y="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3811605" y="6251410"/>
            <a:ext cx="5179304" cy="523220"/>
          </a:xfrm>
          <a:prstGeom prst="rect">
            <a:avLst/>
          </a:prstGeom>
          <a:ln w="28575">
            <a:noFill/>
            <a:prstDash val="sysDash"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kern="0" noProof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The most loaded cluster: 3</a:t>
            </a:r>
            <a:r>
              <a:rPr lang="en-US" altLang="zh-CN" sz="2800" kern="0" noProof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</a:t>
            </a:r>
            <a:r>
              <a:rPr lang="en-US" altLang="zh-CN" sz="2800" kern="0" dirty="0">
                <a:solidFill>
                  <a:srgbClr val="C00000"/>
                </a:solidFill>
                <a:latin typeface="Segoe UI" pitchFamily="34" charset="0"/>
                <a:cs typeface="Segoe UI" pitchFamily="34" charset="0"/>
                <a:sym typeface="Wingdings" pitchFamily="2" charset="2"/>
              </a:rPr>
              <a:t>2</a:t>
            </a:r>
            <a:endParaRPr kumimoji="0" lang="zh-CN" altLang="en-US" sz="2800" b="0" i="0" u="none" strike="noStrike" kern="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53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Repair Round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600" y="1600200"/>
            <a:ext cx="10969943" cy="4648200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Partition the whole repair process into repair rounds</a:t>
            </a:r>
            <a:endParaRPr lang="en-US" dirty="0">
              <a:latin typeface="Segoe UI" pitchFamily="34" charset="0"/>
              <a:cs typeface="Segoe UI" pitchFamily="34" charset="0"/>
            </a:endParaRP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In a repair round, select R chunks to be repaired</a:t>
            </a:r>
          </a:p>
          <a:p>
            <a:pPr lvl="1"/>
            <a:r>
              <a:rPr lang="en-US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[Minimize]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Selection of clusters and destination node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[Balance]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Substitution of repair solutions for the R chunks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Segoe UI" pitchFamily="34" charset="0"/>
                <a:cs typeface="Segoe UI" pitchFamily="34" charset="0"/>
              </a:rPr>
              <a:t>[Balance]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Swap repair solutions of R chunks with those that are unrepaired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15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251871" y="4611757"/>
            <a:ext cx="8229600" cy="1295400"/>
          </a:xfrm>
          <a:prstGeom prst="roundRect">
            <a:avLst/>
          </a:prstGeom>
          <a:solidFill>
            <a:srgbClr val="FF5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Iteratively</a:t>
            </a:r>
            <a:r>
              <a:rPr kumimoji="0" lang="en-US" altLang="zh-CN" sz="3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 perform repair rounds until all the failed chunks are repaired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6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349" y="5793798"/>
            <a:ext cx="10969943" cy="996514"/>
          </a:xfrm>
        </p:spPr>
        <p:txBody>
          <a:bodyPr/>
          <a:lstStyle/>
          <a:p>
            <a:r>
              <a:rPr lang="en-US" dirty="0" smtClean="0"/>
              <a:t>Written in C++ on Linux as a standalone system</a:t>
            </a:r>
          </a:p>
          <a:p>
            <a:pPr lvl="1"/>
            <a:r>
              <a:rPr lang="en-US" dirty="0" smtClean="0"/>
              <a:t>2,700 line-of-codes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190" name="组合 189"/>
          <p:cNvGrpSpPr/>
          <p:nvPr/>
        </p:nvGrpSpPr>
        <p:grpSpPr>
          <a:xfrm>
            <a:off x="484037" y="1269920"/>
            <a:ext cx="11038044" cy="4526479"/>
            <a:chOff x="535034" y="1182607"/>
            <a:chExt cx="11038044" cy="4526479"/>
          </a:xfrm>
        </p:grpSpPr>
        <p:sp>
          <p:nvSpPr>
            <p:cNvPr id="139" name="矩形 138"/>
            <p:cNvSpPr/>
            <p:nvPr/>
          </p:nvSpPr>
          <p:spPr>
            <a:xfrm>
              <a:off x="535034" y="3032479"/>
              <a:ext cx="3263151" cy="173337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1462792" y="4783426"/>
              <a:ext cx="1407634" cy="56217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Cluster 1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1672337" y="2774815"/>
              <a:ext cx="988543" cy="421633"/>
            </a:xfrm>
            <a:prstGeom prst="round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Proxy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767773" y="3344311"/>
              <a:ext cx="1094115" cy="985274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Node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854951" y="3389696"/>
              <a:ext cx="919760" cy="363073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Agent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2488125" y="3344311"/>
              <a:ext cx="1094115" cy="985274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Node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2575303" y="3389696"/>
              <a:ext cx="919760" cy="363073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Agent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4489205" y="3032479"/>
              <a:ext cx="3263151" cy="173337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5642047" y="2774815"/>
              <a:ext cx="988543" cy="421633"/>
            </a:xfrm>
            <a:prstGeom prst="round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Proxy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4721944" y="3344311"/>
              <a:ext cx="1094115" cy="985274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Node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4809121" y="3389696"/>
              <a:ext cx="919760" cy="363073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Agent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6442296" y="3344311"/>
              <a:ext cx="1094115" cy="985274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Node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6529473" y="3389696"/>
              <a:ext cx="919760" cy="363073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Agent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8309927" y="3032479"/>
              <a:ext cx="3263151" cy="1733379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38100" cap="flat" cmpd="sng" algn="ctr">
              <a:solidFill>
                <a:sysClr val="windowText" lastClr="000000"/>
              </a:solidFill>
              <a:prstDash val="sys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9447231" y="2774815"/>
              <a:ext cx="988543" cy="421633"/>
            </a:xfrm>
            <a:prstGeom prst="roundRect">
              <a:avLst/>
            </a:prstGeom>
            <a:solidFill>
              <a:srgbClr val="E7E6E6">
                <a:lumMod val="2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Proxy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8542667" y="3344311"/>
              <a:ext cx="1094115" cy="985274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Node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8629844" y="3389696"/>
              <a:ext cx="919760" cy="363073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Agent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6" name="圆角矩形 155"/>
            <p:cNvSpPr/>
            <p:nvPr/>
          </p:nvSpPr>
          <p:spPr>
            <a:xfrm>
              <a:off x="10263019" y="3344311"/>
              <a:ext cx="1094115" cy="985274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Node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10350196" y="3389696"/>
              <a:ext cx="919760" cy="363073"/>
            </a:xfrm>
            <a:prstGeom prst="rect">
              <a:avLst/>
            </a:prstGeom>
            <a:solidFill>
              <a:srgbClr val="5B9BD5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Agent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8" name="圆角矩形 157"/>
            <p:cNvSpPr/>
            <p:nvPr/>
          </p:nvSpPr>
          <p:spPr>
            <a:xfrm>
              <a:off x="5416962" y="4786773"/>
              <a:ext cx="1407634" cy="56217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Cluster 2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59" name="圆角矩形 158"/>
            <p:cNvSpPr/>
            <p:nvPr/>
          </p:nvSpPr>
          <p:spPr>
            <a:xfrm>
              <a:off x="9237686" y="4773387"/>
              <a:ext cx="1407634" cy="562177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Cluster 3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60" name="圆角矩形 159"/>
            <p:cNvSpPr/>
            <p:nvPr/>
          </p:nvSpPr>
          <p:spPr>
            <a:xfrm>
              <a:off x="4445330" y="1182607"/>
              <a:ext cx="3381977" cy="985274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  <a:miter lim="800000"/>
            </a:ln>
            <a:effectLst/>
          </p:spPr>
          <p:txBody>
            <a:bodyPr rtlCol="0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Metadata Server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61" name="圆角矩形 160"/>
            <p:cNvSpPr/>
            <p:nvPr/>
          </p:nvSpPr>
          <p:spPr>
            <a:xfrm>
              <a:off x="4765248" y="1284356"/>
              <a:ext cx="2640112" cy="421633"/>
            </a:xfrm>
            <a:prstGeom prst="round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Coordinator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cxnSp>
          <p:nvCxnSpPr>
            <p:cNvPr id="162" name="Straight Arrow Connector 31"/>
            <p:cNvCxnSpPr/>
            <p:nvPr/>
          </p:nvCxnSpPr>
          <p:spPr>
            <a:xfrm flipH="1">
              <a:off x="2660881" y="1878009"/>
              <a:ext cx="1784449" cy="896806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163" name="Straight Arrow Connector 31"/>
            <p:cNvCxnSpPr/>
            <p:nvPr/>
          </p:nvCxnSpPr>
          <p:spPr>
            <a:xfrm>
              <a:off x="7782519" y="2127726"/>
              <a:ext cx="906392" cy="1216585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164" name="Straight Arrow Connector 31"/>
            <p:cNvCxnSpPr/>
            <p:nvPr/>
          </p:nvCxnSpPr>
          <p:spPr>
            <a:xfrm flipH="1">
              <a:off x="3582240" y="2127726"/>
              <a:ext cx="906964" cy="1216585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165" name="Straight Arrow Connector 31"/>
            <p:cNvCxnSpPr/>
            <p:nvPr/>
          </p:nvCxnSpPr>
          <p:spPr>
            <a:xfrm>
              <a:off x="1314831" y="1705989"/>
              <a:ext cx="0" cy="1638322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166" name="Straight Arrow Connector 31"/>
            <p:cNvCxnSpPr>
              <a:stCxn id="160" idx="1"/>
            </p:cNvCxnSpPr>
            <p:nvPr/>
          </p:nvCxnSpPr>
          <p:spPr>
            <a:xfrm flipH="1">
              <a:off x="1314831" y="1675244"/>
              <a:ext cx="3130500" cy="30745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67" name="Straight Arrow Connector 31"/>
            <p:cNvCxnSpPr/>
            <p:nvPr/>
          </p:nvCxnSpPr>
          <p:spPr>
            <a:xfrm>
              <a:off x="10959177" y="1705990"/>
              <a:ext cx="0" cy="1638322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none" w="med" len="med"/>
              <a:tailEnd type="triangle" w="lg" len="lg"/>
            </a:ln>
            <a:effectLst/>
          </p:spPr>
        </p:cxnSp>
        <p:cxnSp>
          <p:nvCxnSpPr>
            <p:cNvPr id="168" name="Straight Arrow Connector 31"/>
            <p:cNvCxnSpPr/>
            <p:nvPr/>
          </p:nvCxnSpPr>
          <p:spPr>
            <a:xfrm flipH="1" flipV="1">
              <a:off x="7828679" y="1675244"/>
              <a:ext cx="3127642" cy="15372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69" name="Straight Arrow Connector 31"/>
            <p:cNvCxnSpPr/>
            <p:nvPr/>
          </p:nvCxnSpPr>
          <p:spPr>
            <a:xfrm>
              <a:off x="7828679" y="1878009"/>
              <a:ext cx="1764797" cy="896806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none" w="med" len="med"/>
              <a:tailEnd type="triangle" w="lg" len="lg"/>
            </a:ln>
            <a:effectLst/>
          </p:spPr>
        </p:cxnSp>
        <p:graphicFrame>
          <p:nvGraphicFramePr>
            <p:cNvPr id="170" name="对象 16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1217830"/>
                </p:ext>
              </p:extLst>
            </p:nvPr>
          </p:nvGraphicFramePr>
          <p:xfrm>
            <a:off x="4011728" y="1233481"/>
            <a:ext cx="331114" cy="523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" name="Visio" r:id="rId4" imgW="328802" imgH="543013" progId="Visio.Drawing.11">
                    <p:link updateAutomatic="1"/>
                  </p:oleObj>
                </mc:Choice>
                <mc:Fallback>
                  <p:oleObj name="Visio" r:id="rId4" imgW="328802" imgH="543013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11728" y="1233481"/>
                          <a:ext cx="331114" cy="5233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1" name="对象 17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8089952"/>
                </p:ext>
              </p:extLst>
            </p:nvPr>
          </p:nvGraphicFramePr>
          <p:xfrm>
            <a:off x="7972583" y="1233115"/>
            <a:ext cx="329514" cy="524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3" name="Visio" r:id="rId4" imgW="328802" imgH="543013" progId="Visio.Drawing.11">
                    <p:link updateAutomatic="1"/>
                  </p:oleObj>
                </mc:Choice>
                <mc:Fallback>
                  <p:oleObj name="Visio" r:id="rId4" imgW="328802" imgH="543013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72583" y="1233115"/>
                          <a:ext cx="329514" cy="524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2" name="直接箭头连接符 171"/>
            <p:cNvCxnSpPr/>
            <p:nvPr/>
          </p:nvCxnSpPr>
          <p:spPr>
            <a:xfrm flipV="1">
              <a:off x="1774711" y="3196449"/>
              <a:ext cx="261533" cy="374783"/>
            </a:xfrm>
            <a:prstGeom prst="straightConnector1">
              <a:avLst/>
            </a:prstGeom>
            <a:noFill/>
            <a:ln w="38100" cap="flat" cmpd="sng" algn="ctr">
              <a:solidFill>
                <a:srgbClr val="FF4747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173" name="直接箭头连接符 172"/>
            <p:cNvCxnSpPr>
              <a:stCxn id="145" idx="1"/>
            </p:cNvCxnSpPr>
            <p:nvPr/>
          </p:nvCxnSpPr>
          <p:spPr>
            <a:xfrm flipH="1" flipV="1">
              <a:off x="2278580" y="3196449"/>
              <a:ext cx="296723" cy="374783"/>
            </a:xfrm>
            <a:prstGeom prst="straightConnector1">
              <a:avLst/>
            </a:prstGeom>
            <a:noFill/>
            <a:ln w="38100" cap="flat" cmpd="sng" algn="ctr">
              <a:solidFill>
                <a:srgbClr val="FF4747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174" name="直接箭头连接符 173"/>
            <p:cNvCxnSpPr/>
            <p:nvPr/>
          </p:nvCxnSpPr>
          <p:spPr>
            <a:xfrm flipV="1">
              <a:off x="9549604" y="3202304"/>
              <a:ext cx="261533" cy="368928"/>
            </a:xfrm>
            <a:prstGeom prst="straightConnector1">
              <a:avLst/>
            </a:prstGeom>
            <a:noFill/>
            <a:ln w="38100" cap="flat" cmpd="sng" algn="ctr">
              <a:solidFill>
                <a:srgbClr val="FF4747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175" name="直接箭头连接符 174"/>
            <p:cNvCxnSpPr>
              <a:stCxn id="157" idx="1"/>
            </p:cNvCxnSpPr>
            <p:nvPr/>
          </p:nvCxnSpPr>
          <p:spPr>
            <a:xfrm flipH="1" flipV="1">
              <a:off x="10053475" y="3202304"/>
              <a:ext cx="296722" cy="368928"/>
            </a:xfrm>
            <a:prstGeom prst="straightConnector1">
              <a:avLst/>
            </a:prstGeom>
            <a:noFill/>
            <a:ln w="38100" cap="flat" cmpd="sng" algn="ctr">
              <a:solidFill>
                <a:srgbClr val="FF4747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graphicFrame>
          <p:nvGraphicFramePr>
            <p:cNvPr id="176" name="对象 17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128541"/>
                </p:ext>
              </p:extLst>
            </p:nvPr>
          </p:nvGraphicFramePr>
          <p:xfrm>
            <a:off x="2001052" y="3231584"/>
            <a:ext cx="331114" cy="500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4" name="Visio" r:id="rId6" imgW="328802" imgH="543013" progId="Visio.Drawing.11">
                    <p:link updateAutomatic="1"/>
                  </p:oleObj>
                </mc:Choice>
                <mc:Fallback>
                  <p:oleObj name="Visio" r:id="rId6" imgW="328802" imgH="543013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01052" y="3231584"/>
                          <a:ext cx="331114" cy="5006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7" name="对象 17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2883759"/>
                </p:ext>
              </p:extLst>
            </p:nvPr>
          </p:nvGraphicFramePr>
          <p:xfrm>
            <a:off x="9775944" y="3202304"/>
            <a:ext cx="331114" cy="500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5" name="Visio" r:id="rId6" imgW="328802" imgH="543013" progId="Visio.Drawing.11">
                    <p:link updateAutomatic="1"/>
                  </p:oleObj>
                </mc:Choice>
                <mc:Fallback>
                  <p:oleObj name="Visio" r:id="rId6" imgW="328802" imgH="543013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75944" y="3202304"/>
                          <a:ext cx="331114" cy="500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" name="任意多边形 177"/>
            <p:cNvSpPr/>
            <p:nvPr/>
          </p:nvSpPr>
          <p:spPr>
            <a:xfrm>
              <a:off x="5361298" y="2558674"/>
              <a:ext cx="4232498" cy="710973"/>
            </a:xfrm>
            <a:custGeom>
              <a:avLst/>
              <a:gdLst>
                <a:gd name="connsiteX0" fmla="*/ 4200525 w 4200525"/>
                <a:gd name="connsiteY0" fmla="*/ 304223 h 770948"/>
                <a:gd name="connsiteX1" fmla="*/ 676275 w 4200525"/>
                <a:gd name="connsiteY1" fmla="*/ 18473 h 770948"/>
                <a:gd name="connsiteX2" fmla="*/ 0 w 4200525"/>
                <a:gd name="connsiteY2" fmla="*/ 770948 h 770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0525" h="770948">
                  <a:moveTo>
                    <a:pt x="4200525" y="304223"/>
                  </a:moveTo>
                  <a:cubicBezTo>
                    <a:pt x="2788443" y="122454"/>
                    <a:pt x="1376362" y="-59314"/>
                    <a:pt x="676275" y="18473"/>
                  </a:cubicBezTo>
                  <a:cubicBezTo>
                    <a:pt x="-23812" y="96260"/>
                    <a:pt x="44450" y="691573"/>
                    <a:pt x="0" y="770948"/>
                  </a:cubicBezTo>
                </a:path>
              </a:pathLst>
            </a:cu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79" name="任意多边形 178"/>
            <p:cNvSpPr/>
            <p:nvPr/>
          </p:nvSpPr>
          <p:spPr>
            <a:xfrm>
              <a:off x="2652883" y="2852246"/>
              <a:ext cx="2466558" cy="426186"/>
            </a:xfrm>
            <a:custGeom>
              <a:avLst/>
              <a:gdLst>
                <a:gd name="connsiteX0" fmla="*/ 0 w 2447925"/>
                <a:gd name="connsiteY0" fmla="*/ 109712 h 462137"/>
                <a:gd name="connsiteX1" fmla="*/ 66675 w 2447925"/>
                <a:gd name="connsiteY1" fmla="*/ 109712 h 462137"/>
                <a:gd name="connsiteX2" fmla="*/ 2038350 w 2447925"/>
                <a:gd name="connsiteY2" fmla="*/ 14462 h 462137"/>
                <a:gd name="connsiteX3" fmla="*/ 2447925 w 2447925"/>
                <a:gd name="connsiteY3" fmla="*/ 462137 h 46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7925" h="462137">
                  <a:moveTo>
                    <a:pt x="0" y="109712"/>
                  </a:moveTo>
                  <a:lnTo>
                    <a:pt x="66675" y="109712"/>
                  </a:lnTo>
                  <a:cubicBezTo>
                    <a:pt x="406400" y="93837"/>
                    <a:pt x="1641475" y="-44276"/>
                    <a:pt x="2038350" y="14462"/>
                  </a:cubicBezTo>
                  <a:cubicBezTo>
                    <a:pt x="2435225" y="73199"/>
                    <a:pt x="2441575" y="267668"/>
                    <a:pt x="2447925" y="462137"/>
                  </a:cubicBezTo>
                </a:path>
              </a:pathLst>
            </a:cu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graphicFrame>
          <p:nvGraphicFramePr>
            <p:cNvPr id="180" name="对象 17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3181162"/>
                </p:ext>
              </p:extLst>
            </p:nvPr>
          </p:nvGraphicFramePr>
          <p:xfrm>
            <a:off x="6823796" y="2505751"/>
            <a:ext cx="331114" cy="500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6" name="Visio" r:id="rId8" imgW="328802" imgH="543013" progId="Visio.Drawing.11">
                    <p:link updateAutomatic="1"/>
                  </p:oleObj>
                </mc:Choice>
                <mc:Fallback>
                  <p:oleObj name="Visio" r:id="rId8" imgW="328802" imgH="543013" progId="Visio.Drawing.11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823796" y="2505751"/>
                          <a:ext cx="331114" cy="50068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1" name="Straight Arrow Connector 31"/>
            <p:cNvCxnSpPr/>
            <p:nvPr/>
          </p:nvCxnSpPr>
          <p:spPr>
            <a:xfrm>
              <a:off x="5245968" y="2167881"/>
              <a:ext cx="0" cy="1176430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none" w="med" len="med"/>
              <a:tailEnd type="triangle" w="lg" len="lg"/>
            </a:ln>
            <a:effectLst/>
          </p:spPr>
        </p:cxnSp>
        <p:graphicFrame>
          <p:nvGraphicFramePr>
            <p:cNvPr id="182" name="对象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3375203"/>
                </p:ext>
              </p:extLst>
            </p:nvPr>
          </p:nvGraphicFramePr>
          <p:xfrm>
            <a:off x="4054117" y="2782134"/>
            <a:ext cx="331114" cy="500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7" name="Visio" r:id="rId8" imgW="328802" imgH="543013" progId="Visio.Drawing.11">
                    <p:link updateAutomatic="1"/>
                  </p:oleObj>
                </mc:Choice>
                <mc:Fallback>
                  <p:oleObj name="Visio" r:id="rId8" imgW="328802" imgH="543013" progId="Visio.Drawing.11">
                    <p:link updateAutomatic="1"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117" y="2782134"/>
                          <a:ext cx="331114" cy="500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3" name="Straight Arrow Connector 31"/>
            <p:cNvCxnSpPr/>
            <p:nvPr/>
          </p:nvCxnSpPr>
          <p:spPr>
            <a:xfrm flipH="1">
              <a:off x="877602" y="5522844"/>
              <a:ext cx="1087773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E7E6E6">
                  <a:lumMod val="50000"/>
                </a:srgbClr>
              </a:solidFill>
              <a:prstDash val="sysDash"/>
              <a:miter lim="800000"/>
              <a:headEnd type="triangle" w="lg" len="lg"/>
              <a:tailEnd type="none" w="lg" len="lg"/>
            </a:ln>
            <a:effectLst/>
          </p:spPr>
        </p:cxnSp>
        <p:cxnSp>
          <p:nvCxnSpPr>
            <p:cNvPr id="184" name="直接箭头连接符 183"/>
            <p:cNvCxnSpPr/>
            <p:nvPr/>
          </p:nvCxnSpPr>
          <p:spPr>
            <a:xfrm>
              <a:off x="3830775" y="5522844"/>
              <a:ext cx="110891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4747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>
            <a:xfrm>
              <a:off x="7718447" y="5522844"/>
              <a:ext cx="1108913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C000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sp>
          <p:nvSpPr>
            <p:cNvPr id="186" name="圆角矩形 185"/>
            <p:cNvSpPr/>
            <p:nvPr/>
          </p:nvSpPr>
          <p:spPr>
            <a:xfrm>
              <a:off x="1861888" y="5336601"/>
              <a:ext cx="1521947" cy="372485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Command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87" name="圆角矩形 186"/>
            <p:cNvSpPr/>
            <p:nvPr/>
          </p:nvSpPr>
          <p:spPr>
            <a:xfrm>
              <a:off x="4813462" y="5336601"/>
              <a:ext cx="2616062" cy="372485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Intra-cluster traffic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  <p:sp>
          <p:nvSpPr>
            <p:cNvPr id="188" name="圆角矩形 187"/>
            <p:cNvSpPr/>
            <p:nvPr/>
          </p:nvSpPr>
          <p:spPr>
            <a:xfrm>
              <a:off x="8730786" y="5334000"/>
              <a:ext cx="2681007" cy="372485"/>
            </a:xfrm>
            <a:prstGeom prst="round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等线"/>
                  <a:cs typeface="+mn-cs"/>
                </a:rPr>
                <a:t>Cross-cluster traffic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等线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312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523999"/>
            <a:ext cx="10969943" cy="5181601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Deployment (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Alibaba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Cloud ECS,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Hangzhou Zone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Type ecs.g6.large (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2 </a:t>
            </a:r>
            <a:r>
              <a:rPr lang="en-US" altLang="zh-CN" dirty="0" err="1">
                <a:latin typeface="Segoe UI" pitchFamily="34" charset="0"/>
                <a:cs typeface="Segoe UI" pitchFamily="34" charset="0"/>
              </a:rPr>
              <a:t>vCPUs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, 8GB RAM, Ubuntu 14.04)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An instance runs the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Coordinator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Remaining 20 instances are organized into four clusters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Each cluster: one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proxy and four Cluster Agents 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Default configuration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Chunk size: 64MB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Packet size: 4MB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Erasure coding: RS(9,6)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Cross-cluster bandwidth: 0.15 Gb/s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Repair 100 chunks in five repair rounds (20 chunks each round)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9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Load Balancing Rate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5127555"/>
            <a:ext cx="11353800" cy="1349445"/>
          </a:xfrm>
        </p:spPr>
        <p:txBody>
          <a:bodyPr/>
          <a:lstStyle/>
          <a:p>
            <a:r>
              <a:rPr lang="en-US" b="1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Ob1: </a:t>
            </a:r>
            <a:r>
              <a:rPr lang="en-US" altLang="zh-CN" dirty="0" err="1" smtClean="0"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approaches the optimal load balancing rate (i.e., 1)</a:t>
            </a:r>
          </a:p>
          <a:p>
            <a:r>
              <a:rPr lang="en-US" altLang="zh-CN" b="1" dirty="0" smtClean="0">
                <a:latin typeface="Segoe UI" pitchFamily="34" charset="0"/>
                <a:cs typeface="Segoe UI" pitchFamily="34" charset="0"/>
              </a:rPr>
              <a:t> Ob2: </a:t>
            </a:r>
            <a:r>
              <a:rPr lang="en-US" altLang="zh-CN" dirty="0" err="1" smtClean="0"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 is much more stable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1" y="1371600"/>
            <a:ext cx="10151905" cy="30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208212" y="4486125"/>
            <a:ext cx="3262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Varying number of nodes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16774" y="4486125"/>
            <a:ext cx="3488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Varying number of clusters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768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Impact of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Erasure Coding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5127555"/>
            <a:ext cx="11353800" cy="1578045"/>
          </a:xfrm>
        </p:spPr>
        <p:txBody>
          <a:bodyPr/>
          <a:lstStyle/>
          <a:p>
            <a:r>
              <a:rPr lang="en-US" b="1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Ob1: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The repair throughput of all the three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approaches decreases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when the value </a:t>
            </a:r>
            <a:r>
              <a:rPr lang="en-US" altLang="zh-CN" i="1" dirty="0">
                <a:latin typeface="Segoe UI" pitchFamily="34" charset="0"/>
                <a:cs typeface="Segoe UI" pitchFamily="34" charset="0"/>
              </a:rPr>
              <a:t>k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becomes large </a:t>
            </a:r>
            <a:endParaRPr lang="en-US" altLang="zh-CN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altLang="zh-CN" b="1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CN" b="1" dirty="0" smtClean="0">
                <a:latin typeface="Segoe UI" pitchFamily="34" charset="0"/>
                <a:cs typeface="Segoe UI" pitchFamily="34" charset="0"/>
              </a:rPr>
              <a:t>Ob2:  </a:t>
            </a:r>
            <a:r>
              <a:rPr lang="en-US" altLang="zh-CN" dirty="0" err="1" smtClean="0"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can accelerate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the repair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process by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26.6-68.8%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6" y="1143000"/>
            <a:ext cx="6249987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Introduction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990" y="1447800"/>
            <a:ext cx="10665222" cy="4937126"/>
          </a:xfrm>
        </p:spPr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Failures are prevalent in large-scale storage clusters 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Disk failures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Latent sector failures</a:t>
            </a:r>
          </a:p>
          <a:p>
            <a:pPr lvl="1"/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Erasure coding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is a promising redundancy technique </a:t>
            </a:r>
          </a:p>
          <a:p>
            <a:pPr lvl="1"/>
            <a:r>
              <a:rPr lang="en-US" dirty="0">
                <a:latin typeface="Segoe UI" pitchFamily="34" charset="0"/>
                <a:cs typeface="Segoe UI" pitchFamily="34" charset="0"/>
              </a:rPr>
              <a:t>Minimum data redundancy via “data encoding” </a:t>
            </a:r>
          </a:p>
          <a:p>
            <a:pPr lvl="1"/>
            <a:r>
              <a:rPr lang="en-US" dirty="0">
                <a:latin typeface="Segoe UI" pitchFamily="34" charset="0"/>
                <a:cs typeface="Segoe UI" pitchFamily="34" charset="0"/>
              </a:rPr>
              <a:t>Higher reliability with same storage redundancy than replication</a:t>
            </a:r>
          </a:p>
          <a:p>
            <a:pPr lvl="1"/>
            <a:r>
              <a:rPr lang="en-US" dirty="0">
                <a:latin typeface="Segoe UI" pitchFamily="34" charset="0"/>
                <a:cs typeface="Segoe UI" pitchFamily="34" charset="0"/>
              </a:rPr>
              <a:t>Reportedly deployed in Google, Azure, Facebook </a:t>
            </a:r>
          </a:p>
          <a:p>
            <a:pPr lvl="2"/>
            <a:r>
              <a:rPr lang="en-US" dirty="0"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e.g., Azure reduces redundancy from 3x (replication) to 1.33x (erasure coding) </a:t>
            </a:r>
            <a:br>
              <a:rPr lang="en-US" dirty="0"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</a:br>
            <a:r>
              <a:rPr lang="en-US" dirty="0">
                <a:latin typeface="Segoe UI" pitchFamily="34" charset="0"/>
                <a:cs typeface="Segoe UI" pitchFamily="34" charset="0"/>
                <a:sym typeface="Wingdings" panose="05000000000000000000" pitchFamily="2" charset="2"/>
              </a:rPr>
              <a:t> PBs saving</a:t>
            </a:r>
          </a:p>
          <a:p>
            <a:pPr marL="914400" lvl="2" indent="0">
              <a:buNone/>
            </a:pPr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 lvl="1"/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 lvl="1"/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2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0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Impact of Cross-Cluster Bandwidth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5127555"/>
            <a:ext cx="11353800" cy="1578045"/>
          </a:xfrm>
        </p:spPr>
        <p:txBody>
          <a:bodyPr/>
          <a:lstStyle/>
          <a:p>
            <a:r>
              <a:rPr lang="en-US" b="1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Ob1: </a:t>
            </a:r>
            <a:r>
              <a:rPr lang="en-US" altLang="zh-CN" dirty="0" err="1" smtClean="0"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can improve the repair throughput by</a:t>
            </a:r>
            <a:br>
              <a:rPr lang="en-US" altLang="zh-CN" dirty="0">
                <a:latin typeface="Segoe UI" pitchFamily="34" charset="0"/>
                <a:cs typeface="Segoe UI" pitchFamily="34" charset="0"/>
              </a:rPr>
            </a:br>
            <a:r>
              <a:rPr lang="en-US" altLang="zh-CN" dirty="0">
                <a:latin typeface="Segoe UI" pitchFamily="34" charset="0"/>
                <a:cs typeface="Segoe UI" pitchFamily="34" charset="0"/>
              </a:rPr>
              <a:t>15.2-34.3% and 35.4-48.6% when compared with CAR and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RR</a:t>
            </a:r>
          </a:p>
          <a:p>
            <a:r>
              <a:rPr lang="en-US" altLang="zh-CN" b="1" dirty="0" smtClean="0">
                <a:latin typeface="Segoe UI" pitchFamily="34" charset="0"/>
                <a:cs typeface="Segoe UI" pitchFamily="34" charset="0"/>
              </a:rPr>
              <a:t> Ob2: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Repair throughput increases with the cross-cluster bandwidth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1" y="1174680"/>
            <a:ext cx="6316663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10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Computation Time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412" y="5127555"/>
            <a:ext cx="11353800" cy="1578045"/>
          </a:xfrm>
        </p:spPr>
        <p:txBody>
          <a:bodyPr/>
          <a:lstStyle/>
          <a:p>
            <a:r>
              <a:rPr lang="en-US" b="1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Ob1: </a:t>
            </a:r>
            <a:r>
              <a:rPr lang="en-US" altLang="zh-CN" dirty="0" err="1"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 is extremely efficient to derive the repair solutions for repairing a large number of failed chunks </a:t>
            </a:r>
            <a:endParaRPr lang="en-US" altLang="zh-CN" dirty="0" smtClean="0">
              <a:latin typeface="Segoe UI" pitchFamily="34" charset="0"/>
              <a:cs typeface="Segoe UI" pitchFamily="34" charset="0"/>
            </a:endParaRPr>
          </a:p>
          <a:p>
            <a:pPr lvl="1"/>
            <a:r>
              <a:rPr lang="en-US" altLang="zh-CN" dirty="0">
                <a:latin typeface="Segoe UI" pitchFamily="34" charset="0"/>
                <a:cs typeface="Segoe UI" pitchFamily="34" charset="0"/>
              </a:rPr>
              <a:t>0.65 seconds to obtain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the repair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solutions for repairing 5,000 chunks 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2" y="1317781"/>
            <a:ext cx="6091238" cy="365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3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1447800"/>
            <a:ext cx="10969943" cy="4648200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CluterSR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: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a </a:t>
            </a:r>
            <a:r>
              <a:rPr lang="en-US" altLang="zh-CN" b="1" dirty="0">
                <a:latin typeface="Segoe UI" pitchFamily="34" charset="0"/>
                <a:cs typeface="Segoe UI" pitchFamily="34" charset="0"/>
              </a:rPr>
              <a:t>Cluster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-aware </a:t>
            </a:r>
            <a:r>
              <a:rPr lang="en-US" altLang="zh-CN" b="1" dirty="0" smtClean="0">
                <a:latin typeface="Segoe UI" pitchFamily="34" charset="0"/>
                <a:cs typeface="Segoe UI" pitchFamily="34" charset="0"/>
              </a:rPr>
              <a:t>S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cattered </a:t>
            </a:r>
            <a:r>
              <a:rPr lang="en-US" altLang="zh-CN" b="1" dirty="0" smtClean="0">
                <a:latin typeface="Segoe UI" pitchFamily="34" charset="0"/>
                <a:cs typeface="Segoe UI" pitchFamily="34" charset="0"/>
              </a:rPr>
              <a:t>R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epair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approach </a:t>
            </a:r>
            <a:endParaRPr lang="en-US" dirty="0" smtClean="0">
              <a:latin typeface="Segoe UI" pitchFamily="34" charset="0"/>
              <a:cs typeface="Segoe UI" pitchFamily="34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Minimize and balance the cross-cluster repair traffic 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Analysis, simulation, and experiments</a:t>
            </a:r>
          </a:p>
          <a:p>
            <a:pPr lvl="1"/>
            <a:r>
              <a:rPr lang="en-US" dirty="0" smtClean="0">
                <a:latin typeface="Segoe UI" pitchFamily="34" charset="0"/>
                <a:cs typeface="Segoe UI" pitchFamily="34" charset="0"/>
              </a:rPr>
              <a:t>Simulation</a:t>
            </a:r>
          </a:p>
          <a:p>
            <a:pPr lvl="1"/>
            <a:r>
              <a:rPr lang="en-US" dirty="0" err="1" smtClean="0">
                <a:latin typeface="Segoe UI" pitchFamily="34" charset="0"/>
                <a:cs typeface="Segoe UI" pitchFamily="34" charset="0"/>
              </a:rPr>
              <a:t>Textbed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experiments on </a:t>
            </a:r>
            <a:r>
              <a:rPr lang="en-US" dirty="0" err="1" smtClean="0">
                <a:latin typeface="Segoe UI" pitchFamily="34" charset="0"/>
                <a:cs typeface="Segoe UI" pitchFamily="34" charset="0"/>
              </a:rPr>
              <a:t>Alibaba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Cloud ECS</a:t>
            </a:r>
          </a:p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Source code of </a:t>
            </a:r>
            <a:r>
              <a:rPr lang="en-US" altLang="zh-CN" dirty="0" err="1" smtClean="0">
                <a:latin typeface="Segoe UI" pitchFamily="34" charset="0"/>
                <a:cs typeface="Segoe UI" pitchFamily="34" charset="0"/>
              </a:rPr>
              <a:t>ClusterSR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prototype:</a:t>
            </a:r>
          </a:p>
          <a:p>
            <a:pPr lvl="1"/>
            <a:r>
              <a:rPr lang="en-US" altLang="zh-CN" b="1" u="sng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https</a:t>
            </a:r>
            <a:r>
              <a:rPr lang="en-US" altLang="zh-CN" b="1" u="sng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://github.com/shenzr/clustersr</a:t>
            </a:r>
            <a:r>
              <a:rPr lang="en-US" altLang="zh-CN" u="sng" dirty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 </a:t>
            </a:r>
            <a:r>
              <a:rPr lang="en-US" b="1" u="sng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7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Erasure Coding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68" y="1327667"/>
            <a:ext cx="11477810" cy="232993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Encode: </a:t>
            </a: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Divide file data to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k 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data chunks</a:t>
            </a:r>
            <a:endParaRPr lang="en-US" dirty="0">
              <a:latin typeface="Segoe UI" pitchFamily="34" charset="0"/>
              <a:cs typeface="Segoe UI" pitchFamily="34" charset="0"/>
            </a:endParaRP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Encode k data chunks to a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stripe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of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n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coded chunks</a:t>
            </a:r>
          </a:p>
          <a:p>
            <a:pPr>
              <a:spcBef>
                <a:spcPts val="600"/>
              </a:spcBef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Decode: </a:t>
            </a:r>
            <a:endParaRPr lang="en-US" dirty="0">
              <a:latin typeface="Segoe UI" pitchFamily="34" charset="0"/>
              <a:cs typeface="Segoe UI" pitchFamily="34" charset="0"/>
            </a:endParaRP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US" dirty="0">
                <a:latin typeface="Segoe UI" pitchFamily="34" charset="0"/>
                <a:cs typeface="Segoe UI" pitchFamily="34" charset="0"/>
              </a:rPr>
              <a:t>A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ny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k out of n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coded chunks </a:t>
            </a:r>
            <a:r>
              <a:rPr lang="en-US" dirty="0">
                <a:latin typeface="Segoe UI" pitchFamily="34" charset="0"/>
                <a:cs typeface="Segoe UI" pitchFamily="34" charset="0"/>
              </a:rPr>
              <a:t>can recover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file data</a:t>
            </a:r>
            <a:endParaRPr lang="en-US" dirty="0">
              <a:latin typeface="Segoe UI" pitchFamily="34" charset="0"/>
              <a:cs typeface="Segoe UI" pitchFamily="34" charset="0"/>
            </a:endParaRPr>
          </a:p>
          <a:p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3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1217612" y="4291994"/>
            <a:ext cx="1199766" cy="57736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File</a:t>
            </a:r>
          </a:p>
        </p:txBody>
      </p:sp>
      <p:sp>
        <p:nvSpPr>
          <p:cNvPr id="60" name="右箭头 59"/>
          <p:cNvSpPr/>
          <p:nvPr/>
        </p:nvSpPr>
        <p:spPr bwMode="auto">
          <a:xfrm>
            <a:off x="2513012" y="4379570"/>
            <a:ext cx="903443" cy="328791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1" name="Rectangle 7"/>
          <p:cNvSpPr/>
          <p:nvPr/>
        </p:nvSpPr>
        <p:spPr bwMode="auto">
          <a:xfrm>
            <a:off x="3526677" y="4291994"/>
            <a:ext cx="853836" cy="27304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2" name="右箭头 61"/>
          <p:cNvSpPr/>
          <p:nvPr/>
        </p:nvSpPr>
        <p:spPr bwMode="auto">
          <a:xfrm>
            <a:off x="4543870" y="4379570"/>
            <a:ext cx="903443" cy="328791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endParaRPr kumimoji="0" lang="zh-CN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3" name="TextBox 9"/>
          <p:cNvSpPr txBox="1"/>
          <p:nvPr/>
        </p:nvSpPr>
        <p:spPr>
          <a:xfrm>
            <a:off x="3801195" y="427704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A</a:t>
            </a:r>
            <a:endParaRPr lang="en-US" sz="1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4" name="Rectangle 10"/>
          <p:cNvSpPr/>
          <p:nvPr/>
        </p:nvSpPr>
        <p:spPr bwMode="auto">
          <a:xfrm>
            <a:off x="3526677" y="4565040"/>
            <a:ext cx="853836" cy="27304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5" name="TextBox 11"/>
          <p:cNvSpPr txBox="1"/>
          <p:nvPr/>
        </p:nvSpPr>
        <p:spPr>
          <a:xfrm>
            <a:off x="3808006" y="454239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66" name="Rectangle 12"/>
          <p:cNvSpPr/>
          <p:nvPr/>
        </p:nvSpPr>
        <p:spPr bwMode="auto">
          <a:xfrm>
            <a:off x="5599713" y="3957758"/>
            <a:ext cx="853836" cy="27304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7" name="TextBox 13"/>
          <p:cNvSpPr txBox="1"/>
          <p:nvPr/>
        </p:nvSpPr>
        <p:spPr>
          <a:xfrm>
            <a:off x="5874231" y="394280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A</a:t>
            </a:r>
            <a:endParaRPr lang="en-US" sz="1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8" name="Rectangle 14"/>
          <p:cNvSpPr/>
          <p:nvPr/>
        </p:nvSpPr>
        <p:spPr bwMode="auto">
          <a:xfrm>
            <a:off x="5599713" y="4230804"/>
            <a:ext cx="853836" cy="27304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9" name="TextBox 15"/>
          <p:cNvSpPr txBox="1"/>
          <p:nvPr/>
        </p:nvSpPr>
        <p:spPr>
          <a:xfrm>
            <a:off x="5871517" y="419863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70" name="Rectangle 16"/>
          <p:cNvSpPr/>
          <p:nvPr/>
        </p:nvSpPr>
        <p:spPr bwMode="auto">
          <a:xfrm>
            <a:off x="5587851" y="4603039"/>
            <a:ext cx="853836" cy="27304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1" name="TextBox 108"/>
          <p:cNvSpPr txBox="1"/>
          <p:nvPr/>
        </p:nvSpPr>
        <p:spPr>
          <a:xfrm>
            <a:off x="5734027" y="4569038"/>
            <a:ext cx="684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A+B</a:t>
            </a:r>
            <a:endParaRPr lang="en-US" sz="1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2" name="Rectangle 18"/>
          <p:cNvSpPr/>
          <p:nvPr/>
        </p:nvSpPr>
        <p:spPr bwMode="auto">
          <a:xfrm>
            <a:off x="5587851" y="4876085"/>
            <a:ext cx="853836" cy="27304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3" name="TextBox 112"/>
          <p:cNvSpPr txBox="1"/>
          <p:nvPr/>
        </p:nvSpPr>
        <p:spPr>
          <a:xfrm>
            <a:off x="5675913" y="4857207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A+2B</a:t>
            </a:r>
            <a:endParaRPr lang="en-US" sz="1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4" name="TextBox 21"/>
          <p:cNvSpPr txBox="1"/>
          <p:nvPr/>
        </p:nvSpPr>
        <p:spPr>
          <a:xfrm>
            <a:off x="4465547" y="4700081"/>
            <a:ext cx="1122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Encode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75" name="Straight Arrow Connector 22"/>
          <p:cNvCxnSpPr>
            <a:stCxn id="68" idx="3"/>
          </p:cNvCxnSpPr>
          <p:nvPr/>
        </p:nvCxnSpPr>
        <p:spPr bwMode="auto">
          <a:xfrm>
            <a:off x="6453549" y="4367327"/>
            <a:ext cx="1127364" cy="1365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Arrow Connector 23"/>
          <p:cNvCxnSpPr/>
          <p:nvPr/>
        </p:nvCxnSpPr>
        <p:spPr bwMode="auto">
          <a:xfrm flipV="1">
            <a:off x="6437913" y="4588088"/>
            <a:ext cx="1143000" cy="4505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TextBox 24"/>
          <p:cNvSpPr txBox="1"/>
          <p:nvPr/>
        </p:nvSpPr>
        <p:spPr>
          <a:xfrm>
            <a:off x="6744366" y="4869358"/>
            <a:ext cx="115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Segoe UI" pitchFamily="34" charset="0"/>
                <a:cs typeface="Segoe UI" pitchFamily="34" charset="0"/>
              </a:rPr>
              <a:t>Decode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8" name="Rectangle 25"/>
          <p:cNvSpPr/>
          <p:nvPr/>
        </p:nvSpPr>
        <p:spPr bwMode="auto">
          <a:xfrm>
            <a:off x="7726512" y="4291994"/>
            <a:ext cx="853836" cy="27304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9" name="TextBox 26"/>
          <p:cNvSpPr txBox="1"/>
          <p:nvPr/>
        </p:nvSpPr>
        <p:spPr>
          <a:xfrm>
            <a:off x="8001030" y="427704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A</a:t>
            </a:r>
            <a:endParaRPr lang="en-US" sz="1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0" name="Rectangle 27"/>
          <p:cNvSpPr/>
          <p:nvPr/>
        </p:nvSpPr>
        <p:spPr bwMode="auto">
          <a:xfrm>
            <a:off x="7726512" y="4565040"/>
            <a:ext cx="853836" cy="27304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1" name="TextBox 28"/>
          <p:cNvSpPr txBox="1"/>
          <p:nvPr/>
        </p:nvSpPr>
        <p:spPr>
          <a:xfrm>
            <a:off x="8007841" y="4542394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58" name="TextBox 29"/>
          <p:cNvSpPr txBox="1"/>
          <p:nvPr/>
        </p:nvSpPr>
        <p:spPr>
          <a:xfrm>
            <a:off x="5547698" y="5359160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>
                <a:solidFill>
                  <a:srgbClr val="002060"/>
                </a:solidFill>
                <a:latin typeface="Segoe UI" pitchFamily="34" charset="0"/>
                <a:cs typeface="Segoe UI" pitchFamily="34" charset="0"/>
              </a:rPr>
              <a:t>(n, k) = (4, 2)</a:t>
            </a:r>
            <a:endParaRPr lang="en-US" sz="2000" b="1" dirty="0">
              <a:solidFill>
                <a:srgbClr val="00206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2" name="Content Placeholder 2">
            <a:extLst>
              <a:ext uri="{FF2B5EF4-FFF2-40B4-BE49-F238E27FC236}">
                <a16:creationId xmlns:a16="http://schemas.microsoft.com/office/drawing/2014/main" xmlns="" id="{731AA303-24F6-468C-8CAF-BA2D87A3323C}"/>
              </a:ext>
            </a:extLst>
          </p:cNvPr>
          <p:cNvSpPr txBox="1">
            <a:spLocks/>
          </p:cNvSpPr>
          <p:nvPr/>
        </p:nvSpPr>
        <p:spPr bwMode="auto">
          <a:xfrm>
            <a:off x="836612" y="5791200"/>
            <a:ext cx="10514172" cy="762000"/>
          </a:xfrm>
          <a:prstGeom prst="rect">
            <a:avLst/>
          </a:prstGeom>
          <a:noFill/>
          <a:ln>
            <a:noFill/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6" tIns="91440" rIns="91416" bIns="91440" numCol="1" anchor="ctr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126">
              <a:buNone/>
            </a:pPr>
            <a:r>
              <a:rPr lang="en-US" sz="2800" b="1" kern="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I/O amplification</a:t>
            </a:r>
            <a:r>
              <a:rPr lang="en-US" sz="2800" kern="0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: Repairing a chunk needs to retrieve k chunks </a:t>
            </a:r>
          </a:p>
        </p:txBody>
      </p:sp>
      <p:sp>
        <p:nvSpPr>
          <p:cNvPr id="31" name="Rectangle 18"/>
          <p:cNvSpPr/>
          <p:nvPr/>
        </p:nvSpPr>
        <p:spPr bwMode="auto">
          <a:xfrm>
            <a:off x="9002183" y="4307629"/>
            <a:ext cx="853836" cy="273046"/>
          </a:xfrm>
          <a:prstGeom prst="rect">
            <a:avLst/>
          </a:prstGeom>
          <a:solidFill>
            <a:srgbClr val="FFC0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2" name="TextBox 112"/>
          <p:cNvSpPr txBox="1"/>
          <p:nvPr/>
        </p:nvSpPr>
        <p:spPr>
          <a:xfrm>
            <a:off x="9090245" y="4260704"/>
            <a:ext cx="838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A+2B</a:t>
            </a:r>
            <a:endParaRPr lang="en-US" sz="1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4" name="Rectangle 27"/>
          <p:cNvSpPr/>
          <p:nvPr/>
        </p:nvSpPr>
        <p:spPr bwMode="auto">
          <a:xfrm>
            <a:off x="10468094" y="4307629"/>
            <a:ext cx="853836" cy="273046"/>
          </a:xfrm>
          <a:prstGeom prst="rect">
            <a:avLst/>
          </a:prstGeom>
          <a:solidFill>
            <a:srgbClr val="92D05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5" name="TextBox 28"/>
          <p:cNvSpPr txBox="1"/>
          <p:nvPr/>
        </p:nvSpPr>
        <p:spPr>
          <a:xfrm>
            <a:off x="10712330" y="4276419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Segoe UI" pitchFamily="34" charset="0"/>
                <a:cs typeface="Segoe UI" pitchFamily="34" charset="0"/>
              </a:rPr>
              <a:t>B</a:t>
            </a:r>
          </a:p>
        </p:txBody>
      </p:sp>
      <p:sp>
        <p:nvSpPr>
          <p:cNvPr id="36" name="TextBox 28"/>
          <p:cNvSpPr txBox="1"/>
          <p:nvPr/>
        </p:nvSpPr>
        <p:spPr>
          <a:xfrm>
            <a:off x="8645786" y="4266311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1600" b="1" dirty="0">
                <a:latin typeface="Segoe UI" pitchFamily="34" charset="0"/>
                <a:cs typeface="Segoe UI" pitchFamily="34" charset="0"/>
              </a:rPr>
              <a:t>=</a:t>
            </a:r>
            <a:endParaRPr lang="en-US" sz="1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7" name="TextBox 28"/>
          <p:cNvSpPr txBox="1"/>
          <p:nvPr/>
        </p:nvSpPr>
        <p:spPr>
          <a:xfrm>
            <a:off x="9928445" y="4263033"/>
            <a:ext cx="204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1600" b="1" dirty="0" smtClean="0">
                <a:latin typeface="Segoe UI" pitchFamily="34" charset="0"/>
                <a:cs typeface="Segoe UI" pitchFamily="34" charset="0"/>
              </a:rPr>
              <a:t>-</a:t>
            </a:r>
            <a:endParaRPr lang="en-US" sz="1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8" name="TextBox 28"/>
          <p:cNvSpPr txBox="1"/>
          <p:nvPr/>
        </p:nvSpPr>
        <p:spPr>
          <a:xfrm>
            <a:off x="10133012" y="4277043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latin typeface="Segoe UI" pitchFamily="34" charset="0"/>
                <a:cs typeface="Segoe UI" pitchFamily="34" charset="0"/>
              </a:rPr>
              <a:t>2</a:t>
            </a:r>
            <a:r>
              <a:rPr lang="zh-CN" altLang="en-US" sz="1600" b="1" dirty="0" smtClean="0">
                <a:latin typeface="Segoe UI" pitchFamily="34" charset="0"/>
                <a:cs typeface="Segoe UI" pitchFamily="34" charset="0"/>
              </a:rPr>
              <a:t>*</a:t>
            </a:r>
            <a:endParaRPr lang="en-US" sz="16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乘号 5"/>
          <p:cNvSpPr/>
          <p:nvPr/>
        </p:nvSpPr>
        <p:spPr bwMode="auto">
          <a:xfrm>
            <a:off x="5486207" y="3651528"/>
            <a:ext cx="608012" cy="582558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51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Scattered Repair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67" y="1327668"/>
            <a:ext cx="11453945" cy="88213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 Scattered repair: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store repaired </a:t>
            </a:r>
            <a:r>
              <a:rPr lang="en-US" altLang="zh-CN" dirty="0">
                <a:latin typeface="Segoe UI" pitchFamily="34" charset="0"/>
                <a:cs typeface="Segoe UI" pitchFamily="34" charset="0"/>
              </a:rPr>
              <a:t>chunks across all the </a:t>
            </a:r>
            <a:r>
              <a:rPr lang="en-US" altLang="zh-CN" dirty="0" smtClean="0">
                <a:latin typeface="Segoe UI" pitchFamily="34" charset="0"/>
                <a:cs typeface="Segoe UI" pitchFamily="34" charset="0"/>
              </a:rPr>
              <a:t>surviving nodes</a:t>
            </a:r>
            <a:r>
              <a:rPr lang="en-US" altLang="zh-CN" dirty="0"/>
              <a:t/>
            </a:r>
            <a:br>
              <a:rPr lang="en-US" altLang="zh-CN" dirty="0"/>
            </a:b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4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2" name="Rounded Rectangle 137"/>
          <p:cNvSpPr/>
          <p:nvPr/>
        </p:nvSpPr>
        <p:spPr>
          <a:xfrm>
            <a:off x="9301573" y="2970552"/>
            <a:ext cx="374239" cy="1373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3" name="Rounded Rectangle 111"/>
          <p:cNvSpPr/>
          <p:nvPr/>
        </p:nvSpPr>
        <p:spPr>
          <a:xfrm>
            <a:off x="4266943" y="2942904"/>
            <a:ext cx="374239" cy="138482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4" name="Rounded Rectangle 136"/>
          <p:cNvSpPr/>
          <p:nvPr/>
        </p:nvSpPr>
        <p:spPr>
          <a:xfrm>
            <a:off x="6463913" y="2964052"/>
            <a:ext cx="374239" cy="13716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5" name="Rectangle 106"/>
          <p:cNvSpPr/>
          <p:nvPr/>
        </p:nvSpPr>
        <p:spPr>
          <a:xfrm>
            <a:off x="9339327" y="3049140"/>
            <a:ext cx="298730" cy="245268"/>
          </a:xfrm>
          <a:prstGeom prst="rect">
            <a:avLst/>
          </a:prstGeom>
          <a:solidFill>
            <a:srgbClr val="C00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Rectangle 107"/>
          <p:cNvSpPr/>
          <p:nvPr/>
        </p:nvSpPr>
        <p:spPr>
          <a:xfrm>
            <a:off x="6510280" y="3031475"/>
            <a:ext cx="298730" cy="245268"/>
          </a:xfrm>
          <a:prstGeom prst="rect">
            <a:avLst/>
          </a:prstGeom>
          <a:solidFill>
            <a:srgbClr val="5B84CD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Rounded Rectangle 109"/>
          <p:cNvSpPr/>
          <p:nvPr/>
        </p:nvSpPr>
        <p:spPr>
          <a:xfrm>
            <a:off x="5727223" y="2951180"/>
            <a:ext cx="374239" cy="13716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9" name="Rounded Rectangle 110"/>
          <p:cNvSpPr/>
          <p:nvPr/>
        </p:nvSpPr>
        <p:spPr>
          <a:xfrm>
            <a:off x="2791589" y="2960414"/>
            <a:ext cx="374239" cy="1378914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ounded Rectangle 112"/>
          <p:cNvSpPr/>
          <p:nvPr/>
        </p:nvSpPr>
        <p:spPr>
          <a:xfrm>
            <a:off x="5010292" y="2951180"/>
            <a:ext cx="374239" cy="1376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1" name="Rounded Rectangle 113"/>
          <p:cNvSpPr/>
          <p:nvPr/>
        </p:nvSpPr>
        <p:spPr>
          <a:xfrm>
            <a:off x="7154465" y="2971480"/>
            <a:ext cx="374239" cy="137271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2" name="Rounded Rectangle 114"/>
          <p:cNvSpPr/>
          <p:nvPr/>
        </p:nvSpPr>
        <p:spPr>
          <a:xfrm>
            <a:off x="7874159" y="2964052"/>
            <a:ext cx="374239" cy="1373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3" name="Rounded Rectangle 115"/>
          <p:cNvSpPr/>
          <p:nvPr/>
        </p:nvSpPr>
        <p:spPr>
          <a:xfrm>
            <a:off x="8593853" y="2970552"/>
            <a:ext cx="374239" cy="13736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4" name="Rectangle 116"/>
          <p:cNvSpPr/>
          <p:nvPr/>
        </p:nvSpPr>
        <p:spPr>
          <a:xfrm>
            <a:off x="1848307" y="4473230"/>
            <a:ext cx="2260801" cy="489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Failed node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117"/>
          <p:cNvSpPr/>
          <p:nvPr/>
        </p:nvSpPr>
        <p:spPr>
          <a:xfrm>
            <a:off x="5770873" y="3031475"/>
            <a:ext cx="291100" cy="245268"/>
          </a:xfrm>
          <a:prstGeom prst="rect">
            <a:avLst/>
          </a:prstGeom>
          <a:solidFill>
            <a:srgbClr val="3A68BC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118"/>
          <p:cNvSpPr/>
          <p:nvPr/>
        </p:nvSpPr>
        <p:spPr>
          <a:xfrm>
            <a:off x="5051861" y="3031475"/>
            <a:ext cx="291100" cy="245268"/>
          </a:xfrm>
          <a:prstGeom prst="rect">
            <a:avLst/>
          </a:prstGeom>
          <a:solidFill>
            <a:srgbClr val="3A68BC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Rectangle 119"/>
          <p:cNvSpPr/>
          <p:nvPr/>
        </p:nvSpPr>
        <p:spPr>
          <a:xfrm>
            <a:off x="4308512" y="3010108"/>
            <a:ext cx="291100" cy="245268"/>
          </a:xfrm>
          <a:prstGeom prst="rect">
            <a:avLst/>
          </a:prstGeom>
          <a:solidFill>
            <a:srgbClr val="3A68BC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Rectangle 120"/>
          <p:cNvSpPr/>
          <p:nvPr/>
        </p:nvSpPr>
        <p:spPr>
          <a:xfrm>
            <a:off x="2832416" y="3061151"/>
            <a:ext cx="291100" cy="245268"/>
          </a:xfrm>
          <a:prstGeom prst="rect">
            <a:avLst/>
          </a:prstGeom>
          <a:solidFill>
            <a:srgbClr val="C00000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Rectangle 122"/>
          <p:cNvSpPr/>
          <p:nvPr/>
        </p:nvSpPr>
        <p:spPr>
          <a:xfrm>
            <a:off x="7199555" y="3066017"/>
            <a:ext cx="291100" cy="245268"/>
          </a:xfrm>
          <a:prstGeom prst="rect">
            <a:avLst/>
          </a:prstGeom>
          <a:solidFill>
            <a:srgbClr val="C00000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Rectangle 123"/>
          <p:cNvSpPr/>
          <p:nvPr/>
        </p:nvSpPr>
        <p:spPr>
          <a:xfrm>
            <a:off x="7921710" y="3049140"/>
            <a:ext cx="291100" cy="245268"/>
          </a:xfrm>
          <a:prstGeom prst="rect">
            <a:avLst/>
          </a:prstGeom>
          <a:solidFill>
            <a:srgbClr val="C00000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Rectangle 124"/>
          <p:cNvSpPr/>
          <p:nvPr/>
        </p:nvSpPr>
        <p:spPr>
          <a:xfrm>
            <a:off x="8642446" y="3049140"/>
            <a:ext cx="291100" cy="245268"/>
          </a:xfrm>
          <a:prstGeom prst="rect">
            <a:avLst/>
          </a:prstGeom>
          <a:solidFill>
            <a:srgbClr val="C00000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Rectangle 125"/>
          <p:cNvSpPr/>
          <p:nvPr/>
        </p:nvSpPr>
        <p:spPr>
          <a:xfrm>
            <a:off x="2832416" y="3359185"/>
            <a:ext cx="291100" cy="245268"/>
          </a:xfrm>
          <a:prstGeom prst="rect">
            <a:avLst/>
          </a:prstGeom>
          <a:solidFill>
            <a:srgbClr val="3A68BC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Freeform 127"/>
          <p:cNvSpPr/>
          <p:nvPr/>
        </p:nvSpPr>
        <p:spPr bwMode="auto">
          <a:xfrm>
            <a:off x="4392813" y="2683719"/>
            <a:ext cx="2226623" cy="347755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75" name="Freeform 128"/>
          <p:cNvSpPr/>
          <p:nvPr/>
        </p:nvSpPr>
        <p:spPr bwMode="auto">
          <a:xfrm>
            <a:off x="5245583" y="2909082"/>
            <a:ext cx="1280644" cy="148124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76" name="Freeform 130"/>
          <p:cNvSpPr/>
          <p:nvPr/>
        </p:nvSpPr>
        <p:spPr bwMode="auto">
          <a:xfrm>
            <a:off x="7422081" y="2752131"/>
            <a:ext cx="2007869" cy="305075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77" name="Freeform 131"/>
          <p:cNvSpPr/>
          <p:nvPr/>
        </p:nvSpPr>
        <p:spPr bwMode="auto">
          <a:xfrm>
            <a:off x="8212810" y="2909082"/>
            <a:ext cx="1111889" cy="169515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78" name="Freeform 132"/>
          <p:cNvSpPr/>
          <p:nvPr/>
        </p:nvSpPr>
        <p:spPr bwMode="auto">
          <a:xfrm>
            <a:off x="8926671" y="3115863"/>
            <a:ext cx="393779" cy="66159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79" name="Rectangle 133"/>
          <p:cNvSpPr/>
          <p:nvPr/>
        </p:nvSpPr>
        <p:spPr>
          <a:xfrm>
            <a:off x="4444565" y="2286000"/>
            <a:ext cx="2081662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Freeform 138"/>
          <p:cNvSpPr/>
          <p:nvPr/>
        </p:nvSpPr>
        <p:spPr bwMode="auto">
          <a:xfrm>
            <a:off x="6061973" y="3099304"/>
            <a:ext cx="448307" cy="57598"/>
          </a:xfrm>
          <a:custGeom>
            <a:avLst/>
            <a:gdLst>
              <a:gd name="connsiteX0" fmla="*/ 0 w 3461657"/>
              <a:gd name="connsiteY0" fmla="*/ 955436 h 1004422"/>
              <a:gd name="connsiteX1" fmla="*/ 1387929 w 3461657"/>
              <a:gd name="connsiteY1" fmla="*/ 73693 h 1004422"/>
              <a:gd name="connsiteX2" fmla="*/ 2383972 w 3461657"/>
              <a:gd name="connsiteY2" fmla="*/ 155336 h 1004422"/>
              <a:gd name="connsiteX3" fmla="*/ 3461657 w 3461657"/>
              <a:gd name="connsiteY3" fmla="*/ 1004422 h 100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1657" h="1004422">
                <a:moveTo>
                  <a:pt x="0" y="955436"/>
                </a:moveTo>
                <a:cubicBezTo>
                  <a:pt x="495300" y="581239"/>
                  <a:pt x="990600" y="207043"/>
                  <a:pt x="1387929" y="73693"/>
                </a:cubicBezTo>
                <a:cubicBezTo>
                  <a:pt x="1785258" y="-59657"/>
                  <a:pt x="2038351" y="214"/>
                  <a:pt x="2383972" y="155336"/>
                </a:cubicBezTo>
                <a:cubicBezTo>
                  <a:pt x="2729593" y="310458"/>
                  <a:pt x="3095625" y="657440"/>
                  <a:pt x="3461657" y="1004422"/>
                </a:cubicBezTo>
              </a:path>
            </a:pathLst>
          </a:cu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Arial" charset="0"/>
            </a:endParaRPr>
          </a:p>
        </p:txBody>
      </p:sp>
      <p:sp>
        <p:nvSpPr>
          <p:cNvPr id="82" name="Rectangle 140"/>
          <p:cNvSpPr/>
          <p:nvPr/>
        </p:nvSpPr>
        <p:spPr>
          <a:xfrm>
            <a:off x="7171979" y="2286000"/>
            <a:ext cx="2081662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Left Brace 34"/>
          <p:cNvSpPr/>
          <p:nvPr/>
        </p:nvSpPr>
        <p:spPr>
          <a:xfrm rot="5400000" flipH="1">
            <a:off x="6869452" y="1849439"/>
            <a:ext cx="241018" cy="5371702"/>
          </a:xfrm>
          <a:prstGeom prst="leftBrace">
            <a:avLst>
              <a:gd name="adj1" fmla="val 8333"/>
              <a:gd name="adj2" fmla="val 4974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5" name="Rectangle 35"/>
          <p:cNvSpPr/>
          <p:nvPr/>
        </p:nvSpPr>
        <p:spPr>
          <a:xfrm>
            <a:off x="5332412" y="4787316"/>
            <a:ext cx="3210199" cy="350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Surviving nodes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="" xmlns:a16="http://schemas.microsoft.com/office/drawing/2014/main" id="{731AA303-24F6-468C-8CAF-BA2D87A3323C}"/>
              </a:ext>
            </a:extLst>
          </p:cNvPr>
          <p:cNvSpPr txBox="1">
            <a:spLocks/>
          </p:cNvSpPr>
          <p:nvPr/>
        </p:nvSpPr>
        <p:spPr bwMode="auto">
          <a:xfrm>
            <a:off x="2382119" y="5410200"/>
            <a:ext cx="7814969" cy="1213536"/>
          </a:xfrm>
          <a:prstGeom prst="rect">
            <a:avLst/>
          </a:prstGeom>
          <a:solidFill>
            <a:schemeClr val="accent1">
              <a:lumMod val="90000"/>
            </a:schemeClr>
          </a:solidFill>
          <a:ln w="57150">
            <a:solidFill>
              <a:schemeClr val="tx1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16" tIns="91440" rIns="91416" bIns="91440" numCol="1" anchor="ctr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5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rtl="0" fontAlgn="base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126">
              <a:buNone/>
            </a:pPr>
            <a:r>
              <a:rPr lang="en-US" sz="3200" b="1" kern="0" dirty="0" smtClean="0">
                <a:solidFill>
                  <a:srgbClr val="C00000"/>
                </a:solidFill>
                <a:latin typeface="Segoe UI" pitchFamily="34" charset="0"/>
                <a:cs typeface="Segoe UI" pitchFamily="34" charset="0"/>
              </a:rPr>
              <a:t>Performance bottleneck: scale of the storage system</a:t>
            </a:r>
            <a:endParaRPr lang="en-US" sz="3200" b="1" kern="0" dirty="0">
              <a:solidFill>
                <a:srgbClr val="C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3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Cluster Storage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68" y="1327668"/>
            <a:ext cx="11477810" cy="599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 smtClean="0">
                <a:latin typeface="Segoe UI" pitchFamily="34" charset="0"/>
                <a:cs typeface="Segoe UI" pitchFamily="34" charset="0"/>
              </a:rPr>
              <a:t> Storage systems exhibit bandwidth diversity phenomenon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5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564198" y="3823764"/>
            <a:ext cx="1512168" cy="13547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5013914" y="2624684"/>
            <a:ext cx="2121371" cy="648072"/>
          </a:xfrm>
          <a:prstGeom prst="rect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Network Core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cxnSp>
        <p:nvCxnSpPr>
          <p:cNvPr id="111" name="直接连接符 110"/>
          <p:cNvCxnSpPr>
            <a:stCxn id="109" idx="0"/>
          </p:cNvCxnSpPr>
          <p:nvPr/>
        </p:nvCxnSpPr>
        <p:spPr>
          <a:xfrm flipV="1">
            <a:off x="3320282" y="2932956"/>
            <a:ext cx="0" cy="890808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2" name="直接连接符 111"/>
          <p:cNvCxnSpPr>
            <a:endCxn id="110" idx="1"/>
          </p:cNvCxnSpPr>
          <p:nvPr/>
        </p:nvCxnSpPr>
        <p:spPr>
          <a:xfrm>
            <a:off x="3320282" y="2939660"/>
            <a:ext cx="1693632" cy="906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3" name="直接连接符 112"/>
          <p:cNvCxnSpPr>
            <a:stCxn id="127" idx="0"/>
          </p:cNvCxnSpPr>
          <p:nvPr/>
        </p:nvCxnSpPr>
        <p:spPr>
          <a:xfrm flipH="1" flipV="1">
            <a:off x="8843050" y="2957988"/>
            <a:ext cx="1" cy="85638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14" name="直接连接符 113"/>
          <p:cNvCxnSpPr/>
          <p:nvPr/>
        </p:nvCxnSpPr>
        <p:spPr>
          <a:xfrm flipH="1" flipV="1">
            <a:off x="7139578" y="2948720"/>
            <a:ext cx="1707766" cy="4634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15" name="矩形 114"/>
          <p:cNvSpPr/>
          <p:nvPr/>
        </p:nvSpPr>
        <p:spPr>
          <a:xfrm>
            <a:off x="2848749" y="5405734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Cluster</a:t>
            </a:r>
            <a:endParaRPr kumimoji="0" lang="zh-CN" altLang="en-US" sz="24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6571670" y="5405735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Cluster</a:t>
            </a:r>
            <a:endParaRPr kumimoji="0" lang="zh-CN" altLang="en-US" sz="24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400893" y="5405733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Cluster</a:t>
            </a:r>
            <a:endParaRPr kumimoji="0" lang="zh-CN" altLang="en-US" sz="24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8" name="圆角矩形 117"/>
          <p:cNvSpPr/>
          <p:nvPr/>
        </p:nvSpPr>
        <p:spPr>
          <a:xfrm>
            <a:off x="2694743" y="3920338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19" name="圆角矩形 118"/>
          <p:cNvSpPr/>
          <p:nvPr/>
        </p:nvSpPr>
        <p:spPr>
          <a:xfrm>
            <a:off x="2694743" y="4573404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0" name="圆角矩形 119"/>
          <p:cNvSpPr/>
          <p:nvPr/>
        </p:nvSpPr>
        <p:spPr>
          <a:xfrm>
            <a:off x="3481583" y="3920338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1" name="圆角矩形 120"/>
          <p:cNvSpPr/>
          <p:nvPr/>
        </p:nvSpPr>
        <p:spPr>
          <a:xfrm>
            <a:off x="3481583" y="4573404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6221875" y="3823764"/>
            <a:ext cx="1584176" cy="13547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6390780" y="3920338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4" name="圆角矩形 123"/>
          <p:cNvSpPr/>
          <p:nvPr/>
        </p:nvSpPr>
        <p:spPr>
          <a:xfrm>
            <a:off x="6390780" y="4573404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5" name="圆角矩形 124"/>
          <p:cNvSpPr/>
          <p:nvPr/>
        </p:nvSpPr>
        <p:spPr>
          <a:xfrm>
            <a:off x="7177620" y="3920338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6" name="圆角矩形 125"/>
          <p:cNvSpPr/>
          <p:nvPr/>
        </p:nvSpPr>
        <p:spPr>
          <a:xfrm>
            <a:off x="7177620" y="4573404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7" name="矩形 126"/>
          <p:cNvSpPr/>
          <p:nvPr/>
        </p:nvSpPr>
        <p:spPr>
          <a:xfrm>
            <a:off x="8086966" y="3814368"/>
            <a:ext cx="1512169" cy="13547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rPr>
              <a:t>`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8" name="圆角矩形 127"/>
          <p:cNvSpPr/>
          <p:nvPr/>
        </p:nvSpPr>
        <p:spPr>
          <a:xfrm>
            <a:off x="8236567" y="3910942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8236567" y="4564008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0" name="圆角矩形 129"/>
          <p:cNvSpPr/>
          <p:nvPr/>
        </p:nvSpPr>
        <p:spPr>
          <a:xfrm>
            <a:off x="9023407" y="3910942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1" name="圆角矩形 130"/>
          <p:cNvSpPr/>
          <p:nvPr/>
        </p:nvSpPr>
        <p:spPr>
          <a:xfrm>
            <a:off x="9023407" y="4564008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4556085" y="5405735"/>
            <a:ext cx="1127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Cluster</a:t>
            </a:r>
            <a:endParaRPr kumimoji="0" lang="zh-CN" altLang="en-US" sz="2400" b="0" i="0" u="none" strike="noStrike" kern="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4384232" y="3823764"/>
            <a:ext cx="1512169" cy="135479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4521641" y="3920338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5" name="圆角矩形 134"/>
          <p:cNvSpPr/>
          <p:nvPr/>
        </p:nvSpPr>
        <p:spPr>
          <a:xfrm>
            <a:off x="4521641" y="4573404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6" name="圆角矩形 135"/>
          <p:cNvSpPr/>
          <p:nvPr/>
        </p:nvSpPr>
        <p:spPr>
          <a:xfrm>
            <a:off x="5308481" y="3920338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37" name="圆角矩形 136"/>
          <p:cNvSpPr/>
          <p:nvPr/>
        </p:nvSpPr>
        <p:spPr>
          <a:xfrm>
            <a:off x="5308481" y="4573404"/>
            <a:ext cx="479455" cy="53471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cxnSp>
        <p:nvCxnSpPr>
          <p:cNvPr id="138" name="直接连接符 137"/>
          <p:cNvCxnSpPr>
            <a:stCxn id="133" idx="0"/>
          </p:cNvCxnSpPr>
          <p:nvPr/>
        </p:nvCxnSpPr>
        <p:spPr>
          <a:xfrm flipH="1" flipV="1">
            <a:off x="5140316" y="3275112"/>
            <a:ext cx="1" cy="5486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cxnSp>
        <p:nvCxnSpPr>
          <p:cNvPr id="139" name="直接连接符 138"/>
          <p:cNvCxnSpPr>
            <a:stCxn id="122" idx="0"/>
          </p:cNvCxnSpPr>
          <p:nvPr/>
        </p:nvCxnSpPr>
        <p:spPr>
          <a:xfrm flipV="1">
            <a:off x="7013963" y="3275112"/>
            <a:ext cx="0" cy="548652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40" name="矩形 139"/>
          <p:cNvSpPr/>
          <p:nvPr/>
        </p:nvSpPr>
        <p:spPr>
          <a:xfrm>
            <a:off x="2754450" y="3970099"/>
            <a:ext cx="360040" cy="19314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3541290" y="3970099"/>
            <a:ext cx="360040" cy="19314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2754450" y="4629592"/>
            <a:ext cx="360040" cy="19314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4581348" y="3981192"/>
            <a:ext cx="360040" cy="19314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4" name="矩形 143"/>
          <p:cNvSpPr/>
          <p:nvPr/>
        </p:nvSpPr>
        <p:spPr>
          <a:xfrm>
            <a:off x="4581348" y="4616236"/>
            <a:ext cx="360040" cy="19314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6442890" y="3970099"/>
            <a:ext cx="360040" cy="19314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7237327" y="3970099"/>
            <a:ext cx="360040" cy="19314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296274" y="3963112"/>
            <a:ext cx="360040" cy="19314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8296274" y="4607163"/>
            <a:ext cx="360040" cy="193148"/>
          </a:xfrm>
          <a:prstGeom prst="rect">
            <a:avLst/>
          </a:prstGeom>
          <a:solidFill>
            <a:srgbClr val="4F81BD">
              <a:lumMod val="75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cxnSp>
        <p:nvCxnSpPr>
          <p:cNvPr id="149" name="直接箭头连接符 148"/>
          <p:cNvCxnSpPr/>
          <p:nvPr/>
        </p:nvCxnSpPr>
        <p:spPr>
          <a:xfrm flipH="1" flipV="1">
            <a:off x="2852229" y="3648508"/>
            <a:ext cx="122356" cy="417622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lg" len="med"/>
          </a:ln>
          <a:effectLst/>
        </p:spPr>
      </p:cxnSp>
      <p:sp>
        <p:nvSpPr>
          <p:cNvPr id="150" name="矩形 149"/>
          <p:cNvSpPr/>
          <p:nvPr/>
        </p:nvSpPr>
        <p:spPr>
          <a:xfrm>
            <a:off x="2154242" y="3245495"/>
            <a:ext cx="10518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Chunk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51" name="直接箭头连接符 150"/>
          <p:cNvCxnSpPr>
            <a:stCxn id="119" idx="1"/>
          </p:cNvCxnSpPr>
          <p:nvPr/>
        </p:nvCxnSpPr>
        <p:spPr>
          <a:xfrm flipH="1" flipV="1">
            <a:off x="2315042" y="4703738"/>
            <a:ext cx="379701" cy="13702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lg" len="med"/>
          </a:ln>
          <a:effectLst/>
        </p:spPr>
      </p:cxnSp>
      <p:sp>
        <p:nvSpPr>
          <p:cNvPr id="152" name="矩形 151"/>
          <p:cNvSpPr/>
          <p:nvPr/>
        </p:nvSpPr>
        <p:spPr>
          <a:xfrm>
            <a:off x="1598612" y="4286941"/>
            <a:ext cx="938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Node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cxnSp>
        <p:nvCxnSpPr>
          <p:cNvPr id="153" name="直接箭头连接符 152"/>
          <p:cNvCxnSpPr>
            <a:stCxn id="109" idx="2"/>
          </p:cNvCxnSpPr>
          <p:nvPr/>
        </p:nvCxnSpPr>
        <p:spPr>
          <a:xfrm>
            <a:off x="3320282" y="5178560"/>
            <a:ext cx="0" cy="32880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lg" len="med"/>
          </a:ln>
          <a:effectLst/>
        </p:spPr>
      </p:cxnSp>
      <p:sp>
        <p:nvSpPr>
          <p:cNvPr id="5" name="矩形标注 4"/>
          <p:cNvSpPr/>
          <p:nvPr/>
        </p:nvSpPr>
        <p:spPr bwMode="auto">
          <a:xfrm>
            <a:off x="8086967" y="2031614"/>
            <a:ext cx="3814474" cy="787786"/>
          </a:xfrm>
          <a:prstGeom prst="wedgeRectCallout">
            <a:avLst>
              <a:gd name="adj1" fmla="val -61486"/>
              <a:gd name="adj2" fmla="val 58131"/>
            </a:avLst>
          </a:prstGeom>
          <a:solidFill>
            <a:srgbClr val="FF5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Cross-cluster bandwidth</a:t>
            </a:r>
            <a:r>
              <a:rPr kumimoji="0" lang="en-US" altLang="zh-CN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is scarce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16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Repair in Cluster Storage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68" y="1327668"/>
            <a:ext cx="11477810" cy="599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Existing study: </a:t>
            </a:r>
            <a:r>
              <a:rPr lang="en-US" dirty="0" smtClean="0">
                <a:solidFill>
                  <a:srgbClr val="FF9933"/>
                </a:solidFill>
                <a:latin typeface="Segoe UI" pitchFamily="34" charset="0"/>
                <a:cs typeface="Segoe UI" pitchFamily="34" charset="0"/>
              </a:rPr>
              <a:t>Intra-cluster aggregation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before cross-cluster repair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6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12812" y="2514600"/>
            <a:ext cx="7034937" cy="3000609"/>
            <a:chOff x="633407" y="1626444"/>
            <a:chExt cx="7034937" cy="3000609"/>
          </a:xfrm>
        </p:grpSpPr>
        <p:sp>
          <p:nvSpPr>
            <p:cNvPr id="53" name="矩形 52"/>
            <p:cNvSpPr/>
            <p:nvPr/>
          </p:nvSpPr>
          <p:spPr>
            <a:xfrm>
              <a:off x="6156175" y="2816128"/>
              <a:ext cx="1512169" cy="136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33407" y="2825524"/>
              <a:ext cx="1512168" cy="135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56" name="直接连接符 55"/>
            <p:cNvCxnSpPr>
              <a:stCxn id="54" idx="0"/>
            </p:cNvCxnSpPr>
            <p:nvPr/>
          </p:nvCxnSpPr>
          <p:spPr>
            <a:xfrm flipV="1">
              <a:off x="1389491" y="1934716"/>
              <a:ext cx="0" cy="8908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7" name="直接连接符 56"/>
            <p:cNvCxnSpPr>
              <a:endCxn id="55" idx="1"/>
            </p:cNvCxnSpPr>
            <p:nvPr/>
          </p:nvCxnSpPr>
          <p:spPr>
            <a:xfrm>
              <a:off x="1389491" y="1941420"/>
              <a:ext cx="1693632" cy="9060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直接连接符 57"/>
            <p:cNvCxnSpPr>
              <a:stCxn id="53" idx="0"/>
            </p:cNvCxnSpPr>
            <p:nvPr/>
          </p:nvCxnSpPr>
          <p:spPr>
            <a:xfrm flipV="1">
              <a:off x="6912260" y="1959748"/>
              <a:ext cx="0" cy="856380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 flipV="1">
              <a:off x="5208787" y="1950480"/>
              <a:ext cx="1707766" cy="4634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1185880" y="4149080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1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4908801" y="4165388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3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850933" y="4153040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4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3" name="圆角矩形 62"/>
            <p:cNvSpPr/>
            <p:nvPr/>
          </p:nvSpPr>
          <p:spPr>
            <a:xfrm>
              <a:off x="763952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763952" y="357516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1550792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1550792" y="3575164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4291084" y="2825524"/>
              <a:ext cx="1584176" cy="135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459989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69" name="圆角矩形 68"/>
            <p:cNvSpPr/>
            <p:nvPr/>
          </p:nvSpPr>
          <p:spPr>
            <a:xfrm>
              <a:off x="4459989" y="3575164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5246829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1" name="圆角矩形 70"/>
            <p:cNvSpPr/>
            <p:nvPr/>
          </p:nvSpPr>
          <p:spPr>
            <a:xfrm>
              <a:off x="5246829" y="3575164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6305776" y="2912702"/>
              <a:ext cx="479455" cy="53471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3" name="圆角矩形 72"/>
            <p:cNvSpPr/>
            <p:nvPr/>
          </p:nvSpPr>
          <p:spPr>
            <a:xfrm>
              <a:off x="6305776" y="356576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4" name="圆角矩形 73"/>
            <p:cNvSpPr/>
            <p:nvPr/>
          </p:nvSpPr>
          <p:spPr>
            <a:xfrm>
              <a:off x="7092616" y="3565768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2914046" y="4162436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2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2453441" y="2825524"/>
              <a:ext cx="1512169" cy="135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圆角矩形 76"/>
            <p:cNvSpPr/>
            <p:nvPr/>
          </p:nvSpPr>
          <p:spPr>
            <a:xfrm>
              <a:off x="2590850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8" name="圆角矩形 77"/>
            <p:cNvSpPr/>
            <p:nvPr/>
          </p:nvSpPr>
          <p:spPr>
            <a:xfrm>
              <a:off x="2590850" y="357516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79" name="圆角矩形 78"/>
            <p:cNvSpPr/>
            <p:nvPr/>
          </p:nvSpPr>
          <p:spPr>
            <a:xfrm>
              <a:off x="3377690" y="2922098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0" name="圆角矩形 79"/>
            <p:cNvSpPr/>
            <p:nvPr/>
          </p:nvSpPr>
          <p:spPr>
            <a:xfrm>
              <a:off x="3377690" y="3575164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1" name="直接连接符 80"/>
            <p:cNvCxnSpPr>
              <a:stCxn id="76" idx="0"/>
            </p:cNvCxnSpPr>
            <p:nvPr/>
          </p:nvCxnSpPr>
          <p:spPr>
            <a:xfrm flipH="1" flipV="1">
              <a:off x="3209525" y="2276872"/>
              <a:ext cx="1" cy="54865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2" name="直接连接符 81"/>
            <p:cNvCxnSpPr>
              <a:stCxn id="67" idx="0"/>
            </p:cNvCxnSpPr>
            <p:nvPr/>
          </p:nvCxnSpPr>
          <p:spPr>
            <a:xfrm flipV="1">
              <a:off x="5083172" y="2276872"/>
              <a:ext cx="0" cy="54865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3" name="直接箭头连接符 82"/>
            <p:cNvCxnSpPr>
              <a:endCxn id="65" idx="1"/>
            </p:cNvCxnSpPr>
            <p:nvPr/>
          </p:nvCxnSpPr>
          <p:spPr>
            <a:xfrm>
              <a:off x="1243407" y="3189456"/>
              <a:ext cx="30738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 83"/>
            <p:cNvSpPr/>
            <p:nvPr/>
          </p:nvSpPr>
          <p:spPr>
            <a:xfrm>
              <a:off x="2483768" y="3447418"/>
              <a:ext cx="107082" cy="341622"/>
            </a:xfrm>
            <a:custGeom>
              <a:avLst/>
              <a:gdLst>
                <a:gd name="connsiteX0" fmla="*/ 152400 w 152400"/>
                <a:gd name="connsiteY0" fmla="*/ 561975 h 561975"/>
                <a:gd name="connsiteX1" fmla="*/ 0 w 152400"/>
                <a:gd name="connsiteY1" fmla="*/ 228600 h 561975"/>
                <a:gd name="connsiteX2" fmla="*/ 152400 w 152400"/>
                <a:gd name="connsiteY2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561975">
                  <a:moveTo>
                    <a:pt x="152400" y="561975"/>
                  </a:moveTo>
                  <a:cubicBezTo>
                    <a:pt x="76200" y="442118"/>
                    <a:pt x="0" y="322262"/>
                    <a:pt x="0" y="228600"/>
                  </a:cubicBezTo>
                  <a:cubicBezTo>
                    <a:pt x="0" y="134938"/>
                    <a:pt x="90487" y="76200"/>
                    <a:pt x="152400" y="0"/>
                  </a:cubicBezTo>
                </a:path>
              </a:pathLst>
            </a:cu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85" name="直接箭头连接符 84"/>
            <p:cNvCxnSpPr>
              <a:stCxn id="68" idx="3"/>
              <a:endCxn id="70" idx="1"/>
            </p:cNvCxnSpPr>
            <p:nvPr/>
          </p:nvCxnSpPr>
          <p:spPr>
            <a:xfrm>
              <a:off x="4939444" y="3189456"/>
              <a:ext cx="30738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任意多边形 85"/>
            <p:cNvSpPr/>
            <p:nvPr/>
          </p:nvSpPr>
          <p:spPr>
            <a:xfrm>
              <a:off x="1550791" y="2132860"/>
              <a:ext cx="5365761" cy="580547"/>
            </a:xfrm>
            <a:custGeom>
              <a:avLst/>
              <a:gdLst>
                <a:gd name="connsiteX0" fmla="*/ 815 w 6630215"/>
                <a:gd name="connsiteY0" fmla="*/ 807774 h 807774"/>
                <a:gd name="connsiteX1" fmla="*/ 877115 w 6630215"/>
                <a:gd name="connsiteY1" fmla="*/ 121974 h 807774"/>
                <a:gd name="connsiteX2" fmla="*/ 5322115 w 6630215"/>
                <a:gd name="connsiteY2" fmla="*/ 58474 h 807774"/>
                <a:gd name="connsiteX3" fmla="*/ 6630215 w 6630215"/>
                <a:gd name="connsiteY3" fmla="*/ 744274 h 80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0215" h="807774">
                  <a:moveTo>
                    <a:pt x="815" y="807774"/>
                  </a:moveTo>
                  <a:cubicBezTo>
                    <a:pt x="-4477" y="527315"/>
                    <a:pt x="-9768" y="246857"/>
                    <a:pt x="877115" y="121974"/>
                  </a:cubicBezTo>
                  <a:cubicBezTo>
                    <a:pt x="1763998" y="-2909"/>
                    <a:pt x="4363265" y="-45243"/>
                    <a:pt x="5322115" y="58474"/>
                  </a:cubicBezTo>
                  <a:cubicBezTo>
                    <a:pt x="6280965" y="162191"/>
                    <a:pt x="6455590" y="453232"/>
                    <a:pt x="6630215" y="744274"/>
                  </a:cubicBezTo>
                </a:path>
              </a:pathLst>
            </a:custGeom>
            <a:noFill/>
            <a:ln w="47625">
              <a:solidFill>
                <a:srgbClr val="FF6600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任意多边形 86"/>
            <p:cNvSpPr/>
            <p:nvPr/>
          </p:nvSpPr>
          <p:spPr>
            <a:xfrm>
              <a:off x="2946400" y="2204864"/>
              <a:ext cx="3713832" cy="589136"/>
            </a:xfrm>
            <a:custGeom>
              <a:avLst/>
              <a:gdLst>
                <a:gd name="connsiteX0" fmla="*/ 0 w 4419600"/>
                <a:gd name="connsiteY0" fmla="*/ 534413 h 534413"/>
                <a:gd name="connsiteX1" fmla="*/ 596900 w 4419600"/>
                <a:gd name="connsiteY1" fmla="*/ 64513 h 534413"/>
                <a:gd name="connsiteX2" fmla="*/ 3136900 w 4419600"/>
                <a:gd name="connsiteY2" fmla="*/ 51813 h 534413"/>
                <a:gd name="connsiteX3" fmla="*/ 4419600 w 4419600"/>
                <a:gd name="connsiteY3" fmla="*/ 509013 h 53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600" h="534413">
                  <a:moveTo>
                    <a:pt x="0" y="534413"/>
                  </a:moveTo>
                  <a:cubicBezTo>
                    <a:pt x="37041" y="339679"/>
                    <a:pt x="74083" y="144946"/>
                    <a:pt x="596900" y="64513"/>
                  </a:cubicBezTo>
                  <a:cubicBezTo>
                    <a:pt x="1119717" y="-15920"/>
                    <a:pt x="2499783" y="-22270"/>
                    <a:pt x="3136900" y="51813"/>
                  </a:cubicBezTo>
                  <a:cubicBezTo>
                    <a:pt x="3774017" y="125896"/>
                    <a:pt x="4096808" y="317454"/>
                    <a:pt x="4419600" y="509013"/>
                  </a:cubicBezTo>
                </a:path>
              </a:pathLst>
            </a:custGeom>
            <a:noFill/>
            <a:ln w="47625">
              <a:solidFill>
                <a:srgbClr val="FF6600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任意多边形 87"/>
            <p:cNvSpPr/>
            <p:nvPr/>
          </p:nvSpPr>
          <p:spPr>
            <a:xfrm>
              <a:off x="5143383" y="2305024"/>
              <a:ext cx="1084801" cy="495331"/>
            </a:xfrm>
            <a:custGeom>
              <a:avLst/>
              <a:gdLst>
                <a:gd name="connsiteX0" fmla="*/ 114417 w 1819392"/>
                <a:gd name="connsiteY0" fmla="*/ 476281 h 495331"/>
                <a:gd name="connsiteX1" fmla="*/ 181092 w 1819392"/>
                <a:gd name="connsiteY1" fmla="*/ 31 h 495331"/>
                <a:gd name="connsiteX2" fmla="*/ 1819392 w 1819392"/>
                <a:gd name="connsiteY2" fmla="*/ 495331 h 49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392" h="495331">
                  <a:moveTo>
                    <a:pt x="114417" y="476281"/>
                  </a:moveTo>
                  <a:cubicBezTo>
                    <a:pt x="5673" y="236568"/>
                    <a:pt x="-103070" y="-3144"/>
                    <a:pt x="181092" y="31"/>
                  </a:cubicBezTo>
                  <a:cubicBezTo>
                    <a:pt x="465254" y="3206"/>
                    <a:pt x="1142323" y="249268"/>
                    <a:pt x="1819392" y="495331"/>
                  </a:cubicBezTo>
                </a:path>
              </a:pathLst>
            </a:custGeom>
            <a:noFill/>
            <a:ln w="47625">
              <a:solidFill>
                <a:srgbClr val="FF6600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89" name="圆角矩形 88"/>
            <p:cNvSpPr/>
            <p:nvPr/>
          </p:nvSpPr>
          <p:spPr>
            <a:xfrm>
              <a:off x="7092616" y="2912702"/>
              <a:ext cx="479455" cy="534716"/>
            </a:xfrm>
            <a:prstGeom prst="roundRect">
              <a:avLst/>
            </a:prstGeom>
            <a:solidFill>
              <a:srgbClr val="00B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083123" y="1626444"/>
              <a:ext cx="2121371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2060"/>
                  </a:solidFill>
                  <a:latin typeface="Segoe UI" pitchFamily="34" charset="0"/>
                  <a:cs typeface="Segoe UI" pitchFamily="34" charset="0"/>
                </a:rPr>
                <a:t>Network Core</a:t>
              </a:r>
              <a:endParaRPr lang="zh-CN" altLang="en-US" sz="2400" b="1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91" name="矩形标注 90"/>
          <p:cNvSpPr/>
          <p:nvPr/>
        </p:nvSpPr>
        <p:spPr bwMode="auto">
          <a:xfrm>
            <a:off x="7115575" y="1890623"/>
            <a:ext cx="3779438" cy="852577"/>
          </a:xfrm>
          <a:prstGeom prst="wedgeRectCallout">
            <a:avLst>
              <a:gd name="adj1" fmla="val -47776"/>
              <a:gd name="adj2" fmla="val 78969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Transmit</a:t>
            </a:r>
            <a:r>
              <a:rPr kumimoji="0" lang="en-US" altLang="zh-CN" sz="24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three chunks across clusters for repair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59793" y="5788175"/>
            <a:ext cx="9235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Repair in RS(9,6), i.e., reading six surviving chunks (dashed line) for repair </a:t>
            </a:r>
            <a:endParaRPr lang="en-US" sz="20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932371" y="2977689"/>
            <a:ext cx="175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Segoe UI" pitchFamily="34" charset="0"/>
                <a:cs typeface="Segoe UI" pitchFamily="34" charset="0"/>
              </a:rPr>
              <a:t>Failed node</a:t>
            </a:r>
            <a:endParaRPr lang="zh-CN" alt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891420" y="4684415"/>
            <a:ext cx="252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Segoe UI" pitchFamily="34" charset="0"/>
                <a:cs typeface="Segoe UI" pitchFamily="34" charset="0"/>
              </a:rPr>
              <a:t>Destination node</a:t>
            </a:r>
            <a:endParaRPr lang="zh-CN" alt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8440825" y="4671984"/>
            <a:ext cx="479455" cy="534716"/>
          </a:xfrm>
          <a:prstGeom prst="roundRect">
            <a:avLst/>
          </a:prstGeom>
          <a:solidFill>
            <a:srgbClr val="00B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440825" y="2953505"/>
            <a:ext cx="479455" cy="5347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8440825" y="3816208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8979755" y="3668067"/>
            <a:ext cx="267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Segoe UI" pitchFamily="34" charset="0"/>
                <a:cs typeface="Segoe UI" pitchFamily="34" charset="0"/>
              </a:rPr>
              <a:t>Node with </a:t>
            </a:r>
          </a:p>
          <a:p>
            <a:r>
              <a:rPr lang="en-US" altLang="zh-CN" sz="2400" dirty="0" smtClean="0">
                <a:latin typeface="Segoe UI" pitchFamily="34" charset="0"/>
                <a:cs typeface="Segoe UI" pitchFamily="34" charset="0"/>
              </a:rPr>
              <a:t>surviving chunk</a:t>
            </a:r>
            <a:endParaRPr lang="zh-CN" altLang="en-US" sz="2400" dirty="0"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4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Repair in Cluster Storage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68" y="1327668"/>
            <a:ext cx="11477810" cy="599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latin typeface="Segoe UI" pitchFamily="34" charset="0"/>
                <a:cs typeface="Segoe UI" pitchFamily="34" charset="0"/>
              </a:rPr>
              <a:t>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Existing study: </a:t>
            </a:r>
            <a:r>
              <a:rPr lang="en-US" dirty="0" smtClean="0">
                <a:solidFill>
                  <a:srgbClr val="FF9933"/>
                </a:solidFill>
                <a:latin typeface="Segoe UI" pitchFamily="34" charset="0"/>
                <a:cs typeface="Segoe UI" pitchFamily="34" charset="0"/>
              </a:rPr>
              <a:t>Intra-cluster aggregation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before cross-cluster repair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7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491157" y="5746618"/>
            <a:ext cx="7669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Repair in RS(9,6), i.e., reading six surviving chunks for repair </a:t>
            </a:r>
            <a:endParaRPr lang="en-US" sz="2000" b="1" dirty="0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912812" y="2514600"/>
            <a:ext cx="7034937" cy="3000609"/>
            <a:chOff x="633407" y="1626444"/>
            <a:chExt cx="7034937" cy="3000609"/>
          </a:xfrm>
        </p:grpSpPr>
        <p:sp>
          <p:nvSpPr>
            <p:cNvPr id="130" name="矩形 129"/>
            <p:cNvSpPr/>
            <p:nvPr/>
          </p:nvSpPr>
          <p:spPr>
            <a:xfrm>
              <a:off x="6156175" y="2816128"/>
              <a:ext cx="1512169" cy="136419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1" name="矩形 130"/>
            <p:cNvSpPr/>
            <p:nvPr/>
          </p:nvSpPr>
          <p:spPr>
            <a:xfrm>
              <a:off x="633407" y="2825524"/>
              <a:ext cx="1512168" cy="135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32" name="直接连接符 131"/>
            <p:cNvCxnSpPr>
              <a:stCxn id="131" idx="0"/>
            </p:cNvCxnSpPr>
            <p:nvPr/>
          </p:nvCxnSpPr>
          <p:spPr>
            <a:xfrm flipV="1">
              <a:off x="1389491" y="1934716"/>
              <a:ext cx="0" cy="890808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直接连接符 132"/>
            <p:cNvCxnSpPr>
              <a:endCxn id="166" idx="1"/>
            </p:cNvCxnSpPr>
            <p:nvPr/>
          </p:nvCxnSpPr>
          <p:spPr>
            <a:xfrm>
              <a:off x="1389491" y="1941420"/>
              <a:ext cx="1693632" cy="9060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直接连接符 133"/>
            <p:cNvCxnSpPr>
              <a:stCxn id="130" idx="0"/>
            </p:cNvCxnSpPr>
            <p:nvPr/>
          </p:nvCxnSpPr>
          <p:spPr>
            <a:xfrm flipV="1">
              <a:off x="6912260" y="1959748"/>
              <a:ext cx="0" cy="856380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H="1" flipV="1">
              <a:off x="5208787" y="1950480"/>
              <a:ext cx="1707766" cy="4634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6" name="矩形 135"/>
            <p:cNvSpPr/>
            <p:nvPr/>
          </p:nvSpPr>
          <p:spPr>
            <a:xfrm>
              <a:off x="1185880" y="4149080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1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4908801" y="4165388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3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6850933" y="4153040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4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39" name="圆角矩形 138"/>
            <p:cNvSpPr/>
            <p:nvPr/>
          </p:nvSpPr>
          <p:spPr>
            <a:xfrm>
              <a:off x="763952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0" name="圆角矩形 139"/>
            <p:cNvSpPr/>
            <p:nvPr/>
          </p:nvSpPr>
          <p:spPr>
            <a:xfrm>
              <a:off x="763952" y="357516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圆角矩形 140"/>
            <p:cNvSpPr/>
            <p:nvPr/>
          </p:nvSpPr>
          <p:spPr>
            <a:xfrm>
              <a:off x="1550792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圆角矩形 141"/>
            <p:cNvSpPr/>
            <p:nvPr/>
          </p:nvSpPr>
          <p:spPr>
            <a:xfrm>
              <a:off x="1550792" y="3575164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4291084" y="2825524"/>
              <a:ext cx="1584176" cy="135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4" name="圆角矩形 143"/>
            <p:cNvSpPr/>
            <p:nvPr/>
          </p:nvSpPr>
          <p:spPr>
            <a:xfrm>
              <a:off x="4459989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5" name="圆角矩形 144"/>
            <p:cNvSpPr/>
            <p:nvPr/>
          </p:nvSpPr>
          <p:spPr>
            <a:xfrm>
              <a:off x="4459989" y="3575164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圆角矩形 145"/>
            <p:cNvSpPr/>
            <p:nvPr/>
          </p:nvSpPr>
          <p:spPr>
            <a:xfrm>
              <a:off x="5246829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圆角矩形 146"/>
            <p:cNvSpPr/>
            <p:nvPr/>
          </p:nvSpPr>
          <p:spPr>
            <a:xfrm>
              <a:off x="5246829" y="3575164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圆角矩形 147"/>
            <p:cNvSpPr/>
            <p:nvPr/>
          </p:nvSpPr>
          <p:spPr>
            <a:xfrm>
              <a:off x="6305776" y="2912702"/>
              <a:ext cx="479455" cy="534716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圆角矩形 148"/>
            <p:cNvSpPr/>
            <p:nvPr/>
          </p:nvSpPr>
          <p:spPr>
            <a:xfrm>
              <a:off x="6305776" y="356576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0" name="圆角矩形 149"/>
            <p:cNvSpPr/>
            <p:nvPr/>
          </p:nvSpPr>
          <p:spPr>
            <a:xfrm>
              <a:off x="7092616" y="3565768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2914046" y="4162436"/>
              <a:ext cx="4956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dirty="0">
                  <a:latin typeface="Segoe UI" pitchFamily="34" charset="0"/>
                  <a:cs typeface="Segoe UI" pitchFamily="34" charset="0"/>
                </a:rPr>
                <a:t>C</a:t>
              </a:r>
              <a:r>
                <a:rPr lang="en-US" altLang="zh-CN" sz="2400" b="1" baseline="-25000" dirty="0">
                  <a:latin typeface="Segoe UI" pitchFamily="34" charset="0"/>
                  <a:cs typeface="Segoe UI" pitchFamily="34" charset="0"/>
                </a:rPr>
                <a:t>2</a:t>
              </a:r>
              <a:endParaRPr lang="zh-CN" altLang="en-US" sz="2400" b="1" baseline="-25000" dirty="0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2453441" y="2825524"/>
              <a:ext cx="1512169" cy="13547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圆角矩形 152"/>
            <p:cNvSpPr/>
            <p:nvPr/>
          </p:nvSpPr>
          <p:spPr>
            <a:xfrm>
              <a:off x="2590850" y="2922098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4" name="圆角矩形 153"/>
            <p:cNvSpPr/>
            <p:nvPr/>
          </p:nvSpPr>
          <p:spPr>
            <a:xfrm>
              <a:off x="2590850" y="3575164"/>
              <a:ext cx="479455" cy="534716"/>
            </a:xfrm>
            <a:prstGeom prst="roundRect">
              <a:avLst/>
            </a:prstGeom>
            <a:solidFill>
              <a:srgbClr val="AEC5E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圆角矩形 154"/>
            <p:cNvSpPr/>
            <p:nvPr/>
          </p:nvSpPr>
          <p:spPr>
            <a:xfrm>
              <a:off x="3377690" y="2922098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圆角矩形 155"/>
            <p:cNvSpPr/>
            <p:nvPr/>
          </p:nvSpPr>
          <p:spPr>
            <a:xfrm>
              <a:off x="3377690" y="3575164"/>
              <a:ext cx="479455" cy="534716"/>
            </a:xfrm>
            <a:prstGeom prst="roundRect">
              <a:avLst/>
            </a:prstGeom>
            <a:solidFill>
              <a:srgbClr val="FDFDFD"/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57" name="直接连接符 156"/>
            <p:cNvCxnSpPr>
              <a:stCxn id="152" idx="0"/>
            </p:cNvCxnSpPr>
            <p:nvPr/>
          </p:nvCxnSpPr>
          <p:spPr>
            <a:xfrm flipH="1" flipV="1">
              <a:off x="3209525" y="2276872"/>
              <a:ext cx="1" cy="54865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8" name="直接连接符 157"/>
            <p:cNvCxnSpPr>
              <a:stCxn id="143" idx="0"/>
            </p:cNvCxnSpPr>
            <p:nvPr/>
          </p:nvCxnSpPr>
          <p:spPr>
            <a:xfrm flipV="1">
              <a:off x="5083172" y="2276872"/>
              <a:ext cx="0" cy="548652"/>
            </a:xfrm>
            <a:prstGeom prst="lin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9" name="直接箭头连接符 158"/>
            <p:cNvCxnSpPr>
              <a:endCxn id="141" idx="1"/>
            </p:cNvCxnSpPr>
            <p:nvPr/>
          </p:nvCxnSpPr>
          <p:spPr>
            <a:xfrm>
              <a:off x="1243407" y="3189456"/>
              <a:ext cx="30738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任意多边形 159"/>
            <p:cNvSpPr/>
            <p:nvPr/>
          </p:nvSpPr>
          <p:spPr>
            <a:xfrm>
              <a:off x="2483768" y="3447418"/>
              <a:ext cx="107082" cy="341622"/>
            </a:xfrm>
            <a:custGeom>
              <a:avLst/>
              <a:gdLst>
                <a:gd name="connsiteX0" fmla="*/ 152400 w 152400"/>
                <a:gd name="connsiteY0" fmla="*/ 561975 h 561975"/>
                <a:gd name="connsiteX1" fmla="*/ 0 w 152400"/>
                <a:gd name="connsiteY1" fmla="*/ 228600 h 561975"/>
                <a:gd name="connsiteX2" fmla="*/ 152400 w 152400"/>
                <a:gd name="connsiteY2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561975">
                  <a:moveTo>
                    <a:pt x="152400" y="561975"/>
                  </a:moveTo>
                  <a:cubicBezTo>
                    <a:pt x="76200" y="442118"/>
                    <a:pt x="0" y="322262"/>
                    <a:pt x="0" y="228600"/>
                  </a:cubicBezTo>
                  <a:cubicBezTo>
                    <a:pt x="0" y="134938"/>
                    <a:pt x="90487" y="76200"/>
                    <a:pt x="152400" y="0"/>
                  </a:cubicBezTo>
                </a:path>
              </a:pathLst>
            </a:cu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cxnSp>
          <p:nvCxnSpPr>
            <p:cNvPr id="161" name="直接箭头连接符 160"/>
            <p:cNvCxnSpPr>
              <a:stCxn id="144" idx="3"/>
              <a:endCxn id="146" idx="1"/>
            </p:cNvCxnSpPr>
            <p:nvPr/>
          </p:nvCxnSpPr>
          <p:spPr>
            <a:xfrm>
              <a:off x="4939444" y="3189456"/>
              <a:ext cx="307385" cy="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任意多边形 161"/>
            <p:cNvSpPr/>
            <p:nvPr/>
          </p:nvSpPr>
          <p:spPr>
            <a:xfrm>
              <a:off x="1550791" y="2132860"/>
              <a:ext cx="5365761" cy="580547"/>
            </a:xfrm>
            <a:custGeom>
              <a:avLst/>
              <a:gdLst>
                <a:gd name="connsiteX0" fmla="*/ 815 w 6630215"/>
                <a:gd name="connsiteY0" fmla="*/ 807774 h 807774"/>
                <a:gd name="connsiteX1" fmla="*/ 877115 w 6630215"/>
                <a:gd name="connsiteY1" fmla="*/ 121974 h 807774"/>
                <a:gd name="connsiteX2" fmla="*/ 5322115 w 6630215"/>
                <a:gd name="connsiteY2" fmla="*/ 58474 h 807774"/>
                <a:gd name="connsiteX3" fmla="*/ 6630215 w 6630215"/>
                <a:gd name="connsiteY3" fmla="*/ 744274 h 80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0215" h="807774">
                  <a:moveTo>
                    <a:pt x="815" y="807774"/>
                  </a:moveTo>
                  <a:cubicBezTo>
                    <a:pt x="-4477" y="527315"/>
                    <a:pt x="-9768" y="246857"/>
                    <a:pt x="877115" y="121974"/>
                  </a:cubicBezTo>
                  <a:cubicBezTo>
                    <a:pt x="1763998" y="-2909"/>
                    <a:pt x="4363265" y="-45243"/>
                    <a:pt x="5322115" y="58474"/>
                  </a:cubicBezTo>
                  <a:cubicBezTo>
                    <a:pt x="6280965" y="162191"/>
                    <a:pt x="6455590" y="453232"/>
                    <a:pt x="6630215" y="744274"/>
                  </a:cubicBezTo>
                </a:path>
              </a:pathLst>
            </a:custGeom>
            <a:noFill/>
            <a:ln w="47625">
              <a:solidFill>
                <a:srgbClr val="FF6600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3" name="任意多边形 162"/>
            <p:cNvSpPr/>
            <p:nvPr/>
          </p:nvSpPr>
          <p:spPr>
            <a:xfrm>
              <a:off x="2946400" y="2204864"/>
              <a:ext cx="3713832" cy="589136"/>
            </a:xfrm>
            <a:custGeom>
              <a:avLst/>
              <a:gdLst>
                <a:gd name="connsiteX0" fmla="*/ 0 w 4419600"/>
                <a:gd name="connsiteY0" fmla="*/ 534413 h 534413"/>
                <a:gd name="connsiteX1" fmla="*/ 596900 w 4419600"/>
                <a:gd name="connsiteY1" fmla="*/ 64513 h 534413"/>
                <a:gd name="connsiteX2" fmla="*/ 3136900 w 4419600"/>
                <a:gd name="connsiteY2" fmla="*/ 51813 h 534413"/>
                <a:gd name="connsiteX3" fmla="*/ 4419600 w 4419600"/>
                <a:gd name="connsiteY3" fmla="*/ 509013 h 534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9600" h="534413">
                  <a:moveTo>
                    <a:pt x="0" y="534413"/>
                  </a:moveTo>
                  <a:cubicBezTo>
                    <a:pt x="37041" y="339679"/>
                    <a:pt x="74083" y="144946"/>
                    <a:pt x="596900" y="64513"/>
                  </a:cubicBezTo>
                  <a:cubicBezTo>
                    <a:pt x="1119717" y="-15920"/>
                    <a:pt x="2499783" y="-22270"/>
                    <a:pt x="3136900" y="51813"/>
                  </a:cubicBezTo>
                  <a:cubicBezTo>
                    <a:pt x="3774017" y="125896"/>
                    <a:pt x="4096808" y="317454"/>
                    <a:pt x="4419600" y="509013"/>
                  </a:cubicBezTo>
                </a:path>
              </a:pathLst>
            </a:custGeom>
            <a:noFill/>
            <a:ln w="47625">
              <a:solidFill>
                <a:srgbClr val="FF6600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4" name="任意多边形 163"/>
            <p:cNvSpPr/>
            <p:nvPr/>
          </p:nvSpPr>
          <p:spPr>
            <a:xfrm>
              <a:off x="5143383" y="2305024"/>
              <a:ext cx="1084801" cy="495331"/>
            </a:xfrm>
            <a:custGeom>
              <a:avLst/>
              <a:gdLst>
                <a:gd name="connsiteX0" fmla="*/ 114417 w 1819392"/>
                <a:gd name="connsiteY0" fmla="*/ 476281 h 495331"/>
                <a:gd name="connsiteX1" fmla="*/ 181092 w 1819392"/>
                <a:gd name="connsiteY1" fmla="*/ 31 h 495331"/>
                <a:gd name="connsiteX2" fmla="*/ 1819392 w 1819392"/>
                <a:gd name="connsiteY2" fmla="*/ 495331 h 49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19392" h="495331">
                  <a:moveTo>
                    <a:pt x="114417" y="476281"/>
                  </a:moveTo>
                  <a:cubicBezTo>
                    <a:pt x="5673" y="236568"/>
                    <a:pt x="-103070" y="-3144"/>
                    <a:pt x="181092" y="31"/>
                  </a:cubicBezTo>
                  <a:cubicBezTo>
                    <a:pt x="465254" y="3206"/>
                    <a:pt x="1142323" y="249268"/>
                    <a:pt x="1819392" y="495331"/>
                  </a:cubicBezTo>
                </a:path>
              </a:pathLst>
            </a:custGeom>
            <a:noFill/>
            <a:ln w="47625">
              <a:solidFill>
                <a:srgbClr val="FF6600"/>
              </a:solidFill>
              <a:tailEnd type="triangle" w="lg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5" name="圆角矩形 164"/>
            <p:cNvSpPr/>
            <p:nvPr/>
          </p:nvSpPr>
          <p:spPr>
            <a:xfrm>
              <a:off x="7092616" y="2912702"/>
              <a:ext cx="479455" cy="534716"/>
            </a:xfrm>
            <a:prstGeom prst="roundRect">
              <a:avLst/>
            </a:prstGeom>
            <a:solidFill>
              <a:srgbClr val="00B000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3083123" y="1626444"/>
              <a:ext cx="2121371" cy="6480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 smtClean="0">
                  <a:solidFill>
                    <a:srgbClr val="002060"/>
                  </a:solidFill>
                  <a:latin typeface="Segoe UI" pitchFamily="34" charset="0"/>
                  <a:cs typeface="Segoe UI" pitchFamily="34" charset="0"/>
                </a:rPr>
                <a:t>Network Core</a:t>
              </a:r>
              <a:endParaRPr lang="zh-CN" altLang="en-US" sz="2400" b="1" dirty="0">
                <a:solidFill>
                  <a:srgbClr val="002060"/>
                </a:solidFill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67" name="矩形 166"/>
          <p:cNvSpPr/>
          <p:nvPr/>
        </p:nvSpPr>
        <p:spPr>
          <a:xfrm>
            <a:off x="8932371" y="2977689"/>
            <a:ext cx="1755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Segoe UI" pitchFamily="34" charset="0"/>
                <a:cs typeface="Segoe UI" pitchFamily="34" charset="0"/>
              </a:rPr>
              <a:t>Failed node</a:t>
            </a:r>
            <a:endParaRPr lang="zh-CN" alt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8891420" y="4684415"/>
            <a:ext cx="2520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latin typeface="Segoe UI" pitchFamily="34" charset="0"/>
                <a:cs typeface="Segoe UI" pitchFamily="34" charset="0"/>
              </a:rPr>
              <a:t>Destination node</a:t>
            </a:r>
            <a:endParaRPr lang="zh-CN" alt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69" name="圆角矩形 168"/>
          <p:cNvSpPr/>
          <p:nvPr/>
        </p:nvSpPr>
        <p:spPr>
          <a:xfrm>
            <a:off x="8440825" y="4671984"/>
            <a:ext cx="479455" cy="534716"/>
          </a:xfrm>
          <a:prstGeom prst="roundRect">
            <a:avLst/>
          </a:prstGeom>
          <a:solidFill>
            <a:srgbClr val="00B000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0" name="圆角矩形 169"/>
          <p:cNvSpPr/>
          <p:nvPr/>
        </p:nvSpPr>
        <p:spPr>
          <a:xfrm>
            <a:off x="8440825" y="2953505"/>
            <a:ext cx="479455" cy="53471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8440825" y="3816208"/>
            <a:ext cx="479455" cy="534716"/>
          </a:xfrm>
          <a:prstGeom prst="roundRect">
            <a:avLst/>
          </a:prstGeom>
          <a:solidFill>
            <a:srgbClr val="AEC5E0"/>
          </a:solidFill>
          <a:ln w="381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2" name="矩形 171"/>
          <p:cNvSpPr/>
          <p:nvPr/>
        </p:nvSpPr>
        <p:spPr>
          <a:xfrm>
            <a:off x="8979755" y="3668067"/>
            <a:ext cx="26772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Segoe UI" pitchFamily="34" charset="0"/>
                <a:cs typeface="Segoe UI" pitchFamily="34" charset="0"/>
              </a:rPr>
              <a:t>Node with </a:t>
            </a:r>
          </a:p>
          <a:p>
            <a:r>
              <a:rPr lang="en-US" altLang="zh-CN" sz="2400" dirty="0" smtClean="0">
                <a:latin typeface="Segoe UI" pitchFamily="34" charset="0"/>
                <a:cs typeface="Segoe UI" pitchFamily="34" charset="0"/>
              </a:rPr>
              <a:t>surviving chunk</a:t>
            </a:r>
            <a:endParaRPr lang="zh-CN" altLang="en-US" sz="2400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1659793" y="5788175"/>
            <a:ext cx="9235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Segoe UI" pitchFamily="34" charset="0"/>
                <a:cs typeface="Segoe UI" pitchFamily="34" charset="0"/>
              </a:rPr>
              <a:t>Repair in RS(9,6), i.e., reading six surviving chunks (dashed line) for repair </a:t>
            </a:r>
            <a:endParaRPr lang="en-US" sz="2000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2253459" y="5298973"/>
            <a:ext cx="8229600" cy="1295400"/>
          </a:xfrm>
          <a:prstGeom prst="roundRect">
            <a:avLst/>
          </a:prstGeom>
          <a:solidFill>
            <a:srgbClr val="FF5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Segoe UI" pitchFamily="34" charset="0"/>
                <a:cs typeface="Segoe UI" pitchFamily="34" charset="0"/>
              </a:rPr>
              <a:t>Question 1: How to minimize the cross-cluster repair traffic in scattered repair ?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Repair in Cluster Storage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68" y="1327668"/>
            <a:ext cx="11477810" cy="599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latin typeface="Segoe UI" pitchFamily="34" charset="0"/>
                <a:cs typeface="Segoe UI" pitchFamily="34" charset="0"/>
              </a:rPr>
              <a:t>C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ross-cluster repair traffic 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is </a:t>
            </a:r>
            <a:r>
              <a:rPr lang="en-US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unbalanced </a:t>
            </a:r>
            <a:r>
              <a:rPr lang="en-US" b="1" dirty="0" smtClean="0">
                <a:latin typeface="Segoe UI" pitchFamily="34" charset="0"/>
                <a:cs typeface="Segoe UI" pitchFamily="34" charset="0"/>
              </a:rPr>
              <a:t>in multiple chunks’ repair</a:t>
            </a:r>
            <a:endParaRPr lang="en-US" b="1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8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62550" y="2858192"/>
            <a:ext cx="7039648" cy="3270818"/>
            <a:chOff x="3321964" y="2596582"/>
            <a:chExt cx="7039648" cy="3270818"/>
          </a:xfrm>
        </p:grpSpPr>
        <p:sp>
          <p:nvSpPr>
            <p:cNvPr id="134" name="矩形 133"/>
            <p:cNvSpPr/>
            <p:nvPr/>
          </p:nvSpPr>
          <p:spPr>
            <a:xfrm>
              <a:off x="8324358" y="3172082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245964" y="3197773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236163" y="4771575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180252" y="4771319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180251" y="3778557"/>
              <a:ext cx="532011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180252" y="3204372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704950" y="3171826"/>
              <a:ext cx="14879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Chunk 1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241815" y="2600129"/>
              <a:ext cx="5357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703887" y="3749592"/>
              <a:ext cx="14879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Chunk 2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265762" y="3289606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6331474" y="3289609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6282374" y="2598641"/>
              <a:ext cx="5357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2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7347132" y="2596582"/>
              <a:ext cx="5357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3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416557" y="3258899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8305122" y="2598640"/>
              <a:ext cx="5357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4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304998" y="4847452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359940" y="4847452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3682394" y="4730114"/>
              <a:ext cx="14061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U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pload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321964" y="5344180"/>
              <a:ext cx="19127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D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ownload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7303299" y="3194226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245964" y="3778555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331474" y="3870391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303299" y="3775239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88809" y="3862056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8324358" y="3778555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8416557" y="3865372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7266294" y="4771575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7391040" y="4847708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8340198" y="4771575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8425708" y="4858392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6236163" y="5385897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5180252" y="5385641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5304998" y="5461774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6359940" y="5461774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7266294" y="5385897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7391040" y="5462030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340198" y="5385897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8425708" y="5472714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092910" y="3123349"/>
              <a:ext cx="3854061" cy="595277"/>
            </a:xfrm>
            <a:prstGeom prst="rect">
              <a:avLst/>
            </a:prstGeom>
            <a:noFill/>
            <a:ln w="19050" cap="flat" cmpd="sng" algn="ctr">
              <a:solidFill>
                <a:srgbClr val="4F81BD">
                  <a:shade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8902558" y="2938619"/>
              <a:ext cx="145905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R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epair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solution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6694591" y="2240500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119384" y="2122906"/>
            <a:ext cx="4910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Cross-cluster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ownload traffic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336280" y="2286000"/>
            <a:ext cx="360989" cy="28803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740889" y="2146752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Cross-cluster upload traffic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7624116" y="5514944"/>
            <a:ext cx="845345" cy="8096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5" name="椭圆 184"/>
          <p:cNvSpPr/>
          <p:nvPr/>
        </p:nvSpPr>
        <p:spPr bwMode="auto">
          <a:xfrm>
            <a:off x="5558347" y="4824262"/>
            <a:ext cx="845345" cy="8096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6" name="矩形标注 185"/>
          <p:cNvSpPr/>
          <p:nvPr/>
        </p:nvSpPr>
        <p:spPr bwMode="auto">
          <a:xfrm>
            <a:off x="8609013" y="4781341"/>
            <a:ext cx="3420692" cy="852577"/>
          </a:xfrm>
          <a:prstGeom prst="wedgeRectCallout">
            <a:avLst>
              <a:gd name="adj1" fmla="val -52444"/>
              <a:gd name="adj2" fmla="val 77267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Download </a:t>
            </a:r>
            <a:r>
              <a:rPr lang="en-US" altLang="zh-CN" sz="2400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four</a:t>
            </a:r>
            <a:r>
              <a:rPr lang="en-US" altLang="zh-CN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 chunks across clusters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7" name="矩形标注 186"/>
          <p:cNvSpPr/>
          <p:nvPr/>
        </p:nvSpPr>
        <p:spPr bwMode="auto">
          <a:xfrm>
            <a:off x="227012" y="4276017"/>
            <a:ext cx="3000108" cy="852577"/>
          </a:xfrm>
          <a:prstGeom prst="wedgeRectCallout">
            <a:avLst>
              <a:gd name="adj1" fmla="val 125088"/>
              <a:gd name="adj2" fmla="val 36409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Upload </a:t>
            </a: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Segoe UI" pitchFamily="34" charset="0"/>
                <a:cs typeface="Segoe UI" pitchFamily="34" charset="0"/>
              </a:rPr>
              <a:t>two </a:t>
            </a:r>
            <a:r>
              <a:rPr lang="en-US" altLang="zh-CN" sz="2400" b="1" dirty="0" smtClean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chunks across clusters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egoe UI" pitchFamily="34" charset="0"/>
                <a:cs typeface="Segoe UI" pitchFamily="34" charset="0"/>
              </a:rPr>
              <a:t>Repair in Cluster Storage</a:t>
            </a:r>
            <a:endParaRPr lang="en-US" dirty="0"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68" y="1327668"/>
            <a:ext cx="11477810" cy="59963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latin typeface="Segoe UI" pitchFamily="34" charset="0"/>
                <a:cs typeface="Segoe UI" pitchFamily="34" charset="0"/>
              </a:rPr>
              <a:t>C</a:t>
            </a:r>
            <a:r>
              <a:rPr lang="en-US" dirty="0" smtClean="0">
                <a:latin typeface="Segoe UI" pitchFamily="34" charset="0"/>
                <a:cs typeface="Segoe UI" pitchFamily="34" charset="0"/>
              </a:rPr>
              <a:t>ross-cluster repair traffic are </a:t>
            </a:r>
            <a:r>
              <a:rPr lang="en-US" b="1" dirty="0" smtClean="0">
                <a:solidFill>
                  <a:srgbClr val="FF0000"/>
                </a:solidFill>
                <a:latin typeface="Segoe UI" pitchFamily="34" charset="0"/>
                <a:cs typeface="Segoe UI" pitchFamily="34" charset="0"/>
              </a:rPr>
              <a:t>unbalanced</a:t>
            </a:r>
            <a:endParaRPr lang="en-US" b="1" dirty="0">
              <a:solidFill>
                <a:srgbClr val="FF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FFE790D-BCFB-4008-9260-CA63AEE325FD}" type="slidenum">
              <a:rPr lang="en-US" smtClean="0">
                <a:latin typeface="Segoe UI" pitchFamily="34" charset="0"/>
                <a:cs typeface="Segoe UI" pitchFamily="34" charset="0"/>
              </a:rPr>
              <a:pPr>
                <a:defRPr/>
              </a:pPr>
              <a:t>9</a:t>
            </a:fld>
            <a:endParaRPr lang="en-US">
              <a:latin typeface="Segoe UI" pitchFamily="34" charset="0"/>
              <a:cs typeface="Segoe UI" pitchFamily="34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762550" y="2858192"/>
            <a:ext cx="7039648" cy="3270818"/>
            <a:chOff x="3321964" y="2596582"/>
            <a:chExt cx="7039648" cy="3270818"/>
          </a:xfrm>
        </p:grpSpPr>
        <p:sp>
          <p:nvSpPr>
            <p:cNvPr id="134" name="矩形 133"/>
            <p:cNvSpPr/>
            <p:nvPr/>
          </p:nvSpPr>
          <p:spPr>
            <a:xfrm>
              <a:off x="8324358" y="3172082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245964" y="3197773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6236163" y="4771575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7" name="矩形 136"/>
            <p:cNvSpPr/>
            <p:nvPr/>
          </p:nvSpPr>
          <p:spPr>
            <a:xfrm>
              <a:off x="5180252" y="4771319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5180251" y="3778557"/>
              <a:ext cx="532011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39" name="矩形 138"/>
            <p:cNvSpPr/>
            <p:nvPr/>
          </p:nvSpPr>
          <p:spPr>
            <a:xfrm>
              <a:off x="5180252" y="3204372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3704950" y="3171826"/>
              <a:ext cx="14879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Chunk 1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5241815" y="2600129"/>
              <a:ext cx="5357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3703887" y="3749592"/>
              <a:ext cx="148790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Chunk 2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265762" y="3289606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44" name="矩形 143"/>
            <p:cNvSpPr/>
            <p:nvPr/>
          </p:nvSpPr>
          <p:spPr>
            <a:xfrm>
              <a:off x="6331474" y="3289609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45" name="矩形 144"/>
            <p:cNvSpPr/>
            <p:nvPr/>
          </p:nvSpPr>
          <p:spPr>
            <a:xfrm>
              <a:off x="6282374" y="2598641"/>
              <a:ext cx="5357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2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7347132" y="2596582"/>
              <a:ext cx="5357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3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7" name="矩形 146"/>
            <p:cNvSpPr/>
            <p:nvPr/>
          </p:nvSpPr>
          <p:spPr>
            <a:xfrm>
              <a:off x="8416557" y="3258899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48" name="矩形 147"/>
            <p:cNvSpPr/>
            <p:nvPr/>
          </p:nvSpPr>
          <p:spPr>
            <a:xfrm>
              <a:off x="8305122" y="2598640"/>
              <a:ext cx="53572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C</a:t>
              </a:r>
              <a:r>
                <a:rPr kumimoji="0" lang="en-US" altLang="zh-CN" sz="2800" b="0" i="0" u="none" strike="noStrike" kern="0" cap="none" spc="0" normalizeH="0" baseline="-2500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4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5304998" y="4847452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0" name="矩形 149"/>
            <p:cNvSpPr/>
            <p:nvPr/>
          </p:nvSpPr>
          <p:spPr>
            <a:xfrm>
              <a:off x="6359940" y="4847452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3682394" y="4730114"/>
              <a:ext cx="140615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U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pload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5" name="矩形 154"/>
            <p:cNvSpPr/>
            <p:nvPr/>
          </p:nvSpPr>
          <p:spPr>
            <a:xfrm>
              <a:off x="3321964" y="5344180"/>
              <a:ext cx="191270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D</a:t>
              </a:r>
              <a:r>
                <a:rPr kumimoji="0" lang="en-US" altLang="zh-CN" sz="2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ownload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矩形 155"/>
            <p:cNvSpPr/>
            <p:nvPr/>
          </p:nvSpPr>
          <p:spPr>
            <a:xfrm>
              <a:off x="7303299" y="3194226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7" name="矩形 156"/>
            <p:cNvSpPr/>
            <p:nvPr/>
          </p:nvSpPr>
          <p:spPr>
            <a:xfrm>
              <a:off x="6245964" y="3778555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8" name="矩形 157"/>
            <p:cNvSpPr/>
            <p:nvPr/>
          </p:nvSpPr>
          <p:spPr>
            <a:xfrm>
              <a:off x="6331474" y="3870391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7303299" y="3775239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0" name="矩形 159"/>
            <p:cNvSpPr/>
            <p:nvPr/>
          </p:nvSpPr>
          <p:spPr>
            <a:xfrm>
              <a:off x="7388809" y="3862056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1" name="矩形 160"/>
            <p:cNvSpPr/>
            <p:nvPr/>
          </p:nvSpPr>
          <p:spPr>
            <a:xfrm>
              <a:off x="8324358" y="3778555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2" name="矩形 161"/>
            <p:cNvSpPr/>
            <p:nvPr/>
          </p:nvSpPr>
          <p:spPr>
            <a:xfrm>
              <a:off x="8416557" y="3865372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2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3" name="矩形 162"/>
            <p:cNvSpPr/>
            <p:nvPr/>
          </p:nvSpPr>
          <p:spPr>
            <a:xfrm>
              <a:off x="7266294" y="4771575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4" name="矩形 163"/>
            <p:cNvSpPr/>
            <p:nvPr/>
          </p:nvSpPr>
          <p:spPr>
            <a:xfrm>
              <a:off x="7391040" y="4847708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1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5" name="矩形 164"/>
            <p:cNvSpPr/>
            <p:nvPr/>
          </p:nvSpPr>
          <p:spPr>
            <a:xfrm>
              <a:off x="8340198" y="4771575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6" name="矩形 165"/>
            <p:cNvSpPr/>
            <p:nvPr/>
          </p:nvSpPr>
          <p:spPr>
            <a:xfrm>
              <a:off x="8425708" y="4858392"/>
              <a:ext cx="360989" cy="288032"/>
            </a:xfrm>
            <a:prstGeom prst="rect">
              <a:avLst/>
            </a:prstGeom>
            <a:solidFill>
              <a:srgbClr val="9BBB59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7" name="矩形 166"/>
            <p:cNvSpPr/>
            <p:nvPr/>
          </p:nvSpPr>
          <p:spPr>
            <a:xfrm>
              <a:off x="6236163" y="5385897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8" name="矩形 167"/>
            <p:cNvSpPr/>
            <p:nvPr/>
          </p:nvSpPr>
          <p:spPr>
            <a:xfrm>
              <a:off x="5180252" y="5385641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69" name="矩形 168"/>
            <p:cNvSpPr/>
            <p:nvPr/>
          </p:nvSpPr>
          <p:spPr>
            <a:xfrm>
              <a:off x="5304998" y="5461774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0" name="矩形 169"/>
            <p:cNvSpPr/>
            <p:nvPr/>
          </p:nvSpPr>
          <p:spPr>
            <a:xfrm>
              <a:off x="6359940" y="5461774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1" name="矩形 170"/>
            <p:cNvSpPr/>
            <p:nvPr/>
          </p:nvSpPr>
          <p:spPr>
            <a:xfrm>
              <a:off x="7266294" y="5385897"/>
              <a:ext cx="587525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2" name="矩形 171"/>
            <p:cNvSpPr/>
            <p:nvPr/>
          </p:nvSpPr>
          <p:spPr>
            <a:xfrm>
              <a:off x="7391040" y="5462030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0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8340198" y="5385897"/>
              <a:ext cx="532010" cy="461666"/>
            </a:xfrm>
            <a:prstGeom prst="rect">
              <a:avLst/>
            </a:prstGeom>
            <a:solidFill>
              <a:sysClr val="window" lastClr="FFFFFF">
                <a:lumMod val="85000"/>
              </a:sysClr>
            </a:solidFill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4" name="矩形 173"/>
            <p:cNvSpPr/>
            <p:nvPr/>
          </p:nvSpPr>
          <p:spPr>
            <a:xfrm>
              <a:off x="8425708" y="5472714"/>
              <a:ext cx="360989" cy="288032"/>
            </a:xfrm>
            <a:prstGeom prst="rect">
              <a:avLst/>
            </a:prstGeom>
            <a:solidFill>
              <a:srgbClr val="F79646">
                <a:lumMod val="75000"/>
              </a:srgbClr>
            </a:solidFill>
            <a:ln w="19050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" pitchFamily="34" charset="0"/>
                  <a:ea typeface="宋体"/>
                  <a:cs typeface="Segoe UI" pitchFamily="34" charset="0"/>
                </a:rPr>
                <a:t>4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5" name="矩形 174"/>
            <p:cNvSpPr/>
            <p:nvPr/>
          </p:nvSpPr>
          <p:spPr>
            <a:xfrm>
              <a:off x="5092910" y="3123349"/>
              <a:ext cx="3854061" cy="595277"/>
            </a:xfrm>
            <a:prstGeom prst="rect">
              <a:avLst/>
            </a:prstGeom>
            <a:noFill/>
            <a:ln w="19050" cap="flat" cmpd="sng" algn="ctr">
              <a:solidFill>
                <a:srgbClr val="4F81BD">
                  <a:shade val="50000"/>
                </a:srgbClr>
              </a:solidFill>
              <a:prstDash val="sys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Segoe UI" pitchFamily="34" charset="0"/>
                <a:ea typeface="宋体"/>
                <a:cs typeface="Segoe UI" pitchFamily="34" charset="0"/>
              </a:endParaRPr>
            </a:p>
          </p:txBody>
        </p:sp>
        <p:sp>
          <p:nvSpPr>
            <p:cNvPr id="176" name="矩形 175"/>
            <p:cNvSpPr/>
            <p:nvPr/>
          </p:nvSpPr>
          <p:spPr>
            <a:xfrm>
              <a:off x="8902558" y="2938619"/>
              <a:ext cx="1459054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R</a:t>
              </a: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epair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F497D"/>
                  </a:solidFill>
                  <a:effectLst/>
                  <a:uLnTx/>
                  <a:uFillTx/>
                  <a:latin typeface="Segoe UI" pitchFamily="34" charset="0"/>
                  <a:cs typeface="Segoe UI" pitchFamily="34" charset="0"/>
                </a:rPr>
                <a:t>solution</a:t>
              </a:r>
              <a:endParaRPr kumimoji="0" lang="zh-CN" altLang="en-US" sz="2800" b="0" i="0" u="none" strike="noStrike" kern="0" cap="none" spc="0" normalizeH="0" baseline="-2500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81" name="矩形 180"/>
          <p:cNvSpPr/>
          <p:nvPr/>
        </p:nvSpPr>
        <p:spPr>
          <a:xfrm>
            <a:off x="6694591" y="2240500"/>
            <a:ext cx="360989" cy="288032"/>
          </a:xfrm>
          <a:prstGeom prst="rect">
            <a:avLst/>
          </a:prstGeom>
          <a:solidFill>
            <a:srgbClr val="F79646">
              <a:lumMod val="75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82" name="矩形 181"/>
          <p:cNvSpPr/>
          <p:nvPr/>
        </p:nvSpPr>
        <p:spPr>
          <a:xfrm>
            <a:off x="7119384" y="2122906"/>
            <a:ext cx="49103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Cross-cluster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d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ownload traffic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83" name="矩形 182"/>
          <p:cNvSpPr/>
          <p:nvPr/>
        </p:nvSpPr>
        <p:spPr>
          <a:xfrm>
            <a:off x="1336280" y="2286000"/>
            <a:ext cx="360989" cy="288032"/>
          </a:xfrm>
          <a:prstGeom prst="rect">
            <a:avLst/>
          </a:prstGeom>
          <a:solidFill>
            <a:srgbClr val="9BBB59">
              <a:lumMod val="20000"/>
              <a:lumOff val="80000"/>
            </a:srgbClr>
          </a:solidFill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ea typeface="宋体"/>
              <a:cs typeface="Segoe UI" pitchFamily="34" charset="0"/>
            </a:endParaRPr>
          </a:p>
        </p:txBody>
      </p:sp>
      <p:sp>
        <p:nvSpPr>
          <p:cNvPr id="184" name="矩形 183"/>
          <p:cNvSpPr/>
          <p:nvPr/>
        </p:nvSpPr>
        <p:spPr>
          <a:xfrm>
            <a:off x="1740889" y="2146752"/>
            <a:ext cx="4440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" pitchFamily="34" charset="0"/>
                <a:cs typeface="Segoe UI" pitchFamily="34" charset="0"/>
              </a:rPr>
              <a:t>Cross-cluster upload traffic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253459" y="5298973"/>
            <a:ext cx="8229600" cy="1295400"/>
          </a:xfrm>
          <a:prstGeom prst="roundRect">
            <a:avLst/>
          </a:prstGeom>
          <a:solidFill>
            <a:srgbClr val="FF5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200" dirty="0" smtClean="0">
                <a:latin typeface="Segoe UI" pitchFamily="34" charset="0"/>
                <a:cs typeface="Segoe UI" pitchFamily="34" charset="0"/>
              </a:rPr>
              <a:t>Question 2: How to balance the cross-cluster repair traffic in scattered repair ?</a:t>
            </a:r>
            <a:endParaRPr kumimoji="0" lang="zh-CN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0000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16882</TotalTime>
  <Words>1090</Words>
  <Application>Microsoft Office PowerPoint</Application>
  <PresentationFormat>自定义</PresentationFormat>
  <Paragraphs>373</Paragraphs>
  <Slides>22</Slides>
  <Notes>22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链接</vt:lpstr>
      </vt:variant>
      <vt:variant>
        <vt:i4>6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Default Design</vt:lpstr>
      <vt:lpstr>C:\Users\shenz\Downloads\implement (1).vsd\Drawing\~页-1\矩形.19</vt:lpstr>
      <vt:lpstr>C:\Users\shenz\Downloads\implement (1).vsd\Drawing\~页-1\矩形.19</vt:lpstr>
      <vt:lpstr>C:\Users\shenz\Downloads\implement (1).vsd\Drawing\~页-1\矩形.21</vt:lpstr>
      <vt:lpstr>C:\Users\shenz\Downloads\implement (1).vsd\Drawing\~页-1\矩形.21</vt:lpstr>
      <vt:lpstr>C:\Users\shenz\Downloads\implement (1).vsd\Drawing\~页-1\矩形.22</vt:lpstr>
      <vt:lpstr>C:\Users\shenz\Downloads\implement (1).vsd\Drawing\~页-1\矩形.22</vt:lpstr>
      <vt:lpstr>ClusterSR: Cluster-Aware Scattered Repair in Erasure-Coded Storage </vt:lpstr>
      <vt:lpstr>Introduction</vt:lpstr>
      <vt:lpstr>Erasure Coding</vt:lpstr>
      <vt:lpstr>Scattered Repair</vt:lpstr>
      <vt:lpstr>Cluster Storage</vt:lpstr>
      <vt:lpstr>Repair in Cluster Storage</vt:lpstr>
      <vt:lpstr>Repair in Cluster Storage</vt:lpstr>
      <vt:lpstr>Repair in Cluster Storage</vt:lpstr>
      <vt:lpstr>Repair in Cluster Storage</vt:lpstr>
      <vt:lpstr>Our Contribution</vt:lpstr>
      <vt:lpstr>Minimizing Cross-Cluster Repair Traffic</vt:lpstr>
      <vt:lpstr>Minimizing Cross-Cluster Repair Traffic</vt:lpstr>
      <vt:lpstr>Balancing Cross-Cluster Repair Traffic</vt:lpstr>
      <vt:lpstr>Balancing Cross-Cluster Repair Traffic</vt:lpstr>
      <vt:lpstr>Repair Round</vt:lpstr>
      <vt:lpstr>Implementation</vt:lpstr>
      <vt:lpstr>Evaluation</vt:lpstr>
      <vt:lpstr>Load Balancing Rate</vt:lpstr>
      <vt:lpstr>Impact of Erasure Coding</vt:lpstr>
      <vt:lpstr>Impact of Cross-Cluster Bandwidth</vt:lpstr>
      <vt:lpstr>Computation Time</vt:lpstr>
      <vt:lpstr>Conclusions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Lee</dc:creator>
  <cp:lastModifiedBy>zr shen</cp:lastModifiedBy>
  <cp:revision>2643</cp:revision>
  <cp:lastPrinted>2019-02-20T08:11:33Z</cp:lastPrinted>
  <dcterms:created xsi:type="dcterms:W3CDTF">1601-01-01T00:00:00Z</dcterms:created>
  <dcterms:modified xsi:type="dcterms:W3CDTF">2020-05-03T13:40:36Z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