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460" r:id="rId2"/>
    <p:sldId id="461" r:id="rId3"/>
    <p:sldId id="545" r:id="rId4"/>
    <p:sldId id="546" r:id="rId5"/>
    <p:sldId id="566" r:id="rId6"/>
    <p:sldId id="567" r:id="rId7"/>
    <p:sldId id="573" r:id="rId8"/>
    <p:sldId id="570" r:id="rId9"/>
    <p:sldId id="550" r:id="rId10"/>
    <p:sldId id="547" r:id="rId11"/>
    <p:sldId id="548" r:id="rId12"/>
    <p:sldId id="571" r:id="rId13"/>
    <p:sldId id="572" r:id="rId14"/>
    <p:sldId id="553" r:id="rId15"/>
    <p:sldId id="557" r:id="rId16"/>
    <p:sldId id="558" r:id="rId17"/>
    <p:sldId id="560" r:id="rId18"/>
    <p:sldId id="561" r:id="rId19"/>
    <p:sldId id="554" r:id="rId20"/>
    <p:sldId id="555" r:id="rId21"/>
    <p:sldId id="528" r:id="rId22"/>
    <p:sldId id="565" r:id="rId23"/>
    <p:sldId id="529" r:id="rId24"/>
    <p:sldId id="542" r:id="rId25"/>
    <p:sldId id="513" r:id="rId26"/>
    <p:sldId id="543" r:id="rId27"/>
    <p:sldId id="481" r:id="rId28"/>
    <p:sldId id="562" r:id="rId29"/>
    <p:sldId id="574" r:id="rId30"/>
    <p:sldId id="563" r:id="rId31"/>
    <p:sldId id="564" r:id="rId32"/>
  </p:sldIdLst>
  <p:sldSz cx="12188825" cy="6858000"/>
  <p:notesSz cx="6794500" cy="9906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39">
          <p15:clr>
            <a:srgbClr val="A4A3A4"/>
          </p15:clr>
        </p15:guide>
      </p15:sldGuideLst>
    </p:ext>
    <p:ext uri="{2D200454-40CA-4A62-9FC3-DE9A4176ACB9}">
      <p15:notesGuideLst xmlns:p15="http://schemas.microsoft.com/office/powerpoint/2012/main" xmlns="">
        <p15:guide id="1" orient="horz" pos="3120" userDrawn="1">
          <p15:clr>
            <a:srgbClr val="A4A3A4"/>
          </p15:clr>
        </p15:guide>
        <p15:guide id="2" pos="214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student"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CC"/>
    <a:srgbClr val="FF9933"/>
    <a:srgbClr val="2FFF2F"/>
    <a:srgbClr val="99FF99"/>
    <a:srgbClr val="FF5050"/>
    <a:srgbClr val="00D0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69926" autoAdjust="0"/>
  </p:normalViewPr>
  <p:slideViewPr>
    <p:cSldViewPr>
      <p:cViewPr>
        <p:scale>
          <a:sx n="50" d="100"/>
          <a:sy n="50" d="100"/>
        </p:scale>
        <p:origin x="-1644" y="-72"/>
      </p:cViewPr>
      <p:guideLst>
        <p:guide orient="horz" pos="2160"/>
        <p:guide pos="3839"/>
      </p:guideLst>
    </p:cSldViewPr>
  </p:slideViewPr>
  <p:outlineViewPr>
    <p:cViewPr>
      <p:scale>
        <a:sx n="33" d="100"/>
        <a:sy n="33" d="100"/>
      </p:scale>
      <p:origin x="0" y="1261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2982" y="-84"/>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smtClean="0"/>
            </a:lvl1pPr>
          </a:lstStyle>
          <a:p>
            <a:pPr>
              <a:defRPr/>
            </a:pPr>
            <a:endParaRPr lang="en-US"/>
          </a:p>
        </p:txBody>
      </p:sp>
      <p:sp>
        <p:nvSpPr>
          <p:cNvPr id="8195" name="Rectangle 3"/>
          <p:cNvSpPr>
            <a:spLocks noGrp="1" noChangeArrowheads="1"/>
          </p:cNvSpPr>
          <p:nvPr>
            <p:ph type="dt" sz="quarter" idx="1"/>
          </p:nvPr>
        </p:nvSpPr>
        <p:spPr bwMode="auto">
          <a:xfrm>
            <a:off x="3848447" y="0"/>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smtClean="0"/>
            </a:lvl1pPr>
          </a:lstStyle>
          <a:p>
            <a:pPr>
              <a:defRPr/>
            </a:pPr>
            <a:endParaRPr lang="en-US"/>
          </a:p>
        </p:txBody>
      </p:sp>
      <p:sp>
        <p:nvSpPr>
          <p:cNvPr id="8196" name="Rectangle 4"/>
          <p:cNvSpPr>
            <a:spLocks noGrp="1" noChangeArrowheads="1"/>
          </p:cNvSpPr>
          <p:nvPr>
            <p:ph type="ftr" sz="quarter" idx="2"/>
          </p:nvPr>
        </p:nvSpPr>
        <p:spPr bwMode="auto">
          <a:xfrm>
            <a:off x="0" y="9409718"/>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smtClean="0"/>
            </a:lvl1pPr>
          </a:lstStyle>
          <a:p>
            <a:pPr>
              <a:defRPr/>
            </a:pPr>
            <a:endParaRPr lang="en-US"/>
          </a:p>
        </p:txBody>
      </p:sp>
      <p:sp>
        <p:nvSpPr>
          <p:cNvPr id="8197" name="Rectangle 5"/>
          <p:cNvSpPr>
            <a:spLocks noGrp="1" noChangeArrowheads="1"/>
          </p:cNvSpPr>
          <p:nvPr>
            <p:ph type="sldNum" sz="quarter" idx="3"/>
          </p:nvPr>
        </p:nvSpPr>
        <p:spPr bwMode="auto">
          <a:xfrm>
            <a:off x="3848447" y="9409718"/>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smtClean="0"/>
            </a:lvl1pPr>
          </a:lstStyle>
          <a:p>
            <a:pPr>
              <a:defRPr/>
            </a:pPr>
            <a:fld id="{EC486EC7-B4F1-4F04-B7FF-C486E608758D}" type="slidenum">
              <a:rPr lang="en-US"/>
              <a:pPr>
                <a:defRPr/>
              </a:pPr>
              <a:t>‹#›</a:t>
            </a:fld>
            <a:endParaRPr lang="en-US"/>
          </a:p>
        </p:txBody>
      </p:sp>
    </p:spTree>
    <p:extLst>
      <p:ext uri="{BB962C8B-B14F-4D97-AF65-F5344CB8AC3E}">
        <p14:creationId xmlns:p14="http://schemas.microsoft.com/office/powerpoint/2010/main" val="345261042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smtClean="0"/>
            </a:lvl1pPr>
          </a:lstStyle>
          <a:p>
            <a:pPr>
              <a:defRPr/>
            </a:pPr>
            <a:endParaRPr lang="en-US"/>
          </a:p>
        </p:txBody>
      </p:sp>
      <p:sp>
        <p:nvSpPr>
          <p:cNvPr id="6147" name="Rectangle 3"/>
          <p:cNvSpPr>
            <a:spLocks noGrp="1" noChangeArrowheads="1"/>
          </p:cNvSpPr>
          <p:nvPr>
            <p:ph type="dt" idx="1"/>
          </p:nvPr>
        </p:nvSpPr>
        <p:spPr bwMode="auto">
          <a:xfrm>
            <a:off x="3848447" y="0"/>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smtClean="0"/>
            </a:lvl1pPr>
          </a:lstStyle>
          <a:p>
            <a:pPr>
              <a:defRPr/>
            </a:pPr>
            <a:endParaRPr lang="en-US"/>
          </a:p>
        </p:txBody>
      </p:sp>
      <p:sp>
        <p:nvSpPr>
          <p:cNvPr id="13316" name="Rectangle 4"/>
          <p:cNvSpPr>
            <a:spLocks noGrp="1" noRot="1" noChangeAspect="1" noChangeArrowheads="1" noTextEdit="1"/>
          </p:cNvSpPr>
          <p:nvPr>
            <p:ph type="sldImg" idx="2"/>
          </p:nvPr>
        </p:nvSpPr>
        <p:spPr bwMode="auto">
          <a:xfrm>
            <a:off x="96838" y="742950"/>
            <a:ext cx="66008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79746" y="4705678"/>
            <a:ext cx="5435010" cy="445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409718"/>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smtClean="0"/>
            </a:lvl1pPr>
          </a:lstStyle>
          <a:p>
            <a:pPr>
              <a:defRPr/>
            </a:pPr>
            <a:endParaRPr lang="en-US"/>
          </a:p>
        </p:txBody>
      </p:sp>
      <p:sp>
        <p:nvSpPr>
          <p:cNvPr id="6151" name="Rectangle 7"/>
          <p:cNvSpPr>
            <a:spLocks noGrp="1" noChangeArrowheads="1"/>
          </p:cNvSpPr>
          <p:nvPr>
            <p:ph type="sldNum" sz="quarter" idx="5"/>
          </p:nvPr>
        </p:nvSpPr>
        <p:spPr bwMode="auto">
          <a:xfrm>
            <a:off x="3848447" y="9409718"/>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smtClean="0"/>
            </a:lvl1pPr>
          </a:lstStyle>
          <a:p>
            <a:pPr>
              <a:defRPr/>
            </a:pPr>
            <a:fld id="{4600D095-13D5-439B-AA5E-03D3CC9BD5C1}" type="slidenum">
              <a:rPr lang="en-US"/>
              <a:pPr>
                <a:defRPr/>
              </a:pPr>
              <a:t>‹#›</a:t>
            </a:fld>
            <a:endParaRPr lang="en-US"/>
          </a:p>
        </p:txBody>
      </p:sp>
    </p:spTree>
    <p:extLst>
      <p:ext uri="{BB962C8B-B14F-4D97-AF65-F5344CB8AC3E}">
        <p14:creationId xmlns:p14="http://schemas.microsoft.com/office/powerpoint/2010/main" val="61974247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838" y="742950"/>
            <a:ext cx="6600825" cy="3714750"/>
          </a:xfrm>
        </p:spPr>
      </p:sp>
      <p:sp>
        <p:nvSpPr>
          <p:cNvPr id="3" name="Notes Placeholder 2"/>
          <p:cNvSpPr>
            <a:spLocks noGrp="1"/>
          </p:cNvSpPr>
          <p:nvPr>
            <p:ph type="body" idx="1"/>
          </p:nvPr>
        </p:nvSpPr>
        <p:spPr/>
        <p:txBody>
          <a:bodyPr/>
          <a:lstStyle/>
          <a:p>
            <a:r>
              <a:rPr lang="en-US" altLang="zh-CN" sz="1800" dirty="0" smtClean="0"/>
              <a:t>Good afternoon, everyone.</a:t>
            </a:r>
            <a:r>
              <a:rPr lang="en-US" altLang="zh-CN" sz="1800" baseline="0" dirty="0" smtClean="0"/>
              <a:t> I am </a:t>
            </a:r>
            <a:r>
              <a:rPr lang="en-US" altLang="zh-CN" sz="1800" baseline="0" dirty="0" err="1" smtClean="0"/>
              <a:t>Zhirong</a:t>
            </a:r>
            <a:r>
              <a:rPr lang="en-US" altLang="zh-CN" sz="1800" baseline="0" dirty="0" smtClean="0"/>
              <a:t> Shen from The Chinese University of Hong Kong.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baseline="0" dirty="0" smtClean="0"/>
              <a:t>This is a joint work with </a:t>
            </a:r>
            <a:r>
              <a:rPr lang="en-US" altLang="zh-CN" sz="1800" baseline="0" dirty="0" err="1" smtClean="0"/>
              <a:t>Xiaolu</a:t>
            </a:r>
            <a:r>
              <a:rPr lang="en-US" altLang="zh-CN" sz="1800" baseline="0" dirty="0" smtClean="0"/>
              <a:t> Li, and Patrick P. C. Lee. </a:t>
            </a:r>
          </a:p>
          <a:p>
            <a:r>
              <a:rPr lang="en-US" altLang="zh-CN" sz="1800" baseline="0" dirty="0" smtClean="0"/>
              <a:t>In this work, we design a new approach for fast predictive repair in erasure-coded storage.</a:t>
            </a:r>
          </a:p>
        </p:txBody>
      </p:sp>
    </p:spTree>
    <p:extLst>
      <p:ext uri="{BB962C8B-B14F-4D97-AF65-F5344CB8AC3E}">
        <p14:creationId xmlns:p14="http://schemas.microsoft.com/office/powerpoint/2010/main" val="3705965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We consider two repair scenarios.</a:t>
            </a:r>
            <a:r>
              <a:rPr lang="en-US" sz="1200" b="0" i="0" kern="1200" baseline="0" dirty="0" smtClean="0">
                <a:solidFill>
                  <a:schemeClr val="tx1"/>
                </a:solidFill>
                <a:effectLst/>
                <a:latin typeface="Arial" charset="0"/>
                <a:ea typeface="+mn-ea"/>
                <a:cs typeface="+mn-cs"/>
              </a:rPr>
              <a:t> The first is scattered repair. </a:t>
            </a:r>
          </a:p>
          <a:p>
            <a:r>
              <a:rPr lang="en-US" sz="1200" b="0" i="0" kern="1200" baseline="0" dirty="0" smtClean="0">
                <a:solidFill>
                  <a:schemeClr val="tx1"/>
                </a:solidFill>
                <a:effectLst/>
                <a:latin typeface="Arial" charset="0"/>
                <a:ea typeface="+mn-ea"/>
                <a:cs typeface="+mn-cs"/>
              </a:rPr>
              <a:t>Scattered repair selects existing healthy nodes in the cluster to repair and store the repaired chunks of the STF node. </a:t>
            </a:r>
          </a:p>
          <a:p>
            <a:endParaRPr lang="en-US" sz="1200" b="0" i="0" kern="1200" baseline="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The cluster scale determines the performance of scattered repair.</a:t>
            </a:r>
          </a:p>
        </p:txBody>
      </p:sp>
    </p:spTree>
    <p:extLst>
      <p:ext uri="{BB962C8B-B14F-4D97-AF65-F5344CB8AC3E}">
        <p14:creationId xmlns:p14="http://schemas.microsoft.com/office/powerpoint/2010/main" val="1681775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The second repair scenario is called</a:t>
            </a:r>
            <a:r>
              <a:rPr lang="en-US" sz="1200" b="0" i="0" kern="1200" baseline="0" dirty="0" smtClean="0">
                <a:solidFill>
                  <a:schemeClr val="tx1"/>
                </a:solidFill>
                <a:effectLst/>
                <a:latin typeface="Arial" charset="0"/>
                <a:ea typeface="+mn-ea"/>
                <a:cs typeface="+mn-cs"/>
              </a:rPr>
              <a:t> hot-standby repair. </a:t>
            </a:r>
          </a:p>
          <a:p>
            <a:endParaRPr lang="en-US" sz="1200" b="0" i="0" kern="1200" baseline="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Hot-standby repair deploys one or multiple dedicated hot-standby nodes to store the repaired chunks of the STF node. These hot-standby nodes usually serve as the backup nodes and do not participate in normal application before repair. They will take over the service of the STF node after repair. </a:t>
            </a:r>
          </a:p>
          <a:p>
            <a:endParaRPr lang="en-US" sz="1200" b="0" i="0" kern="1200" baseline="0" dirty="0" smtClean="0">
              <a:solidFill>
                <a:schemeClr val="tx1"/>
              </a:solidFill>
              <a:effectLst/>
              <a:latin typeface="Arial" charset="0"/>
              <a:ea typeface="+mn-ea"/>
              <a:cs typeface="+mn-cs"/>
            </a:endParaRPr>
          </a:p>
          <a:p>
            <a:r>
              <a:rPr lang="en-US" altLang="zh-CN" sz="1200" b="0" i="0" kern="1200" baseline="0" dirty="0" smtClean="0">
                <a:solidFill>
                  <a:schemeClr val="tx1"/>
                </a:solidFill>
                <a:effectLst/>
                <a:latin typeface="Arial" charset="0"/>
                <a:ea typeface="+mn-ea"/>
                <a:cs typeface="+mn-cs"/>
              </a:rPr>
              <a:t>Therefore, the number of hot-standby nodes for repair determines the performance of hot-standby repair. </a:t>
            </a:r>
            <a:endParaRPr lang="en-US" sz="1200" b="0" i="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1681775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easy manipulation,</a:t>
            </a:r>
            <a:r>
              <a:rPr lang="en-US" baseline="0" dirty="0" smtClean="0"/>
              <a:t> </a:t>
            </a:r>
            <a:r>
              <a:rPr lang="en-US" baseline="0" dirty="0" err="1" smtClean="0"/>
              <a:t>FastPR</a:t>
            </a:r>
            <a:r>
              <a:rPr lang="en-US" baseline="0" dirty="0" smtClean="0"/>
              <a:t> partitions the whole repair process into multiple repair rounds.</a:t>
            </a:r>
          </a:p>
          <a:p>
            <a:endParaRPr lang="en-US" baseline="0" dirty="0" smtClean="0"/>
          </a:p>
          <a:p>
            <a:r>
              <a:rPr lang="en-US" baseline="0" dirty="0" smtClean="0"/>
              <a:t>So our question is how to perform both migration and reconstruction in a repair round? To answer this question, we have to address two problems. The first problem is which chunks to be read for high repair parallelism, and the second is where to store the repaired chunks to maintain fault tolerance after repair. </a:t>
            </a:r>
          </a:p>
          <a:p>
            <a:endParaRPr lang="en-US" baseline="0" dirty="0" smtClean="0"/>
          </a:p>
          <a:p>
            <a:r>
              <a:rPr lang="en-US" baseline="0" dirty="0" smtClean="0"/>
              <a:t>We address these two problems by formulating and solving maximum matching problems. </a:t>
            </a:r>
          </a:p>
        </p:txBody>
      </p:sp>
    </p:spTree>
    <p:extLst>
      <p:ext uri="{BB962C8B-B14F-4D97-AF65-F5344CB8AC3E}">
        <p14:creationId xmlns:p14="http://schemas.microsoft.com/office/powerpoint/2010/main" val="1300673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a toy example to clarify</a:t>
            </a:r>
            <a:r>
              <a:rPr lang="en-US" baseline="0" dirty="0" smtClean="0"/>
              <a:t> the procedure of a repair round. </a:t>
            </a:r>
          </a:p>
          <a:p>
            <a:r>
              <a:rPr lang="en-US" baseline="0" dirty="0" smtClean="0"/>
              <a:t>Suppose that we want to repair three chunks of an STF node in a repair round. These three chunks are organized into three stripes spanning across seven nodes. Each stripe is generated by (5,3) erasure code, meaning that reconstructing a chunk needs to read three available chunks. </a:t>
            </a:r>
          </a:p>
          <a:p>
            <a:endParaRPr lang="en-US" baseline="0" dirty="0" smtClean="0"/>
          </a:p>
          <a:p>
            <a:r>
              <a:rPr lang="en-US" baseline="0" dirty="0" smtClean="0"/>
              <a:t>Suppose that </a:t>
            </a:r>
            <a:r>
              <a:rPr lang="en-US" baseline="0" dirty="0" err="1" smtClean="0"/>
              <a:t>FastPR</a:t>
            </a:r>
            <a:r>
              <a:rPr lang="en-US" baseline="0" dirty="0" smtClean="0"/>
              <a:t> will reconstruct the first two chunks and migrate the third chunk.  </a:t>
            </a:r>
          </a:p>
        </p:txBody>
      </p:sp>
    </p:spTree>
    <p:extLst>
      <p:ext uri="{BB962C8B-B14F-4D97-AF65-F5344CB8AC3E}">
        <p14:creationId xmlns:p14="http://schemas.microsoft.com/office/powerpoint/2010/main" val="31765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FastPR</a:t>
            </a:r>
            <a:r>
              <a:rPr lang="en-US" baseline="0" dirty="0" smtClean="0"/>
              <a:t> performs migration and reconstruction in parallel. </a:t>
            </a:r>
          </a:p>
          <a:p>
            <a:endParaRPr lang="en-US" baseline="0" dirty="0" smtClean="0"/>
          </a:p>
          <a:p>
            <a:r>
              <a:rPr lang="en-US" baseline="0" dirty="0" smtClean="0"/>
              <a:t>The following is a repair scheduling in a repair round. For example, we can read three chunks from the node one, node two, and node three for reconstruction, and store the reconstructed chunk in the node five. At the same time, we can migrate the third chunk from the STF node to the node one. </a:t>
            </a:r>
          </a:p>
          <a:p>
            <a:endParaRPr lang="en-US" baseline="0" dirty="0" smtClean="0"/>
          </a:p>
          <a:p>
            <a:r>
              <a:rPr lang="en-US" baseline="0" dirty="0" smtClean="0"/>
              <a:t>The figure shows an example for scattered repair. For hot-standby repair, we can evenly distribute the repaired chunks to all hot-standby nodes for load balancing. </a:t>
            </a:r>
            <a:endParaRPr lang="en-US" dirty="0"/>
          </a:p>
        </p:txBody>
      </p:sp>
    </p:spTree>
    <p:extLst>
      <p:ext uri="{BB962C8B-B14F-4D97-AF65-F5344CB8AC3E}">
        <p14:creationId xmlns:p14="http://schemas.microsoft.com/office/powerpoint/2010/main" val="1300673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identify the chunks to be retrieved for reconstruction. </a:t>
            </a:r>
          </a:p>
          <a:p>
            <a:endParaRPr lang="en-US" baseline="0" dirty="0" smtClean="0"/>
          </a:p>
          <a:p>
            <a:r>
              <a:rPr lang="en-US" baseline="0" dirty="0" smtClean="0"/>
              <a:t>Our objective is to spread the retrieval across the whole storage cluster for high repair parallelism. We propose to formulate the data retrieval as a bipartite graph. </a:t>
            </a:r>
          </a:p>
          <a:p>
            <a:endParaRPr lang="en-US" baseline="0" dirty="0" smtClean="0"/>
          </a:p>
          <a:p>
            <a:r>
              <a:rPr lang="en-US" baseline="0" dirty="0" smtClean="0"/>
              <a:t>The vertices on the left denote the healthy nodes and the vertices on the right represent the chunks to be retrieved. If a healthy node can provide a chunk for a given stripe, then we connect it with all the chunk vertices of that stripe. Finally, we can establish a maximum matching that saturates the chunk vertices on the right. </a:t>
            </a:r>
          </a:p>
          <a:p>
            <a:endParaRPr lang="en-US" baseline="0" dirty="0" smtClean="0"/>
          </a:p>
          <a:p>
            <a:r>
              <a:rPr lang="en-US" altLang="zh-CN" baseline="0" dirty="0" smtClean="0"/>
              <a:t>In the following example, suppose that the</a:t>
            </a:r>
            <a:r>
              <a:rPr lang="en-US" baseline="0" dirty="0" smtClean="0"/>
              <a:t> node six stores a chunk of the stripe two, then we connect node six with the three chunk vertices of the stripe two. After establishing the maximum matching, we can read three chunks of stripe two from the node four, node five, and node six. </a:t>
            </a:r>
            <a:endParaRPr lang="en-US" dirty="0"/>
          </a:p>
        </p:txBody>
      </p:sp>
    </p:spTree>
    <p:extLst>
      <p:ext uri="{BB962C8B-B14F-4D97-AF65-F5344CB8AC3E}">
        <p14:creationId xmlns:p14="http://schemas.microsoft.com/office/powerpoint/2010/main" val="1300673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determining the chunks that are read for reconstruction, we then have to identify where to store the repaired chunks. Our objective is that we should maintain the fault tolerance after repair. So, for each stripe, we should store its repaired chunk in a node that does not store any chunk of that stripe before repair. </a:t>
            </a:r>
          </a:p>
          <a:p>
            <a:endParaRPr lang="en-US" baseline="0" dirty="0" smtClean="0"/>
          </a:p>
          <a:p>
            <a:r>
              <a:rPr lang="en-US" baseline="0" dirty="0" smtClean="0"/>
              <a:t>The idea is that we can also construct a bipartite graph. The vertices on the right still are the healthy nodes and the vertices on the left represent the stripes. If a node does not store a chunk of stripe before repair, then we can connect the node vertex with that stripe vertex. We finally establish a maximum matching that saturates the stripe vertices, indicating the nodes to store the repaired chunks. </a:t>
            </a:r>
          </a:p>
          <a:p>
            <a:endParaRPr lang="en-US" baseline="0" dirty="0" smtClean="0"/>
          </a:p>
          <a:p>
            <a:r>
              <a:rPr lang="en-US" baseline="0" dirty="0" smtClean="0"/>
              <a:t>For example, if the node six does not store any chunk of the stripe one before repair, then we connect the node six to the stripe one. The maximum matching indicates that we can use the node five to store the chunk of stripe one after repair.  </a:t>
            </a:r>
          </a:p>
          <a:p>
            <a:endParaRPr lang="en-US" dirty="0"/>
          </a:p>
        </p:txBody>
      </p:sp>
    </p:spTree>
    <p:extLst>
      <p:ext uri="{BB962C8B-B14F-4D97-AF65-F5344CB8AC3E}">
        <p14:creationId xmlns:p14="http://schemas.microsoft.com/office/powerpoint/2010/main" val="1300673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that </a:t>
            </a:r>
            <a:r>
              <a:rPr lang="en-US" dirty="0" err="1" smtClean="0"/>
              <a:t>FastPR</a:t>
            </a:r>
            <a:r>
              <a:rPr lang="en-US" baseline="0" dirty="0" smtClean="0"/>
              <a:t> performs repair by multiple repair rounds. So, t</a:t>
            </a:r>
            <a:r>
              <a:rPr lang="en-US" dirty="0" smtClean="0"/>
              <a:t>o minimize the </a:t>
            </a:r>
            <a:r>
              <a:rPr lang="en-US" baseline="0" dirty="0" smtClean="0"/>
              <a:t>number of repair rounds, we should maximize the number of chunks repaired in each round. </a:t>
            </a:r>
          </a:p>
          <a:p>
            <a:endParaRPr lang="en-US" baseline="0" dirty="0" smtClean="0"/>
          </a:p>
          <a:p>
            <a:r>
              <a:rPr lang="en-US" baseline="0" dirty="0" smtClean="0"/>
              <a:t>We partition the chunks to be repaired into multiple reconstruction sets, where each reconstruction set includes the chunks that can be reconstructed in parallel</a:t>
            </a:r>
          </a:p>
          <a:p>
            <a:endParaRPr lang="en-US" baseline="0" dirty="0" smtClean="0"/>
          </a:p>
          <a:p>
            <a:r>
              <a:rPr lang="en-US" baseline="0" dirty="0" smtClean="0"/>
              <a:t>Therefore, our idea is that we can organize as many chunks of the STF node as possible into a reconstruction set, in order to improve repair parallelism. </a:t>
            </a:r>
            <a:endParaRPr lang="en-US" dirty="0"/>
          </a:p>
        </p:txBody>
      </p:sp>
    </p:spTree>
    <p:extLst>
      <p:ext uri="{BB962C8B-B14F-4D97-AF65-F5344CB8AC3E}">
        <p14:creationId xmlns:p14="http://schemas.microsoft.com/office/powerpoint/2010/main" val="1300673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to find a reconstruction</a:t>
            </a:r>
            <a:r>
              <a:rPr lang="en-US" baseline="0" dirty="0" smtClean="0"/>
              <a:t> set? Generally, there are two steps. </a:t>
            </a:r>
          </a:p>
          <a:p>
            <a:endParaRPr lang="en-US" baseline="0" dirty="0" smtClean="0"/>
          </a:p>
          <a:p>
            <a:r>
              <a:rPr lang="en-US" baseline="0" dirty="0" smtClean="0"/>
              <a:t>In the first step, we initialize a reconstruction set. In this example, the reconstruction set includes two chunks. They are C one and C two. The chunks with dashed lines are retrieved for reconstruction from healthy nodes. We cannot expand the reconstruction set at this moment, otherwise the reconstruction will need to read more than one chunk from some healthy nodes. </a:t>
            </a:r>
          </a:p>
          <a:p>
            <a:endParaRPr lang="en-US" baseline="0" dirty="0" smtClean="0"/>
          </a:p>
          <a:p>
            <a:r>
              <a:rPr lang="en-US" baseline="0" dirty="0" smtClean="0"/>
              <a:t>In the second step, we attempt to replace each selected chunk in the reconstruction set with every residual chunk, and try to enlarge the reconstruction set. For example, we can replace C two with C three, and we can see that the resulting reconstruction set after replacement can be further enlarged by adding C four. Finally, we can produce a reconstruction set with three chunks. </a:t>
            </a:r>
          </a:p>
        </p:txBody>
      </p:sp>
    </p:spTree>
    <p:extLst>
      <p:ext uri="{BB962C8B-B14F-4D97-AF65-F5344CB8AC3E}">
        <p14:creationId xmlns:p14="http://schemas.microsoft.com/office/powerpoint/2010/main" val="1300673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finally schedule how to perform migration and reconstruction based on the resulting reconstruction sets. </a:t>
            </a:r>
          </a:p>
          <a:p>
            <a:endParaRPr lang="en-US" baseline="0" dirty="0" smtClean="0"/>
          </a:p>
          <a:p>
            <a:r>
              <a:rPr lang="en-US" baseline="0" dirty="0" smtClean="0"/>
              <a:t>Our observation is that the reconstruction sets with more chunks have better repair parallelism</a:t>
            </a:r>
            <a:r>
              <a:rPr lang="en-US" altLang="zh-CN" baseline="0" dirty="0" smtClean="0"/>
              <a:t>. Therefore, our idea is that we always choose the largest reconstruction set for reconstruction and migrate chunks from the smallest reconstruction sets. To minimize the repair time, we require that the migration time should be near the same as the reconstruction time in a repair round.</a:t>
            </a:r>
            <a:endParaRPr lang="en-US" dirty="0"/>
          </a:p>
        </p:txBody>
      </p:sp>
    </p:spTree>
    <p:extLst>
      <p:ext uri="{BB962C8B-B14F-4D97-AF65-F5344CB8AC3E}">
        <p14:creationId xmlns:p14="http://schemas.microsoft.com/office/powerpoint/2010/main" val="130067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838" y="742950"/>
            <a:ext cx="6600825" cy="3714750"/>
          </a:xfrm>
        </p:spPr>
      </p:sp>
      <p:sp>
        <p:nvSpPr>
          <p:cNvPr id="3" name="Notes Placeholder 2"/>
          <p:cNvSpPr>
            <a:spLocks noGrp="1"/>
          </p:cNvSpPr>
          <p:nvPr>
            <p:ph type="body" idx="1"/>
          </p:nvPr>
        </p:nvSpPr>
        <p:spPr/>
        <p:txBody>
          <a:bodyPr/>
          <a:lstStyle/>
          <a:p>
            <a:r>
              <a:rPr lang="en-US" dirty="0" smtClean="0"/>
              <a:t>Failures</a:t>
            </a:r>
            <a:r>
              <a:rPr lang="en-US" baseline="0" dirty="0" smtClean="0"/>
              <a:t> are becoming prevalent in large-scale storage clusters. For example, disk failures and latent sector failures happen frequently than estimated. </a:t>
            </a:r>
          </a:p>
          <a:p>
            <a:endParaRPr lang="en-US" baseline="0" dirty="0" smtClean="0"/>
          </a:p>
          <a:p>
            <a:r>
              <a:rPr lang="en-US" baseline="0" dirty="0" smtClean="0"/>
              <a:t>Erasure coding is a promising technique that protects data reliability against failures. It employs data encoding to achieve the minimum data redundancy and it can achieve higher reliability with same storage redundancy than replication. </a:t>
            </a:r>
          </a:p>
          <a:p>
            <a:endParaRPr lang="en-US" baseline="0" dirty="0" smtClean="0"/>
          </a:p>
          <a:p>
            <a:r>
              <a:rPr lang="en-US" baseline="0" dirty="0" smtClean="0"/>
              <a:t>Erasure coding is now reportedly deployed in modern storage systems, including Google File System, Azure Storage, and Facebook </a:t>
            </a:r>
            <a:r>
              <a:rPr lang="en-US" altLang="zh-CN" baseline="0" dirty="0" smtClean="0"/>
              <a:t>F4 system</a:t>
            </a:r>
            <a:r>
              <a:rPr lang="en-US" baseline="0" dirty="0" smtClean="0"/>
              <a:t>. </a:t>
            </a:r>
          </a:p>
          <a:p>
            <a:endParaRPr lang="en-US" dirty="0"/>
          </a:p>
        </p:txBody>
      </p:sp>
    </p:spTree>
    <p:extLst>
      <p:ext uri="{BB962C8B-B14F-4D97-AF65-F5344CB8AC3E}">
        <p14:creationId xmlns:p14="http://schemas.microsoft.com/office/powerpoint/2010/main" val="2211294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show a toy example to clarify</a:t>
            </a:r>
            <a:r>
              <a:rPr lang="en-US" baseline="0" dirty="0" smtClean="0"/>
              <a:t> the process of the repair scheduling. There are seven reconstruction sets and the values on the right are the number of chunks </a:t>
            </a:r>
            <a:r>
              <a:rPr lang="en-US" baseline="0" dirty="0" smtClean="0"/>
              <a:t>of an STF node in </a:t>
            </a:r>
            <a:r>
              <a:rPr lang="en-US" baseline="0" dirty="0" smtClean="0"/>
              <a:t>the corresponding reconstruction sets. We assume that migrating four chunks needs near the same time as the reconstruction. </a:t>
            </a:r>
          </a:p>
          <a:p>
            <a:endParaRPr lang="en-US" baseline="0" dirty="0" smtClean="0"/>
          </a:p>
          <a:p>
            <a:r>
              <a:rPr lang="en-US" baseline="0" dirty="0" smtClean="0"/>
              <a:t>In the first repair round, as R one is the largest reconstruction set, we reconstruct all the nine chunks in R one. At the same time, we choose four chunks for migration from the three smallest reconstruction sets. </a:t>
            </a:r>
            <a:r>
              <a:rPr lang="en-US" baseline="0" dirty="0" smtClean="0"/>
              <a:t>For example, we can read all the three chunks in the last two smallest reconstruction sets and read one chunk from the R five. Therefore</a:t>
            </a:r>
            <a:r>
              <a:rPr lang="en-US" baseline="0" dirty="0" smtClean="0"/>
              <a:t>, we have </a:t>
            </a:r>
            <a:r>
              <a:rPr lang="en-US" baseline="0" dirty="0" smtClean="0"/>
              <a:t>picked out the </a:t>
            </a:r>
            <a:r>
              <a:rPr lang="en-US" baseline="0" dirty="0" smtClean="0"/>
              <a:t>chunks to be repaired in the first repair round and then update the </a:t>
            </a:r>
            <a:r>
              <a:rPr lang="en-US" baseline="0" dirty="0" smtClean="0"/>
              <a:t>remaining reconstruction </a:t>
            </a:r>
            <a:r>
              <a:rPr lang="en-US" baseline="0" dirty="0" smtClean="0"/>
              <a:t>sets</a:t>
            </a:r>
          </a:p>
          <a:p>
            <a:endParaRPr lang="en-US" baseline="0" dirty="0" smtClean="0"/>
          </a:p>
          <a:p>
            <a:r>
              <a:rPr lang="en-US" altLang="zh-CN" baseline="0" dirty="0" smtClean="0"/>
              <a:t>We iteratively perform repair scheduling on the </a:t>
            </a:r>
            <a:r>
              <a:rPr lang="en-US" altLang="zh-CN" baseline="0" dirty="0" smtClean="0"/>
              <a:t>remaining reconstruction </a:t>
            </a:r>
            <a:r>
              <a:rPr lang="en-US" altLang="zh-CN" baseline="0" dirty="0" smtClean="0"/>
              <a:t>sets and finally repair the chunks by three repair rounds. </a:t>
            </a:r>
            <a:r>
              <a:rPr lang="en-US" baseline="0" dirty="0" smtClean="0"/>
              <a:t> </a:t>
            </a:r>
            <a:endParaRPr lang="en-US" dirty="0"/>
          </a:p>
        </p:txBody>
      </p:sp>
    </p:spTree>
    <p:extLst>
      <p:ext uri="{BB962C8B-B14F-4D97-AF65-F5344CB8AC3E}">
        <p14:creationId xmlns:p14="http://schemas.microsoft.com/office/powerpoint/2010/main" val="1300673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implement the prototype of </a:t>
            </a:r>
            <a:r>
              <a:rPr lang="en-US" baseline="0" dirty="0" err="1" smtClean="0"/>
              <a:t>FastPR</a:t>
            </a:r>
            <a:r>
              <a:rPr lang="en-US" baseline="0" dirty="0" smtClean="0"/>
              <a:t> in C plus </a:t>
            </a:r>
            <a:r>
              <a:rPr lang="en-US" baseline="0" dirty="0" err="1" smtClean="0"/>
              <a:t>plus</a:t>
            </a:r>
            <a:r>
              <a:rPr lang="en-US" baseline="0" dirty="0" smtClean="0"/>
              <a:t> on Linux. </a:t>
            </a:r>
          </a:p>
          <a:p>
            <a:r>
              <a:rPr lang="en-US" baseline="0" dirty="0" smtClean="0"/>
              <a:t>Our prototype has around 2,400 lines of code. </a:t>
            </a:r>
          </a:p>
          <a:p>
            <a:endParaRPr lang="en-US" baseline="0" dirty="0" smtClean="0"/>
          </a:p>
          <a:p>
            <a:r>
              <a:rPr lang="en-US" baseline="0" dirty="0" smtClean="0"/>
              <a:t>The prototype comprises a coordinator and multiple agents. The coordinator manages the metadata information for each chunk, including the location of each chunk and the stripe that each chunk belongs to. </a:t>
            </a:r>
          </a:p>
          <a:p>
            <a:endParaRPr lang="en-US" baseline="0" dirty="0" smtClean="0"/>
          </a:p>
          <a:p>
            <a:r>
              <a:rPr lang="en-US" baseline="0" dirty="0" smtClean="0"/>
              <a:t>When the coordinator detects an STF node, it will issue commands to the involved agents, which tell the agent to start the repair. Upon receiving the commands, the agents resided on the STF node migrates chunks to other healthy nodes, while the agents in the healthy nodes send chunks to other healthy nodes for reconstruction. </a:t>
            </a:r>
          </a:p>
          <a:p>
            <a:endParaRPr lang="en-US" baseline="0" dirty="0" smtClean="0"/>
          </a:p>
          <a:p>
            <a:r>
              <a:rPr lang="en-US" baseline="0" dirty="0" smtClean="0"/>
              <a:t>We have tested that </a:t>
            </a:r>
            <a:r>
              <a:rPr lang="en-US" baseline="0" dirty="0" err="1" smtClean="0"/>
              <a:t>FastPR</a:t>
            </a:r>
            <a:r>
              <a:rPr lang="en-US" baseline="0" dirty="0" smtClean="0"/>
              <a:t> can be seamlessly integrated with </a:t>
            </a:r>
            <a:r>
              <a:rPr lang="en-US" baseline="0" dirty="0" err="1" smtClean="0"/>
              <a:t>Hadoop</a:t>
            </a:r>
            <a:r>
              <a:rPr lang="en-US" baseline="0" dirty="0" smtClean="0"/>
              <a:t> 3.1 HDFS. Because HDFS can automatically update the metadata information through periodically heartbeats communicated between </a:t>
            </a:r>
            <a:r>
              <a:rPr lang="en-US" baseline="0" dirty="0" err="1" smtClean="0"/>
              <a:t>DataNodes</a:t>
            </a:r>
            <a:r>
              <a:rPr lang="en-US" baseline="0" dirty="0" smtClean="0"/>
              <a:t> and </a:t>
            </a:r>
            <a:r>
              <a:rPr lang="en-US" baseline="0" dirty="0" err="1" smtClean="0"/>
              <a:t>NameNodes</a:t>
            </a:r>
            <a:r>
              <a:rPr lang="en-US" baseline="0" dirty="0" smtClean="0"/>
              <a:t>. Therefore, the chunks repaired by </a:t>
            </a:r>
            <a:r>
              <a:rPr lang="en-US" baseline="0" dirty="0" err="1" smtClean="0"/>
              <a:t>FastPR</a:t>
            </a:r>
            <a:r>
              <a:rPr lang="en-US" baseline="0" dirty="0" smtClean="0"/>
              <a:t> can be recognized by HDFS automatically with no change to the codebase. </a:t>
            </a:r>
          </a:p>
        </p:txBody>
      </p:sp>
    </p:spTree>
    <p:extLst>
      <p:ext uri="{BB962C8B-B14F-4D97-AF65-F5344CB8AC3E}">
        <p14:creationId xmlns:p14="http://schemas.microsoft.com/office/powerpoint/2010/main" val="462201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carry out extensive evaluation, in terms of mathematical analysis, large-scale simulation, and Amazon EC2 experiments. The findings of all three evaluation are consistent. </a:t>
            </a:r>
          </a:p>
          <a:p>
            <a:endParaRPr lang="en-US" baseline="0" dirty="0" smtClean="0"/>
          </a:p>
          <a:p>
            <a:r>
              <a:rPr lang="en-US" baseline="0" dirty="0" smtClean="0"/>
              <a:t>In this presentation, we mainly focus on Amazon EC2 experiments to learn the performance of </a:t>
            </a:r>
            <a:r>
              <a:rPr lang="en-US" baseline="0" dirty="0" err="1" smtClean="0"/>
              <a:t>FastPR</a:t>
            </a:r>
            <a:r>
              <a:rPr lang="en-US" baseline="0" dirty="0" smtClean="0"/>
              <a:t> in a real-world cloud environment. We set up 25 instances of type m5.large. We conduct preliminary measurements and find that each instance achieves 142 Megabyte per second of disk bandwidth and 5 Gigabits per second of network bandwidth. </a:t>
            </a:r>
          </a:p>
        </p:txBody>
      </p:sp>
    </p:spTree>
    <p:extLst>
      <p:ext uri="{BB962C8B-B14F-4D97-AF65-F5344CB8AC3E}">
        <p14:creationId xmlns:p14="http://schemas.microsoft.com/office/powerpoint/2010/main" val="3882181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We use one instance to run the </a:t>
            </a:r>
            <a:r>
              <a:rPr lang="en-US" altLang="zh-CN" baseline="0" dirty="0" err="1" smtClean="0"/>
              <a:t>FastPR</a:t>
            </a:r>
            <a:r>
              <a:rPr lang="en-US" altLang="zh-CN" baseline="0" dirty="0" smtClean="0"/>
              <a:t> coordinator and the HDFS </a:t>
            </a:r>
            <a:r>
              <a:rPr lang="en-US" altLang="zh-CN" baseline="0" dirty="0" err="1" smtClean="0"/>
              <a:t>NameNode</a:t>
            </a:r>
            <a:r>
              <a:rPr lang="en-US" altLang="zh-CN" baseline="0" dirty="0" smtClean="0"/>
              <a:t> and employ each of 21 instances </a:t>
            </a:r>
            <a:r>
              <a:rPr lang="en-US" altLang="zh-CN" baseline="0" smtClean="0"/>
              <a:t>to run a </a:t>
            </a:r>
            <a:r>
              <a:rPr lang="en-US" altLang="zh-CN" baseline="0" dirty="0" err="1" smtClean="0"/>
              <a:t>FastPR</a:t>
            </a:r>
            <a:r>
              <a:rPr lang="en-US" altLang="zh-CN" baseline="0" dirty="0" smtClean="0"/>
              <a:t> agent and an HDFS </a:t>
            </a:r>
            <a:r>
              <a:rPr lang="en-US" altLang="zh-CN" baseline="0" dirty="0" err="1" smtClean="0"/>
              <a:t>DataNode</a:t>
            </a:r>
            <a:r>
              <a:rPr lang="en-US" altLang="zh-CN" baseline="0" dirty="0" smtClean="0"/>
              <a:t>. We reserve three remaining instances for hot-standby repair. </a:t>
            </a:r>
          </a:p>
          <a:p>
            <a:endParaRPr lang="en-US" baseline="0" dirty="0" smtClean="0"/>
          </a:p>
          <a:p>
            <a:r>
              <a:rPr lang="en-US" baseline="0" dirty="0" smtClean="0"/>
              <a:t>We use the following default configurations. We set the chunk size as 64 Megabytes, and configure the packet size as 4 Megabytes. We select the RS(9,6) code and set the network bandwidth as 5 Gigabits per second.</a:t>
            </a:r>
          </a:p>
        </p:txBody>
      </p:sp>
    </p:spTree>
    <p:extLst>
      <p:ext uri="{BB962C8B-B14F-4D97-AF65-F5344CB8AC3E}">
        <p14:creationId xmlns:p14="http://schemas.microsoft.com/office/powerpoint/2010/main" val="1669124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evaluate the impact of chunk size, which is varied from 32 megabytes</a:t>
            </a:r>
            <a:r>
              <a:rPr lang="en-US" baseline="0" dirty="0" smtClean="0"/>
              <a:t> to 128 megabytes. </a:t>
            </a:r>
          </a:p>
          <a:p>
            <a:endParaRPr lang="en-US" baseline="0" dirty="0" smtClean="0"/>
          </a:p>
          <a:p>
            <a:r>
              <a:rPr lang="en-US" baseline="0" dirty="0" smtClean="0"/>
              <a:t>Our result shows that the repair time increases with the chunk size, yet </a:t>
            </a:r>
            <a:r>
              <a:rPr lang="en-US" baseline="0" dirty="0" err="1" smtClean="0"/>
              <a:t>FastPR</a:t>
            </a:r>
            <a:r>
              <a:rPr lang="en-US" baseline="0" dirty="0" smtClean="0"/>
              <a:t> still reduces the repair time by up to 47.9% for scattered repair and 28.3% for hot-standby repair. </a:t>
            </a:r>
          </a:p>
          <a:p>
            <a:endParaRPr lang="en-US" baseline="0" dirty="0" smtClean="0"/>
          </a:p>
          <a:p>
            <a:r>
              <a:rPr lang="en-US" baseline="0" dirty="0" smtClean="0"/>
              <a:t>We can notice that the scattered </a:t>
            </a:r>
            <a:r>
              <a:rPr lang="en-US" baseline="0" dirty="0" smtClean="0"/>
              <a:t>and </a:t>
            </a:r>
            <a:r>
              <a:rPr lang="en-US" baseline="0" dirty="0" smtClean="0"/>
              <a:t>hot-standby repair have </a:t>
            </a:r>
            <a:r>
              <a:rPr lang="en-US" baseline="0" smtClean="0"/>
              <a:t>the </a:t>
            </a:r>
            <a:r>
              <a:rPr lang="en-US" baseline="0" smtClean="0"/>
              <a:t>close repair </a:t>
            </a:r>
            <a:r>
              <a:rPr lang="en-US" baseline="0" dirty="0" smtClean="0"/>
              <a:t>time. This is because at this time, the system scale is the bottleneck. In the large-scale simulation, the scattered repair outperforms the hot-standby repair, where the number of hot-standby nodes is the bottleneck for hot-standby repair. </a:t>
            </a:r>
            <a:endParaRPr lang="en-US" dirty="0"/>
          </a:p>
        </p:txBody>
      </p:sp>
    </p:spTree>
    <p:extLst>
      <p:ext uri="{BB962C8B-B14F-4D97-AF65-F5344CB8AC3E}">
        <p14:creationId xmlns:p14="http://schemas.microsoft.com/office/powerpoint/2010/main" val="1095032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evaluate the repair time per chunk for different erasure codes. </a:t>
            </a:r>
          </a:p>
          <a:p>
            <a:endParaRPr lang="en-US" dirty="0" smtClean="0"/>
          </a:p>
          <a:p>
            <a:r>
              <a:rPr lang="en-US" dirty="0" smtClean="0"/>
              <a:t>We</a:t>
            </a:r>
            <a:r>
              <a:rPr lang="en-US" baseline="0" dirty="0" smtClean="0"/>
              <a:t> can observe that the performance of migration remains unaffected by different erasure codes, while the repair time of reconstruction needs more time for larger k. The reason is that a larger k increases the amount of repair traffic in reconstruction. </a:t>
            </a:r>
            <a:endParaRPr lang="en-US" dirty="0"/>
          </a:p>
        </p:txBody>
      </p:sp>
    </p:spTree>
    <p:extLst>
      <p:ext uri="{BB962C8B-B14F-4D97-AF65-F5344CB8AC3E}">
        <p14:creationId xmlns:p14="http://schemas.microsoft.com/office/powerpoint/2010/main" val="1095032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finally study</a:t>
            </a:r>
            <a:r>
              <a:rPr lang="en-US" baseline="0" dirty="0" smtClean="0"/>
              <a:t> how the network bandwidth affects the repair time. The results show that the repair time of reconstruction significantly increases when the network bandwidth is limited. The reason is that reconstruction amplifies repair traffic, making it easily affected by the network bandwidth. </a:t>
            </a:r>
            <a:endParaRPr lang="en-US" dirty="0"/>
          </a:p>
        </p:txBody>
      </p:sp>
    </p:spTree>
    <p:extLst>
      <p:ext uri="{BB962C8B-B14F-4D97-AF65-F5344CB8AC3E}">
        <p14:creationId xmlns:p14="http://schemas.microsoft.com/office/powerpoint/2010/main" val="1095032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a:t>
            </a:r>
            <a:r>
              <a:rPr lang="en-US" baseline="0" dirty="0" smtClean="0"/>
              <a:t> in this work, we design </a:t>
            </a:r>
            <a:r>
              <a:rPr lang="en-US" baseline="0" dirty="0" err="1" smtClean="0"/>
              <a:t>FastPR</a:t>
            </a:r>
            <a:r>
              <a:rPr lang="en-US" baseline="0" dirty="0" smtClean="0"/>
              <a:t>, a predictive repair approach that carefully couples migration and reconstruction in parallel fashion. </a:t>
            </a:r>
          </a:p>
          <a:p>
            <a:endParaRPr lang="en-US" baseline="0" dirty="0" smtClean="0"/>
          </a:p>
          <a:p>
            <a:r>
              <a:rPr lang="en-US" baseline="0" dirty="0" smtClean="0"/>
              <a:t>We conduct mathematical analysis, large-scale simulation, and </a:t>
            </a:r>
            <a:r>
              <a:rPr lang="en-US" baseline="0" dirty="0" err="1" smtClean="0"/>
              <a:t>testbed</a:t>
            </a:r>
            <a:r>
              <a:rPr lang="en-US" baseline="0" dirty="0" smtClean="0"/>
              <a:t> experiments to validate the performance of </a:t>
            </a:r>
            <a:r>
              <a:rPr lang="en-US" baseline="0" dirty="0" err="1" smtClean="0"/>
              <a:t>FastPR</a:t>
            </a:r>
            <a:r>
              <a:rPr lang="en-US" baseline="0" dirty="0" smtClean="0"/>
              <a:t>. </a:t>
            </a:r>
          </a:p>
          <a:p>
            <a:r>
              <a:rPr lang="en-US" baseline="0" dirty="0" smtClean="0"/>
              <a:t>Besides, we also carry out </a:t>
            </a:r>
            <a:r>
              <a:rPr lang="en-US" baseline="0" dirty="0" err="1" smtClean="0"/>
              <a:t>microbenchmarks</a:t>
            </a:r>
            <a:r>
              <a:rPr lang="en-US" baseline="0" dirty="0" smtClean="0"/>
              <a:t> to measure the running time of finding reconstruction sets. </a:t>
            </a:r>
          </a:p>
          <a:p>
            <a:r>
              <a:rPr lang="en-US" baseline="0" dirty="0" smtClean="0"/>
              <a:t>Please refer to our paper for more details. </a:t>
            </a:r>
          </a:p>
          <a:p>
            <a:endParaRPr lang="en-US" baseline="0" dirty="0" smtClean="0"/>
          </a:p>
          <a:p>
            <a:r>
              <a:rPr lang="en-US" baseline="0" dirty="0" smtClean="0"/>
              <a:t>We release the source code of our </a:t>
            </a:r>
            <a:r>
              <a:rPr lang="en-US" baseline="0" dirty="0" err="1" smtClean="0"/>
              <a:t>FastPR</a:t>
            </a:r>
            <a:r>
              <a:rPr lang="en-US" baseline="0" dirty="0" smtClean="0"/>
              <a:t> implementation. Any v</a:t>
            </a:r>
            <a:r>
              <a:rPr lang="en-US" altLang="zh-CN" baseline="0" dirty="0" smtClean="0"/>
              <a:t>erifications and comments are welcome.</a:t>
            </a:r>
            <a:endParaRPr lang="en-US" altLang="zh-CN" dirty="0"/>
          </a:p>
        </p:txBody>
      </p:sp>
    </p:spTree>
    <p:extLst>
      <p:ext uri="{BB962C8B-B14F-4D97-AF65-F5344CB8AC3E}">
        <p14:creationId xmlns:p14="http://schemas.microsoft.com/office/powerpoint/2010/main" val="1730570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4262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5032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At</a:t>
            </a:r>
            <a:r>
              <a:rPr lang="en-US" sz="1200" b="0" i="0" kern="1200" baseline="0" dirty="0" smtClean="0">
                <a:solidFill>
                  <a:schemeClr val="tx1"/>
                </a:solidFill>
                <a:effectLst/>
                <a:latin typeface="Arial" charset="0"/>
                <a:ea typeface="+mn-ea"/>
                <a:cs typeface="+mn-cs"/>
              </a:rPr>
              <a:t> a high level, erasure coding uses two operations to manipulate data. They are encoding and decoding. </a:t>
            </a:r>
          </a:p>
          <a:p>
            <a:endParaRPr lang="en-US" sz="1200" b="0" i="0" kern="1200" baseline="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In the encoding stage, erasure coding divides file data into k data chunks and encodes them into a stripe of n coded chunks, where n should be larger than k. These n chunks after encoding are distributed to n nodes. </a:t>
            </a:r>
          </a:p>
          <a:p>
            <a:endParaRPr lang="en-US" sz="1200" b="0" i="0" kern="1200" baseline="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In the decoding stage, erasure coding can reconstruct the file data by retrieving any k out of n coded </a:t>
            </a:r>
            <a:r>
              <a:rPr lang="en-US" sz="1200" b="0" i="0" kern="1200" baseline="0" dirty="0" smtClean="0">
                <a:solidFill>
                  <a:schemeClr val="tx1"/>
                </a:solidFill>
                <a:effectLst/>
                <a:latin typeface="Arial" charset="0"/>
                <a:ea typeface="+mn-ea"/>
                <a:cs typeface="+mn-cs"/>
              </a:rPr>
              <a:t>chunks.</a:t>
            </a:r>
            <a:endParaRPr lang="en-US" sz="1200" b="0" i="0" kern="1200" baseline="0" dirty="0" smtClean="0">
              <a:solidFill>
                <a:schemeClr val="tx1"/>
              </a:solidFill>
              <a:effectLst/>
              <a:latin typeface="Arial" charset="0"/>
              <a:ea typeface="+mn-ea"/>
              <a:cs typeface="+mn-cs"/>
            </a:endParaRPr>
          </a:p>
          <a:p>
            <a:endParaRPr lang="en-US" sz="1200" b="0" i="0" kern="1200" baseline="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The following example shows the workflow of (4, 2) erasure coding, where n is four and k is two. In this example, we divide file data into two data </a:t>
            </a:r>
            <a:r>
              <a:rPr lang="en-US" sz="1200" b="0" i="0" kern="1200" baseline="0" dirty="0" smtClean="0">
                <a:solidFill>
                  <a:schemeClr val="tx1"/>
                </a:solidFill>
                <a:effectLst/>
                <a:latin typeface="Arial" charset="0"/>
                <a:ea typeface="+mn-ea"/>
                <a:cs typeface="+mn-cs"/>
              </a:rPr>
              <a:t>chunks namely A and B </a:t>
            </a:r>
            <a:r>
              <a:rPr lang="en-US" sz="1200" b="0" i="0" kern="1200" baseline="0" dirty="0" smtClean="0">
                <a:solidFill>
                  <a:schemeClr val="tx1"/>
                </a:solidFill>
                <a:effectLst/>
                <a:latin typeface="Arial" charset="0"/>
                <a:ea typeface="+mn-ea"/>
                <a:cs typeface="+mn-cs"/>
              </a:rPr>
              <a:t>and encode them to four coded </a:t>
            </a:r>
            <a:r>
              <a:rPr lang="en-US" sz="1200" b="0" i="0" kern="1200" baseline="0" dirty="0" smtClean="0">
                <a:solidFill>
                  <a:schemeClr val="tx1"/>
                </a:solidFill>
                <a:effectLst/>
                <a:latin typeface="Arial" charset="0"/>
                <a:ea typeface="+mn-ea"/>
                <a:cs typeface="+mn-cs"/>
              </a:rPr>
              <a:t>chunks. </a:t>
            </a:r>
          </a:p>
          <a:p>
            <a:endParaRPr lang="en-US" sz="1200" b="0" i="0" kern="1200" baseline="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Suppose that the chunk A fails. We can retrieve any two coded chunks, say B and A+2B to recover the original A and B by linear operations, and finally repair the chunk A. </a:t>
            </a:r>
            <a:endParaRPr lang="en-US" sz="1200" b="0" i="0" kern="1200" baseline="0" dirty="0" smtClean="0">
              <a:solidFill>
                <a:schemeClr val="tx1"/>
              </a:solidFill>
              <a:effectLst/>
              <a:latin typeface="Arial" charset="0"/>
              <a:ea typeface="+mn-ea"/>
              <a:cs typeface="+mn-cs"/>
            </a:endParaRPr>
          </a:p>
          <a:p>
            <a:endParaRPr lang="en-US" sz="1200" b="0" i="0" kern="1200" baseline="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However, we can also notice one drawback of erasure coding. It amplifies storage and network I/</a:t>
            </a:r>
            <a:r>
              <a:rPr lang="en-US" sz="1200" b="0" i="0" kern="1200" baseline="0" dirty="0" err="1" smtClean="0">
                <a:solidFill>
                  <a:schemeClr val="tx1"/>
                </a:solidFill>
                <a:effectLst/>
                <a:latin typeface="Arial" charset="0"/>
                <a:ea typeface="+mn-ea"/>
                <a:cs typeface="+mn-cs"/>
              </a:rPr>
              <a:t>Os</a:t>
            </a:r>
            <a:r>
              <a:rPr lang="en-US" sz="1200" b="0" i="0" kern="1200" baseline="0" dirty="0" smtClean="0">
                <a:solidFill>
                  <a:schemeClr val="tx1"/>
                </a:solidFill>
                <a:effectLst/>
                <a:latin typeface="Arial" charset="0"/>
                <a:ea typeface="+mn-ea"/>
                <a:cs typeface="+mn-cs"/>
              </a:rPr>
              <a:t> in repair, where repairing a chunk needs to read and transfer k chunks. </a:t>
            </a:r>
            <a:r>
              <a:rPr lang="en-US" altLang="zh-CN" sz="1200" b="0" i="0" kern="1200" baseline="0" dirty="0" smtClean="0">
                <a:solidFill>
                  <a:schemeClr val="tx1"/>
                </a:solidFill>
                <a:effectLst/>
                <a:latin typeface="Arial" charset="0"/>
                <a:ea typeface="+mn-ea"/>
                <a:cs typeface="+mn-cs"/>
              </a:rPr>
              <a:t>For example, in this case, we need to read two chunks to repair a chunk. </a:t>
            </a:r>
            <a:endParaRPr lang="en-US" sz="1200" b="0" i="0" kern="1200" baseline="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16817758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41133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41133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baseline="0" dirty="0" smtClean="0">
                <a:solidFill>
                  <a:srgbClr val="FF0000"/>
                </a:solidFill>
                <a:effectLst/>
                <a:latin typeface="Arial" charset="0"/>
                <a:ea typeface="+mn-ea"/>
                <a:cs typeface="+mn-cs"/>
              </a:rPr>
              <a:t>Erasure </a:t>
            </a:r>
            <a:r>
              <a:rPr lang="en-US" sz="1200" b="0" i="0" kern="1200" baseline="0" dirty="0" smtClean="0">
                <a:solidFill>
                  <a:srgbClr val="FF0000"/>
                </a:solidFill>
                <a:effectLst/>
                <a:latin typeface="Arial" charset="0"/>
                <a:ea typeface="+mn-ea"/>
                <a:cs typeface="+mn-cs"/>
              </a:rPr>
              <a:t>coding </a:t>
            </a:r>
            <a:r>
              <a:rPr lang="en-US" altLang="zh-CN" sz="1200" b="0" i="0" kern="1200" baseline="0" dirty="0" smtClean="0">
                <a:solidFill>
                  <a:srgbClr val="FF0000"/>
                </a:solidFill>
                <a:effectLst/>
                <a:latin typeface="Arial" charset="0"/>
                <a:ea typeface="+mn-ea"/>
                <a:cs typeface="+mn-cs"/>
              </a:rPr>
              <a:t>takes </a:t>
            </a:r>
            <a:r>
              <a:rPr lang="en-US" sz="1200" b="0" i="0" kern="1200" baseline="0" dirty="0" smtClean="0">
                <a:solidFill>
                  <a:srgbClr val="FF0000"/>
                </a:solidFill>
                <a:effectLst/>
                <a:latin typeface="Arial" charset="0"/>
                <a:ea typeface="+mn-ea"/>
                <a:cs typeface="+mn-cs"/>
              </a:rPr>
              <a:t>a reactive repair approach and performs repair operations </a:t>
            </a:r>
            <a:r>
              <a:rPr lang="en-US" altLang="zh-CN" sz="1200" b="0" i="0" kern="1200" baseline="0" dirty="0" smtClean="0">
                <a:solidFill>
                  <a:srgbClr val="FF0000"/>
                </a:solidFill>
                <a:effectLst/>
                <a:latin typeface="Arial" charset="0"/>
                <a:ea typeface="+mn-ea"/>
                <a:cs typeface="+mn-cs"/>
              </a:rPr>
              <a:t>only after </a:t>
            </a:r>
            <a:r>
              <a:rPr lang="en-US" sz="1200" b="0" i="0" kern="1200" baseline="0" dirty="0" smtClean="0">
                <a:solidFill>
                  <a:srgbClr val="FF0000"/>
                </a:solidFill>
                <a:effectLst/>
                <a:latin typeface="Arial" charset="0"/>
                <a:ea typeface="+mn-ea"/>
                <a:cs typeface="+mn-cs"/>
              </a:rPr>
              <a:t>data has been lost. </a:t>
            </a:r>
          </a:p>
          <a:p>
            <a:endParaRPr lang="en-US" sz="1200" b="0" i="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We can</a:t>
            </a:r>
            <a:r>
              <a:rPr lang="en-US" sz="1200" b="0" i="0" kern="1200" baseline="0" dirty="0" smtClean="0">
                <a:solidFill>
                  <a:schemeClr val="tx1"/>
                </a:solidFill>
                <a:effectLst/>
                <a:latin typeface="Arial" charset="0"/>
                <a:ea typeface="+mn-ea"/>
                <a:cs typeface="+mn-cs"/>
              </a:rPr>
              <a:t> notice that m</a:t>
            </a:r>
            <a:r>
              <a:rPr lang="en-US" sz="1200" b="0" i="0" kern="1200" dirty="0" smtClean="0">
                <a:solidFill>
                  <a:schemeClr val="tx1"/>
                </a:solidFill>
                <a:effectLst/>
                <a:latin typeface="Arial" charset="0"/>
                <a:ea typeface="+mn-ea"/>
                <a:cs typeface="+mn-cs"/>
              </a:rPr>
              <a:t>achine</a:t>
            </a:r>
            <a:r>
              <a:rPr lang="en-US" sz="1200" b="0" i="0" kern="1200" baseline="0" dirty="0" smtClean="0">
                <a:solidFill>
                  <a:schemeClr val="tx1"/>
                </a:solidFill>
                <a:effectLst/>
                <a:latin typeface="Arial" charset="0"/>
                <a:ea typeface="+mn-ea"/>
                <a:cs typeface="+mn-cs"/>
              </a:rPr>
              <a:t> learning has recently been shown to accurately predict imminent disk failures with high prediction rate and low false alarm rate. </a:t>
            </a:r>
          </a:p>
          <a:p>
            <a:endParaRPr lang="en-US" sz="1200" b="0" i="0" kern="1200" baseline="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Therefore, our intuition is that we can proactively repair soon-to-fail nodes before they actually fail, so as to accelerate repair process and shorten the window of data vulnerability. </a:t>
            </a:r>
            <a:endParaRPr lang="en-US" sz="1200" b="0" i="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1681775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smtClean="0">
                <a:solidFill>
                  <a:schemeClr val="tx1"/>
                </a:solidFill>
                <a:effectLst/>
                <a:latin typeface="Arial" charset="0"/>
                <a:ea typeface="+mn-ea"/>
                <a:cs typeface="+mn-cs"/>
              </a:rPr>
              <a:t>Generally, there are two</a:t>
            </a:r>
            <a:r>
              <a:rPr lang="en-US" sz="1600" b="0" i="0" kern="1200" baseline="0" dirty="0" smtClean="0">
                <a:solidFill>
                  <a:schemeClr val="tx1"/>
                </a:solidFill>
                <a:effectLst/>
                <a:latin typeface="Arial" charset="0"/>
                <a:ea typeface="+mn-ea"/>
                <a:cs typeface="+mn-cs"/>
              </a:rPr>
              <a:t> repair approaches. The first is migration, which reads the stored chunks directly from an STF node and relocates them to healthy nodes. </a:t>
            </a:r>
          </a:p>
          <a:p>
            <a:endParaRPr lang="en-US" sz="1600" b="0" i="0" kern="1200" baseline="0" dirty="0" smtClean="0">
              <a:solidFill>
                <a:schemeClr val="tx1"/>
              </a:solidFill>
              <a:effectLst/>
              <a:latin typeface="Arial" charset="0"/>
              <a:ea typeface="+mn-ea"/>
              <a:cs typeface="+mn-cs"/>
            </a:endParaRPr>
          </a:p>
          <a:p>
            <a:r>
              <a:rPr lang="en-US" sz="1600" b="0" i="0" kern="1200" baseline="0" dirty="0" smtClean="0">
                <a:solidFill>
                  <a:schemeClr val="tx1"/>
                </a:solidFill>
                <a:effectLst/>
                <a:latin typeface="Arial" charset="0"/>
                <a:ea typeface="+mn-ea"/>
                <a:cs typeface="+mn-cs"/>
              </a:rPr>
              <a:t>Migration </a:t>
            </a:r>
            <a:r>
              <a:rPr lang="en-US" sz="1600" b="0" i="0" kern="1200" baseline="0" dirty="0" smtClean="0">
                <a:solidFill>
                  <a:schemeClr val="tx1"/>
                </a:solidFill>
                <a:effectLst/>
                <a:latin typeface="Arial" charset="0"/>
                <a:ea typeface="+mn-ea"/>
                <a:cs typeface="+mn-cs"/>
              </a:rPr>
              <a:t>direct reads the STF node’s data and hence does </a:t>
            </a:r>
            <a:r>
              <a:rPr lang="en-US" sz="1600" b="0" i="0" kern="1200" baseline="0" dirty="0" smtClean="0">
                <a:solidFill>
                  <a:schemeClr val="tx1"/>
                </a:solidFill>
                <a:effectLst/>
                <a:latin typeface="Arial" charset="0"/>
                <a:ea typeface="+mn-ea"/>
                <a:cs typeface="+mn-cs"/>
              </a:rPr>
              <a:t>not introduce any extra traffic compared to normal </a:t>
            </a:r>
            <a:r>
              <a:rPr lang="en-US" sz="1600" b="0" i="0" kern="1200" baseline="0" dirty="0" smtClean="0">
                <a:solidFill>
                  <a:schemeClr val="tx1"/>
                </a:solidFill>
                <a:effectLst/>
                <a:latin typeface="Arial" charset="0"/>
                <a:ea typeface="+mn-ea"/>
                <a:cs typeface="+mn-cs"/>
              </a:rPr>
              <a:t>reads. </a:t>
            </a:r>
          </a:p>
          <a:p>
            <a:endParaRPr lang="en-US" sz="1600" b="0" i="0" kern="1200" baseline="0" dirty="0" smtClean="0">
              <a:solidFill>
                <a:schemeClr val="tx1"/>
              </a:solidFill>
              <a:effectLst/>
              <a:latin typeface="Arial" charset="0"/>
              <a:ea typeface="+mn-ea"/>
              <a:cs typeface="+mn-cs"/>
            </a:endParaRPr>
          </a:p>
          <a:p>
            <a:r>
              <a:rPr lang="en-US" sz="1600" b="0" i="0" kern="1200" baseline="0" dirty="0" smtClean="0">
                <a:solidFill>
                  <a:schemeClr val="tx1"/>
                </a:solidFill>
                <a:effectLst/>
                <a:latin typeface="Arial" charset="0"/>
                <a:ea typeface="+mn-ea"/>
                <a:cs typeface="+mn-cs"/>
              </a:rPr>
              <a:t>However, one of its drawbacks is that its performance is bottlenecked by the available bandwidth of the STF node. </a:t>
            </a:r>
            <a:endParaRPr lang="en-US" sz="1600" b="0" i="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1681775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The second repair approach is called erasure-coding-based</a:t>
            </a:r>
            <a:r>
              <a:rPr lang="en-US" sz="1200" b="0" i="0" kern="1200" baseline="0" dirty="0" smtClean="0">
                <a:solidFill>
                  <a:schemeClr val="tx1"/>
                </a:solidFill>
                <a:effectLst/>
                <a:latin typeface="Arial" charset="0"/>
                <a:ea typeface="+mn-ea"/>
                <a:cs typeface="+mn-cs"/>
              </a:rPr>
              <a:t> reconstruction. </a:t>
            </a:r>
            <a:r>
              <a:rPr lang="en-US" sz="1200" b="0" i="0" kern="1200" baseline="0" dirty="0" smtClean="0">
                <a:solidFill>
                  <a:schemeClr val="tx1"/>
                </a:solidFill>
                <a:effectLst/>
                <a:latin typeface="Arial" charset="0"/>
                <a:ea typeface="+mn-ea"/>
                <a:cs typeface="+mn-cs"/>
              </a:rPr>
              <a:t>It can exploit the available bandwidth resources of the storage cluster and involve all healthy nodes to participate in the repair of multiple chunks of the STF node in parallel. </a:t>
            </a:r>
          </a:p>
          <a:p>
            <a:endParaRPr lang="en-US" sz="1200" b="0" i="0" kern="1200" baseline="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This example shows that we can reconstruct two chunks in parallel by </a:t>
            </a:r>
            <a:r>
              <a:rPr lang="en-US" sz="1200" b="0" i="0" kern="1200" baseline="0" dirty="0" smtClean="0">
                <a:solidFill>
                  <a:schemeClr val="tx1"/>
                </a:solidFill>
                <a:effectLst/>
                <a:latin typeface="Arial" charset="0"/>
                <a:ea typeface="+mn-ea"/>
                <a:cs typeface="+mn-cs"/>
              </a:rPr>
              <a:t>accessing all healthy nodes and reading at most one chunk from each healthy node. </a:t>
            </a:r>
            <a:endParaRPr lang="en-US" sz="1200" b="0" i="0" kern="1200" baseline="0" dirty="0" smtClean="0">
              <a:solidFill>
                <a:schemeClr val="tx1"/>
              </a:solidFill>
              <a:effectLst/>
              <a:latin typeface="Arial" charset="0"/>
              <a:ea typeface="+mn-ea"/>
              <a:cs typeface="+mn-cs"/>
            </a:endParaRPr>
          </a:p>
          <a:p>
            <a:endParaRPr lang="en-US" sz="1200" b="0" i="0" kern="1200" baseline="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We can see that reconstruction can achieve high repair parallelism. </a:t>
            </a:r>
            <a:r>
              <a:rPr lang="en-US" sz="1200" b="0" i="0" kern="1200" baseline="0" dirty="0" smtClean="0">
                <a:solidFill>
                  <a:schemeClr val="tx1"/>
                </a:solidFill>
                <a:effectLst/>
                <a:latin typeface="Arial" charset="0"/>
                <a:ea typeface="+mn-ea"/>
                <a:cs typeface="+mn-cs"/>
              </a:rPr>
              <a:t>It can spread the retrieval across the whole cluster and let all healthy nodes join the repair of multiple chunks. But </a:t>
            </a:r>
            <a:r>
              <a:rPr lang="en-US" sz="1200" b="0" i="0" kern="1200" baseline="0" dirty="0" smtClean="0">
                <a:solidFill>
                  <a:schemeClr val="tx1"/>
                </a:solidFill>
                <a:effectLst/>
                <a:latin typeface="Arial" charset="0"/>
                <a:ea typeface="+mn-ea"/>
                <a:cs typeface="+mn-cs"/>
              </a:rPr>
              <a:t>to repair a chunk, reconstruction needs to </a:t>
            </a:r>
            <a:r>
              <a:rPr lang="en-US" sz="1200" b="0" i="0" kern="1200" baseline="0" dirty="0" smtClean="0">
                <a:solidFill>
                  <a:schemeClr val="tx1"/>
                </a:solidFill>
                <a:effectLst/>
                <a:latin typeface="Arial" charset="0"/>
                <a:ea typeface="+mn-ea"/>
                <a:cs typeface="+mn-cs"/>
              </a:rPr>
              <a:t>transmit k </a:t>
            </a:r>
            <a:r>
              <a:rPr lang="en-US" sz="1200" b="0" i="0" kern="1200" baseline="0" dirty="0" smtClean="0">
                <a:solidFill>
                  <a:schemeClr val="tx1"/>
                </a:solidFill>
                <a:effectLst/>
                <a:latin typeface="Arial" charset="0"/>
                <a:ea typeface="+mn-ea"/>
                <a:cs typeface="+mn-cs"/>
              </a:rPr>
              <a:t>chunks, hence introducing extra repair traffic. </a:t>
            </a:r>
          </a:p>
        </p:txBody>
      </p:sp>
    </p:spTree>
    <p:extLst>
      <p:ext uri="{BB962C8B-B14F-4D97-AF65-F5344CB8AC3E}">
        <p14:creationId xmlns:p14="http://schemas.microsoft.com/office/powerpoint/2010/main" val="1681775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our question is how</a:t>
            </a:r>
            <a:r>
              <a:rPr lang="en-US" baseline="0" dirty="0" smtClean="0"/>
              <a:t> should we couple migration and reconstruction to maximize repair performance?</a:t>
            </a:r>
            <a:endParaRPr lang="en-US" dirty="0"/>
          </a:p>
        </p:txBody>
      </p:sp>
    </p:spTree>
    <p:extLst>
      <p:ext uri="{BB962C8B-B14F-4D97-AF65-F5344CB8AC3E}">
        <p14:creationId xmlns:p14="http://schemas.microsoft.com/office/powerpoint/2010/main" val="3201689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 </a:t>
            </a:r>
            <a:r>
              <a:rPr lang="en-US" dirty="0" err="1" smtClean="0"/>
              <a:t>FastPR</a:t>
            </a:r>
            <a:r>
              <a:rPr lang="en-US" dirty="0" smtClean="0"/>
              <a:t>, a fast predictive</a:t>
            </a:r>
            <a:r>
              <a:rPr lang="en-US" baseline="0" dirty="0" smtClean="0"/>
              <a:t> repair approach. </a:t>
            </a:r>
          </a:p>
          <a:p>
            <a:endParaRPr lang="en-US" baseline="0" dirty="0" smtClean="0"/>
          </a:p>
          <a:p>
            <a:r>
              <a:rPr lang="en-US" baseline="0" dirty="0" err="1" smtClean="0"/>
              <a:t>FastPR</a:t>
            </a:r>
            <a:r>
              <a:rPr lang="en-US" baseline="0" dirty="0" smtClean="0"/>
              <a:t> exploits more repair parallelism by formulating maximum matching problem and finding reconstruction sets. </a:t>
            </a:r>
          </a:p>
          <a:p>
            <a:r>
              <a:rPr lang="en-US" baseline="0" dirty="0" smtClean="0"/>
              <a:t>Based on the reconstruction sets, </a:t>
            </a:r>
            <a:r>
              <a:rPr lang="en-US" baseline="0" dirty="0" err="1" smtClean="0"/>
              <a:t>FastPR</a:t>
            </a:r>
            <a:r>
              <a:rPr lang="en-US" baseline="0" dirty="0" smtClean="0"/>
              <a:t> then schedules migration and reconstruction by repair scheduling. </a:t>
            </a:r>
          </a:p>
          <a:p>
            <a:endParaRPr lang="en-US" baseline="0" dirty="0" smtClean="0"/>
          </a:p>
          <a:p>
            <a:r>
              <a:rPr lang="en-US" baseline="0" dirty="0" err="1" smtClean="0"/>
              <a:t>FastPR</a:t>
            </a:r>
            <a:r>
              <a:rPr lang="en-US" baseline="0" dirty="0" smtClean="0"/>
              <a:t> is a general design. It is applicable for Reed-Solomon codes, regenerating codes, and locally repairable codes. </a:t>
            </a:r>
          </a:p>
          <a:p>
            <a:endParaRPr lang="en-US" baseline="0" dirty="0" smtClean="0"/>
          </a:p>
          <a:p>
            <a:r>
              <a:rPr lang="en-US" baseline="0" dirty="0" smtClean="0"/>
              <a:t>We also evaluate </a:t>
            </a:r>
            <a:r>
              <a:rPr lang="en-US" baseline="0" dirty="0" err="1" smtClean="0"/>
              <a:t>FastPR</a:t>
            </a:r>
            <a:r>
              <a:rPr lang="en-US" baseline="0" dirty="0" smtClean="0"/>
              <a:t> by mathematical analysis, large-scale simulation, and Amazon EC2 experiments. </a:t>
            </a:r>
            <a:endParaRPr lang="en-US" dirty="0"/>
          </a:p>
        </p:txBody>
      </p:sp>
    </p:spTree>
    <p:extLst>
      <p:ext uri="{BB962C8B-B14F-4D97-AF65-F5344CB8AC3E}">
        <p14:creationId xmlns:p14="http://schemas.microsoft.com/office/powerpoint/2010/main" val="1300673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mn-cs"/>
              </a:rPr>
              <a:t>So let’s first look</a:t>
            </a:r>
            <a:r>
              <a:rPr lang="en-US" sz="1200" b="0" i="0" kern="1200" baseline="0" dirty="0" smtClean="0">
                <a:solidFill>
                  <a:schemeClr val="tx1"/>
                </a:solidFill>
                <a:effectLst/>
                <a:latin typeface="Arial" charset="0"/>
                <a:ea typeface="+mn-ea"/>
                <a:cs typeface="+mn-cs"/>
              </a:rPr>
              <a:t> at the predictive repair</a:t>
            </a:r>
            <a:endParaRPr lang="en-US" sz="1200" b="0" i="0" kern="1200" dirty="0" smtClean="0">
              <a:solidFill>
                <a:schemeClr val="tx1"/>
              </a:solidFill>
              <a:effectLst/>
              <a:latin typeface="Arial" charset="0"/>
              <a:ea typeface="+mn-ea"/>
              <a:cs typeface="+mn-cs"/>
            </a:endParaRPr>
          </a:p>
          <a:p>
            <a:endParaRPr lang="en-US" sz="1200" b="0" i="0" kern="120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By</a:t>
            </a:r>
            <a:r>
              <a:rPr lang="en-US" sz="1200" b="0" i="0" kern="1200" baseline="0" dirty="0" smtClean="0">
                <a:solidFill>
                  <a:schemeClr val="tx1"/>
                </a:solidFill>
                <a:effectLst/>
                <a:latin typeface="Arial" charset="0"/>
                <a:ea typeface="+mn-ea"/>
                <a:cs typeface="+mn-cs"/>
              </a:rPr>
              <a:t> coupling migration and reconstruction, predictive repair will selectively migrate chunks and reconstruct the remaining chunks of an STF node in parallel. </a:t>
            </a:r>
            <a:endParaRPr lang="en-US" sz="1200" b="0" i="0" kern="1200" baseline="0" dirty="0" smtClean="0">
              <a:solidFill>
                <a:schemeClr val="tx1"/>
              </a:solidFill>
              <a:effectLst/>
              <a:latin typeface="Arial" charset="0"/>
              <a:ea typeface="+mn-ea"/>
              <a:cs typeface="+mn-cs"/>
            </a:endParaRPr>
          </a:p>
          <a:p>
            <a:endParaRPr lang="en-US" sz="1200" b="0" i="0" kern="1200" baseline="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For example, in this case, we can reconstruct two chunks and migrate the remaining one chunk to repair the STF node. </a:t>
            </a:r>
            <a:endParaRPr lang="en-US" sz="1200" b="0" i="0" kern="1200" baseline="0" dirty="0" smtClean="0">
              <a:solidFill>
                <a:schemeClr val="tx1"/>
              </a:solidFill>
              <a:effectLst/>
              <a:latin typeface="Arial" charset="0"/>
              <a:ea typeface="+mn-ea"/>
              <a:cs typeface="+mn-cs"/>
            </a:endParaRPr>
          </a:p>
          <a:p>
            <a:endParaRPr lang="en-US" sz="1200" b="0" i="0" kern="1200" baseline="0" dirty="0" smtClean="0">
              <a:solidFill>
                <a:schemeClr val="tx1"/>
              </a:solidFill>
              <a:effectLst/>
              <a:latin typeface="Arial" charset="0"/>
              <a:ea typeface="+mn-ea"/>
              <a:cs typeface="+mn-cs"/>
            </a:endParaRPr>
          </a:p>
          <a:p>
            <a:r>
              <a:rPr lang="en-US" sz="1200" b="0" i="0" kern="1200" baseline="0" dirty="0" smtClean="0">
                <a:solidFill>
                  <a:schemeClr val="tx1"/>
                </a:solidFill>
                <a:effectLst/>
                <a:latin typeface="Arial" charset="0"/>
                <a:ea typeface="+mn-ea"/>
                <a:cs typeface="+mn-cs"/>
              </a:rPr>
              <a:t>Therefore, </a:t>
            </a:r>
            <a:r>
              <a:rPr lang="en-US" sz="1200" b="0" i="0" kern="1200" baseline="0" dirty="0" smtClean="0">
                <a:solidFill>
                  <a:schemeClr val="tx1"/>
                </a:solidFill>
                <a:effectLst/>
                <a:latin typeface="Arial" charset="0"/>
                <a:ea typeface="+mn-ea"/>
                <a:cs typeface="+mn-cs"/>
              </a:rPr>
              <a:t>the </a:t>
            </a:r>
            <a:r>
              <a:rPr lang="en-US" sz="1200" b="0" i="0" kern="1200" baseline="0" dirty="0" smtClean="0">
                <a:solidFill>
                  <a:schemeClr val="tx1"/>
                </a:solidFill>
                <a:effectLst/>
                <a:latin typeface="Arial" charset="0"/>
                <a:ea typeface="+mn-ea"/>
                <a:cs typeface="+mn-cs"/>
              </a:rPr>
              <a:t>repair time is the maximum one between the migration time and the reconstruction time. </a:t>
            </a:r>
          </a:p>
          <a:p>
            <a:endParaRPr lang="en-US" sz="1200" b="0" i="0" kern="1200" baseline="0" dirty="0" smtClean="0">
              <a:solidFill>
                <a:schemeClr val="tx1"/>
              </a:solidFill>
              <a:effectLst/>
              <a:latin typeface="Arial" charset="0"/>
              <a:ea typeface="+mn-ea"/>
              <a:cs typeface="+mn-cs"/>
            </a:endParaRPr>
          </a:p>
          <a:p>
            <a:r>
              <a:rPr lang="en-US" sz="1200" b="0" i="0" kern="1200" dirty="0" smtClean="0">
                <a:solidFill>
                  <a:schemeClr val="tx1"/>
                </a:solidFill>
                <a:effectLst/>
                <a:latin typeface="Arial" charset="0"/>
                <a:ea typeface="+mn-ea"/>
                <a:cs typeface="+mn-cs"/>
              </a:rPr>
              <a:t>The</a:t>
            </a:r>
            <a:r>
              <a:rPr lang="en-US" sz="1200" b="0" i="0" kern="1200" baseline="0" dirty="0" smtClean="0">
                <a:solidFill>
                  <a:schemeClr val="tx1"/>
                </a:solidFill>
                <a:effectLst/>
                <a:latin typeface="Arial" charset="0"/>
                <a:ea typeface="+mn-ea"/>
                <a:cs typeface="+mn-cs"/>
              </a:rPr>
              <a:t> goal of predictive repair is to minimize the repair time by fully parallelizing migration and reconstruction. Intuitively, this can be attained when the migration time is equal to the reconstruction time. </a:t>
            </a:r>
            <a:endParaRPr lang="en-US" sz="1200" b="0" i="0" kern="1200" dirty="0" smtClean="0">
              <a:solidFill>
                <a:schemeClr val="tx1"/>
              </a:solidFill>
              <a:effectLst/>
              <a:latin typeface="Arial" charset="0"/>
              <a:ea typeface="+mn-ea"/>
              <a:cs typeface="+mn-cs"/>
            </a:endParaRPr>
          </a:p>
        </p:txBody>
      </p:sp>
    </p:spTree>
    <p:extLst>
      <p:ext uri="{BB962C8B-B14F-4D97-AF65-F5344CB8AC3E}">
        <p14:creationId xmlns:p14="http://schemas.microsoft.com/office/powerpoint/2010/main" val="1681775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xfrm>
            <a:off x="8938472" y="6537326"/>
            <a:ext cx="2844059" cy="320675"/>
          </a:xfrm>
          <a:ln/>
        </p:spPr>
        <p:txBody>
          <a:bodyPr/>
          <a:lstStyle>
            <a:lvl1pPr>
              <a:defRPr sz="1200"/>
            </a:lvl1pPr>
          </a:lstStyle>
          <a:p>
            <a:pPr>
              <a:defRPr/>
            </a:pPr>
            <a:fld id="{35DD5A66-9C2F-42FF-B09E-B62E67AA1448}" type="slidenum">
              <a:rPr lang="en-US" smtClean="0"/>
              <a:pPr>
                <a:defRPr/>
              </a:pPr>
              <a:t>‹#›</a:t>
            </a:fld>
            <a:endParaRPr lang="en-US"/>
          </a:p>
        </p:txBody>
      </p:sp>
    </p:spTree>
    <p:extLst>
      <p:ext uri="{BB962C8B-B14F-4D97-AF65-F5344CB8AC3E}">
        <p14:creationId xmlns:p14="http://schemas.microsoft.com/office/powerpoint/2010/main" val="5049860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6A720C1-C97C-4A95-8CC7-E9C91CBF4048}" type="slidenum">
              <a:rPr lang="en-US"/>
              <a:pPr>
                <a:defRPr/>
              </a:pPr>
              <a:t>‹#›</a:t>
            </a:fld>
            <a:endParaRPr lang="en-US"/>
          </a:p>
        </p:txBody>
      </p:sp>
    </p:spTree>
    <p:extLst>
      <p:ext uri="{BB962C8B-B14F-4D97-AF65-F5344CB8AC3E}">
        <p14:creationId xmlns:p14="http://schemas.microsoft.com/office/powerpoint/2010/main" val="285259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6C9E9CD-6400-4048-A621-93BAB80DCE84}" type="slidenum">
              <a:rPr lang="en-US"/>
              <a:pPr>
                <a:defRPr/>
              </a:pPr>
              <a:t>‹#›</a:t>
            </a:fld>
            <a:endParaRPr lang="en-US"/>
          </a:p>
        </p:txBody>
      </p:sp>
    </p:spTree>
    <p:extLst>
      <p:ext uri="{BB962C8B-B14F-4D97-AF65-F5344CB8AC3E}">
        <p14:creationId xmlns:p14="http://schemas.microsoft.com/office/powerpoint/2010/main" val="270525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152400"/>
            <a:ext cx="10969943" cy="1143000"/>
          </a:xfrm>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609441" y="1447801"/>
            <a:ext cx="10969943" cy="4678364"/>
          </a:xfrm>
        </p:spPr>
        <p:txBody>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xfrm>
            <a:off x="8938472" y="6537326"/>
            <a:ext cx="2844059" cy="320675"/>
          </a:xfrm>
          <a:ln/>
        </p:spPr>
        <p:txBody>
          <a:bodyPr/>
          <a:lstStyle>
            <a:lvl1pPr>
              <a:defRPr sz="1000"/>
            </a:lvl1pPr>
          </a:lstStyle>
          <a:p>
            <a:pPr>
              <a:defRPr/>
            </a:pPr>
            <a:fld id="{3FFE790D-BCFB-4008-9260-CA63AEE325FD}" type="slidenum">
              <a:rPr lang="en-US" smtClean="0"/>
              <a:pPr>
                <a:defRPr/>
              </a:pPr>
              <a:t>‹#›</a:t>
            </a:fld>
            <a:endParaRPr lang="en-US"/>
          </a:p>
        </p:txBody>
      </p:sp>
    </p:spTree>
    <p:extLst>
      <p:ext uri="{BB962C8B-B14F-4D97-AF65-F5344CB8AC3E}">
        <p14:creationId xmlns:p14="http://schemas.microsoft.com/office/powerpoint/2010/main" val="3820657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253C469-7C95-4280-A06B-E0B75510FD76}" type="slidenum">
              <a:rPr lang="en-US"/>
              <a:pPr>
                <a:defRPr/>
              </a:pPr>
              <a:t>‹#›</a:t>
            </a:fld>
            <a:endParaRPr lang="en-US"/>
          </a:p>
        </p:txBody>
      </p:sp>
    </p:spTree>
    <p:extLst>
      <p:ext uri="{BB962C8B-B14F-4D97-AF65-F5344CB8AC3E}">
        <p14:creationId xmlns:p14="http://schemas.microsoft.com/office/powerpoint/2010/main" val="100253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138DC131-9A15-4746-A2F6-35F31BCF58C6}" type="slidenum">
              <a:rPr lang="en-US"/>
              <a:pPr>
                <a:defRPr/>
              </a:pPr>
              <a:t>‹#›</a:t>
            </a:fld>
            <a:endParaRPr lang="en-US"/>
          </a:p>
        </p:txBody>
      </p:sp>
    </p:spTree>
    <p:extLst>
      <p:ext uri="{BB962C8B-B14F-4D97-AF65-F5344CB8AC3E}">
        <p14:creationId xmlns:p14="http://schemas.microsoft.com/office/powerpoint/2010/main" val="160648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0CFAF1C9-0564-4621-92FB-D00C85A93782}" type="slidenum">
              <a:rPr lang="en-US"/>
              <a:pPr>
                <a:defRPr/>
              </a:pPr>
              <a:t>‹#›</a:t>
            </a:fld>
            <a:endParaRPr lang="en-US"/>
          </a:p>
        </p:txBody>
      </p:sp>
    </p:spTree>
    <p:extLst>
      <p:ext uri="{BB962C8B-B14F-4D97-AF65-F5344CB8AC3E}">
        <p14:creationId xmlns:p14="http://schemas.microsoft.com/office/powerpoint/2010/main" val="1508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3B2E25E5-12CD-4826-A5AF-2C98E7658DA3}" type="slidenum">
              <a:rPr lang="en-US"/>
              <a:pPr>
                <a:defRPr/>
              </a:pPr>
              <a:t>‹#›</a:t>
            </a:fld>
            <a:endParaRPr lang="en-US"/>
          </a:p>
        </p:txBody>
      </p:sp>
    </p:spTree>
    <p:extLst>
      <p:ext uri="{BB962C8B-B14F-4D97-AF65-F5344CB8AC3E}">
        <p14:creationId xmlns:p14="http://schemas.microsoft.com/office/powerpoint/2010/main" val="371533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D8F9D020-3E06-4B10-9F51-23473D21C23E}" type="slidenum">
              <a:rPr lang="en-US"/>
              <a:pPr>
                <a:defRPr/>
              </a:pPr>
              <a:t>‹#›</a:t>
            </a:fld>
            <a:endParaRPr lang="en-US"/>
          </a:p>
        </p:txBody>
      </p:sp>
    </p:spTree>
    <p:extLst>
      <p:ext uri="{BB962C8B-B14F-4D97-AF65-F5344CB8AC3E}">
        <p14:creationId xmlns:p14="http://schemas.microsoft.com/office/powerpoint/2010/main" val="216803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E01BF5AF-EDEE-436D-9ACF-174E098673DB}" type="slidenum">
              <a:rPr lang="en-US"/>
              <a:pPr>
                <a:defRPr/>
              </a:pPr>
              <a:t>‹#›</a:t>
            </a:fld>
            <a:endParaRPr lang="en-US"/>
          </a:p>
        </p:txBody>
      </p:sp>
    </p:spTree>
    <p:extLst>
      <p:ext uri="{BB962C8B-B14F-4D97-AF65-F5344CB8AC3E}">
        <p14:creationId xmlns:p14="http://schemas.microsoft.com/office/powerpoint/2010/main" val="336333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EC4DDACC-B398-4434-9A27-1DB8A0412CE5}" type="slidenum">
              <a:rPr lang="en-US"/>
              <a:pPr>
                <a:defRPr/>
              </a:pPr>
              <a:t>‹#›</a:t>
            </a:fld>
            <a:endParaRPr lang="en-US"/>
          </a:p>
        </p:txBody>
      </p:sp>
    </p:spTree>
    <p:extLst>
      <p:ext uri="{BB962C8B-B14F-4D97-AF65-F5344CB8AC3E}">
        <p14:creationId xmlns:p14="http://schemas.microsoft.com/office/powerpoint/2010/main" val="223695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441" y="274638"/>
            <a:ext cx="1096994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441" y="1600201"/>
            <a:ext cx="1096994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609441" y="6400801"/>
            <a:ext cx="7414869"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p>
        </p:txBody>
      </p:sp>
      <p:sp>
        <p:nvSpPr>
          <p:cNvPr id="1030" name="Rectangle 6"/>
          <p:cNvSpPr>
            <a:spLocks noGrp="1" noChangeArrowheads="1"/>
          </p:cNvSpPr>
          <p:nvPr>
            <p:ph type="sldNum" sz="quarter" idx="4"/>
          </p:nvPr>
        </p:nvSpPr>
        <p:spPr bwMode="auto">
          <a:xfrm>
            <a:off x="8735325" y="6400801"/>
            <a:ext cx="2844059"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BC80DFAE-88B7-49D3-8F2D-B101E877E4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lnSpc>
          <a:spcPct val="105000"/>
        </a:lnSpc>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0" fontAlgn="base" hangingPunct="0">
        <a:lnSpc>
          <a:spcPct val="105000"/>
        </a:lnSpc>
        <a:spcBef>
          <a:spcPct val="20000"/>
        </a:spcBef>
        <a:spcAft>
          <a:spcPct val="0"/>
        </a:spcAft>
        <a:buChar char="•"/>
        <a:defRPr sz="2400">
          <a:solidFill>
            <a:schemeClr val="tx1"/>
          </a:solidFill>
          <a:latin typeface="+mn-lt"/>
        </a:defRPr>
      </a:lvl2pPr>
      <a:lvl3pPr marL="1143000" indent="-228600" algn="l" rtl="0" eaLnBrk="0" fontAlgn="base" hangingPunct="0">
        <a:lnSpc>
          <a:spcPct val="105000"/>
        </a:lnSpc>
        <a:spcBef>
          <a:spcPct val="20000"/>
        </a:spcBef>
        <a:spcAft>
          <a:spcPct val="0"/>
        </a:spcAft>
        <a:buChar char="•"/>
        <a:defRPr sz="2000">
          <a:solidFill>
            <a:schemeClr val="tx1"/>
          </a:solidFill>
          <a:latin typeface="+mn-lt"/>
        </a:defRPr>
      </a:lvl3pPr>
      <a:lvl4pPr marL="1600200" indent="-228600" algn="l" rtl="0" eaLnBrk="0" fontAlgn="base" hangingPunct="0">
        <a:lnSpc>
          <a:spcPct val="105000"/>
        </a:lnSpc>
        <a:spcBef>
          <a:spcPct val="20000"/>
        </a:spcBef>
        <a:spcAft>
          <a:spcPct val="0"/>
        </a:spcAft>
        <a:buChar char="•"/>
        <a:defRPr>
          <a:solidFill>
            <a:schemeClr val="tx1"/>
          </a:solidFill>
          <a:latin typeface="+mn-lt"/>
        </a:defRPr>
      </a:lvl4pPr>
      <a:lvl5pPr marL="2057400" indent="-228600" algn="l" rtl="0" eaLnBrk="0" fontAlgn="base" hangingPunct="0">
        <a:lnSpc>
          <a:spcPct val="105000"/>
        </a:lnSpc>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hyperlink" Target="http://adslab.cse.cuhk.edu.hk/software/fastpr"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52600"/>
            <a:ext cx="12188825" cy="1771651"/>
          </a:xfrm>
        </p:spPr>
        <p:txBody>
          <a:bodyPr/>
          <a:lstStyle/>
          <a:p>
            <a:r>
              <a:rPr lang="en-US" sz="3600" dirty="0" smtClean="0"/>
              <a:t>Fast Predictive Repair in Erasure-Coded Storage</a:t>
            </a:r>
            <a:endParaRPr lang="en-US" sz="3200" dirty="0"/>
          </a:p>
        </p:txBody>
      </p:sp>
      <p:sp>
        <p:nvSpPr>
          <p:cNvPr id="3" name="Subtitle 2"/>
          <p:cNvSpPr>
            <a:spLocks noGrp="1"/>
          </p:cNvSpPr>
          <p:nvPr>
            <p:ph type="subTitle" idx="1"/>
          </p:nvPr>
        </p:nvSpPr>
        <p:spPr>
          <a:xfrm>
            <a:off x="406294" y="3962400"/>
            <a:ext cx="11376237" cy="2133600"/>
          </a:xfrm>
        </p:spPr>
        <p:txBody>
          <a:bodyPr/>
          <a:lstStyle/>
          <a:p>
            <a:r>
              <a:rPr lang="en-US" dirty="0" err="1" smtClean="0"/>
              <a:t>Zhirong</a:t>
            </a:r>
            <a:r>
              <a:rPr lang="en-US" dirty="0" smtClean="0"/>
              <a:t> Shen, </a:t>
            </a:r>
            <a:r>
              <a:rPr lang="en-US" dirty="0" err="1" smtClean="0"/>
              <a:t>Xiaolu</a:t>
            </a:r>
            <a:r>
              <a:rPr lang="en-US" dirty="0" smtClean="0"/>
              <a:t> Li, </a:t>
            </a:r>
            <a:r>
              <a:rPr lang="en-US" dirty="0"/>
              <a:t>Patrick P. C. </a:t>
            </a:r>
            <a:r>
              <a:rPr lang="en-US" dirty="0" smtClean="0"/>
              <a:t>Lee</a:t>
            </a:r>
            <a:endParaRPr lang="en-US" baseline="30000" dirty="0"/>
          </a:p>
          <a:p>
            <a:r>
              <a:rPr lang="en-US" sz="2400" dirty="0" smtClean="0"/>
              <a:t>The Chinese University of Hong Kong</a:t>
            </a:r>
            <a:endParaRPr lang="en-US" sz="2400" baseline="30000" dirty="0"/>
          </a:p>
          <a:p>
            <a:r>
              <a:rPr lang="en-US" sz="2400" dirty="0" smtClean="0"/>
              <a:t>IEEE/IFIP DSN 2019</a:t>
            </a:r>
            <a:endParaRPr lang="en-US" sz="2400" dirty="0"/>
          </a:p>
        </p:txBody>
      </p:sp>
      <p:sp>
        <p:nvSpPr>
          <p:cNvPr id="4" name="Slide Number Placeholder 3"/>
          <p:cNvSpPr>
            <a:spLocks noGrp="1"/>
          </p:cNvSpPr>
          <p:nvPr>
            <p:ph type="sldNum" sz="quarter" idx="11"/>
          </p:nvPr>
        </p:nvSpPr>
        <p:spPr/>
        <p:txBody>
          <a:bodyPr/>
          <a:lstStyle/>
          <a:p>
            <a:pPr>
              <a:defRPr/>
            </a:pPr>
            <a:fld id="{35DD5A66-9C2F-42FF-B09E-B62E67AA1448}" type="slidenum">
              <a:rPr lang="en-US" smtClean="0"/>
              <a:pPr>
                <a:defRPr/>
              </a:pPr>
              <a:t>1</a:t>
            </a:fld>
            <a:endParaRPr lang="en-US"/>
          </a:p>
        </p:txBody>
      </p:sp>
      <p:pic>
        <p:nvPicPr>
          <p:cNvPr id="5" name="Picture 4" descr="CUHK"/>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61612" y="54037"/>
            <a:ext cx="1744343" cy="93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969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Repair Scenario: Scattered Repair</a:t>
            </a:r>
            <a:endParaRPr lang="en-US" dirty="0"/>
          </a:p>
        </p:txBody>
      </p:sp>
      <p:sp>
        <p:nvSpPr>
          <p:cNvPr id="3" name="Content Placeholder 2"/>
          <p:cNvSpPr>
            <a:spLocks noGrp="1"/>
          </p:cNvSpPr>
          <p:nvPr>
            <p:ph idx="1"/>
          </p:nvPr>
        </p:nvSpPr>
        <p:spPr>
          <a:xfrm>
            <a:off x="507868" y="1524000"/>
            <a:ext cx="11477810" cy="2177534"/>
          </a:xfrm>
        </p:spPr>
        <p:txBody>
          <a:bodyPr/>
          <a:lstStyle/>
          <a:p>
            <a:pPr>
              <a:spcBef>
                <a:spcPts val="600"/>
              </a:spcBef>
            </a:pPr>
            <a:r>
              <a:rPr lang="en-US" altLang="zh-CN" dirty="0">
                <a:sym typeface="Wingdings" pitchFamily="2" charset="2"/>
              </a:rPr>
              <a:t>C</a:t>
            </a:r>
            <a:r>
              <a:rPr lang="en-US" dirty="0" smtClean="0">
                <a:sym typeface="Wingdings" pitchFamily="2" charset="2"/>
              </a:rPr>
              <a:t>hunks are repaired to </a:t>
            </a:r>
            <a:r>
              <a:rPr lang="en-US" dirty="0" smtClean="0">
                <a:solidFill>
                  <a:srgbClr val="FF0000"/>
                </a:solidFill>
                <a:sym typeface="Wingdings" pitchFamily="2" charset="2"/>
              </a:rPr>
              <a:t>existing healthy nodes</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10</a:t>
            </a:fld>
            <a:endParaRPr lang="en-US"/>
          </a:p>
        </p:txBody>
      </p:sp>
      <p:grpSp>
        <p:nvGrpSpPr>
          <p:cNvPr id="5" name="组合 4"/>
          <p:cNvGrpSpPr/>
          <p:nvPr/>
        </p:nvGrpSpPr>
        <p:grpSpPr>
          <a:xfrm>
            <a:off x="2270602" y="2703144"/>
            <a:ext cx="7405210" cy="2859456"/>
            <a:chOff x="2018720" y="3058464"/>
            <a:chExt cx="7405210" cy="2859456"/>
          </a:xfrm>
        </p:grpSpPr>
        <p:sp>
          <p:nvSpPr>
            <p:cNvPr id="32" name="Rounded Rectangle 137"/>
            <p:cNvSpPr/>
            <p:nvPr/>
          </p:nvSpPr>
          <p:spPr>
            <a:xfrm>
              <a:off x="9049691" y="3743016"/>
              <a:ext cx="374239" cy="137364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ounded Rectangle 111"/>
            <p:cNvSpPr/>
            <p:nvPr/>
          </p:nvSpPr>
          <p:spPr>
            <a:xfrm>
              <a:off x="4015061" y="3715368"/>
              <a:ext cx="374239" cy="1384828"/>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ounded Rectangle 136"/>
            <p:cNvSpPr/>
            <p:nvPr/>
          </p:nvSpPr>
          <p:spPr>
            <a:xfrm>
              <a:off x="6212031" y="3736516"/>
              <a:ext cx="374239" cy="1371639"/>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106"/>
            <p:cNvSpPr/>
            <p:nvPr/>
          </p:nvSpPr>
          <p:spPr>
            <a:xfrm>
              <a:off x="9087445" y="3821604"/>
              <a:ext cx="298730" cy="245268"/>
            </a:xfrm>
            <a:prstGeom prst="rect">
              <a:avLst/>
            </a:prstGeom>
            <a:solidFill>
              <a:srgbClr val="C00000"/>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07"/>
            <p:cNvSpPr/>
            <p:nvPr/>
          </p:nvSpPr>
          <p:spPr>
            <a:xfrm>
              <a:off x="6258398" y="3803939"/>
              <a:ext cx="298730" cy="245268"/>
            </a:xfrm>
            <a:prstGeom prst="rect">
              <a:avLst/>
            </a:prstGeom>
            <a:solidFill>
              <a:srgbClr val="5B84CD"/>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08"/>
            <p:cNvSpPr/>
            <p:nvPr/>
          </p:nvSpPr>
          <p:spPr>
            <a:xfrm>
              <a:off x="4053906" y="4450470"/>
              <a:ext cx="298730" cy="245268"/>
            </a:xfrm>
            <a:prstGeom prst="rect">
              <a:avLst/>
            </a:prstGeom>
            <a:solidFill>
              <a:srgbClr val="FFFF00"/>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109"/>
            <p:cNvSpPr/>
            <p:nvPr/>
          </p:nvSpPr>
          <p:spPr>
            <a:xfrm>
              <a:off x="5475341" y="3723644"/>
              <a:ext cx="374239" cy="1371639"/>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Rounded Rectangle 110"/>
            <p:cNvSpPr/>
            <p:nvPr/>
          </p:nvSpPr>
          <p:spPr>
            <a:xfrm>
              <a:off x="2539707" y="3732878"/>
              <a:ext cx="374239" cy="1378914"/>
            </a:xfrm>
            <a:prstGeom prst="roundRect">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112"/>
            <p:cNvSpPr/>
            <p:nvPr/>
          </p:nvSpPr>
          <p:spPr>
            <a:xfrm>
              <a:off x="4758410" y="3723644"/>
              <a:ext cx="374239" cy="137655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Rounded Rectangle 113"/>
            <p:cNvSpPr/>
            <p:nvPr/>
          </p:nvSpPr>
          <p:spPr>
            <a:xfrm>
              <a:off x="6902583" y="3743944"/>
              <a:ext cx="374239" cy="137271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Rounded Rectangle 114"/>
            <p:cNvSpPr/>
            <p:nvPr/>
          </p:nvSpPr>
          <p:spPr>
            <a:xfrm>
              <a:off x="7622277" y="3736516"/>
              <a:ext cx="374239" cy="137364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Rounded Rectangle 115"/>
            <p:cNvSpPr/>
            <p:nvPr/>
          </p:nvSpPr>
          <p:spPr>
            <a:xfrm>
              <a:off x="8341971" y="3743016"/>
              <a:ext cx="374239" cy="137364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116"/>
            <p:cNvSpPr/>
            <p:nvPr/>
          </p:nvSpPr>
          <p:spPr>
            <a:xfrm>
              <a:off x="2018720" y="5245694"/>
              <a:ext cx="1445781"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S</a:t>
              </a:r>
              <a:r>
                <a:rPr lang="en-US" altLang="zh-CN" sz="2000" dirty="0" smtClean="0">
                  <a:solidFill>
                    <a:schemeClr val="tx1"/>
                  </a:solidFill>
                  <a:latin typeface="Arial" panose="020B0604020202020204" pitchFamily="34" charset="0"/>
                  <a:cs typeface="Arial" panose="020B0604020202020204" pitchFamily="34" charset="0"/>
                </a:rPr>
                <a:t>TF node</a:t>
              </a:r>
              <a:endParaRPr lang="en-US" sz="2000" dirty="0">
                <a:solidFill>
                  <a:schemeClr val="tx1"/>
                </a:solidFill>
                <a:latin typeface="Arial" panose="020B0604020202020204" pitchFamily="34" charset="0"/>
                <a:cs typeface="Arial" panose="020B0604020202020204" pitchFamily="34" charset="0"/>
              </a:endParaRPr>
            </a:p>
          </p:txBody>
        </p:sp>
        <p:sp>
          <p:nvSpPr>
            <p:cNvPr id="45" name="Rectangle 117"/>
            <p:cNvSpPr/>
            <p:nvPr/>
          </p:nvSpPr>
          <p:spPr>
            <a:xfrm>
              <a:off x="5518991" y="3803939"/>
              <a:ext cx="291100" cy="245268"/>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18"/>
            <p:cNvSpPr/>
            <p:nvPr/>
          </p:nvSpPr>
          <p:spPr>
            <a:xfrm>
              <a:off x="4799979" y="3803939"/>
              <a:ext cx="291100" cy="245268"/>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19"/>
            <p:cNvSpPr/>
            <p:nvPr/>
          </p:nvSpPr>
          <p:spPr>
            <a:xfrm>
              <a:off x="4056630" y="3782572"/>
              <a:ext cx="291100" cy="245268"/>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20"/>
            <p:cNvSpPr/>
            <p:nvPr/>
          </p:nvSpPr>
          <p:spPr>
            <a:xfrm>
              <a:off x="2580534" y="3833615"/>
              <a:ext cx="291100" cy="24526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121"/>
            <p:cNvSpPr/>
            <p:nvPr/>
          </p:nvSpPr>
          <p:spPr>
            <a:xfrm>
              <a:off x="2582774" y="4437084"/>
              <a:ext cx="291100" cy="245268"/>
            </a:xfrm>
            <a:prstGeom prst="rect">
              <a:avLst/>
            </a:prstGeom>
            <a:solidFill>
              <a:srgbClr val="FFFF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122"/>
            <p:cNvSpPr/>
            <p:nvPr/>
          </p:nvSpPr>
          <p:spPr>
            <a:xfrm>
              <a:off x="6947673" y="3838481"/>
              <a:ext cx="291100" cy="24526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123"/>
            <p:cNvSpPr/>
            <p:nvPr/>
          </p:nvSpPr>
          <p:spPr>
            <a:xfrm>
              <a:off x="7669828" y="3821604"/>
              <a:ext cx="291100" cy="24526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124"/>
            <p:cNvSpPr/>
            <p:nvPr/>
          </p:nvSpPr>
          <p:spPr>
            <a:xfrm>
              <a:off x="8390564" y="3821604"/>
              <a:ext cx="291100" cy="24526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125"/>
            <p:cNvSpPr/>
            <p:nvPr/>
          </p:nvSpPr>
          <p:spPr>
            <a:xfrm>
              <a:off x="2580534" y="4131649"/>
              <a:ext cx="291100" cy="245268"/>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127"/>
            <p:cNvSpPr/>
            <p:nvPr/>
          </p:nvSpPr>
          <p:spPr bwMode="auto">
            <a:xfrm>
              <a:off x="4140931" y="3456183"/>
              <a:ext cx="2226623" cy="347755"/>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55" name="Freeform 128"/>
            <p:cNvSpPr/>
            <p:nvPr/>
          </p:nvSpPr>
          <p:spPr bwMode="auto">
            <a:xfrm>
              <a:off x="4993701" y="3681546"/>
              <a:ext cx="1280644" cy="148124"/>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56" name="Freeform 130"/>
            <p:cNvSpPr/>
            <p:nvPr/>
          </p:nvSpPr>
          <p:spPr bwMode="auto">
            <a:xfrm>
              <a:off x="7170199" y="3524595"/>
              <a:ext cx="2007869" cy="305075"/>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C0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83" name="Freeform 131"/>
            <p:cNvSpPr/>
            <p:nvPr/>
          </p:nvSpPr>
          <p:spPr bwMode="auto">
            <a:xfrm>
              <a:off x="7960928" y="3681546"/>
              <a:ext cx="1111889" cy="169515"/>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C0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84" name="Freeform 132"/>
            <p:cNvSpPr/>
            <p:nvPr/>
          </p:nvSpPr>
          <p:spPr bwMode="auto">
            <a:xfrm>
              <a:off x="8674789" y="3888327"/>
              <a:ext cx="393779" cy="66159"/>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C0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85" name="Rectangle 133"/>
            <p:cNvSpPr/>
            <p:nvPr/>
          </p:nvSpPr>
          <p:spPr>
            <a:xfrm>
              <a:off x="4192683" y="3058464"/>
              <a:ext cx="2081662"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Reconstruction</a:t>
              </a:r>
              <a:endParaRPr lang="en-US" sz="2000" dirty="0">
                <a:solidFill>
                  <a:schemeClr val="tx1"/>
                </a:solidFill>
                <a:latin typeface="Arial" panose="020B0604020202020204" pitchFamily="34" charset="0"/>
                <a:cs typeface="Arial" panose="020B0604020202020204" pitchFamily="34" charset="0"/>
              </a:endParaRPr>
            </a:p>
          </p:txBody>
        </p:sp>
        <p:sp>
          <p:nvSpPr>
            <p:cNvPr id="86" name="Rectangle 134"/>
            <p:cNvSpPr/>
            <p:nvPr/>
          </p:nvSpPr>
          <p:spPr>
            <a:xfrm>
              <a:off x="2842620" y="4201657"/>
              <a:ext cx="1243761"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Migration</a:t>
              </a:r>
              <a:endParaRPr lang="en-US" sz="2000" dirty="0">
                <a:solidFill>
                  <a:schemeClr val="tx1"/>
                </a:solidFill>
                <a:latin typeface="Arial" panose="020B0604020202020204" pitchFamily="34" charset="0"/>
                <a:cs typeface="Arial" panose="020B0604020202020204" pitchFamily="34" charset="0"/>
              </a:endParaRPr>
            </a:p>
          </p:txBody>
        </p:sp>
        <p:sp>
          <p:nvSpPr>
            <p:cNvPr id="87" name="Freeform 138"/>
            <p:cNvSpPr/>
            <p:nvPr/>
          </p:nvSpPr>
          <p:spPr bwMode="auto">
            <a:xfrm>
              <a:off x="5810091" y="3871768"/>
              <a:ext cx="448307" cy="57598"/>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88" name="Rectangle 140"/>
            <p:cNvSpPr/>
            <p:nvPr/>
          </p:nvSpPr>
          <p:spPr>
            <a:xfrm>
              <a:off x="6920097" y="3058464"/>
              <a:ext cx="2081662"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Reconstruction</a:t>
              </a:r>
              <a:endParaRPr lang="en-US" sz="2000" dirty="0">
                <a:solidFill>
                  <a:schemeClr val="tx1"/>
                </a:solidFill>
                <a:latin typeface="Arial" panose="020B0604020202020204" pitchFamily="34" charset="0"/>
                <a:cs typeface="Arial" panose="020B0604020202020204" pitchFamily="34" charset="0"/>
              </a:endParaRPr>
            </a:p>
          </p:txBody>
        </p:sp>
        <p:cxnSp>
          <p:nvCxnSpPr>
            <p:cNvPr id="89" name="Straight Arrow Connector 141"/>
            <p:cNvCxnSpPr/>
            <p:nvPr/>
          </p:nvCxnSpPr>
          <p:spPr>
            <a:xfrm>
              <a:off x="2913946" y="4573104"/>
              <a:ext cx="1101111" cy="0"/>
            </a:xfrm>
            <a:prstGeom prst="straightConnector1">
              <a:avLst/>
            </a:prstGeom>
            <a:ln w="38100">
              <a:solidFill>
                <a:srgbClr val="FFC000"/>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90" name="Left Brace 34"/>
            <p:cNvSpPr/>
            <p:nvPr/>
          </p:nvSpPr>
          <p:spPr>
            <a:xfrm rot="5400000" flipH="1">
              <a:off x="6617570" y="2621903"/>
              <a:ext cx="241018" cy="5371702"/>
            </a:xfrm>
            <a:prstGeom prst="leftBrace">
              <a:avLst>
                <a:gd name="adj1" fmla="val 8333"/>
                <a:gd name="adj2" fmla="val 49741"/>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Rectangle 35"/>
            <p:cNvSpPr/>
            <p:nvPr/>
          </p:nvSpPr>
          <p:spPr>
            <a:xfrm>
              <a:off x="5330750" y="5567400"/>
              <a:ext cx="2659536"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Healthy nodes</a:t>
              </a:r>
              <a:endParaRPr lang="en-US" sz="2000" dirty="0">
                <a:solidFill>
                  <a:schemeClr val="tx1"/>
                </a:solidFill>
                <a:latin typeface="Arial" panose="020B0604020202020204" pitchFamily="34" charset="0"/>
                <a:cs typeface="Arial" panose="020B0604020202020204" pitchFamily="34" charset="0"/>
              </a:endParaRPr>
            </a:p>
          </p:txBody>
        </p:sp>
      </p:grpSp>
      <p:sp>
        <p:nvSpPr>
          <p:cNvPr id="57" name="Content Placeholder 2">
            <a:extLst>
              <a:ext uri="{FF2B5EF4-FFF2-40B4-BE49-F238E27FC236}">
                <a16:creationId xmlns:a16="http://schemas.microsoft.com/office/drawing/2014/main" xmlns="" id="{731AA303-24F6-468C-8CAF-BA2D87A3323C}"/>
              </a:ext>
            </a:extLst>
          </p:cNvPr>
          <p:cNvSpPr txBox="1">
            <a:spLocks/>
          </p:cNvSpPr>
          <p:nvPr/>
        </p:nvSpPr>
        <p:spPr bwMode="auto">
          <a:xfrm>
            <a:off x="1903412" y="5917348"/>
            <a:ext cx="8683359" cy="701445"/>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16" tIns="91440" rIns="91416" bIns="91440" numCol="1" anchor="ctr"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lt1"/>
                </a:solidFill>
                <a:latin typeface="+mn-lt"/>
                <a:ea typeface="+mn-ea"/>
                <a:cs typeface="+mn-cs"/>
              </a:defRPr>
            </a:lvl1pPr>
            <a:lvl2pPr marL="557213" indent="-214313" algn="l" rtl="0" eaLnBrk="0" fontAlgn="base" hangingPunct="0">
              <a:spcBef>
                <a:spcPct val="20000"/>
              </a:spcBef>
              <a:spcAft>
                <a:spcPct val="0"/>
              </a:spcAft>
              <a:buChar char="•"/>
              <a:defRPr sz="1800">
                <a:solidFill>
                  <a:schemeClr val="lt1"/>
                </a:solidFill>
                <a:latin typeface="+mn-lt"/>
                <a:ea typeface="+mn-ea"/>
                <a:cs typeface="+mn-cs"/>
              </a:defRPr>
            </a:lvl2pPr>
            <a:lvl3pPr marL="857250" indent="-171450" algn="l" rtl="0" eaLnBrk="0" fontAlgn="base" hangingPunct="0">
              <a:spcBef>
                <a:spcPct val="20000"/>
              </a:spcBef>
              <a:spcAft>
                <a:spcPct val="0"/>
              </a:spcAft>
              <a:buChar char="•"/>
              <a:defRPr sz="1500">
                <a:solidFill>
                  <a:schemeClr val="lt1"/>
                </a:solidFill>
                <a:latin typeface="+mn-lt"/>
                <a:ea typeface="+mn-ea"/>
                <a:cs typeface="+mn-cs"/>
              </a:defRPr>
            </a:lvl3pPr>
            <a:lvl4pPr marL="1200150" indent="-171450" algn="l" rtl="0" eaLnBrk="0" fontAlgn="base" hangingPunct="0">
              <a:spcBef>
                <a:spcPct val="20000"/>
              </a:spcBef>
              <a:spcAft>
                <a:spcPct val="0"/>
              </a:spcAft>
              <a:buChar char="•"/>
              <a:defRPr>
                <a:solidFill>
                  <a:schemeClr val="lt1"/>
                </a:solidFill>
                <a:latin typeface="+mn-lt"/>
                <a:ea typeface="+mn-ea"/>
                <a:cs typeface="+mn-cs"/>
              </a:defRPr>
            </a:lvl4pPr>
            <a:lvl5pPr marL="1543050" indent="-171450" algn="l" rtl="0" eaLnBrk="0" fontAlgn="base" hangingPunct="0">
              <a:spcBef>
                <a:spcPct val="20000"/>
              </a:spcBef>
              <a:spcAft>
                <a:spcPct val="0"/>
              </a:spcAft>
              <a:buChar char="•"/>
              <a:defRPr>
                <a:solidFill>
                  <a:schemeClr val="lt1"/>
                </a:solidFill>
                <a:latin typeface="+mn-lt"/>
                <a:ea typeface="+mn-ea"/>
                <a:cs typeface="+mn-cs"/>
              </a:defRPr>
            </a:lvl5pPr>
            <a:lvl6pPr marL="1885950" indent="-171450" algn="l" rtl="0" fontAlgn="base">
              <a:spcBef>
                <a:spcPct val="20000"/>
              </a:spcBef>
              <a:spcAft>
                <a:spcPct val="0"/>
              </a:spcAft>
              <a:buChar char="•"/>
              <a:defRPr>
                <a:solidFill>
                  <a:schemeClr val="lt1"/>
                </a:solidFill>
                <a:latin typeface="+mn-lt"/>
                <a:ea typeface="+mn-ea"/>
                <a:cs typeface="+mn-cs"/>
              </a:defRPr>
            </a:lvl6pPr>
            <a:lvl7pPr marL="2228850" indent="-171450" algn="l" rtl="0" fontAlgn="base">
              <a:spcBef>
                <a:spcPct val="20000"/>
              </a:spcBef>
              <a:spcAft>
                <a:spcPct val="0"/>
              </a:spcAft>
              <a:buChar char="•"/>
              <a:defRPr>
                <a:solidFill>
                  <a:schemeClr val="lt1"/>
                </a:solidFill>
                <a:latin typeface="+mn-lt"/>
                <a:ea typeface="+mn-ea"/>
                <a:cs typeface="+mn-cs"/>
              </a:defRPr>
            </a:lvl7pPr>
            <a:lvl8pPr marL="2571750" indent="-171450" algn="l" rtl="0" fontAlgn="base">
              <a:spcBef>
                <a:spcPct val="20000"/>
              </a:spcBef>
              <a:spcAft>
                <a:spcPct val="0"/>
              </a:spcAft>
              <a:buChar char="•"/>
              <a:defRPr>
                <a:solidFill>
                  <a:schemeClr val="lt1"/>
                </a:solidFill>
                <a:latin typeface="+mn-lt"/>
                <a:ea typeface="+mn-ea"/>
                <a:cs typeface="+mn-cs"/>
              </a:defRPr>
            </a:lvl8pPr>
            <a:lvl9pPr marL="2914650" indent="-171450" algn="l" rtl="0" fontAlgn="base">
              <a:spcBef>
                <a:spcPct val="20000"/>
              </a:spcBef>
              <a:spcAft>
                <a:spcPct val="0"/>
              </a:spcAft>
              <a:buChar char="•"/>
              <a:defRPr>
                <a:solidFill>
                  <a:schemeClr val="lt1"/>
                </a:solidFill>
                <a:latin typeface="+mn-lt"/>
                <a:ea typeface="+mn-ea"/>
                <a:cs typeface="+mn-cs"/>
              </a:defRPr>
            </a:lvl9pPr>
          </a:lstStyle>
          <a:p>
            <a:pPr marL="0" indent="0" defTabSz="914126">
              <a:buNone/>
            </a:pPr>
            <a:r>
              <a:rPr lang="en-US" sz="2400" b="1" kern="0" dirty="0" smtClean="0">
                <a:solidFill>
                  <a:schemeClr val="accent6">
                    <a:lumMod val="75000"/>
                  </a:schemeClr>
                </a:solidFill>
                <a:latin typeface="Arial"/>
              </a:rPr>
              <a:t>Performance bottleneck: scale of the storage cluster</a:t>
            </a:r>
            <a:endParaRPr lang="en-US" sz="2400" b="1" kern="0" dirty="0">
              <a:solidFill>
                <a:schemeClr val="accent6">
                  <a:lumMod val="75000"/>
                </a:schemeClr>
              </a:solidFill>
              <a:latin typeface="Arial"/>
            </a:endParaRPr>
          </a:p>
        </p:txBody>
      </p:sp>
    </p:spTree>
    <p:extLst>
      <p:ext uri="{BB962C8B-B14F-4D97-AF65-F5344CB8AC3E}">
        <p14:creationId xmlns:p14="http://schemas.microsoft.com/office/powerpoint/2010/main" val="3650423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Repair Scenario: Hot-Standby Repair</a:t>
            </a:r>
            <a:endParaRPr lang="en-US" dirty="0"/>
          </a:p>
        </p:txBody>
      </p:sp>
      <p:sp>
        <p:nvSpPr>
          <p:cNvPr id="3" name="Content Placeholder 2"/>
          <p:cNvSpPr>
            <a:spLocks noGrp="1"/>
          </p:cNvSpPr>
          <p:nvPr>
            <p:ph idx="1"/>
          </p:nvPr>
        </p:nvSpPr>
        <p:spPr>
          <a:xfrm>
            <a:off x="507868" y="1524000"/>
            <a:ext cx="11477810" cy="2177534"/>
          </a:xfrm>
        </p:spPr>
        <p:txBody>
          <a:bodyPr/>
          <a:lstStyle/>
          <a:p>
            <a:pPr>
              <a:spcBef>
                <a:spcPts val="600"/>
              </a:spcBef>
            </a:pPr>
            <a:r>
              <a:rPr lang="en-US" dirty="0">
                <a:sym typeface="Wingdings" pitchFamily="2" charset="2"/>
              </a:rPr>
              <a:t>C</a:t>
            </a:r>
            <a:r>
              <a:rPr lang="en-US" dirty="0" smtClean="0">
                <a:sym typeface="Wingdings" pitchFamily="2" charset="2"/>
              </a:rPr>
              <a:t>hunks are repaired to </a:t>
            </a:r>
            <a:r>
              <a:rPr lang="en-US" dirty="0" smtClean="0">
                <a:solidFill>
                  <a:srgbClr val="FF0000"/>
                </a:solidFill>
                <a:sym typeface="Wingdings" pitchFamily="2" charset="2"/>
              </a:rPr>
              <a:t>dedicated hot-standby nodes</a:t>
            </a:r>
            <a:endParaRPr lang="en-US" dirty="0">
              <a:solidFill>
                <a:srgbClr val="FF0000"/>
              </a:solidFill>
            </a:endParaRP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11</a:t>
            </a:fld>
            <a:endParaRPr lang="en-US"/>
          </a:p>
        </p:txBody>
      </p:sp>
      <p:grpSp>
        <p:nvGrpSpPr>
          <p:cNvPr id="57" name="组合 56"/>
          <p:cNvGrpSpPr/>
          <p:nvPr/>
        </p:nvGrpSpPr>
        <p:grpSpPr>
          <a:xfrm>
            <a:off x="1312004" y="2362200"/>
            <a:ext cx="9451992" cy="3354933"/>
            <a:chOff x="1499124" y="879140"/>
            <a:chExt cx="9451992" cy="3354933"/>
          </a:xfrm>
        </p:grpSpPr>
        <p:sp>
          <p:nvSpPr>
            <p:cNvPr id="58" name="Rounded Rectangle 38"/>
            <p:cNvSpPr/>
            <p:nvPr/>
          </p:nvSpPr>
          <p:spPr>
            <a:xfrm>
              <a:off x="1883710" y="2044710"/>
              <a:ext cx="384048" cy="1371640"/>
            </a:xfrm>
            <a:prstGeom prst="roundRect">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39"/>
            <p:cNvSpPr/>
            <p:nvPr/>
          </p:nvSpPr>
          <p:spPr>
            <a:xfrm>
              <a:off x="2636868" y="2066933"/>
              <a:ext cx="384048" cy="1349416"/>
            </a:xfrm>
            <a:prstGeom prst="roundRect">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40"/>
            <p:cNvSpPr/>
            <p:nvPr/>
          </p:nvSpPr>
          <p:spPr>
            <a:xfrm>
              <a:off x="3395952" y="2066933"/>
              <a:ext cx="384048" cy="1349416"/>
            </a:xfrm>
            <a:prstGeom prst="roundRect">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41"/>
            <p:cNvSpPr/>
            <p:nvPr/>
          </p:nvSpPr>
          <p:spPr>
            <a:xfrm>
              <a:off x="1499124" y="3883553"/>
              <a:ext cx="2659536"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Hot-Standby nodes</a:t>
              </a:r>
              <a:endParaRPr lang="en-US" sz="2000" dirty="0">
                <a:solidFill>
                  <a:schemeClr val="tx1"/>
                </a:solidFill>
                <a:latin typeface="Arial" panose="020B0604020202020204" pitchFamily="34" charset="0"/>
                <a:cs typeface="Arial" panose="020B0604020202020204" pitchFamily="34" charset="0"/>
              </a:endParaRPr>
            </a:p>
          </p:txBody>
        </p:sp>
        <p:sp>
          <p:nvSpPr>
            <p:cNvPr id="62" name="Rectangle 42"/>
            <p:cNvSpPr/>
            <p:nvPr/>
          </p:nvSpPr>
          <p:spPr>
            <a:xfrm>
              <a:off x="1926369" y="2137757"/>
              <a:ext cx="298730" cy="245268"/>
            </a:xfrm>
            <a:prstGeom prst="rect">
              <a:avLst/>
            </a:prstGeom>
            <a:solidFill>
              <a:srgbClr val="C00000"/>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43"/>
            <p:cNvSpPr/>
            <p:nvPr/>
          </p:nvSpPr>
          <p:spPr>
            <a:xfrm>
              <a:off x="2679527" y="2137757"/>
              <a:ext cx="298730" cy="245268"/>
            </a:xfrm>
            <a:prstGeom prst="rect">
              <a:avLst/>
            </a:prstGeom>
            <a:solidFill>
              <a:srgbClr val="3A68BC"/>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44"/>
            <p:cNvSpPr/>
            <p:nvPr/>
          </p:nvSpPr>
          <p:spPr>
            <a:xfrm>
              <a:off x="3442887" y="2766623"/>
              <a:ext cx="298730" cy="245268"/>
            </a:xfrm>
            <a:prstGeom prst="rect">
              <a:avLst/>
            </a:prstGeom>
            <a:solidFill>
              <a:srgbClr val="FFFF00"/>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45"/>
            <p:cNvSpPr/>
            <p:nvPr/>
          </p:nvSpPr>
          <p:spPr>
            <a:xfrm>
              <a:off x="7063697" y="2039797"/>
              <a:ext cx="374239" cy="1371639"/>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6" name="Rounded Rectangle 46"/>
            <p:cNvSpPr/>
            <p:nvPr/>
          </p:nvSpPr>
          <p:spPr>
            <a:xfrm>
              <a:off x="4853569" y="2037435"/>
              <a:ext cx="374239" cy="1378914"/>
            </a:xfrm>
            <a:prstGeom prst="roundRect">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47"/>
            <p:cNvSpPr/>
            <p:nvPr/>
          </p:nvSpPr>
          <p:spPr>
            <a:xfrm>
              <a:off x="5603417" y="2031521"/>
              <a:ext cx="374239" cy="1384828"/>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Rounded Rectangle 48"/>
            <p:cNvSpPr/>
            <p:nvPr/>
          </p:nvSpPr>
          <p:spPr>
            <a:xfrm>
              <a:off x="6346766" y="2039797"/>
              <a:ext cx="374239" cy="137655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Rounded Rectangle 49"/>
            <p:cNvSpPr/>
            <p:nvPr/>
          </p:nvSpPr>
          <p:spPr>
            <a:xfrm>
              <a:off x="8490939" y="2060097"/>
              <a:ext cx="374239" cy="137271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Rounded Rectangle 50"/>
            <p:cNvSpPr/>
            <p:nvPr/>
          </p:nvSpPr>
          <p:spPr>
            <a:xfrm>
              <a:off x="9210633" y="2052669"/>
              <a:ext cx="374239" cy="137364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Rounded Rectangle 51"/>
            <p:cNvSpPr/>
            <p:nvPr/>
          </p:nvSpPr>
          <p:spPr>
            <a:xfrm>
              <a:off x="9930327" y="2059169"/>
              <a:ext cx="374239" cy="137364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Rectangle 52"/>
            <p:cNvSpPr/>
            <p:nvPr/>
          </p:nvSpPr>
          <p:spPr>
            <a:xfrm>
              <a:off x="4271404" y="3502499"/>
              <a:ext cx="1434521"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S</a:t>
              </a:r>
              <a:r>
                <a:rPr lang="en-US" altLang="zh-CN" sz="2000" dirty="0" smtClean="0">
                  <a:solidFill>
                    <a:schemeClr val="tx1"/>
                  </a:solidFill>
                  <a:latin typeface="Arial" panose="020B0604020202020204" pitchFamily="34" charset="0"/>
                  <a:cs typeface="Arial" panose="020B0604020202020204" pitchFamily="34" charset="0"/>
                </a:rPr>
                <a:t>TF node</a:t>
              </a:r>
              <a:endParaRPr lang="en-US" sz="2000" dirty="0">
                <a:solidFill>
                  <a:schemeClr val="tx1"/>
                </a:solidFill>
                <a:latin typeface="Arial" panose="020B0604020202020204" pitchFamily="34" charset="0"/>
                <a:cs typeface="Arial" panose="020B0604020202020204" pitchFamily="34" charset="0"/>
              </a:endParaRPr>
            </a:p>
          </p:txBody>
        </p:sp>
        <p:sp>
          <p:nvSpPr>
            <p:cNvPr id="73" name="Rectangle 53"/>
            <p:cNvSpPr/>
            <p:nvPr/>
          </p:nvSpPr>
          <p:spPr>
            <a:xfrm>
              <a:off x="7107347" y="2120092"/>
              <a:ext cx="291100" cy="245268"/>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54"/>
            <p:cNvSpPr/>
            <p:nvPr/>
          </p:nvSpPr>
          <p:spPr>
            <a:xfrm>
              <a:off x="6388335" y="2120092"/>
              <a:ext cx="291100" cy="245268"/>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55"/>
            <p:cNvSpPr/>
            <p:nvPr/>
          </p:nvSpPr>
          <p:spPr>
            <a:xfrm>
              <a:off x="5644986" y="2098725"/>
              <a:ext cx="291100" cy="245268"/>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56"/>
            <p:cNvSpPr/>
            <p:nvPr/>
          </p:nvSpPr>
          <p:spPr>
            <a:xfrm>
              <a:off x="4894396" y="2138172"/>
              <a:ext cx="291100" cy="24526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57"/>
            <p:cNvSpPr/>
            <p:nvPr/>
          </p:nvSpPr>
          <p:spPr>
            <a:xfrm>
              <a:off x="4896636" y="2741641"/>
              <a:ext cx="291100" cy="245268"/>
            </a:xfrm>
            <a:prstGeom prst="rect">
              <a:avLst/>
            </a:prstGeom>
            <a:solidFill>
              <a:srgbClr val="FFFF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58"/>
            <p:cNvSpPr/>
            <p:nvPr/>
          </p:nvSpPr>
          <p:spPr>
            <a:xfrm>
              <a:off x="8536029" y="2154634"/>
              <a:ext cx="291100" cy="24526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59"/>
            <p:cNvSpPr/>
            <p:nvPr/>
          </p:nvSpPr>
          <p:spPr>
            <a:xfrm>
              <a:off x="9258184" y="2137757"/>
              <a:ext cx="291100" cy="24526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0"/>
            <p:cNvSpPr/>
            <p:nvPr/>
          </p:nvSpPr>
          <p:spPr>
            <a:xfrm>
              <a:off x="9978920" y="2137757"/>
              <a:ext cx="291100" cy="24526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1"/>
            <p:cNvSpPr/>
            <p:nvPr/>
          </p:nvSpPr>
          <p:spPr>
            <a:xfrm>
              <a:off x="4894396" y="2436206"/>
              <a:ext cx="291100" cy="245268"/>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62"/>
            <p:cNvCxnSpPr/>
            <p:nvPr/>
          </p:nvCxnSpPr>
          <p:spPr>
            <a:xfrm flipH="1">
              <a:off x="3818018" y="2889257"/>
              <a:ext cx="998074" cy="0"/>
            </a:xfrm>
            <a:prstGeom prst="straightConnector1">
              <a:avLst/>
            </a:prstGeom>
            <a:ln w="38100">
              <a:solidFill>
                <a:srgbClr val="FFC000"/>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93" name="Freeform 63"/>
            <p:cNvSpPr/>
            <p:nvPr/>
          </p:nvSpPr>
          <p:spPr bwMode="auto">
            <a:xfrm flipH="1">
              <a:off x="3123580" y="1840748"/>
              <a:ext cx="2479834" cy="279344"/>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94" name="Freeform 64"/>
            <p:cNvSpPr/>
            <p:nvPr/>
          </p:nvSpPr>
          <p:spPr bwMode="auto">
            <a:xfrm flipH="1">
              <a:off x="3008733" y="1739451"/>
              <a:ext cx="3338029" cy="328396"/>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95" name="Freeform 65"/>
            <p:cNvSpPr/>
            <p:nvPr/>
          </p:nvSpPr>
          <p:spPr bwMode="auto">
            <a:xfrm flipH="1">
              <a:off x="2891152" y="1637493"/>
              <a:ext cx="4214114" cy="394028"/>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96" name="Freeform 66"/>
            <p:cNvSpPr/>
            <p:nvPr/>
          </p:nvSpPr>
          <p:spPr bwMode="auto">
            <a:xfrm flipH="1">
              <a:off x="2255579" y="1512453"/>
              <a:ext cx="6280450" cy="586140"/>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C0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97" name="Freeform 67"/>
            <p:cNvSpPr/>
            <p:nvPr/>
          </p:nvSpPr>
          <p:spPr bwMode="auto">
            <a:xfrm flipH="1">
              <a:off x="2169355" y="1391985"/>
              <a:ext cx="7088827" cy="668626"/>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C0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98" name="Freeform 68"/>
            <p:cNvSpPr/>
            <p:nvPr/>
          </p:nvSpPr>
          <p:spPr bwMode="auto">
            <a:xfrm flipH="1">
              <a:off x="2032000" y="1297724"/>
              <a:ext cx="8016875" cy="761988"/>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C0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99" name="Rectangle 69"/>
            <p:cNvSpPr/>
            <p:nvPr/>
          </p:nvSpPr>
          <p:spPr>
            <a:xfrm>
              <a:off x="4916558" y="879140"/>
              <a:ext cx="2081662"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Reconstruction</a:t>
              </a:r>
              <a:endParaRPr lang="en-US" sz="2000" dirty="0">
                <a:solidFill>
                  <a:schemeClr val="tx1"/>
                </a:solidFill>
                <a:latin typeface="Arial" panose="020B0604020202020204" pitchFamily="34" charset="0"/>
                <a:cs typeface="Arial" panose="020B0604020202020204" pitchFamily="34" charset="0"/>
              </a:endParaRPr>
            </a:p>
          </p:txBody>
        </p:sp>
        <p:sp>
          <p:nvSpPr>
            <p:cNvPr id="100" name="Rectangle 70"/>
            <p:cNvSpPr/>
            <p:nvPr/>
          </p:nvSpPr>
          <p:spPr>
            <a:xfrm>
              <a:off x="3698849" y="2493680"/>
              <a:ext cx="1251648"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Migration</a:t>
              </a:r>
              <a:endParaRPr lang="en-US" sz="2000" dirty="0">
                <a:solidFill>
                  <a:schemeClr val="tx1"/>
                </a:solidFill>
                <a:latin typeface="Arial" panose="020B0604020202020204" pitchFamily="34" charset="0"/>
                <a:cs typeface="Arial" panose="020B0604020202020204" pitchFamily="34" charset="0"/>
              </a:endParaRPr>
            </a:p>
          </p:txBody>
        </p:sp>
        <p:sp>
          <p:nvSpPr>
            <p:cNvPr id="101" name="Rounded Rectangle 72"/>
            <p:cNvSpPr/>
            <p:nvPr/>
          </p:nvSpPr>
          <p:spPr>
            <a:xfrm>
              <a:off x="7800387" y="2052669"/>
              <a:ext cx="374239" cy="1371639"/>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2" name="Rounded Rectangle 73"/>
            <p:cNvSpPr/>
            <p:nvPr/>
          </p:nvSpPr>
          <p:spPr>
            <a:xfrm>
              <a:off x="10576877" y="2059169"/>
              <a:ext cx="374239" cy="137364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 name="Left Brace 74"/>
            <p:cNvSpPr/>
            <p:nvPr/>
          </p:nvSpPr>
          <p:spPr>
            <a:xfrm rot="5400000" flipH="1">
              <a:off x="8175341" y="968641"/>
              <a:ext cx="241018" cy="5310532"/>
            </a:xfrm>
            <a:prstGeom prst="leftBrace">
              <a:avLst>
                <a:gd name="adj1" fmla="val 8333"/>
                <a:gd name="adj2" fmla="val 49741"/>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Rectangle 75"/>
            <p:cNvSpPr/>
            <p:nvPr/>
          </p:nvSpPr>
          <p:spPr>
            <a:xfrm>
              <a:off x="6919106" y="3883553"/>
              <a:ext cx="2659536"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Healthy nodes</a:t>
              </a:r>
              <a:endParaRPr lang="en-US" sz="2000" dirty="0">
                <a:solidFill>
                  <a:schemeClr val="tx1"/>
                </a:solidFill>
                <a:latin typeface="Arial" panose="020B0604020202020204" pitchFamily="34" charset="0"/>
                <a:cs typeface="Arial" panose="020B0604020202020204" pitchFamily="34" charset="0"/>
              </a:endParaRPr>
            </a:p>
          </p:txBody>
        </p:sp>
        <p:sp>
          <p:nvSpPr>
            <p:cNvPr id="105" name="Left Brace 76"/>
            <p:cNvSpPr/>
            <p:nvPr/>
          </p:nvSpPr>
          <p:spPr>
            <a:xfrm rot="5400000" flipH="1">
              <a:off x="2730355" y="2655854"/>
              <a:ext cx="241018" cy="1934308"/>
            </a:xfrm>
            <a:prstGeom prst="leftBrace">
              <a:avLst>
                <a:gd name="adj1" fmla="val 8333"/>
                <a:gd name="adj2" fmla="val 49741"/>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4" name="Content Placeholder 2">
            <a:extLst>
              <a:ext uri="{FF2B5EF4-FFF2-40B4-BE49-F238E27FC236}">
                <a16:creationId xmlns:a16="http://schemas.microsoft.com/office/drawing/2014/main" xmlns="" id="{731AA303-24F6-468C-8CAF-BA2D87A3323C}"/>
              </a:ext>
            </a:extLst>
          </p:cNvPr>
          <p:cNvSpPr txBox="1">
            <a:spLocks/>
          </p:cNvSpPr>
          <p:nvPr/>
        </p:nvSpPr>
        <p:spPr bwMode="auto">
          <a:xfrm>
            <a:off x="1903412" y="5917348"/>
            <a:ext cx="8683359" cy="701445"/>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16" tIns="91440" rIns="91416" bIns="91440" numCol="1" anchor="ctr"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lt1"/>
                </a:solidFill>
                <a:latin typeface="+mn-lt"/>
                <a:ea typeface="+mn-ea"/>
                <a:cs typeface="+mn-cs"/>
              </a:defRPr>
            </a:lvl1pPr>
            <a:lvl2pPr marL="557213" indent="-214313" algn="l" rtl="0" eaLnBrk="0" fontAlgn="base" hangingPunct="0">
              <a:spcBef>
                <a:spcPct val="20000"/>
              </a:spcBef>
              <a:spcAft>
                <a:spcPct val="0"/>
              </a:spcAft>
              <a:buChar char="•"/>
              <a:defRPr sz="1800">
                <a:solidFill>
                  <a:schemeClr val="lt1"/>
                </a:solidFill>
                <a:latin typeface="+mn-lt"/>
                <a:ea typeface="+mn-ea"/>
                <a:cs typeface="+mn-cs"/>
              </a:defRPr>
            </a:lvl2pPr>
            <a:lvl3pPr marL="857250" indent="-171450" algn="l" rtl="0" eaLnBrk="0" fontAlgn="base" hangingPunct="0">
              <a:spcBef>
                <a:spcPct val="20000"/>
              </a:spcBef>
              <a:spcAft>
                <a:spcPct val="0"/>
              </a:spcAft>
              <a:buChar char="•"/>
              <a:defRPr sz="1500">
                <a:solidFill>
                  <a:schemeClr val="lt1"/>
                </a:solidFill>
                <a:latin typeface="+mn-lt"/>
                <a:ea typeface="+mn-ea"/>
                <a:cs typeface="+mn-cs"/>
              </a:defRPr>
            </a:lvl3pPr>
            <a:lvl4pPr marL="1200150" indent="-171450" algn="l" rtl="0" eaLnBrk="0" fontAlgn="base" hangingPunct="0">
              <a:spcBef>
                <a:spcPct val="20000"/>
              </a:spcBef>
              <a:spcAft>
                <a:spcPct val="0"/>
              </a:spcAft>
              <a:buChar char="•"/>
              <a:defRPr>
                <a:solidFill>
                  <a:schemeClr val="lt1"/>
                </a:solidFill>
                <a:latin typeface="+mn-lt"/>
                <a:ea typeface="+mn-ea"/>
                <a:cs typeface="+mn-cs"/>
              </a:defRPr>
            </a:lvl4pPr>
            <a:lvl5pPr marL="1543050" indent="-171450" algn="l" rtl="0" eaLnBrk="0" fontAlgn="base" hangingPunct="0">
              <a:spcBef>
                <a:spcPct val="20000"/>
              </a:spcBef>
              <a:spcAft>
                <a:spcPct val="0"/>
              </a:spcAft>
              <a:buChar char="•"/>
              <a:defRPr>
                <a:solidFill>
                  <a:schemeClr val="lt1"/>
                </a:solidFill>
                <a:latin typeface="+mn-lt"/>
                <a:ea typeface="+mn-ea"/>
                <a:cs typeface="+mn-cs"/>
              </a:defRPr>
            </a:lvl5pPr>
            <a:lvl6pPr marL="1885950" indent="-171450" algn="l" rtl="0" fontAlgn="base">
              <a:spcBef>
                <a:spcPct val="20000"/>
              </a:spcBef>
              <a:spcAft>
                <a:spcPct val="0"/>
              </a:spcAft>
              <a:buChar char="•"/>
              <a:defRPr>
                <a:solidFill>
                  <a:schemeClr val="lt1"/>
                </a:solidFill>
                <a:latin typeface="+mn-lt"/>
                <a:ea typeface="+mn-ea"/>
                <a:cs typeface="+mn-cs"/>
              </a:defRPr>
            </a:lvl6pPr>
            <a:lvl7pPr marL="2228850" indent="-171450" algn="l" rtl="0" fontAlgn="base">
              <a:spcBef>
                <a:spcPct val="20000"/>
              </a:spcBef>
              <a:spcAft>
                <a:spcPct val="0"/>
              </a:spcAft>
              <a:buChar char="•"/>
              <a:defRPr>
                <a:solidFill>
                  <a:schemeClr val="lt1"/>
                </a:solidFill>
                <a:latin typeface="+mn-lt"/>
                <a:ea typeface="+mn-ea"/>
                <a:cs typeface="+mn-cs"/>
              </a:defRPr>
            </a:lvl7pPr>
            <a:lvl8pPr marL="2571750" indent="-171450" algn="l" rtl="0" fontAlgn="base">
              <a:spcBef>
                <a:spcPct val="20000"/>
              </a:spcBef>
              <a:spcAft>
                <a:spcPct val="0"/>
              </a:spcAft>
              <a:buChar char="•"/>
              <a:defRPr>
                <a:solidFill>
                  <a:schemeClr val="lt1"/>
                </a:solidFill>
                <a:latin typeface="+mn-lt"/>
                <a:ea typeface="+mn-ea"/>
                <a:cs typeface="+mn-cs"/>
              </a:defRPr>
            </a:lvl8pPr>
            <a:lvl9pPr marL="2914650" indent="-171450" algn="l" rtl="0" fontAlgn="base">
              <a:spcBef>
                <a:spcPct val="20000"/>
              </a:spcBef>
              <a:spcAft>
                <a:spcPct val="0"/>
              </a:spcAft>
              <a:buChar char="•"/>
              <a:defRPr>
                <a:solidFill>
                  <a:schemeClr val="lt1"/>
                </a:solidFill>
                <a:latin typeface="+mn-lt"/>
                <a:ea typeface="+mn-ea"/>
                <a:cs typeface="+mn-cs"/>
              </a:defRPr>
            </a:lvl9pPr>
          </a:lstStyle>
          <a:p>
            <a:pPr marL="0" indent="0" defTabSz="914126">
              <a:buNone/>
            </a:pPr>
            <a:r>
              <a:rPr lang="en-US" sz="2400" b="1" kern="0" dirty="0" smtClean="0">
                <a:solidFill>
                  <a:schemeClr val="accent6">
                    <a:lumMod val="75000"/>
                  </a:schemeClr>
                </a:solidFill>
                <a:latin typeface="Arial"/>
              </a:rPr>
              <a:t>Performance bottleneck: number of hot-standby nodes</a:t>
            </a:r>
            <a:endParaRPr lang="en-US" sz="2400" b="1" kern="0" dirty="0">
              <a:solidFill>
                <a:schemeClr val="accent6">
                  <a:lumMod val="75000"/>
                </a:schemeClr>
              </a:solidFill>
              <a:latin typeface="Arial"/>
            </a:endParaRPr>
          </a:p>
        </p:txBody>
      </p:sp>
    </p:spTree>
    <p:extLst>
      <p:ext uri="{BB962C8B-B14F-4D97-AF65-F5344CB8AC3E}">
        <p14:creationId xmlns:p14="http://schemas.microsoft.com/office/powerpoint/2010/main" val="3256534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Repair Round</a:t>
            </a:r>
            <a:endParaRPr lang="en-US" dirty="0"/>
          </a:p>
        </p:txBody>
      </p:sp>
      <p:sp>
        <p:nvSpPr>
          <p:cNvPr id="3" name="Content Placeholder 2"/>
          <p:cNvSpPr>
            <a:spLocks noGrp="1"/>
          </p:cNvSpPr>
          <p:nvPr>
            <p:ph idx="1"/>
          </p:nvPr>
        </p:nvSpPr>
        <p:spPr>
          <a:xfrm>
            <a:off x="507600" y="1600200"/>
            <a:ext cx="10969943" cy="4648200"/>
          </a:xfrm>
        </p:spPr>
        <p:txBody>
          <a:bodyPr/>
          <a:lstStyle/>
          <a:p>
            <a:r>
              <a:rPr lang="en-US" dirty="0" smtClean="0"/>
              <a:t>Partition the whole repair process into </a:t>
            </a:r>
            <a:r>
              <a:rPr lang="en-US" b="1" dirty="0" smtClean="0"/>
              <a:t>repair rounds</a:t>
            </a:r>
            <a:endParaRPr lang="en-US" b="1" dirty="0"/>
          </a:p>
          <a:p>
            <a:r>
              <a:rPr lang="en-US" b="1" dirty="0" smtClean="0">
                <a:solidFill>
                  <a:srgbClr val="FF0000"/>
                </a:solidFill>
              </a:rPr>
              <a:t>Question: </a:t>
            </a:r>
            <a:r>
              <a:rPr lang="en-US" dirty="0" smtClean="0"/>
              <a:t>How to perform both migration and reconstruction in a repair round?</a:t>
            </a:r>
          </a:p>
          <a:p>
            <a:r>
              <a:rPr lang="en-US" dirty="0" smtClean="0"/>
              <a:t>Two key problems</a:t>
            </a:r>
          </a:p>
          <a:p>
            <a:pPr lvl="1">
              <a:buFont typeface="Arial" pitchFamily="34" charset="0"/>
              <a:buChar char="•"/>
            </a:pPr>
            <a:r>
              <a:rPr lang="en-US" dirty="0"/>
              <a:t>P</a:t>
            </a:r>
            <a:r>
              <a:rPr lang="en-US" dirty="0" smtClean="0"/>
              <a:t>1: Which chunks to be read for high repair parallelism? </a:t>
            </a:r>
          </a:p>
          <a:p>
            <a:pPr lvl="1">
              <a:buFont typeface="Arial" pitchFamily="34" charset="0"/>
              <a:buChar char="•"/>
            </a:pPr>
            <a:r>
              <a:rPr lang="en-US" dirty="0"/>
              <a:t>P</a:t>
            </a:r>
            <a:r>
              <a:rPr lang="en-US" dirty="0" smtClean="0"/>
              <a:t>2: Where to store the repaired chunks to maintain fault tolerance?</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12</a:t>
            </a:fld>
            <a:endParaRPr lang="en-US"/>
          </a:p>
        </p:txBody>
      </p:sp>
      <p:sp>
        <p:nvSpPr>
          <p:cNvPr id="44" name="TextBox 59"/>
          <p:cNvSpPr txBox="1"/>
          <p:nvPr/>
        </p:nvSpPr>
        <p:spPr>
          <a:xfrm>
            <a:off x="871536" y="5191780"/>
            <a:ext cx="10328276" cy="523220"/>
          </a:xfrm>
          <a:prstGeom prst="rect">
            <a:avLst/>
          </a:prstGeom>
          <a:noFill/>
          <a:ln w="28575">
            <a:solidFill>
              <a:srgbClr val="00B050"/>
            </a:solidFill>
          </a:ln>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800" b="1" dirty="0" smtClean="0">
                <a:solidFill>
                  <a:srgbClr val="00B050"/>
                </a:solidFill>
              </a:rPr>
              <a:t>We formulate and solve two maximum matching problems</a:t>
            </a:r>
            <a:endParaRPr lang="en-US" sz="2800" b="1" dirty="0">
              <a:solidFill>
                <a:srgbClr val="00B050"/>
              </a:solidFill>
            </a:endParaRPr>
          </a:p>
        </p:txBody>
      </p:sp>
    </p:spTree>
    <p:extLst>
      <p:ext uri="{BB962C8B-B14F-4D97-AF65-F5344CB8AC3E}">
        <p14:creationId xmlns:p14="http://schemas.microsoft.com/office/powerpoint/2010/main" val="130116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Repair Round</a:t>
            </a:r>
            <a:endParaRPr lang="en-US" dirty="0"/>
          </a:p>
        </p:txBody>
      </p:sp>
      <p:sp>
        <p:nvSpPr>
          <p:cNvPr id="3" name="Content Placeholder 2"/>
          <p:cNvSpPr>
            <a:spLocks noGrp="1"/>
          </p:cNvSpPr>
          <p:nvPr>
            <p:ph idx="1"/>
          </p:nvPr>
        </p:nvSpPr>
        <p:spPr>
          <a:xfrm>
            <a:off x="507600" y="1371600"/>
            <a:ext cx="10969943" cy="685800"/>
          </a:xfrm>
        </p:spPr>
        <p:txBody>
          <a:bodyPr/>
          <a:lstStyle/>
          <a:p>
            <a:r>
              <a:rPr lang="en-US" dirty="0" smtClean="0"/>
              <a:t>Example: repair three chunks of an STF node in a repair round </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13</a:t>
            </a:fld>
            <a:endParaRPr lang="en-US"/>
          </a:p>
        </p:txBody>
      </p:sp>
      <p:grpSp>
        <p:nvGrpSpPr>
          <p:cNvPr id="6" name="组合 4"/>
          <p:cNvGrpSpPr/>
          <p:nvPr/>
        </p:nvGrpSpPr>
        <p:grpSpPr>
          <a:xfrm>
            <a:off x="684212" y="2276209"/>
            <a:ext cx="9534467" cy="2298261"/>
            <a:chOff x="909868" y="3292507"/>
            <a:chExt cx="9534467" cy="2298261"/>
          </a:xfrm>
        </p:grpSpPr>
        <p:sp>
          <p:nvSpPr>
            <p:cNvPr id="7" name="Rounded Rectangle 6"/>
            <p:cNvSpPr/>
            <p:nvPr/>
          </p:nvSpPr>
          <p:spPr>
            <a:xfrm>
              <a:off x="6057926" y="3731884"/>
              <a:ext cx="485457" cy="1417127"/>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8" name="Rounded Rectangle 7"/>
            <p:cNvSpPr/>
            <p:nvPr/>
          </p:nvSpPr>
          <p:spPr>
            <a:xfrm>
              <a:off x="3190980" y="3730742"/>
              <a:ext cx="523774" cy="1418269"/>
            </a:xfrm>
            <a:prstGeom prst="roundRect">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latin typeface="Arial" panose="020B0604020202020204" pitchFamily="34" charset="0"/>
                <a:cs typeface="Arial" panose="020B0604020202020204" pitchFamily="34" charset="0"/>
              </a:endParaRPr>
            </a:p>
          </p:txBody>
        </p:sp>
        <p:sp>
          <p:nvSpPr>
            <p:cNvPr id="9" name="Rounded Rectangle 8"/>
            <p:cNvSpPr/>
            <p:nvPr/>
          </p:nvSpPr>
          <p:spPr>
            <a:xfrm>
              <a:off x="4163672" y="3730742"/>
              <a:ext cx="485457" cy="1418269"/>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0" name="Rounded Rectangle 9"/>
            <p:cNvSpPr/>
            <p:nvPr/>
          </p:nvSpPr>
          <p:spPr>
            <a:xfrm>
              <a:off x="5127932" y="3725820"/>
              <a:ext cx="485457" cy="142319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1" name="Rounded Rectangle 10"/>
            <p:cNvSpPr/>
            <p:nvPr/>
          </p:nvSpPr>
          <p:spPr>
            <a:xfrm>
              <a:off x="6986938" y="3741846"/>
              <a:ext cx="485457" cy="1407166"/>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2" name="Rounded Rectangle 11"/>
            <p:cNvSpPr/>
            <p:nvPr/>
          </p:nvSpPr>
          <p:spPr>
            <a:xfrm>
              <a:off x="7945711" y="3740700"/>
              <a:ext cx="485457" cy="1408311"/>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3" name="Rounded Rectangle 12"/>
            <p:cNvSpPr/>
            <p:nvPr/>
          </p:nvSpPr>
          <p:spPr>
            <a:xfrm>
              <a:off x="8875828" y="3748540"/>
              <a:ext cx="485457" cy="140047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4" name="Rectangle 13"/>
            <p:cNvSpPr/>
            <p:nvPr/>
          </p:nvSpPr>
          <p:spPr>
            <a:xfrm>
              <a:off x="2699028" y="5158047"/>
              <a:ext cx="1455897"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2000" b="1" dirty="0" smtClean="0">
                  <a:solidFill>
                    <a:schemeClr val="tx1"/>
                  </a:solidFill>
                  <a:latin typeface="Arial" panose="020B0604020202020204" pitchFamily="34" charset="0"/>
                  <a:cs typeface="Arial" panose="020B0604020202020204" pitchFamily="34" charset="0"/>
                </a:rPr>
                <a:t>S</a:t>
              </a:r>
              <a:r>
                <a:rPr lang="en-US" altLang="zh-CN" sz="2000" b="1" dirty="0" smtClean="0">
                  <a:solidFill>
                    <a:schemeClr val="tx1"/>
                  </a:solidFill>
                  <a:latin typeface="Arial" panose="020B0604020202020204" pitchFamily="34" charset="0"/>
                  <a:cs typeface="Arial" panose="020B0604020202020204" pitchFamily="34" charset="0"/>
                </a:rPr>
                <a:t>TF node</a:t>
              </a:r>
              <a:endParaRPr lang="en-US" sz="2000" b="1" dirty="0">
                <a:solidFill>
                  <a:schemeClr val="tx1"/>
                </a:solidFill>
                <a:latin typeface="Arial" panose="020B0604020202020204" pitchFamily="34" charset="0"/>
                <a:cs typeface="Arial" panose="020B0604020202020204" pitchFamily="34" charset="0"/>
              </a:endParaRPr>
            </a:p>
          </p:txBody>
        </p:sp>
        <p:sp>
          <p:nvSpPr>
            <p:cNvPr id="15" name="Rectangle 14"/>
            <p:cNvSpPr/>
            <p:nvPr/>
          </p:nvSpPr>
          <p:spPr>
            <a:xfrm>
              <a:off x="3243177" y="3814406"/>
              <a:ext cx="428402" cy="302786"/>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p>
          </p:txBody>
        </p:sp>
        <p:sp>
          <p:nvSpPr>
            <p:cNvPr id="16" name="Rectangle 15"/>
            <p:cNvSpPr/>
            <p:nvPr/>
          </p:nvSpPr>
          <p:spPr>
            <a:xfrm>
              <a:off x="3243940" y="4236914"/>
              <a:ext cx="428402" cy="302786"/>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p>
          </p:txBody>
        </p:sp>
        <p:sp>
          <p:nvSpPr>
            <p:cNvPr id="17" name="Rectangle 16"/>
            <p:cNvSpPr/>
            <p:nvPr/>
          </p:nvSpPr>
          <p:spPr>
            <a:xfrm>
              <a:off x="3243940" y="4700196"/>
              <a:ext cx="428402" cy="302786"/>
            </a:xfrm>
            <a:prstGeom prst="rect">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dirty="0"/>
            </a:p>
          </p:txBody>
        </p:sp>
        <p:sp>
          <p:nvSpPr>
            <p:cNvPr id="18" name="Rectangle 17"/>
            <p:cNvSpPr/>
            <p:nvPr/>
          </p:nvSpPr>
          <p:spPr>
            <a:xfrm>
              <a:off x="7999634" y="4709602"/>
              <a:ext cx="377611" cy="302786"/>
            </a:xfrm>
            <a:prstGeom prst="rect">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9" name="Rectangle 18"/>
            <p:cNvSpPr/>
            <p:nvPr/>
          </p:nvSpPr>
          <p:spPr>
            <a:xfrm>
              <a:off x="7039758" y="3812737"/>
              <a:ext cx="377611" cy="302786"/>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0" name="Rectangle 19"/>
            <p:cNvSpPr/>
            <p:nvPr/>
          </p:nvSpPr>
          <p:spPr>
            <a:xfrm>
              <a:off x="7042390" y="4705718"/>
              <a:ext cx="377611" cy="302786"/>
            </a:xfrm>
            <a:prstGeom prst="rect">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1" name="Rectangle 20"/>
            <p:cNvSpPr/>
            <p:nvPr/>
          </p:nvSpPr>
          <p:spPr>
            <a:xfrm>
              <a:off x="4210396" y="3814405"/>
              <a:ext cx="377611" cy="302786"/>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2" name="Rectangle 21"/>
            <p:cNvSpPr/>
            <p:nvPr/>
          </p:nvSpPr>
          <p:spPr>
            <a:xfrm>
              <a:off x="5184786" y="3814405"/>
              <a:ext cx="377611" cy="302786"/>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3" name="Rectangle 22"/>
            <p:cNvSpPr/>
            <p:nvPr/>
          </p:nvSpPr>
          <p:spPr>
            <a:xfrm>
              <a:off x="6117941" y="3814405"/>
              <a:ext cx="377611" cy="302786"/>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4" name="Rectangle 23"/>
            <p:cNvSpPr/>
            <p:nvPr/>
          </p:nvSpPr>
          <p:spPr>
            <a:xfrm>
              <a:off x="8002787" y="4230403"/>
              <a:ext cx="377611" cy="302786"/>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6" name="Rectangle 25"/>
            <p:cNvSpPr/>
            <p:nvPr/>
          </p:nvSpPr>
          <p:spPr>
            <a:xfrm>
              <a:off x="8929750" y="4230403"/>
              <a:ext cx="377611" cy="302786"/>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7" name="Rectangle 26"/>
            <p:cNvSpPr/>
            <p:nvPr/>
          </p:nvSpPr>
          <p:spPr>
            <a:xfrm>
              <a:off x="7039758" y="4236914"/>
              <a:ext cx="377611" cy="302786"/>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8" name="Rectangle 27"/>
            <p:cNvSpPr/>
            <p:nvPr/>
          </p:nvSpPr>
          <p:spPr>
            <a:xfrm>
              <a:off x="6118602" y="4229771"/>
              <a:ext cx="377611" cy="302786"/>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1" name="Rectangle 30"/>
            <p:cNvSpPr/>
            <p:nvPr/>
          </p:nvSpPr>
          <p:spPr>
            <a:xfrm>
              <a:off x="8929749" y="4695017"/>
              <a:ext cx="377611" cy="302786"/>
            </a:xfrm>
            <a:prstGeom prst="rect">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9" name="Rectangle 38"/>
            <p:cNvSpPr/>
            <p:nvPr/>
          </p:nvSpPr>
          <p:spPr>
            <a:xfrm>
              <a:off x="9470844" y="3722201"/>
              <a:ext cx="542611"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000" dirty="0" smtClean="0">
                  <a:solidFill>
                    <a:schemeClr val="tx1"/>
                  </a:solidFill>
                  <a:latin typeface="Arial" panose="020B0604020202020204" pitchFamily="34" charset="0"/>
                  <a:cs typeface="Arial" panose="020B0604020202020204" pitchFamily="34" charset="0"/>
                </a:rPr>
                <a:t>S</a:t>
              </a:r>
              <a:r>
                <a:rPr lang="en-US" altLang="zh-CN" sz="2400" baseline="-25000" dirty="0" smtClean="0">
                  <a:solidFill>
                    <a:schemeClr val="tx1"/>
                  </a:solidFill>
                  <a:latin typeface="Arial" panose="020B0604020202020204" pitchFamily="34" charset="0"/>
                  <a:cs typeface="Arial" panose="020B0604020202020204" pitchFamily="34" charset="0"/>
                </a:rPr>
                <a:t>1</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0" name="Rectangle 39"/>
            <p:cNvSpPr/>
            <p:nvPr/>
          </p:nvSpPr>
          <p:spPr>
            <a:xfrm>
              <a:off x="9470844" y="4139374"/>
              <a:ext cx="542611"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000" dirty="0" smtClean="0">
                  <a:solidFill>
                    <a:schemeClr val="tx1"/>
                  </a:solidFill>
                  <a:latin typeface="Arial" panose="020B0604020202020204" pitchFamily="34" charset="0"/>
                  <a:cs typeface="Arial" panose="020B0604020202020204" pitchFamily="34" charset="0"/>
                </a:rPr>
                <a:t>S</a:t>
              </a:r>
              <a:r>
                <a:rPr lang="en-US" altLang="zh-CN" sz="2400" baseline="-25000" dirty="0" smtClean="0">
                  <a:solidFill>
                    <a:schemeClr val="tx1"/>
                  </a:solidFill>
                  <a:latin typeface="Arial" panose="020B0604020202020204" pitchFamily="34" charset="0"/>
                  <a:cs typeface="Arial" panose="020B0604020202020204" pitchFamily="34" charset="0"/>
                </a:rPr>
                <a:t>2</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1" name="Rectangle 40"/>
            <p:cNvSpPr/>
            <p:nvPr/>
          </p:nvSpPr>
          <p:spPr>
            <a:xfrm>
              <a:off x="9470846" y="4622005"/>
              <a:ext cx="542609"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000" dirty="0" smtClean="0">
                  <a:solidFill>
                    <a:schemeClr val="tx1"/>
                  </a:solidFill>
                  <a:latin typeface="Arial" panose="020B0604020202020204" pitchFamily="34" charset="0"/>
                  <a:cs typeface="Arial" panose="020B0604020202020204" pitchFamily="34" charset="0"/>
                </a:rPr>
                <a:t>S</a:t>
              </a:r>
              <a:r>
                <a:rPr lang="en-US" altLang="zh-CN" sz="2400" baseline="-25000" dirty="0" smtClean="0">
                  <a:solidFill>
                    <a:schemeClr val="tx1"/>
                  </a:solidFill>
                  <a:latin typeface="Arial" panose="020B0604020202020204" pitchFamily="34" charset="0"/>
                  <a:cs typeface="Arial" panose="020B0604020202020204" pitchFamily="34" charset="0"/>
                </a:rPr>
                <a:t>3</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2" name="Rectangle 41"/>
            <p:cNvSpPr/>
            <p:nvPr/>
          </p:nvSpPr>
          <p:spPr>
            <a:xfrm>
              <a:off x="8988438" y="3292507"/>
              <a:ext cx="1455897"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2000" dirty="0" smtClean="0">
                  <a:solidFill>
                    <a:schemeClr val="tx1"/>
                  </a:solidFill>
                  <a:latin typeface="Arial" panose="020B0604020202020204" pitchFamily="34" charset="0"/>
                  <a:cs typeface="Arial" panose="020B0604020202020204" pitchFamily="34" charset="0"/>
                </a:rPr>
                <a:t>Stripes</a:t>
              </a:r>
              <a:endParaRPr lang="en-US" sz="2000" dirty="0">
                <a:solidFill>
                  <a:schemeClr val="tx1"/>
                </a:solidFill>
                <a:latin typeface="Arial" panose="020B0604020202020204" pitchFamily="34" charset="0"/>
                <a:cs typeface="Arial" panose="020B0604020202020204" pitchFamily="34" charset="0"/>
              </a:endParaRPr>
            </a:p>
          </p:txBody>
        </p:sp>
        <p:sp>
          <p:nvSpPr>
            <p:cNvPr id="43" name="Rectangle 42"/>
            <p:cNvSpPr/>
            <p:nvPr/>
          </p:nvSpPr>
          <p:spPr>
            <a:xfrm>
              <a:off x="6989138" y="5143513"/>
              <a:ext cx="551290"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4</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5" name="Rectangle 44"/>
            <p:cNvSpPr/>
            <p:nvPr/>
          </p:nvSpPr>
          <p:spPr>
            <a:xfrm>
              <a:off x="6077161" y="5141586"/>
              <a:ext cx="551290"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3</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6" name="Rectangle 45"/>
            <p:cNvSpPr/>
            <p:nvPr/>
          </p:nvSpPr>
          <p:spPr>
            <a:xfrm>
              <a:off x="5160548" y="5141586"/>
              <a:ext cx="551290"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2</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7" name="Rectangle 46"/>
            <p:cNvSpPr/>
            <p:nvPr/>
          </p:nvSpPr>
          <p:spPr>
            <a:xfrm>
              <a:off x="4154925" y="5141586"/>
              <a:ext cx="551290"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1</a:t>
              </a:r>
              <a:endParaRPr lang="en-US" sz="2800" baseline="-25000" dirty="0">
                <a:solidFill>
                  <a:schemeClr val="tx1"/>
                </a:solidFill>
                <a:latin typeface="Arial" panose="020B0604020202020204" pitchFamily="34" charset="0"/>
                <a:cs typeface="Arial" panose="020B0604020202020204" pitchFamily="34" charset="0"/>
              </a:endParaRPr>
            </a:p>
          </p:txBody>
        </p:sp>
        <p:sp>
          <p:nvSpPr>
            <p:cNvPr id="48" name="Rectangle 47"/>
            <p:cNvSpPr/>
            <p:nvPr/>
          </p:nvSpPr>
          <p:spPr>
            <a:xfrm>
              <a:off x="7943673" y="5142889"/>
              <a:ext cx="551290"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5</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9" name="Rectangle 48"/>
            <p:cNvSpPr/>
            <p:nvPr/>
          </p:nvSpPr>
          <p:spPr>
            <a:xfrm>
              <a:off x="8897793" y="5141586"/>
              <a:ext cx="551290"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6</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50" name="Left Brace 49"/>
            <p:cNvSpPr/>
            <p:nvPr/>
          </p:nvSpPr>
          <p:spPr>
            <a:xfrm>
              <a:off x="2937069" y="3812737"/>
              <a:ext cx="235401" cy="725294"/>
            </a:xfrm>
            <a:prstGeom prst="leftBrace">
              <a:avLst>
                <a:gd name="adj1" fmla="val 8333"/>
                <a:gd name="adj2" fmla="val 46339"/>
              </a:avLst>
            </a:prstGeom>
            <a:noFill/>
            <a:ln w="19050" cap="flat">
              <a:solidFill>
                <a:srgbClr val="002060"/>
              </a:solidFill>
              <a:beve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n-lt"/>
                  <a:ea typeface="+mn-ea"/>
                  <a:cs typeface="+mn-cs"/>
                </a:defRPr>
              </a:lvl2pPr>
              <a:lvl3pPr marL="914400" algn="l" rtl="0" eaLnBrk="0" fontAlgn="base" hangingPunct="0">
                <a:spcBef>
                  <a:spcPct val="0"/>
                </a:spcBef>
                <a:spcAft>
                  <a:spcPct val="0"/>
                </a:spcAft>
                <a:defRPr kern="1200">
                  <a:solidFill>
                    <a:schemeClr val="tx1"/>
                  </a:solidFill>
                  <a:latin typeface="+mn-lt"/>
                  <a:ea typeface="+mn-ea"/>
                  <a:cs typeface="+mn-cs"/>
                </a:defRPr>
              </a:lvl3pPr>
              <a:lvl4pPr marL="1371600" algn="l" rtl="0" eaLnBrk="0" fontAlgn="base" hangingPunct="0">
                <a:spcBef>
                  <a:spcPct val="0"/>
                </a:spcBef>
                <a:spcAft>
                  <a:spcPct val="0"/>
                </a:spcAft>
                <a:defRPr kern="1200">
                  <a:solidFill>
                    <a:schemeClr val="tx1"/>
                  </a:solidFill>
                  <a:latin typeface="+mn-lt"/>
                  <a:ea typeface="+mn-ea"/>
                  <a:cs typeface="+mn-cs"/>
                </a:defRPr>
              </a:lvl4pPr>
              <a:lvl5pPr marL="1828800" algn="l" rtl="0" eaLnBrk="0" fontAlgn="base" hangingPunct="0">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latin typeface="Arial" panose="020B0604020202020204" pitchFamily="34" charset="0"/>
                <a:cs typeface="Arial" panose="020B0604020202020204" pitchFamily="34" charset="0"/>
              </a:endParaRPr>
            </a:p>
          </p:txBody>
        </p:sp>
        <p:sp>
          <p:nvSpPr>
            <p:cNvPr id="51" name="Left Brace 50"/>
            <p:cNvSpPr/>
            <p:nvPr/>
          </p:nvSpPr>
          <p:spPr>
            <a:xfrm>
              <a:off x="2947203" y="4698526"/>
              <a:ext cx="235401" cy="312192"/>
            </a:xfrm>
            <a:prstGeom prst="leftBrace">
              <a:avLst>
                <a:gd name="adj1" fmla="val 8333"/>
                <a:gd name="adj2" fmla="val 46339"/>
              </a:avLst>
            </a:prstGeom>
            <a:noFill/>
            <a:ln w="19050" cap="flat">
              <a:solidFill>
                <a:srgbClr val="C00000"/>
              </a:solidFill>
              <a:beve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n-lt"/>
                  <a:ea typeface="+mn-ea"/>
                  <a:cs typeface="+mn-cs"/>
                </a:defRPr>
              </a:lvl2pPr>
              <a:lvl3pPr marL="914400" algn="l" rtl="0" eaLnBrk="0" fontAlgn="base" hangingPunct="0">
                <a:spcBef>
                  <a:spcPct val="0"/>
                </a:spcBef>
                <a:spcAft>
                  <a:spcPct val="0"/>
                </a:spcAft>
                <a:defRPr kern="1200">
                  <a:solidFill>
                    <a:schemeClr val="tx1"/>
                  </a:solidFill>
                  <a:latin typeface="+mn-lt"/>
                  <a:ea typeface="+mn-ea"/>
                  <a:cs typeface="+mn-cs"/>
                </a:defRPr>
              </a:lvl3pPr>
              <a:lvl4pPr marL="1371600" algn="l" rtl="0" eaLnBrk="0" fontAlgn="base" hangingPunct="0">
                <a:spcBef>
                  <a:spcPct val="0"/>
                </a:spcBef>
                <a:spcAft>
                  <a:spcPct val="0"/>
                </a:spcAft>
                <a:defRPr kern="1200">
                  <a:solidFill>
                    <a:schemeClr val="tx1"/>
                  </a:solidFill>
                  <a:latin typeface="+mn-lt"/>
                  <a:ea typeface="+mn-ea"/>
                  <a:cs typeface="+mn-cs"/>
                </a:defRPr>
              </a:lvl4pPr>
              <a:lvl5pPr marL="1828800" algn="l" rtl="0" eaLnBrk="0" fontAlgn="base" hangingPunct="0">
                <a:spcBef>
                  <a:spcPct val="0"/>
                </a:spcBef>
                <a:spcAft>
                  <a:spcPct val="0"/>
                </a:spcAft>
                <a:defRPr kern="1200">
                  <a:solidFill>
                    <a:schemeClr val="tx1"/>
                  </a:solidFill>
                  <a:latin typeface="+mn-lt"/>
                  <a:ea typeface="+mn-ea"/>
                  <a:cs typeface="+mn-cs"/>
                </a:defRPr>
              </a:lvl5pPr>
              <a:lvl6pPr marL="2286000" algn="l" defTabSz="914400" rtl="0" eaLnBrk="1" latinLnBrk="0" hangingPunct="1">
                <a:defRPr kern="1200">
                  <a:solidFill>
                    <a:schemeClr val="tx1"/>
                  </a:solidFill>
                  <a:latin typeface="+mn-lt"/>
                  <a:ea typeface="+mn-ea"/>
                  <a:cs typeface="+mn-cs"/>
                </a:defRPr>
              </a:lvl6pPr>
              <a:lvl7pPr marL="2743200" algn="l" defTabSz="914400" rtl="0" eaLnBrk="1" latinLnBrk="0" hangingPunct="1">
                <a:defRPr kern="1200">
                  <a:solidFill>
                    <a:schemeClr val="tx1"/>
                  </a:solidFill>
                  <a:latin typeface="+mn-lt"/>
                  <a:ea typeface="+mn-ea"/>
                  <a:cs typeface="+mn-cs"/>
                </a:defRPr>
              </a:lvl7pPr>
              <a:lvl8pPr marL="3200400" algn="l" defTabSz="914400" rtl="0" eaLnBrk="1" latinLnBrk="0" hangingPunct="1">
                <a:defRPr kern="1200">
                  <a:solidFill>
                    <a:schemeClr val="tx1"/>
                  </a:solidFill>
                  <a:latin typeface="+mn-lt"/>
                  <a:ea typeface="+mn-ea"/>
                  <a:cs typeface="+mn-cs"/>
                </a:defRPr>
              </a:lvl8pPr>
              <a:lvl9pPr marL="3657600" algn="l" defTabSz="914400" rtl="0" eaLnBrk="1" latinLnBrk="0" hangingPunct="1">
                <a:defRPr kern="1200">
                  <a:solidFill>
                    <a:schemeClr val="tx1"/>
                  </a:solidFill>
                  <a:latin typeface="+mn-lt"/>
                  <a:ea typeface="+mn-ea"/>
                  <a:cs typeface="+mn-cs"/>
                </a:defRPr>
              </a:lvl9pPr>
            </a:lstStyle>
            <a:p>
              <a:pPr algn="ctr"/>
              <a:endParaRPr lang="en-US">
                <a:latin typeface="Arial" panose="020B0604020202020204" pitchFamily="34" charset="0"/>
                <a:cs typeface="Arial" panose="020B0604020202020204" pitchFamily="34" charset="0"/>
              </a:endParaRPr>
            </a:p>
          </p:txBody>
        </p:sp>
        <p:sp>
          <p:nvSpPr>
            <p:cNvPr id="52" name="Rectangle 51"/>
            <p:cNvSpPr/>
            <p:nvPr/>
          </p:nvSpPr>
          <p:spPr>
            <a:xfrm>
              <a:off x="1505748" y="4547273"/>
              <a:ext cx="1469358" cy="507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2000" dirty="0" smtClean="0">
                  <a:solidFill>
                    <a:srgbClr val="C00000"/>
                  </a:solidFill>
                  <a:latin typeface="Arial" panose="020B0604020202020204" pitchFamily="34" charset="0"/>
                  <a:cs typeface="Arial" panose="020B0604020202020204" pitchFamily="34" charset="0"/>
                </a:rPr>
                <a:t>Migration</a:t>
              </a:r>
              <a:endParaRPr lang="en-US" sz="2000" dirty="0">
                <a:solidFill>
                  <a:srgbClr val="C00000"/>
                </a:solidFill>
                <a:latin typeface="Arial" panose="020B0604020202020204" pitchFamily="34" charset="0"/>
                <a:cs typeface="Arial" panose="020B0604020202020204" pitchFamily="34" charset="0"/>
              </a:endParaRPr>
            </a:p>
          </p:txBody>
        </p:sp>
        <p:sp>
          <p:nvSpPr>
            <p:cNvPr id="53" name="Rectangle 52"/>
            <p:cNvSpPr/>
            <p:nvPr/>
          </p:nvSpPr>
          <p:spPr>
            <a:xfrm>
              <a:off x="909868" y="3863468"/>
              <a:ext cx="2245511" cy="473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ltLang="zh-CN" sz="2000" dirty="0" smtClean="0">
                  <a:solidFill>
                    <a:srgbClr val="002060"/>
                  </a:solidFill>
                  <a:latin typeface="Arial" panose="020B0604020202020204" pitchFamily="34" charset="0"/>
                  <a:cs typeface="Arial" panose="020B0604020202020204" pitchFamily="34" charset="0"/>
                </a:rPr>
                <a:t>Reconstruction </a:t>
              </a:r>
              <a:endParaRPr lang="en-US" sz="2000" dirty="0">
                <a:solidFill>
                  <a:srgbClr val="002060"/>
                </a:solidFill>
                <a:latin typeface="Arial" panose="020B0604020202020204" pitchFamily="34" charset="0"/>
                <a:cs typeface="Arial" panose="020B0604020202020204" pitchFamily="34" charset="0"/>
              </a:endParaRPr>
            </a:p>
          </p:txBody>
        </p:sp>
      </p:grpSp>
      <p:sp>
        <p:nvSpPr>
          <p:cNvPr id="54" name="Rectangle 41"/>
          <p:cNvSpPr/>
          <p:nvPr/>
        </p:nvSpPr>
        <p:spPr>
          <a:xfrm>
            <a:off x="989012" y="4800600"/>
            <a:ext cx="98298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Example: (n, k) = (5, 3), i.e., reconstructing a chunk reads three available chunks </a:t>
            </a:r>
            <a:endParaRPr lang="en-US" sz="2000" dirty="0">
              <a:solidFill>
                <a:schemeClr val="tx1"/>
              </a:solidFill>
              <a:latin typeface="Arial" panose="020B0604020202020204" pitchFamily="34" charset="0"/>
              <a:cs typeface="Arial" panose="020B0604020202020204" pitchFamily="34" charset="0"/>
            </a:endParaRPr>
          </a:p>
        </p:txBody>
      </p:sp>
      <p:sp>
        <p:nvSpPr>
          <p:cNvPr id="55" name="Rectangle 54"/>
          <p:cNvSpPr/>
          <p:nvPr/>
        </p:nvSpPr>
        <p:spPr>
          <a:xfrm>
            <a:off x="4972667" y="3693304"/>
            <a:ext cx="377611" cy="302786"/>
          </a:xfrm>
          <a:prstGeom prst="rect">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898261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Design Overview</a:t>
            </a:r>
            <a:endParaRPr lang="en-US" dirty="0"/>
          </a:p>
        </p:txBody>
      </p:sp>
      <p:sp>
        <p:nvSpPr>
          <p:cNvPr id="3" name="Content Placeholder 2"/>
          <p:cNvSpPr>
            <a:spLocks noGrp="1"/>
          </p:cNvSpPr>
          <p:nvPr>
            <p:ph idx="1"/>
          </p:nvPr>
        </p:nvSpPr>
        <p:spPr>
          <a:xfrm>
            <a:off x="507600" y="1676400"/>
            <a:ext cx="10969943" cy="4876800"/>
          </a:xfrm>
        </p:spPr>
        <p:txBody>
          <a:bodyPr/>
          <a:lstStyle/>
          <a:p>
            <a:r>
              <a:rPr lang="en-US" dirty="0" err="1" smtClean="0"/>
              <a:t>FastPR</a:t>
            </a:r>
            <a:r>
              <a:rPr lang="en-US" dirty="0" smtClean="0"/>
              <a:t> performs migration and reconstruction in parallel (for scattered repair in this example) </a:t>
            </a:r>
          </a:p>
          <a:p>
            <a:endParaRPr lang="en-US" dirty="0"/>
          </a:p>
          <a:p>
            <a:endParaRPr lang="en-US" dirty="0" smtClean="0"/>
          </a:p>
          <a:p>
            <a:endParaRPr lang="en-US" dirty="0"/>
          </a:p>
          <a:p>
            <a:endParaRPr lang="en-US" dirty="0" smtClean="0"/>
          </a:p>
          <a:p>
            <a:r>
              <a:rPr lang="en-US" dirty="0" smtClean="0"/>
              <a:t>For hot-standby repair, evenly distribute the repaired chunks to all hot-standby nodes</a:t>
            </a:r>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14</a:t>
            </a:fld>
            <a:endParaRPr lang="en-US"/>
          </a:p>
        </p:txBody>
      </p:sp>
      <p:grpSp>
        <p:nvGrpSpPr>
          <p:cNvPr id="5" name="组合 4"/>
          <p:cNvGrpSpPr/>
          <p:nvPr/>
        </p:nvGrpSpPr>
        <p:grpSpPr>
          <a:xfrm>
            <a:off x="1141412" y="2883339"/>
            <a:ext cx="9534467" cy="2298261"/>
            <a:chOff x="909868" y="3292507"/>
            <a:chExt cx="9534467" cy="2298261"/>
          </a:xfrm>
        </p:grpSpPr>
        <p:sp>
          <p:nvSpPr>
            <p:cNvPr id="6" name="Rounded Rectangle 5"/>
            <p:cNvSpPr/>
            <p:nvPr/>
          </p:nvSpPr>
          <p:spPr>
            <a:xfrm>
              <a:off x="6057926" y="3731884"/>
              <a:ext cx="485457" cy="1417127"/>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ounded Rectangle 6"/>
            <p:cNvSpPr/>
            <p:nvPr/>
          </p:nvSpPr>
          <p:spPr>
            <a:xfrm>
              <a:off x="3190980" y="3730742"/>
              <a:ext cx="523774" cy="1418269"/>
            </a:xfrm>
            <a:prstGeom prst="roundRect">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Rounded Rectangle 7"/>
            <p:cNvSpPr/>
            <p:nvPr/>
          </p:nvSpPr>
          <p:spPr>
            <a:xfrm>
              <a:off x="4163672" y="3730742"/>
              <a:ext cx="485457" cy="1418269"/>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Rounded Rectangle 8"/>
            <p:cNvSpPr/>
            <p:nvPr/>
          </p:nvSpPr>
          <p:spPr>
            <a:xfrm>
              <a:off x="5127932" y="3725820"/>
              <a:ext cx="485457" cy="142319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9"/>
            <p:cNvSpPr/>
            <p:nvPr/>
          </p:nvSpPr>
          <p:spPr>
            <a:xfrm>
              <a:off x="6986938" y="3741846"/>
              <a:ext cx="485457" cy="1407166"/>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ounded Rectangle 10"/>
            <p:cNvSpPr/>
            <p:nvPr/>
          </p:nvSpPr>
          <p:spPr>
            <a:xfrm>
              <a:off x="7945711" y="3740700"/>
              <a:ext cx="485457" cy="1408311"/>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ounded Rectangle 11"/>
            <p:cNvSpPr/>
            <p:nvPr/>
          </p:nvSpPr>
          <p:spPr>
            <a:xfrm>
              <a:off x="8875828" y="3748540"/>
              <a:ext cx="485457" cy="140047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3"/>
            <p:cNvSpPr/>
            <p:nvPr/>
          </p:nvSpPr>
          <p:spPr>
            <a:xfrm>
              <a:off x="2705656" y="5158047"/>
              <a:ext cx="1455897"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S</a:t>
              </a:r>
              <a:r>
                <a:rPr lang="en-US" altLang="zh-CN" sz="2000" b="1" dirty="0" smtClean="0">
                  <a:solidFill>
                    <a:schemeClr val="tx1"/>
                  </a:solidFill>
                  <a:latin typeface="Arial" panose="020B0604020202020204" pitchFamily="34" charset="0"/>
                  <a:cs typeface="Arial" panose="020B0604020202020204" pitchFamily="34" charset="0"/>
                </a:rPr>
                <a:t>TF Node</a:t>
              </a:r>
              <a:endParaRPr lang="en-US" sz="2000" b="1" dirty="0">
                <a:solidFill>
                  <a:schemeClr val="tx1"/>
                </a:solidFill>
                <a:latin typeface="Arial" panose="020B0604020202020204" pitchFamily="34" charset="0"/>
                <a:cs typeface="Arial" panose="020B0604020202020204" pitchFamily="34" charset="0"/>
              </a:endParaRPr>
            </a:p>
          </p:txBody>
        </p:sp>
        <p:sp>
          <p:nvSpPr>
            <p:cNvPr id="14" name="Rectangle 21"/>
            <p:cNvSpPr/>
            <p:nvPr/>
          </p:nvSpPr>
          <p:spPr>
            <a:xfrm>
              <a:off x="3243177" y="3814406"/>
              <a:ext cx="428402" cy="302786"/>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22"/>
            <p:cNvSpPr/>
            <p:nvPr/>
          </p:nvSpPr>
          <p:spPr>
            <a:xfrm>
              <a:off x="3243940" y="4236914"/>
              <a:ext cx="428402" cy="302786"/>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23"/>
            <p:cNvSpPr/>
            <p:nvPr/>
          </p:nvSpPr>
          <p:spPr>
            <a:xfrm>
              <a:off x="3243940" y="4700196"/>
              <a:ext cx="428402" cy="302786"/>
            </a:xfrm>
            <a:prstGeom prst="rect">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34"/>
            <p:cNvSpPr/>
            <p:nvPr/>
          </p:nvSpPr>
          <p:spPr>
            <a:xfrm>
              <a:off x="7999634" y="4709602"/>
              <a:ext cx="377611" cy="302786"/>
            </a:xfrm>
            <a:prstGeom prst="rect">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5"/>
            <p:cNvSpPr/>
            <p:nvPr/>
          </p:nvSpPr>
          <p:spPr>
            <a:xfrm>
              <a:off x="7039758" y="3812737"/>
              <a:ext cx="377611" cy="302786"/>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37"/>
            <p:cNvSpPr/>
            <p:nvPr/>
          </p:nvSpPr>
          <p:spPr>
            <a:xfrm>
              <a:off x="7042390" y="4705718"/>
              <a:ext cx="377611" cy="302786"/>
            </a:xfrm>
            <a:prstGeom prst="rect">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5"/>
            <p:cNvSpPr/>
            <p:nvPr/>
          </p:nvSpPr>
          <p:spPr>
            <a:xfrm>
              <a:off x="4210396" y="3814405"/>
              <a:ext cx="377611" cy="302786"/>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6"/>
            <p:cNvSpPr/>
            <p:nvPr/>
          </p:nvSpPr>
          <p:spPr>
            <a:xfrm>
              <a:off x="5184786" y="3814405"/>
              <a:ext cx="377611" cy="302786"/>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7"/>
            <p:cNvSpPr/>
            <p:nvPr/>
          </p:nvSpPr>
          <p:spPr>
            <a:xfrm>
              <a:off x="6117941" y="3814405"/>
              <a:ext cx="377611" cy="302786"/>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8"/>
            <p:cNvSpPr/>
            <p:nvPr/>
          </p:nvSpPr>
          <p:spPr>
            <a:xfrm>
              <a:off x="8002787" y="4230403"/>
              <a:ext cx="377611" cy="302786"/>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1"/>
            <p:cNvSpPr/>
            <p:nvPr/>
          </p:nvSpPr>
          <p:spPr>
            <a:xfrm>
              <a:off x="8030289" y="3822165"/>
              <a:ext cx="323629" cy="291591"/>
            </a:xfrm>
            <a:prstGeom prst="rect">
              <a:avLst/>
            </a:prstGeom>
            <a:solidFill>
              <a:srgbClr val="C00000"/>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7"/>
            <p:cNvSpPr/>
            <p:nvPr/>
          </p:nvSpPr>
          <p:spPr>
            <a:xfrm>
              <a:off x="8929750" y="4230403"/>
              <a:ext cx="377611" cy="302786"/>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48"/>
            <p:cNvSpPr/>
            <p:nvPr/>
          </p:nvSpPr>
          <p:spPr>
            <a:xfrm>
              <a:off x="7039758" y="4236914"/>
              <a:ext cx="377611" cy="302786"/>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50"/>
            <p:cNvSpPr/>
            <p:nvPr/>
          </p:nvSpPr>
          <p:spPr>
            <a:xfrm>
              <a:off x="6118602" y="4229771"/>
              <a:ext cx="377611" cy="302786"/>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51"/>
            <p:cNvSpPr/>
            <p:nvPr/>
          </p:nvSpPr>
          <p:spPr>
            <a:xfrm>
              <a:off x="5184786" y="4236914"/>
              <a:ext cx="377611" cy="302786"/>
            </a:xfrm>
            <a:prstGeom prst="rect">
              <a:avLst/>
            </a:prstGeom>
            <a:solidFill>
              <a:srgbClr val="3A68BC"/>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52"/>
            <p:cNvSpPr/>
            <p:nvPr/>
          </p:nvSpPr>
          <p:spPr>
            <a:xfrm>
              <a:off x="4213448" y="4688271"/>
              <a:ext cx="377611" cy="302786"/>
            </a:xfrm>
            <a:prstGeom prst="rect">
              <a:avLst/>
            </a:prstGeom>
            <a:solidFill>
              <a:srgbClr val="FFC000"/>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74"/>
            <p:cNvSpPr/>
            <p:nvPr/>
          </p:nvSpPr>
          <p:spPr>
            <a:xfrm>
              <a:off x="8929749" y="4695017"/>
              <a:ext cx="377611" cy="302786"/>
            </a:xfrm>
            <a:prstGeom prst="rect">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68"/>
            <p:cNvSpPr/>
            <p:nvPr/>
          </p:nvSpPr>
          <p:spPr bwMode="auto">
            <a:xfrm>
              <a:off x="4364840" y="3393779"/>
              <a:ext cx="3644448" cy="341126"/>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C0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32" name="Freeform 69"/>
            <p:cNvSpPr/>
            <p:nvPr/>
          </p:nvSpPr>
          <p:spPr bwMode="auto">
            <a:xfrm>
              <a:off x="5590526" y="3515106"/>
              <a:ext cx="2352804" cy="277913"/>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C0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cxnSp>
          <p:nvCxnSpPr>
            <p:cNvPr id="33" name="Straight Arrow Connector 2"/>
            <p:cNvCxnSpPr/>
            <p:nvPr/>
          </p:nvCxnSpPr>
          <p:spPr>
            <a:xfrm>
              <a:off x="3728188" y="4857110"/>
              <a:ext cx="426898" cy="1"/>
            </a:xfrm>
            <a:prstGeom prst="straightConnector1">
              <a:avLst/>
            </a:prstGeom>
            <a:ln w="38100">
              <a:solidFill>
                <a:srgbClr val="FFC000"/>
              </a:solidFill>
              <a:prstDash val="sysDash"/>
              <a:tailEnd type="triangle" w="lg" len="med"/>
            </a:ln>
            <a:extLst/>
          </p:spPr>
          <p:style>
            <a:lnRef idx="1">
              <a:schemeClr val="accent1"/>
            </a:lnRef>
            <a:fillRef idx="0">
              <a:schemeClr val="accent1"/>
            </a:fillRef>
            <a:effectRef idx="0">
              <a:schemeClr val="accent1"/>
            </a:effectRef>
            <a:fontRef idx="minor">
              <a:schemeClr val="tx1"/>
            </a:fontRef>
          </p:style>
        </p:cxnSp>
        <p:sp>
          <p:nvSpPr>
            <p:cNvPr id="34" name="Freeform 75"/>
            <p:cNvSpPr/>
            <p:nvPr/>
          </p:nvSpPr>
          <p:spPr bwMode="auto">
            <a:xfrm>
              <a:off x="6495551" y="3648387"/>
              <a:ext cx="1426031" cy="182175"/>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C0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35" name="Freeform 76"/>
            <p:cNvSpPr/>
            <p:nvPr/>
          </p:nvSpPr>
          <p:spPr bwMode="auto">
            <a:xfrm rot="10800000">
              <a:off x="5594179" y="4457911"/>
              <a:ext cx="1426031" cy="116693"/>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36" name="Freeform 77"/>
            <p:cNvSpPr/>
            <p:nvPr/>
          </p:nvSpPr>
          <p:spPr bwMode="auto">
            <a:xfrm rot="10800000">
              <a:off x="5571314" y="4523543"/>
              <a:ext cx="2452443" cy="125982"/>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37" name="Freeform 78"/>
            <p:cNvSpPr/>
            <p:nvPr/>
          </p:nvSpPr>
          <p:spPr bwMode="auto">
            <a:xfrm rot="10800000">
              <a:off x="5500496" y="4568090"/>
              <a:ext cx="3425946" cy="162538"/>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38" name="Rectangle 91"/>
            <p:cNvSpPr/>
            <p:nvPr/>
          </p:nvSpPr>
          <p:spPr>
            <a:xfrm>
              <a:off x="9470844" y="3722201"/>
              <a:ext cx="542611"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S</a:t>
              </a:r>
              <a:r>
                <a:rPr lang="en-US" altLang="zh-CN" sz="2400" baseline="-25000" dirty="0" smtClean="0">
                  <a:solidFill>
                    <a:schemeClr val="tx1"/>
                  </a:solidFill>
                  <a:latin typeface="Arial" panose="020B0604020202020204" pitchFamily="34" charset="0"/>
                  <a:cs typeface="Arial" panose="020B0604020202020204" pitchFamily="34" charset="0"/>
                </a:rPr>
                <a:t>1</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39" name="Rectangle 92"/>
            <p:cNvSpPr/>
            <p:nvPr/>
          </p:nvSpPr>
          <p:spPr>
            <a:xfrm>
              <a:off x="9470844" y="4139374"/>
              <a:ext cx="542611"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S</a:t>
              </a:r>
              <a:r>
                <a:rPr lang="en-US" altLang="zh-CN" sz="2400" baseline="-25000" dirty="0" smtClean="0">
                  <a:solidFill>
                    <a:schemeClr val="tx1"/>
                  </a:solidFill>
                  <a:latin typeface="Arial" panose="020B0604020202020204" pitchFamily="34" charset="0"/>
                  <a:cs typeface="Arial" panose="020B0604020202020204" pitchFamily="34" charset="0"/>
                </a:rPr>
                <a:t>2</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0" name="Rectangle 93"/>
            <p:cNvSpPr/>
            <p:nvPr/>
          </p:nvSpPr>
          <p:spPr>
            <a:xfrm>
              <a:off x="9470846" y="4622005"/>
              <a:ext cx="542609"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S</a:t>
              </a:r>
              <a:r>
                <a:rPr lang="en-US" altLang="zh-CN" sz="2400" baseline="-25000" dirty="0" smtClean="0">
                  <a:solidFill>
                    <a:schemeClr val="tx1"/>
                  </a:solidFill>
                  <a:latin typeface="Arial" panose="020B0604020202020204" pitchFamily="34" charset="0"/>
                  <a:cs typeface="Arial" panose="020B0604020202020204" pitchFamily="34" charset="0"/>
                </a:rPr>
                <a:t>3</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1" name="Rectangle 94"/>
            <p:cNvSpPr/>
            <p:nvPr/>
          </p:nvSpPr>
          <p:spPr>
            <a:xfrm>
              <a:off x="8988438" y="3292507"/>
              <a:ext cx="1455897"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Stripes</a:t>
              </a:r>
              <a:endParaRPr lang="en-US" sz="2000" dirty="0">
                <a:solidFill>
                  <a:schemeClr val="tx1"/>
                </a:solidFill>
                <a:latin typeface="Arial" panose="020B0604020202020204" pitchFamily="34" charset="0"/>
                <a:cs typeface="Arial" panose="020B0604020202020204" pitchFamily="34" charset="0"/>
              </a:endParaRPr>
            </a:p>
          </p:txBody>
        </p:sp>
        <p:sp>
          <p:nvSpPr>
            <p:cNvPr id="42" name="Rectangle 81"/>
            <p:cNvSpPr/>
            <p:nvPr/>
          </p:nvSpPr>
          <p:spPr>
            <a:xfrm>
              <a:off x="6989138" y="5143513"/>
              <a:ext cx="551290"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4</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3" name="Rectangle 82"/>
            <p:cNvSpPr/>
            <p:nvPr/>
          </p:nvSpPr>
          <p:spPr>
            <a:xfrm>
              <a:off x="6077161" y="5141586"/>
              <a:ext cx="551290"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3</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4" name="Rectangle 83"/>
            <p:cNvSpPr/>
            <p:nvPr/>
          </p:nvSpPr>
          <p:spPr>
            <a:xfrm>
              <a:off x="5160548" y="5141586"/>
              <a:ext cx="551290"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2</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5" name="Rectangle 84"/>
            <p:cNvSpPr/>
            <p:nvPr/>
          </p:nvSpPr>
          <p:spPr>
            <a:xfrm>
              <a:off x="4154925" y="5141586"/>
              <a:ext cx="551290"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1</a:t>
              </a:r>
              <a:endParaRPr lang="en-US" sz="2800" baseline="-25000" dirty="0">
                <a:solidFill>
                  <a:schemeClr val="tx1"/>
                </a:solidFill>
                <a:latin typeface="Arial" panose="020B0604020202020204" pitchFamily="34" charset="0"/>
                <a:cs typeface="Arial" panose="020B0604020202020204" pitchFamily="34" charset="0"/>
              </a:endParaRPr>
            </a:p>
          </p:txBody>
        </p:sp>
        <p:sp>
          <p:nvSpPr>
            <p:cNvPr id="46" name="Rectangle 95"/>
            <p:cNvSpPr/>
            <p:nvPr/>
          </p:nvSpPr>
          <p:spPr>
            <a:xfrm>
              <a:off x="7943673" y="5142889"/>
              <a:ext cx="551290"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5</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7" name="Rectangle 96"/>
            <p:cNvSpPr/>
            <p:nvPr/>
          </p:nvSpPr>
          <p:spPr>
            <a:xfrm>
              <a:off x="8897793" y="5141586"/>
              <a:ext cx="551290"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6</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8" name="Left Brace 85"/>
            <p:cNvSpPr/>
            <p:nvPr/>
          </p:nvSpPr>
          <p:spPr>
            <a:xfrm>
              <a:off x="2937069" y="3812737"/>
              <a:ext cx="235401" cy="725294"/>
            </a:xfrm>
            <a:prstGeom prst="leftBrace">
              <a:avLst>
                <a:gd name="adj1" fmla="val 8333"/>
                <a:gd name="adj2" fmla="val 46339"/>
              </a:avLst>
            </a:prstGeom>
            <a:noFill/>
            <a:ln w="19050" cap="flat">
              <a:solidFill>
                <a:srgbClr val="002060"/>
              </a:solidFill>
              <a:beve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9" name="Left Brace 86"/>
            <p:cNvSpPr/>
            <p:nvPr/>
          </p:nvSpPr>
          <p:spPr>
            <a:xfrm>
              <a:off x="2947203" y="4698526"/>
              <a:ext cx="235401" cy="312192"/>
            </a:xfrm>
            <a:prstGeom prst="leftBrace">
              <a:avLst>
                <a:gd name="adj1" fmla="val 8333"/>
                <a:gd name="adj2" fmla="val 46339"/>
              </a:avLst>
            </a:prstGeom>
            <a:noFill/>
            <a:ln w="19050" cap="flat">
              <a:solidFill>
                <a:srgbClr val="C00000"/>
              </a:solidFill>
              <a:beve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0" name="Rectangle 87"/>
            <p:cNvSpPr/>
            <p:nvPr/>
          </p:nvSpPr>
          <p:spPr>
            <a:xfrm>
              <a:off x="1505748" y="4547273"/>
              <a:ext cx="1469358" cy="507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C00000"/>
                  </a:solidFill>
                  <a:latin typeface="Arial" panose="020B0604020202020204" pitchFamily="34" charset="0"/>
                  <a:cs typeface="Arial" panose="020B0604020202020204" pitchFamily="34" charset="0"/>
                </a:rPr>
                <a:t>Migration</a:t>
              </a:r>
              <a:endParaRPr lang="en-US" sz="2000" dirty="0">
                <a:solidFill>
                  <a:srgbClr val="C00000"/>
                </a:solidFill>
                <a:latin typeface="Arial" panose="020B0604020202020204" pitchFamily="34" charset="0"/>
                <a:cs typeface="Arial" panose="020B0604020202020204" pitchFamily="34" charset="0"/>
              </a:endParaRPr>
            </a:p>
          </p:txBody>
        </p:sp>
        <p:sp>
          <p:nvSpPr>
            <p:cNvPr id="51" name="Rectangle 88"/>
            <p:cNvSpPr/>
            <p:nvPr/>
          </p:nvSpPr>
          <p:spPr>
            <a:xfrm>
              <a:off x="909868" y="3863468"/>
              <a:ext cx="2245511" cy="473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2060"/>
                  </a:solidFill>
                  <a:latin typeface="Arial" panose="020B0604020202020204" pitchFamily="34" charset="0"/>
                  <a:cs typeface="Arial" panose="020B0604020202020204" pitchFamily="34" charset="0"/>
                </a:rPr>
                <a:t>Reconstruction </a:t>
              </a:r>
              <a:endParaRPr lang="en-US" sz="2000" dirty="0">
                <a:solidFill>
                  <a:srgbClr val="002060"/>
                </a:solidFill>
                <a:latin typeface="Arial" panose="020B0604020202020204" pitchFamily="34" charset="0"/>
                <a:cs typeface="Arial" panose="020B0604020202020204" pitchFamily="34" charset="0"/>
              </a:endParaRPr>
            </a:p>
          </p:txBody>
        </p:sp>
      </p:grpSp>
      <p:sp>
        <p:nvSpPr>
          <p:cNvPr id="52" name="Rectangle 51"/>
          <p:cNvSpPr/>
          <p:nvPr/>
        </p:nvSpPr>
        <p:spPr>
          <a:xfrm>
            <a:off x="5413398" y="4300434"/>
            <a:ext cx="377611" cy="302786"/>
          </a:xfrm>
          <a:prstGeom prst="rect">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8003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Matching Formulation</a:t>
            </a:r>
            <a:endParaRPr lang="en-US" dirty="0"/>
          </a:p>
        </p:txBody>
      </p:sp>
      <p:sp>
        <p:nvSpPr>
          <p:cNvPr id="3" name="Content Placeholder 2"/>
          <p:cNvSpPr>
            <a:spLocks noGrp="1"/>
          </p:cNvSpPr>
          <p:nvPr>
            <p:ph idx="1"/>
          </p:nvPr>
        </p:nvSpPr>
        <p:spPr>
          <a:xfrm>
            <a:off x="507600" y="1524000"/>
            <a:ext cx="10969943" cy="4724400"/>
          </a:xfrm>
        </p:spPr>
        <p:txBody>
          <a:bodyPr/>
          <a:lstStyle/>
          <a:p>
            <a:r>
              <a:rPr lang="en-US" dirty="0" smtClean="0"/>
              <a:t>Identify the chunks to be retrieved for reconstruction for both scattered and hot-standby repairs</a:t>
            </a:r>
          </a:p>
          <a:p>
            <a:pPr lvl="1">
              <a:buFont typeface="Arial" pitchFamily="34" charset="0"/>
              <a:buChar char="•"/>
            </a:pPr>
            <a:r>
              <a:rPr lang="en-US" b="1" dirty="0" smtClean="0">
                <a:solidFill>
                  <a:srgbClr val="0070C0"/>
                </a:solidFill>
              </a:rPr>
              <a:t>Objective: </a:t>
            </a:r>
            <a:r>
              <a:rPr lang="en-US" dirty="0" smtClean="0"/>
              <a:t>Spread the retrieval for high parallelism</a:t>
            </a:r>
          </a:p>
          <a:p>
            <a:pPr lvl="1">
              <a:buFont typeface="Arial" pitchFamily="34" charset="0"/>
              <a:buChar char="•"/>
            </a:pPr>
            <a:r>
              <a:rPr lang="en-US" b="1" dirty="0" smtClean="0">
                <a:solidFill>
                  <a:srgbClr val="00B050"/>
                </a:solidFill>
              </a:rPr>
              <a:t>Idea: </a:t>
            </a:r>
            <a:r>
              <a:rPr lang="en-US" dirty="0" smtClean="0"/>
              <a:t>Construct </a:t>
            </a:r>
            <a:r>
              <a:rPr lang="en-US" altLang="zh-CN" dirty="0" smtClean="0"/>
              <a:t>a </a:t>
            </a:r>
            <a:r>
              <a:rPr lang="en-US" dirty="0" smtClean="0"/>
              <a:t>bipartite graph and find a maximum matching that saturates the </a:t>
            </a:r>
            <a:r>
              <a:rPr lang="en-US" dirty="0" smtClean="0">
                <a:solidFill>
                  <a:srgbClr val="00B050"/>
                </a:solidFill>
              </a:rPr>
              <a:t>chunk vertices </a:t>
            </a:r>
            <a:r>
              <a:rPr lang="en-US" dirty="0" smtClean="0"/>
              <a:t>(on the right)</a:t>
            </a:r>
          </a:p>
          <a:p>
            <a:pPr lvl="1">
              <a:buFont typeface="Arial" pitchFamily="34" charset="0"/>
              <a:buChar char="•"/>
            </a:pPr>
            <a:endParaRPr lang="en-US" dirty="0" smtClean="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15</a:t>
            </a:fld>
            <a:endParaRPr lang="en-US"/>
          </a:p>
        </p:txBody>
      </p:sp>
      <p:grpSp>
        <p:nvGrpSpPr>
          <p:cNvPr id="44" name="组合 43"/>
          <p:cNvGrpSpPr/>
          <p:nvPr/>
        </p:nvGrpSpPr>
        <p:grpSpPr>
          <a:xfrm>
            <a:off x="2748419" y="3938479"/>
            <a:ext cx="2413098" cy="2233721"/>
            <a:chOff x="3273552" y="913668"/>
            <a:chExt cx="2125350" cy="1937060"/>
          </a:xfrm>
        </p:grpSpPr>
        <p:sp>
          <p:nvSpPr>
            <p:cNvPr id="45" name="Oval 2"/>
            <p:cNvSpPr/>
            <p:nvPr/>
          </p:nvSpPr>
          <p:spPr>
            <a:xfrm>
              <a:off x="4597142" y="1290367"/>
              <a:ext cx="119000" cy="117190"/>
            </a:xfrm>
            <a:prstGeom prst="ellipse">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6" name="Regular Pentagon 89"/>
            <p:cNvSpPr/>
            <p:nvPr/>
          </p:nvSpPr>
          <p:spPr>
            <a:xfrm>
              <a:off x="3742546" y="1280083"/>
              <a:ext cx="211082" cy="188777"/>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47" name="Regular Pentagon 90"/>
            <p:cNvSpPr/>
            <p:nvPr/>
          </p:nvSpPr>
          <p:spPr>
            <a:xfrm>
              <a:off x="3742546" y="937183"/>
              <a:ext cx="211082" cy="188777"/>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48" name="Regular Pentagon 91"/>
            <p:cNvSpPr/>
            <p:nvPr/>
          </p:nvSpPr>
          <p:spPr>
            <a:xfrm>
              <a:off x="3742546" y="1624625"/>
              <a:ext cx="211082" cy="188777"/>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49" name="Regular Pentagon 92"/>
            <p:cNvSpPr/>
            <p:nvPr/>
          </p:nvSpPr>
          <p:spPr>
            <a:xfrm>
              <a:off x="3742546" y="2293894"/>
              <a:ext cx="211082" cy="188777"/>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50" name="Regular Pentagon 93"/>
            <p:cNvSpPr/>
            <p:nvPr/>
          </p:nvSpPr>
          <p:spPr>
            <a:xfrm>
              <a:off x="3742546" y="1950994"/>
              <a:ext cx="211082" cy="188777"/>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51" name="Regular Pentagon 96"/>
            <p:cNvSpPr/>
            <p:nvPr/>
          </p:nvSpPr>
          <p:spPr>
            <a:xfrm>
              <a:off x="3742546" y="2638436"/>
              <a:ext cx="211082" cy="188777"/>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52" name="Oval 104"/>
            <p:cNvSpPr/>
            <p:nvPr/>
          </p:nvSpPr>
          <p:spPr>
            <a:xfrm>
              <a:off x="4597142" y="1494906"/>
              <a:ext cx="119000" cy="117190"/>
            </a:xfrm>
            <a:prstGeom prst="ellipse">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3" name="Oval 106"/>
            <p:cNvSpPr/>
            <p:nvPr/>
          </p:nvSpPr>
          <p:spPr>
            <a:xfrm>
              <a:off x="4597142" y="1700764"/>
              <a:ext cx="119000" cy="117190"/>
            </a:xfrm>
            <a:prstGeom prst="ellipse">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4" name="Oval 111"/>
            <p:cNvSpPr/>
            <p:nvPr/>
          </p:nvSpPr>
          <p:spPr>
            <a:xfrm>
              <a:off x="4597142" y="2017596"/>
              <a:ext cx="119000" cy="117190"/>
            </a:xfrm>
            <a:prstGeom prst="ellipse">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5" name="Oval 112"/>
            <p:cNvSpPr/>
            <p:nvPr/>
          </p:nvSpPr>
          <p:spPr>
            <a:xfrm>
              <a:off x="4597142" y="2222135"/>
              <a:ext cx="119000" cy="117190"/>
            </a:xfrm>
            <a:prstGeom prst="ellipse">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6" name="Oval 120"/>
            <p:cNvSpPr/>
            <p:nvPr/>
          </p:nvSpPr>
          <p:spPr>
            <a:xfrm>
              <a:off x="4597142" y="2427993"/>
              <a:ext cx="119000" cy="117190"/>
            </a:xfrm>
            <a:prstGeom prst="ellipse">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57" name="Straight Connector 12"/>
            <p:cNvCxnSpPr>
              <a:stCxn id="47" idx="5"/>
              <a:endCxn id="45" idx="2"/>
            </p:cNvCxnSpPr>
            <p:nvPr/>
          </p:nvCxnSpPr>
          <p:spPr>
            <a:xfrm>
              <a:off x="3953628" y="1009289"/>
              <a:ext cx="643514" cy="339673"/>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149"/>
            <p:cNvCxnSpPr>
              <a:stCxn id="47" idx="5"/>
              <a:endCxn id="52" idx="2"/>
            </p:cNvCxnSpPr>
            <p:nvPr/>
          </p:nvCxnSpPr>
          <p:spPr>
            <a:xfrm>
              <a:off x="3953628" y="1009289"/>
              <a:ext cx="643514" cy="544212"/>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153"/>
            <p:cNvCxnSpPr>
              <a:stCxn id="47" idx="5"/>
              <a:endCxn id="53" idx="2"/>
            </p:cNvCxnSpPr>
            <p:nvPr/>
          </p:nvCxnSpPr>
          <p:spPr>
            <a:xfrm>
              <a:off x="3953628" y="1009289"/>
              <a:ext cx="643514" cy="75007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154"/>
            <p:cNvCxnSpPr>
              <a:stCxn id="46" idx="5"/>
              <a:endCxn id="45" idx="2"/>
            </p:cNvCxnSpPr>
            <p:nvPr/>
          </p:nvCxnSpPr>
          <p:spPr>
            <a:xfrm flipV="1">
              <a:off x="3953628" y="1348962"/>
              <a:ext cx="643514" cy="3227"/>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155"/>
            <p:cNvCxnSpPr>
              <a:stCxn id="46" idx="5"/>
              <a:endCxn id="52" idx="2"/>
            </p:cNvCxnSpPr>
            <p:nvPr/>
          </p:nvCxnSpPr>
          <p:spPr>
            <a:xfrm>
              <a:off x="3953628" y="1352189"/>
              <a:ext cx="643514" cy="201312"/>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156"/>
            <p:cNvCxnSpPr>
              <a:stCxn id="46" idx="5"/>
              <a:endCxn id="53" idx="2"/>
            </p:cNvCxnSpPr>
            <p:nvPr/>
          </p:nvCxnSpPr>
          <p:spPr>
            <a:xfrm>
              <a:off x="3953628" y="1352189"/>
              <a:ext cx="643514" cy="40717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157"/>
            <p:cNvCxnSpPr>
              <a:stCxn id="48" idx="5"/>
              <a:endCxn id="45" idx="2"/>
            </p:cNvCxnSpPr>
            <p:nvPr/>
          </p:nvCxnSpPr>
          <p:spPr>
            <a:xfrm flipV="1">
              <a:off x="3953628" y="1348962"/>
              <a:ext cx="643514" cy="347769"/>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158"/>
            <p:cNvCxnSpPr>
              <a:stCxn id="48" idx="5"/>
              <a:endCxn id="52" idx="2"/>
            </p:cNvCxnSpPr>
            <p:nvPr/>
          </p:nvCxnSpPr>
          <p:spPr>
            <a:xfrm flipV="1">
              <a:off x="3953628" y="1553501"/>
              <a:ext cx="643514" cy="14323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166"/>
            <p:cNvCxnSpPr>
              <a:stCxn id="48" idx="5"/>
              <a:endCxn id="53" idx="2"/>
            </p:cNvCxnSpPr>
            <p:nvPr/>
          </p:nvCxnSpPr>
          <p:spPr>
            <a:xfrm>
              <a:off x="3953628" y="1696731"/>
              <a:ext cx="643514" cy="62628"/>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171"/>
            <p:cNvCxnSpPr>
              <a:stCxn id="50" idx="5"/>
              <a:endCxn id="45" idx="2"/>
            </p:cNvCxnSpPr>
            <p:nvPr/>
          </p:nvCxnSpPr>
          <p:spPr>
            <a:xfrm flipV="1">
              <a:off x="3953628" y="1348962"/>
              <a:ext cx="643514" cy="674138"/>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172"/>
            <p:cNvCxnSpPr>
              <a:stCxn id="50" idx="5"/>
              <a:endCxn id="52" idx="2"/>
            </p:cNvCxnSpPr>
            <p:nvPr/>
          </p:nvCxnSpPr>
          <p:spPr>
            <a:xfrm flipV="1">
              <a:off x="3953628" y="1553501"/>
              <a:ext cx="643514" cy="469599"/>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173"/>
            <p:cNvCxnSpPr>
              <a:stCxn id="50" idx="5"/>
              <a:endCxn id="53" idx="2"/>
            </p:cNvCxnSpPr>
            <p:nvPr/>
          </p:nvCxnSpPr>
          <p:spPr>
            <a:xfrm flipV="1">
              <a:off x="3953628" y="1759359"/>
              <a:ext cx="643514" cy="263741"/>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174"/>
            <p:cNvCxnSpPr>
              <a:stCxn id="48" idx="5"/>
              <a:endCxn id="54" idx="2"/>
            </p:cNvCxnSpPr>
            <p:nvPr/>
          </p:nvCxnSpPr>
          <p:spPr>
            <a:xfrm>
              <a:off x="3953628" y="1696731"/>
              <a:ext cx="643514" cy="37946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175"/>
            <p:cNvCxnSpPr>
              <a:stCxn id="48" idx="5"/>
              <a:endCxn id="55" idx="2"/>
            </p:cNvCxnSpPr>
            <p:nvPr/>
          </p:nvCxnSpPr>
          <p:spPr>
            <a:xfrm>
              <a:off x="3953628" y="1696731"/>
              <a:ext cx="643514" cy="583999"/>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176"/>
            <p:cNvCxnSpPr>
              <a:stCxn id="48" idx="5"/>
              <a:endCxn id="56" idx="2"/>
            </p:cNvCxnSpPr>
            <p:nvPr/>
          </p:nvCxnSpPr>
          <p:spPr>
            <a:xfrm>
              <a:off x="3953628" y="1696731"/>
              <a:ext cx="643514" cy="789857"/>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177"/>
            <p:cNvCxnSpPr>
              <a:stCxn id="49" idx="5"/>
              <a:endCxn id="54" idx="2"/>
            </p:cNvCxnSpPr>
            <p:nvPr/>
          </p:nvCxnSpPr>
          <p:spPr>
            <a:xfrm flipV="1">
              <a:off x="3953628" y="2076191"/>
              <a:ext cx="643514" cy="289809"/>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178"/>
            <p:cNvCxnSpPr>
              <a:stCxn id="49" idx="5"/>
              <a:endCxn id="55" idx="2"/>
            </p:cNvCxnSpPr>
            <p:nvPr/>
          </p:nvCxnSpPr>
          <p:spPr>
            <a:xfrm flipV="1">
              <a:off x="3953628" y="2280730"/>
              <a:ext cx="643514" cy="8527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179"/>
            <p:cNvCxnSpPr>
              <a:stCxn id="49" idx="5"/>
              <a:endCxn id="56" idx="2"/>
            </p:cNvCxnSpPr>
            <p:nvPr/>
          </p:nvCxnSpPr>
          <p:spPr>
            <a:xfrm>
              <a:off x="3953628" y="2366000"/>
              <a:ext cx="643514" cy="120588"/>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180"/>
            <p:cNvCxnSpPr>
              <a:stCxn id="51" idx="5"/>
              <a:endCxn id="54" idx="2"/>
            </p:cNvCxnSpPr>
            <p:nvPr/>
          </p:nvCxnSpPr>
          <p:spPr>
            <a:xfrm flipV="1">
              <a:off x="3953628" y="2076191"/>
              <a:ext cx="643514" cy="634351"/>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181"/>
            <p:cNvCxnSpPr>
              <a:stCxn id="51" idx="5"/>
              <a:endCxn id="55" idx="2"/>
            </p:cNvCxnSpPr>
            <p:nvPr/>
          </p:nvCxnSpPr>
          <p:spPr>
            <a:xfrm flipV="1">
              <a:off x="3953628" y="2280730"/>
              <a:ext cx="643514" cy="429812"/>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182"/>
            <p:cNvCxnSpPr>
              <a:stCxn id="51" idx="5"/>
              <a:endCxn id="56" idx="2"/>
            </p:cNvCxnSpPr>
            <p:nvPr/>
          </p:nvCxnSpPr>
          <p:spPr>
            <a:xfrm flipV="1">
              <a:off x="3953628" y="2486588"/>
              <a:ext cx="643514" cy="22395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226"/>
            <p:cNvCxnSpPr>
              <a:stCxn id="50" idx="5"/>
              <a:endCxn id="54" idx="2"/>
            </p:cNvCxnSpPr>
            <p:nvPr/>
          </p:nvCxnSpPr>
          <p:spPr>
            <a:xfrm>
              <a:off x="3953628" y="2023100"/>
              <a:ext cx="643514" cy="53091"/>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228"/>
            <p:cNvCxnSpPr>
              <a:stCxn id="50" idx="5"/>
              <a:endCxn id="55" idx="2"/>
            </p:cNvCxnSpPr>
            <p:nvPr/>
          </p:nvCxnSpPr>
          <p:spPr>
            <a:xfrm>
              <a:off x="3953628" y="2023100"/>
              <a:ext cx="643514" cy="25763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231"/>
            <p:cNvCxnSpPr>
              <a:stCxn id="50" idx="5"/>
              <a:endCxn id="56" idx="2"/>
            </p:cNvCxnSpPr>
            <p:nvPr/>
          </p:nvCxnSpPr>
          <p:spPr>
            <a:xfrm>
              <a:off x="3953628" y="2023100"/>
              <a:ext cx="643514" cy="463488"/>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1" name="Rectangle 278"/>
            <p:cNvSpPr/>
            <p:nvPr/>
          </p:nvSpPr>
          <p:spPr>
            <a:xfrm>
              <a:off x="3273552" y="913668"/>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1</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82" name="Rectangle 279"/>
            <p:cNvSpPr/>
            <p:nvPr/>
          </p:nvSpPr>
          <p:spPr>
            <a:xfrm>
              <a:off x="3273552" y="1264081"/>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2</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83" name="Rectangle 280"/>
            <p:cNvSpPr/>
            <p:nvPr/>
          </p:nvSpPr>
          <p:spPr>
            <a:xfrm>
              <a:off x="3273552" y="1600064"/>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3</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84" name="Rectangle 281"/>
            <p:cNvSpPr/>
            <p:nvPr/>
          </p:nvSpPr>
          <p:spPr>
            <a:xfrm>
              <a:off x="3273552" y="1904416"/>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4</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85" name="Rectangle 282"/>
            <p:cNvSpPr/>
            <p:nvPr/>
          </p:nvSpPr>
          <p:spPr>
            <a:xfrm>
              <a:off x="3273552" y="2255900"/>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5</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86" name="Rectangle 283"/>
            <p:cNvSpPr/>
            <p:nvPr/>
          </p:nvSpPr>
          <p:spPr>
            <a:xfrm>
              <a:off x="3273552" y="2598367"/>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6</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87" name="Left Brace 148"/>
            <p:cNvSpPr/>
            <p:nvPr/>
          </p:nvSpPr>
          <p:spPr>
            <a:xfrm rot="10800000">
              <a:off x="4766759" y="1343049"/>
              <a:ext cx="159184" cy="432065"/>
            </a:xfrm>
            <a:prstGeom prst="leftBrace">
              <a:avLst>
                <a:gd name="adj1" fmla="val 8333"/>
                <a:gd name="adj2" fmla="val 46339"/>
              </a:avLst>
            </a:prstGeom>
            <a:noFill/>
            <a:ln w="19050" cap="flat">
              <a:solidFill>
                <a:srgbClr val="002060"/>
              </a:solidFill>
              <a:beve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8" name="Left Brace 150"/>
            <p:cNvSpPr/>
            <p:nvPr/>
          </p:nvSpPr>
          <p:spPr>
            <a:xfrm rot="10800000">
              <a:off x="4763376" y="2072996"/>
              <a:ext cx="159184" cy="432065"/>
            </a:xfrm>
            <a:prstGeom prst="leftBrace">
              <a:avLst>
                <a:gd name="adj1" fmla="val 8333"/>
                <a:gd name="adj2" fmla="val 46339"/>
              </a:avLst>
            </a:prstGeom>
            <a:noFill/>
            <a:ln w="19050" cap="flat">
              <a:solidFill>
                <a:srgbClr val="002060"/>
              </a:solidFill>
              <a:beve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9" name="Rectangle 151"/>
            <p:cNvSpPr/>
            <p:nvPr/>
          </p:nvSpPr>
          <p:spPr>
            <a:xfrm>
              <a:off x="4831947" y="2167757"/>
              <a:ext cx="566955"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S</a:t>
              </a:r>
              <a:r>
                <a:rPr lang="en-US" baseline="-25000" dirty="0" smtClean="0">
                  <a:solidFill>
                    <a:schemeClr val="tx1"/>
                  </a:solidFill>
                  <a:latin typeface="Arial" panose="020B0604020202020204" pitchFamily="34" charset="0"/>
                  <a:cs typeface="Arial" panose="020B0604020202020204" pitchFamily="34" charset="0"/>
                </a:rPr>
                <a:t>2</a:t>
              </a:r>
              <a:endParaRPr lang="en-US" baseline="-25000" dirty="0">
                <a:solidFill>
                  <a:schemeClr val="tx1"/>
                </a:solidFill>
                <a:latin typeface="Arial" panose="020B0604020202020204" pitchFamily="34" charset="0"/>
                <a:cs typeface="Arial" panose="020B0604020202020204" pitchFamily="34" charset="0"/>
              </a:endParaRPr>
            </a:p>
          </p:txBody>
        </p:sp>
        <p:sp>
          <p:nvSpPr>
            <p:cNvPr id="90" name="Rectangle 152"/>
            <p:cNvSpPr/>
            <p:nvPr/>
          </p:nvSpPr>
          <p:spPr>
            <a:xfrm>
              <a:off x="4835635" y="1436237"/>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S</a:t>
              </a:r>
              <a:r>
                <a:rPr lang="en-US" sz="2000" baseline="-25000" dirty="0" smtClean="0">
                  <a:solidFill>
                    <a:schemeClr val="tx1"/>
                  </a:solidFill>
                  <a:latin typeface="Arial" panose="020B0604020202020204" pitchFamily="34" charset="0"/>
                  <a:cs typeface="Arial" panose="020B0604020202020204" pitchFamily="34" charset="0"/>
                </a:rPr>
                <a:t>1</a:t>
              </a:r>
              <a:endParaRPr lang="en-US" sz="2000" baseline="-25000" dirty="0">
                <a:solidFill>
                  <a:schemeClr val="tx1"/>
                </a:solidFill>
                <a:latin typeface="Arial" panose="020B0604020202020204" pitchFamily="34" charset="0"/>
                <a:cs typeface="Arial" panose="020B0604020202020204" pitchFamily="34" charset="0"/>
              </a:endParaRPr>
            </a:p>
          </p:txBody>
        </p:sp>
      </p:grpSp>
      <p:sp>
        <p:nvSpPr>
          <p:cNvPr id="94" name="左大括号 93"/>
          <p:cNvSpPr/>
          <p:nvPr/>
        </p:nvSpPr>
        <p:spPr bwMode="auto">
          <a:xfrm>
            <a:off x="2415932" y="4009382"/>
            <a:ext cx="324092" cy="2088216"/>
          </a:xfrm>
          <a:prstGeom prst="leftBrace">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5" name="Rectangle 105"/>
          <p:cNvSpPr/>
          <p:nvPr/>
        </p:nvSpPr>
        <p:spPr>
          <a:xfrm>
            <a:off x="1370012" y="4798317"/>
            <a:ext cx="1197049"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Healthy </a:t>
            </a:r>
          </a:p>
          <a:p>
            <a:pPr algn="ctr"/>
            <a:r>
              <a:rPr lang="en-US" sz="2000" dirty="0" smtClean="0">
                <a:solidFill>
                  <a:schemeClr val="tx1"/>
                </a:solidFill>
                <a:latin typeface="Arial" panose="020B0604020202020204" pitchFamily="34" charset="0"/>
                <a:cs typeface="Arial" panose="020B0604020202020204" pitchFamily="34" charset="0"/>
              </a:rPr>
              <a:t>nodes</a:t>
            </a:r>
            <a:endParaRPr lang="en-US" sz="2000" dirty="0">
              <a:solidFill>
                <a:schemeClr val="tx1"/>
              </a:solidFill>
              <a:latin typeface="Arial" panose="020B0604020202020204" pitchFamily="34" charset="0"/>
              <a:cs typeface="Arial" panose="020B0604020202020204" pitchFamily="34" charset="0"/>
            </a:endParaRPr>
          </a:p>
        </p:txBody>
      </p:sp>
      <p:cxnSp>
        <p:nvCxnSpPr>
          <p:cNvPr id="103" name="Straight Arrow Connector 236"/>
          <p:cNvCxnSpPr/>
          <p:nvPr/>
        </p:nvCxnSpPr>
        <p:spPr>
          <a:xfrm>
            <a:off x="4998245" y="5053490"/>
            <a:ext cx="75486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5760245" y="4068036"/>
            <a:ext cx="2135979" cy="1937060"/>
            <a:chOff x="6016673" y="913668"/>
            <a:chExt cx="2135979" cy="1937060"/>
          </a:xfrm>
        </p:grpSpPr>
        <p:sp>
          <p:nvSpPr>
            <p:cNvPr id="105" name="Oval 184"/>
            <p:cNvSpPr/>
            <p:nvPr/>
          </p:nvSpPr>
          <p:spPr>
            <a:xfrm>
              <a:off x="7328430" y="1292015"/>
              <a:ext cx="119000" cy="117190"/>
            </a:xfrm>
            <a:prstGeom prst="ellipse">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6" name="Regular Pentagon 185"/>
            <p:cNvSpPr/>
            <p:nvPr/>
          </p:nvSpPr>
          <p:spPr>
            <a:xfrm>
              <a:off x="6473834" y="1281731"/>
              <a:ext cx="211082" cy="188777"/>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07" name="Regular Pentagon 186"/>
            <p:cNvSpPr/>
            <p:nvPr/>
          </p:nvSpPr>
          <p:spPr>
            <a:xfrm>
              <a:off x="6473834" y="938831"/>
              <a:ext cx="211082" cy="188777"/>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08" name="Regular Pentagon 187"/>
            <p:cNvSpPr/>
            <p:nvPr/>
          </p:nvSpPr>
          <p:spPr>
            <a:xfrm>
              <a:off x="6473834" y="1626273"/>
              <a:ext cx="211082" cy="188777"/>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09" name="Regular Pentagon 188"/>
            <p:cNvSpPr/>
            <p:nvPr/>
          </p:nvSpPr>
          <p:spPr>
            <a:xfrm>
              <a:off x="6473834" y="2295542"/>
              <a:ext cx="211082" cy="188777"/>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10" name="Regular Pentagon 189"/>
            <p:cNvSpPr/>
            <p:nvPr/>
          </p:nvSpPr>
          <p:spPr>
            <a:xfrm>
              <a:off x="6473834" y="1952642"/>
              <a:ext cx="211082" cy="188777"/>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11" name="Regular Pentagon 190"/>
            <p:cNvSpPr/>
            <p:nvPr/>
          </p:nvSpPr>
          <p:spPr>
            <a:xfrm>
              <a:off x="6473834" y="2640084"/>
              <a:ext cx="211082" cy="188777"/>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12" name="Oval 191"/>
            <p:cNvSpPr/>
            <p:nvPr/>
          </p:nvSpPr>
          <p:spPr>
            <a:xfrm>
              <a:off x="7328430" y="1496554"/>
              <a:ext cx="119000" cy="117190"/>
            </a:xfrm>
            <a:prstGeom prst="ellipse">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3" name="Oval 192"/>
            <p:cNvSpPr/>
            <p:nvPr/>
          </p:nvSpPr>
          <p:spPr>
            <a:xfrm>
              <a:off x="7328430" y="1702412"/>
              <a:ext cx="119000" cy="117190"/>
            </a:xfrm>
            <a:prstGeom prst="ellipse">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4" name="Oval 193"/>
            <p:cNvSpPr/>
            <p:nvPr/>
          </p:nvSpPr>
          <p:spPr>
            <a:xfrm>
              <a:off x="7328430" y="2019244"/>
              <a:ext cx="119000" cy="117190"/>
            </a:xfrm>
            <a:prstGeom prst="ellipse">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5" name="Oval 194"/>
            <p:cNvSpPr/>
            <p:nvPr/>
          </p:nvSpPr>
          <p:spPr>
            <a:xfrm>
              <a:off x="7328430" y="2223783"/>
              <a:ext cx="119000" cy="117190"/>
            </a:xfrm>
            <a:prstGeom prst="ellipse">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6" name="Oval 195"/>
            <p:cNvSpPr/>
            <p:nvPr/>
          </p:nvSpPr>
          <p:spPr>
            <a:xfrm>
              <a:off x="7328430" y="2429641"/>
              <a:ext cx="119000" cy="117190"/>
            </a:xfrm>
            <a:prstGeom prst="ellipse">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17" name="Straight Connector 203"/>
            <p:cNvCxnSpPr>
              <a:stCxn id="107" idx="5"/>
              <a:endCxn id="112" idx="2"/>
            </p:cNvCxnSpPr>
            <p:nvPr/>
          </p:nvCxnSpPr>
          <p:spPr>
            <a:xfrm>
              <a:off x="6684916" y="1010937"/>
              <a:ext cx="643514" cy="544212"/>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204"/>
            <p:cNvCxnSpPr>
              <a:stCxn id="107" idx="5"/>
              <a:endCxn id="113" idx="2"/>
            </p:cNvCxnSpPr>
            <p:nvPr/>
          </p:nvCxnSpPr>
          <p:spPr>
            <a:xfrm>
              <a:off x="6684916" y="1010937"/>
              <a:ext cx="643514" cy="75007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205"/>
            <p:cNvCxnSpPr>
              <a:stCxn id="106" idx="5"/>
              <a:endCxn id="105" idx="2"/>
            </p:cNvCxnSpPr>
            <p:nvPr/>
          </p:nvCxnSpPr>
          <p:spPr>
            <a:xfrm flipV="1">
              <a:off x="6684916" y="1350610"/>
              <a:ext cx="643514" cy="3227"/>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207"/>
            <p:cNvCxnSpPr>
              <a:stCxn id="106" idx="5"/>
              <a:endCxn id="113" idx="2"/>
            </p:cNvCxnSpPr>
            <p:nvPr/>
          </p:nvCxnSpPr>
          <p:spPr>
            <a:xfrm>
              <a:off x="6684916" y="1353837"/>
              <a:ext cx="643514" cy="40717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208"/>
            <p:cNvCxnSpPr>
              <a:stCxn id="108" idx="5"/>
              <a:endCxn id="105" idx="2"/>
            </p:cNvCxnSpPr>
            <p:nvPr/>
          </p:nvCxnSpPr>
          <p:spPr>
            <a:xfrm flipV="1">
              <a:off x="6684916" y="1350610"/>
              <a:ext cx="643514" cy="347769"/>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209"/>
            <p:cNvCxnSpPr>
              <a:stCxn id="108" idx="5"/>
              <a:endCxn id="112" idx="2"/>
            </p:cNvCxnSpPr>
            <p:nvPr/>
          </p:nvCxnSpPr>
          <p:spPr>
            <a:xfrm flipV="1">
              <a:off x="6684916" y="1555149"/>
              <a:ext cx="643514" cy="14323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211"/>
            <p:cNvCxnSpPr>
              <a:stCxn id="110" idx="5"/>
              <a:endCxn id="105" idx="2"/>
            </p:cNvCxnSpPr>
            <p:nvPr/>
          </p:nvCxnSpPr>
          <p:spPr>
            <a:xfrm flipV="1">
              <a:off x="6684916" y="1350610"/>
              <a:ext cx="643514" cy="674138"/>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212"/>
            <p:cNvCxnSpPr>
              <a:stCxn id="110" idx="5"/>
              <a:endCxn id="112" idx="2"/>
            </p:cNvCxnSpPr>
            <p:nvPr/>
          </p:nvCxnSpPr>
          <p:spPr>
            <a:xfrm flipV="1">
              <a:off x="6684916" y="1555149"/>
              <a:ext cx="643514" cy="469599"/>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213"/>
            <p:cNvCxnSpPr>
              <a:stCxn id="110" idx="5"/>
              <a:endCxn id="113" idx="2"/>
            </p:cNvCxnSpPr>
            <p:nvPr/>
          </p:nvCxnSpPr>
          <p:spPr>
            <a:xfrm flipV="1">
              <a:off x="6684916" y="1761007"/>
              <a:ext cx="643514" cy="263741"/>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214"/>
            <p:cNvCxnSpPr>
              <a:stCxn id="108" idx="5"/>
              <a:endCxn id="114" idx="2"/>
            </p:cNvCxnSpPr>
            <p:nvPr/>
          </p:nvCxnSpPr>
          <p:spPr>
            <a:xfrm>
              <a:off x="6684916" y="1698379"/>
              <a:ext cx="643514" cy="37946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215"/>
            <p:cNvCxnSpPr>
              <a:stCxn id="108" idx="5"/>
              <a:endCxn id="115" idx="2"/>
            </p:cNvCxnSpPr>
            <p:nvPr/>
          </p:nvCxnSpPr>
          <p:spPr>
            <a:xfrm>
              <a:off x="6684916" y="1698379"/>
              <a:ext cx="643514" cy="583999"/>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216"/>
            <p:cNvCxnSpPr>
              <a:stCxn id="108" idx="5"/>
              <a:endCxn id="116" idx="2"/>
            </p:cNvCxnSpPr>
            <p:nvPr/>
          </p:nvCxnSpPr>
          <p:spPr>
            <a:xfrm>
              <a:off x="6684916" y="1698379"/>
              <a:ext cx="643514" cy="789857"/>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217"/>
            <p:cNvCxnSpPr>
              <a:stCxn id="109" idx="5"/>
              <a:endCxn id="114" idx="2"/>
            </p:cNvCxnSpPr>
            <p:nvPr/>
          </p:nvCxnSpPr>
          <p:spPr>
            <a:xfrm flipV="1">
              <a:off x="6684916" y="2077839"/>
              <a:ext cx="643514" cy="289809"/>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219"/>
            <p:cNvCxnSpPr>
              <a:stCxn id="109" idx="5"/>
              <a:endCxn id="116" idx="2"/>
            </p:cNvCxnSpPr>
            <p:nvPr/>
          </p:nvCxnSpPr>
          <p:spPr>
            <a:xfrm>
              <a:off x="6684916" y="2367648"/>
              <a:ext cx="643514" cy="120588"/>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220"/>
            <p:cNvCxnSpPr>
              <a:stCxn id="111" idx="5"/>
              <a:endCxn id="114" idx="2"/>
            </p:cNvCxnSpPr>
            <p:nvPr/>
          </p:nvCxnSpPr>
          <p:spPr>
            <a:xfrm flipV="1">
              <a:off x="6684916" y="2077839"/>
              <a:ext cx="643514" cy="634351"/>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221"/>
            <p:cNvCxnSpPr>
              <a:stCxn id="111" idx="5"/>
              <a:endCxn id="115" idx="2"/>
            </p:cNvCxnSpPr>
            <p:nvPr/>
          </p:nvCxnSpPr>
          <p:spPr>
            <a:xfrm flipV="1">
              <a:off x="6684916" y="2282378"/>
              <a:ext cx="643514" cy="429812"/>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206"/>
            <p:cNvCxnSpPr>
              <a:stCxn id="106" idx="5"/>
              <a:endCxn id="112" idx="2"/>
            </p:cNvCxnSpPr>
            <p:nvPr/>
          </p:nvCxnSpPr>
          <p:spPr>
            <a:xfrm>
              <a:off x="6684916" y="1353837"/>
              <a:ext cx="643514" cy="201312"/>
            </a:xfrm>
            <a:prstGeom prst="line">
              <a:avLst/>
            </a:prstGeom>
            <a:ln w="57150">
              <a:solidFill>
                <a:srgbClr val="FF4F4F"/>
              </a:solidFill>
            </a:ln>
          </p:spPr>
          <p:style>
            <a:lnRef idx="1">
              <a:schemeClr val="accent1"/>
            </a:lnRef>
            <a:fillRef idx="0">
              <a:schemeClr val="accent1"/>
            </a:fillRef>
            <a:effectRef idx="0">
              <a:schemeClr val="accent1"/>
            </a:effectRef>
            <a:fontRef idx="minor">
              <a:schemeClr val="tx1"/>
            </a:fontRef>
          </p:style>
        </p:cxnSp>
        <p:cxnSp>
          <p:nvCxnSpPr>
            <p:cNvPr id="134" name="Straight Connector 210"/>
            <p:cNvCxnSpPr>
              <a:stCxn id="108" idx="5"/>
              <a:endCxn id="113" idx="2"/>
            </p:cNvCxnSpPr>
            <p:nvPr/>
          </p:nvCxnSpPr>
          <p:spPr>
            <a:xfrm>
              <a:off x="6684916" y="1698379"/>
              <a:ext cx="643514" cy="62628"/>
            </a:xfrm>
            <a:prstGeom prst="line">
              <a:avLst/>
            </a:prstGeom>
            <a:ln w="57150">
              <a:solidFill>
                <a:srgbClr val="FF4F4F"/>
              </a:solidFill>
            </a:ln>
          </p:spPr>
          <p:style>
            <a:lnRef idx="1">
              <a:schemeClr val="accent1"/>
            </a:lnRef>
            <a:fillRef idx="0">
              <a:schemeClr val="accent1"/>
            </a:fillRef>
            <a:effectRef idx="0">
              <a:schemeClr val="accent1"/>
            </a:effectRef>
            <a:fontRef idx="minor">
              <a:schemeClr val="tx1"/>
            </a:fontRef>
          </p:style>
        </p:cxnSp>
        <p:cxnSp>
          <p:nvCxnSpPr>
            <p:cNvPr id="135" name="Straight Connector 222"/>
            <p:cNvCxnSpPr>
              <a:stCxn id="111" idx="5"/>
              <a:endCxn id="116" idx="2"/>
            </p:cNvCxnSpPr>
            <p:nvPr/>
          </p:nvCxnSpPr>
          <p:spPr>
            <a:xfrm flipV="1">
              <a:off x="6684916" y="2488236"/>
              <a:ext cx="643514" cy="223954"/>
            </a:xfrm>
            <a:prstGeom prst="line">
              <a:avLst/>
            </a:prstGeom>
            <a:ln w="57150">
              <a:solidFill>
                <a:srgbClr val="FF4F4F"/>
              </a:solidFill>
            </a:ln>
          </p:spPr>
          <p:style>
            <a:lnRef idx="1">
              <a:schemeClr val="accent1"/>
            </a:lnRef>
            <a:fillRef idx="0">
              <a:schemeClr val="accent1"/>
            </a:fillRef>
            <a:effectRef idx="0">
              <a:schemeClr val="accent1"/>
            </a:effectRef>
            <a:fontRef idx="minor">
              <a:schemeClr val="tx1"/>
            </a:fontRef>
          </p:style>
        </p:cxnSp>
        <p:cxnSp>
          <p:nvCxnSpPr>
            <p:cNvPr id="136" name="Straight Connector 224"/>
            <p:cNvCxnSpPr>
              <a:stCxn id="110" idx="5"/>
              <a:endCxn id="115" idx="2"/>
            </p:cNvCxnSpPr>
            <p:nvPr/>
          </p:nvCxnSpPr>
          <p:spPr>
            <a:xfrm>
              <a:off x="6684916" y="2024748"/>
              <a:ext cx="643514" cy="25763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225"/>
            <p:cNvCxnSpPr>
              <a:stCxn id="110" idx="5"/>
              <a:endCxn id="116" idx="2"/>
            </p:cNvCxnSpPr>
            <p:nvPr/>
          </p:nvCxnSpPr>
          <p:spPr>
            <a:xfrm>
              <a:off x="6684916" y="2024748"/>
              <a:ext cx="643514" cy="463488"/>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223"/>
            <p:cNvCxnSpPr>
              <a:stCxn id="110" idx="5"/>
              <a:endCxn id="114" idx="2"/>
            </p:cNvCxnSpPr>
            <p:nvPr/>
          </p:nvCxnSpPr>
          <p:spPr>
            <a:xfrm>
              <a:off x="6684916" y="2024748"/>
              <a:ext cx="643514" cy="53091"/>
            </a:xfrm>
            <a:prstGeom prst="line">
              <a:avLst/>
            </a:prstGeom>
            <a:ln w="57150">
              <a:solidFill>
                <a:srgbClr val="FF4F4F"/>
              </a:solidFill>
            </a:ln>
          </p:spPr>
          <p:style>
            <a:lnRef idx="1">
              <a:schemeClr val="accent1"/>
            </a:lnRef>
            <a:fillRef idx="0">
              <a:schemeClr val="accent1"/>
            </a:fillRef>
            <a:effectRef idx="0">
              <a:schemeClr val="accent1"/>
            </a:effectRef>
            <a:fontRef idx="minor">
              <a:schemeClr val="tx1"/>
            </a:fontRef>
          </p:style>
        </p:cxnSp>
        <p:sp>
          <p:nvSpPr>
            <p:cNvPr id="139" name="Left Brace 229"/>
            <p:cNvSpPr/>
            <p:nvPr/>
          </p:nvSpPr>
          <p:spPr>
            <a:xfrm rot="10800000">
              <a:off x="7520509" y="1334750"/>
              <a:ext cx="159184" cy="432065"/>
            </a:xfrm>
            <a:prstGeom prst="leftBrace">
              <a:avLst>
                <a:gd name="adj1" fmla="val 8333"/>
                <a:gd name="adj2" fmla="val 46339"/>
              </a:avLst>
            </a:prstGeom>
            <a:noFill/>
            <a:ln w="19050" cap="flat">
              <a:solidFill>
                <a:srgbClr val="002060"/>
              </a:solidFill>
              <a:beve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0" name="Left Brace 230"/>
            <p:cNvSpPr/>
            <p:nvPr/>
          </p:nvSpPr>
          <p:spPr>
            <a:xfrm rot="10800000">
              <a:off x="7517126" y="2064697"/>
              <a:ext cx="159184" cy="432065"/>
            </a:xfrm>
            <a:prstGeom prst="leftBrace">
              <a:avLst>
                <a:gd name="adj1" fmla="val 8333"/>
                <a:gd name="adj2" fmla="val 46339"/>
              </a:avLst>
            </a:prstGeom>
            <a:noFill/>
            <a:ln w="19050" cap="flat">
              <a:solidFill>
                <a:srgbClr val="002060"/>
              </a:solidFill>
              <a:beve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41" name="Straight Connector 218"/>
            <p:cNvCxnSpPr/>
            <p:nvPr/>
          </p:nvCxnSpPr>
          <p:spPr>
            <a:xfrm flipV="1">
              <a:off x="6665879" y="2283997"/>
              <a:ext cx="643514" cy="85270"/>
            </a:xfrm>
            <a:prstGeom prst="line">
              <a:avLst/>
            </a:prstGeom>
            <a:ln w="57150">
              <a:solidFill>
                <a:srgbClr val="FF4F4F"/>
              </a:solidFill>
            </a:ln>
          </p:spPr>
          <p:style>
            <a:lnRef idx="1">
              <a:schemeClr val="accent1"/>
            </a:lnRef>
            <a:fillRef idx="0">
              <a:schemeClr val="accent1"/>
            </a:fillRef>
            <a:effectRef idx="0">
              <a:schemeClr val="accent1"/>
            </a:effectRef>
            <a:fontRef idx="minor">
              <a:schemeClr val="tx1"/>
            </a:fontRef>
          </p:style>
        </p:cxnSp>
        <p:cxnSp>
          <p:nvCxnSpPr>
            <p:cNvPr id="142" name="Straight Connector 202"/>
            <p:cNvCxnSpPr>
              <a:stCxn id="107" idx="5"/>
              <a:endCxn id="105" idx="2"/>
            </p:cNvCxnSpPr>
            <p:nvPr/>
          </p:nvCxnSpPr>
          <p:spPr>
            <a:xfrm>
              <a:off x="6684916" y="1010937"/>
              <a:ext cx="643514" cy="339673"/>
            </a:xfrm>
            <a:prstGeom prst="line">
              <a:avLst/>
            </a:prstGeom>
            <a:ln w="57150">
              <a:solidFill>
                <a:srgbClr val="FF4F4F"/>
              </a:solidFill>
            </a:ln>
          </p:spPr>
          <p:style>
            <a:lnRef idx="1">
              <a:schemeClr val="accent1"/>
            </a:lnRef>
            <a:fillRef idx="0">
              <a:schemeClr val="accent1"/>
            </a:fillRef>
            <a:effectRef idx="0">
              <a:schemeClr val="accent1"/>
            </a:effectRef>
            <a:fontRef idx="minor">
              <a:schemeClr val="tx1"/>
            </a:fontRef>
          </p:style>
        </p:cxnSp>
        <p:sp>
          <p:nvSpPr>
            <p:cNvPr id="143" name="Rectangle 268"/>
            <p:cNvSpPr/>
            <p:nvPr/>
          </p:nvSpPr>
          <p:spPr>
            <a:xfrm>
              <a:off x="7585697" y="2166692"/>
              <a:ext cx="566955"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S</a:t>
              </a:r>
              <a:r>
                <a:rPr lang="en-US" baseline="-25000" dirty="0" smtClean="0">
                  <a:solidFill>
                    <a:schemeClr val="tx1"/>
                  </a:solidFill>
                  <a:latin typeface="Arial" panose="020B0604020202020204" pitchFamily="34" charset="0"/>
                  <a:cs typeface="Arial" panose="020B0604020202020204" pitchFamily="34" charset="0"/>
                </a:rPr>
                <a:t>2</a:t>
              </a:r>
              <a:endParaRPr lang="en-US" baseline="-25000" dirty="0">
                <a:solidFill>
                  <a:schemeClr val="tx1"/>
                </a:solidFill>
                <a:latin typeface="Arial" panose="020B0604020202020204" pitchFamily="34" charset="0"/>
                <a:cs typeface="Arial" panose="020B0604020202020204" pitchFamily="34" charset="0"/>
              </a:endParaRPr>
            </a:p>
          </p:txBody>
        </p:sp>
        <p:sp>
          <p:nvSpPr>
            <p:cNvPr id="144" name="Rectangle 269"/>
            <p:cNvSpPr/>
            <p:nvPr/>
          </p:nvSpPr>
          <p:spPr>
            <a:xfrm>
              <a:off x="7589385" y="1440104"/>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S</a:t>
              </a:r>
              <a:r>
                <a:rPr lang="en-US" sz="2000" baseline="-25000" dirty="0" smtClean="0">
                  <a:solidFill>
                    <a:schemeClr val="tx1"/>
                  </a:solidFill>
                  <a:latin typeface="Arial" panose="020B0604020202020204" pitchFamily="34" charset="0"/>
                  <a:cs typeface="Arial" panose="020B0604020202020204" pitchFamily="34" charset="0"/>
                </a:rPr>
                <a:t>1</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145" name="Rectangle 159"/>
            <p:cNvSpPr/>
            <p:nvPr/>
          </p:nvSpPr>
          <p:spPr>
            <a:xfrm>
              <a:off x="6017379" y="913668"/>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1</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146" name="Rectangle 160"/>
            <p:cNvSpPr/>
            <p:nvPr/>
          </p:nvSpPr>
          <p:spPr>
            <a:xfrm>
              <a:off x="6017380" y="1264081"/>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2</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147" name="Rectangle 161"/>
            <p:cNvSpPr/>
            <p:nvPr/>
          </p:nvSpPr>
          <p:spPr>
            <a:xfrm>
              <a:off x="6017380" y="1600064"/>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3</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148" name="Rectangle 162"/>
            <p:cNvSpPr/>
            <p:nvPr/>
          </p:nvSpPr>
          <p:spPr>
            <a:xfrm>
              <a:off x="6017380" y="1910766"/>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4</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149" name="Rectangle 163"/>
            <p:cNvSpPr/>
            <p:nvPr/>
          </p:nvSpPr>
          <p:spPr>
            <a:xfrm>
              <a:off x="6016673" y="2255900"/>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5</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150" name="Rectangle 164"/>
            <p:cNvSpPr/>
            <p:nvPr/>
          </p:nvSpPr>
          <p:spPr>
            <a:xfrm>
              <a:off x="6016673" y="2598367"/>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6</a:t>
              </a:r>
              <a:endParaRPr lang="en-US" sz="2000" baseline="-25000" dirty="0">
                <a:solidFill>
                  <a:schemeClr val="tx1"/>
                </a:solidFill>
                <a:latin typeface="Arial" panose="020B0604020202020204" pitchFamily="34" charset="0"/>
                <a:cs typeface="Arial" panose="020B0604020202020204" pitchFamily="34" charset="0"/>
              </a:endParaRPr>
            </a:p>
          </p:txBody>
        </p:sp>
      </p:grpSp>
      <p:sp>
        <p:nvSpPr>
          <p:cNvPr id="152" name="Content Placeholder 2">
            <a:extLst>
              <a:ext uri="{FF2B5EF4-FFF2-40B4-BE49-F238E27FC236}">
                <a16:creationId xmlns:a16="http://schemas.microsoft.com/office/drawing/2014/main" xmlns="" id="{731AA303-24F6-468C-8CAF-BA2D87A3323C}"/>
              </a:ext>
            </a:extLst>
          </p:cNvPr>
          <p:cNvSpPr txBox="1">
            <a:spLocks/>
          </p:cNvSpPr>
          <p:nvPr/>
        </p:nvSpPr>
        <p:spPr bwMode="auto">
          <a:xfrm>
            <a:off x="8609012" y="5153950"/>
            <a:ext cx="2895600" cy="860118"/>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16" tIns="91440" rIns="91416" bIns="91440" numCol="1" anchor="ctr"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lt1"/>
                </a:solidFill>
                <a:latin typeface="+mn-lt"/>
                <a:ea typeface="+mn-ea"/>
                <a:cs typeface="+mn-cs"/>
              </a:defRPr>
            </a:lvl1pPr>
            <a:lvl2pPr marL="557213" indent="-214313" algn="l" rtl="0" eaLnBrk="0" fontAlgn="base" hangingPunct="0">
              <a:spcBef>
                <a:spcPct val="20000"/>
              </a:spcBef>
              <a:spcAft>
                <a:spcPct val="0"/>
              </a:spcAft>
              <a:buChar char="•"/>
              <a:defRPr sz="1800">
                <a:solidFill>
                  <a:schemeClr val="lt1"/>
                </a:solidFill>
                <a:latin typeface="+mn-lt"/>
                <a:ea typeface="+mn-ea"/>
                <a:cs typeface="+mn-cs"/>
              </a:defRPr>
            </a:lvl2pPr>
            <a:lvl3pPr marL="857250" indent="-171450" algn="l" rtl="0" eaLnBrk="0" fontAlgn="base" hangingPunct="0">
              <a:spcBef>
                <a:spcPct val="20000"/>
              </a:spcBef>
              <a:spcAft>
                <a:spcPct val="0"/>
              </a:spcAft>
              <a:buChar char="•"/>
              <a:defRPr sz="1500">
                <a:solidFill>
                  <a:schemeClr val="lt1"/>
                </a:solidFill>
                <a:latin typeface="+mn-lt"/>
                <a:ea typeface="+mn-ea"/>
                <a:cs typeface="+mn-cs"/>
              </a:defRPr>
            </a:lvl3pPr>
            <a:lvl4pPr marL="1200150" indent="-171450" algn="l" rtl="0" eaLnBrk="0" fontAlgn="base" hangingPunct="0">
              <a:spcBef>
                <a:spcPct val="20000"/>
              </a:spcBef>
              <a:spcAft>
                <a:spcPct val="0"/>
              </a:spcAft>
              <a:buChar char="•"/>
              <a:defRPr>
                <a:solidFill>
                  <a:schemeClr val="lt1"/>
                </a:solidFill>
                <a:latin typeface="+mn-lt"/>
                <a:ea typeface="+mn-ea"/>
                <a:cs typeface="+mn-cs"/>
              </a:defRPr>
            </a:lvl4pPr>
            <a:lvl5pPr marL="1543050" indent="-171450" algn="l" rtl="0" eaLnBrk="0" fontAlgn="base" hangingPunct="0">
              <a:spcBef>
                <a:spcPct val="20000"/>
              </a:spcBef>
              <a:spcAft>
                <a:spcPct val="0"/>
              </a:spcAft>
              <a:buChar char="•"/>
              <a:defRPr>
                <a:solidFill>
                  <a:schemeClr val="lt1"/>
                </a:solidFill>
                <a:latin typeface="+mn-lt"/>
                <a:ea typeface="+mn-ea"/>
                <a:cs typeface="+mn-cs"/>
              </a:defRPr>
            </a:lvl5pPr>
            <a:lvl6pPr marL="1885950" indent="-171450" algn="l" rtl="0" fontAlgn="base">
              <a:spcBef>
                <a:spcPct val="20000"/>
              </a:spcBef>
              <a:spcAft>
                <a:spcPct val="0"/>
              </a:spcAft>
              <a:buChar char="•"/>
              <a:defRPr>
                <a:solidFill>
                  <a:schemeClr val="lt1"/>
                </a:solidFill>
                <a:latin typeface="+mn-lt"/>
                <a:ea typeface="+mn-ea"/>
                <a:cs typeface="+mn-cs"/>
              </a:defRPr>
            </a:lvl6pPr>
            <a:lvl7pPr marL="2228850" indent="-171450" algn="l" rtl="0" fontAlgn="base">
              <a:spcBef>
                <a:spcPct val="20000"/>
              </a:spcBef>
              <a:spcAft>
                <a:spcPct val="0"/>
              </a:spcAft>
              <a:buChar char="•"/>
              <a:defRPr>
                <a:solidFill>
                  <a:schemeClr val="lt1"/>
                </a:solidFill>
                <a:latin typeface="+mn-lt"/>
                <a:ea typeface="+mn-ea"/>
                <a:cs typeface="+mn-cs"/>
              </a:defRPr>
            </a:lvl7pPr>
            <a:lvl8pPr marL="2571750" indent="-171450" algn="l" rtl="0" fontAlgn="base">
              <a:spcBef>
                <a:spcPct val="20000"/>
              </a:spcBef>
              <a:spcAft>
                <a:spcPct val="0"/>
              </a:spcAft>
              <a:buChar char="•"/>
              <a:defRPr>
                <a:solidFill>
                  <a:schemeClr val="lt1"/>
                </a:solidFill>
                <a:latin typeface="+mn-lt"/>
                <a:ea typeface="+mn-ea"/>
                <a:cs typeface="+mn-cs"/>
              </a:defRPr>
            </a:lvl8pPr>
            <a:lvl9pPr marL="2914650" indent="-171450" algn="l" rtl="0" fontAlgn="base">
              <a:spcBef>
                <a:spcPct val="20000"/>
              </a:spcBef>
              <a:spcAft>
                <a:spcPct val="0"/>
              </a:spcAft>
              <a:buChar char="•"/>
              <a:defRPr>
                <a:solidFill>
                  <a:schemeClr val="lt1"/>
                </a:solidFill>
                <a:latin typeface="+mn-lt"/>
                <a:ea typeface="+mn-ea"/>
                <a:cs typeface="+mn-cs"/>
              </a:defRPr>
            </a:lvl9pPr>
          </a:lstStyle>
          <a:p>
            <a:pPr marL="0" indent="0" algn="ctr" defTabSz="914126">
              <a:buNone/>
            </a:pPr>
            <a:r>
              <a:rPr lang="en-US" sz="2000" kern="0" dirty="0" smtClean="0">
                <a:solidFill>
                  <a:srgbClr val="C00000"/>
                </a:solidFill>
                <a:latin typeface="Arial"/>
              </a:rPr>
              <a:t>Read three chunks of </a:t>
            </a:r>
            <a:r>
              <a:rPr lang="en-US" altLang="zh-CN" sz="2000" kern="0" dirty="0" smtClean="0">
                <a:solidFill>
                  <a:srgbClr val="C00000"/>
                </a:solidFill>
              </a:rPr>
              <a:t>S</a:t>
            </a:r>
            <a:r>
              <a:rPr lang="en-US" altLang="zh-CN" sz="2000" kern="0" baseline="-25000" dirty="0">
                <a:solidFill>
                  <a:srgbClr val="C00000"/>
                </a:solidFill>
              </a:rPr>
              <a:t>2</a:t>
            </a:r>
            <a:r>
              <a:rPr lang="en-US" altLang="zh-CN" sz="2000" kern="0" dirty="0" smtClean="0">
                <a:solidFill>
                  <a:srgbClr val="C00000"/>
                </a:solidFill>
              </a:rPr>
              <a:t> </a:t>
            </a:r>
            <a:r>
              <a:rPr lang="en-US" altLang="zh-CN" sz="2000" kern="0" dirty="0">
                <a:solidFill>
                  <a:srgbClr val="C00000"/>
                </a:solidFill>
              </a:rPr>
              <a:t>from </a:t>
            </a:r>
            <a:r>
              <a:rPr lang="en-US" sz="2000" kern="0" dirty="0" smtClean="0">
                <a:solidFill>
                  <a:srgbClr val="C00000"/>
                </a:solidFill>
                <a:latin typeface="Arial"/>
              </a:rPr>
              <a:t>N</a:t>
            </a:r>
            <a:r>
              <a:rPr lang="en-US" sz="2000" kern="0" baseline="-25000" dirty="0">
                <a:solidFill>
                  <a:srgbClr val="C00000"/>
                </a:solidFill>
                <a:latin typeface="Arial"/>
              </a:rPr>
              <a:t>4</a:t>
            </a:r>
            <a:r>
              <a:rPr lang="en-US" sz="2000" kern="0" dirty="0" smtClean="0">
                <a:solidFill>
                  <a:srgbClr val="C00000"/>
                </a:solidFill>
                <a:latin typeface="Arial"/>
              </a:rPr>
              <a:t>, N</a:t>
            </a:r>
            <a:r>
              <a:rPr lang="en-US" sz="2000" kern="0" baseline="-25000" dirty="0">
                <a:solidFill>
                  <a:srgbClr val="C00000"/>
                </a:solidFill>
                <a:latin typeface="Arial"/>
              </a:rPr>
              <a:t>5</a:t>
            </a:r>
            <a:r>
              <a:rPr lang="en-US" sz="2000" kern="0" dirty="0" smtClean="0">
                <a:solidFill>
                  <a:srgbClr val="C00000"/>
                </a:solidFill>
                <a:latin typeface="Arial"/>
              </a:rPr>
              <a:t>, and N</a:t>
            </a:r>
            <a:r>
              <a:rPr lang="en-US" sz="2000" kern="0" baseline="-25000" dirty="0">
                <a:solidFill>
                  <a:srgbClr val="C00000"/>
                </a:solidFill>
                <a:latin typeface="Arial"/>
              </a:rPr>
              <a:t>6</a:t>
            </a:r>
            <a:endParaRPr lang="en-US" sz="2000" kern="0" baseline="-25000" dirty="0" smtClean="0">
              <a:solidFill>
                <a:srgbClr val="C00000"/>
              </a:solidFill>
              <a:latin typeface="Arial"/>
            </a:endParaRPr>
          </a:p>
        </p:txBody>
      </p:sp>
      <p:sp>
        <p:nvSpPr>
          <p:cNvPr id="153" name="任意多边形 152"/>
          <p:cNvSpPr/>
          <p:nvPr/>
        </p:nvSpPr>
        <p:spPr bwMode="auto">
          <a:xfrm rot="1927682">
            <a:off x="7791436" y="5496787"/>
            <a:ext cx="821283" cy="259104"/>
          </a:xfrm>
          <a:custGeom>
            <a:avLst/>
            <a:gdLst>
              <a:gd name="connsiteX0" fmla="*/ 0 w 581891"/>
              <a:gd name="connsiteY0" fmla="*/ 170779 h 170779"/>
              <a:gd name="connsiteX1" fmla="*/ 249382 w 581891"/>
              <a:gd name="connsiteY1" fmla="*/ 21150 h 170779"/>
              <a:gd name="connsiteX2" fmla="*/ 581891 w 581891"/>
              <a:gd name="connsiteY2" fmla="*/ 4524 h 170779"/>
            </a:gdLst>
            <a:ahLst/>
            <a:cxnLst>
              <a:cxn ang="0">
                <a:pos x="connsiteX0" y="connsiteY0"/>
              </a:cxn>
              <a:cxn ang="0">
                <a:pos x="connsiteX1" y="connsiteY1"/>
              </a:cxn>
              <a:cxn ang="0">
                <a:pos x="connsiteX2" y="connsiteY2"/>
              </a:cxn>
            </a:cxnLst>
            <a:rect l="l" t="t" r="r" b="b"/>
            <a:pathLst>
              <a:path w="581891" h="170779">
                <a:moveTo>
                  <a:pt x="0" y="170779"/>
                </a:moveTo>
                <a:cubicBezTo>
                  <a:pt x="76200" y="109819"/>
                  <a:pt x="152400" y="48859"/>
                  <a:pt x="249382" y="21150"/>
                </a:cubicBezTo>
                <a:cubicBezTo>
                  <a:pt x="346364" y="-6559"/>
                  <a:pt x="523702" y="-1018"/>
                  <a:pt x="581891" y="4524"/>
                </a:cubicBezTo>
              </a:path>
            </a:pathLst>
          </a:custGeom>
          <a:noFill/>
          <a:ln w="19050" cap="flat" cmpd="sng" algn="ctr">
            <a:solidFill>
              <a:srgbClr val="C00000"/>
            </a:solidFill>
            <a:prstDash val="dash"/>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349547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Matching Formulation</a:t>
            </a:r>
            <a:endParaRPr lang="en-US" dirty="0"/>
          </a:p>
        </p:txBody>
      </p:sp>
      <p:sp>
        <p:nvSpPr>
          <p:cNvPr id="3" name="Content Placeholder 2"/>
          <p:cNvSpPr>
            <a:spLocks noGrp="1"/>
          </p:cNvSpPr>
          <p:nvPr>
            <p:ph idx="1"/>
          </p:nvPr>
        </p:nvSpPr>
        <p:spPr>
          <a:xfrm>
            <a:off x="507600" y="1524000"/>
            <a:ext cx="10969943" cy="4724400"/>
          </a:xfrm>
        </p:spPr>
        <p:txBody>
          <a:bodyPr/>
          <a:lstStyle/>
          <a:p>
            <a:r>
              <a:rPr lang="en-US" dirty="0" smtClean="0"/>
              <a:t>Identify the nodes to store the migrated and reconstructed chunks</a:t>
            </a:r>
            <a:r>
              <a:rPr lang="zh-CN" altLang="en-US" dirty="0"/>
              <a:t> </a:t>
            </a:r>
            <a:r>
              <a:rPr lang="en-US" altLang="zh-CN" dirty="0" smtClean="0"/>
              <a:t>for scattered repair</a:t>
            </a:r>
            <a:endParaRPr lang="en-US" dirty="0" smtClean="0"/>
          </a:p>
          <a:p>
            <a:pPr lvl="1">
              <a:buFont typeface="Arial" pitchFamily="34" charset="0"/>
              <a:buChar char="•"/>
            </a:pPr>
            <a:r>
              <a:rPr lang="en-US" altLang="zh-CN" b="1" dirty="0" smtClean="0">
                <a:solidFill>
                  <a:srgbClr val="0070C0"/>
                </a:solidFill>
              </a:rPr>
              <a:t>Objective: </a:t>
            </a:r>
            <a:r>
              <a:rPr lang="en-US" altLang="zh-CN" dirty="0"/>
              <a:t>M</a:t>
            </a:r>
            <a:r>
              <a:rPr lang="en-US" altLang="zh-CN" dirty="0" smtClean="0"/>
              <a:t>aintain fault tolerance after repair</a:t>
            </a:r>
            <a:endParaRPr lang="en-US" dirty="0" smtClean="0"/>
          </a:p>
          <a:p>
            <a:pPr lvl="1">
              <a:buFont typeface="Arial" pitchFamily="34" charset="0"/>
              <a:buChar char="•"/>
            </a:pPr>
            <a:r>
              <a:rPr lang="en-US" b="1" dirty="0" smtClean="0">
                <a:solidFill>
                  <a:srgbClr val="00B050"/>
                </a:solidFill>
              </a:rPr>
              <a:t>Idea: </a:t>
            </a:r>
            <a:r>
              <a:rPr lang="en-US" dirty="0" smtClean="0"/>
              <a:t>Construct </a:t>
            </a:r>
            <a:r>
              <a:rPr lang="en-US" altLang="zh-CN" dirty="0" smtClean="0"/>
              <a:t>a </a:t>
            </a:r>
            <a:r>
              <a:rPr lang="en-US" dirty="0" smtClean="0"/>
              <a:t>bipartite graph and find a maximum matching that saturates the </a:t>
            </a:r>
            <a:r>
              <a:rPr lang="en-US" dirty="0" smtClean="0">
                <a:solidFill>
                  <a:schemeClr val="accent6">
                    <a:lumMod val="60000"/>
                    <a:lumOff val="40000"/>
                  </a:schemeClr>
                </a:solidFill>
              </a:rPr>
              <a:t>stripe vertices </a:t>
            </a:r>
            <a:r>
              <a:rPr lang="en-US" dirty="0" smtClean="0"/>
              <a:t>(on the right)</a:t>
            </a:r>
            <a:endParaRPr lang="en-US" dirty="0" smtClean="0">
              <a:solidFill>
                <a:srgbClr val="0070C0"/>
              </a:solidFill>
            </a:endParaRPr>
          </a:p>
          <a:p>
            <a:pPr lvl="1">
              <a:buFont typeface="Arial" pitchFamily="34" charset="0"/>
              <a:buChar char="•"/>
            </a:pPr>
            <a:endParaRPr lang="en-US" dirty="0" smtClean="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16</a:t>
            </a:fld>
            <a:endParaRPr lang="en-US"/>
          </a:p>
        </p:txBody>
      </p:sp>
      <p:sp>
        <p:nvSpPr>
          <p:cNvPr id="152" name="Content Placeholder 2">
            <a:extLst>
              <a:ext uri="{FF2B5EF4-FFF2-40B4-BE49-F238E27FC236}">
                <a16:creationId xmlns:a16="http://schemas.microsoft.com/office/drawing/2014/main" xmlns="" id="{731AA303-24F6-468C-8CAF-BA2D87A3323C}"/>
              </a:ext>
            </a:extLst>
          </p:cNvPr>
          <p:cNvSpPr txBox="1">
            <a:spLocks/>
          </p:cNvSpPr>
          <p:nvPr/>
        </p:nvSpPr>
        <p:spPr bwMode="auto">
          <a:xfrm>
            <a:off x="7858826" y="3980677"/>
            <a:ext cx="2472361" cy="922457"/>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16" tIns="91440" rIns="91416" bIns="91440" numCol="1" anchor="ctr"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lt1"/>
                </a:solidFill>
                <a:latin typeface="+mn-lt"/>
                <a:ea typeface="+mn-ea"/>
                <a:cs typeface="+mn-cs"/>
              </a:defRPr>
            </a:lvl1pPr>
            <a:lvl2pPr marL="557213" indent="-214313" algn="l" rtl="0" eaLnBrk="0" fontAlgn="base" hangingPunct="0">
              <a:spcBef>
                <a:spcPct val="20000"/>
              </a:spcBef>
              <a:spcAft>
                <a:spcPct val="0"/>
              </a:spcAft>
              <a:buChar char="•"/>
              <a:defRPr sz="1800">
                <a:solidFill>
                  <a:schemeClr val="lt1"/>
                </a:solidFill>
                <a:latin typeface="+mn-lt"/>
                <a:ea typeface="+mn-ea"/>
                <a:cs typeface="+mn-cs"/>
              </a:defRPr>
            </a:lvl2pPr>
            <a:lvl3pPr marL="857250" indent="-171450" algn="l" rtl="0" eaLnBrk="0" fontAlgn="base" hangingPunct="0">
              <a:spcBef>
                <a:spcPct val="20000"/>
              </a:spcBef>
              <a:spcAft>
                <a:spcPct val="0"/>
              </a:spcAft>
              <a:buChar char="•"/>
              <a:defRPr sz="1500">
                <a:solidFill>
                  <a:schemeClr val="lt1"/>
                </a:solidFill>
                <a:latin typeface="+mn-lt"/>
                <a:ea typeface="+mn-ea"/>
                <a:cs typeface="+mn-cs"/>
              </a:defRPr>
            </a:lvl3pPr>
            <a:lvl4pPr marL="1200150" indent="-171450" algn="l" rtl="0" eaLnBrk="0" fontAlgn="base" hangingPunct="0">
              <a:spcBef>
                <a:spcPct val="20000"/>
              </a:spcBef>
              <a:spcAft>
                <a:spcPct val="0"/>
              </a:spcAft>
              <a:buChar char="•"/>
              <a:defRPr>
                <a:solidFill>
                  <a:schemeClr val="lt1"/>
                </a:solidFill>
                <a:latin typeface="+mn-lt"/>
                <a:ea typeface="+mn-ea"/>
                <a:cs typeface="+mn-cs"/>
              </a:defRPr>
            </a:lvl4pPr>
            <a:lvl5pPr marL="1543050" indent="-171450" algn="l" rtl="0" eaLnBrk="0" fontAlgn="base" hangingPunct="0">
              <a:spcBef>
                <a:spcPct val="20000"/>
              </a:spcBef>
              <a:spcAft>
                <a:spcPct val="0"/>
              </a:spcAft>
              <a:buChar char="•"/>
              <a:defRPr>
                <a:solidFill>
                  <a:schemeClr val="lt1"/>
                </a:solidFill>
                <a:latin typeface="+mn-lt"/>
                <a:ea typeface="+mn-ea"/>
                <a:cs typeface="+mn-cs"/>
              </a:defRPr>
            </a:lvl5pPr>
            <a:lvl6pPr marL="1885950" indent="-171450" algn="l" rtl="0" fontAlgn="base">
              <a:spcBef>
                <a:spcPct val="20000"/>
              </a:spcBef>
              <a:spcAft>
                <a:spcPct val="0"/>
              </a:spcAft>
              <a:buChar char="•"/>
              <a:defRPr>
                <a:solidFill>
                  <a:schemeClr val="lt1"/>
                </a:solidFill>
                <a:latin typeface="+mn-lt"/>
                <a:ea typeface="+mn-ea"/>
                <a:cs typeface="+mn-cs"/>
              </a:defRPr>
            </a:lvl6pPr>
            <a:lvl7pPr marL="2228850" indent="-171450" algn="l" rtl="0" fontAlgn="base">
              <a:spcBef>
                <a:spcPct val="20000"/>
              </a:spcBef>
              <a:spcAft>
                <a:spcPct val="0"/>
              </a:spcAft>
              <a:buChar char="•"/>
              <a:defRPr>
                <a:solidFill>
                  <a:schemeClr val="lt1"/>
                </a:solidFill>
                <a:latin typeface="+mn-lt"/>
                <a:ea typeface="+mn-ea"/>
                <a:cs typeface="+mn-cs"/>
              </a:defRPr>
            </a:lvl7pPr>
            <a:lvl8pPr marL="2571750" indent="-171450" algn="l" rtl="0" fontAlgn="base">
              <a:spcBef>
                <a:spcPct val="20000"/>
              </a:spcBef>
              <a:spcAft>
                <a:spcPct val="0"/>
              </a:spcAft>
              <a:buChar char="•"/>
              <a:defRPr>
                <a:solidFill>
                  <a:schemeClr val="lt1"/>
                </a:solidFill>
                <a:latin typeface="+mn-lt"/>
                <a:ea typeface="+mn-ea"/>
                <a:cs typeface="+mn-cs"/>
              </a:defRPr>
            </a:lvl8pPr>
            <a:lvl9pPr marL="2914650" indent="-171450" algn="l" rtl="0" fontAlgn="base">
              <a:spcBef>
                <a:spcPct val="20000"/>
              </a:spcBef>
              <a:spcAft>
                <a:spcPct val="0"/>
              </a:spcAft>
              <a:buChar char="•"/>
              <a:defRPr>
                <a:solidFill>
                  <a:schemeClr val="lt1"/>
                </a:solidFill>
                <a:latin typeface="+mn-lt"/>
                <a:ea typeface="+mn-ea"/>
                <a:cs typeface="+mn-cs"/>
              </a:defRPr>
            </a:lvl9pPr>
          </a:lstStyle>
          <a:p>
            <a:pPr marL="0" indent="0" algn="ctr" defTabSz="914126">
              <a:buNone/>
            </a:pPr>
            <a:r>
              <a:rPr lang="en-US" sz="2000" kern="0" dirty="0" smtClean="0">
                <a:solidFill>
                  <a:srgbClr val="C00000"/>
                </a:solidFill>
                <a:latin typeface="Arial"/>
              </a:rPr>
              <a:t>Store the repaired chunk of S</a:t>
            </a:r>
            <a:r>
              <a:rPr lang="en-US" sz="2000" kern="0" baseline="-25000" dirty="0" smtClean="0">
                <a:solidFill>
                  <a:srgbClr val="C00000"/>
                </a:solidFill>
                <a:latin typeface="Arial"/>
              </a:rPr>
              <a:t>1</a:t>
            </a:r>
            <a:r>
              <a:rPr lang="en-US" sz="2000" kern="0" dirty="0" smtClean="0">
                <a:solidFill>
                  <a:srgbClr val="C00000"/>
                </a:solidFill>
                <a:latin typeface="Arial"/>
              </a:rPr>
              <a:t> on N</a:t>
            </a:r>
            <a:r>
              <a:rPr lang="en-US" sz="2000" kern="0" baseline="-25000" dirty="0" smtClean="0">
                <a:solidFill>
                  <a:srgbClr val="C00000"/>
                </a:solidFill>
                <a:latin typeface="Arial"/>
              </a:rPr>
              <a:t>5</a:t>
            </a:r>
            <a:endParaRPr lang="en-US" sz="2000" kern="0" baseline="-25000" dirty="0">
              <a:solidFill>
                <a:srgbClr val="C00000"/>
              </a:solidFill>
              <a:latin typeface="Arial"/>
            </a:endParaRPr>
          </a:p>
        </p:txBody>
      </p:sp>
      <p:grpSp>
        <p:nvGrpSpPr>
          <p:cNvPr id="6" name="组合 5"/>
          <p:cNvGrpSpPr/>
          <p:nvPr/>
        </p:nvGrpSpPr>
        <p:grpSpPr>
          <a:xfrm>
            <a:off x="1598613" y="4153811"/>
            <a:ext cx="6324599" cy="2088216"/>
            <a:chOff x="1598613" y="3670106"/>
            <a:chExt cx="6324599" cy="2088216"/>
          </a:xfrm>
        </p:grpSpPr>
        <p:sp>
          <p:nvSpPr>
            <p:cNvPr id="94" name="左大括号 93"/>
            <p:cNvSpPr/>
            <p:nvPr/>
          </p:nvSpPr>
          <p:spPr bwMode="auto">
            <a:xfrm>
              <a:off x="2644533" y="3670106"/>
              <a:ext cx="324092" cy="2088216"/>
            </a:xfrm>
            <a:prstGeom prst="leftBrace">
              <a:avLst/>
            </a:prstGeom>
            <a:no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5" name="Rectangle 105"/>
            <p:cNvSpPr/>
            <p:nvPr/>
          </p:nvSpPr>
          <p:spPr>
            <a:xfrm>
              <a:off x="1598613" y="4459041"/>
              <a:ext cx="1197049" cy="523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Healthy </a:t>
              </a:r>
            </a:p>
            <a:p>
              <a:pPr algn="ctr"/>
              <a:r>
                <a:rPr lang="en-US" sz="2000" dirty="0" smtClean="0">
                  <a:solidFill>
                    <a:schemeClr val="tx1"/>
                  </a:solidFill>
                  <a:latin typeface="Arial" panose="020B0604020202020204" pitchFamily="34" charset="0"/>
                  <a:cs typeface="Arial" panose="020B0604020202020204" pitchFamily="34" charset="0"/>
                </a:rPr>
                <a:t>nodes</a:t>
              </a:r>
              <a:endParaRPr lang="en-US" sz="2000" dirty="0">
                <a:solidFill>
                  <a:schemeClr val="tx1"/>
                </a:solidFill>
                <a:latin typeface="Arial" panose="020B0604020202020204" pitchFamily="34" charset="0"/>
                <a:cs typeface="Arial" panose="020B0604020202020204" pitchFamily="34" charset="0"/>
              </a:endParaRPr>
            </a:p>
          </p:txBody>
        </p:sp>
        <p:cxnSp>
          <p:nvCxnSpPr>
            <p:cNvPr id="103" name="Straight Arrow Connector 236"/>
            <p:cNvCxnSpPr/>
            <p:nvPr/>
          </p:nvCxnSpPr>
          <p:spPr>
            <a:xfrm>
              <a:off x="4951413" y="4714214"/>
              <a:ext cx="75486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3" name="Regular Pentagon 239"/>
            <p:cNvSpPr/>
            <p:nvPr/>
          </p:nvSpPr>
          <p:spPr>
            <a:xfrm>
              <a:off x="3440189" y="4095347"/>
              <a:ext cx="211082" cy="219600"/>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54" name="Regular Pentagon 240"/>
            <p:cNvSpPr/>
            <p:nvPr/>
          </p:nvSpPr>
          <p:spPr>
            <a:xfrm>
              <a:off x="3440189" y="3752447"/>
              <a:ext cx="211082" cy="219600"/>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55" name="Regular Pentagon 241"/>
            <p:cNvSpPr/>
            <p:nvPr/>
          </p:nvSpPr>
          <p:spPr>
            <a:xfrm>
              <a:off x="3440189" y="4439889"/>
              <a:ext cx="211082" cy="219600"/>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56" name="Regular Pentagon 242"/>
            <p:cNvSpPr/>
            <p:nvPr/>
          </p:nvSpPr>
          <p:spPr>
            <a:xfrm>
              <a:off x="3440189" y="5109158"/>
              <a:ext cx="211082" cy="219600"/>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57" name="Regular Pentagon 243"/>
            <p:cNvSpPr/>
            <p:nvPr/>
          </p:nvSpPr>
          <p:spPr>
            <a:xfrm>
              <a:off x="3440189" y="4766258"/>
              <a:ext cx="211082" cy="219600"/>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58" name="Regular Pentagon 244"/>
            <p:cNvSpPr/>
            <p:nvPr/>
          </p:nvSpPr>
          <p:spPr>
            <a:xfrm>
              <a:off x="3440189" y="5453700"/>
              <a:ext cx="211082" cy="219600"/>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59" name="Isosceles Triangle 324"/>
            <p:cNvSpPr/>
            <p:nvPr/>
          </p:nvSpPr>
          <p:spPr>
            <a:xfrm>
              <a:off x="4190729" y="4146910"/>
              <a:ext cx="208111" cy="179174"/>
            </a:xfrm>
            <a:prstGeom prst="triangle">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0" name="Isosceles Triangle 325"/>
            <p:cNvSpPr/>
            <p:nvPr/>
          </p:nvSpPr>
          <p:spPr>
            <a:xfrm>
              <a:off x="4201704" y="4515626"/>
              <a:ext cx="208111" cy="179174"/>
            </a:xfrm>
            <a:prstGeom prst="triangle">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1" name="Isosceles Triangle 326"/>
            <p:cNvSpPr/>
            <p:nvPr/>
          </p:nvSpPr>
          <p:spPr>
            <a:xfrm>
              <a:off x="4197638" y="4879241"/>
              <a:ext cx="208111" cy="179174"/>
            </a:xfrm>
            <a:prstGeom prst="triangle">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62" name="Straight Connector 327"/>
            <p:cNvCxnSpPr>
              <a:stCxn id="154" idx="5"/>
              <a:endCxn id="160" idx="1"/>
            </p:cNvCxnSpPr>
            <p:nvPr/>
          </p:nvCxnSpPr>
          <p:spPr>
            <a:xfrm>
              <a:off x="3651271" y="3836327"/>
              <a:ext cx="602461" cy="768886"/>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330"/>
            <p:cNvCxnSpPr>
              <a:stCxn id="154" idx="5"/>
              <a:endCxn id="161" idx="1"/>
            </p:cNvCxnSpPr>
            <p:nvPr/>
          </p:nvCxnSpPr>
          <p:spPr>
            <a:xfrm>
              <a:off x="3651271" y="3836327"/>
              <a:ext cx="598395" cy="1132501"/>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333"/>
            <p:cNvCxnSpPr>
              <a:stCxn id="153" idx="5"/>
              <a:endCxn id="160" idx="1"/>
            </p:cNvCxnSpPr>
            <p:nvPr/>
          </p:nvCxnSpPr>
          <p:spPr>
            <a:xfrm>
              <a:off x="3651271" y="4179227"/>
              <a:ext cx="602461" cy="425986"/>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336"/>
            <p:cNvCxnSpPr>
              <a:stCxn id="155" idx="5"/>
              <a:endCxn id="161" idx="1"/>
            </p:cNvCxnSpPr>
            <p:nvPr/>
          </p:nvCxnSpPr>
          <p:spPr>
            <a:xfrm>
              <a:off x="3651271" y="4523769"/>
              <a:ext cx="598395" cy="445059"/>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339"/>
            <p:cNvCxnSpPr>
              <a:stCxn id="156" idx="5"/>
              <a:endCxn id="159" idx="2"/>
            </p:cNvCxnSpPr>
            <p:nvPr/>
          </p:nvCxnSpPr>
          <p:spPr>
            <a:xfrm flipV="1">
              <a:off x="3651271" y="4326084"/>
              <a:ext cx="539458" cy="866954"/>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342"/>
            <p:cNvCxnSpPr>
              <a:stCxn id="158" idx="5"/>
              <a:endCxn id="159" idx="2"/>
            </p:cNvCxnSpPr>
            <p:nvPr/>
          </p:nvCxnSpPr>
          <p:spPr>
            <a:xfrm flipV="1">
              <a:off x="3651271" y="4326084"/>
              <a:ext cx="539458" cy="1211496"/>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68" name="Rectangle 199"/>
            <p:cNvSpPr/>
            <p:nvPr/>
          </p:nvSpPr>
          <p:spPr>
            <a:xfrm>
              <a:off x="2970213" y="3752448"/>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1</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169" name="Rectangle 200"/>
            <p:cNvSpPr/>
            <p:nvPr/>
          </p:nvSpPr>
          <p:spPr>
            <a:xfrm>
              <a:off x="2970213" y="4102861"/>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2</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170" name="Rectangle 201"/>
            <p:cNvSpPr/>
            <p:nvPr/>
          </p:nvSpPr>
          <p:spPr>
            <a:xfrm>
              <a:off x="2970213" y="4438844"/>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3</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171" name="Rectangle 232"/>
            <p:cNvSpPr/>
            <p:nvPr/>
          </p:nvSpPr>
          <p:spPr>
            <a:xfrm>
              <a:off x="2970213" y="4743196"/>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4</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172" name="Rectangle 233"/>
            <p:cNvSpPr/>
            <p:nvPr/>
          </p:nvSpPr>
          <p:spPr>
            <a:xfrm>
              <a:off x="2970213" y="5094680"/>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5</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173" name="Rectangle 234"/>
            <p:cNvSpPr/>
            <p:nvPr/>
          </p:nvSpPr>
          <p:spPr>
            <a:xfrm>
              <a:off x="2970213" y="5437147"/>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6</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174" name="Rectangle 138"/>
            <p:cNvSpPr/>
            <p:nvPr/>
          </p:nvSpPr>
          <p:spPr>
            <a:xfrm>
              <a:off x="4309579" y="4491665"/>
              <a:ext cx="566955"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S</a:t>
              </a:r>
              <a:r>
                <a:rPr lang="en-US" baseline="-25000" dirty="0" smtClean="0">
                  <a:solidFill>
                    <a:schemeClr val="tx1"/>
                  </a:solidFill>
                  <a:latin typeface="Arial" panose="020B0604020202020204" pitchFamily="34" charset="0"/>
                  <a:cs typeface="Arial" panose="020B0604020202020204" pitchFamily="34" charset="0"/>
                </a:rPr>
                <a:t>2</a:t>
              </a:r>
              <a:endParaRPr lang="en-US" baseline="-25000" dirty="0">
                <a:solidFill>
                  <a:schemeClr val="tx1"/>
                </a:solidFill>
                <a:latin typeface="Arial" panose="020B0604020202020204" pitchFamily="34" charset="0"/>
                <a:cs typeface="Arial" panose="020B0604020202020204" pitchFamily="34" charset="0"/>
              </a:endParaRPr>
            </a:p>
          </p:txBody>
        </p:sp>
        <p:sp>
          <p:nvSpPr>
            <p:cNvPr id="175" name="Rectangle 139"/>
            <p:cNvSpPr/>
            <p:nvPr/>
          </p:nvSpPr>
          <p:spPr>
            <a:xfrm>
              <a:off x="4304915" y="4851460"/>
              <a:ext cx="566955"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S</a:t>
              </a:r>
              <a:r>
                <a:rPr lang="en-US" baseline="-25000" dirty="0" smtClean="0">
                  <a:solidFill>
                    <a:schemeClr val="tx1"/>
                  </a:solidFill>
                  <a:latin typeface="Arial" panose="020B0604020202020204" pitchFamily="34" charset="0"/>
                  <a:cs typeface="Arial" panose="020B0604020202020204" pitchFamily="34" charset="0"/>
                </a:rPr>
                <a:t>3</a:t>
              </a:r>
              <a:endParaRPr lang="en-US" baseline="-25000" dirty="0">
                <a:solidFill>
                  <a:schemeClr val="tx1"/>
                </a:solidFill>
                <a:latin typeface="Arial" panose="020B0604020202020204" pitchFamily="34" charset="0"/>
                <a:cs typeface="Arial" panose="020B0604020202020204" pitchFamily="34" charset="0"/>
              </a:endParaRPr>
            </a:p>
          </p:txBody>
        </p:sp>
        <p:sp>
          <p:nvSpPr>
            <p:cNvPr id="176" name="Rectangle 140"/>
            <p:cNvSpPr/>
            <p:nvPr/>
          </p:nvSpPr>
          <p:spPr>
            <a:xfrm>
              <a:off x="4304914" y="4118829"/>
              <a:ext cx="566955"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S</a:t>
              </a:r>
              <a:r>
                <a:rPr lang="en-US" baseline="-25000" dirty="0" smtClean="0">
                  <a:solidFill>
                    <a:schemeClr val="tx1"/>
                  </a:solidFill>
                  <a:latin typeface="Arial" panose="020B0604020202020204" pitchFamily="34" charset="0"/>
                  <a:cs typeface="Arial" panose="020B0604020202020204" pitchFamily="34" charset="0"/>
                </a:rPr>
                <a:t>1</a:t>
              </a:r>
              <a:endParaRPr lang="en-US" baseline="-25000" dirty="0">
                <a:solidFill>
                  <a:schemeClr val="tx1"/>
                </a:solidFill>
                <a:latin typeface="Arial" panose="020B0604020202020204" pitchFamily="34" charset="0"/>
                <a:cs typeface="Arial" panose="020B0604020202020204" pitchFamily="34" charset="0"/>
              </a:endParaRPr>
            </a:p>
          </p:txBody>
        </p:sp>
        <p:sp>
          <p:nvSpPr>
            <p:cNvPr id="178" name="Regular Pentagon 347"/>
            <p:cNvSpPr/>
            <p:nvPr/>
          </p:nvSpPr>
          <p:spPr>
            <a:xfrm>
              <a:off x="6316954" y="4081501"/>
              <a:ext cx="211082" cy="219600"/>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79" name="Regular Pentagon 348"/>
            <p:cNvSpPr/>
            <p:nvPr/>
          </p:nvSpPr>
          <p:spPr>
            <a:xfrm>
              <a:off x="6316954" y="3738601"/>
              <a:ext cx="211082" cy="219600"/>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80" name="Regular Pentagon 349"/>
            <p:cNvSpPr/>
            <p:nvPr/>
          </p:nvSpPr>
          <p:spPr>
            <a:xfrm>
              <a:off x="6316954" y="4426043"/>
              <a:ext cx="211082" cy="219600"/>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81" name="Regular Pentagon 350"/>
            <p:cNvSpPr/>
            <p:nvPr/>
          </p:nvSpPr>
          <p:spPr>
            <a:xfrm>
              <a:off x="6316954" y="5095312"/>
              <a:ext cx="211082" cy="219600"/>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82" name="Regular Pentagon 351"/>
            <p:cNvSpPr/>
            <p:nvPr/>
          </p:nvSpPr>
          <p:spPr>
            <a:xfrm>
              <a:off x="6316954" y="4752412"/>
              <a:ext cx="211082" cy="219600"/>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83" name="Regular Pentagon 352"/>
            <p:cNvSpPr/>
            <p:nvPr/>
          </p:nvSpPr>
          <p:spPr>
            <a:xfrm>
              <a:off x="6316954" y="5439854"/>
              <a:ext cx="211082" cy="219600"/>
            </a:xfrm>
            <a:prstGeom prst="pentagon">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84" name="Isosceles Triangle 359"/>
            <p:cNvSpPr/>
            <p:nvPr/>
          </p:nvSpPr>
          <p:spPr>
            <a:xfrm>
              <a:off x="7067494" y="4133064"/>
              <a:ext cx="208111" cy="179174"/>
            </a:xfrm>
            <a:prstGeom prst="triangle">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5" name="Isosceles Triangle 360"/>
            <p:cNvSpPr/>
            <p:nvPr/>
          </p:nvSpPr>
          <p:spPr>
            <a:xfrm>
              <a:off x="7078469" y="4501780"/>
              <a:ext cx="208111" cy="179174"/>
            </a:xfrm>
            <a:prstGeom prst="triangle">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6" name="Isosceles Triangle 361"/>
            <p:cNvSpPr/>
            <p:nvPr/>
          </p:nvSpPr>
          <p:spPr>
            <a:xfrm>
              <a:off x="7074403" y="4865395"/>
              <a:ext cx="208111" cy="179174"/>
            </a:xfrm>
            <a:prstGeom prst="triangle">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87" name="Straight Connector 362"/>
            <p:cNvCxnSpPr>
              <a:stCxn id="179" idx="5"/>
              <a:endCxn id="185" idx="1"/>
            </p:cNvCxnSpPr>
            <p:nvPr/>
          </p:nvCxnSpPr>
          <p:spPr>
            <a:xfrm>
              <a:off x="6528036" y="3822481"/>
              <a:ext cx="602461" cy="768886"/>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365"/>
            <p:cNvCxnSpPr>
              <a:stCxn id="180" idx="5"/>
              <a:endCxn id="186" idx="1"/>
            </p:cNvCxnSpPr>
            <p:nvPr/>
          </p:nvCxnSpPr>
          <p:spPr>
            <a:xfrm>
              <a:off x="6528036" y="4509923"/>
              <a:ext cx="598395" cy="445059"/>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367"/>
            <p:cNvCxnSpPr>
              <a:stCxn id="183" idx="5"/>
              <a:endCxn id="184" idx="2"/>
            </p:cNvCxnSpPr>
            <p:nvPr/>
          </p:nvCxnSpPr>
          <p:spPr>
            <a:xfrm flipV="1">
              <a:off x="6528036" y="4312238"/>
              <a:ext cx="539458" cy="1211496"/>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366"/>
            <p:cNvCxnSpPr>
              <a:stCxn id="181" idx="5"/>
              <a:endCxn id="184" idx="2"/>
            </p:cNvCxnSpPr>
            <p:nvPr/>
          </p:nvCxnSpPr>
          <p:spPr>
            <a:xfrm flipV="1">
              <a:off x="6528036" y="4312238"/>
              <a:ext cx="539458" cy="866954"/>
            </a:xfrm>
            <a:prstGeom prst="line">
              <a:avLst/>
            </a:prstGeom>
            <a:ln w="57150">
              <a:solidFill>
                <a:srgbClr val="FF4F4F"/>
              </a:solidFill>
            </a:ln>
          </p:spPr>
          <p:style>
            <a:lnRef idx="1">
              <a:schemeClr val="accent1"/>
            </a:lnRef>
            <a:fillRef idx="0">
              <a:schemeClr val="accent1"/>
            </a:fillRef>
            <a:effectRef idx="0">
              <a:schemeClr val="accent1"/>
            </a:effectRef>
            <a:fontRef idx="minor">
              <a:schemeClr val="tx1"/>
            </a:fontRef>
          </p:style>
        </p:cxnSp>
        <p:cxnSp>
          <p:nvCxnSpPr>
            <p:cNvPr id="191" name="Straight Connector 364"/>
            <p:cNvCxnSpPr>
              <a:stCxn id="178" idx="5"/>
              <a:endCxn id="185" idx="1"/>
            </p:cNvCxnSpPr>
            <p:nvPr/>
          </p:nvCxnSpPr>
          <p:spPr>
            <a:xfrm>
              <a:off x="6528036" y="4165381"/>
              <a:ext cx="602461" cy="425986"/>
            </a:xfrm>
            <a:prstGeom prst="line">
              <a:avLst/>
            </a:prstGeom>
            <a:ln w="57150">
              <a:solidFill>
                <a:srgbClr val="FF4F4F"/>
              </a:solidFill>
            </a:ln>
          </p:spPr>
          <p:style>
            <a:lnRef idx="1">
              <a:schemeClr val="accent1"/>
            </a:lnRef>
            <a:fillRef idx="0">
              <a:schemeClr val="accent1"/>
            </a:fillRef>
            <a:effectRef idx="0">
              <a:schemeClr val="accent1"/>
            </a:effectRef>
            <a:fontRef idx="minor">
              <a:schemeClr val="tx1"/>
            </a:fontRef>
          </p:style>
        </p:cxnSp>
        <p:cxnSp>
          <p:nvCxnSpPr>
            <p:cNvPr id="192" name="Straight Connector 363"/>
            <p:cNvCxnSpPr>
              <a:stCxn id="179" idx="5"/>
              <a:endCxn id="186" idx="1"/>
            </p:cNvCxnSpPr>
            <p:nvPr/>
          </p:nvCxnSpPr>
          <p:spPr>
            <a:xfrm>
              <a:off x="6528036" y="3822481"/>
              <a:ext cx="598395" cy="1132501"/>
            </a:xfrm>
            <a:prstGeom prst="line">
              <a:avLst/>
            </a:prstGeom>
            <a:ln w="57150">
              <a:solidFill>
                <a:srgbClr val="FF4F4F"/>
              </a:solidFill>
            </a:ln>
          </p:spPr>
          <p:style>
            <a:lnRef idx="1">
              <a:schemeClr val="accent1"/>
            </a:lnRef>
            <a:fillRef idx="0">
              <a:schemeClr val="accent1"/>
            </a:fillRef>
            <a:effectRef idx="0">
              <a:schemeClr val="accent1"/>
            </a:effectRef>
            <a:fontRef idx="minor">
              <a:schemeClr val="tx1"/>
            </a:fontRef>
          </p:style>
        </p:cxnSp>
        <p:sp>
          <p:nvSpPr>
            <p:cNvPr id="193" name="Rectangle 235"/>
            <p:cNvSpPr/>
            <p:nvPr/>
          </p:nvSpPr>
          <p:spPr>
            <a:xfrm>
              <a:off x="7176608" y="4474108"/>
              <a:ext cx="566955"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S</a:t>
              </a:r>
              <a:r>
                <a:rPr lang="en-US" baseline="-25000" dirty="0" smtClean="0">
                  <a:solidFill>
                    <a:schemeClr val="tx1"/>
                  </a:solidFill>
                  <a:latin typeface="Arial" panose="020B0604020202020204" pitchFamily="34" charset="0"/>
                  <a:cs typeface="Arial" panose="020B0604020202020204" pitchFamily="34" charset="0"/>
                </a:rPr>
                <a:t>2</a:t>
              </a:r>
              <a:endParaRPr lang="en-US" baseline="-25000" dirty="0">
                <a:solidFill>
                  <a:schemeClr val="tx1"/>
                </a:solidFill>
                <a:latin typeface="Arial" panose="020B0604020202020204" pitchFamily="34" charset="0"/>
                <a:cs typeface="Arial" panose="020B0604020202020204" pitchFamily="34" charset="0"/>
              </a:endParaRPr>
            </a:p>
          </p:txBody>
        </p:sp>
        <p:sp>
          <p:nvSpPr>
            <p:cNvPr id="194" name="Rectangle 136"/>
            <p:cNvSpPr/>
            <p:nvPr/>
          </p:nvSpPr>
          <p:spPr>
            <a:xfrm>
              <a:off x="7176608" y="4833903"/>
              <a:ext cx="566955"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S</a:t>
              </a:r>
              <a:r>
                <a:rPr lang="en-US" baseline="-25000" dirty="0" smtClean="0">
                  <a:solidFill>
                    <a:schemeClr val="tx1"/>
                  </a:solidFill>
                  <a:latin typeface="Arial" panose="020B0604020202020204" pitchFamily="34" charset="0"/>
                  <a:cs typeface="Arial" panose="020B0604020202020204" pitchFamily="34" charset="0"/>
                </a:rPr>
                <a:t>3</a:t>
              </a:r>
              <a:endParaRPr lang="en-US" baseline="-25000" dirty="0">
                <a:solidFill>
                  <a:schemeClr val="tx1"/>
                </a:solidFill>
                <a:latin typeface="Arial" panose="020B0604020202020204" pitchFamily="34" charset="0"/>
                <a:cs typeface="Arial" panose="020B0604020202020204" pitchFamily="34" charset="0"/>
              </a:endParaRPr>
            </a:p>
          </p:txBody>
        </p:sp>
        <p:sp>
          <p:nvSpPr>
            <p:cNvPr id="195" name="Rectangle 137"/>
            <p:cNvSpPr/>
            <p:nvPr/>
          </p:nvSpPr>
          <p:spPr>
            <a:xfrm>
              <a:off x="7176608" y="4101272"/>
              <a:ext cx="566955"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S</a:t>
              </a:r>
              <a:r>
                <a:rPr lang="en-US" baseline="-25000" dirty="0" smtClean="0">
                  <a:solidFill>
                    <a:schemeClr val="tx1"/>
                  </a:solidFill>
                  <a:latin typeface="Arial" panose="020B0604020202020204" pitchFamily="34" charset="0"/>
                  <a:cs typeface="Arial" panose="020B0604020202020204" pitchFamily="34" charset="0"/>
                </a:rPr>
                <a:t>1</a:t>
              </a:r>
              <a:endParaRPr lang="en-US" baseline="-25000" dirty="0">
                <a:solidFill>
                  <a:schemeClr val="tx1"/>
                </a:solidFill>
                <a:latin typeface="Arial" panose="020B0604020202020204" pitchFamily="34" charset="0"/>
                <a:cs typeface="Arial" panose="020B0604020202020204" pitchFamily="34" charset="0"/>
              </a:endParaRPr>
            </a:p>
          </p:txBody>
        </p:sp>
        <p:sp>
          <p:nvSpPr>
            <p:cNvPr id="196" name="Rectangle 141"/>
            <p:cNvSpPr/>
            <p:nvPr/>
          </p:nvSpPr>
          <p:spPr>
            <a:xfrm>
              <a:off x="5859872" y="3738602"/>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1</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197" name="Rectangle 142"/>
            <p:cNvSpPr/>
            <p:nvPr/>
          </p:nvSpPr>
          <p:spPr>
            <a:xfrm>
              <a:off x="5859872" y="4089015"/>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2</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198" name="Rectangle 143"/>
            <p:cNvSpPr/>
            <p:nvPr/>
          </p:nvSpPr>
          <p:spPr>
            <a:xfrm>
              <a:off x="5859872" y="4424998"/>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3</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199" name="Rectangle 144"/>
            <p:cNvSpPr/>
            <p:nvPr/>
          </p:nvSpPr>
          <p:spPr>
            <a:xfrm>
              <a:off x="5859872" y="4729350"/>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4</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200" name="Rectangle 145"/>
            <p:cNvSpPr/>
            <p:nvPr/>
          </p:nvSpPr>
          <p:spPr>
            <a:xfrm>
              <a:off x="5859872" y="5080834"/>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5</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201" name="Rectangle 146"/>
            <p:cNvSpPr/>
            <p:nvPr/>
          </p:nvSpPr>
          <p:spPr>
            <a:xfrm>
              <a:off x="5859872" y="5423301"/>
              <a:ext cx="520503" cy="252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panose="020B0604020202020204" pitchFamily="34" charset="0"/>
                  <a:cs typeface="Arial" panose="020B0604020202020204" pitchFamily="34" charset="0"/>
                </a:rPr>
                <a:t>N</a:t>
              </a:r>
              <a:r>
                <a:rPr lang="en-US" sz="2000" baseline="-25000" dirty="0" smtClean="0">
                  <a:solidFill>
                    <a:schemeClr val="tx1"/>
                  </a:solidFill>
                  <a:latin typeface="Arial" panose="020B0604020202020204" pitchFamily="34" charset="0"/>
                  <a:cs typeface="Arial" panose="020B0604020202020204" pitchFamily="34" charset="0"/>
                </a:rPr>
                <a:t>6</a:t>
              </a:r>
              <a:endParaRPr lang="en-US" sz="2000" baseline="-25000" dirty="0">
                <a:solidFill>
                  <a:schemeClr val="tx1"/>
                </a:solidFill>
                <a:latin typeface="Arial" panose="020B0604020202020204" pitchFamily="34" charset="0"/>
                <a:cs typeface="Arial" panose="020B0604020202020204" pitchFamily="34" charset="0"/>
              </a:endParaRPr>
            </a:p>
          </p:txBody>
        </p:sp>
        <p:sp>
          <p:nvSpPr>
            <p:cNvPr id="5" name="任意多边形 4"/>
            <p:cNvSpPr/>
            <p:nvPr/>
          </p:nvSpPr>
          <p:spPr bwMode="auto">
            <a:xfrm>
              <a:off x="7213108" y="3832990"/>
              <a:ext cx="710104" cy="345202"/>
            </a:xfrm>
            <a:custGeom>
              <a:avLst/>
              <a:gdLst>
                <a:gd name="connsiteX0" fmla="*/ 0 w 581891"/>
                <a:gd name="connsiteY0" fmla="*/ 170779 h 170779"/>
                <a:gd name="connsiteX1" fmla="*/ 249382 w 581891"/>
                <a:gd name="connsiteY1" fmla="*/ 21150 h 170779"/>
                <a:gd name="connsiteX2" fmla="*/ 581891 w 581891"/>
                <a:gd name="connsiteY2" fmla="*/ 4524 h 170779"/>
              </a:gdLst>
              <a:ahLst/>
              <a:cxnLst>
                <a:cxn ang="0">
                  <a:pos x="connsiteX0" y="connsiteY0"/>
                </a:cxn>
                <a:cxn ang="0">
                  <a:pos x="connsiteX1" y="connsiteY1"/>
                </a:cxn>
                <a:cxn ang="0">
                  <a:pos x="connsiteX2" y="connsiteY2"/>
                </a:cxn>
              </a:cxnLst>
              <a:rect l="l" t="t" r="r" b="b"/>
              <a:pathLst>
                <a:path w="581891" h="170779">
                  <a:moveTo>
                    <a:pt x="0" y="170779"/>
                  </a:moveTo>
                  <a:cubicBezTo>
                    <a:pt x="76200" y="109819"/>
                    <a:pt x="152400" y="48859"/>
                    <a:pt x="249382" y="21150"/>
                  </a:cubicBezTo>
                  <a:cubicBezTo>
                    <a:pt x="346364" y="-6559"/>
                    <a:pt x="523702" y="-1018"/>
                    <a:pt x="581891" y="4524"/>
                  </a:cubicBezTo>
                </a:path>
              </a:pathLst>
            </a:custGeom>
            <a:noFill/>
            <a:ln w="19050" cap="flat" cmpd="sng" algn="ctr">
              <a:solidFill>
                <a:srgbClr val="C00000"/>
              </a:solidFill>
              <a:prstDash val="dash"/>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36246214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Reconstruction Sets</a:t>
            </a:r>
            <a:endParaRPr lang="en-US" dirty="0"/>
          </a:p>
        </p:txBody>
      </p:sp>
      <p:sp>
        <p:nvSpPr>
          <p:cNvPr id="3" name="Content Placeholder 2"/>
          <p:cNvSpPr>
            <a:spLocks noGrp="1"/>
          </p:cNvSpPr>
          <p:nvPr>
            <p:ph idx="1"/>
          </p:nvPr>
        </p:nvSpPr>
        <p:spPr>
          <a:xfrm>
            <a:off x="507600" y="1752600"/>
            <a:ext cx="10969943" cy="4495800"/>
          </a:xfrm>
        </p:spPr>
        <p:txBody>
          <a:bodyPr/>
          <a:lstStyle/>
          <a:p>
            <a:pPr marL="342900" lvl="1" indent="-342900">
              <a:spcBef>
                <a:spcPct val="50000"/>
              </a:spcBef>
              <a:buFont typeface="Wingdings" pitchFamily="2" charset="2"/>
              <a:buChar char="Ø"/>
            </a:pPr>
            <a:r>
              <a:rPr lang="en-US" altLang="zh-CN" sz="2800" dirty="0" smtClean="0">
                <a:ea typeface="+mn-ea"/>
                <a:cs typeface="+mn-cs"/>
              </a:rPr>
              <a:t>Maximize number </a:t>
            </a:r>
            <a:r>
              <a:rPr lang="en-US" altLang="zh-CN" sz="2800" dirty="0">
                <a:ea typeface="+mn-ea"/>
                <a:cs typeface="+mn-cs"/>
              </a:rPr>
              <a:t>of chunks </a:t>
            </a:r>
            <a:r>
              <a:rPr lang="en-US" altLang="zh-CN" sz="2800" dirty="0" smtClean="0">
                <a:ea typeface="+mn-ea"/>
                <a:cs typeface="+mn-cs"/>
              </a:rPr>
              <a:t>repaired in each repair round to </a:t>
            </a:r>
            <a:r>
              <a:rPr lang="en-US" altLang="zh-CN" sz="2800" dirty="0" smtClean="0"/>
              <a:t>minimize total number of </a:t>
            </a:r>
            <a:r>
              <a:rPr lang="en-US" altLang="zh-CN" sz="2800" dirty="0"/>
              <a:t>repair </a:t>
            </a:r>
            <a:r>
              <a:rPr lang="en-US" altLang="zh-CN" sz="2800" dirty="0" smtClean="0"/>
              <a:t>rounds</a:t>
            </a:r>
            <a:endParaRPr lang="en-US" altLang="zh-CN" sz="2800" dirty="0" smtClean="0">
              <a:ea typeface="+mn-ea"/>
              <a:cs typeface="+mn-cs"/>
            </a:endParaRPr>
          </a:p>
          <a:p>
            <a:r>
              <a:rPr lang="en-US" altLang="zh-CN" b="1" dirty="0" smtClean="0">
                <a:solidFill>
                  <a:srgbClr val="FF0000"/>
                </a:solidFill>
              </a:rPr>
              <a:t>Reconstruction set:</a:t>
            </a:r>
            <a:r>
              <a:rPr lang="en-US" altLang="zh-CN" dirty="0" smtClean="0"/>
              <a:t> chunks of an STF node that can be reconstructed in parallel in a repair round</a:t>
            </a:r>
          </a:p>
          <a:p>
            <a:r>
              <a:rPr lang="en-US" altLang="zh-CN" sz="3200" b="1" dirty="0" smtClean="0">
                <a:solidFill>
                  <a:srgbClr val="FF0000"/>
                </a:solidFill>
              </a:rPr>
              <a:t>Idea</a:t>
            </a:r>
            <a:r>
              <a:rPr lang="en-US" altLang="zh-CN" sz="3200" b="1" dirty="0" smtClean="0">
                <a:solidFill>
                  <a:srgbClr val="FF0000"/>
                </a:solidFill>
              </a:rPr>
              <a:t>:</a:t>
            </a:r>
            <a:r>
              <a:rPr lang="en-US" altLang="zh-CN" sz="3200" b="1" dirty="0" smtClean="0">
                <a:solidFill>
                  <a:srgbClr val="00B050"/>
                </a:solidFill>
              </a:rPr>
              <a:t> </a:t>
            </a:r>
            <a:r>
              <a:rPr lang="en-US" altLang="zh-CN" dirty="0" smtClean="0"/>
              <a:t>Organize as many chunks of the STF node </a:t>
            </a:r>
            <a:r>
              <a:rPr lang="en-US" altLang="zh-CN" dirty="0"/>
              <a:t>as possible into </a:t>
            </a:r>
            <a:r>
              <a:rPr lang="en-US" altLang="zh-CN" dirty="0" smtClean="0"/>
              <a:t>a reconstruction set</a:t>
            </a:r>
            <a:endParaRPr lang="en-US" dirty="0" smtClean="0"/>
          </a:p>
          <a:p>
            <a:pPr marL="457200" lvl="1" indent="0">
              <a:buNone/>
            </a:pPr>
            <a:r>
              <a:rPr lang="en-US" dirty="0" smtClean="0"/>
              <a:t> </a:t>
            </a:r>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17</a:t>
            </a:fld>
            <a:endParaRPr lang="en-US"/>
          </a:p>
        </p:txBody>
      </p:sp>
    </p:spTree>
    <p:extLst>
      <p:ext uri="{BB962C8B-B14F-4D97-AF65-F5344CB8AC3E}">
        <p14:creationId xmlns:p14="http://schemas.microsoft.com/office/powerpoint/2010/main" val="1863722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Reconstruction Sets</a:t>
            </a:r>
            <a:endParaRPr lang="en-US" dirty="0"/>
          </a:p>
        </p:txBody>
      </p:sp>
      <p:sp>
        <p:nvSpPr>
          <p:cNvPr id="3" name="Content Placeholder 2"/>
          <p:cNvSpPr>
            <a:spLocks noGrp="1"/>
          </p:cNvSpPr>
          <p:nvPr>
            <p:ph idx="1"/>
          </p:nvPr>
        </p:nvSpPr>
        <p:spPr>
          <a:xfrm>
            <a:off x="507600" y="1371600"/>
            <a:ext cx="10969943" cy="4876800"/>
          </a:xfrm>
        </p:spPr>
        <p:txBody>
          <a:bodyPr/>
          <a:lstStyle/>
          <a:p>
            <a:pPr marL="457200" lvl="1" indent="0">
              <a:buNone/>
            </a:pPr>
            <a:endParaRPr lang="en-US" dirty="0" smtClean="0"/>
          </a:p>
          <a:p>
            <a:pPr marL="457200" lvl="1" indent="0">
              <a:buNone/>
            </a:pPr>
            <a:r>
              <a:rPr lang="en-US" dirty="0" smtClean="0"/>
              <a:t> </a:t>
            </a:r>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18</a:t>
            </a:fld>
            <a:endParaRPr lang="en-US"/>
          </a:p>
        </p:txBody>
      </p:sp>
      <p:sp>
        <p:nvSpPr>
          <p:cNvPr id="6" name="Rounded Rectangle 80"/>
          <p:cNvSpPr/>
          <p:nvPr/>
        </p:nvSpPr>
        <p:spPr>
          <a:xfrm>
            <a:off x="10124793" y="4116102"/>
            <a:ext cx="481596" cy="1638157"/>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7" name="Rounded Rectangle 72"/>
          <p:cNvSpPr/>
          <p:nvPr/>
        </p:nvSpPr>
        <p:spPr>
          <a:xfrm>
            <a:off x="5475415" y="4108778"/>
            <a:ext cx="481596" cy="1645481"/>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8" name="Rounded Rectangle 4"/>
          <p:cNvSpPr/>
          <p:nvPr/>
        </p:nvSpPr>
        <p:spPr>
          <a:xfrm>
            <a:off x="2631268" y="4107773"/>
            <a:ext cx="580357" cy="1646486"/>
          </a:xfrm>
          <a:prstGeom prst="roundRect">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ounded Rectangle 5"/>
          <p:cNvSpPr/>
          <p:nvPr/>
        </p:nvSpPr>
        <p:spPr>
          <a:xfrm>
            <a:off x="3596226" y="4107773"/>
            <a:ext cx="481596" cy="1646486"/>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0" name="Rounded Rectangle 6"/>
          <p:cNvSpPr/>
          <p:nvPr/>
        </p:nvSpPr>
        <p:spPr>
          <a:xfrm>
            <a:off x="4552817" y="4103440"/>
            <a:ext cx="481596" cy="1650819"/>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1" name="Rounded Rectangle 8"/>
          <p:cNvSpPr/>
          <p:nvPr/>
        </p:nvSpPr>
        <p:spPr>
          <a:xfrm>
            <a:off x="6397039" y="4117545"/>
            <a:ext cx="481596" cy="163671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2" name="Rounded Rectangle 9"/>
          <p:cNvSpPr/>
          <p:nvPr/>
        </p:nvSpPr>
        <p:spPr>
          <a:xfrm>
            <a:off x="7348187" y="4116537"/>
            <a:ext cx="481596" cy="163772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3" name="Rounded Rectangle 10"/>
          <p:cNvSpPr/>
          <p:nvPr/>
        </p:nvSpPr>
        <p:spPr>
          <a:xfrm>
            <a:off x="8270907" y="4123436"/>
            <a:ext cx="481596" cy="163082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4" name="Rounded Rectangle 11"/>
          <p:cNvSpPr/>
          <p:nvPr/>
        </p:nvSpPr>
        <p:spPr>
          <a:xfrm>
            <a:off x="9197851" y="4115677"/>
            <a:ext cx="481596" cy="1638581"/>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5" name="Rectangle 12"/>
          <p:cNvSpPr/>
          <p:nvPr/>
        </p:nvSpPr>
        <p:spPr>
          <a:xfrm>
            <a:off x="2195266" y="5734266"/>
            <a:ext cx="1444319" cy="380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S</a:t>
            </a:r>
            <a:r>
              <a:rPr lang="en-US" altLang="zh-CN" b="1" dirty="0" smtClean="0">
                <a:solidFill>
                  <a:schemeClr val="tx1"/>
                </a:solidFill>
                <a:latin typeface="Arial" panose="020B0604020202020204" pitchFamily="34" charset="0"/>
                <a:cs typeface="Arial" panose="020B0604020202020204" pitchFamily="34" charset="0"/>
              </a:rPr>
              <a:t>TF Node</a:t>
            </a:r>
            <a:endParaRPr lang="en-US" b="1" dirty="0">
              <a:solidFill>
                <a:schemeClr val="tx1"/>
              </a:solidFill>
              <a:latin typeface="Arial" panose="020B0604020202020204" pitchFamily="34" charset="0"/>
              <a:cs typeface="Arial" panose="020B0604020202020204" pitchFamily="34" charset="0"/>
            </a:endParaRPr>
          </a:p>
        </p:txBody>
      </p:sp>
      <p:sp>
        <p:nvSpPr>
          <p:cNvPr id="16" name="Rounded Rectangle 15"/>
          <p:cNvSpPr/>
          <p:nvPr/>
        </p:nvSpPr>
        <p:spPr>
          <a:xfrm>
            <a:off x="11043755" y="4116102"/>
            <a:ext cx="481596" cy="1638158"/>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7" name="Rectangle 35"/>
          <p:cNvSpPr/>
          <p:nvPr/>
        </p:nvSpPr>
        <p:spPr>
          <a:xfrm>
            <a:off x="5533254" y="4181407"/>
            <a:ext cx="374608" cy="26648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18" name="Rectangle 36"/>
          <p:cNvSpPr/>
          <p:nvPr/>
        </p:nvSpPr>
        <p:spPr>
          <a:xfrm>
            <a:off x="4608225" y="4181407"/>
            <a:ext cx="374608" cy="26648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19" name="Rectangle 37"/>
          <p:cNvSpPr/>
          <p:nvPr/>
        </p:nvSpPr>
        <p:spPr>
          <a:xfrm>
            <a:off x="3652749" y="4182953"/>
            <a:ext cx="374608" cy="26648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20" name="Rectangle 44"/>
          <p:cNvSpPr/>
          <p:nvPr/>
        </p:nvSpPr>
        <p:spPr>
          <a:xfrm>
            <a:off x="9252963" y="4542279"/>
            <a:ext cx="374608" cy="266488"/>
          </a:xfrm>
          <a:prstGeom prst="rect">
            <a:avLst/>
          </a:prstGeom>
          <a:solidFill>
            <a:srgbClr val="799AD5"/>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21" name="Rectangle 45"/>
          <p:cNvSpPr/>
          <p:nvPr/>
        </p:nvSpPr>
        <p:spPr>
          <a:xfrm>
            <a:off x="10181061" y="4553264"/>
            <a:ext cx="374608" cy="266488"/>
          </a:xfrm>
          <a:prstGeom prst="rect">
            <a:avLst/>
          </a:prstGeom>
          <a:solidFill>
            <a:srgbClr val="799AD5"/>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22" name="Rectangle 47"/>
          <p:cNvSpPr/>
          <p:nvPr/>
        </p:nvSpPr>
        <p:spPr>
          <a:xfrm>
            <a:off x="2683050" y="4181407"/>
            <a:ext cx="467827" cy="26648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C</a:t>
            </a:r>
            <a:r>
              <a:rPr lang="en-US" altLang="zh-CN" sz="2000" baseline="-250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23" name="Rectangle 49"/>
          <p:cNvSpPr/>
          <p:nvPr/>
        </p:nvSpPr>
        <p:spPr>
          <a:xfrm>
            <a:off x="2683807" y="4553264"/>
            <a:ext cx="467069" cy="266488"/>
          </a:xfrm>
          <a:prstGeom prst="rect">
            <a:avLst/>
          </a:prstGeom>
          <a:solidFill>
            <a:srgbClr val="799AD5"/>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C</a:t>
            </a:r>
            <a:r>
              <a:rPr lang="en-US" altLang="zh-CN" sz="2000" baseline="-250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24" name="Rectangle 50"/>
          <p:cNvSpPr/>
          <p:nvPr/>
        </p:nvSpPr>
        <p:spPr>
          <a:xfrm>
            <a:off x="2683808" y="4961008"/>
            <a:ext cx="467068" cy="266488"/>
          </a:xfrm>
          <a:prstGeom prst="rect">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C</a:t>
            </a:r>
            <a:r>
              <a:rPr lang="en-US" altLang="zh-CN" sz="2000" baseline="-25000" dirty="0">
                <a:solidFill>
                  <a:schemeClr val="tx1"/>
                </a:solidFill>
                <a:latin typeface="Arial" panose="020B0604020202020204" pitchFamily="34" charset="0"/>
                <a:cs typeface="Arial" panose="020B0604020202020204" pitchFamily="34" charset="0"/>
              </a:rPr>
              <a:t>3</a:t>
            </a:r>
            <a:endParaRPr lang="en-US" sz="1600" dirty="0">
              <a:solidFill>
                <a:schemeClr val="tx1"/>
              </a:solidFill>
              <a:latin typeface="Arial" panose="020B0604020202020204" pitchFamily="34" charset="0"/>
              <a:cs typeface="Arial" panose="020B0604020202020204" pitchFamily="34" charset="0"/>
            </a:endParaRPr>
          </a:p>
        </p:txBody>
      </p:sp>
      <p:sp>
        <p:nvSpPr>
          <p:cNvPr id="25" name="Rectangle 66"/>
          <p:cNvSpPr/>
          <p:nvPr/>
        </p:nvSpPr>
        <p:spPr>
          <a:xfrm>
            <a:off x="2683808" y="5361100"/>
            <a:ext cx="467067" cy="266488"/>
          </a:xfrm>
          <a:prstGeom prst="rect">
            <a:avLst/>
          </a:prstGeom>
          <a:solidFill>
            <a:srgbClr val="00B05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C</a:t>
            </a:r>
            <a:r>
              <a:rPr lang="en-US" altLang="zh-CN" sz="2000" baseline="-250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26" name="Rectangle 81"/>
          <p:cNvSpPr/>
          <p:nvPr/>
        </p:nvSpPr>
        <p:spPr>
          <a:xfrm>
            <a:off x="11097251" y="4553264"/>
            <a:ext cx="374608" cy="266488"/>
          </a:xfrm>
          <a:prstGeom prst="rect">
            <a:avLst/>
          </a:prstGeom>
          <a:solidFill>
            <a:srgbClr val="799AD5"/>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27" name="Rectangle 94"/>
          <p:cNvSpPr/>
          <p:nvPr/>
        </p:nvSpPr>
        <p:spPr>
          <a:xfrm>
            <a:off x="7401681" y="4969286"/>
            <a:ext cx="374608" cy="266488"/>
          </a:xfrm>
          <a:prstGeom prst="rect">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28" name="Rectangle 90"/>
          <p:cNvSpPr/>
          <p:nvPr/>
        </p:nvSpPr>
        <p:spPr>
          <a:xfrm>
            <a:off x="6444007" y="4181407"/>
            <a:ext cx="374608" cy="26648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29" name="Rectangle 91"/>
          <p:cNvSpPr/>
          <p:nvPr/>
        </p:nvSpPr>
        <p:spPr>
          <a:xfrm>
            <a:off x="7401680" y="4542279"/>
            <a:ext cx="374608" cy="266488"/>
          </a:xfrm>
          <a:prstGeom prst="rect">
            <a:avLst/>
          </a:prstGeom>
          <a:solidFill>
            <a:srgbClr val="799AD5"/>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30" name="Rectangle 92"/>
          <p:cNvSpPr/>
          <p:nvPr/>
        </p:nvSpPr>
        <p:spPr>
          <a:xfrm>
            <a:off x="6452050" y="4965868"/>
            <a:ext cx="374608" cy="266488"/>
          </a:xfrm>
          <a:prstGeom prst="rect">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31" name="Rectangle 97"/>
          <p:cNvSpPr/>
          <p:nvPr/>
        </p:nvSpPr>
        <p:spPr>
          <a:xfrm>
            <a:off x="9251345" y="4969286"/>
            <a:ext cx="374608" cy="266488"/>
          </a:xfrm>
          <a:prstGeom prst="rect">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32" name="Rectangle 101"/>
          <p:cNvSpPr/>
          <p:nvPr/>
        </p:nvSpPr>
        <p:spPr>
          <a:xfrm>
            <a:off x="10178287" y="4969286"/>
            <a:ext cx="374608" cy="266488"/>
          </a:xfrm>
          <a:prstGeom prst="rect">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33" name="Rectangle 102"/>
          <p:cNvSpPr/>
          <p:nvPr/>
        </p:nvSpPr>
        <p:spPr>
          <a:xfrm>
            <a:off x="9251344" y="5375053"/>
            <a:ext cx="374608" cy="266488"/>
          </a:xfrm>
          <a:prstGeom prst="rect">
            <a:avLst/>
          </a:prstGeom>
          <a:solidFill>
            <a:srgbClr val="00B05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34" name="Rectangle 103"/>
          <p:cNvSpPr/>
          <p:nvPr/>
        </p:nvSpPr>
        <p:spPr>
          <a:xfrm>
            <a:off x="7395416" y="5365065"/>
            <a:ext cx="374608" cy="266488"/>
          </a:xfrm>
          <a:prstGeom prst="rect">
            <a:avLst/>
          </a:prstGeom>
          <a:solidFill>
            <a:srgbClr val="00B05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35" name="Rectangle 104"/>
          <p:cNvSpPr/>
          <p:nvPr/>
        </p:nvSpPr>
        <p:spPr>
          <a:xfrm>
            <a:off x="8327105" y="5368770"/>
            <a:ext cx="374608" cy="266488"/>
          </a:xfrm>
          <a:prstGeom prst="rect">
            <a:avLst/>
          </a:prstGeom>
          <a:solidFill>
            <a:srgbClr val="00B05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36" name="Rectangle 105"/>
          <p:cNvSpPr/>
          <p:nvPr/>
        </p:nvSpPr>
        <p:spPr>
          <a:xfrm>
            <a:off x="11097251" y="5357454"/>
            <a:ext cx="374608" cy="266488"/>
          </a:xfrm>
          <a:prstGeom prst="rect">
            <a:avLst/>
          </a:prstGeom>
          <a:solidFill>
            <a:srgbClr val="00B05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37" name="Rectangle 106"/>
          <p:cNvSpPr/>
          <p:nvPr/>
        </p:nvSpPr>
        <p:spPr>
          <a:xfrm>
            <a:off x="2074555" y="4125773"/>
            <a:ext cx="513919" cy="380846"/>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C</a:t>
            </a:r>
            <a:r>
              <a:rPr lang="en-US" altLang="zh-CN" sz="2400" baseline="-25000" dirty="0" smtClean="0">
                <a:solidFill>
                  <a:schemeClr val="tx1"/>
                </a:solidFill>
                <a:latin typeface="Arial" panose="020B0604020202020204" pitchFamily="34" charset="0"/>
                <a:cs typeface="Arial" panose="020B0604020202020204" pitchFamily="34" charset="0"/>
              </a:rPr>
              <a:t>1</a:t>
            </a:r>
            <a:endParaRPr lang="en-US" dirty="0">
              <a:solidFill>
                <a:schemeClr val="tx1"/>
              </a:solidFill>
              <a:latin typeface="Arial" panose="020B0604020202020204" pitchFamily="34" charset="0"/>
              <a:cs typeface="Arial" panose="020B0604020202020204" pitchFamily="34" charset="0"/>
            </a:endParaRPr>
          </a:p>
        </p:txBody>
      </p:sp>
      <p:sp>
        <p:nvSpPr>
          <p:cNvPr id="38" name="Rectangle 107"/>
          <p:cNvSpPr/>
          <p:nvPr/>
        </p:nvSpPr>
        <p:spPr>
          <a:xfrm>
            <a:off x="2074555" y="4503874"/>
            <a:ext cx="516415" cy="380846"/>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C</a:t>
            </a:r>
            <a:r>
              <a:rPr lang="en-US" altLang="zh-CN" sz="2400" baseline="-25000" dirty="0" smtClean="0">
                <a:solidFill>
                  <a:schemeClr val="tx1"/>
                </a:solidFill>
                <a:latin typeface="Arial" panose="020B0604020202020204" pitchFamily="34" charset="0"/>
                <a:cs typeface="Arial" panose="020B0604020202020204" pitchFamily="34" charset="0"/>
              </a:rPr>
              <a:t>2</a:t>
            </a:r>
            <a:r>
              <a:rPr lang="en-US" altLang="zh-CN" dirty="0" smtClean="0">
                <a:solidFill>
                  <a:schemeClr val="tx1"/>
                </a:solidFill>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p:txBody>
      </p:sp>
      <p:sp>
        <p:nvSpPr>
          <p:cNvPr id="39" name="Rectangle 1"/>
          <p:cNvSpPr/>
          <p:nvPr/>
        </p:nvSpPr>
        <p:spPr>
          <a:xfrm>
            <a:off x="3545943" y="4038600"/>
            <a:ext cx="588906" cy="485248"/>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87"/>
          <p:cNvSpPr/>
          <p:nvPr/>
        </p:nvSpPr>
        <p:spPr>
          <a:xfrm>
            <a:off x="4496164" y="4038600"/>
            <a:ext cx="588906" cy="478837"/>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88"/>
          <p:cNvSpPr/>
          <p:nvPr/>
        </p:nvSpPr>
        <p:spPr>
          <a:xfrm>
            <a:off x="5424549" y="4038600"/>
            <a:ext cx="588906" cy="478837"/>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89"/>
          <p:cNvSpPr/>
          <p:nvPr/>
        </p:nvSpPr>
        <p:spPr>
          <a:xfrm>
            <a:off x="7286170" y="4468953"/>
            <a:ext cx="588906" cy="418394"/>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93"/>
          <p:cNvSpPr/>
          <p:nvPr/>
        </p:nvSpPr>
        <p:spPr>
          <a:xfrm>
            <a:off x="9146809" y="4466326"/>
            <a:ext cx="588906" cy="418394"/>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95"/>
          <p:cNvSpPr/>
          <p:nvPr/>
        </p:nvSpPr>
        <p:spPr>
          <a:xfrm>
            <a:off x="10067148" y="4468953"/>
            <a:ext cx="588906" cy="418394"/>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138"/>
          <p:cNvSpPr/>
          <p:nvPr/>
        </p:nvSpPr>
        <p:spPr>
          <a:xfrm>
            <a:off x="6388814" y="5727961"/>
            <a:ext cx="546906" cy="380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4</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6" name="Rectangle 139"/>
          <p:cNvSpPr/>
          <p:nvPr/>
        </p:nvSpPr>
        <p:spPr>
          <a:xfrm>
            <a:off x="5484089" y="5731478"/>
            <a:ext cx="546906" cy="380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3</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7" name="Rectangle 141"/>
          <p:cNvSpPr/>
          <p:nvPr/>
        </p:nvSpPr>
        <p:spPr>
          <a:xfrm>
            <a:off x="4574766" y="5731478"/>
            <a:ext cx="546906" cy="380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2</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48" name="Rectangle 152"/>
          <p:cNvSpPr/>
          <p:nvPr/>
        </p:nvSpPr>
        <p:spPr>
          <a:xfrm>
            <a:off x="3577142" y="5731478"/>
            <a:ext cx="546906" cy="380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1</a:t>
            </a:r>
            <a:endParaRPr lang="en-US" sz="2800" baseline="-25000" dirty="0">
              <a:solidFill>
                <a:schemeClr val="tx1"/>
              </a:solidFill>
              <a:latin typeface="Arial" panose="020B0604020202020204" pitchFamily="34" charset="0"/>
              <a:cs typeface="Arial" panose="020B0604020202020204" pitchFamily="34" charset="0"/>
            </a:endParaRPr>
          </a:p>
        </p:txBody>
      </p:sp>
      <p:sp>
        <p:nvSpPr>
          <p:cNvPr id="49" name="Rectangle 153"/>
          <p:cNvSpPr/>
          <p:nvPr/>
        </p:nvSpPr>
        <p:spPr>
          <a:xfrm>
            <a:off x="7335758" y="5732625"/>
            <a:ext cx="546906" cy="380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5</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50" name="Rectangle 154"/>
          <p:cNvSpPr/>
          <p:nvPr/>
        </p:nvSpPr>
        <p:spPr>
          <a:xfrm>
            <a:off x="8282290" y="5731480"/>
            <a:ext cx="546906" cy="380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6</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51" name="Rectangle 155"/>
          <p:cNvSpPr/>
          <p:nvPr/>
        </p:nvSpPr>
        <p:spPr>
          <a:xfrm>
            <a:off x="9234986" y="5731477"/>
            <a:ext cx="546906" cy="380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7</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52" name="Rectangle 156"/>
          <p:cNvSpPr/>
          <p:nvPr/>
        </p:nvSpPr>
        <p:spPr>
          <a:xfrm>
            <a:off x="10159710" y="5727962"/>
            <a:ext cx="546906" cy="380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8</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53" name="Rectangle 157"/>
          <p:cNvSpPr/>
          <p:nvPr/>
        </p:nvSpPr>
        <p:spPr>
          <a:xfrm>
            <a:off x="11033169" y="5727963"/>
            <a:ext cx="546906" cy="380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N</a:t>
            </a:r>
            <a:r>
              <a:rPr lang="en-US" altLang="zh-CN" sz="2400" baseline="-25000" dirty="0" smtClean="0">
                <a:solidFill>
                  <a:schemeClr val="tx1"/>
                </a:solidFill>
                <a:latin typeface="Arial" panose="020B0604020202020204" pitchFamily="34" charset="0"/>
                <a:cs typeface="Arial" panose="020B0604020202020204" pitchFamily="34" charset="0"/>
              </a:rPr>
              <a:t>9</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56" name="矩形 55"/>
          <p:cNvSpPr/>
          <p:nvPr/>
        </p:nvSpPr>
        <p:spPr>
          <a:xfrm>
            <a:off x="-34076" y="4436963"/>
            <a:ext cx="2108631" cy="646331"/>
          </a:xfrm>
          <a:prstGeom prst="rect">
            <a:avLst/>
          </a:prstGeom>
        </p:spPr>
        <p:txBody>
          <a:bodyPr wrap="square">
            <a:spAutoFit/>
          </a:bodyPr>
          <a:lstStyle/>
          <a:p>
            <a:pPr algn="ctr"/>
            <a:r>
              <a:rPr lang="en-US" altLang="zh-CN" b="1" dirty="0" smtClean="0">
                <a:solidFill>
                  <a:srgbClr val="FF9933"/>
                </a:solidFill>
              </a:rPr>
              <a:t>A reconstruction </a:t>
            </a:r>
          </a:p>
          <a:p>
            <a:pPr algn="ctr"/>
            <a:r>
              <a:rPr lang="en-US" altLang="zh-CN" b="1" dirty="0" smtClean="0">
                <a:solidFill>
                  <a:srgbClr val="FF9933"/>
                </a:solidFill>
              </a:rPr>
              <a:t>set</a:t>
            </a:r>
            <a:endParaRPr lang="zh-CN" altLang="en-US" b="1" dirty="0">
              <a:solidFill>
                <a:srgbClr val="FF9933"/>
              </a:solidFill>
            </a:endParaRPr>
          </a:p>
        </p:txBody>
      </p:sp>
      <p:sp>
        <p:nvSpPr>
          <p:cNvPr id="117" name="Rectangle 107"/>
          <p:cNvSpPr/>
          <p:nvPr/>
        </p:nvSpPr>
        <p:spPr>
          <a:xfrm>
            <a:off x="2079317" y="4912107"/>
            <a:ext cx="516415" cy="380846"/>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C</a:t>
            </a:r>
            <a:r>
              <a:rPr lang="en-US" altLang="zh-CN" sz="2400" baseline="-25000" dirty="0" smtClean="0">
                <a:solidFill>
                  <a:schemeClr val="tx1"/>
                </a:solidFill>
                <a:latin typeface="Arial" panose="020B0604020202020204" pitchFamily="34" charset="0"/>
                <a:cs typeface="Arial" panose="020B0604020202020204" pitchFamily="34" charset="0"/>
              </a:rPr>
              <a:t>3</a:t>
            </a:r>
            <a:r>
              <a:rPr lang="en-US" altLang="zh-CN" dirty="0" smtClean="0">
                <a:solidFill>
                  <a:schemeClr val="tx1"/>
                </a:solidFill>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p:txBody>
      </p:sp>
      <p:sp>
        <p:nvSpPr>
          <p:cNvPr id="122" name="Rectangle 88"/>
          <p:cNvSpPr/>
          <p:nvPr/>
        </p:nvSpPr>
        <p:spPr>
          <a:xfrm>
            <a:off x="6335054" y="4884191"/>
            <a:ext cx="592514" cy="429842"/>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88"/>
          <p:cNvSpPr/>
          <p:nvPr/>
        </p:nvSpPr>
        <p:spPr>
          <a:xfrm>
            <a:off x="7292727" y="4879331"/>
            <a:ext cx="592514" cy="429842"/>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88"/>
          <p:cNvSpPr/>
          <p:nvPr/>
        </p:nvSpPr>
        <p:spPr>
          <a:xfrm>
            <a:off x="10072108" y="4884720"/>
            <a:ext cx="592514" cy="429842"/>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07"/>
          <p:cNvSpPr/>
          <p:nvPr/>
        </p:nvSpPr>
        <p:spPr>
          <a:xfrm>
            <a:off x="2079317" y="5292503"/>
            <a:ext cx="516415" cy="380846"/>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C</a:t>
            </a:r>
            <a:r>
              <a:rPr lang="en-US" altLang="zh-CN" sz="2400" baseline="-25000" dirty="0" smtClean="0">
                <a:solidFill>
                  <a:schemeClr val="tx1"/>
                </a:solidFill>
                <a:latin typeface="Arial" panose="020B0604020202020204" pitchFamily="34" charset="0"/>
                <a:cs typeface="Arial" panose="020B0604020202020204" pitchFamily="34" charset="0"/>
              </a:rPr>
              <a:t>4</a:t>
            </a:r>
            <a:r>
              <a:rPr lang="en-US" altLang="zh-CN" dirty="0" smtClean="0">
                <a:solidFill>
                  <a:schemeClr val="tx1"/>
                </a:solidFill>
                <a:latin typeface="Arial" panose="020B0604020202020204" pitchFamily="34" charset="0"/>
                <a:cs typeface="Arial" panose="020B0604020202020204" pitchFamily="34" charset="0"/>
              </a:rPr>
              <a:t> </a:t>
            </a:r>
            <a:endParaRPr lang="en-US" dirty="0">
              <a:solidFill>
                <a:schemeClr val="tx1"/>
              </a:solidFill>
              <a:latin typeface="Arial" panose="020B0604020202020204" pitchFamily="34" charset="0"/>
              <a:cs typeface="Arial" panose="020B0604020202020204" pitchFamily="34" charset="0"/>
            </a:endParaRPr>
          </a:p>
        </p:txBody>
      </p:sp>
      <p:sp>
        <p:nvSpPr>
          <p:cNvPr id="126" name="Rectangle 88"/>
          <p:cNvSpPr/>
          <p:nvPr/>
        </p:nvSpPr>
        <p:spPr>
          <a:xfrm>
            <a:off x="8210214" y="5287093"/>
            <a:ext cx="592514" cy="429842"/>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88"/>
          <p:cNvSpPr/>
          <p:nvPr/>
        </p:nvSpPr>
        <p:spPr>
          <a:xfrm>
            <a:off x="9146809" y="5287093"/>
            <a:ext cx="592514" cy="429842"/>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88"/>
          <p:cNvSpPr/>
          <p:nvPr/>
        </p:nvSpPr>
        <p:spPr>
          <a:xfrm>
            <a:off x="10988298" y="5279423"/>
            <a:ext cx="592514" cy="429842"/>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ontent Placeholder 2"/>
          <p:cNvSpPr txBox="1">
            <a:spLocks/>
          </p:cNvSpPr>
          <p:nvPr/>
        </p:nvSpPr>
        <p:spPr bwMode="auto">
          <a:xfrm>
            <a:off x="609441" y="1600201"/>
            <a:ext cx="10969943" cy="236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00000"/>
              </a:lnSpc>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0" fontAlgn="base" hangingPunct="0">
              <a:lnSpc>
                <a:spcPct val="100000"/>
              </a:lnSpc>
              <a:spcBef>
                <a:spcPct val="20000"/>
              </a:spcBef>
              <a:spcAft>
                <a:spcPct val="0"/>
              </a:spcAft>
              <a:buChar char="•"/>
              <a:defRPr sz="2400">
                <a:solidFill>
                  <a:schemeClr val="tx1"/>
                </a:solidFill>
                <a:latin typeface="+mn-lt"/>
              </a:defRPr>
            </a:lvl2pPr>
            <a:lvl3pPr marL="1143000" indent="-228600" algn="l" rtl="0" eaLnBrk="0" fontAlgn="base" hangingPunct="0">
              <a:lnSpc>
                <a:spcPct val="100000"/>
              </a:lnSpc>
              <a:spcBef>
                <a:spcPct val="20000"/>
              </a:spcBef>
              <a:spcAft>
                <a:spcPct val="0"/>
              </a:spcAft>
              <a:buChar char="•"/>
              <a:defRPr sz="2000">
                <a:solidFill>
                  <a:schemeClr val="tx1"/>
                </a:solidFill>
                <a:latin typeface="+mn-lt"/>
              </a:defRPr>
            </a:lvl3pPr>
            <a:lvl4pPr marL="1600200" indent="-228600" algn="l" rtl="0" eaLnBrk="0" fontAlgn="base" hangingPunct="0">
              <a:lnSpc>
                <a:spcPct val="100000"/>
              </a:lnSpc>
              <a:spcBef>
                <a:spcPct val="20000"/>
              </a:spcBef>
              <a:spcAft>
                <a:spcPct val="0"/>
              </a:spcAft>
              <a:buChar char="•"/>
              <a:defRPr sz="1800">
                <a:solidFill>
                  <a:schemeClr val="tx1"/>
                </a:solidFill>
                <a:latin typeface="+mn-lt"/>
              </a:defRPr>
            </a:lvl4pPr>
            <a:lvl5pPr marL="2057400" indent="-228600" algn="l" rtl="0" eaLnBrk="0" fontAlgn="base" hangingPunct="0">
              <a:lnSpc>
                <a:spcPct val="100000"/>
              </a:lnSpc>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kern="0" dirty="0" smtClean="0"/>
              <a:t>Step 1: Initialize a reconstruction set </a:t>
            </a:r>
          </a:p>
          <a:p>
            <a:r>
              <a:rPr lang="en-US" kern="0" dirty="0" smtClean="0"/>
              <a:t>Step 2: Optimize a reconstruction set</a:t>
            </a:r>
          </a:p>
          <a:p>
            <a:pPr lvl="1"/>
            <a:r>
              <a:rPr lang="en-US" kern="0" dirty="0" smtClean="0"/>
              <a:t>Replace each selected chunk with every residual chunk</a:t>
            </a:r>
          </a:p>
          <a:p>
            <a:pPr lvl="1"/>
            <a:r>
              <a:rPr lang="en-US" kern="0" dirty="0" smtClean="0"/>
              <a:t>Attempt to enlarge the new reconstruction set</a:t>
            </a:r>
          </a:p>
          <a:p>
            <a:endParaRPr lang="en-US" kern="0" dirty="0"/>
          </a:p>
        </p:txBody>
      </p:sp>
    </p:spTree>
    <p:extLst>
      <p:ext uri="{BB962C8B-B14F-4D97-AF65-F5344CB8AC3E}">
        <p14:creationId xmlns:p14="http://schemas.microsoft.com/office/powerpoint/2010/main" val="333942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animEffect transition="in" filter="fade">
                                      <p:cBhvr>
                                        <p:cTn id="7" dur="500"/>
                                        <p:tgtEl>
                                          <p:spTgt spid="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3">
                                            <p:txEl>
                                              <p:pRg st="1" end="1"/>
                                            </p:txEl>
                                          </p:spTgt>
                                        </p:tgtEl>
                                        <p:attrNameLst>
                                          <p:attrName>style.visibility</p:attrName>
                                        </p:attrNameLst>
                                      </p:cBhvr>
                                      <p:to>
                                        <p:strVal val="visible"/>
                                      </p:to>
                                    </p:set>
                                    <p:animEffect transition="in" filter="fade">
                                      <p:cBhvr>
                                        <p:cTn id="41" dur="500"/>
                                        <p:tgtEl>
                                          <p:spTgt spid="63">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3">
                                            <p:txEl>
                                              <p:pRg st="2" end="2"/>
                                            </p:txEl>
                                          </p:spTgt>
                                        </p:tgtEl>
                                        <p:attrNameLst>
                                          <p:attrName>style.visibility</p:attrName>
                                        </p:attrNameLst>
                                      </p:cBhvr>
                                      <p:to>
                                        <p:strVal val="visible"/>
                                      </p:to>
                                    </p:set>
                                    <p:animEffect transition="in" filter="fade">
                                      <p:cBhvr>
                                        <p:cTn id="44" dur="500"/>
                                        <p:tgtEl>
                                          <p:spTgt spid="63">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3">
                                            <p:txEl>
                                              <p:pRg st="3" end="3"/>
                                            </p:txEl>
                                          </p:spTgt>
                                        </p:tgtEl>
                                        <p:attrNameLst>
                                          <p:attrName>style.visibility</p:attrName>
                                        </p:attrNameLst>
                                      </p:cBhvr>
                                      <p:to>
                                        <p:strVal val="visible"/>
                                      </p:to>
                                    </p:set>
                                    <p:animEffect transition="in" filter="fade">
                                      <p:cBhvr>
                                        <p:cTn id="47" dur="500"/>
                                        <p:tgtEl>
                                          <p:spTgt spid="6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38"/>
                                        </p:tgtEl>
                                      </p:cBhvr>
                                    </p:animEffect>
                                    <p:set>
                                      <p:cBhvr>
                                        <p:cTn id="52" dur="1" fill="hold">
                                          <p:stCondLst>
                                            <p:cond delay="499"/>
                                          </p:stCondLst>
                                        </p:cTn>
                                        <p:tgtEl>
                                          <p:spTgt spid="38"/>
                                        </p:tgtEl>
                                        <p:attrNameLst>
                                          <p:attrName>style.visibility</p:attrName>
                                        </p:attrNameLst>
                                      </p:cBhvr>
                                      <p:to>
                                        <p:strVal val="hidden"/>
                                      </p:to>
                                    </p:set>
                                  </p:childTnLst>
                                </p:cTn>
                              </p:par>
                              <p:par>
                                <p:cTn id="53" presetID="22" presetClass="exit" presetSubtype="4" fill="hold" grpId="1" nodeType="withEffect">
                                  <p:stCondLst>
                                    <p:cond delay="0"/>
                                  </p:stCondLst>
                                  <p:childTnLst>
                                    <p:animEffect transition="out" filter="wipe(down)">
                                      <p:cBhvr>
                                        <p:cTn id="54" dur="500"/>
                                        <p:tgtEl>
                                          <p:spTgt spid="42"/>
                                        </p:tgtEl>
                                      </p:cBhvr>
                                    </p:animEffect>
                                    <p:set>
                                      <p:cBhvr>
                                        <p:cTn id="55" dur="1" fill="hold">
                                          <p:stCondLst>
                                            <p:cond delay="499"/>
                                          </p:stCondLst>
                                        </p:cTn>
                                        <p:tgtEl>
                                          <p:spTgt spid="42"/>
                                        </p:tgtEl>
                                        <p:attrNameLst>
                                          <p:attrName>style.visibility</p:attrName>
                                        </p:attrNameLst>
                                      </p:cBhvr>
                                      <p:to>
                                        <p:strVal val="hidden"/>
                                      </p:to>
                                    </p:set>
                                  </p:childTnLst>
                                </p:cTn>
                              </p:par>
                              <p:par>
                                <p:cTn id="56" presetID="22" presetClass="exit" presetSubtype="4" fill="hold" grpId="1" nodeType="withEffect">
                                  <p:stCondLst>
                                    <p:cond delay="0"/>
                                  </p:stCondLst>
                                  <p:childTnLst>
                                    <p:animEffect transition="out" filter="wipe(down)">
                                      <p:cBhvr>
                                        <p:cTn id="57" dur="500"/>
                                        <p:tgtEl>
                                          <p:spTgt spid="43"/>
                                        </p:tgtEl>
                                      </p:cBhvr>
                                    </p:animEffect>
                                    <p:set>
                                      <p:cBhvr>
                                        <p:cTn id="58" dur="1" fill="hold">
                                          <p:stCondLst>
                                            <p:cond delay="499"/>
                                          </p:stCondLst>
                                        </p:cTn>
                                        <p:tgtEl>
                                          <p:spTgt spid="43"/>
                                        </p:tgtEl>
                                        <p:attrNameLst>
                                          <p:attrName>style.visibility</p:attrName>
                                        </p:attrNameLst>
                                      </p:cBhvr>
                                      <p:to>
                                        <p:strVal val="hidden"/>
                                      </p:to>
                                    </p:set>
                                  </p:childTnLst>
                                </p:cTn>
                              </p:par>
                              <p:par>
                                <p:cTn id="59" presetID="22" presetClass="exit" presetSubtype="4" fill="hold" grpId="1" nodeType="withEffect">
                                  <p:stCondLst>
                                    <p:cond delay="0"/>
                                  </p:stCondLst>
                                  <p:childTnLst>
                                    <p:animEffect transition="out" filter="wipe(down)">
                                      <p:cBhvr>
                                        <p:cTn id="60" dur="500"/>
                                        <p:tgtEl>
                                          <p:spTgt spid="44"/>
                                        </p:tgtEl>
                                      </p:cBhvr>
                                    </p:animEffect>
                                    <p:set>
                                      <p:cBhvr>
                                        <p:cTn id="61" dur="1" fill="hold">
                                          <p:stCondLst>
                                            <p:cond delay="499"/>
                                          </p:stCondLst>
                                        </p:cTn>
                                        <p:tgtEl>
                                          <p:spTgt spid="44"/>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17"/>
                                        </p:tgtEl>
                                        <p:attrNameLst>
                                          <p:attrName>style.visibility</p:attrName>
                                        </p:attrNameLst>
                                      </p:cBhvr>
                                      <p:to>
                                        <p:strVal val="visible"/>
                                      </p:to>
                                    </p:set>
                                    <p:animEffect transition="in" filter="wipe(down)">
                                      <p:cBhvr>
                                        <p:cTn id="66" dur="500"/>
                                        <p:tgtEl>
                                          <p:spTgt spid="117"/>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122"/>
                                        </p:tgtEl>
                                        <p:attrNameLst>
                                          <p:attrName>style.visibility</p:attrName>
                                        </p:attrNameLst>
                                      </p:cBhvr>
                                      <p:to>
                                        <p:strVal val="visible"/>
                                      </p:to>
                                    </p:set>
                                    <p:animEffect transition="in" filter="wipe(down)">
                                      <p:cBhvr>
                                        <p:cTn id="69" dur="500"/>
                                        <p:tgtEl>
                                          <p:spTgt spid="122"/>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123"/>
                                        </p:tgtEl>
                                        <p:attrNameLst>
                                          <p:attrName>style.visibility</p:attrName>
                                        </p:attrNameLst>
                                      </p:cBhvr>
                                      <p:to>
                                        <p:strVal val="visible"/>
                                      </p:to>
                                    </p:set>
                                    <p:animEffect transition="in" filter="wipe(down)">
                                      <p:cBhvr>
                                        <p:cTn id="72" dur="500"/>
                                        <p:tgtEl>
                                          <p:spTgt spid="123"/>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124"/>
                                        </p:tgtEl>
                                        <p:attrNameLst>
                                          <p:attrName>style.visibility</p:attrName>
                                        </p:attrNameLst>
                                      </p:cBhvr>
                                      <p:to>
                                        <p:strVal val="visible"/>
                                      </p:to>
                                    </p:set>
                                    <p:animEffect transition="in" filter="wipe(down)">
                                      <p:cBhvr>
                                        <p:cTn id="75" dur="500"/>
                                        <p:tgtEl>
                                          <p:spTgt spid="12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25"/>
                                        </p:tgtEl>
                                        <p:attrNameLst>
                                          <p:attrName>style.visibility</p:attrName>
                                        </p:attrNameLst>
                                      </p:cBhvr>
                                      <p:to>
                                        <p:strVal val="visible"/>
                                      </p:to>
                                    </p:set>
                                    <p:animEffect transition="in" filter="fade">
                                      <p:cBhvr>
                                        <p:cTn id="80" dur="500"/>
                                        <p:tgtEl>
                                          <p:spTgt spid="12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26"/>
                                        </p:tgtEl>
                                        <p:attrNameLst>
                                          <p:attrName>style.visibility</p:attrName>
                                        </p:attrNameLst>
                                      </p:cBhvr>
                                      <p:to>
                                        <p:strVal val="visible"/>
                                      </p:to>
                                    </p:set>
                                    <p:animEffect transition="in" filter="fade">
                                      <p:cBhvr>
                                        <p:cTn id="83" dur="500"/>
                                        <p:tgtEl>
                                          <p:spTgt spid="12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27"/>
                                        </p:tgtEl>
                                        <p:attrNameLst>
                                          <p:attrName>style.visibility</p:attrName>
                                        </p:attrNameLst>
                                      </p:cBhvr>
                                      <p:to>
                                        <p:strVal val="visible"/>
                                      </p:to>
                                    </p:set>
                                    <p:animEffect transition="in" filter="fade">
                                      <p:cBhvr>
                                        <p:cTn id="86" dur="500"/>
                                        <p:tgtEl>
                                          <p:spTgt spid="12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28"/>
                                        </p:tgtEl>
                                        <p:attrNameLst>
                                          <p:attrName>style.visibility</p:attrName>
                                        </p:attrNameLst>
                                      </p:cBhvr>
                                      <p:to>
                                        <p:strVal val="visible"/>
                                      </p:to>
                                    </p:set>
                                    <p:animEffect transition="in" filter="fade">
                                      <p:cBhvr>
                                        <p:cTn id="89"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8" grpId="1" animBg="1"/>
      <p:bldP spid="39" grpId="0" animBg="1"/>
      <p:bldP spid="40" grpId="0" animBg="1"/>
      <p:bldP spid="41" grpId="0" animBg="1"/>
      <p:bldP spid="42" grpId="0" animBg="1"/>
      <p:bldP spid="42" grpId="1" animBg="1"/>
      <p:bldP spid="43" grpId="0" animBg="1"/>
      <p:bldP spid="43" grpId="1" animBg="1"/>
      <p:bldP spid="44" grpId="0" animBg="1"/>
      <p:bldP spid="44" grpId="1" animBg="1"/>
      <p:bldP spid="56" grpId="0"/>
      <p:bldP spid="117" grpId="0" animBg="1"/>
      <p:bldP spid="122" grpId="0" animBg="1"/>
      <p:bldP spid="123" grpId="0" animBg="1"/>
      <p:bldP spid="124" grpId="0" animBg="1"/>
      <p:bldP spid="125" grpId="0" animBg="1"/>
      <p:bldP spid="126" grpId="0" animBg="1"/>
      <p:bldP spid="127" grpId="0" animBg="1"/>
      <p:bldP spid="1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Repair Scheduling</a:t>
            </a:r>
            <a:endParaRPr lang="en-US" dirty="0"/>
          </a:p>
        </p:txBody>
      </p:sp>
      <p:sp>
        <p:nvSpPr>
          <p:cNvPr id="3" name="Content Placeholder 2"/>
          <p:cNvSpPr>
            <a:spLocks noGrp="1"/>
          </p:cNvSpPr>
          <p:nvPr>
            <p:ph idx="1"/>
          </p:nvPr>
        </p:nvSpPr>
        <p:spPr>
          <a:xfrm>
            <a:off x="507600" y="1752600"/>
            <a:ext cx="10969943" cy="4495800"/>
          </a:xfrm>
        </p:spPr>
        <p:txBody>
          <a:bodyPr/>
          <a:lstStyle/>
          <a:p>
            <a:r>
              <a:rPr lang="en-US" dirty="0" smtClean="0"/>
              <a:t>Schedule migration and reconstruction based on the resulting reconstruction sets</a:t>
            </a:r>
          </a:p>
          <a:p>
            <a:r>
              <a:rPr lang="en-US" b="1" dirty="0" smtClean="0">
                <a:solidFill>
                  <a:srgbClr val="FF0000"/>
                </a:solidFill>
              </a:rPr>
              <a:t>Idea: </a:t>
            </a:r>
            <a:r>
              <a:rPr lang="en-US" dirty="0" smtClean="0"/>
              <a:t>In each repair round, </a:t>
            </a:r>
          </a:p>
          <a:p>
            <a:pPr lvl="1">
              <a:buFont typeface="Arial" pitchFamily="34" charset="0"/>
              <a:buChar char="•"/>
            </a:pPr>
            <a:r>
              <a:rPr lang="en-US" dirty="0"/>
              <a:t>r</a:t>
            </a:r>
            <a:r>
              <a:rPr lang="en-US" dirty="0" smtClean="0"/>
              <a:t>econstruct chunks in large reconstruction sets </a:t>
            </a:r>
          </a:p>
          <a:p>
            <a:pPr lvl="1">
              <a:buFont typeface="Arial" pitchFamily="34" charset="0"/>
              <a:buChar char="•"/>
            </a:pPr>
            <a:r>
              <a:rPr lang="en-US" dirty="0"/>
              <a:t>m</a:t>
            </a:r>
            <a:r>
              <a:rPr lang="en-US" dirty="0" smtClean="0"/>
              <a:t>igrate chunks in small reconstruction sets</a:t>
            </a:r>
            <a:endParaRPr lang="en-US" dirty="0"/>
          </a:p>
          <a:p>
            <a:r>
              <a:rPr lang="en-US" dirty="0" smtClean="0"/>
              <a:t>Migration time should be </a:t>
            </a:r>
            <a:r>
              <a:rPr lang="en-US" altLang="zh-CN" dirty="0" smtClean="0"/>
              <a:t>nearly </a:t>
            </a:r>
            <a:r>
              <a:rPr lang="en-US" dirty="0" smtClean="0"/>
              <a:t>the same as the reconstruction time in each repair round</a:t>
            </a:r>
            <a:endParaRPr lang="en-US" dirty="0"/>
          </a:p>
          <a:p>
            <a:endParaRPr lang="en-US" dirty="0" smtClean="0"/>
          </a:p>
          <a:p>
            <a:pPr lvl="1">
              <a:buFont typeface="Arial" pitchFamily="34" charset="0"/>
              <a:buChar char="•"/>
            </a:pPr>
            <a:endParaRPr lang="en-US" dirty="0"/>
          </a:p>
          <a:p>
            <a:pPr marL="457200" lvl="1" indent="0">
              <a:buNone/>
            </a:pPr>
            <a:endParaRPr lang="en-US" dirty="0" smtClean="0"/>
          </a:p>
          <a:p>
            <a:pPr marL="457200" lvl="1" indent="0">
              <a:buNone/>
            </a:pPr>
            <a:r>
              <a:rPr lang="en-US" dirty="0" smtClean="0"/>
              <a:t> </a:t>
            </a:r>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19</a:t>
            </a:fld>
            <a:endParaRPr lang="en-US"/>
          </a:p>
        </p:txBody>
      </p:sp>
    </p:spTree>
    <p:extLst>
      <p:ext uri="{BB962C8B-B14F-4D97-AF65-F5344CB8AC3E}">
        <p14:creationId xmlns:p14="http://schemas.microsoft.com/office/powerpoint/2010/main" val="1184989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86990" y="1447800"/>
            <a:ext cx="10665222" cy="4937126"/>
          </a:xfrm>
        </p:spPr>
        <p:txBody>
          <a:bodyPr/>
          <a:lstStyle/>
          <a:p>
            <a:r>
              <a:rPr lang="en-US" dirty="0" smtClean="0"/>
              <a:t>Failures are prevalent in large-scale storage clusters </a:t>
            </a:r>
          </a:p>
          <a:p>
            <a:pPr lvl="1"/>
            <a:r>
              <a:rPr lang="en-US" dirty="0" smtClean="0"/>
              <a:t>Disk failures</a:t>
            </a:r>
          </a:p>
          <a:p>
            <a:pPr lvl="1"/>
            <a:r>
              <a:rPr lang="en-US" dirty="0" smtClean="0"/>
              <a:t>Latent sector failures</a:t>
            </a:r>
          </a:p>
          <a:p>
            <a:pPr lvl="1"/>
            <a:endParaRPr lang="en-US" dirty="0" smtClean="0"/>
          </a:p>
          <a:p>
            <a:r>
              <a:rPr lang="en-US" b="1" dirty="0">
                <a:solidFill>
                  <a:srgbClr val="FF0000"/>
                </a:solidFill>
              </a:rPr>
              <a:t>Erasure coding </a:t>
            </a:r>
            <a:r>
              <a:rPr lang="en-US" dirty="0"/>
              <a:t>is a promising redundancy technique </a:t>
            </a:r>
          </a:p>
          <a:p>
            <a:pPr lvl="1"/>
            <a:r>
              <a:rPr lang="en-US" dirty="0"/>
              <a:t>Minimum data redundancy via “data encoding” </a:t>
            </a:r>
          </a:p>
          <a:p>
            <a:pPr lvl="1"/>
            <a:r>
              <a:rPr lang="en-US" dirty="0"/>
              <a:t>Higher reliability with same storage redundancy than replication</a:t>
            </a:r>
          </a:p>
          <a:p>
            <a:pPr lvl="1"/>
            <a:r>
              <a:rPr lang="en-US" dirty="0"/>
              <a:t>Reportedly deployed in Google, Azure, Facebook </a:t>
            </a:r>
          </a:p>
          <a:p>
            <a:pPr lvl="2"/>
            <a:r>
              <a:rPr lang="en-US" dirty="0">
                <a:sym typeface="Wingdings" panose="05000000000000000000" pitchFamily="2" charset="2"/>
              </a:rPr>
              <a:t>e.g., Azure reduces redundancy from 3x (replication) to 1.33x (erasure coding) </a:t>
            </a:r>
            <a:br>
              <a:rPr lang="en-US" dirty="0">
                <a:sym typeface="Wingdings" panose="05000000000000000000" pitchFamily="2" charset="2"/>
              </a:rPr>
            </a:br>
            <a:r>
              <a:rPr lang="en-US" dirty="0">
                <a:sym typeface="Wingdings" panose="05000000000000000000" pitchFamily="2" charset="2"/>
              </a:rPr>
              <a:t> PBs saving</a:t>
            </a:r>
          </a:p>
          <a:p>
            <a:pPr marL="914400" lvl="2" indent="0">
              <a:buNone/>
            </a:pPr>
            <a:endParaRPr lang="en-US" dirty="0" smtClean="0"/>
          </a:p>
          <a:p>
            <a:pPr lvl="1"/>
            <a:endParaRPr lang="en-US" dirty="0" smtClean="0"/>
          </a:p>
          <a:p>
            <a:endParaRPr lang="en-US" dirty="0" smtClean="0"/>
          </a:p>
          <a:p>
            <a:pPr lvl="1"/>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a:t>
            </a:fld>
            <a:endParaRPr lang="en-US"/>
          </a:p>
        </p:txBody>
      </p:sp>
    </p:spTree>
    <p:extLst>
      <p:ext uri="{BB962C8B-B14F-4D97-AF65-F5344CB8AC3E}">
        <p14:creationId xmlns:p14="http://schemas.microsoft.com/office/powerpoint/2010/main" val="2433033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Repair Scheduling</a:t>
            </a:r>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20</a:t>
            </a:fld>
            <a:endParaRPr lang="en-US"/>
          </a:p>
        </p:txBody>
      </p:sp>
      <p:sp>
        <p:nvSpPr>
          <p:cNvPr id="74" name="Rectangle 5"/>
          <p:cNvSpPr/>
          <p:nvPr/>
        </p:nvSpPr>
        <p:spPr>
          <a:xfrm>
            <a:off x="9503473" y="4405913"/>
            <a:ext cx="1976015" cy="1479719"/>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6"/>
          <p:cNvCxnSpPr/>
          <p:nvPr/>
        </p:nvCxnSpPr>
        <p:spPr>
          <a:xfrm>
            <a:off x="2321399" y="4225744"/>
            <a:ext cx="826993" cy="0"/>
          </a:xfrm>
          <a:prstGeom prst="straightConnector1">
            <a:avLst/>
          </a:prstGeom>
          <a:ln w="38100">
            <a:solidFill>
              <a:srgbClr val="002060"/>
            </a:solidFill>
            <a:tailEnd type="triangle" w="lg" len="lg"/>
          </a:ln>
        </p:spPr>
        <p:style>
          <a:lnRef idx="1">
            <a:schemeClr val="accent1"/>
          </a:lnRef>
          <a:fillRef idx="0">
            <a:schemeClr val="accent1"/>
          </a:fillRef>
          <a:effectRef idx="0">
            <a:schemeClr val="accent1"/>
          </a:effectRef>
          <a:fontRef idx="minor">
            <a:schemeClr val="tx1"/>
          </a:fontRef>
        </p:style>
      </p:cxnSp>
      <p:sp>
        <p:nvSpPr>
          <p:cNvPr id="127" name="Rounded Rectangle 55"/>
          <p:cNvSpPr/>
          <p:nvPr/>
        </p:nvSpPr>
        <p:spPr>
          <a:xfrm>
            <a:off x="1915658" y="2809598"/>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9</a:t>
            </a:r>
          </a:p>
        </p:txBody>
      </p:sp>
      <p:sp>
        <p:nvSpPr>
          <p:cNvPr id="128" name="Rounded Rectangle 78"/>
          <p:cNvSpPr/>
          <p:nvPr/>
        </p:nvSpPr>
        <p:spPr>
          <a:xfrm>
            <a:off x="1915658" y="3217726"/>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7</a:t>
            </a:r>
          </a:p>
        </p:txBody>
      </p:sp>
      <p:sp>
        <p:nvSpPr>
          <p:cNvPr id="129" name="Rounded Rectangle 79"/>
          <p:cNvSpPr/>
          <p:nvPr/>
        </p:nvSpPr>
        <p:spPr>
          <a:xfrm>
            <a:off x="1915658" y="3636738"/>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6</a:t>
            </a:r>
          </a:p>
        </p:txBody>
      </p:sp>
      <p:sp>
        <p:nvSpPr>
          <p:cNvPr id="130" name="Rounded Rectangle 91"/>
          <p:cNvSpPr/>
          <p:nvPr/>
        </p:nvSpPr>
        <p:spPr>
          <a:xfrm>
            <a:off x="1915658" y="4043459"/>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4</a:t>
            </a:r>
          </a:p>
        </p:txBody>
      </p:sp>
      <p:sp>
        <p:nvSpPr>
          <p:cNvPr id="131" name="Rounded Rectangle 96"/>
          <p:cNvSpPr/>
          <p:nvPr/>
        </p:nvSpPr>
        <p:spPr>
          <a:xfrm>
            <a:off x="1915658" y="4473837"/>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3</a:t>
            </a:r>
          </a:p>
        </p:txBody>
      </p:sp>
      <p:sp>
        <p:nvSpPr>
          <p:cNvPr id="132" name="Rounded Rectangle 100"/>
          <p:cNvSpPr/>
          <p:nvPr/>
        </p:nvSpPr>
        <p:spPr>
          <a:xfrm>
            <a:off x="1915658" y="4917267"/>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2</a:t>
            </a:r>
          </a:p>
        </p:txBody>
      </p:sp>
      <p:sp>
        <p:nvSpPr>
          <p:cNvPr id="133" name="Rounded Rectangle 102"/>
          <p:cNvSpPr/>
          <p:nvPr/>
        </p:nvSpPr>
        <p:spPr>
          <a:xfrm>
            <a:off x="1915658" y="5337795"/>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1</a:t>
            </a:r>
          </a:p>
        </p:txBody>
      </p:sp>
      <p:sp>
        <p:nvSpPr>
          <p:cNvPr id="134" name="Rounded Rectangle 105"/>
          <p:cNvSpPr/>
          <p:nvPr/>
        </p:nvSpPr>
        <p:spPr>
          <a:xfrm>
            <a:off x="1266434" y="2762746"/>
            <a:ext cx="576072" cy="42396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1</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135" name="Rounded Rectangle 136"/>
          <p:cNvSpPr/>
          <p:nvPr/>
        </p:nvSpPr>
        <p:spPr>
          <a:xfrm>
            <a:off x="1266434" y="3186710"/>
            <a:ext cx="576072" cy="42396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2</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136" name="Rounded Rectangle 137"/>
          <p:cNvSpPr/>
          <p:nvPr/>
        </p:nvSpPr>
        <p:spPr>
          <a:xfrm>
            <a:off x="1266434" y="3609679"/>
            <a:ext cx="576072" cy="42396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3</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137" name="Rounded Rectangle 138"/>
          <p:cNvSpPr/>
          <p:nvPr/>
        </p:nvSpPr>
        <p:spPr>
          <a:xfrm>
            <a:off x="1266434" y="4031202"/>
            <a:ext cx="576072" cy="42396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4</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138" name="Rounded Rectangle 139"/>
          <p:cNvSpPr/>
          <p:nvPr/>
        </p:nvSpPr>
        <p:spPr>
          <a:xfrm>
            <a:off x="1266434" y="4451730"/>
            <a:ext cx="576072" cy="42396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5</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139" name="Rounded Rectangle 140"/>
          <p:cNvSpPr/>
          <p:nvPr/>
        </p:nvSpPr>
        <p:spPr>
          <a:xfrm>
            <a:off x="1266434" y="4878206"/>
            <a:ext cx="576072" cy="42396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6</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140" name="Rounded Rectangle 141"/>
          <p:cNvSpPr/>
          <p:nvPr/>
        </p:nvSpPr>
        <p:spPr>
          <a:xfrm>
            <a:off x="1266434" y="5279864"/>
            <a:ext cx="576072" cy="42396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7</a:t>
            </a:r>
            <a:endParaRPr lang="en-US" sz="2400" baseline="-25000" dirty="0">
              <a:solidFill>
                <a:schemeClr val="tx1"/>
              </a:solidFill>
              <a:latin typeface="Arial" panose="020B0604020202020204" pitchFamily="34" charset="0"/>
              <a:cs typeface="Arial" panose="020B0604020202020204" pitchFamily="34" charset="0"/>
            </a:endParaRPr>
          </a:p>
        </p:txBody>
      </p:sp>
      <p:cxnSp>
        <p:nvCxnSpPr>
          <p:cNvPr id="77" name="Straight Arrow Connector 66"/>
          <p:cNvCxnSpPr/>
          <p:nvPr/>
        </p:nvCxnSpPr>
        <p:spPr>
          <a:xfrm flipV="1">
            <a:off x="8450629" y="5266428"/>
            <a:ext cx="935015" cy="15514"/>
          </a:xfrm>
          <a:prstGeom prst="straightConnector1">
            <a:avLst/>
          </a:prstGeom>
          <a:ln w="38100">
            <a:solidFill>
              <a:srgbClr val="002060"/>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Rounded Rectangle 108"/>
          <p:cNvSpPr/>
          <p:nvPr/>
        </p:nvSpPr>
        <p:spPr>
          <a:xfrm>
            <a:off x="4820412" y="4102545"/>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7</a:t>
            </a:r>
          </a:p>
        </p:txBody>
      </p:sp>
      <p:sp>
        <p:nvSpPr>
          <p:cNvPr id="79" name="Rounded Rectangle 109"/>
          <p:cNvSpPr/>
          <p:nvPr/>
        </p:nvSpPr>
        <p:spPr>
          <a:xfrm>
            <a:off x="4820412" y="4530141"/>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6</a:t>
            </a:r>
          </a:p>
        </p:txBody>
      </p:sp>
      <p:sp>
        <p:nvSpPr>
          <p:cNvPr id="80" name="Rounded Rectangle 110"/>
          <p:cNvSpPr/>
          <p:nvPr/>
        </p:nvSpPr>
        <p:spPr>
          <a:xfrm>
            <a:off x="4820412" y="4948228"/>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4</a:t>
            </a:r>
          </a:p>
        </p:txBody>
      </p:sp>
      <p:sp>
        <p:nvSpPr>
          <p:cNvPr id="81" name="Rounded Rectangle 111"/>
          <p:cNvSpPr/>
          <p:nvPr/>
        </p:nvSpPr>
        <p:spPr>
          <a:xfrm>
            <a:off x="4820412" y="5376973"/>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2</a:t>
            </a:r>
          </a:p>
        </p:txBody>
      </p:sp>
      <p:cxnSp>
        <p:nvCxnSpPr>
          <p:cNvPr id="82" name="Straight Arrow Connector 118"/>
          <p:cNvCxnSpPr/>
          <p:nvPr/>
        </p:nvCxnSpPr>
        <p:spPr>
          <a:xfrm>
            <a:off x="5389882" y="4875694"/>
            <a:ext cx="826993" cy="0"/>
          </a:xfrm>
          <a:prstGeom prst="straightConnector1">
            <a:avLst/>
          </a:prstGeom>
          <a:ln w="38100">
            <a:solidFill>
              <a:srgbClr val="002060"/>
            </a:solidFill>
            <a:tailEnd type="triangle" w="lg" len="lg"/>
          </a:ln>
        </p:spPr>
        <p:style>
          <a:lnRef idx="1">
            <a:schemeClr val="accent1"/>
          </a:lnRef>
          <a:fillRef idx="0">
            <a:schemeClr val="accent1"/>
          </a:fillRef>
          <a:effectRef idx="0">
            <a:schemeClr val="accent1"/>
          </a:effectRef>
          <a:fontRef idx="minor">
            <a:schemeClr val="tx1"/>
          </a:fontRef>
        </p:style>
      </p:cxnSp>
      <p:sp>
        <p:nvSpPr>
          <p:cNvPr id="83" name="Rounded Rectangle 70"/>
          <p:cNvSpPr/>
          <p:nvPr/>
        </p:nvSpPr>
        <p:spPr>
          <a:xfrm>
            <a:off x="4170186" y="4054098"/>
            <a:ext cx="576072" cy="42396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2</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84" name="Rounded Rectangle 71"/>
          <p:cNvSpPr/>
          <p:nvPr/>
        </p:nvSpPr>
        <p:spPr>
          <a:xfrm>
            <a:off x="4170185" y="4477067"/>
            <a:ext cx="576072" cy="42396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3</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85" name="Rounded Rectangle 72"/>
          <p:cNvSpPr/>
          <p:nvPr/>
        </p:nvSpPr>
        <p:spPr>
          <a:xfrm>
            <a:off x="4170185" y="4898590"/>
            <a:ext cx="576072" cy="42396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4</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86" name="Rounded Rectangle 73"/>
          <p:cNvSpPr/>
          <p:nvPr/>
        </p:nvSpPr>
        <p:spPr>
          <a:xfrm>
            <a:off x="4171393" y="5319118"/>
            <a:ext cx="576072" cy="42396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5</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87" name="Rounded Rectangle 44"/>
          <p:cNvSpPr/>
          <p:nvPr/>
        </p:nvSpPr>
        <p:spPr>
          <a:xfrm>
            <a:off x="7754471" y="4894383"/>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6</a:t>
            </a:r>
          </a:p>
        </p:txBody>
      </p:sp>
      <p:sp>
        <p:nvSpPr>
          <p:cNvPr id="88" name="Rounded Rectangle 45"/>
          <p:cNvSpPr/>
          <p:nvPr/>
        </p:nvSpPr>
        <p:spPr>
          <a:xfrm>
            <a:off x="7754472" y="5365994"/>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2</a:t>
            </a:r>
          </a:p>
        </p:txBody>
      </p:sp>
      <p:sp>
        <p:nvSpPr>
          <p:cNvPr id="89" name="Rounded Rectangle 81"/>
          <p:cNvSpPr/>
          <p:nvPr/>
        </p:nvSpPr>
        <p:spPr>
          <a:xfrm>
            <a:off x="7103190" y="4879489"/>
            <a:ext cx="576072" cy="42396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3</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90" name="Rounded Rectangle 84"/>
          <p:cNvSpPr/>
          <p:nvPr/>
        </p:nvSpPr>
        <p:spPr>
          <a:xfrm>
            <a:off x="7103190" y="5302170"/>
            <a:ext cx="576072" cy="42396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4</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116" name="Rounded Rectangle 127"/>
          <p:cNvSpPr/>
          <p:nvPr/>
        </p:nvSpPr>
        <p:spPr>
          <a:xfrm>
            <a:off x="4171188" y="2251947"/>
            <a:ext cx="575177" cy="403816"/>
          </a:xfrm>
          <a:prstGeom prst="round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1</a:t>
            </a:r>
            <a:endParaRPr lang="en-US" sz="2400" baseline="-250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7" name="Rounded Rectangle 128"/>
              <p:cNvSpPr/>
              <p:nvPr/>
            </p:nvSpPr>
            <p:spPr>
              <a:xfrm>
                <a:off x="4171188" y="2654217"/>
                <a:ext cx="576072" cy="404407"/>
              </a:xfrm>
              <a:prstGeom prst="round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14:m>
                  <m:oMathPara xmlns:m="http://schemas.openxmlformats.org/officeDocument/2006/math">
                    <m:oMathParaPr>
                      <m:jc m:val="centerGroup"/>
                    </m:oMathParaPr>
                    <m:oMath xmlns:m="http://schemas.openxmlformats.org/officeDocument/2006/math">
                      <m:r>
                        <m:rPr>
                          <m:nor/>
                        </m:rPr>
                        <a:rPr lang="en-US" altLang="zh-CN" sz="2400" dirty="0">
                          <a:solidFill>
                            <a:schemeClr val="tx1"/>
                          </a:solidFill>
                          <a:latin typeface="Arial" panose="020B0604020202020204" pitchFamily="34" charset="0"/>
                          <a:cs typeface="Arial" panose="020B0604020202020204" pitchFamily="34" charset="0"/>
                        </a:rPr>
                        <m:t>R</m:t>
                      </m:r>
                      <m:r>
                        <m:rPr>
                          <m:nor/>
                        </m:rPr>
                        <a:rPr lang="en-US" altLang="zh-CN" sz="2400" b="0" i="0" baseline="-25000" dirty="0" smtClean="0">
                          <a:solidFill>
                            <a:schemeClr val="tx1"/>
                          </a:solidFill>
                          <a:latin typeface="Arial" panose="020B0604020202020204" pitchFamily="34" charset="0"/>
                          <a:cs typeface="Arial" panose="020B0604020202020204" pitchFamily="34" charset="0"/>
                        </a:rPr>
                        <m:t>5</m:t>
                      </m:r>
                      <m:r>
                        <m:rPr>
                          <m:nor/>
                        </m:rPr>
                        <a:rPr lang="zh-CN" altLang="en-US" sz="2400" dirty="0">
                          <a:solidFill>
                            <a:schemeClr val="tx1"/>
                          </a:solidFill>
                          <a:latin typeface="Arial" panose="020B0604020202020204" pitchFamily="34" charset="0"/>
                          <a:cs typeface="Arial" panose="020B0604020202020204" pitchFamily="34" charset="0"/>
                        </a:rPr>
                        <m:t>’</m:t>
                      </m:r>
                    </m:oMath>
                  </m:oMathPara>
                </a14:m>
                <a:endParaRPr lang="en-US" altLang="zh-CN" sz="2400" dirty="0">
                  <a:solidFill>
                    <a:schemeClr val="tx1"/>
                  </a:solidFill>
                  <a:latin typeface="Arial" panose="020B0604020202020204" pitchFamily="34" charset="0"/>
                  <a:cs typeface="Arial" panose="020B0604020202020204" pitchFamily="34" charset="0"/>
                </a:endParaRPr>
              </a:p>
            </p:txBody>
          </p:sp>
        </mc:Choice>
        <mc:Fallback xmlns="">
          <p:sp>
            <p:nvSpPr>
              <p:cNvPr id="117" name="Rounded Rectangle 128"/>
              <p:cNvSpPr>
                <a:spLocks noRot="1" noChangeAspect="1" noMove="1" noResize="1" noEditPoints="1" noAdjustHandles="1" noChangeArrowheads="1" noChangeShapeType="1" noTextEdit="1"/>
              </p:cNvSpPr>
              <p:nvPr/>
            </p:nvSpPr>
            <p:spPr>
              <a:xfrm>
                <a:off x="4171188" y="2654217"/>
                <a:ext cx="576072" cy="404407"/>
              </a:xfrm>
              <a:prstGeom prst="roundRect">
                <a:avLst/>
              </a:prstGeom>
              <a:blipFill rotWithShape="1">
                <a:blip r:embed="rId3"/>
                <a:stretch>
                  <a:fillRect r="-4000" b="-9722"/>
                </a:stretch>
              </a:blipFill>
              <a:ln w="28575">
                <a:solidFill>
                  <a:schemeClr val="tx1"/>
                </a:solidFill>
              </a:ln>
            </p:spPr>
            <p:txBody>
              <a:bodyPr/>
              <a:lstStyle/>
              <a:p>
                <a:r>
                  <a:rPr lang="zh-CN" altLang="en-US">
                    <a:noFill/>
                  </a:rPr>
                  <a:t> </a:t>
                </a:r>
              </a:p>
            </p:txBody>
          </p:sp>
        </mc:Fallback>
      </mc:AlternateContent>
      <p:sp>
        <p:nvSpPr>
          <p:cNvPr id="118" name="Rounded Rectangle 143"/>
          <p:cNvSpPr/>
          <p:nvPr/>
        </p:nvSpPr>
        <p:spPr>
          <a:xfrm>
            <a:off x="4171188" y="3056638"/>
            <a:ext cx="576072" cy="403816"/>
          </a:xfrm>
          <a:prstGeom prst="round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6</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119" name="Rounded Rectangle 144"/>
          <p:cNvSpPr/>
          <p:nvPr/>
        </p:nvSpPr>
        <p:spPr>
          <a:xfrm>
            <a:off x="4171188" y="3456208"/>
            <a:ext cx="576072" cy="403816"/>
          </a:xfrm>
          <a:prstGeom prst="round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7</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120" name="Rounded Rectangle 169"/>
          <p:cNvSpPr/>
          <p:nvPr/>
        </p:nvSpPr>
        <p:spPr>
          <a:xfrm>
            <a:off x="4820412" y="2279274"/>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9</a:t>
            </a:r>
          </a:p>
        </p:txBody>
      </p:sp>
      <p:sp>
        <p:nvSpPr>
          <p:cNvPr id="121" name="Rounded Rectangle 170"/>
          <p:cNvSpPr/>
          <p:nvPr/>
        </p:nvSpPr>
        <p:spPr>
          <a:xfrm>
            <a:off x="4820412" y="2676461"/>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1</a:t>
            </a:r>
            <a:endParaRPr lang="en-US" sz="2400" dirty="0">
              <a:solidFill>
                <a:schemeClr val="tx1"/>
              </a:solidFill>
              <a:latin typeface="Arial" panose="020B0604020202020204" pitchFamily="34" charset="0"/>
              <a:cs typeface="Arial" panose="020B0604020202020204" pitchFamily="34" charset="0"/>
            </a:endParaRPr>
          </a:p>
        </p:txBody>
      </p:sp>
      <p:sp>
        <p:nvSpPr>
          <p:cNvPr id="122" name="Rounded Rectangle 171"/>
          <p:cNvSpPr/>
          <p:nvPr/>
        </p:nvSpPr>
        <p:spPr>
          <a:xfrm>
            <a:off x="4820412" y="3050288"/>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2</a:t>
            </a:r>
          </a:p>
        </p:txBody>
      </p:sp>
      <p:sp>
        <p:nvSpPr>
          <p:cNvPr id="123" name="Rounded Rectangle 172"/>
          <p:cNvSpPr/>
          <p:nvPr/>
        </p:nvSpPr>
        <p:spPr>
          <a:xfrm>
            <a:off x="4820412" y="3467341"/>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1</a:t>
            </a:r>
          </a:p>
        </p:txBody>
      </p:sp>
      <p:sp>
        <p:nvSpPr>
          <p:cNvPr id="126" name="Rectangle 59"/>
          <p:cNvSpPr/>
          <p:nvPr/>
        </p:nvSpPr>
        <p:spPr>
          <a:xfrm>
            <a:off x="3629329" y="1674039"/>
            <a:ext cx="1657784" cy="708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latin typeface="Arial" panose="020B0604020202020204" pitchFamily="34" charset="0"/>
                <a:cs typeface="Arial" panose="020B0604020202020204" pitchFamily="34" charset="0"/>
              </a:rPr>
              <a:t>First round</a:t>
            </a:r>
            <a:endParaRPr lang="en-US" sz="2400" dirty="0">
              <a:solidFill>
                <a:srgbClr val="002060"/>
              </a:solidFill>
              <a:latin typeface="Arial" panose="020B0604020202020204" pitchFamily="34" charset="0"/>
              <a:cs typeface="Arial" panose="020B0604020202020204" pitchFamily="34" charset="0"/>
            </a:endParaRPr>
          </a:p>
        </p:txBody>
      </p:sp>
      <p:sp>
        <p:nvSpPr>
          <p:cNvPr id="107" name="Rounded Rectangle 56"/>
          <p:cNvSpPr/>
          <p:nvPr/>
        </p:nvSpPr>
        <p:spPr>
          <a:xfrm>
            <a:off x="7103191" y="3462351"/>
            <a:ext cx="575178" cy="403816"/>
          </a:xfrm>
          <a:prstGeom prst="round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2</a:t>
            </a:r>
            <a:endParaRPr lang="en-US" sz="2400" baseline="-250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8" name="Rounded Rectangle 57"/>
              <p:cNvSpPr/>
              <p:nvPr/>
            </p:nvSpPr>
            <p:spPr>
              <a:xfrm>
                <a:off x="7103190" y="3866167"/>
                <a:ext cx="575177" cy="404407"/>
              </a:xfrm>
              <a:prstGeom prst="round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r>
                        <m:rPr>
                          <m:nor/>
                        </m:rPr>
                        <a:rPr lang="en-US" sz="2400" b="0" i="0" dirty="0" smtClean="0">
                          <a:solidFill>
                            <a:schemeClr val="tx1"/>
                          </a:solidFill>
                          <a:latin typeface="Arial" panose="020B0604020202020204" pitchFamily="34" charset="0"/>
                          <a:cs typeface="Arial" panose="020B0604020202020204" pitchFamily="34" charset="0"/>
                        </a:rPr>
                        <m:t>R</m:t>
                      </m:r>
                      <m:r>
                        <m:rPr>
                          <m:nor/>
                        </m:rPr>
                        <a:rPr lang="en-US" sz="2400" b="0" i="0" baseline="-25000" dirty="0" smtClean="0">
                          <a:solidFill>
                            <a:schemeClr val="tx1"/>
                          </a:solidFill>
                          <a:latin typeface="Arial" panose="020B0604020202020204" pitchFamily="34" charset="0"/>
                          <a:cs typeface="Arial" panose="020B0604020202020204" pitchFamily="34" charset="0"/>
                        </a:rPr>
                        <m:t>4</m:t>
                      </m:r>
                      <m:r>
                        <m:rPr>
                          <m:nor/>
                        </m:rPr>
                        <a:rPr lang="zh-CN" altLang="en-US" sz="2400" dirty="0">
                          <a:solidFill>
                            <a:schemeClr val="tx1"/>
                          </a:solidFill>
                          <a:latin typeface="Arial" panose="020B0604020202020204" pitchFamily="34" charset="0"/>
                          <a:cs typeface="Arial" panose="020B0604020202020204" pitchFamily="34" charset="0"/>
                        </a:rPr>
                        <m:t>’</m:t>
                      </m:r>
                    </m:oMath>
                  </m:oMathPara>
                </a14:m>
                <a:endParaRPr lang="en-US" sz="1600" baseline="-25000" dirty="0">
                  <a:solidFill>
                    <a:schemeClr val="tx1"/>
                  </a:solidFill>
                  <a:latin typeface="Arial" panose="020B0604020202020204" pitchFamily="34" charset="0"/>
                  <a:cs typeface="Arial" panose="020B0604020202020204" pitchFamily="34" charset="0"/>
                </a:endParaRPr>
              </a:p>
            </p:txBody>
          </p:sp>
        </mc:Choice>
        <mc:Fallback xmlns="">
          <p:sp>
            <p:nvSpPr>
              <p:cNvPr id="108" name="Rounded Rectangle 57"/>
              <p:cNvSpPr>
                <a:spLocks noRot="1" noChangeAspect="1" noMove="1" noResize="1" noEditPoints="1" noAdjustHandles="1" noChangeArrowheads="1" noChangeShapeType="1" noTextEdit="1"/>
              </p:cNvSpPr>
              <p:nvPr/>
            </p:nvSpPr>
            <p:spPr>
              <a:xfrm>
                <a:off x="7103190" y="3866167"/>
                <a:ext cx="575177" cy="404407"/>
              </a:xfrm>
              <a:prstGeom prst="roundRect">
                <a:avLst/>
              </a:prstGeom>
              <a:blipFill rotWithShape="1">
                <a:blip r:embed="rId4"/>
                <a:stretch>
                  <a:fillRect r="-4000" b="-9722"/>
                </a:stretch>
              </a:blipFill>
              <a:ln w="28575">
                <a:solidFill>
                  <a:schemeClr val="tx1"/>
                </a:solidFill>
              </a:ln>
            </p:spPr>
            <p:txBody>
              <a:bodyPr/>
              <a:lstStyle/>
              <a:p>
                <a:r>
                  <a:rPr lang="zh-CN" altLang="en-US">
                    <a:noFill/>
                  </a:rPr>
                  <a:t> </a:t>
                </a:r>
              </a:p>
            </p:txBody>
          </p:sp>
        </mc:Fallback>
      </mc:AlternateContent>
      <p:sp>
        <p:nvSpPr>
          <p:cNvPr id="109" name="Rounded Rectangle 58"/>
          <p:cNvSpPr/>
          <p:nvPr/>
        </p:nvSpPr>
        <p:spPr>
          <a:xfrm>
            <a:off x="7103190" y="4268179"/>
            <a:ext cx="575177" cy="403816"/>
          </a:xfrm>
          <a:prstGeom prst="round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5</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110" name="Rounded Rectangle 60"/>
          <p:cNvSpPr/>
          <p:nvPr/>
        </p:nvSpPr>
        <p:spPr>
          <a:xfrm>
            <a:off x="7754472" y="3489678"/>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7</a:t>
            </a:r>
          </a:p>
        </p:txBody>
      </p:sp>
      <p:sp>
        <p:nvSpPr>
          <p:cNvPr id="111" name="Rounded Rectangle 61"/>
          <p:cNvSpPr/>
          <p:nvPr/>
        </p:nvSpPr>
        <p:spPr>
          <a:xfrm>
            <a:off x="7754472" y="3893789"/>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2</a:t>
            </a:r>
          </a:p>
        </p:txBody>
      </p:sp>
      <p:sp>
        <p:nvSpPr>
          <p:cNvPr id="112" name="Rounded Rectangle 62"/>
          <p:cNvSpPr/>
          <p:nvPr/>
        </p:nvSpPr>
        <p:spPr>
          <a:xfrm>
            <a:off x="7754472" y="4303761"/>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2</a:t>
            </a:r>
          </a:p>
        </p:txBody>
      </p:sp>
      <p:sp>
        <p:nvSpPr>
          <p:cNvPr id="115" name="Rectangle 63"/>
          <p:cNvSpPr/>
          <p:nvPr/>
        </p:nvSpPr>
        <p:spPr>
          <a:xfrm>
            <a:off x="6282064" y="2819663"/>
            <a:ext cx="2158208" cy="636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latin typeface="Arial" panose="020B0604020202020204" pitchFamily="34" charset="0"/>
                <a:cs typeface="Arial" panose="020B0604020202020204" pitchFamily="34" charset="0"/>
              </a:rPr>
              <a:t>Second round</a:t>
            </a:r>
            <a:endParaRPr lang="en-US" sz="2400" dirty="0">
              <a:solidFill>
                <a:srgbClr val="002060"/>
              </a:solidFill>
              <a:latin typeface="Arial" panose="020B0604020202020204" pitchFamily="34" charset="0"/>
              <a:cs typeface="Arial" panose="020B0604020202020204" pitchFamily="34" charset="0"/>
            </a:endParaRPr>
          </a:p>
        </p:txBody>
      </p:sp>
      <p:grpSp>
        <p:nvGrpSpPr>
          <p:cNvPr id="99" name="Group 75"/>
          <p:cNvGrpSpPr/>
          <p:nvPr/>
        </p:nvGrpSpPr>
        <p:grpSpPr>
          <a:xfrm>
            <a:off x="10387270" y="4928245"/>
            <a:ext cx="1029374" cy="403816"/>
            <a:chOff x="5873073" y="2606993"/>
            <a:chExt cx="1029374" cy="403816"/>
          </a:xfrm>
        </p:grpSpPr>
        <p:sp>
          <p:nvSpPr>
            <p:cNvPr id="103" name="Rounded Rectangle 77"/>
            <p:cNvSpPr/>
            <p:nvPr/>
          </p:nvSpPr>
          <p:spPr>
            <a:xfrm>
              <a:off x="5873073" y="2606993"/>
              <a:ext cx="575177" cy="403816"/>
            </a:xfrm>
            <a:prstGeom prst="round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3</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104" name="Rounded Rectangle 82"/>
            <p:cNvSpPr/>
            <p:nvPr/>
          </p:nvSpPr>
          <p:spPr>
            <a:xfrm>
              <a:off x="6518399" y="2634731"/>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6</a:t>
              </a:r>
            </a:p>
          </p:txBody>
        </p:sp>
      </p:grpSp>
      <p:sp>
        <p:nvSpPr>
          <p:cNvPr id="100" name="Rounded Rectangle 68"/>
          <p:cNvSpPr/>
          <p:nvPr/>
        </p:nvSpPr>
        <p:spPr>
          <a:xfrm>
            <a:off x="10395544" y="5338674"/>
            <a:ext cx="575177" cy="404407"/>
          </a:xfrm>
          <a:prstGeom prst="round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4</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101" name="Rounded Rectangle 69"/>
          <p:cNvSpPr/>
          <p:nvPr/>
        </p:nvSpPr>
        <p:spPr>
          <a:xfrm>
            <a:off x="11032596" y="5361361"/>
            <a:ext cx="384048" cy="34916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panose="020B0604020202020204" pitchFamily="34" charset="0"/>
                <a:cs typeface="Arial" panose="020B0604020202020204" pitchFamily="34" charset="0"/>
              </a:rPr>
              <a:t>2</a:t>
            </a:r>
          </a:p>
        </p:txBody>
      </p:sp>
      <p:sp>
        <p:nvSpPr>
          <p:cNvPr id="102" name="Rectangle 67"/>
          <p:cNvSpPr/>
          <p:nvPr/>
        </p:nvSpPr>
        <p:spPr>
          <a:xfrm>
            <a:off x="9578674" y="4321709"/>
            <a:ext cx="1825612" cy="591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latin typeface="Arial" panose="020B0604020202020204" pitchFamily="34" charset="0"/>
                <a:cs typeface="Arial" panose="020B0604020202020204" pitchFamily="34" charset="0"/>
              </a:rPr>
              <a:t>Third round</a:t>
            </a:r>
            <a:endParaRPr lang="en-US" sz="2400" dirty="0">
              <a:solidFill>
                <a:srgbClr val="002060"/>
              </a:solidFill>
              <a:latin typeface="Arial" panose="020B0604020202020204" pitchFamily="34" charset="0"/>
              <a:cs typeface="Arial" panose="020B0604020202020204" pitchFamily="34" charset="0"/>
            </a:endParaRPr>
          </a:p>
        </p:txBody>
      </p:sp>
      <p:sp>
        <p:nvSpPr>
          <p:cNvPr id="94" name="Rectangle 76"/>
          <p:cNvSpPr/>
          <p:nvPr/>
        </p:nvSpPr>
        <p:spPr>
          <a:xfrm>
            <a:off x="6255103" y="2806603"/>
            <a:ext cx="2126418" cy="1984102"/>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101"/>
          <p:cNvSpPr/>
          <p:nvPr/>
        </p:nvSpPr>
        <p:spPr>
          <a:xfrm>
            <a:off x="3629329" y="1804213"/>
            <a:ext cx="1801812" cy="2157837"/>
          </a:xfrm>
          <a:prstGeom prst="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103"/>
          <p:cNvSpPr/>
          <p:nvPr/>
        </p:nvSpPr>
        <p:spPr>
          <a:xfrm>
            <a:off x="391524" y="5890627"/>
            <a:ext cx="2325891" cy="731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latin typeface="Arial" panose="020B0604020202020204" pitchFamily="34" charset="0"/>
                <a:cs typeface="Arial" panose="020B0604020202020204" pitchFamily="34" charset="0"/>
              </a:rPr>
              <a:t>Reconstruction sets</a:t>
            </a:r>
            <a:endParaRPr lang="en-US" sz="2400" dirty="0">
              <a:solidFill>
                <a:srgbClr val="002060"/>
              </a:solidFill>
              <a:latin typeface="Arial" panose="020B0604020202020204" pitchFamily="34" charset="0"/>
              <a:cs typeface="Arial" panose="020B0604020202020204" pitchFamily="34" charset="0"/>
            </a:endParaRPr>
          </a:p>
        </p:txBody>
      </p:sp>
      <p:sp>
        <p:nvSpPr>
          <p:cNvPr id="97" name="Rectangle 104"/>
          <p:cNvSpPr/>
          <p:nvPr/>
        </p:nvSpPr>
        <p:spPr>
          <a:xfrm>
            <a:off x="3346472" y="5893884"/>
            <a:ext cx="2325891" cy="735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latin typeface="Arial" panose="020B0604020202020204" pitchFamily="34" charset="0"/>
                <a:cs typeface="Arial" panose="020B0604020202020204" pitchFamily="34" charset="0"/>
              </a:rPr>
              <a:t>Reconstruction sets</a:t>
            </a:r>
            <a:endParaRPr lang="en-US" sz="2400" dirty="0">
              <a:solidFill>
                <a:srgbClr val="002060"/>
              </a:solidFill>
              <a:latin typeface="Arial" panose="020B0604020202020204" pitchFamily="34" charset="0"/>
              <a:cs typeface="Arial" panose="020B0604020202020204" pitchFamily="34" charset="0"/>
            </a:endParaRPr>
          </a:p>
        </p:txBody>
      </p:sp>
      <p:sp>
        <p:nvSpPr>
          <p:cNvPr id="98" name="Rectangle 106"/>
          <p:cNvSpPr/>
          <p:nvPr/>
        </p:nvSpPr>
        <p:spPr>
          <a:xfrm>
            <a:off x="6229325" y="5890627"/>
            <a:ext cx="2325891" cy="735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latin typeface="Arial" panose="020B0604020202020204" pitchFamily="34" charset="0"/>
                <a:cs typeface="Arial" panose="020B0604020202020204" pitchFamily="34" charset="0"/>
              </a:rPr>
              <a:t>Reconstruction sets</a:t>
            </a:r>
            <a:endParaRPr lang="en-US" sz="2400" dirty="0">
              <a:solidFill>
                <a:srgbClr val="002060"/>
              </a:solidFill>
              <a:latin typeface="Arial" panose="020B0604020202020204" pitchFamily="34" charset="0"/>
              <a:cs typeface="Arial" panose="020B0604020202020204" pitchFamily="34" charset="0"/>
            </a:endParaRPr>
          </a:p>
        </p:txBody>
      </p:sp>
      <p:sp>
        <p:nvSpPr>
          <p:cNvPr id="147" name="Rounded Rectangle 105"/>
          <p:cNvSpPr/>
          <p:nvPr/>
        </p:nvSpPr>
        <p:spPr>
          <a:xfrm>
            <a:off x="1266434" y="2760946"/>
            <a:ext cx="576072" cy="423964"/>
          </a:xfrm>
          <a:prstGeom prst="round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1</a:t>
            </a:r>
            <a:endParaRPr lang="en-US" sz="2400" baseline="-250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0" name="Rounded Rectangle 128"/>
              <p:cNvSpPr/>
              <p:nvPr/>
            </p:nvSpPr>
            <p:spPr>
              <a:xfrm>
                <a:off x="1267227" y="4455567"/>
                <a:ext cx="576072" cy="404407"/>
              </a:xfrm>
              <a:prstGeom prst="round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14:m>
                  <m:oMathPara xmlns:m="http://schemas.openxmlformats.org/officeDocument/2006/math">
                    <m:oMathParaPr>
                      <m:jc m:val="centerGroup"/>
                    </m:oMathParaPr>
                    <m:oMath xmlns:m="http://schemas.openxmlformats.org/officeDocument/2006/math">
                      <m:r>
                        <m:rPr>
                          <m:nor/>
                        </m:rPr>
                        <a:rPr lang="en-US" altLang="zh-CN" sz="2400" dirty="0">
                          <a:solidFill>
                            <a:schemeClr val="tx1"/>
                          </a:solidFill>
                          <a:latin typeface="Arial" panose="020B0604020202020204" pitchFamily="34" charset="0"/>
                          <a:cs typeface="Arial" panose="020B0604020202020204" pitchFamily="34" charset="0"/>
                        </a:rPr>
                        <m:t>R</m:t>
                      </m:r>
                      <m:r>
                        <m:rPr>
                          <m:nor/>
                        </m:rPr>
                        <a:rPr lang="en-US" altLang="zh-CN" sz="2400" baseline="-25000" dirty="0">
                          <a:solidFill>
                            <a:schemeClr val="tx1"/>
                          </a:solidFill>
                          <a:latin typeface="Arial" panose="020B0604020202020204" pitchFamily="34" charset="0"/>
                          <a:cs typeface="Arial" panose="020B0604020202020204" pitchFamily="34" charset="0"/>
                        </a:rPr>
                        <m:t>5</m:t>
                      </m:r>
                    </m:oMath>
                  </m:oMathPara>
                </a14:m>
                <a:endParaRPr lang="en-US" altLang="zh-CN" sz="2400" dirty="0">
                  <a:solidFill>
                    <a:schemeClr val="tx1"/>
                  </a:solidFill>
                  <a:latin typeface="Arial" panose="020B0604020202020204" pitchFamily="34" charset="0"/>
                  <a:cs typeface="Arial" panose="020B0604020202020204" pitchFamily="34" charset="0"/>
                </a:endParaRPr>
              </a:p>
            </p:txBody>
          </p:sp>
        </mc:Choice>
        <mc:Fallback xmlns="">
          <p:sp>
            <p:nvSpPr>
              <p:cNvPr id="150" name="Rounded Rectangle 128"/>
              <p:cNvSpPr>
                <a:spLocks noRot="1" noChangeAspect="1" noMove="1" noResize="1" noEditPoints="1" noAdjustHandles="1" noChangeArrowheads="1" noChangeShapeType="1" noTextEdit="1"/>
              </p:cNvSpPr>
              <p:nvPr/>
            </p:nvSpPr>
            <p:spPr>
              <a:xfrm>
                <a:off x="1267227" y="4455567"/>
                <a:ext cx="576072" cy="404407"/>
              </a:xfrm>
              <a:prstGeom prst="roundRect">
                <a:avLst/>
              </a:prstGeom>
              <a:blipFill rotWithShape="1">
                <a:blip r:embed="rId5"/>
                <a:stretch>
                  <a:fillRect b="-11268"/>
                </a:stretch>
              </a:blipFill>
              <a:ln w="28575">
                <a:solidFill>
                  <a:schemeClr val="tx1"/>
                </a:solidFill>
              </a:ln>
            </p:spPr>
            <p:txBody>
              <a:bodyPr/>
              <a:lstStyle/>
              <a:p>
                <a:r>
                  <a:rPr lang="zh-CN" altLang="en-US">
                    <a:noFill/>
                  </a:rPr>
                  <a:t> </a:t>
                </a:r>
              </a:p>
            </p:txBody>
          </p:sp>
        </mc:Fallback>
      </mc:AlternateContent>
      <p:sp>
        <p:nvSpPr>
          <p:cNvPr id="151" name="Rounded Rectangle 144"/>
          <p:cNvSpPr/>
          <p:nvPr/>
        </p:nvSpPr>
        <p:spPr>
          <a:xfrm>
            <a:off x="1266434" y="5289938"/>
            <a:ext cx="576072" cy="403816"/>
          </a:xfrm>
          <a:prstGeom prst="round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7</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152" name="Rounded Rectangle 143"/>
          <p:cNvSpPr/>
          <p:nvPr/>
        </p:nvSpPr>
        <p:spPr>
          <a:xfrm>
            <a:off x="1266434" y="4888280"/>
            <a:ext cx="576072" cy="403816"/>
          </a:xfrm>
          <a:prstGeom prst="round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6</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153" name="Rounded Rectangle 56"/>
          <p:cNvSpPr/>
          <p:nvPr/>
        </p:nvSpPr>
        <p:spPr>
          <a:xfrm>
            <a:off x="4170185" y="4068369"/>
            <a:ext cx="575178" cy="403816"/>
          </a:xfrm>
          <a:prstGeom prst="round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2</a:t>
            </a:r>
            <a:endParaRPr lang="en-US" sz="2400" baseline="-250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4" name="Rounded Rectangle 57"/>
              <p:cNvSpPr/>
              <p:nvPr/>
            </p:nvSpPr>
            <p:spPr>
              <a:xfrm>
                <a:off x="4170186" y="4899046"/>
                <a:ext cx="575177" cy="404407"/>
              </a:xfrm>
              <a:prstGeom prst="round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right"/>
                    </m:oMathParaPr>
                    <m:oMath xmlns:m="http://schemas.openxmlformats.org/officeDocument/2006/math">
                      <m:r>
                        <m:rPr>
                          <m:nor/>
                        </m:rPr>
                        <a:rPr lang="en-US" sz="2400" b="0" i="0" dirty="0" smtClean="0">
                          <a:solidFill>
                            <a:schemeClr val="tx1"/>
                          </a:solidFill>
                          <a:latin typeface="Arial" panose="020B0604020202020204" pitchFamily="34" charset="0"/>
                          <a:cs typeface="Arial" panose="020B0604020202020204" pitchFamily="34" charset="0"/>
                        </a:rPr>
                        <m:t>R</m:t>
                      </m:r>
                      <m:r>
                        <m:rPr>
                          <m:nor/>
                        </m:rPr>
                        <a:rPr lang="en-US" sz="2400" b="0" i="0" baseline="-25000" dirty="0" smtClean="0">
                          <a:solidFill>
                            <a:schemeClr val="tx1"/>
                          </a:solidFill>
                          <a:latin typeface="Arial" panose="020B0604020202020204" pitchFamily="34" charset="0"/>
                          <a:cs typeface="Arial" panose="020B0604020202020204" pitchFamily="34" charset="0"/>
                        </a:rPr>
                        <m:t>4</m:t>
                      </m:r>
                    </m:oMath>
                  </m:oMathPara>
                </a14:m>
                <a:endParaRPr lang="en-US" sz="1600" baseline="-25000" dirty="0">
                  <a:solidFill>
                    <a:schemeClr val="tx1"/>
                  </a:solidFill>
                  <a:latin typeface="Arial" panose="020B0604020202020204" pitchFamily="34" charset="0"/>
                  <a:cs typeface="Arial" panose="020B0604020202020204" pitchFamily="34" charset="0"/>
                </a:endParaRPr>
              </a:p>
            </p:txBody>
          </p:sp>
        </mc:Choice>
        <mc:Fallback xmlns="">
          <p:sp>
            <p:nvSpPr>
              <p:cNvPr id="154" name="Rounded Rectangle 57"/>
              <p:cNvSpPr>
                <a:spLocks noRot="1" noChangeAspect="1" noMove="1" noResize="1" noEditPoints="1" noAdjustHandles="1" noChangeArrowheads="1" noChangeShapeType="1" noTextEdit="1"/>
              </p:cNvSpPr>
              <p:nvPr/>
            </p:nvSpPr>
            <p:spPr>
              <a:xfrm>
                <a:off x="4170186" y="4899046"/>
                <a:ext cx="575177" cy="404407"/>
              </a:xfrm>
              <a:prstGeom prst="roundRect">
                <a:avLst/>
              </a:prstGeom>
              <a:blipFill rotWithShape="1">
                <a:blip r:embed="rId6"/>
                <a:stretch>
                  <a:fillRect b="-9859"/>
                </a:stretch>
              </a:blipFill>
              <a:ln w="28575">
                <a:solidFill>
                  <a:schemeClr val="tx1"/>
                </a:solidFill>
              </a:ln>
            </p:spPr>
            <p:txBody>
              <a:bodyPr/>
              <a:lstStyle/>
              <a:p>
                <a:r>
                  <a:rPr lang="zh-CN" altLang="en-US">
                    <a:noFill/>
                  </a:rPr>
                  <a:t> </a:t>
                </a:r>
              </a:p>
            </p:txBody>
          </p:sp>
        </mc:Fallback>
      </mc:AlternateContent>
      <p:sp>
        <p:nvSpPr>
          <p:cNvPr id="155" name="Rounded Rectangle 58"/>
          <p:cNvSpPr/>
          <p:nvPr/>
        </p:nvSpPr>
        <p:spPr>
          <a:xfrm>
            <a:off x="4172288" y="5329192"/>
            <a:ext cx="575177" cy="403816"/>
          </a:xfrm>
          <a:prstGeom prst="round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panose="020B0604020202020204" pitchFamily="34" charset="0"/>
                <a:cs typeface="Arial" panose="020B0604020202020204" pitchFamily="34" charset="0"/>
              </a:rPr>
              <a:t>R</a:t>
            </a:r>
            <a:r>
              <a:rPr lang="en-US" sz="2400" baseline="-25000" dirty="0" smtClean="0">
                <a:solidFill>
                  <a:schemeClr val="tx1"/>
                </a:solidFill>
                <a:latin typeface="Arial" panose="020B0604020202020204" pitchFamily="34" charset="0"/>
                <a:cs typeface="Arial" panose="020B0604020202020204" pitchFamily="34" charset="0"/>
              </a:rPr>
              <a:t>5</a:t>
            </a:r>
            <a:endParaRPr lang="en-US" sz="2400" baseline="-25000" dirty="0">
              <a:solidFill>
                <a:schemeClr val="tx1"/>
              </a:solidFill>
              <a:latin typeface="Arial" panose="020B0604020202020204" pitchFamily="34" charset="0"/>
              <a:cs typeface="Arial" panose="020B0604020202020204" pitchFamily="34" charset="0"/>
            </a:endParaRPr>
          </a:p>
        </p:txBody>
      </p:sp>
      <p:sp>
        <p:nvSpPr>
          <p:cNvPr id="156" name="Rounded Rectangle 56"/>
          <p:cNvSpPr/>
          <p:nvPr/>
        </p:nvSpPr>
        <p:spPr>
          <a:xfrm>
            <a:off x="6208360" y="1489373"/>
            <a:ext cx="575178" cy="403816"/>
          </a:xfrm>
          <a:prstGeom prst="roundRect">
            <a:avLst/>
          </a:prstGeom>
          <a:solidFill>
            <a:srgbClr val="92D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aseline="-25000" dirty="0">
              <a:solidFill>
                <a:schemeClr val="tx1"/>
              </a:solidFill>
              <a:latin typeface="Arial" panose="020B0604020202020204" pitchFamily="34" charset="0"/>
              <a:cs typeface="Arial" panose="020B0604020202020204" pitchFamily="34" charset="0"/>
            </a:endParaRPr>
          </a:p>
        </p:txBody>
      </p:sp>
      <p:sp>
        <p:nvSpPr>
          <p:cNvPr id="157" name="Rounded Rectangle 57"/>
          <p:cNvSpPr/>
          <p:nvPr/>
        </p:nvSpPr>
        <p:spPr>
          <a:xfrm>
            <a:off x="9578674" y="1471835"/>
            <a:ext cx="575177" cy="404407"/>
          </a:xfrm>
          <a:prstGeom prst="roundRect">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aseline="-25000" dirty="0">
              <a:solidFill>
                <a:schemeClr val="tx1"/>
              </a:solidFill>
              <a:latin typeface="Arial" panose="020B0604020202020204" pitchFamily="34" charset="0"/>
              <a:cs typeface="Arial" panose="020B0604020202020204" pitchFamily="34" charset="0"/>
            </a:endParaRPr>
          </a:p>
        </p:txBody>
      </p:sp>
      <p:sp>
        <p:nvSpPr>
          <p:cNvPr id="158" name="矩形 157"/>
          <p:cNvSpPr/>
          <p:nvPr/>
        </p:nvSpPr>
        <p:spPr>
          <a:xfrm>
            <a:off x="6783538" y="1489373"/>
            <a:ext cx="2467343" cy="369332"/>
          </a:xfrm>
          <a:prstGeom prst="rect">
            <a:avLst/>
          </a:prstGeom>
        </p:spPr>
        <p:txBody>
          <a:bodyPr wrap="none">
            <a:spAutoFit/>
          </a:bodyPr>
          <a:lstStyle/>
          <a:p>
            <a:pPr algn="ctr"/>
            <a:r>
              <a:rPr lang="en-US" altLang="zh-CN" dirty="0" smtClean="0">
                <a:solidFill>
                  <a:srgbClr val="002060"/>
                </a:solidFill>
                <a:latin typeface="Arial" panose="020B0604020202020204" pitchFamily="34" charset="0"/>
                <a:cs typeface="Arial" panose="020B0604020202020204" pitchFamily="34" charset="0"/>
              </a:rPr>
              <a:t>Reconstructed chunks</a:t>
            </a:r>
            <a:endParaRPr lang="en-US" altLang="zh-CN" dirty="0">
              <a:solidFill>
                <a:srgbClr val="002060"/>
              </a:solidFill>
              <a:latin typeface="Arial" panose="020B0604020202020204" pitchFamily="34" charset="0"/>
              <a:cs typeface="Arial" panose="020B0604020202020204" pitchFamily="34" charset="0"/>
            </a:endParaRPr>
          </a:p>
        </p:txBody>
      </p:sp>
      <p:sp>
        <p:nvSpPr>
          <p:cNvPr id="159" name="矩形 158"/>
          <p:cNvSpPr/>
          <p:nvPr/>
        </p:nvSpPr>
        <p:spPr>
          <a:xfrm>
            <a:off x="10194664" y="1489372"/>
            <a:ext cx="1877437" cy="369332"/>
          </a:xfrm>
          <a:prstGeom prst="rect">
            <a:avLst/>
          </a:prstGeom>
        </p:spPr>
        <p:txBody>
          <a:bodyPr wrap="none">
            <a:spAutoFit/>
          </a:bodyPr>
          <a:lstStyle/>
          <a:p>
            <a:pPr algn="ctr"/>
            <a:r>
              <a:rPr lang="en-US" altLang="zh-CN" dirty="0" smtClean="0">
                <a:solidFill>
                  <a:srgbClr val="002060"/>
                </a:solidFill>
                <a:latin typeface="Arial" panose="020B0604020202020204" pitchFamily="34" charset="0"/>
                <a:cs typeface="Arial" panose="020B0604020202020204" pitchFamily="34" charset="0"/>
              </a:rPr>
              <a:t>Migrated chunks</a:t>
            </a:r>
            <a:endParaRPr lang="en-US" altLang="zh-CN" dirty="0">
              <a:solidFill>
                <a:srgbClr val="002060"/>
              </a:solidFill>
              <a:latin typeface="Arial" panose="020B0604020202020204" pitchFamily="34" charset="0"/>
              <a:cs typeface="Arial" panose="020B0604020202020204" pitchFamily="34" charset="0"/>
            </a:endParaRPr>
          </a:p>
        </p:txBody>
      </p:sp>
      <p:sp>
        <p:nvSpPr>
          <p:cNvPr id="160" name="矩形 159"/>
          <p:cNvSpPr/>
          <p:nvPr/>
        </p:nvSpPr>
        <p:spPr>
          <a:xfrm>
            <a:off x="6781526" y="2012789"/>
            <a:ext cx="4570482" cy="369332"/>
          </a:xfrm>
          <a:prstGeom prst="rect">
            <a:avLst/>
          </a:prstGeom>
        </p:spPr>
        <p:txBody>
          <a:bodyPr wrap="none">
            <a:spAutoFit/>
          </a:bodyPr>
          <a:lstStyle/>
          <a:p>
            <a:pPr algn="ctr"/>
            <a:r>
              <a:rPr lang="en-US" altLang="zh-CN" dirty="0" smtClean="0">
                <a:solidFill>
                  <a:srgbClr val="002060"/>
                </a:solidFill>
                <a:latin typeface="Arial" panose="020B0604020202020204" pitchFamily="34" charset="0"/>
                <a:cs typeface="Arial" panose="020B0604020202020204" pitchFamily="34" charset="0"/>
              </a:rPr>
              <a:t>Suppose each round migrates </a:t>
            </a:r>
            <a:r>
              <a:rPr lang="en-US" altLang="zh-CN" b="1" dirty="0" smtClean="0">
                <a:solidFill>
                  <a:srgbClr val="002060"/>
                </a:solidFill>
                <a:latin typeface="Arial" panose="020B0604020202020204" pitchFamily="34" charset="0"/>
                <a:cs typeface="Arial" panose="020B0604020202020204" pitchFamily="34" charset="0"/>
              </a:rPr>
              <a:t>four</a:t>
            </a:r>
            <a:r>
              <a:rPr lang="en-US" altLang="zh-CN" dirty="0" smtClean="0">
                <a:solidFill>
                  <a:srgbClr val="002060"/>
                </a:solidFill>
                <a:latin typeface="Arial" panose="020B0604020202020204" pitchFamily="34" charset="0"/>
                <a:cs typeface="Arial" panose="020B0604020202020204" pitchFamily="34" charset="0"/>
              </a:rPr>
              <a:t> chunks</a:t>
            </a:r>
            <a:endParaRPr lang="en-US" altLang="zh-CN" dirty="0">
              <a:solidFill>
                <a:srgbClr val="002060"/>
              </a:solidFill>
              <a:latin typeface="Arial" panose="020B0604020202020204" pitchFamily="34" charset="0"/>
              <a:cs typeface="Arial" panose="020B0604020202020204" pitchFamily="34" charset="0"/>
            </a:endParaRPr>
          </a:p>
        </p:txBody>
      </p:sp>
      <p:sp>
        <p:nvSpPr>
          <p:cNvPr id="73" name="矩形 72"/>
          <p:cNvSpPr/>
          <p:nvPr/>
        </p:nvSpPr>
        <p:spPr>
          <a:xfrm>
            <a:off x="861056" y="1166206"/>
            <a:ext cx="2493251" cy="1015663"/>
          </a:xfrm>
          <a:prstGeom prst="rect">
            <a:avLst/>
          </a:prstGeom>
        </p:spPr>
        <p:txBody>
          <a:bodyPr wrap="square">
            <a:spAutoFit/>
          </a:bodyPr>
          <a:lstStyle/>
          <a:p>
            <a:pPr algn="ctr"/>
            <a:r>
              <a:rPr lang="en-US" altLang="zh-CN" sz="2000" dirty="0">
                <a:latin typeface="Arial" panose="020B0604020202020204" pitchFamily="34" charset="0"/>
                <a:cs typeface="Arial" panose="020B0604020202020204" pitchFamily="34" charset="0"/>
              </a:rPr>
              <a:t>n</a:t>
            </a:r>
            <a:r>
              <a:rPr lang="en-US" altLang="zh-CN" sz="2000" dirty="0" smtClean="0">
                <a:latin typeface="Arial" panose="020B0604020202020204" pitchFamily="34" charset="0"/>
                <a:cs typeface="Arial" panose="020B0604020202020204" pitchFamily="34" charset="0"/>
              </a:rPr>
              <a:t>umber of chunks of an STF node in a reconstruction set</a:t>
            </a:r>
            <a:endParaRPr lang="en-US" altLang="zh-CN" sz="2000" dirty="0">
              <a:latin typeface="Arial" panose="020B0604020202020204" pitchFamily="34" charset="0"/>
              <a:cs typeface="Arial" panose="020B0604020202020204" pitchFamily="34" charset="0"/>
            </a:endParaRPr>
          </a:p>
        </p:txBody>
      </p:sp>
      <p:cxnSp>
        <p:nvCxnSpPr>
          <p:cNvPr id="76" name="Straight Arrow Connector 6"/>
          <p:cNvCxnSpPr/>
          <p:nvPr/>
        </p:nvCxnSpPr>
        <p:spPr>
          <a:xfrm>
            <a:off x="2107682" y="2181869"/>
            <a:ext cx="0" cy="579077"/>
          </a:xfrm>
          <a:prstGeom prst="straightConnector1">
            <a:avLst/>
          </a:prstGeom>
          <a:ln w="38100">
            <a:solidFill>
              <a:schemeClr val="tx1"/>
            </a:solidFill>
            <a:prstDash val="sys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12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8"/>
                                        </p:tgtEl>
                                        <p:attrNameLst>
                                          <p:attrName>style.visibility</p:attrName>
                                        </p:attrNameLst>
                                      </p:cBhvr>
                                      <p:to>
                                        <p:strVal val="visible"/>
                                      </p:to>
                                    </p:set>
                                    <p:animEffect transition="in" filter="fade">
                                      <p:cBhvr>
                                        <p:cTn id="10" dur="500"/>
                                        <p:tgtEl>
                                          <p:spTgt spid="1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9"/>
                                        </p:tgtEl>
                                        <p:attrNameLst>
                                          <p:attrName>style.visibility</p:attrName>
                                        </p:attrNameLst>
                                      </p:cBhvr>
                                      <p:to>
                                        <p:strVal val="visible"/>
                                      </p:to>
                                    </p:set>
                                    <p:animEffect transition="in" filter="fade">
                                      <p:cBhvr>
                                        <p:cTn id="13" dur="500"/>
                                        <p:tgtEl>
                                          <p:spTgt spid="1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0"/>
                                        </p:tgtEl>
                                        <p:attrNameLst>
                                          <p:attrName>style.visibility</p:attrName>
                                        </p:attrNameLst>
                                      </p:cBhvr>
                                      <p:to>
                                        <p:strVal val="visible"/>
                                      </p:to>
                                    </p:set>
                                    <p:animEffect transition="in" filter="fade">
                                      <p:cBhvr>
                                        <p:cTn id="16" dur="500"/>
                                        <p:tgtEl>
                                          <p:spTgt spid="1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1"/>
                                        </p:tgtEl>
                                        <p:attrNameLst>
                                          <p:attrName>style.visibility</p:attrName>
                                        </p:attrNameLst>
                                      </p:cBhvr>
                                      <p:to>
                                        <p:strVal val="visible"/>
                                      </p:to>
                                    </p:set>
                                    <p:animEffect transition="in" filter="fade">
                                      <p:cBhvr>
                                        <p:cTn id="19" dur="500"/>
                                        <p:tgtEl>
                                          <p:spTgt spid="1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fade">
                                      <p:cBhvr>
                                        <p:cTn id="22" dur="500"/>
                                        <p:tgtEl>
                                          <p:spTgt spid="1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fade">
                                      <p:cBhvr>
                                        <p:cTn id="25" dur="500"/>
                                        <p:tgtEl>
                                          <p:spTgt spid="1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4"/>
                                        </p:tgtEl>
                                        <p:attrNameLst>
                                          <p:attrName>style.visibility</p:attrName>
                                        </p:attrNameLst>
                                      </p:cBhvr>
                                      <p:to>
                                        <p:strVal val="visible"/>
                                      </p:to>
                                    </p:set>
                                    <p:animEffect transition="in" filter="fade">
                                      <p:cBhvr>
                                        <p:cTn id="28" dur="500"/>
                                        <p:tgtEl>
                                          <p:spTgt spid="1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6"/>
                                        </p:tgtEl>
                                        <p:attrNameLst>
                                          <p:attrName>style.visibility</p:attrName>
                                        </p:attrNameLst>
                                      </p:cBhvr>
                                      <p:to>
                                        <p:strVal val="visible"/>
                                      </p:to>
                                    </p:set>
                                    <p:animEffect transition="in" filter="fade">
                                      <p:cBhvr>
                                        <p:cTn id="34" dur="500"/>
                                        <p:tgtEl>
                                          <p:spTgt spid="1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7"/>
                                        </p:tgtEl>
                                        <p:attrNameLst>
                                          <p:attrName>style.visibility</p:attrName>
                                        </p:attrNameLst>
                                      </p:cBhvr>
                                      <p:to>
                                        <p:strVal val="visible"/>
                                      </p:to>
                                    </p:set>
                                    <p:animEffect transition="in" filter="fade">
                                      <p:cBhvr>
                                        <p:cTn id="37" dur="500"/>
                                        <p:tgtEl>
                                          <p:spTgt spid="1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8"/>
                                        </p:tgtEl>
                                        <p:attrNameLst>
                                          <p:attrName>style.visibility</p:attrName>
                                        </p:attrNameLst>
                                      </p:cBhvr>
                                      <p:to>
                                        <p:strVal val="visible"/>
                                      </p:to>
                                    </p:set>
                                    <p:animEffect transition="in" filter="fade">
                                      <p:cBhvr>
                                        <p:cTn id="40" dur="500"/>
                                        <p:tgtEl>
                                          <p:spTgt spid="1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9"/>
                                        </p:tgtEl>
                                        <p:attrNameLst>
                                          <p:attrName>style.visibility</p:attrName>
                                        </p:attrNameLst>
                                      </p:cBhvr>
                                      <p:to>
                                        <p:strVal val="visible"/>
                                      </p:to>
                                    </p:set>
                                    <p:animEffect transition="in" filter="fade">
                                      <p:cBhvr>
                                        <p:cTn id="43" dur="500"/>
                                        <p:tgtEl>
                                          <p:spTgt spid="1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0"/>
                                        </p:tgtEl>
                                        <p:attrNameLst>
                                          <p:attrName>style.visibility</p:attrName>
                                        </p:attrNameLst>
                                      </p:cBhvr>
                                      <p:to>
                                        <p:strVal val="visible"/>
                                      </p:to>
                                    </p:set>
                                    <p:animEffect transition="in" filter="fade">
                                      <p:cBhvr>
                                        <p:cTn id="46" dur="500"/>
                                        <p:tgtEl>
                                          <p:spTgt spid="1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fade">
                                      <p:cBhvr>
                                        <p:cTn id="49" dur="500"/>
                                        <p:tgtEl>
                                          <p:spTgt spid="9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par>
                                <p:cTn id="55" presetID="10" presetClass="entr" presetSubtype="0" fill="hold" nodeType="with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fade">
                                      <p:cBhvr>
                                        <p:cTn id="57" dur="500"/>
                                        <p:tgtEl>
                                          <p:spTgt spid="7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47"/>
                                        </p:tgtEl>
                                        <p:attrNameLst>
                                          <p:attrName>style.visibility</p:attrName>
                                        </p:attrNameLst>
                                      </p:cBhvr>
                                      <p:to>
                                        <p:strVal val="visible"/>
                                      </p:to>
                                    </p:set>
                                    <p:animEffect transition="in" filter="barn(inVertical)">
                                      <p:cBhvr>
                                        <p:cTn id="62" dur="500"/>
                                        <p:tgtEl>
                                          <p:spTgt spid="147"/>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150"/>
                                        </p:tgtEl>
                                        <p:attrNameLst>
                                          <p:attrName>style.visibility</p:attrName>
                                        </p:attrNameLst>
                                      </p:cBhvr>
                                      <p:to>
                                        <p:strVal val="visible"/>
                                      </p:to>
                                    </p:set>
                                    <p:animEffect transition="in" filter="barn(inVertical)">
                                      <p:cBhvr>
                                        <p:cTn id="67" dur="500"/>
                                        <p:tgtEl>
                                          <p:spTgt spid="15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151"/>
                                        </p:tgtEl>
                                        <p:attrNameLst>
                                          <p:attrName>style.visibility</p:attrName>
                                        </p:attrNameLst>
                                      </p:cBhvr>
                                      <p:to>
                                        <p:strVal val="visible"/>
                                      </p:to>
                                    </p:set>
                                    <p:animEffect transition="in" filter="barn(inVertical)">
                                      <p:cBhvr>
                                        <p:cTn id="70" dur="500"/>
                                        <p:tgtEl>
                                          <p:spTgt spid="151"/>
                                        </p:tgtEl>
                                      </p:cBhvr>
                                    </p:animEffect>
                                  </p:childTnLst>
                                </p:cTn>
                              </p:par>
                              <p:par>
                                <p:cTn id="71" presetID="16" presetClass="entr" presetSubtype="21" fill="hold" grpId="0" nodeType="withEffect">
                                  <p:stCondLst>
                                    <p:cond delay="0"/>
                                  </p:stCondLst>
                                  <p:childTnLst>
                                    <p:set>
                                      <p:cBhvr>
                                        <p:cTn id="72" dur="1" fill="hold">
                                          <p:stCondLst>
                                            <p:cond delay="0"/>
                                          </p:stCondLst>
                                        </p:cTn>
                                        <p:tgtEl>
                                          <p:spTgt spid="152"/>
                                        </p:tgtEl>
                                        <p:attrNameLst>
                                          <p:attrName>style.visibility</p:attrName>
                                        </p:attrNameLst>
                                      </p:cBhvr>
                                      <p:to>
                                        <p:strVal val="visible"/>
                                      </p:to>
                                    </p:set>
                                    <p:animEffect transition="in" filter="barn(inVertical)">
                                      <p:cBhvr>
                                        <p:cTn id="73" dur="500"/>
                                        <p:tgtEl>
                                          <p:spTgt spid="15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75"/>
                                        </p:tgtEl>
                                        <p:attrNameLst>
                                          <p:attrName>style.visibility</p:attrName>
                                        </p:attrNameLst>
                                      </p:cBhvr>
                                      <p:to>
                                        <p:strVal val="visible"/>
                                      </p:to>
                                    </p:set>
                                    <p:animEffect transition="in" filter="fade">
                                      <p:cBhvr>
                                        <p:cTn id="78" dur="500"/>
                                        <p:tgtEl>
                                          <p:spTgt spid="7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16"/>
                                        </p:tgtEl>
                                        <p:attrNameLst>
                                          <p:attrName>style.visibility</p:attrName>
                                        </p:attrNameLst>
                                      </p:cBhvr>
                                      <p:to>
                                        <p:strVal val="visible"/>
                                      </p:to>
                                    </p:set>
                                    <p:animEffect transition="in" filter="fade">
                                      <p:cBhvr>
                                        <p:cTn id="83" dur="500"/>
                                        <p:tgtEl>
                                          <p:spTgt spid="11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7"/>
                                        </p:tgtEl>
                                        <p:attrNameLst>
                                          <p:attrName>style.visibility</p:attrName>
                                        </p:attrNameLst>
                                      </p:cBhvr>
                                      <p:to>
                                        <p:strVal val="visible"/>
                                      </p:to>
                                    </p:set>
                                    <p:animEffect transition="in" filter="fade">
                                      <p:cBhvr>
                                        <p:cTn id="86" dur="500"/>
                                        <p:tgtEl>
                                          <p:spTgt spid="11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18"/>
                                        </p:tgtEl>
                                        <p:attrNameLst>
                                          <p:attrName>style.visibility</p:attrName>
                                        </p:attrNameLst>
                                      </p:cBhvr>
                                      <p:to>
                                        <p:strVal val="visible"/>
                                      </p:to>
                                    </p:set>
                                    <p:animEffect transition="in" filter="fade">
                                      <p:cBhvr>
                                        <p:cTn id="89" dur="500"/>
                                        <p:tgtEl>
                                          <p:spTgt spid="11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19"/>
                                        </p:tgtEl>
                                        <p:attrNameLst>
                                          <p:attrName>style.visibility</p:attrName>
                                        </p:attrNameLst>
                                      </p:cBhvr>
                                      <p:to>
                                        <p:strVal val="visible"/>
                                      </p:to>
                                    </p:set>
                                    <p:animEffect transition="in" filter="fade">
                                      <p:cBhvr>
                                        <p:cTn id="92" dur="500"/>
                                        <p:tgtEl>
                                          <p:spTgt spid="11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20"/>
                                        </p:tgtEl>
                                        <p:attrNameLst>
                                          <p:attrName>style.visibility</p:attrName>
                                        </p:attrNameLst>
                                      </p:cBhvr>
                                      <p:to>
                                        <p:strVal val="visible"/>
                                      </p:to>
                                    </p:set>
                                    <p:animEffect transition="in" filter="fade">
                                      <p:cBhvr>
                                        <p:cTn id="95" dur="500"/>
                                        <p:tgtEl>
                                          <p:spTgt spid="12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21"/>
                                        </p:tgtEl>
                                        <p:attrNameLst>
                                          <p:attrName>style.visibility</p:attrName>
                                        </p:attrNameLst>
                                      </p:cBhvr>
                                      <p:to>
                                        <p:strVal val="visible"/>
                                      </p:to>
                                    </p:set>
                                    <p:animEffect transition="in" filter="fade">
                                      <p:cBhvr>
                                        <p:cTn id="98" dur="500"/>
                                        <p:tgtEl>
                                          <p:spTgt spid="12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22"/>
                                        </p:tgtEl>
                                        <p:attrNameLst>
                                          <p:attrName>style.visibility</p:attrName>
                                        </p:attrNameLst>
                                      </p:cBhvr>
                                      <p:to>
                                        <p:strVal val="visible"/>
                                      </p:to>
                                    </p:set>
                                    <p:animEffect transition="in" filter="fade">
                                      <p:cBhvr>
                                        <p:cTn id="101" dur="500"/>
                                        <p:tgtEl>
                                          <p:spTgt spid="12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23"/>
                                        </p:tgtEl>
                                        <p:attrNameLst>
                                          <p:attrName>style.visibility</p:attrName>
                                        </p:attrNameLst>
                                      </p:cBhvr>
                                      <p:to>
                                        <p:strVal val="visible"/>
                                      </p:to>
                                    </p:set>
                                    <p:animEffect transition="in" filter="fade">
                                      <p:cBhvr>
                                        <p:cTn id="104" dur="500"/>
                                        <p:tgtEl>
                                          <p:spTgt spid="12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26"/>
                                        </p:tgtEl>
                                        <p:attrNameLst>
                                          <p:attrName>style.visibility</p:attrName>
                                        </p:attrNameLst>
                                      </p:cBhvr>
                                      <p:to>
                                        <p:strVal val="visible"/>
                                      </p:to>
                                    </p:set>
                                    <p:animEffect transition="in" filter="fade">
                                      <p:cBhvr>
                                        <p:cTn id="107" dur="500"/>
                                        <p:tgtEl>
                                          <p:spTgt spid="12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95"/>
                                        </p:tgtEl>
                                        <p:attrNameLst>
                                          <p:attrName>style.visibility</p:attrName>
                                        </p:attrNameLst>
                                      </p:cBhvr>
                                      <p:to>
                                        <p:strVal val="visible"/>
                                      </p:to>
                                    </p:set>
                                    <p:animEffect transition="in" filter="fade">
                                      <p:cBhvr>
                                        <p:cTn id="110" dur="500"/>
                                        <p:tgtEl>
                                          <p:spTgt spid="95"/>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78"/>
                                        </p:tgtEl>
                                        <p:attrNameLst>
                                          <p:attrName>style.visibility</p:attrName>
                                        </p:attrNameLst>
                                      </p:cBhvr>
                                      <p:to>
                                        <p:strVal val="visible"/>
                                      </p:to>
                                    </p:set>
                                    <p:animEffect transition="in" filter="fade">
                                      <p:cBhvr>
                                        <p:cTn id="115" dur="500"/>
                                        <p:tgtEl>
                                          <p:spTgt spid="7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79"/>
                                        </p:tgtEl>
                                        <p:attrNameLst>
                                          <p:attrName>style.visibility</p:attrName>
                                        </p:attrNameLst>
                                      </p:cBhvr>
                                      <p:to>
                                        <p:strVal val="visible"/>
                                      </p:to>
                                    </p:set>
                                    <p:animEffect transition="in" filter="fade">
                                      <p:cBhvr>
                                        <p:cTn id="118" dur="500"/>
                                        <p:tgtEl>
                                          <p:spTgt spid="7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80"/>
                                        </p:tgtEl>
                                        <p:attrNameLst>
                                          <p:attrName>style.visibility</p:attrName>
                                        </p:attrNameLst>
                                      </p:cBhvr>
                                      <p:to>
                                        <p:strVal val="visible"/>
                                      </p:to>
                                    </p:set>
                                    <p:animEffect transition="in" filter="fade">
                                      <p:cBhvr>
                                        <p:cTn id="121" dur="500"/>
                                        <p:tgtEl>
                                          <p:spTgt spid="80"/>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81"/>
                                        </p:tgtEl>
                                        <p:attrNameLst>
                                          <p:attrName>style.visibility</p:attrName>
                                        </p:attrNameLst>
                                      </p:cBhvr>
                                      <p:to>
                                        <p:strVal val="visible"/>
                                      </p:to>
                                    </p:set>
                                    <p:animEffect transition="in" filter="fade">
                                      <p:cBhvr>
                                        <p:cTn id="124" dur="500"/>
                                        <p:tgtEl>
                                          <p:spTgt spid="81"/>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83"/>
                                        </p:tgtEl>
                                        <p:attrNameLst>
                                          <p:attrName>style.visibility</p:attrName>
                                        </p:attrNameLst>
                                      </p:cBhvr>
                                      <p:to>
                                        <p:strVal val="visible"/>
                                      </p:to>
                                    </p:set>
                                    <p:animEffect transition="in" filter="fade">
                                      <p:cBhvr>
                                        <p:cTn id="127" dur="500"/>
                                        <p:tgtEl>
                                          <p:spTgt spid="83"/>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84"/>
                                        </p:tgtEl>
                                        <p:attrNameLst>
                                          <p:attrName>style.visibility</p:attrName>
                                        </p:attrNameLst>
                                      </p:cBhvr>
                                      <p:to>
                                        <p:strVal val="visible"/>
                                      </p:to>
                                    </p:set>
                                    <p:animEffect transition="in" filter="fade">
                                      <p:cBhvr>
                                        <p:cTn id="130" dur="500"/>
                                        <p:tgtEl>
                                          <p:spTgt spid="84"/>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85"/>
                                        </p:tgtEl>
                                        <p:attrNameLst>
                                          <p:attrName>style.visibility</p:attrName>
                                        </p:attrNameLst>
                                      </p:cBhvr>
                                      <p:to>
                                        <p:strVal val="visible"/>
                                      </p:to>
                                    </p:set>
                                    <p:animEffect transition="in" filter="fade">
                                      <p:cBhvr>
                                        <p:cTn id="133" dur="500"/>
                                        <p:tgtEl>
                                          <p:spTgt spid="85"/>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86"/>
                                        </p:tgtEl>
                                        <p:attrNameLst>
                                          <p:attrName>style.visibility</p:attrName>
                                        </p:attrNameLst>
                                      </p:cBhvr>
                                      <p:to>
                                        <p:strVal val="visible"/>
                                      </p:to>
                                    </p:set>
                                    <p:animEffect transition="in" filter="fade">
                                      <p:cBhvr>
                                        <p:cTn id="136" dur="500"/>
                                        <p:tgtEl>
                                          <p:spTgt spid="86"/>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97"/>
                                        </p:tgtEl>
                                        <p:attrNameLst>
                                          <p:attrName>style.visibility</p:attrName>
                                        </p:attrNameLst>
                                      </p:cBhvr>
                                      <p:to>
                                        <p:strVal val="visible"/>
                                      </p:to>
                                    </p:set>
                                    <p:animEffect transition="in" filter="fade">
                                      <p:cBhvr>
                                        <p:cTn id="139" dur="500"/>
                                        <p:tgtEl>
                                          <p:spTgt spid="97"/>
                                        </p:tgtEl>
                                      </p:cBhvr>
                                    </p:animEffect>
                                  </p:childTnLst>
                                </p:cTn>
                              </p:par>
                            </p:childTnLst>
                          </p:cTn>
                        </p:par>
                      </p:childTnLst>
                    </p:cTn>
                  </p:par>
                  <p:par>
                    <p:cTn id="140" fill="hold">
                      <p:stCondLst>
                        <p:cond delay="indefinite"/>
                      </p:stCondLst>
                      <p:childTnLst>
                        <p:par>
                          <p:cTn id="141" fill="hold">
                            <p:stCondLst>
                              <p:cond delay="0"/>
                            </p:stCondLst>
                            <p:childTnLst>
                              <p:par>
                                <p:cTn id="142" presetID="16" presetClass="entr" presetSubtype="21" fill="hold" grpId="0" nodeType="clickEffect">
                                  <p:stCondLst>
                                    <p:cond delay="0"/>
                                  </p:stCondLst>
                                  <p:childTnLst>
                                    <p:set>
                                      <p:cBhvr>
                                        <p:cTn id="143" dur="1" fill="hold">
                                          <p:stCondLst>
                                            <p:cond delay="0"/>
                                          </p:stCondLst>
                                        </p:cTn>
                                        <p:tgtEl>
                                          <p:spTgt spid="153"/>
                                        </p:tgtEl>
                                        <p:attrNameLst>
                                          <p:attrName>style.visibility</p:attrName>
                                        </p:attrNameLst>
                                      </p:cBhvr>
                                      <p:to>
                                        <p:strVal val="visible"/>
                                      </p:to>
                                    </p:set>
                                    <p:animEffect transition="in" filter="barn(inVertical)">
                                      <p:cBhvr>
                                        <p:cTn id="144" dur="500"/>
                                        <p:tgtEl>
                                          <p:spTgt spid="153"/>
                                        </p:tgtEl>
                                      </p:cBhvr>
                                    </p:animEffect>
                                  </p:childTnLst>
                                </p:cTn>
                              </p:par>
                            </p:childTnLst>
                          </p:cTn>
                        </p:par>
                      </p:childTnLst>
                    </p:cTn>
                  </p:par>
                  <p:par>
                    <p:cTn id="145" fill="hold">
                      <p:stCondLst>
                        <p:cond delay="indefinite"/>
                      </p:stCondLst>
                      <p:childTnLst>
                        <p:par>
                          <p:cTn id="146" fill="hold">
                            <p:stCondLst>
                              <p:cond delay="0"/>
                            </p:stCondLst>
                            <p:childTnLst>
                              <p:par>
                                <p:cTn id="147" presetID="16" presetClass="entr" presetSubtype="21" fill="hold" grpId="0" nodeType="clickEffect">
                                  <p:stCondLst>
                                    <p:cond delay="0"/>
                                  </p:stCondLst>
                                  <p:childTnLst>
                                    <p:set>
                                      <p:cBhvr>
                                        <p:cTn id="148" dur="1" fill="hold">
                                          <p:stCondLst>
                                            <p:cond delay="0"/>
                                          </p:stCondLst>
                                        </p:cTn>
                                        <p:tgtEl>
                                          <p:spTgt spid="154"/>
                                        </p:tgtEl>
                                        <p:attrNameLst>
                                          <p:attrName>style.visibility</p:attrName>
                                        </p:attrNameLst>
                                      </p:cBhvr>
                                      <p:to>
                                        <p:strVal val="visible"/>
                                      </p:to>
                                    </p:set>
                                    <p:animEffect transition="in" filter="barn(inVertical)">
                                      <p:cBhvr>
                                        <p:cTn id="149" dur="500"/>
                                        <p:tgtEl>
                                          <p:spTgt spid="154"/>
                                        </p:tgtEl>
                                      </p:cBhvr>
                                    </p:animEffect>
                                  </p:childTnLst>
                                </p:cTn>
                              </p:par>
                              <p:par>
                                <p:cTn id="150" presetID="16" presetClass="entr" presetSubtype="21" fill="hold" grpId="0" nodeType="withEffect">
                                  <p:stCondLst>
                                    <p:cond delay="0"/>
                                  </p:stCondLst>
                                  <p:childTnLst>
                                    <p:set>
                                      <p:cBhvr>
                                        <p:cTn id="151" dur="1" fill="hold">
                                          <p:stCondLst>
                                            <p:cond delay="0"/>
                                          </p:stCondLst>
                                        </p:cTn>
                                        <p:tgtEl>
                                          <p:spTgt spid="155"/>
                                        </p:tgtEl>
                                        <p:attrNameLst>
                                          <p:attrName>style.visibility</p:attrName>
                                        </p:attrNameLst>
                                      </p:cBhvr>
                                      <p:to>
                                        <p:strVal val="visible"/>
                                      </p:to>
                                    </p:set>
                                    <p:animEffect transition="in" filter="barn(inVertical)">
                                      <p:cBhvr>
                                        <p:cTn id="152" dur="500"/>
                                        <p:tgtEl>
                                          <p:spTgt spid="155"/>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82"/>
                                        </p:tgtEl>
                                        <p:attrNameLst>
                                          <p:attrName>style.visibility</p:attrName>
                                        </p:attrNameLst>
                                      </p:cBhvr>
                                      <p:to>
                                        <p:strVal val="visible"/>
                                      </p:to>
                                    </p:set>
                                    <p:animEffect transition="in" filter="fade">
                                      <p:cBhvr>
                                        <p:cTn id="157" dur="500"/>
                                        <p:tgtEl>
                                          <p:spTgt spid="82"/>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107"/>
                                        </p:tgtEl>
                                        <p:attrNameLst>
                                          <p:attrName>style.visibility</p:attrName>
                                        </p:attrNameLst>
                                      </p:cBhvr>
                                      <p:to>
                                        <p:strVal val="visible"/>
                                      </p:to>
                                    </p:set>
                                    <p:animEffect transition="in" filter="fade">
                                      <p:cBhvr>
                                        <p:cTn id="162" dur="500"/>
                                        <p:tgtEl>
                                          <p:spTgt spid="10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08"/>
                                        </p:tgtEl>
                                        <p:attrNameLst>
                                          <p:attrName>style.visibility</p:attrName>
                                        </p:attrNameLst>
                                      </p:cBhvr>
                                      <p:to>
                                        <p:strVal val="visible"/>
                                      </p:to>
                                    </p:set>
                                    <p:animEffect transition="in" filter="fade">
                                      <p:cBhvr>
                                        <p:cTn id="165" dur="500"/>
                                        <p:tgtEl>
                                          <p:spTgt spid="108"/>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09"/>
                                        </p:tgtEl>
                                        <p:attrNameLst>
                                          <p:attrName>style.visibility</p:attrName>
                                        </p:attrNameLst>
                                      </p:cBhvr>
                                      <p:to>
                                        <p:strVal val="visible"/>
                                      </p:to>
                                    </p:set>
                                    <p:animEffect transition="in" filter="fade">
                                      <p:cBhvr>
                                        <p:cTn id="168" dur="500"/>
                                        <p:tgtEl>
                                          <p:spTgt spid="109"/>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10"/>
                                        </p:tgtEl>
                                        <p:attrNameLst>
                                          <p:attrName>style.visibility</p:attrName>
                                        </p:attrNameLst>
                                      </p:cBhvr>
                                      <p:to>
                                        <p:strVal val="visible"/>
                                      </p:to>
                                    </p:set>
                                    <p:animEffect transition="in" filter="fade">
                                      <p:cBhvr>
                                        <p:cTn id="171" dur="500"/>
                                        <p:tgtEl>
                                          <p:spTgt spid="110"/>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111"/>
                                        </p:tgtEl>
                                        <p:attrNameLst>
                                          <p:attrName>style.visibility</p:attrName>
                                        </p:attrNameLst>
                                      </p:cBhvr>
                                      <p:to>
                                        <p:strVal val="visible"/>
                                      </p:to>
                                    </p:set>
                                    <p:animEffect transition="in" filter="fade">
                                      <p:cBhvr>
                                        <p:cTn id="174" dur="500"/>
                                        <p:tgtEl>
                                          <p:spTgt spid="111"/>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12"/>
                                        </p:tgtEl>
                                        <p:attrNameLst>
                                          <p:attrName>style.visibility</p:attrName>
                                        </p:attrNameLst>
                                      </p:cBhvr>
                                      <p:to>
                                        <p:strVal val="visible"/>
                                      </p:to>
                                    </p:set>
                                    <p:animEffect transition="in" filter="fade">
                                      <p:cBhvr>
                                        <p:cTn id="177" dur="500"/>
                                        <p:tgtEl>
                                          <p:spTgt spid="112"/>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15"/>
                                        </p:tgtEl>
                                        <p:attrNameLst>
                                          <p:attrName>style.visibility</p:attrName>
                                        </p:attrNameLst>
                                      </p:cBhvr>
                                      <p:to>
                                        <p:strVal val="visible"/>
                                      </p:to>
                                    </p:set>
                                    <p:animEffect transition="in" filter="fade">
                                      <p:cBhvr>
                                        <p:cTn id="180" dur="500"/>
                                        <p:tgtEl>
                                          <p:spTgt spid="115"/>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94"/>
                                        </p:tgtEl>
                                        <p:attrNameLst>
                                          <p:attrName>style.visibility</p:attrName>
                                        </p:attrNameLst>
                                      </p:cBhvr>
                                      <p:to>
                                        <p:strVal val="visible"/>
                                      </p:to>
                                    </p:set>
                                    <p:animEffect transition="in" filter="fade">
                                      <p:cBhvr>
                                        <p:cTn id="183" dur="500"/>
                                        <p:tgtEl>
                                          <p:spTgt spid="94"/>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87"/>
                                        </p:tgtEl>
                                        <p:attrNameLst>
                                          <p:attrName>style.visibility</p:attrName>
                                        </p:attrNameLst>
                                      </p:cBhvr>
                                      <p:to>
                                        <p:strVal val="visible"/>
                                      </p:to>
                                    </p:set>
                                    <p:animEffect transition="in" filter="fade">
                                      <p:cBhvr>
                                        <p:cTn id="188" dur="500"/>
                                        <p:tgtEl>
                                          <p:spTgt spid="87"/>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88"/>
                                        </p:tgtEl>
                                        <p:attrNameLst>
                                          <p:attrName>style.visibility</p:attrName>
                                        </p:attrNameLst>
                                      </p:cBhvr>
                                      <p:to>
                                        <p:strVal val="visible"/>
                                      </p:to>
                                    </p:set>
                                    <p:animEffect transition="in" filter="fade">
                                      <p:cBhvr>
                                        <p:cTn id="191" dur="500"/>
                                        <p:tgtEl>
                                          <p:spTgt spid="88"/>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89"/>
                                        </p:tgtEl>
                                        <p:attrNameLst>
                                          <p:attrName>style.visibility</p:attrName>
                                        </p:attrNameLst>
                                      </p:cBhvr>
                                      <p:to>
                                        <p:strVal val="visible"/>
                                      </p:to>
                                    </p:set>
                                    <p:animEffect transition="in" filter="fade">
                                      <p:cBhvr>
                                        <p:cTn id="194" dur="500"/>
                                        <p:tgtEl>
                                          <p:spTgt spid="89"/>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90"/>
                                        </p:tgtEl>
                                        <p:attrNameLst>
                                          <p:attrName>style.visibility</p:attrName>
                                        </p:attrNameLst>
                                      </p:cBhvr>
                                      <p:to>
                                        <p:strVal val="visible"/>
                                      </p:to>
                                    </p:set>
                                    <p:animEffect transition="in" filter="fade">
                                      <p:cBhvr>
                                        <p:cTn id="197" dur="500"/>
                                        <p:tgtEl>
                                          <p:spTgt spid="90"/>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98"/>
                                        </p:tgtEl>
                                        <p:attrNameLst>
                                          <p:attrName>style.visibility</p:attrName>
                                        </p:attrNameLst>
                                      </p:cBhvr>
                                      <p:to>
                                        <p:strVal val="visible"/>
                                      </p:to>
                                    </p:set>
                                    <p:animEffect transition="in" filter="fade">
                                      <p:cBhvr>
                                        <p:cTn id="200" dur="500"/>
                                        <p:tgtEl>
                                          <p:spTgt spid="98"/>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74"/>
                                        </p:tgtEl>
                                        <p:attrNameLst>
                                          <p:attrName>style.visibility</p:attrName>
                                        </p:attrNameLst>
                                      </p:cBhvr>
                                      <p:to>
                                        <p:strVal val="visible"/>
                                      </p:to>
                                    </p:set>
                                    <p:animEffect transition="in" filter="fade">
                                      <p:cBhvr>
                                        <p:cTn id="205" dur="500"/>
                                        <p:tgtEl>
                                          <p:spTgt spid="74"/>
                                        </p:tgtEl>
                                      </p:cBhvr>
                                    </p:animEffect>
                                  </p:childTnLst>
                                </p:cTn>
                              </p:par>
                              <p:par>
                                <p:cTn id="206" presetID="10" presetClass="entr" presetSubtype="0" fill="hold" nodeType="withEffect">
                                  <p:stCondLst>
                                    <p:cond delay="0"/>
                                  </p:stCondLst>
                                  <p:childTnLst>
                                    <p:set>
                                      <p:cBhvr>
                                        <p:cTn id="207" dur="1" fill="hold">
                                          <p:stCondLst>
                                            <p:cond delay="0"/>
                                          </p:stCondLst>
                                        </p:cTn>
                                        <p:tgtEl>
                                          <p:spTgt spid="77"/>
                                        </p:tgtEl>
                                        <p:attrNameLst>
                                          <p:attrName>style.visibility</p:attrName>
                                        </p:attrNameLst>
                                      </p:cBhvr>
                                      <p:to>
                                        <p:strVal val="visible"/>
                                      </p:to>
                                    </p:set>
                                    <p:animEffect transition="in" filter="fade">
                                      <p:cBhvr>
                                        <p:cTn id="208" dur="500"/>
                                        <p:tgtEl>
                                          <p:spTgt spid="77"/>
                                        </p:tgtEl>
                                      </p:cBhvr>
                                    </p:animEffect>
                                  </p:childTnLst>
                                </p:cTn>
                              </p:par>
                              <p:par>
                                <p:cTn id="209" presetID="10" presetClass="entr" presetSubtype="0" fill="hold" nodeType="withEffect">
                                  <p:stCondLst>
                                    <p:cond delay="0"/>
                                  </p:stCondLst>
                                  <p:childTnLst>
                                    <p:set>
                                      <p:cBhvr>
                                        <p:cTn id="210" dur="1" fill="hold">
                                          <p:stCondLst>
                                            <p:cond delay="0"/>
                                          </p:stCondLst>
                                        </p:cTn>
                                        <p:tgtEl>
                                          <p:spTgt spid="99"/>
                                        </p:tgtEl>
                                        <p:attrNameLst>
                                          <p:attrName>style.visibility</p:attrName>
                                        </p:attrNameLst>
                                      </p:cBhvr>
                                      <p:to>
                                        <p:strVal val="visible"/>
                                      </p:to>
                                    </p:set>
                                    <p:animEffect transition="in" filter="fade">
                                      <p:cBhvr>
                                        <p:cTn id="211" dur="500"/>
                                        <p:tgtEl>
                                          <p:spTgt spid="99"/>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00"/>
                                        </p:tgtEl>
                                        <p:attrNameLst>
                                          <p:attrName>style.visibility</p:attrName>
                                        </p:attrNameLst>
                                      </p:cBhvr>
                                      <p:to>
                                        <p:strVal val="visible"/>
                                      </p:to>
                                    </p:set>
                                    <p:animEffect transition="in" filter="fade">
                                      <p:cBhvr>
                                        <p:cTn id="214" dur="500"/>
                                        <p:tgtEl>
                                          <p:spTgt spid="100"/>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01"/>
                                        </p:tgtEl>
                                        <p:attrNameLst>
                                          <p:attrName>style.visibility</p:attrName>
                                        </p:attrNameLst>
                                      </p:cBhvr>
                                      <p:to>
                                        <p:strVal val="visible"/>
                                      </p:to>
                                    </p:set>
                                    <p:animEffect transition="in" filter="fade">
                                      <p:cBhvr>
                                        <p:cTn id="217" dur="500"/>
                                        <p:tgtEl>
                                          <p:spTgt spid="101"/>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02"/>
                                        </p:tgtEl>
                                        <p:attrNameLst>
                                          <p:attrName>style.visibility</p:attrName>
                                        </p:attrNameLst>
                                      </p:cBhvr>
                                      <p:to>
                                        <p:strVal val="visible"/>
                                      </p:to>
                                    </p:set>
                                    <p:animEffect transition="in" filter="fade">
                                      <p:cBhvr>
                                        <p:cTn id="220"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127" grpId="0"/>
      <p:bldP spid="128" grpId="0"/>
      <p:bldP spid="129" grpId="0"/>
      <p:bldP spid="130" grpId="0"/>
      <p:bldP spid="131" grpId="0"/>
      <p:bldP spid="132" grpId="0"/>
      <p:bldP spid="133" grpId="0"/>
      <p:bldP spid="134" grpId="0" animBg="1"/>
      <p:bldP spid="135" grpId="0" animBg="1"/>
      <p:bldP spid="136" grpId="0" animBg="1"/>
      <p:bldP spid="137" grpId="0" animBg="1"/>
      <p:bldP spid="138" grpId="0" animBg="1"/>
      <p:bldP spid="139" grpId="0" animBg="1"/>
      <p:bldP spid="140" grpId="0" animBg="1"/>
      <p:bldP spid="78" grpId="0"/>
      <p:bldP spid="79" grpId="0"/>
      <p:bldP spid="80" grpId="0"/>
      <p:bldP spid="81" grpId="0"/>
      <p:bldP spid="83" grpId="0" animBg="1"/>
      <p:bldP spid="84" grpId="0" animBg="1"/>
      <p:bldP spid="85" grpId="0" animBg="1"/>
      <p:bldP spid="86" grpId="0" animBg="1"/>
      <p:bldP spid="87" grpId="0"/>
      <p:bldP spid="88" grpId="0"/>
      <p:bldP spid="89" grpId="0" animBg="1"/>
      <p:bldP spid="90" grpId="0" animBg="1"/>
      <p:bldP spid="116" grpId="0" animBg="1"/>
      <p:bldP spid="117" grpId="0" animBg="1"/>
      <p:bldP spid="118" grpId="0" animBg="1"/>
      <p:bldP spid="119" grpId="0" animBg="1"/>
      <p:bldP spid="120" grpId="0"/>
      <p:bldP spid="121" grpId="0"/>
      <p:bldP spid="122" grpId="0"/>
      <p:bldP spid="123" grpId="0"/>
      <p:bldP spid="126" grpId="0"/>
      <p:bldP spid="107" grpId="0" animBg="1"/>
      <p:bldP spid="108" grpId="0" animBg="1"/>
      <p:bldP spid="109" grpId="0" animBg="1"/>
      <p:bldP spid="110" grpId="0"/>
      <p:bldP spid="111" grpId="0"/>
      <p:bldP spid="112" grpId="0"/>
      <p:bldP spid="115" grpId="0"/>
      <p:bldP spid="100" grpId="0" animBg="1"/>
      <p:bldP spid="101" grpId="0"/>
      <p:bldP spid="102" grpId="0"/>
      <p:bldP spid="94" grpId="0" animBg="1"/>
      <p:bldP spid="95" grpId="0" animBg="1"/>
      <p:bldP spid="96" grpId="0"/>
      <p:bldP spid="97" grpId="0"/>
      <p:bldP spid="98" grpId="0"/>
      <p:bldP spid="147" grpId="0" animBg="1"/>
      <p:bldP spid="150" grpId="0" animBg="1"/>
      <p:bldP spid="151" grpId="0" animBg="1"/>
      <p:bldP spid="152" grpId="0" animBg="1"/>
      <p:bldP spid="153" grpId="0" animBg="1"/>
      <p:bldP spid="154" grpId="0" animBg="1"/>
      <p:bldP spid="155" grpId="0" animBg="1"/>
      <p:bldP spid="7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a:xfrm>
            <a:off x="601731" y="4267200"/>
            <a:ext cx="10969943" cy="2438400"/>
          </a:xfrm>
        </p:spPr>
        <p:txBody>
          <a:bodyPr/>
          <a:lstStyle/>
          <a:p>
            <a:r>
              <a:rPr lang="en-US" dirty="0" smtClean="0"/>
              <a:t>Written in C++ on Linux as a standalone system</a:t>
            </a:r>
          </a:p>
          <a:p>
            <a:pPr lvl="1"/>
            <a:r>
              <a:rPr lang="en-US" dirty="0" smtClean="0"/>
              <a:t>2,400 line-of-codes</a:t>
            </a:r>
          </a:p>
          <a:p>
            <a:r>
              <a:rPr lang="en-US" dirty="0" smtClean="0"/>
              <a:t>Integration with </a:t>
            </a:r>
            <a:r>
              <a:rPr lang="en-US" altLang="zh-CN" dirty="0" smtClean="0"/>
              <a:t>Hadoop 3.1 HDFS with no change to codebase</a:t>
            </a:r>
          </a:p>
          <a:p>
            <a:pPr lvl="1">
              <a:buFont typeface="Arial" pitchFamily="34" charset="0"/>
              <a:buChar char="•"/>
            </a:pPr>
            <a:r>
              <a:rPr lang="en-US" altLang="zh-CN" dirty="0" smtClean="0"/>
              <a:t>HDFS automatically recognizes the repair and </a:t>
            </a:r>
            <a:r>
              <a:rPr lang="en-US" altLang="zh-CN" dirty="0" smtClean="0"/>
              <a:t>updates the </a:t>
            </a:r>
            <a:r>
              <a:rPr lang="en-US" altLang="zh-CN" dirty="0" smtClean="0"/>
              <a:t>metadata via periodical heartbeats</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21</a:t>
            </a:fld>
            <a:endParaRPr lang="en-US"/>
          </a:p>
        </p:txBody>
      </p:sp>
      <p:grpSp>
        <p:nvGrpSpPr>
          <p:cNvPr id="5" name="组合 4"/>
          <p:cNvGrpSpPr/>
          <p:nvPr/>
        </p:nvGrpSpPr>
        <p:grpSpPr>
          <a:xfrm>
            <a:off x="1176268" y="1411107"/>
            <a:ext cx="9718744" cy="2650397"/>
            <a:chOff x="1627150" y="1104569"/>
            <a:chExt cx="10340574" cy="2856093"/>
          </a:xfrm>
        </p:grpSpPr>
        <p:sp>
          <p:nvSpPr>
            <p:cNvPr id="6" name="Rounded Rectangle 43"/>
            <p:cNvSpPr/>
            <p:nvPr/>
          </p:nvSpPr>
          <p:spPr>
            <a:xfrm>
              <a:off x="3581009" y="1138922"/>
              <a:ext cx="3757968" cy="747060"/>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3"/>
            <p:cNvSpPr/>
            <p:nvPr/>
          </p:nvSpPr>
          <p:spPr>
            <a:xfrm>
              <a:off x="3997532" y="1301448"/>
              <a:ext cx="2761488" cy="448056"/>
            </a:xfrm>
            <a:prstGeom prst="rect">
              <a:avLst/>
            </a:prstGeom>
            <a:solidFill>
              <a:schemeClr val="accent2">
                <a:lumMod val="40000"/>
                <a:lumOff val="6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cs typeface="Arial" panose="020B0604020202020204" pitchFamily="34" charset="0"/>
                </a:rPr>
                <a:t>Coordinator</a:t>
              </a:r>
              <a:endParaRPr lang="en-US" sz="2000" dirty="0">
                <a:solidFill>
                  <a:schemeClr val="tx1"/>
                </a:solidFill>
                <a:latin typeface="Arial" panose="020B0604020202020204" pitchFamily="34" charset="0"/>
                <a:cs typeface="Arial" panose="020B0604020202020204" pitchFamily="34" charset="0"/>
              </a:endParaRPr>
            </a:p>
          </p:txBody>
        </p:sp>
        <p:sp>
          <p:nvSpPr>
            <p:cNvPr id="8" name="Rounded Rectangle 1"/>
            <p:cNvSpPr/>
            <p:nvPr/>
          </p:nvSpPr>
          <p:spPr>
            <a:xfrm>
              <a:off x="2159321" y="2647950"/>
              <a:ext cx="1440223" cy="893535"/>
            </a:xfrm>
            <a:prstGeom prst="roundRect">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9"/>
            <p:cNvSpPr/>
            <p:nvPr/>
          </p:nvSpPr>
          <p:spPr>
            <a:xfrm>
              <a:off x="2200803" y="3541484"/>
              <a:ext cx="1504044" cy="41139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cs typeface="Arial" panose="020B0604020202020204" pitchFamily="34" charset="0"/>
                </a:rPr>
                <a:t>STF Node</a:t>
              </a:r>
              <a:endParaRPr lang="en-US" sz="2000" dirty="0">
                <a:solidFill>
                  <a:schemeClr val="tx1"/>
                </a:solidFill>
                <a:latin typeface="Arial" panose="020B0604020202020204" pitchFamily="34" charset="0"/>
                <a:cs typeface="Arial" panose="020B0604020202020204" pitchFamily="34" charset="0"/>
              </a:endParaRPr>
            </a:p>
          </p:txBody>
        </p:sp>
        <p:sp>
          <p:nvSpPr>
            <p:cNvPr id="10" name="Rounded Rectangle 17"/>
            <p:cNvSpPr/>
            <p:nvPr/>
          </p:nvSpPr>
          <p:spPr>
            <a:xfrm>
              <a:off x="3997532" y="2647949"/>
              <a:ext cx="1448766" cy="893535"/>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ounded Rectangle 18"/>
            <p:cNvSpPr/>
            <p:nvPr/>
          </p:nvSpPr>
          <p:spPr>
            <a:xfrm>
              <a:off x="3827442" y="3541482"/>
              <a:ext cx="1857757" cy="41139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latin typeface="Arial" panose="020B0604020202020204" pitchFamily="34" charset="0"/>
                  <a:cs typeface="Arial" panose="020B0604020202020204" pitchFamily="34" charset="0"/>
                </a:rPr>
                <a:t>DataNode</a:t>
              </a:r>
              <a:endParaRPr lang="en-US" sz="2000" dirty="0">
                <a:solidFill>
                  <a:schemeClr val="tx1"/>
                </a:solidFill>
                <a:latin typeface="Arial" panose="020B0604020202020204" pitchFamily="34" charset="0"/>
                <a:cs typeface="Arial" panose="020B0604020202020204" pitchFamily="34" charset="0"/>
              </a:endParaRPr>
            </a:p>
          </p:txBody>
        </p:sp>
        <p:sp>
          <p:nvSpPr>
            <p:cNvPr id="12" name="Rounded Rectangle 19"/>
            <p:cNvSpPr/>
            <p:nvPr/>
          </p:nvSpPr>
          <p:spPr>
            <a:xfrm>
              <a:off x="5712633" y="2647949"/>
              <a:ext cx="1429047" cy="893535"/>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ounded Rectangle 20"/>
            <p:cNvSpPr/>
            <p:nvPr/>
          </p:nvSpPr>
          <p:spPr>
            <a:xfrm>
              <a:off x="5578619" y="3541481"/>
              <a:ext cx="1844716" cy="41139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latin typeface="Arial" panose="020B0604020202020204" pitchFamily="34" charset="0"/>
                  <a:cs typeface="Arial" panose="020B0604020202020204" pitchFamily="34" charset="0"/>
                </a:rPr>
                <a:t>DataNode</a:t>
              </a:r>
              <a:endParaRPr lang="en-US" sz="2000" dirty="0">
                <a:solidFill>
                  <a:schemeClr val="tx1"/>
                </a:solidFill>
                <a:latin typeface="Arial" panose="020B0604020202020204" pitchFamily="34" charset="0"/>
                <a:cs typeface="Arial" panose="020B0604020202020204" pitchFamily="34" charset="0"/>
              </a:endParaRPr>
            </a:p>
          </p:txBody>
        </p:sp>
        <p:sp>
          <p:nvSpPr>
            <p:cNvPr id="14" name="Rounded Rectangle 21"/>
            <p:cNvSpPr/>
            <p:nvPr/>
          </p:nvSpPr>
          <p:spPr>
            <a:xfrm>
              <a:off x="7405175" y="2647949"/>
              <a:ext cx="1413888" cy="893535"/>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ounded Rectangle 22"/>
            <p:cNvSpPr/>
            <p:nvPr/>
          </p:nvSpPr>
          <p:spPr>
            <a:xfrm>
              <a:off x="7275694" y="3541481"/>
              <a:ext cx="1833009" cy="41139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latin typeface="Arial" panose="020B0604020202020204" pitchFamily="34" charset="0"/>
                  <a:cs typeface="Arial" panose="020B0604020202020204" pitchFamily="34" charset="0"/>
                </a:rPr>
                <a:t>DataNode</a:t>
              </a:r>
              <a:endParaRPr lang="en-US" sz="2000" dirty="0">
                <a:solidFill>
                  <a:schemeClr val="tx1"/>
                </a:solidFill>
                <a:latin typeface="Arial" panose="020B0604020202020204" pitchFamily="34" charset="0"/>
                <a:cs typeface="Arial" panose="020B0604020202020204" pitchFamily="34" charset="0"/>
              </a:endParaRPr>
            </a:p>
          </p:txBody>
        </p:sp>
        <p:sp>
          <p:nvSpPr>
            <p:cNvPr id="16" name="Rounded Rectangle 23"/>
            <p:cNvSpPr/>
            <p:nvPr/>
          </p:nvSpPr>
          <p:spPr>
            <a:xfrm>
              <a:off x="9116498" y="2647949"/>
              <a:ext cx="1453048" cy="893535"/>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ounded Rectangle 24"/>
            <p:cNvSpPr/>
            <p:nvPr/>
          </p:nvSpPr>
          <p:spPr>
            <a:xfrm>
              <a:off x="8960667" y="3549271"/>
              <a:ext cx="1807346" cy="41139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latin typeface="Arial" panose="020B0604020202020204" pitchFamily="34" charset="0"/>
                  <a:cs typeface="Arial" panose="020B0604020202020204" pitchFamily="34" charset="0"/>
                </a:rPr>
                <a:t>DataNode</a:t>
              </a:r>
              <a:endParaRPr lang="en-US" sz="2000" dirty="0">
                <a:solidFill>
                  <a:schemeClr val="tx1"/>
                </a:solidFill>
                <a:latin typeface="Arial" panose="020B0604020202020204" pitchFamily="34" charset="0"/>
                <a:cs typeface="Arial" panose="020B0604020202020204" pitchFamily="34" charset="0"/>
              </a:endParaRPr>
            </a:p>
          </p:txBody>
        </p:sp>
        <p:sp>
          <p:nvSpPr>
            <p:cNvPr id="18" name="Rectangle 2"/>
            <p:cNvSpPr/>
            <p:nvPr/>
          </p:nvSpPr>
          <p:spPr>
            <a:xfrm>
              <a:off x="2448726" y="2723241"/>
              <a:ext cx="1061802" cy="371475"/>
            </a:xfrm>
            <a:prstGeom prst="rect">
              <a:avLst/>
            </a:prstGeom>
            <a:solidFill>
              <a:schemeClr val="accent2">
                <a:lumMod val="40000"/>
                <a:lumOff val="6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Agent</a:t>
              </a:r>
              <a:endParaRPr lang="en-US" sz="2000" dirty="0">
                <a:solidFill>
                  <a:schemeClr val="tx1"/>
                </a:solidFill>
                <a:latin typeface="Arial" panose="020B0604020202020204" pitchFamily="34" charset="0"/>
                <a:cs typeface="Arial" panose="020B0604020202020204" pitchFamily="34" charset="0"/>
              </a:endParaRPr>
            </a:p>
          </p:txBody>
        </p:sp>
        <p:sp>
          <p:nvSpPr>
            <p:cNvPr id="19" name="Rectangle 25"/>
            <p:cNvSpPr/>
            <p:nvPr/>
          </p:nvSpPr>
          <p:spPr>
            <a:xfrm>
              <a:off x="4371590" y="2722847"/>
              <a:ext cx="1007446" cy="371475"/>
            </a:xfrm>
            <a:prstGeom prst="rect">
              <a:avLst/>
            </a:prstGeom>
            <a:solidFill>
              <a:schemeClr val="accent2">
                <a:lumMod val="40000"/>
                <a:lumOff val="6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Agent</a:t>
              </a:r>
              <a:endParaRPr lang="en-US" sz="2000" dirty="0">
                <a:solidFill>
                  <a:schemeClr val="tx1"/>
                </a:solidFill>
                <a:latin typeface="Arial" panose="020B0604020202020204" pitchFamily="34" charset="0"/>
                <a:cs typeface="Arial" panose="020B0604020202020204" pitchFamily="34" charset="0"/>
              </a:endParaRPr>
            </a:p>
          </p:txBody>
        </p:sp>
        <p:sp>
          <p:nvSpPr>
            <p:cNvPr id="20" name="Rectangle 26"/>
            <p:cNvSpPr/>
            <p:nvPr/>
          </p:nvSpPr>
          <p:spPr>
            <a:xfrm>
              <a:off x="6037908" y="2716799"/>
              <a:ext cx="999357" cy="371475"/>
            </a:xfrm>
            <a:prstGeom prst="rect">
              <a:avLst/>
            </a:prstGeom>
            <a:solidFill>
              <a:schemeClr val="accent2">
                <a:lumMod val="40000"/>
                <a:lumOff val="6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Agent</a:t>
              </a:r>
              <a:endParaRPr lang="en-US" sz="2000" dirty="0">
                <a:solidFill>
                  <a:schemeClr val="tx1"/>
                </a:solidFill>
                <a:latin typeface="Arial" panose="020B0604020202020204" pitchFamily="34" charset="0"/>
                <a:cs typeface="Arial" panose="020B0604020202020204" pitchFamily="34" charset="0"/>
              </a:endParaRPr>
            </a:p>
          </p:txBody>
        </p:sp>
        <p:sp>
          <p:nvSpPr>
            <p:cNvPr id="21" name="Rectangle 27"/>
            <p:cNvSpPr/>
            <p:nvPr/>
          </p:nvSpPr>
          <p:spPr>
            <a:xfrm>
              <a:off x="7681532" y="2723240"/>
              <a:ext cx="1024318" cy="371475"/>
            </a:xfrm>
            <a:prstGeom prst="rect">
              <a:avLst/>
            </a:prstGeom>
            <a:solidFill>
              <a:schemeClr val="accent2">
                <a:lumMod val="40000"/>
                <a:lumOff val="6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Agent</a:t>
              </a:r>
              <a:endParaRPr lang="en-US" sz="2000" dirty="0">
                <a:solidFill>
                  <a:schemeClr val="tx1"/>
                </a:solidFill>
                <a:latin typeface="Arial" panose="020B0604020202020204" pitchFamily="34" charset="0"/>
                <a:cs typeface="Arial" panose="020B0604020202020204" pitchFamily="34" charset="0"/>
              </a:endParaRPr>
            </a:p>
          </p:txBody>
        </p:sp>
        <p:sp>
          <p:nvSpPr>
            <p:cNvPr id="22" name="Rectangle 28"/>
            <p:cNvSpPr/>
            <p:nvPr/>
          </p:nvSpPr>
          <p:spPr>
            <a:xfrm>
              <a:off x="9455612" y="2716799"/>
              <a:ext cx="1037387" cy="371475"/>
            </a:xfrm>
            <a:prstGeom prst="rect">
              <a:avLst/>
            </a:prstGeom>
            <a:solidFill>
              <a:schemeClr val="accent2">
                <a:lumMod val="40000"/>
                <a:lumOff val="60000"/>
              </a:schemeClr>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Agent</a:t>
              </a:r>
              <a:endParaRPr lang="en-US" sz="2000" dirty="0">
                <a:solidFill>
                  <a:schemeClr val="tx1"/>
                </a:solidFill>
                <a:latin typeface="Arial" panose="020B0604020202020204" pitchFamily="34" charset="0"/>
                <a:cs typeface="Arial" panose="020B0604020202020204" pitchFamily="34" charset="0"/>
              </a:endParaRPr>
            </a:p>
          </p:txBody>
        </p:sp>
        <p:cxnSp>
          <p:nvCxnSpPr>
            <p:cNvPr id="23" name="Straight Arrow Connector 31"/>
            <p:cNvCxnSpPr/>
            <p:nvPr/>
          </p:nvCxnSpPr>
          <p:spPr>
            <a:xfrm flipH="1">
              <a:off x="3510528" y="1767752"/>
              <a:ext cx="1154436" cy="952618"/>
            </a:xfrm>
            <a:prstGeom prst="straightConnector1">
              <a:avLst/>
            </a:prstGeom>
            <a:ln w="12700">
              <a:solidFill>
                <a:schemeClr val="bg2">
                  <a:lumMod val="50000"/>
                </a:schemeClr>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59"/>
            <p:cNvCxnSpPr>
              <a:stCxn id="20" idx="3"/>
              <a:endCxn id="21" idx="1"/>
            </p:cNvCxnSpPr>
            <p:nvPr/>
          </p:nvCxnSpPr>
          <p:spPr>
            <a:xfrm>
              <a:off x="7037265" y="2902537"/>
              <a:ext cx="644267" cy="6441"/>
            </a:xfrm>
            <a:prstGeom prst="straightConnector1">
              <a:avLst/>
            </a:prstGeom>
            <a:ln w="38100">
              <a:solidFill>
                <a:srgbClr val="00B05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63"/>
            <p:cNvCxnSpPr>
              <a:stCxn id="22" idx="1"/>
              <a:endCxn id="21" idx="3"/>
            </p:cNvCxnSpPr>
            <p:nvPr/>
          </p:nvCxnSpPr>
          <p:spPr>
            <a:xfrm flipH="1">
              <a:off x="8705850" y="2902537"/>
              <a:ext cx="749762" cy="6441"/>
            </a:xfrm>
            <a:prstGeom prst="straightConnector1">
              <a:avLst/>
            </a:prstGeom>
            <a:ln w="38100">
              <a:solidFill>
                <a:srgbClr val="00B050"/>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35"/>
            <p:cNvCxnSpPr>
              <a:stCxn id="18" idx="3"/>
            </p:cNvCxnSpPr>
            <p:nvPr/>
          </p:nvCxnSpPr>
          <p:spPr>
            <a:xfrm flipV="1">
              <a:off x="3510528" y="2908585"/>
              <a:ext cx="829197" cy="394"/>
            </a:xfrm>
            <a:prstGeom prst="straightConnector1">
              <a:avLst/>
            </a:prstGeom>
            <a:ln w="38100">
              <a:solidFill>
                <a:srgbClr val="0070C0"/>
              </a:solidFill>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65"/>
            <p:cNvCxnSpPr/>
            <p:nvPr/>
          </p:nvCxnSpPr>
          <p:spPr>
            <a:xfrm>
              <a:off x="8690909" y="1309314"/>
              <a:ext cx="1091170" cy="1237"/>
            </a:xfrm>
            <a:prstGeom prst="straightConnector1">
              <a:avLst/>
            </a:prstGeom>
            <a:ln w="12700">
              <a:solidFill>
                <a:schemeClr val="bg2">
                  <a:lumMod val="50000"/>
                </a:schemeClr>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8" name="Rounded Rectangle 73"/>
            <p:cNvSpPr/>
            <p:nvPr/>
          </p:nvSpPr>
          <p:spPr>
            <a:xfrm>
              <a:off x="9814878" y="1104569"/>
              <a:ext cx="1990695" cy="41139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Control flow</a:t>
              </a:r>
              <a:endParaRPr lang="en-US" sz="2000" dirty="0">
                <a:solidFill>
                  <a:schemeClr val="tx1"/>
                </a:solidFill>
                <a:latin typeface="Arial" panose="020B0604020202020204" pitchFamily="34" charset="0"/>
                <a:cs typeface="Arial" panose="020B0604020202020204" pitchFamily="34" charset="0"/>
              </a:endParaRPr>
            </a:p>
          </p:txBody>
        </p:sp>
        <p:cxnSp>
          <p:nvCxnSpPr>
            <p:cNvPr id="29" name="Straight Arrow Connector 74"/>
            <p:cNvCxnSpPr/>
            <p:nvPr/>
          </p:nvCxnSpPr>
          <p:spPr>
            <a:xfrm flipV="1">
              <a:off x="8690909" y="1684707"/>
              <a:ext cx="1123970" cy="5986"/>
            </a:xfrm>
            <a:prstGeom prst="straightConnector1">
              <a:avLst/>
            </a:prstGeom>
            <a:ln w="38100">
              <a:solidFill>
                <a:srgbClr val="0070C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30" name="Rounded Rectangle 75"/>
            <p:cNvSpPr/>
            <p:nvPr/>
          </p:nvSpPr>
          <p:spPr>
            <a:xfrm>
              <a:off x="9814877" y="1487996"/>
              <a:ext cx="1620434" cy="41139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Migration </a:t>
              </a:r>
              <a:endParaRPr lang="en-US" sz="2000" dirty="0">
                <a:solidFill>
                  <a:schemeClr val="tx1"/>
                </a:solidFill>
                <a:latin typeface="Arial" panose="020B0604020202020204" pitchFamily="34" charset="0"/>
                <a:cs typeface="Arial" panose="020B0604020202020204" pitchFamily="34" charset="0"/>
              </a:endParaRPr>
            </a:p>
          </p:txBody>
        </p:sp>
        <p:cxnSp>
          <p:nvCxnSpPr>
            <p:cNvPr id="31" name="Straight Arrow Connector 76"/>
            <p:cNvCxnSpPr/>
            <p:nvPr/>
          </p:nvCxnSpPr>
          <p:spPr>
            <a:xfrm>
              <a:off x="8690909" y="2059113"/>
              <a:ext cx="1123969" cy="5736"/>
            </a:xfrm>
            <a:prstGeom prst="straightConnector1">
              <a:avLst/>
            </a:prstGeom>
            <a:ln w="38100">
              <a:solidFill>
                <a:srgbClr val="00B05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77"/>
            <p:cNvSpPr/>
            <p:nvPr/>
          </p:nvSpPr>
          <p:spPr>
            <a:xfrm>
              <a:off x="9814878" y="1871425"/>
              <a:ext cx="2152846" cy="41139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Reconstruction</a:t>
              </a:r>
              <a:endParaRPr lang="en-US" dirty="0">
                <a:solidFill>
                  <a:schemeClr val="tx1"/>
                </a:solidFill>
                <a:latin typeface="Arial" panose="020B0604020202020204" pitchFamily="34" charset="0"/>
                <a:cs typeface="Arial" panose="020B0604020202020204" pitchFamily="34" charset="0"/>
              </a:endParaRPr>
            </a:p>
          </p:txBody>
        </p:sp>
        <p:sp>
          <p:nvSpPr>
            <p:cNvPr id="33" name="Rounded Rectangle 46"/>
            <p:cNvSpPr/>
            <p:nvPr/>
          </p:nvSpPr>
          <p:spPr>
            <a:xfrm>
              <a:off x="1627150" y="1310551"/>
              <a:ext cx="2404186" cy="411391"/>
            </a:xfrm>
            <a:prstGeom prst="round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latin typeface="Arial" panose="020B0604020202020204" pitchFamily="34" charset="0"/>
                  <a:cs typeface="Arial" panose="020B0604020202020204" pitchFamily="34" charset="0"/>
                </a:rPr>
                <a:t>NameNode</a:t>
              </a:r>
              <a:endParaRPr lang="en-US" sz="2000" dirty="0">
                <a:solidFill>
                  <a:schemeClr val="tx1"/>
                </a:solidFill>
                <a:latin typeface="Arial" panose="020B0604020202020204" pitchFamily="34" charset="0"/>
                <a:cs typeface="Arial" panose="020B0604020202020204" pitchFamily="34" charset="0"/>
              </a:endParaRPr>
            </a:p>
          </p:txBody>
        </p:sp>
        <p:cxnSp>
          <p:nvCxnSpPr>
            <p:cNvPr id="34" name="Straight Arrow Connector 36"/>
            <p:cNvCxnSpPr>
              <a:endCxn id="19" idx="0"/>
            </p:cNvCxnSpPr>
            <p:nvPr/>
          </p:nvCxnSpPr>
          <p:spPr>
            <a:xfrm flipH="1">
              <a:off x="4875313" y="1756080"/>
              <a:ext cx="442908" cy="966767"/>
            </a:xfrm>
            <a:prstGeom prst="straightConnector1">
              <a:avLst/>
            </a:prstGeom>
            <a:ln w="12700">
              <a:solidFill>
                <a:schemeClr val="bg2">
                  <a:lumMod val="50000"/>
                </a:schemeClr>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9"/>
            <p:cNvCxnSpPr/>
            <p:nvPr/>
          </p:nvCxnSpPr>
          <p:spPr>
            <a:xfrm>
              <a:off x="5719960" y="1746964"/>
              <a:ext cx="501167" cy="976276"/>
            </a:xfrm>
            <a:prstGeom prst="straightConnector1">
              <a:avLst/>
            </a:prstGeom>
            <a:ln w="12700">
              <a:solidFill>
                <a:schemeClr val="bg2">
                  <a:lumMod val="50000"/>
                </a:schemeClr>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40"/>
            <p:cNvCxnSpPr/>
            <p:nvPr/>
          </p:nvCxnSpPr>
          <p:spPr>
            <a:xfrm>
              <a:off x="6091440" y="1746964"/>
              <a:ext cx="1786901" cy="990128"/>
            </a:xfrm>
            <a:prstGeom prst="straightConnector1">
              <a:avLst/>
            </a:prstGeom>
            <a:ln w="12700">
              <a:solidFill>
                <a:schemeClr val="bg2">
                  <a:lumMod val="50000"/>
                </a:schemeClr>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42"/>
            <p:cNvCxnSpPr/>
            <p:nvPr/>
          </p:nvCxnSpPr>
          <p:spPr>
            <a:xfrm>
              <a:off x="6592607" y="1756080"/>
              <a:ext cx="2885321" cy="981012"/>
            </a:xfrm>
            <a:prstGeom prst="straightConnector1">
              <a:avLst/>
            </a:prstGeom>
            <a:ln w="12700">
              <a:solidFill>
                <a:schemeClr val="bg2">
                  <a:lumMod val="50000"/>
                </a:schemeClr>
              </a:solidFill>
              <a:prstDash val="sys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3122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609441" y="1447800"/>
            <a:ext cx="10969943" cy="4952999"/>
          </a:xfrm>
        </p:spPr>
        <p:txBody>
          <a:bodyPr/>
          <a:lstStyle/>
          <a:p>
            <a:r>
              <a:rPr lang="en-US" dirty="0" smtClean="0"/>
              <a:t>Evaluation in three aspects</a:t>
            </a:r>
          </a:p>
          <a:p>
            <a:pPr lvl="1">
              <a:buFont typeface="Arial" panose="020B0604020202020204" pitchFamily="34" charset="0"/>
              <a:buChar char="•"/>
            </a:pPr>
            <a:r>
              <a:rPr lang="en-US" dirty="0" smtClean="0"/>
              <a:t>Mathematical analysis</a:t>
            </a:r>
          </a:p>
          <a:p>
            <a:pPr lvl="1">
              <a:buFont typeface="Arial" panose="020B0604020202020204" pitchFamily="34" charset="0"/>
              <a:buChar char="•"/>
            </a:pPr>
            <a:r>
              <a:rPr lang="en-US" dirty="0" smtClean="0"/>
              <a:t>Large-scale simulation </a:t>
            </a:r>
          </a:p>
          <a:p>
            <a:pPr lvl="1">
              <a:buFont typeface="Arial" panose="020B0604020202020204" pitchFamily="34" charset="0"/>
              <a:buChar char="•"/>
            </a:pPr>
            <a:r>
              <a:rPr lang="en-US" dirty="0" smtClean="0"/>
              <a:t>Amazon EC2 experiments</a:t>
            </a:r>
            <a:endParaRPr lang="en-US" dirty="0"/>
          </a:p>
          <a:p>
            <a:r>
              <a:rPr lang="en-US" dirty="0" smtClean="0"/>
              <a:t>Findings of all three evaluation are consistent</a:t>
            </a:r>
            <a:endParaRPr lang="en-US" b="1" dirty="0">
              <a:solidFill>
                <a:srgbClr val="FF0000"/>
              </a:solidFill>
            </a:endParaRPr>
          </a:p>
          <a:p>
            <a:r>
              <a:rPr lang="en-US" dirty="0" smtClean="0"/>
              <a:t>In this talk, we focus on Amazon EC2 experiments</a:t>
            </a:r>
            <a:endParaRPr lang="en-US" altLang="zh-CN" dirty="0"/>
          </a:p>
          <a:p>
            <a:pPr lvl="1"/>
            <a:r>
              <a:rPr lang="en-US" altLang="zh-CN" dirty="0"/>
              <a:t>Up to 25 instances (type </a:t>
            </a:r>
            <a:r>
              <a:rPr lang="en-US" altLang="zh-CN" dirty="0">
                <a:latin typeface="Calibri" pitchFamily="34" charset="0"/>
                <a:cs typeface="Calibri" pitchFamily="34" charset="0"/>
              </a:rPr>
              <a:t>m5.large</a:t>
            </a:r>
            <a:r>
              <a:rPr lang="en-US" altLang="zh-CN" dirty="0"/>
              <a:t>)</a:t>
            </a:r>
          </a:p>
          <a:p>
            <a:pPr lvl="1"/>
            <a:r>
              <a:rPr lang="en-US" altLang="zh-CN" dirty="0" smtClean="0"/>
              <a:t>Ubuntu 14.04.5 LTS, 8 GB RAM</a:t>
            </a:r>
          </a:p>
          <a:p>
            <a:pPr lvl="1"/>
            <a:r>
              <a:rPr lang="en-US" altLang="zh-CN" dirty="0" smtClean="0"/>
              <a:t>142 MB/s of disk bandwidth (sequential writes)</a:t>
            </a:r>
          </a:p>
          <a:p>
            <a:pPr lvl="1"/>
            <a:r>
              <a:rPr lang="en-US" altLang="zh-CN" dirty="0" smtClean="0"/>
              <a:t>5Gb/s </a:t>
            </a:r>
            <a:r>
              <a:rPr lang="en-US" altLang="zh-CN" dirty="0"/>
              <a:t>of network bandwidth (measured by </a:t>
            </a:r>
            <a:r>
              <a:rPr lang="en-US" altLang="zh-CN" dirty="0" err="1">
                <a:latin typeface="Calibri" pitchFamily="34" charset="0"/>
                <a:cs typeface="Calibri" pitchFamily="34" charset="0"/>
              </a:rPr>
              <a:t>iperf</a:t>
            </a:r>
            <a:r>
              <a:rPr lang="en-US" altLang="zh-CN" dirty="0"/>
              <a:t>)</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22</a:t>
            </a:fld>
            <a:endParaRPr lang="en-US"/>
          </a:p>
        </p:txBody>
      </p:sp>
    </p:spTree>
    <p:extLst>
      <p:ext uri="{BB962C8B-B14F-4D97-AF65-F5344CB8AC3E}">
        <p14:creationId xmlns:p14="http://schemas.microsoft.com/office/powerpoint/2010/main" val="1240092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609441" y="1523999"/>
            <a:ext cx="10969943" cy="4602165"/>
          </a:xfrm>
        </p:spPr>
        <p:txBody>
          <a:bodyPr/>
          <a:lstStyle/>
          <a:p>
            <a:r>
              <a:rPr lang="en-US" dirty="0" smtClean="0"/>
              <a:t>Deployment</a:t>
            </a:r>
          </a:p>
          <a:p>
            <a:pPr lvl="1">
              <a:buFont typeface="Arial" pitchFamily="34" charset="0"/>
              <a:buChar char="•"/>
            </a:pPr>
            <a:r>
              <a:rPr lang="en-US" dirty="0" smtClean="0"/>
              <a:t>An instance runs the </a:t>
            </a:r>
            <a:r>
              <a:rPr lang="en-US" dirty="0" err="1" smtClean="0"/>
              <a:t>FastPR</a:t>
            </a:r>
            <a:r>
              <a:rPr lang="en-US" dirty="0" smtClean="0"/>
              <a:t> Coordinator and the HDFS </a:t>
            </a:r>
            <a:r>
              <a:rPr lang="en-US" dirty="0" err="1" smtClean="0"/>
              <a:t>NameNode</a:t>
            </a:r>
            <a:endParaRPr lang="en-US" dirty="0" smtClean="0"/>
          </a:p>
          <a:p>
            <a:pPr lvl="1">
              <a:buFont typeface="Arial" pitchFamily="34" charset="0"/>
              <a:buChar char="•"/>
            </a:pPr>
            <a:r>
              <a:rPr lang="en-US" dirty="0" smtClean="0"/>
              <a:t>Each of 21 instances runs a </a:t>
            </a:r>
            <a:r>
              <a:rPr lang="en-US" dirty="0" err="1" smtClean="0"/>
              <a:t>FastPR</a:t>
            </a:r>
            <a:r>
              <a:rPr lang="en-US" dirty="0" smtClean="0"/>
              <a:t> Agent and an HDFS </a:t>
            </a:r>
            <a:r>
              <a:rPr lang="en-US" dirty="0" err="1" smtClean="0"/>
              <a:t>DataNode</a:t>
            </a:r>
            <a:endParaRPr lang="en-US" dirty="0" smtClean="0"/>
          </a:p>
          <a:p>
            <a:pPr lvl="1">
              <a:buFont typeface="Arial" pitchFamily="34" charset="0"/>
              <a:buChar char="•"/>
            </a:pPr>
            <a:r>
              <a:rPr lang="en-US" dirty="0" smtClean="0"/>
              <a:t>Three remaining instances are used as hot-standby nodes </a:t>
            </a:r>
          </a:p>
          <a:p>
            <a:r>
              <a:rPr lang="en-US" dirty="0" smtClean="0"/>
              <a:t>Default configuration</a:t>
            </a:r>
          </a:p>
          <a:p>
            <a:pPr lvl="1">
              <a:buFont typeface="Arial" pitchFamily="34" charset="0"/>
              <a:buChar char="•"/>
            </a:pPr>
            <a:r>
              <a:rPr lang="en-US" dirty="0" smtClean="0"/>
              <a:t>Chunk size: 64MB </a:t>
            </a:r>
          </a:p>
          <a:p>
            <a:pPr lvl="1">
              <a:buFont typeface="Arial" pitchFamily="34" charset="0"/>
              <a:buChar char="•"/>
            </a:pPr>
            <a:r>
              <a:rPr lang="en-US" dirty="0" smtClean="0"/>
              <a:t>Packet size: 4MB</a:t>
            </a:r>
          </a:p>
          <a:p>
            <a:pPr lvl="1">
              <a:buFont typeface="Arial" pitchFamily="34" charset="0"/>
              <a:buChar char="•"/>
            </a:pPr>
            <a:r>
              <a:rPr lang="en-US" dirty="0" smtClean="0"/>
              <a:t>Erasure coding: RS(9,6)</a:t>
            </a:r>
          </a:p>
          <a:p>
            <a:pPr lvl="1">
              <a:buFont typeface="Arial" pitchFamily="34" charset="0"/>
              <a:buChar char="•"/>
            </a:pPr>
            <a:r>
              <a:rPr lang="en-US" dirty="0" smtClean="0"/>
              <a:t>Network bandwidth: 5Gb/s</a:t>
            </a:r>
          </a:p>
          <a:p>
            <a:pPr lvl="1"/>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23</a:t>
            </a:fld>
            <a:endParaRPr lang="en-US"/>
          </a:p>
        </p:txBody>
      </p:sp>
    </p:spTree>
    <p:extLst>
      <p:ext uri="{BB962C8B-B14F-4D97-AF65-F5344CB8AC3E}">
        <p14:creationId xmlns:p14="http://schemas.microsoft.com/office/powerpoint/2010/main" val="13162999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Chunk Size</a:t>
            </a:r>
            <a:endParaRPr lang="en-US" dirty="0"/>
          </a:p>
        </p:txBody>
      </p:sp>
      <p:sp>
        <p:nvSpPr>
          <p:cNvPr id="3" name="Content Placeholder 2"/>
          <p:cNvSpPr>
            <a:spLocks noGrp="1"/>
          </p:cNvSpPr>
          <p:nvPr>
            <p:ph idx="1"/>
          </p:nvPr>
        </p:nvSpPr>
        <p:spPr>
          <a:xfrm>
            <a:off x="609440" y="5105400"/>
            <a:ext cx="10969943" cy="1524000"/>
          </a:xfrm>
        </p:spPr>
        <p:txBody>
          <a:bodyPr/>
          <a:lstStyle/>
          <a:p>
            <a:r>
              <a:rPr lang="en-US" sz="2400" dirty="0" err="1" smtClean="0"/>
              <a:t>FastPR</a:t>
            </a:r>
            <a:r>
              <a:rPr lang="en-US" sz="2400" dirty="0" smtClean="0"/>
              <a:t> reduces total repair time by 31.1-47.9% for scattered repair and 10.0-28.3% for hot-standby repair</a:t>
            </a:r>
          </a:p>
          <a:p>
            <a:r>
              <a:rPr lang="en-US" sz="2400" dirty="0" smtClean="0"/>
              <a:t>Two </a:t>
            </a:r>
            <a:r>
              <a:rPr lang="en-US" sz="2400" dirty="0" smtClean="0"/>
              <a:t>repair scenarios have </a:t>
            </a:r>
            <a:r>
              <a:rPr lang="en-US" sz="2400" dirty="0" smtClean="0"/>
              <a:t>similar performance because the system scale is the bottleneck </a:t>
            </a:r>
            <a:r>
              <a:rPr lang="en-US" sz="2400" dirty="0" smtClean="0"/>
              <a:t>under</a:t>
            </a:r>
            <a:r>
              <a:rPr lang="en-US" sz="2400" dirty="0" smtClean="0"/>
              <a:t> </a:t>
            </a:r>
            <a:r>
              <a:rPr lang="en-US" sz="2400" dirty="0" smtClean="0"/>
              <a:t>this configuration</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24</a:t>
            </a:fld>
            <a:endParaRPr lang="en-US"/>
          </a:p>
        </p:txBody>
      </p:sp>
      <p:sp>
        <p:nvSpPr>
          <p:cNvPr id="7" name="TextBox 6"/>
          <p:cNvSpPr txBox="1"/>
          <p:nvPr/>
        </p:nvSpPr>
        <p:spPr>
          <a:xfrm>
            <a:off x="2500729" y="4745490"/>
            <a:ext cx="2222083" cy="400110"/>
          </a:xfrm>
          <a:prstGeom prst="rect">
            <a:avLst/>
          </a:prstGeom>
          <a:noFill/>
        </p:spPr>
        <p:txBody>
          <a:bodyPr wrap="none" rtlCol="0">
            <a:spAutoFit/>
          </a:bodyPr>
          <a:lstStyle/>
          <a:p>
            <a:r>
              <a:rPr lang="en-US" sz="2000" b="1" dirty="0" smtClean="0"/>
              <a:t>Scattered Repair</a:t>
            </a:r>
            <a:endParaRPr lang="en-US" sz="2000" b="1" dirty="0"/>
          </a:p>
        </p:txBody>
      </p:sp>
      <p:sp>
        <p:nvSpPr>
          <p:cNvPr id="8" name="TextBox 7"/>
          <p:cNvSpPr txBox="1"/>
          <p:nvPr/>
        </p:nvSpPr>
        <p:spPr>
          <a:xfrm>
            <a:off x="7770812" y="4745490"/>
            <a:ext cx="2550698" cy="400110"/>
          </a:xfrm>
          <a:prstGeom prst="rect">
            <a:avLst/>
          </a:prstGeom>
          <a:noFill/>
        </p:spPr>
        <p:txBody>
          <a:bodyPr wrap="none" rtlCol="0">
            <a:spAutoFit/>
          </a:bodyPr>
          <a:lstStyle/>
          <a:p>
            <a:r>
              <a:rPr lang="en-US" sz="2000" b="1" dirty="0" smtClean="0"/>
              <a:t>Hot-standby Repair</a:t>
            </a:r>
            <a:endParaRPr lang="en-US" sz="20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00" y="1524000"/>
            <a:ext cx="5156494" cy="31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800" y="1524000"/>
            <a:ext cx="5075099" cy="31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9441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Erasure Code Parameters</a:t>
            </a:r>
            <a:endParaRPr lang="en-US" dirty="0"/>
          </a:p>
        </p:txBody>
      </p:sp>
      <p:sp>
        <p:nvSpPr>
          <p:cNvPr id="3" name="Content Placeholder 2"/>
          <p:cNvSpPr>
            <a:spLocks noGrp="1"/>
          </p:cNvSpPr>
          <p:nvPr>
            <p:ph idx="1"/>
          </p:nvPr>
        </p:nvSpPr>
        <p:spPr>
          <a:xfrm>
            <a:off x="609440" y="5334000"/>
            <a:ext cx="10969943" cy="1219200"/>
          </a:xfrm>
        </p:spPr>
        <p:txBody>
          <a:bodyPr/>
          <a:lstStyle/>
          <a:p>
            <a:r>
              <a:rPr lang="en-US" dirty="0" smtClean="0"/>
              <a:t>Migration remains unaffected by (</a:t>
            </a:r>
            <a:r>
              <a:rPr lang="en-US" dirty="0" err="1" smtClean="0"/>
              <a:t>n,k</a:t>
            </a:r>
            <a:r>
              <a:rPr lang="en-US" dirty="0" smtClean="0"/>
              <a:t>), while reconstruction needs more repair time for larger k</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25</a:t>
            </a:fld>
            <a:endParaRPr lang="en-US"/>
          </a:p>
        </p:txBody>
      </p:sp>
      <p:sp>
        <p:nvSpPr>
          <p:cNvPr id="7" name="TextBox 6"/>
          <p:cNvSpPr txBox="1"/>
          <p:nvPr/>
        </p:nvSpPr>
        <p:spPr>
          <a:xfrm>
            <a:off x="2500729" y="4629090"/>
            <a:ext cx="2222083" cy="400110"/>
          </a:xfrm>
          <a:prstGeom prst="rect">
            <a:avLst/>
          </a:prstGeom>
          <a:noFill/>
        </p:spPr>
        <p:txBody>
          <a:bodyPr wrap="none" rtlCol="0">
            <a:spAutoFit/>
          </a:bodyPr>
          <a:lstStyle/>
          <a:p>
            <a:r>
              <a:rPr lang="en-US" sz="2000" b="1" dirty="0" smtClean="0"/>
              <a:t>Scattered Repair</a:t>
            </a:r>
            <a:endParaRPr lang="en-US" sz="2000" b="1" dirty="0"/>
          </a:p>
        </p:txBody>
      </p:sp>
      <p:sp>
        <p:nvSpPr>
          <p:cNvPr id="8" name="TextBox 7"/>
          <p:cNvSpPr txBox="1"/>
          <p:nvPr/>
        </p:nvSpPr>
        <p:spPr>
          <a:xfrm>
            <a:off x="7734714" y="4629090"/>
            <a:ext cx="2550698" cy="400110"/>
          </a:xfrm>
          <a:prstGeom prst="rect">
            <a:avLst/>
          </a:prstGeom>
          <a:noFill/>
        </p:spPr>
        <p:txBody>
          <a:bodyPr wrap="none" rtlCol="0">
            <a:spAutoFit/>
          </a:bodyPr>
          <a:lstStyle/>
          <a:p>
            <a:r>
              <a:rPr lang="en-US" sz="2000" b="1" dirty="0" smtClean="0"/>
              <a:t>Hot-standby Repair</a:t>
            </a:r>
            <a:endParaRPr lang="en-US" sz="2000"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2" y="1486623"/>
            <a:ext cx="5143291" cy="3161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12" y="1486623"/>
            <a:ext cx="5075246" cy="31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1554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Network Bandwidth</a:t>
            </a:r>
            <a:endParaRPr lang="en-US" dirty="0"/>
          </a:p>
        </p:txBody>
      </p:sp>
      <p:sp>
        <p:nvSpPr>
          <p:cNvPr id="3" name="Content Placeholder 2"/>
          <p:cNvSpPr>
            <a:spLocks noGrp="1"/>
          </p:cNvSpPr>
          <p:nvPr>
            <p:ph idx="1"/>
          </p:nvPr>
        </p:nvSpPr>
        <p:spPr>
          <a:xfrm>
            <a:off x="609440" y="5334000"/>
            <a:ext cx="10969943" cy="1219200"/>
          </a:xfrm>
        </p:spPr>
        <p:txBody>
          <a:bodyPr/>
          <a:lstStyle/>
          <a:p>
            <a:r>
              <a:rPr lang="en-US" dirty="0" smtClean="0"/>
              <a:t>Repair time of reconstruction significantly increases under limited network bandwidth</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26</a:t>
            </a:fld>
            <a:endParaRPr lang="en-US"/>
          </a:p>
        </p:txBody>
      </p:sp>
      <p:sp>
        <p:nvSpPr>
          <p:cNvPr id="7" name="TextBox 6"/>
          <p:cNvSpPr txBox="1"/>
          <p:nvPr/>
        </p:nvSpPr>
        <p:spPr>
          <a:xfrm>
            <a:off x="2500729" y="4705290"/>
            <a:ext cx="2222083" cy="400110"/>
          </a:xfrm>
          <a:prstGeom prst="rect">
            <a:avLst/>
          </a:prstGeom>
          <a:noFill/>
        </p:spPr>
        <p:txBody>
          <a:bodyPr wrap="none" rtlCol="0">
            <a:spAutoFit/>
          </a:bodyPr>
          <a:lstStyle/>
          <a:p>
            <a:r>
              <a:rPr lang="en-US" sz="2000" b="1" dirty="0" smtClean="0"/>
              <a:t>Scattered Repair</a:t>
            </a:r>
            <a:endParaRPr lang="en-US" sz="2000" b="1" dirty="0"/>
          </a:p>
        </p:txBody>
      </p:sp>
      <p:sp>
        <p:nvSpPr>
          <p:cNvPr id="8" name="TextBox 7"/>
          <p:cNvSpPr txBox="1"/>
          <p:nvPr/>
        </p:nvSpPr>
        <p:spPr>
          <a:xfrm>
            <a:off x="7734714" y="4705290"/>
            <a:ext cx="2550698" cy="400110"/>
          </a:xfrm>
          <a:prstGeom prst="rect">
            <a:avLst/>
          </a:prstGeom>
          <a:noFill/>
        </p:spPr>
        <p:txBody>
          <a:bodyPr wrap="none" rtlCol="0">
            <a:spAutoFit/>
          </a:bodyPr>
          <a:lstStyle/>
          <a:p>
            <a:r>
              <a:rPr lang="en-US" sz="2000" b="1" dirty="0" smtClean="0"/>
              <a:t>Hot-standby Repair</a:t>
            </a:r>
            <a:endParaRPr lang="en-US" sz="2000" b="1"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800" y="1483800"/>
            <a:ext cx="5119618" cy="31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000" y="1483800"/>
            <a:ext cx="5073049" cy="31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1104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609441" y="1752600"/>
            <a:ext cx="10969943" cy="4114800"/>
          </a:xfrm>
        </p:spPr>
        <p:txBody>
          <a:bodyPr/>
          <a:lstStyle/>
          <a:p>
            <a:r>
              <a:rPr lang="en-US" b="1" dirty="0" err="1" smtClean="0">
                <a:solidFill>
                  <a:srgbClr val="FF0000"/>
                </a:solidFill>
              </a:rPr>
              <a:t>FastPR</a:t>
            </a:r>
            <a:r>
              <a:rPr lang="en-US" dirty="0" smtClean="0"/>
              <a:t>: a predictive repair approach for erasure-coded storage</a:t>
            </a:r>
          </a:p>
          <a:p>
            <a:pPr lvl="1">
              <a:buFont typeface="Arial" pitchFamily="34" charset="0"/>
              <a:buChar char="•"/>
            </a:pPr>
            <a:r>
              <a:rPr lang="en-US" dirty="0" smtClean="0"/>
              <a:t>Carefully couple migration and reconstruction in parallel fashion </a:t>
            </a:r>
          </a:p>
          <a:p>
            <a:r>
              <a:rPr lang="en-US" dirty="0" smtClean="0"/>
              <a:t>Analysis, simulation, and experiments</a:t>
            </a:r>
          </a:p>
          <a:p>
            <a:pPr lvl="1"/>
            <a:r>
              <a:rPr lang="en-US" altLang="zh-CN" dirty="0" smtClean="0"/>
              <a:t>More results in the paper (e.g., </a:t>
            </a:r>
            <a:r>
              <a:rPr lang="en-US" altLang="zh-CN" dirty="0" err="1" smtClean="0"/>
              <a:t>microbenchmarks</a:t>
            </a:r>
            <a:r>
              <a:rPr lang="en-US" altLang="zh-CN" dirty="0" smtClean="0"/>
              <a:t> on running time of finding reconstruction sets)</a:t>
            </a:r>
          </a:p>
          <a:p>
            <a:pPr lvl="1"/>
            <a:endParaRPr lang="en-US" dirty="0" smtClean="0"/>
          </a:p>
          <a:p>
            <a:r>
              <a:rPr lang="en-US" dirty="0" smtClean="0"/>
              <a:t>Source code of </a:t>
            </a:r>
            <a:r>
              <a:rPr lang="en-US" dirty="0" err="1" smtClean="0"/>
              <a:t>FastPR</a:t>
            </a:r>
            <a:r>
              <a:rPr lang="en-US" dirty="0" smtClean="0"/>
              <a:t> prototype:</a:t>
            </a:r>
          </a:p>
          <a:p>
            <a:pPr lvl="1"/>
            <a:r>
              <a:rPr lang="en-US" altLang="zh-CN" b="1" dirty="0" smtClean="0">
                <a:hlinkClick r:id="rId3"/>
              </a:rPr>
              <a:t>http</a:t>
            </a:r>
            <a:r>
              <a:rPr lang="en-US" altLang="zh-CN" b="1" dirty="0">
                <a:hlinkClick r:id="rId3"/>
              </a:rPr>
              <a:t>://adslab.cse.cuhk.edu.hk/software/fastpr</a:t>
            </a:r>
            <a:r>
              <a:rPr lang="en-US" b="1" dirty="0" smtClean="0"/>
              <a:t> </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27</a:t>
            </a:fld>
            <a:endParaRPr lang="en-US"/>
          </a:p>
        </p:txBody>
      </p:sp>
    </p:spTree>
    <p:extLst>
      <p:ext uri="{BB962C8B-B14F-4D97-AF65-F5344CB8AC3E}">
        <p14:creationId xmlns:p14="http://schemas.microsoft.com/office/powerpoint/2010/main" val="11072704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2" y="2743200"/>
            <a:ext cx="10969943" cy="1143000"/>
          </a:xfrm>
        </p:spPr>
        <p:txBody>
          <a:bodyPr/>
          <a:lstStyle/>
          <a:p>
            <a:r>
              <a:rPr lang="en-US" dirty="0" smtClean="0"/>
              <a:t>Backup</a:t>
            </a:r>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28</a:t>
            </a:fld>
            <a:endParaRPr lang="en-US"/>
          </a:p>
        </p:txBody>
      </p:sp>
    </p:spTree>
    <p:extLst>
      <p:ext uri="{BB962C8B-B14F-4D97-AF65-F5344CB8AC3E}">
        <p14:creationId xmlns:p14="http://schemas.microsoft.com/office/powerpoint/2010/main" val="37905420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Packet Size</a:t>
            </a:r>
            <a:endParaRPr lang="en-US" dirty="0"/>
          </a:p>
        </p:txBody>
      </p:sp>
      <p:sp>
        <p:nvSpPr>
          <p:cNvPr id="3" name="Content Placeholder 2"/>
          <p:cNvSpPr>
            <a:spLocks noGrp="1"/>
          </p:cNvSpPr>
          <p:nvPr>
            <p:ph idx="1"/>
          </p:nvPr>
        </p:nvSpPr>
        <p:spPr>
          <a:xfrm>
            <a:off x="609440" y="5257800"/>
            <a:ext cx="10969943" cy="1295400"/>
          </a:xfrm>
        </p:spPr>
        <p:txBody>
          <a:bodyPr/>
          <a:lstStyle/>
          <a:p>
            <a:r>
              <a:rPr lang="en-US" dirty="0" smtClean="0"/>
              <a:t>Repair time reduces for smaller packet sizes</a:t>
            </a:r>
          </a:p>
          <a:p>
            <a:pPr lvl="1">
              <a:buFont typeface="Arial" pitchFamily="34" charset="0"/>
              <a:buChar char="•"/>
            </a:pPr>
            <a:r>
              <a:rPr lang="en-US" dirty="0" smtClean="0"/>
              <a:t>Multi-threading parallelizes different steps of a repair operation</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29</a:t>
            </a:fld>
            <a:endParaRPr lang="en-US"/>
          </a:p>
        </p:txBody>
      </p:sp>
      <p:sp>
        <p:nvSpPr>
          <p:cNvPr id="7" name="TextBox 6"/>
          <p:cNvSpPr txBox="1"/>
          <p:nvPr/>
        </p:nvSpPr>
        <p:spPr>
          <a:xfrm>
            <a:off x="2436812" y="4642115"/>
            <a:ext cx="2222083" cy="400110"/>
          </a:xfrm>
          <a:prstGeom prst="rect">
            <a:avLst/>
          </a:prstGeom>
          <a:noFill/>
        </p:spPr>
        <p:txBody>
          <a:bodyPr wrap="none" rtlCol="0">
            <a:spAutoFit/>
          </a:bodyPr>
          <a:lstStyle/>
          <a:p>
            <a:r>
              <a:rPr lang="en-US" sz="2000" b="1" dirty="0" smtClean="0"/>
              <a:t>Scattered Repair</a:t>
            </a:r>
            <a:endParaRPr lang="en-US" sz="2000" b="1" dirty="0"/>
          </a:p>
        </p:txBody>
      </p:sp>
      <p:sp>
        <p:nvSpPr>
          <p:cNvPr id="8" name="TextBox 7"/>
          <p:cNvSpPr txBox="1"/>
          <p:nvPr/>
        </p:nvSpPr>
        <p:spPr>
          <a:xfrm>
            <a:off x="7770812" y="4629090"/>
            <a:ext cx="2550698" cy="400110"/>
          </a:xfrm>
          <a:prstGeom prst="rect">
            <a:avLst/>
          </a:prstGeom>
          <a:noFill/>
        </p:spPr>
        <p:txBody>
          <a:bodyPr wrap="none" rtlCol="0">
            <a:spAutoFit/>
          </a:bodyPr>
          <a:lstStyle/>
          <a:p>
            <a:r>
              <a:rPr lang="en-US" sz="2000" b="1" dirty="0" smtClean="0"/>
              <a:t>Hot-standby Repair</a:t>
            </a:r>
            <a:endParaRPr lang="en-US" sz="2000" b="1"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00" y="1407600"/>
            <a:ext cx="5124886" cy="31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800" y="1407600"/>
            <a:ext cx="5156494" cy="31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8503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Erasure Coding</a:t>
            </a:r>
            <a:endParaRPr lang="en-US" dirty="0"/>
          </a:p>
        </p:txBody>
      </p:sp>
      <p:sp>
        <p:nvSpPr>
          <p:cNvPr id="3" name="Content Placeholder 2"/>
          <p:cNvSpPr>
            <a:spLocks noGrp="1"/>
          </p:cNvSpPr>
          <p:nvPr>
            <p:ph idx="1"/>
          </p:nvPr>
        </p:nvSpPr>
        <p:spPr>
          <a:xfrm>
            <a:off x="507868" y="1327667"/>
            <a:ext cx="11477810" cy="2329933"/>
          </a:xfrm>
        </p:spPr>
        <p:txBody>
          <a:bodyPr/>
          <a:lstStyle/>
          <a:p>
            <a:pPr>
              <a:spcBef>
                <a:spcPts val="600"/>
              </a:spcBef>
            </a:pPr>
            <a:r>
              <a:rPr lang="en-US" dirty="0" smtClean="0"/>
              <a:t>Encode: </a:t>
            </a:r>
          </a:p>
          <a:p>
            <a:pPr lvl="1">
              <a:spcBef>
                <a:spcPts val="600"/>
              </a:spcBef>
              <a:buFont typeface="Arial" pitchFamily="34" charset="0"/>
              <a:buChar char="•"/>
            </a:pPr>
            <a:r>
              <a:rPr lang="en-US" dirty="0" smtClean="0"/>
              <a:t>Divide file data to </a:t>
            </a:r>
            <a:r>
              <a:rPr lang="en-US" b="1" dirty="0" smtClean="0"/>
              <a:t>k </a:t>
            </a:r>
            <a:r>
              <a:rPr lang="en-US" dirty="0" smtClean="0">
                <a:solidFill>
                  <a:srgbClr val="FF0000"/>
                </a:solidFill>
              </a:rPr>
              <a:t>data chunks</a:t>
            </a:r>
            <a:endParaRPr lang="en-US" dirty="0"/>
          </a:p>
          <a:p>
            <a:pPr lvl="1">
              <a:spcBef>
                <a:spcPts val="600"/>
              </a:spcBef>
              <a:buFont typeface="Arial" pitchFamily="34" charset="0"/>
              <a:buChar char="•"/>
            </a:pPr>
            <a:r>
              <a:rPr lang="en-US" dirty="0" smtClean="0"/>
              <a:t>Encode k data chunks to a </a:t>
            </a:r>
            <a:r>
              <a:rPr lang="en-US" b="1" dirty="0" smtClean="0"/>
              <a:t>stripe</a:t>
            </a:r>
            <a:r>
              <a:rPr lang="en-US" dirty="0" smtClean="0"/>
              <a:t> of </a:t>
            </a:r>
            <a:r>
              <a:rPr lang="en-US" b="1" dirty="0" smtClean="0"/>
              <a:t>n</a:t>
            </a:r>
            <a:r>
              <a:rPr lang="en-US" dirty="0" smtClean="0"/>
              <a:t> </a:t>
            </a:r>
            <a:r>
              <a:rPr lang="en-US" dirty="0" smtClean="0">
                <a:solidFill>
                  <a:srgbClr val="FF0000"/>
                </a:solidFill>
              </a:rPr>
              <a:t>coded chunks</a:t>
            </a:r>
          </a:p>
          <a:p>
            <a:pPr>
              <a:spcBef>
                <a:spcPts val="600"/>
              </a:spcBef>
            </a:pPr>
            <a:r>
              <a:rPr lang="en-US" dirty="0" smtClean="0"/>
              <a:t>Decode: </a:t>
            </a:r>
            <a:endParaRPr lang="en-US" dirty="0"/>
          </a:p>
          <a:p>
            <a:pPr lvl="1">
              <a:spcBef>
                <a:spcPts val="600"/>
              </a:spcBef>
              <a:buFont typeface="Arial" pitchFamily="34" charset="0"/>
              <a:buChar char="•"/>
            </a:pPr>
            <a:r>
              <a:rPr lang="en-US" dirty="0"/>
              <a:t>A</a:t>
            </a:r>
            <a:r>
              <a:rPr lang="en-US" dirty="0" smtClean="0"/>
              <a:t>ny </a:t>
            </a:r>
            <a:r>
              <a:rPr lang="en-US" dirty="0"/>
              <a:t>k out of n </a:t>
            </a:r>
            <a:r>
              <a:rPr lang="en-US" dirty="0" smtClean="0"/>
              <a:t>coded chunks </a:t>
            </a:r>
            <a:r>
              <a:rPr lang="en-US" dirty="0"/>
              <a:t>can recover </a:t>
            </a:r>
            <a:r>
              <a:rPr lang="en-US" dirty="0" smtClean="0"/>
              <a:t>file data</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3</a:t>
            </a:fld>
            <a:endParaRPr lang="en-US"/>
          </a:p>
        </p:txBody>
      </p:sp>
      <p:sp>
        <p:nvSpPr>
          <p:cNvPr id="59" name="矩形 58"/>
          <p:cNvSpPr/>
          <p:nvPr/>
        </p:nvSpPr>
        <p:spPr bwMode="auto">
          <a:xfrm>
            <a:off x="1217612" y="4291994"/>
            <a:ext cx="1199766" cy="577363"/>
          </a:xfrm>
          <a:prstGeom prst="rect">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charset="0"/>
              </a:rPr>
              <a:t>File</a:t>
            </a:r>
          </a:p>
        </p:txBody>
      </p:sp>
      <p:sp>
        <p:nvSpPr>
          <p:cNvPr id="60" name="右箭头 59"/>
          <p:cNvSpPr/>
          <p:nvPr/>
        </p:nvSpPr>
        <p:spPr bwMode="auto">
          <a:xfrm>
            <a:off x="2513012" y="4379570"/>
            <a:ext cx="903443" cy="328791"/>
          </a:xfrm>
          <a:prstGeom prst="rightArrow">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rPr>
              <a:t> </a:t>
            </a:r>
            <a:endParaRPr kumimoji="0" lang="zh-CN" altLang="en-US" sz="1800" b="1" i="0" u="none" strike="noStrike" cap="none" normalizeH="0" baseline="0" dirty="0" smtClean="0">
              <a:ln>
                <a:noFill/>
              </a:ln>
              <a:solidFill>
                <a:schemeClr val="tx1"/>
              </a:solidFill>
              <a:effectLst/>
              <a:latin typeface="Arial" charset="0"/>
            </a:endParaRPr>
          </a:p>
        </p:txBody>
      </p:sp>
      <p:sp>
        <p:nvSpPr>
          <p:cNvPr id="61" name="Rectangle 7"/>
          <p:cNvSpPr/>
          <p:nvPr/>
        </p:nvSpPr>
        <p:spPr bwMode="auto">
          <a:xfrm>
            <a:off x="3526677" y="4291994"/>
            <a:ext cx="853836" cy="273046"/>
          </a:xfrm>
          <a:prstGeom prst="rect">
            <a:avLst/>
          </a:prstGeom>
          <a:solidFill>
            <a:srgbClr val="92D05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2" name="右箭头 61"/>
          <p:cNvSpPr/>
          <p:nvPr/>
        </p:nvSpPr>
        <p:spPr bwMode="auto">
          <a:xfrm>
            <a:off x="4543870" y="4379570"/>
            <a:ext cx="903443" cy="328791"/>
          </a:xfrm>
          <a:prstGeom prst="rightArrow">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rPr>
              <a:t> </a:t>
            </a:r>
            <a:endParaRPr kumimoji="0" lang="zh-CN" altLang="en-US" sz="1800" b="1" i="0" u="none" strike="noStrike" cap="none" normalizeH="0" baseline="0" dirty="0" smtClean="0">
              <a:ln>
                <a:noFill/>
              </a:ln>
              <a:solidFill>
                <a:schemeClr val="tx1"/>
              </a:solidFill>
              <a:effectLst/>
              <a:latin typeface="Arial" charset="0"/>
            </a:endParaRPr>
          </a:p>
        </p:txBody>
      </p:sp>
      <p:sp>
        <p:nvSpPr>
          <p:cNvPr id="63" name="TextBox 9"/>
          <p:cNvSpPr txBox="1"/>
          <p:nvPr/>
        </p:nvSpPr>
        <p:spPr>
          <a:xfrm>
            <a:off x="3801195" y="4277043"/>
            <a:ext cx="304800" cy="33855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b="1" dirty="0" smtClean="0"/>
              <a:t>A</a:t>
            </a:r>
            <a:endParaRPr lang="en-US" sz="1600" b="1" dirty="0"/>
          </a:p>
        </p:txBody>
      </p:sp>
      <p:sp>
        <p:nvSpPr>
          <p:cNvPr id="64" name="Rectangle 10"/>
          <p:cNvSpPr/>
          <p:nvPr/>
        </p:nvSpPr>
        <p:spPr bwMode="auto">
          <a:xfrm>
            <a:off x="3526677" y="4565040"/>
            <a:ext cx="853836" cy="273046"/>
          </a:xfrm>
          <a:prstGeom prst="rect">
            <a:avLst/>
          </a:prstGeom>
          <a:solidFill>
            <a:srgbClr val="92D05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5" name="TextBox 11"/>
          <p:cNvSpPr txBox="1"/>
          <p:nvPr/>
        </p:nvSpPr>
        <p:spPr>
          <a:xfrm>
            <a:off x="3808006" y="4542394"/>
            <a:ext cx="304800" cy="33855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b="1" dirty="0"/>
              <a:t>B</a:t>
            </a:r>
          </a:p>
        </p:txBody>
      </p:sp>
      <p:sp>
        <p:nvSpPr>
          <p:cNvPr id="66" name="Rectangle 12"/>
          <p:cNvSpPr/>
          <p:nvPr/>
        </p:nvSpPr>
        <p:spPr bwMode="auto">
          <a:xfrm>
            <a:off x="5599713" y="3957758"/>
            <a:ext cx="853836" cy="273046"/>
          </a:xfrm>
          <a:prstGeom prst="rect">
            <a:avLst/>
          </a:prstGeom>
          <a:solidFill>
            <a:srgbClr val="92D05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7" name="TextBox 13"/>
          <p:cNvSpPr txBox="1"/>
          <p:nvPr/>
        </p:nvSpPr>
        <p:spPr>
          <a:xfrm>
            <a:off x="5874231" y="3942807"/>
            <a:ext cx="304800" cy="33855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b="1" dirty="0" smtClean="0"/>
              <a:t>A</a:t>
            </a:r>
            <a:endParaRPr lang="en-US" sz="1600" b="1" dirty="0"/>
          </a:p>
        </p:txBody>
      </p:sp>
      <p:sp>
        <p:nvSpPr>
          <p:cNvPr id="68" name="Rectangle 14"/>
          <p:cNvSpPr/>
          <p:nvPr/>
        </p:nvSpPr>
        <p:spPr bwMode="auto">
          <a:xfrm>
            <a:off x="5599713" y="4230804"/>
            <a:ext cx="853836" cy="273046"/>
          </a:xfrm>
          <a:prstGeom prst="rect">
            <a:avLst/>
          </a:prstGeom>
          <a:solidFill>
            <a:srgbClr val="92D05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9" name="TextBox 15"/>
          <p:cNvSpPr txBox="1"/>
          <p:nvPr/>
        </p:nvSpPr>
        <p:spPr>
          <a:xfrm>
            <a:off x="5871517" y="4198633"/>
            <a:ext cx="304800" cy="33855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b="1" dirty="0"/>
              <a:t>B</a:t>
            </a:r>
          </a:p>
        </p:txBody>
      </p:sp>
      <p:sp>
        <p:nvSpPr>
          <p:cNvPr id="70" name="Rectangle 16"/>
          <p:cNvSpPr/>
          <p:nvPr/>
        </p:nvSpPr>
        <p:spPr bwMode="auto">
          <a:xfrm>
            <a:off x="5587851" y="4603039"/>
            <a:ext cx="853836" cy="273046"/>
          </a:xfrm>
          <a:prstGeom prst="rect">
            <a:avLst/>
          </a:prstGeom>
          <a:solidFill>
            <a:srgbClr val="FFC00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1" name="TextBox 108"/>
          <p:cNvSpPr txBox="1"/>
          <p:nvPr/>
        </p:nvSpPr>
        <p:spPr>
          <a:xfrm>
            <a:off x="5734027" y="4569038"/>
            <a:ext cx="684146" cy="33855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b="1" dirty="0" smtClean="0"/>
              <a:t>A+B</a:t>
            </a:r>
            <a:endParaRPr lang="en-US" sz="1600" b="1" dirty="0"/>
          </a:p>
        </p:txBody>
      </p:sp>
      <p:sp>
        <p:nvSpPr>
          <p:cNvPr id="72" name="Rectangle 18"/>
          <p:cNvSpPr/>
          <p:nvPr/>
        </p:nvSpPr>
        <p:spPr bwMode="auto">
          <a:xfrm>
            <a:off x="5587851" y="4876085"/>
            <a:ext cx="853836" cy="273046"/>
          </a:xfrm>
          <a:prstGeom prst="rect">
            <a:avLst/>
          </a:prstGeom>
          <a:solidFill>
            <a:srgbClr val="FFC00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3" name="TextBox 112"/>
          <p:cNvSpPr txBox="1"/>
          <p:nvPr/>
        </p:nvSpPr>
        <p:spPr>
          <a:xfrm>
            <a:off x="5675913" y="4857207"/>
            <a:ext cx="838200" cy="33855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b="1" dirty="0" smtClean="0"/>
              <a:t>A+2B</a:t>
            </a:r>
            <a:endParaRPr lang="en-US" sz="1600" b="1" dirty="0"/>
          </a:p>
        </p:txBody>
      </p:sp>
      <p:sp>
        <p:nvSpPr>
          <p:cNvPr id="74" name="TextBox 21"/>
          <p:cNvSpPr txBox="1"/>
          <p:nvPr/>
        </p:nvSpPr>
        <p:spPr>
          <a:xfrm>
            <a:off x="4465547" y="4700081"/>
            <a:ext cx="1122303" cy="369332"/>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b="1" dirty="0" smtClean="0"/>
              <a:t>Encode</a:t>
            </a:r>
            <a:endParaRPr lang="en-US" b="1" dirty="0"/>
          </a:p>
        </p:txBody>
      </p:sp>
      <p:cxnSp>
        <p:nvCxnSpPr>
          <p:cNvPr id="75" name="Straight Arrow Connector 22"/>
          <p:cNvCxnSpPr>
            <a:stCxn id="68" idx="3"/>
          </p:cNvCxnSpPr>
          <p:nvPr/>
        </p:nvCxnSpPr>
        <p:spPr bwMode="auto">
          <a:xfrm>
            <a:off x="6453549" y="4367327"/>
            <a:ext cx="1127364" cy="13652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Arrow Connector 23"/>
          <p:cNvCxnSpPr/>
          <p:nvPr/>
        </p:nvCxnSpPr>
        <p:spPr bwMode="auto">
          <a:xfrm flipV="1">
            <a:off x="6437913" y="4588088"/>
            <a:ext cx="1143000" cy="45054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TextBox 24"/>
          <p:cNvSpPr txBox="1"/>
          <p:nvPr/>
        </p:nvSpPr>
        <p:spPr>
          <a:xfrm>
            <a:off x="6744366" y="4869358"/>
            <a:ext cx="1150181" cy="369332"/>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b="1" dirty="0" smtClean="0"/>
              <a:t>Decode</a:t>
            </a:r>
            <a:endParaRPr lang="en-US" b="1" dirty="0"/>
          </a:p>
        </p:txBody>
      </p:sp>
      <p:sp>
        <p:nvSpPr>
          <p:cNvPr id="78" name="Rectangle 25"/>
          <p:cNvSpPr/>
          <p:nvPr/>
        </p:nvSpPr>
        <p:spPr bwMode="auto">
          <a:xfrm>
            <a:off x="7726512" y="4291994"/>
            <a:ext cx="853836" cy="273046"/>
          </a:xfrm>
          <a:prstGeom prst="rect">
            <a:avLst/>
          </a:prstGeom>
          <a:solidFill>
            <a:srgbClr val="92D05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9" name="TextBox 26"/>
          <p:cNvSpPr txBox="1"/>
          <p:nvPr/>
        </p:nvSpPr>
        <p:spPr>
          <a:xfrm>
            <a:off x="8001030" y="4277043"/>
            <a:ext cx="304800" cy="33855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b="1" dirty="0" smtClean="0"/>
              <a:t>A</a:t>
            </a:r>
            <a:endParaRPr lang="en-US" sz="1600" b="1" dirty="0"/>
          </a:p>
        </p:txBody>
      </p:sp>
      <p:sp>
        <p:nvSpPr>
          <p:cNvPr id="80" name="Rectangle 27"/>
          <p:cNvSpPr/>
          <p:nvPr/>
        </p:nvSpPr>
        <p:spPr bwMode="auto">
          <a:xfrm>
            <a:off x="7726512" y="4565040"/>
            <a:ext cx="853836" cy="273046"/>
          </a:xfrm>
          <a:prstGeom prst="rect">
            <a:avLst/>
          </a:prstGeom>
          <a:solidFill>
            <a:srgbClr val="92D05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1" name="TextBox 28"/>
          <p:cNvSpPr txBox="1"/>
          <p:nvPr/>
        </p:nvSpPr>
        <p:spPr>
          <a:xfrm>
            <a:off x="8007841" y="4542394"/>
            <a:ext cx="304800" cy="33855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b="1" dirty="0"/>
              <a:t>B</a:t>
            </a:r>
          </a:p>
        </p:txBody>
      </p:sp>
      <p:sp>
        <p:nvSpPr>
          <p:cNvPr id="58" name="TextBox 29"/>
          <p:cNvSpPr txBox="1"/>
          <p:nvPr/>
        </p:nvSpPr>
        <p:spPr>
          <a:xfrm>
            <a:off x="5547698" y="5359160"/>
            <a:ext cx="1681871" cy="400110"/>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sz="2000" b="1" dirty="0" smtClean="0">
                <a:solidFill>
                  <a:srgbClr val="002060"/>
                </a:solidFill>
              </a:rPr>
              <a:t>(n, k) = (4, 2)</a:t>
            </a:r>
            <a:endParaRPr lang="en-US" sz="2000" b="1" dirty="0">
              <a:solidFill>
                <a:srgbClr val="002060"/>
              </a:solidFill>
            </a:endParaRPr>
          </a:p>
        </p:txBody>
      </p:sp>
      <p:sp>
        <p:nvSpPr>
          <p:cNvPr id="82" name="Content Placeholder 2">
            <a:extLst>
              <a:ext uri="{FF2B5EF4-FFF2-40B4-BE49-F238E27FC236}">
                <a16:creationId xmlns:a16="http://schemas.microsoft.com/office/drawing/2014/main" xmlns="" id="{731AA303-24F6-468C-8CAF-BA2D87A3323C}"/>
              </a:ext>
            </a:extLst>
          </p:cNvPr>
          <p:cNvSpPr txBox="1">
            <a:spLocks/>
          </p:cNvSpPr>
          <p:nvPr/>
        </p:nvSpPr>
        <p:spPr bwMode="auto">
          <a:xfrm>
            <a:off x="836612" y="5791200"/>
            <a:ext cx="10514172" cy="762000"/>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16" tIns="91440" rIns="91416" bIns="91440" numCol="1" anchor="ctr"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lt1"/>
                </a:solidFill>
                <a:latin typeface="+mn-lt"/>
                <a:ea typeface="+mn-ea"/>
                <a:cs typeface="+mn-cs"/>
              </a:defRPr>
            </a:lvl1pPr>
            <a:lvl2pPr marL="557213" indent="-214313" algn="l" rtl="0" eaLnBrk="0" fontAlgn="base" hangingPunct="0">
              <a:spcBef>
                <a:spcPct val="20000"/>
              </a:spcBef>
              <a:spcAft>
                <a:spcPct val="0"/>
              </a:spcAft>
              <a:buChar char="•"/>
              <a:defRPr sz="1800">
                <a:solidFill>
                  <a:schemeClr val="lt1"/>
                </a:solidFill>
                <a:latin typeface="+mn-lt"/>
                <a:ea typeface="+mn-ea"/>
                <a:cs typeface="+mn-cs"/>
              </a:defRPr>
            </a:lvl2pPr>
            <a:lvl3pPr marL="857250" indent="-171450" algn="l" rtl="0" eaLnBrk="0" fontAlgn="base" hangingPunct="0">
              <a:spcBef>
                <a:spcPct val="20000"/>
              </a:spcBef>
              <a:spcAft>
                <a:spcPct val="0"/>
              </a:spcAft>
              <a:buChar char="•"/>
              <a:defRPr sz="1500">
                <a:solidFill>
                  <a:schemeClr val="lt1"/>
                </a:solidFill>
                <a:latin typeface="+mn-lt"/>
                <a:ea typeface="+mn-ea"/>
                <a:cs typeface="+mn-cs"/>
              </a:defRPr>
            </a:lvl3pPr>
            <a:lvl4pPr marL="1200150" indent="-171450" algn="l" rtl="0" eaLnBrk="0" fontAlgn="base" hangingPunct="0">
              <a:spcBef>
                <a:spcPct val="20000"/>
              </a:spcBef>
              <a:spcAft>
                <a:spcPct val="0"/>
              </a:spcAft>
              <a:buChar char="•"/>
              <a:defRPr>
                <a:solidFill>
                  <a:schemeClr val="lt1"/>
                </a:solidFill>
                <a:latin typeface="+mn-lt"/>
                <a:ea typeface="+mn-ea"/>
                <a:cs typeface="+mn-cs"/>
              </a:defRPr>
            </a:lvl4pPr>
            <a:lvl5pPr marL="1543050" indent="-171450" algn="l" rtl="0" eaLnBrk="0" fontAlgn="base" hangingPunct="0">
              <a:spcBef>
                <a:spcPct val="20000"/>
              </a:spcBef>
              <a:spcAft>
                <a:spcPct val="0"/>
              </a:spcAft>
              <a:buChar char="•"/>
              <a:defRPr>
                <a:solidFill>
                  <a:schemeClr val="lt1"/>
                </a:solidFill>
                <a:latin typeface="+mn-lt"/>
                <a:ea typeface="+mn-ea"/>
                <a:cs typeface="+mn-cs"/>
              </a:defRPr>
            </a:lvl5pPr>
            <a:lvl6pPr marL="1885950" indent="-171450" algn="l" rtl="0" fontAlgn="base">
              <a:spcBef>
                <a:spcPct val="20000"/>
              </a:spcBef>
              <a:spcAft>
                <a:spcPct val="0"/>
              </a:spcAft>
              <a:buChar char="•"/>
              <a:defRPr>
                <a:solidFill>
                  <a:schemeClr val="lt1"/>
                </a:solidFill>
                <a:latin typeface="+mn-lt"/>
                <a:ea typeface="+mn-ea"/>
                <a:cs typeface="+mn-cs"/>
              </a:defRPr>
            </a:lvl6pPr>
            <a:lvl7pPr marL="2228850" indent="-171450" algn="l" rtl="0" fontAlgn="base">
              <a:spcBef>
                <a:spcPct val="20000"/>
              </a:spcBef>
              <a:spcAft>
                <a:spcPct val="0"/>
              </a:spcAft>
              <a:buChar char="•"/>
              <a:defRPr>
                <a:solidFill>
                  <a:schemeClr val="lt1"/>
                </a:solidFill>
                <a:latin typeface="+mn-lt"/>
                <a:ea typeface="+mn-ea"/>
                <a:cs typeface="+mn-cs"/>
              </a:defRPr>
            </a:lvl7pPr>
            <a:lvl8pPr marL="2571750" indent="-171450" algn="l" rtl="0" fontAlgn="base">
              <a:spcBef>
                <a:spcPct val="20000"/>
              </a:spcBef>
              <a:spcAft>
                <a:spcPct val="0"/>
              </a:spcAft>
              <a:buChar char="•"/>
              <a:defRPr>
                <a:solidFill>
                  <a:schemeClr val="lt1"/>
                </a:solidFill>
                <a:latin typeface="+mn-lt"/>
                <a:ea typeface="+mn-ea"/>
                <a:cs typeface="+mn-cs"/>
              </a:defRPr>
            </a:lvl8pPr>
            <a:lvl9pPr marL="2914650" indent="-171450" algn="l" rtl="0" fontAlgn="base">
              <a:spcBef>
                <a:spcPct val="20000"/>
              </a:spcBef>
              <a:spcAft>
                <a:spcPct val="0"/>
              </a:spcAft>
              <a:buChar char="•"/>
              <a:defRPr>
                <a:solidFill>
                  <a:schemeClr val="lt1"/>
                </a:solidFill>
                <a:latin typeface="+mn-lt"/>
                <a:ea typeface="+mn-ea"/>
                <a:cs typeface="+mn-cs"/>
              </a:defRPr>
            </a:lvl9pPr>
          </a:lstStyle>
          <a:p>
            <a:pPr marL="0" indent="0" algn="ctr" defTabSz="914126">
              <a:buNone/>
            </a:pPr>
            <a:r>
              <a:rPr lang="en-US" sz="2800" b="1" kern="0" dirty="0" smtClean="0">
                <a:solidFill>
                  <a:srgbClr val="FF0000"/>
                </a:solidFill>
                <a:latin typeface="Arial"/>
              </a:rPr>
              <a:t>I/O amplification</a:t>
            </a:r>
            <a:r>
              <a:rPr lang="en-US" sz="2800" kern="0" dirty="0" smtClean="0">
                <a:solidFill>
                  <a:srgbClr val="FF0000"/>
                </a:solidFill>
                <a:latin typeface="Arial"/>
              </a:rPr>
              <a:t>: Repairing a chunk needs to retrieve k chunks </a:t>
            </a:r>
          </a:p>
        </p:txBody>
      </p:sp>
      <p:sp>
        <p:nvSpPr>
          <p:cNvPr id="31" name="Rectangle 18"/>
          <p:cNvSpPr/>
          <p:nvPr/>
        </p:nvSpPr>
        <p:spPr bwMode="auto">
          <a:xfrm>
            <a:off x="9002183" y="4307629"/>
            <a:ext cx="853836" cy="273046"/>
          </a:xfrm>
          <a:prstGeom prst="rect">
            <a:avLst/>
          </a:prstGeom>
          <a:solidFill>
            <a:srgbClr val="FFC00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2" name="TextBox 112"/>
          <p:cNvSpPr txBox="1"/>
          <p:nvPr/>
        </p:nvSpPr>
        <p:spPr>
          <a:xfrm>
            <a:off x="9090245" y="4260704"/>
            <a:ext cx="838200" cy="33855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b="1" dirty="0" smtClean="0"/>
              <a:t>A+2B</a:t>
            </a:r>
            <a:endParaRPr lang="en-US" sz="1600" b="1" dirty="0"/>
          </a:p>
        </p:txBody>
      </p:sp>
      <p:sp>
        <p:nvSpPr>
          <p:cNvPr id="34" name="Rectangle 27"/>
          <p:cNvSpPr/>
          <p:nvPr/>
        </p:nvSpPr>
        <p:spPr bwMode="auto">
          <a:xfrm>
            <a:off x="10482660" y="4307629"/>
            <a:ext cx="853836" cy="273046"/>
          </a:xfrm>
          <a:prstGeom prst="rect">
            <a:avLst/>
          </a:prstGeom>
          <a:solidFill>
            <a:srgbClr val="92D050"/>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5" name="TextBox 28"/>
          <p:cNvSpPr txBox="1"/>
          <p:nvPr/>
        </p:nvSpPr>
        <p:spPr>
          <a:xfrm>
            <a:off x="10742612" y="4276419"/>
            <a:ext cx="304800" cy="33855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b="1" dirty="0"/>
              <a:t>B</a:t>
            </a:r>
          </a:p>
        </p:txBody>
      </p:sp>
      <p:sp>
        <p:nvSpPr>
          <p:cNvPr id="36" name="TextBox 28"/>
          <p:cNvSpPr txBox="1"/>
          <p:nvPr/>
        </p:nvSpPr>
        <p:spPr>
          <a:xfrm>
            <a:off x="8645786" y="4266311"/>
            <a:ext cx="304800" cy="33855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sz="1600" b="1" dirty="0"/>
              <a:t>=</a:t>
            </a:r>
            <a:endParaRPr lang="en-US" sz="1600" b="1" dirty="0"/>
          </a:p>
        </p:txBody>
      </p:sp>
      <p:sp>
        <p:nvSpPr>
          <p:cNvPr id="37" name="TextBox 28"/>
          <p:cNvSpPr txBox="1"/>
          <p:nvPr/>
        </p:nvSpPr>
        <p:spPr>
          <a:xfrm>
            <a:off x="9928445" y="4263033"/>
            <a:ext cx="204567" cy="33855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sz="1600" b="1" dirty="0" smtClean="0"/>
              <a:t>-</a:t>
            </a:r>
            <a:endParaRPr lang="en-US" sz="1600" b="1" dirty="0"/>
          </a:p>
        </p:txBody>
      </p:sp>
      <p:sp>
        <p:nvSpPr>
          <p:cNvPr id="38" name="TextBox 28"/>
          <p:cNvSpPr txBox="1"/>
          <p:nvPr/>
        </p:nvSpPr>
        <p:spPr>
          <a:xfrm>
            <a:off x="10133012" y="4277043"/>
            <a:ext cx="381000" cy="338554"/>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1600" b="1" dirty="0" smtClean="0"/>
              <a:t>2</a:t>
            </a:r>
            <a:r>
              <a:rPr lang="zh-CN" altLang="en-US" sz="1600" b="1" dirty="0" smtClean="0"/>
              <a:t>*</a:t>
            </a:r>
            <a:endParaRPr lang="en-US" sz="1600" b="1" dirty="0"/>
          </a:p>
        </p:txBody>
      </p:sp>
      <p:sp>
        <p:nvSpPr>
          <p:cNvPr id="6" name="乘号 5"/>
          <p:cNvSpPr/>
          <p:nvPr/>
        </p:nvSpPr>
        <p:spPr bwMode="auto">
          <a:xfrm>
            <a:off x="5486207" y="3651528"/>
            <a:ext cx="608012" cy="582558"/>
          </a:xfrm>
          <a:prstGeom prst="mathMultiply">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3415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Performance of Finding Reconstruction Set</a:t>
            </a:r>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30</a:t>
            </a:fld>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4012" y="2220884"/>
            <a:ext cx="5117960" cy="303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txBox="1">
            <a:spLocks/>
          </p:cNvSpPr>
          <p:nvPr/>
        </p:nvSpPr>
        <p:spPr bwMode="auto">
          <a:xfrm>
            <a:off x="760412" y="5455227"/>
            <a:ext cx="1096994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00000"/>
              </a:lnSpc>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0" fontAlgn="base" hangingPunct="0">
              <a:lnSpc>
                <a:spcPct val="100000"/>
              </a:lnSpc>
              <a:spcBef>
                <a:spcPct val="20000"/>
              </a:spcBef>
              <a:spcAft>
                <a:spcPct val="0"/>
              </a:spcAft>
              <a:buChar char="•"/>
              <a:defRPr sz="2400">
                <a:solidFill>
                  <a:schemeClr val="tx1"/>
                </a:solidFill>
                <a:latin typeface="+mn-lt"/>
              </a:defRPr>
            </a:lvl2pPr>
            <a:lvl3pPr marL="1143000" indent="-228600" algn="l" rtl="0" eaLnBrk="0" fontAlgn="base" hangingPunct="0">
              <a:lnSpc>
                <a:spcPct val="100000"/>
              </a:lnSpc>
              <a:spcBef>
                <a:spcPct val="20000"/>
              </a:spcBef>
              <a:spcAft>
                <a:spcPct val="0"/>
              </a:spcAft>
              <a:buChar char="•"/>
              <a:defRPr sz="2000">
                <a:solidFill>
                  <a:schemeClr val="tx1"/>
                </a:solidFill>
                <a:latin typeface="+mn-lt"/>
              </a:defRPr>
            </a:lvl3pPr>
            <a:lvl4pPr marL="1600200" indent="-228600" algn="l" rtl="0" eaLnBrk="0" fontAlgn="base" hangingPunct="0">
              <a:lnSpc>
                <a:spcPct val="100000"/>
              </a:lnSpc>
              <a:spcBef>
                <a:spcPct val="20000"/>
              </a:spcBef>
              <a:spcAft>
                <a:spcPct val="0"/>
              </a:spcAft>
              <a:buChar char="•"/>
              <a:defRPr sz="1800">
                <a:solidFill>
                  <a:schemeClr val="tx1"/>
                </a:solidFill>
                <a:latin typeface="+mn-lt"/>
              </a:defRPr>
            </a:lvl4pPr>
            <a:lvl5pPr marL="2057400" indent="-228600" algn="l" rtl="0" eaLnBrk="0" fontAlgn="base" hangingPunct="0">
              <a:lnSpc>
                <a:spcPct val="100000"/>
              </a:lnSpc>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altLang="zh-CN" dirty="0" smtClean="0"/>
              <a:t>Optimizing the reconstruction sets can reduce 13% of initial reconstruction sets</a:t>
            </a:r>
            <a:endParaRPr lang="en-US" dirty="0" smtClean="0"/>
          </a:p>
        </p:txBody>
      </p:sp>
    </p:spTree>
    <p:extLst>
      <p:ext uri="{BB962C8B-B14F-4D97-AF65-F5344CB8AC3E}">
        <p14:creationId xmlns:p14="http://schemas.microsoft.com/office/powerpoint/2010/main" val="20675302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Performance of Finding Reconstruction Set</a:t>
            </a:r>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31</a:t>
            </a:fld>
            <a:endParaRPr lang="en-US"/>
          </a:p>
        </p:txBody>
      </p:sp>
      <p:sp>
        <p:nvSpPr>
          <p:cNvPr id="9" name="Content Placeholder 2"/>
          <p:cNvSpPr txBox="1">
            <a:spLocks/>
          </p:cNvSpPr>
          <p:nvPr/>
        </p:nvSpPr>
        <p:spPr bwMode="auto">
          <a:xfrm>
            <a:off x="760412" y="5455227"/>
            <a:ext cx="1096994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00000"/>
              </a:lnSpc>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0" fontAlgn="base" hangingPunct="0">
              <a:lnSpc>
                <a:spcPct val="100000"/>
              </a:lnSpc>
              <a:spcBef>
                <a:spcPct val="20000"/>
              </a:spcBef>
              <a:spcAft>
                <a:spcPct val="0"/>
              </a:spcAft>
              <a:buChar char="•"/>
              <a:defRPr sz="2400">
                <a:solidFill>
                  <a:schemeClr val="tx1"/>
                </a:solidFill>
                <a:latin typeface="+mn-lt"/>
              </a:defRPr>
            </a:lvl2pPr>
            <a:lvl3pPr marL="1143000" indent="-228600" algn="l" rtl="0" eaLnBrk="0" fontAlgn="base" hangingPunct="0">
              <a:lnSpc>
                <a:spcPct val="100000"/>
              </a:lnSpc>
              <a:spcBef>
                <a:spcPct val="20000"/>
              </a:spcBef>
              <a:spcAft>
                <a:spcPct val="0"/>
              </a:spcAft>
              <a:buChar char="•"/>
              <a:defRPr sz="2000">
                <a:solidFill>
                  <a:schemeClr val="tx1"/>
                </a:solidFill>
                <a:latin typeface="+mn-lt"/>
              </a:defRPr>
            </a:lvl3pPr>
            <a:lvl4pPr marL="1600200" indent="-228600" algn="l" rtl="0" eaLnBrk="0" fontAlgn="base" hangingPunct="0">
              <a:lnSpc>
                <a:spcPct val="100000"/>
              </a:lnSpc>
              <a:spcBef>
                <a:spcPct val="20000"/>
              </a:spcBef>
              <a:spcAft>
                <a:spcPct val="0"/>
              </a:spcAft>
              <a:buChar char="•"/>
              <a:defRPr sz="1800">
                <a:solidFill>
                  <a:schemeClr val="tx1"/>
                </a:solidFill>
                <a:latin typeface="+mn-lt"/>
              </a:defRPr>
            </a:lvl4pPr>
            <a:lvl5pPr marL="2057400" indent="-228600" algn="l" rtl="0" eaLnBrk="0" fontAlgn="base" hangingPunct="0">
              <a:lnSpc>
                <a:spcPct val="100000"/>
              </a:lnSpc>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a:lstStyle>
          <a:p>
            <a:r>
              <a:rPr lang="en-US" dirty="0" smtClean="0"/>
              <a:t>Suggestion (1): run the algorithm offline for each STF node</a:t>
            </a:r>
          </a:p>
          <a:p>
            <a:r>
              <a:rPr lang="en-US" dirty="0" smtClean="0"/>
              <a:t>Suggestion (2): run the algorithm for small groups </a:t>
            </a:r>
          </a:p>
          <a:p>
            <a:pPr marL="0" indent="0">
              <a:buNone/>
            </a:pPr>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4400" y="2221200"/>
            <a:ext cx="5040796" cy="303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899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507868" y="1828801"/>
            <a:ext cx="11301544" cy="3962399"/>
          </a:xfrm>
        </p:spPr>
        <p:txBody>
          <a:bodyPr/>
          <a:lstStyle/>
          <a:p>
            <a:pPr>
              <a:spcBef>
                <a:spcPts val="600"/>
              </a:spcBef>
            </a:pPr>
            <a:r>
              <a:rPr lang="en-US" dirty="0" smtClean="0"/>
              <a:t>Machine learning accurately predicts imminent disk failures</a:t>
            </a:r>
          </a:p>
          <a:p>
            <a:pPr lvl="1">
              <a:spcBef>
                <a:spcPts val="600"/>
              </a:spcBef>
              <a:buFont typeface="Arial" pitchFamily="34" charset="0"/>
              <a:buChar char="•"/>
            </a:pPr>
            <a:r>
              <a:rPr lang="en-US" b="1" dirty="0" smtClean="0"/>
              <a:t>High prediction rate: </a:t>
            </a:r>
            <a:r>
              <a:rPr lang="en-US" dirty="0" smtClean="0"/>
              <a:t>98</a:t>
            </a:r>
            <a:r>
              <a:rPr lang="en-US" altLang="zh-CN" dirty="0" smtClean="0"/>
              <a:t>% prediction </a:t>
            </a:r>
            <a:r>
              <a:rPr lang="en-US" altLang="zh-CN" sz="1800" dirty="0" smtClean="0"/>
              <a:t>[</a:t>
            </a:r>
            <a:r>
              <a:rPr lang="en-US" altLang="zh-CN" sz="1800" dirty="0" err="1" smtClean="0"/>
              <a:t>Botezatu</a:t>
            </a:r>
            <a:r>
              <a:rPr lang="en-US" altLang="zh-CN" sz="1800" dirty="0" smtClean="0"/>
              <a:t>, KDD’16]</a:t>
            </a:r>
            <a:r>
              <a:rPr lang="en-US" altLang="zh-CN" sz="2000" dirty="0" smtClean="0"/>
              <a:t> </a:t>
            </a:r>
          </a:p>
          <a:p>
            <a:pPr lvl="1">
              <a:spcBef>
                <a:spcPts val="600"/>
              </a:spcBef>
              <a:buFont typeface="Arial" pitchFamily="34" charset="0"/>
              <a:buChar char="•"/>
            </a:pPr>
            <a:r>
              <a:rPr lang="en-US" b="1" dirty="0" smtClean="0"/>
              <a:t>Low false positive rate</a:t>
            </a:r>
            <a:r>
              <a:rPr lang="en-US" b="1" dirty="0" smtClean="0">
                <a:solidFill>
                  <a:srgbClr val="0070C0"/>
                </a:solidFill>
              </a:rPr>
              <a:t>: </a:t>
            </a:r>
            <a:r>
              <a:rPr lang="en-US" dirty="0" smtClean="0"/>
              <a:t>as low as 0.03% </a:t>
            </a:r>
            <a:r>
              <a:rPr lang="en-US" sz="1800" dirty="0" smtClean="0"/>
              <a:t>[Zhu, MSST’13]</a:t>
            </a:r>
          </a:p>
          <a:p>
            <a:pPr lvl="1"/>
            <a:endParaRPr lang="en-US" b="1" dirty="0" smtClean="0">
              <a:solidFill>
                <a:srgbClr val="FF0000"/>
              </a:solidFill>
            </a:endParaRPr>
          </a:p>
          <a:p>
            <a:r>
              <a:rPr lang="en-US" b="1" dirty="0" smtClean="0"/>
              <a:t>Our intuition: </a:t>
            </a:r>
            <a:r>
              <a:rPr lang="en-US" dirty="0" smtClean="0"/>
              <a:t>Proactively repair </a:t>
            </a:r>
            <a:r>
              <a:rPr lang="en-US" b="1" dirty="0" smtClean="0">
                <a:solidFill>
                  <a:srgbClr val="FF0000"/>
                </a:solidFill>
              </a:rPr>
              <a:t>soon-to-fail (STF) </a:t>
            </a:r>
            <a:r>
              <a:rPr lang="en-US" dirty="0" smtClean="0"/>
              <a:t>nodes before they actually fail</a:t>
            </a:r>
          </a:p>
          <a:p>
            <a:pPr lvl="1">
              <a:buFont typeface="Arial" pitchFamily="34" charset="0"/>
              <a:buChar char="•"/>
            </a:pPr>
            <a:r>
              <a:rPr lang="en-US" dirty="0" smtClean="0"/>
              <a:t>Accelerate repair </a:t>
            </a:r>
          </a:p>
          <a:p>
            <a:pPr lvl="1">
              <a:buFont typeface="Arial" pitchFamily="34" charset="0"/>
              <a:buChar char="•"/>
            </a:pPr>
            <a:r>
              <a:rPr lang="en-US" dirty="0" smtClean="0"/>
              <a:t>Reduce window of data vulnerability </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4</a:t>
            </a:fld>
            <a:endParaRPr lang="en-US"/>
          </a:p>
        </p:txBody>
      </p:sp>
    </p:spTree>
    <p:extLst>
      <p:ext uri="{BB962C8B-B14F-4D97-AF65-F5344CB8AC3E}">
        <p14:creationId xmlns:p14="http://schemas.microsoft.com/office/powerpoint/2010/main" val="3660221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Repair Approach 1: Migration</a:t>
            </a:r>
            <a:endParaRPr lang="en-US" dirty="0"/>
          </a:p>
        </p:txBody>
      </p:sp>
      <p:sp>
        <p:nvSpPr>
          <p:cNvPr id="3" name="Content Placeholder 2"/>
          <p:cNvSpPr>
            <a:spLocks noGrp="1"/>
          </p:cNvSpPr>
          <p:nvPr>
            <p:ph idx="1"/>
          </p:nvPr>
        </p:nvSpPr>
        <p:spPr>
          <a:xfrm>
            <a:off x="507868" y="1524000"/>
            <a:ext cx="11149144" cy="3962400"/>
          </a:xfrm>
        </p:spPr>
        <p:txBody>
          <a:bodyPr/>
          <a:lstStyle/>
          <a:p>
            <a:pPr>
              <a:spcBef>
                <a:spcPts val="600"/>
              </a:spcBef>
            </a:pPr>
            <a:r>
              <a:rPr lang="en-US" dirty="0" smtClean="0"/>
              <a:t>Read the stored chunks directly from an STF node and relocate them to healthy nodes</a:t>
            </a:r>
          </a:p>
          <a:p>
            <a:pPr marL="0" indent="0">
              <a:spcBef>
                <a:spcPts val="600"/>
              </a:spcBef>
              <a:buNone/>
            </a:pPr>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5</a:t>
            </a:fld>
            <a:endParaRPr lang="en-US"/>
          </a:p>
        </p:txBody>
      </p:sp>
      <p:grpSp>
        <p:nvGrpSpPr>
          <p:cNvPr id="20" name="组合 19"/>
          <p:cNvGrpSpPr/>
          <p:nvPr/>
        </p:nvGrpSpPr>
        <p:grpSpPr>
          <a:xfrm>
            <a:off x="3884612" y="2773369"/>
            <a:ext cx="4075990" cy="1874831"/>
            <a:chOff x="3749582" y="2683374"/>
            <a:chExt cx="3677909" cy="1874831"/>
          </a:xfrm>
        </p:grpSpPr>
        <p:sp>
          <p:nvSpPr>
            <p:cNvPr id="8" name="Rounded Rectangle 110"/>
            <p:cNvSpPr/>
            <p:nvPr/>
          </p:nvSpPr>
          <p:spPr>
            <a:xfrm>
              <a:off x="4286097" y="2683374"/>
              <a:ext cx="374239" cy="1378914"/>
            </a:xfrm>
            <a:prstGeom prst="roundRect">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6"/>
            <p:cNvSpPr/>
            <p:nvPr/>
          </p:nvSpPr>
          <p:spPr>
            <a:xfrm>
              <a:off x="3749582" y="4207685"/>
              <a:ext cx="1445781"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S</a:t>
              </a:r>
              <a:r>
                <a:rPr lang="en-US" altLang="zh-CN" sz="2000" dirty="0" smtClean="0">
                  <a:solidFill>
                    <a:schemeClr val="tx1"/>
                  </a:solidFill>
                  <a:latin typeface="Arial" panose="020B0604020202020204" pitchFamily="34" charset="0"/>
                  <a:cs typeface="Arial" panose="020B0604020202020204" pitchFamily="34" charset="0"/>
                </a:rPr>
                <a:t>TF node</a:t>
              </a:r>
              <a:endParaRPr lang="en-US" sz="2000" dirty="0">
                <a:solidFill>
                  <a:schemeClr val="tx1"/>
                </a:solidFill>
                <a:latin typeface="Arial" panose="020B0604020202020204" pitchFamily="34" charset="0"/>
                <a:cs typeface="Arial" panose="020B0604020202020204" pitchFamily="34" charset="0"/>
              </a:endParaRPr>
            </a:p>
          </p:txBody>
        </p:sp>
        <p:sp>
          <p:nvSpPr>
            <p:cNvPr id="10" name="Rectangle 121"/>
            <p:cNvSpPr/>
            <p:nvPr/>
          </p:nvSpPr>
          <p:spPr>
            <a:xfrm>
              <a:off x="4326923" y="2993087"/>
              <a:ext cx="291100" cy="245268"/>
            </a:xfrm>
            <a:prstGeom prst="rect">
              <a:avLst/>
            </a:prstGeom>
            <a:solidFill>
              <a:srgbClr val="FFFF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11"/>
            <p:cNvSpPr/>
            <p:nvPr/>
          </p:nvSpPr>
          <p:spPr>
            <a:xfrm>
              <a:off x="6104679" y="2683374"/>
              <a:ext cx="374239" cy="1384828"/>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34"/>
            <p:cNvSpPr/>
            <p:nvPr/>
          </p:nvSpPr>
          <p:spPr>
            <a:xfrm>
              <a:off x="4748210" y="2685460"/>
              <a:ext cx="1243761"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Migration</a:t>
              </a:r>
              <a:endParaRPr lang="en-US" sz="2000" b="1" dirty="0">
                <a:solidFill>
                  <a:schemeClr val="tx1"/>
                </a:solidFill>
                <a:latin typeface="Arial" panose="020B0604020202020204" pitchFamily="34" charset="0"/>
                <a:cs typeface="Arial" panose="020B0604020202020204" pitchFamily="34" charset="0"/>
              </a:endParaRPr>
            </a:p>
          </p:txBody>
        </p:sp>
        <p:cxnSp>
          <p:nvCxnSpPr>
            <p:cNvPr id="13" name="Straight Arrow Connector 141"/>
            <p:cNvCxnSpPr/>
            <p:nvPr/>
          </p:nvCxnSpPr>
          <p:spPr>
            <a:xfrm>
              <a:off x="4722812" y="3108986"/>
              <a:ext cx="1294559" cy="0"/>
            </a:xfrm>
            <a:prstGeom prst="straightConnector1">
              <a:avLst/>
            </a:prstGeom>
            <a:ln w="38100">
              <a:solidFill>
                <a:srgbClr val="FFC000"/>
              </a:solidFill>
              <a:prstDash val="sysDash"/>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35"/>
            <p:cNvSpPr/>
            <p:nvPr/>
          </p:nvSpPr>
          <p:spPr>
            <a:xfrm>
              <a:off x="5370091" y="4207685"/>
              <a:ext cx="2057400"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Healthy node</a:t>
              </a:r>
              <a:endParaRPr lang="en-US" sz="2000" dirty="0">
                <a:solidFill>
                  <a:schemeClr val="tx1"/>
                </a:solidFill>
                <a:latin typeface="Arial" panose="020B0604020202020204" pitchFamily="34" charset="0"/>
                <a:cs typeface="Arial" panose="020B0604020202020204" pitchFamily="34" charset="0"/>
              </a:endParaRPr>
            </a:p>
          </p:txBody>
        </p:sp>
        <p:sp>
          <p:nvSpPr>
            <p:cNvPr id="19" name="Rectangle 108"/>
            <p:cNvSpPr/>
            <p:nvPr/>
          </p:nvSpPr>
          <p:spPr>
            <a:xfrm>
              <a:off x="6142433" y="2993087"/>
              <a:ext cx="298730" cy="245268"/>
            </a:xfrm>
            <a:prstGeom prst="rect">
              <a:avLst/>
            </a:prstGeom>
            <a:solidFill>
              <a:srgbClr val="FFFF00"/>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ontent Placeholder 2">
            <a:extLst>
              <a:ext uri="{FF2B5EF4-FFF2-40B4-BE49-F238E27FC236}">
                <a16:creationId xmlns:a16="http://schemas.microsoft.com/office/drawing/2014/main" xmlns="" id="{731AA303-24F6-468C-8CAF-BA2D87A3323C}"/>
              </a:ext>
            </a:extLst>
          </p:cNvPr>
          <p:cNvSpPr txBox="1">
            <a:spLocks/>
          </p:cNvSpPr>
          <p:nvPr/>
        </p:nvSpPr>
        <p:spPr bwMode="auto">
          <a:xfrm>
            <a:off x="3847222" y="4971234"/>
            <a:ext cx="6514390" cy="580571"/>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16" tIns="91440" rIns="91416" bIns="91440" numCol="1" anchor="ctr"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lt1"/>
                </a:solidFill>
                <a:latin typeface="+mn-lt"/>
                <a:ea typeface="+mn-ea"/>
                <a:cs typeface="+mn-cs"/>
              </a:defRPr>
            </a:lvl1pPr>
            <a:lvl2pPr marL="557213" indent="-214313" algn="l" rtl="0" eaLnBrk="0" fontAlgn="base" hangingPunct="0">
              <a:spcBef>
                <a:spcPct val="20000"/>
              </a:spcBef>
              <a:spcAft>
                <a:spcPct val="0"/>
              </a:spcAft>
              <a:buChar char="•"/>
              <a:defRPr sz="1800">
                <a:solidFill>
                  <a:schemeClr val="lt1"/>
                </a:solidFill>
                <a:latin typeface="+mn-lt"/>
                <a:ea typeface="+mn-ea"/>
                <a:cs typeface="+mn-cs"/>
              </a:defRPr>
            </a:lvl2pPr>
            <a:lvl3pPr marL="857250" indent="-171450" algn="l" rtl="0" eaLnBrk="0" fontAlgn="base" hangingPunct="0">
              <a:spcBef>
                <a:spcPct val="20000"/>
              </a:spcBef>
              <a:spcAft>
                <a:spcPct val="0"/>
              </a:spcAft>
              <a:buChar char="•"/>
              <a:defRPr sz="1500">
                <a:solidFill>
                  <a:schemeClr val="lt1"/>
                </a:solidFill>
                <a:latin typeface="+mn-lt"/>
                <a:ea typeface="+mn-ea"/>
                <a:cs typeface="+mn-cs"/>
              </a:defRPr>
            </a:lvl3pPr>
            <a:lvl4pPr marL="1200150" indent="-171450" algn="l" rtl="0" eaLnBrk="0" fontAlgn="base" hangingPunct="0">
              <a:spcBef>
                <a:spcPct val="20000"/>
              </a:spcBef>
              <a:spcAft>
                <a:spcPct val="0"/>
              </a:spcAft>
              <a:buChar char="•"/>
              <a:defRPr>
                <a:solidFill>
                  <a:schemeClr val="lt1"/>
                </a:solidFill>
                <a:latin typeface="+mn-lt"/>
                <a:ea typeface="+mn-ea"/>
                <a:cs typeface="+mn-cs"/>
              </a:defRPr>
            </a:lvl4pPr>
            <a:lvl5pPr marL="1543050" indent="-171450" algn="l" rtl="0" eaLnBrk="0" fontAlgn="base" hangingPunct="0">
              <a:spcBef>
                <a:spcPct val="20000"/>
              </a:spcBef>
              <a:spcAft>
                <a:spcPct val="0"/>
              </a:spcAft>
              <a:buChar char="•"/>
              <a:defRPr>
                <a:solidFill>
                  <a:schemeClr val="lt1"/>
                </a:solidFill>
                <a:latin typeface="+mn-lt"/>
                <a:ea typeface="+mn-ea"/>
                <a:cs typeface="+mn-cs"/>
              </a:defRPr>
            </a:lvl5pPr>
            <a:lvl6pPr marL="1885950" indent="-171450" algn="l" rtl="0" fontAlgn="base">
              <a:spcBef>
                <a:spcPct val="20000"/>
              </a:spcBef>
              <a:spcAft>
                <a:spcPct val="0"/>
              </a:spcAft>
              <a:buChar char="•"/>
              <a:defRPr>
                <a:solidFill>
                  <a:schemeClr val="lt1"/>
                </a:solidFill>
                <a:latin typeface="+mn-lt"/>
                <a:ea typeface="+mn-ea"/>
                <a:cs typeface="+mn-cs"/>
              </a:defRPr>
            </a:lvl6pPr>
            <a:lvl7pPr marL="2228850" indent="-171450" algn="l" rtl="0" fontAlgn="base">
              <a:spcBef>
                <a:spcPct val="20000"/>
              </a:spcBef>
              <a:spcAft>
                <a:spcPct val="0"/>
              </a:spcAft>
              <a:buChar char="•"/>
              <a:defRPr>
                <a:solidFill>
                  <a:schemeClr val="lt1"/>
                </a:solidFill>
                <a:latin typeface="+mn-lt"/>
                <a:ea typeface="+mn-ea"/>
                <a:cs typeface="+mn-cs"/>
              </a:defRPr>
            </a:lvl7pPr>
            <a:lvl8pPr marL="2571750" indent="-171450" algn="l" rtl="0" fontAlgn="base">
              <a:spcBef>
                <a:spcPct val="20000"/>
              </a:spcBef>
              <a:spcAft>
                <a:spcPct val="0"/>
              </a:spcAft>
              <a:buChar char="•"/>
              <a:defRPr>
                <a:solidFill>
                  <a:schemeClr val="lt1"/>
                </a:solidFill>
                <a:latin typeface="+mn-lt"/>
                <a:ea typeface="+mn-ea"/>
                <a:cs typeface="+mn-cs"/>
              </a:defRPr>
            </a:lvl8pPr>
            <a:lvl9pPr marL="2914650" indent="-171450" algn="l" rtl="0" fontAlgn="base">
              <a:spcBef>
                <a:spcPct val="20000"/>
              </a:spcBef>
              <a:spcAft>
                <a:spcPct val="0"/>
              </a:spcAft>
              <a:buChar char="•"/>
              <a:defRPr>
                <a:solidFill>
                  <a:schemeClr val="lt1"/>
                </a:solidFill>
                <a:latin typeface="+mn-lt"/>
                <a:ea typeface="+mn-ea"/>
                <a:cs typeface="+mn-cs"/>
              </a:defRPr>
            </a:lvl9pPr>
          </a:lstStyle>
          <a:p>
            <a:pPr marL="0" indent="0" defTabSz="914126">
              <a:buNone/>
            </a:pPr>
            <a:r>
              <a:rPr lang="en-US" sz="2400" b="1" kern="0" dirty="0" smtClean="0">
                <a:solidFill>
                  <a:srgbClr val="00B050"/>
                </a:solidFill>
                <a:latin typeface="Arial"/>
              </a:rPr>
              <a:t>No extra </a:t>
            </a:r>
            <a:r>
              <a:rPr lang="en-US" sz="2400" b="1" kern="0" dirty="0" smtClean="0">
                <a:solidFill>
                  <a:srgbClr val="00B050"/>
                </a:solidFill>
                <a:latin typeface="Arial"/>
              </a:rPr>
              <a:t>traffic vs. normal reads</a:t>
            </a:r>
            <a:endParaRPr lang="en-US" sz="2400" kern="0" dirty="0">
              <a:solidFill>
                <a:srgbClr val="00B050"/>
              </a:solidFill>
              <a:latin typeface="Arial"/>
            </a:endParaRPr>
          </a:p>
        </p:txBody>
      </p:sp>
      <p:sp>
        <p:nvSpPr>
          <p:cNvPr id="22" name="Content Placeholder 2">
            <a:extLst>
              <a:ext uri="{FF2B5EF4-FFF2-40B4-BE49-F238E27FC236}">
                <a16:creationId xmlns:a16="http://schemas.microsoft.com/office/drawing/2014/main" xmlns="" id="{731AA303-24F6-468C-8CAF-BA2D87A3323C}"/>
              </a:ext>
            </a:extLst>
          </p:cNvPr>
          <p:cNvSpPr txBox="1">
            <a:spLocks/>
          </p:cNvSpPr>
          <p:nvPr/>
        </p:nvSpPr>
        <p:spPr bwMode="auto">
          <a:xfrm>
            <a:off x="3847222" y="5653683"/>
            <a:ext cx="5638801" cy="893618"/>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16" tIns="91440" rIns="91416" bIns="91440" numCol="1" anchor="ctr"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lt1"/>
                </a:solidFill>
                <a:latin typeface="+mn-lt"/>
                <a:ea typeface="+mn-ea"/>
                <a:cs typeface="+mn-cs"/>
              </a:defRPr>
            </a:lvl1pPr>
            <a:lvl2pPr marL="557213" indent="-214313" algn="l" rtl="0" eaLnBrk="0" fontAlgn="base" hangingPunct="0">
              <a:spcBef>
                <a:spcPct val="20000"/>
              </a:spcBef>
              <a:spcAft>
                <a:spcPct val="0"/>
              </a:spcAft>
              <a:buChar char="•"/>
              <a:defRPr sz="1800">
                <a:solidFill>
                  <a:schemeClr val="lt1"/>
                </a:solidFill>
                <a:latin typeface="+mn-lt"/>
                <a:ea typeface="+mn-ea"/>
                <a:cs typeface="+mn-cs"/>
              </a:defRPr>
            </a:lvl2pPr>
            <a:lvl3pPr marL="857250" indent="-171450" algn="l" rtl="0" eaLnBrk="0" fontAlgn="base" hangingPunct="0">
              <a:spcBef>
                <a:spcPct val="20000"/>
              </a:spcBef>
              <a:spcAft>
                <a:spcPct val="0"/>
              </a:spcAft>
              <a:buChar char="•"/>
              <a:defRPr sz="1500">
                <a:solidFill>
                  <a:schemeClr val="lt1"/>
                </a:solidFill>
                <a:latin typeface="+mn-lt"/>
                <a:ea typeface="+mn-ea"/>
                <a:cs typeface="+mn-cs"/>
              </a:defRPr>
            </a:lvl3pPr>
            <a:lvl4pPr marL="1200150" indent="-171450" algn="l" rtl="0" eaLnBrk="0" fontAlgn="base" hangingPunct="0">
              <a:spcBef>
                <a:spcPct val="20000"/>
              </a:spcBef>
              <a:spcAft>
                <a:spcPct val="0"/>
              </a:spcAft>
              <a:buChar char="•"/>
              <a:defRPr>
                <a:solidFill>
                  <a:schemeClr val="lt1"/>
                </a:solidFill>
                <a:latin typeface="+mn-lt"/>
                <a:ea typeface="+mn-ea"/>
                <a:cs typeface="+mn-cs"/>
              </a:defRPr>
            </a:lvl4pPr>
            <a:lvl5pPr marL="1543050" indent="-171450" algn="l" rtl="0" eaLnBrk="0" fontAlgn="base" hangingPunct="0">
              <a:spcBef>
                <a:spcPct val="20000"/>
              </a:spcBef>
              <a:spcAft>
                <a:spcPct val="0"/>
              </a:spcAft>
              <a:buChar char="•"/>
              <a:defRPr>
                <a:solidFill>
                  <a:schemeClr val="lt1"/>
                </a:solidFill>
                <a:latin typeface="+mn-lt"/>
                <a:ea typeface="+mn-ea"/>
                <a:cs typeface="+mn-cs"/>
              </a:defRPr>
            </a:lvl5pPr>
            <a:lvl6pPr marL="1885950" indent="-171450" algn="l" rtl="0" fontAlgn="base">
              <a:spcBef>
                <a:spcPct val="20000"/>
              </a:spcBef>
              <a:spcAft>
                <a:spcPct val="0"/>
              </a:spcAft>
              <a:buChar char="•"/>
              <a:defRPr>
                <a:solidFill>
                  <a:schemeClr val="lt1"/>
                </a:solidFill>
                <a:latin typeface="+mn-lt"/>
                <a:ea typeface="+mn-ea"/>
                <a:cs typeface="+mn-cs"/>
              </a:defRPr>
            </a:lvl6pPr>
            <a:lvl7pPr marL="2228850" indent="-171450" algn="l" rtl="0" fontAlgn="base">
              <a:spcBef>
                <a:spcPct val="20000"/>
              </a:spcBef>
              <a:spcAft>
                <a:spcPct val="0"/>
              </a:spcAft>
              <a:buChar char="•"/>
              <a:defRPr>
                <a:solidFill>
                  <a:schemeClr val="lt1"/>
                </a:solidFill>
                <a:latin typeface="+mn-lt"/>
                <a:ea typeface="+mn-ea"/>
                <a:cs typeface="+mn-cs"/>
              </a:defRPr>
            </a:lvl7pPr>
            <a:lvl8pPr marL="2571750" indent="-171450" algn="l" rtl="0" fontAlgn="base">
              <a:spcBef>
                <a:spcPct val="20000"/>
              </a:spcBef>
              <a:spcAft>
                <a:spcPct val="0"/>
              </a:spcAft>
              <a:buChar char="•"/>
              <a:defRPr>
                <a:solidFill>
                  <a:schemeClr val="lt1"/>
                </a:solidFill>
                <a:latin typeface="+mn-lt"/>
                <a:ea typeface="+mn-ea"/>
                <a:cs typeface="+mn-cs"/>
              </a:defRPr>
            </a:lvl8pPr>
            <a:lvl9pPr marL="2914650" indent="-171450" algn="l" rtl="0" fontAlgn="base">
              <a:spcBef>
                <a:spcPct val="20000"/>
              </a:spcBef>
              <a:spcAft>
                <a:spcPct val="0"/>
              </a:spcAft>
              <a:buChar char="•"/>
              <a:defRPr>
                <a:solidFill>
                  <a:schemeClr val="lt1"/>
                </a:solidFill>
                <a:latin typeface="+mn-lt"/>
                <a:ea typeface="+mn-ea"/>
                <a:cs typeface="+mn-cs"/>
              </a:defRPr>
            </a:lvl9pPr>
          </a:lstStyle>
          <a:p>
            <a:pPr marL="0" indent="0" defTabSz="914126">
              <a:buNone/>
            </a:pPr>
            <a:r>
              <a:rPr lang="en-US" sz="2400" b="1" kern="0" dirty="0" smtClean="0">
                <a:solidFill>
                  <a:srgbClr val="FF0000"/>
                </a:solidFill>
                <a:latin typeface="Arial"/>
              </a:rPr>
              <a:t>Performance bottlenecked by available bandwidth of the STF node</a:t>
            </a:r>
            <a:endParaRPr lang="en-US" sz="2400" b="1" kern="0" dirty="0">
              <a:solidFill>
                <a:srgbClr val="FF0000"/>
              </a:solidFill>
              <a:latin typeface="Arial"/>
            </a:endParaRPr>
          </a:p>
        </p:txBody>
      </p:sp>
      <p:sp>
        <p:nvSpPr>
          <p:cNvPr id="16" name="矩形 15"/>
          <p:cNvSpPr/>
          <p:nvPr/>
        </p:nvSpPr>
        <p:spPr>
          <a:xfrm>
            <a:off x="3046412" y="4876800"/>
            <a:ext cx="660758" cy="769441"/>
          </a:xfrm>
          <a:prstGeom prst="rect">
            <a:avLst/>
          </a:prstGeom>
        </p:spPr>
        <p:txBody>
          <a:bodyPr wrap="none">
            <a:spAutoFit/>
          </a:bodyPr>
          <a:lstStyle/>
          <a:p>
            <a:pPr>
              <a:spcBef>
                <a:spcPts val="600"/>
              </a:spcBef>
            </a:pPr>
            <a:r>
              <a:rPr lang="en-US" altLang="zh-CN" sz="4400" dirty="0" smtClean="0">
                <a:solidFill>
                  <a:srgbClr val="00B050"/>
                </a:solidFill>
                <a:sym typeface="Wingdings"/>
              </a:rPr>
              <a:t></a:t>
            </a:r>
            <a:endParaRPr lang="en-US" altLang="zh-CN" sz="4400" dirty="0">
              <a:solidFill>
                <a:srgbClr val="00B050"/>
              </a:solidFill>
              <a:sym typeface="Wingdings" pitchFamily="2" charset="2"/>
            </a:endParaRPr>
          </a:p>
        </p:txBody>
      </p:sp>
      <p:sp>
        <p:nvSpPr>
          <p:cNvPr id="17" name="矩形 16"/>
          <p:cNvSpPr/>
          <p:nvPr/>
        </p:nvSpPr>
        <p:spPr>
          <a:xfrm>
            <a:off x="3046412" y="5598265"/>
            <a:ext cx="660758" cy="769441"/>
          </a:xfrm>
          <a:prstGeom prst="rect">
            <a:avLst/>
          </a:prstGeom>
        </p:spPr>
        <p:txBody>
          <a:bodyPr wrap="none">
            <a:spAutoFit/>
          </a:bodyPr>
          <a:lstStyle/>
          <a:p>
            <a:pPr>
              <a:spcBef>
                <a:spcPts val="600"/>
              </a:spcBef>
            </a:pPr>
            <a:r>
              <a:rPr lang="en-US" altLang="zh-CN" sz="4400" dirty="0">
                <a:solidFill>
                  <a:srgbClr val="FF0000"/>
                </a:solidFill>
                <a:sym typeface="Wingdings"/>
              </a:rPr>
              <a:t></a:t>
            </a:r>
            <a:endParaRPr lang="en-US" altLang="zh-CN" sz="4400" dirty="0">
              <a:solidFill>
                <a:srgbClr val="FF0000"/>
              </a:solidFill>
              <a:sym typeface="Wingdings" pitchFamily="2" charset="2"/>
            </a:endParaRPr>
          </a:p>
        </p:txBody>
      </p:sp>
    </p:spTree>
    <p:extLst>
      <p:ext uri="{BB962C8B-B14F-4D97-AF65-F5344CB8AC3E}">
        <p14:creationId xmlns:p14="http://schemas.microsoft.com/office/powerpoint/2010/main" val="312867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Repair </a:t>
            </a:r>
            <a:r>
              <a:rPr lang="en-US" altLang="zh-CN" dirty="0" smtClean="0"/>
              <a:t>Approach 2: Reconstruction</a:t>
            </a:r>
            <a:endParaRPr lang="en-US" dirty="0"/>
          </a:p>
        </p:txBody>
      </p:sp>
      <p:sp>
        <p:nvSpPr>
          <p:cNvPr id="3" name="Content Placeholder 2"/>
          <p:cNvSpPr>
            <a:spLocks noGrp="1"/>
          </p:cNvSpPr>
          <p:nvPr>
            <p:ph idx="1"/>
          </p:nvPr>
        </p:nvSpPr>
        <p:spPr>
          <a:xfrm>
            <a:off x="507868" y="1371601"/>
            <a:ext cx="11225344" cy="2329933"/>
          </a:xfrm>
        </p:spPr>
        <p:txBody>
          <a:bodyPr/>
          <a:lstStyle/>
          <a:p>
            <a:pPr>
              <a:spcBef>
                <a:spcPts val="600"/>
              </a:spcBef>
            </a:pPr>
            <a:r>
              <a:rPr lang="en-US" dirty="0" smtClean="0">
                <a:sym typeface="Wingdings" pitchFamily="2" charset="2"/>
              </a:rPr>
              <a:t>Retrieve available chunks from healthy nodes to reconstruct the chunks of the STF node</a:t>
            </a:r>
            <a:endParaRPr lang="en-US" dirty="0" smtClean="0">
              <a:solidFill>
                <a:srgbClr val="0070C0"/>
              </a:solidFill>
              <a:sym typeface="Wingdings" pitchFamily="2" charset="2"/>
            </a:endParaRP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6</a:t>
            </a:fld>
            <a:endParaRPr lang="en-US"/>
          </a:p>
        </p:txBody>
      </p:sp>
      <p:grpSp>
        <p:nvGrpSpPr>
          <p:cNvPr id="5" name="组合 4"/>
          <p:cNvGrpSpPr/>
          <p:nvPr/>
        </p:nvGrpSpPr>
        <p:grpSpPr>
          <a:xfrm>
            <a:off x="2262166" y="2362200"/>
            <a:ext cx="7413646" cy="2788920"/>
            <a:chOff x="2010284" y="3058464"/>
            <a:chExt cx="7413646" cy="2788920"/>
          </a:xfrm>
        </p:grpSpPr>
        <p:sp>
          <p:nvSpPr>
            <p:cNvPr id="32" name="Rounded Rectangle 137"/>
            <p:cNvSpPr/>
            <p:nvPr/>
          </p:nvSpPr>
          <p:spPr>
            <a:xfrm>
              <a:off x="9049691" y="3743016"/>
              <a:ext cx="374239" cy="137364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ounded Rectangle 111"/>
            <p:cNvSpPr/>
            <p:nvPr/>
          </p:nvSpPr>
          <p:spPr>
            <a:xfrm>
              <a:off x="4015061" y="3715368"/>
              <a:ext cx="374239" cy="1384828"/>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ounded Rectangle 136"/>
            <p:cNvSpPr/>
            <p:nvPr/>
          </p:nvSpPr>
          <p:spPr>
            <a:xfrm>
              <a:off x="6212031" y="3736516"/>
              <a:ext cx="374239" cy="1371639"/>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Rectangle 106"/>
            <p:cNvSpPr/>
            <p:nvPr/>
          </p:nvSpPr>
          <p:spPr>
            <a:xfrm>
              <a:off x="9087445" y="3821604"/>
              <a:ext cx="298730" cy="245268"/>
            </a:xfrm>
            <a:prstGeom prst="rect">
              <a:avLst/>
            </a:prstGeom>
            <a:solidFill>
              <a:srgbClr val="C00000"/>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07"/>
            <p:cNvSpPr/>
            <p:nvPr/>
          </p:nvSpPr>
          <p:spPr>
            <a:xfrm>
              <a:off x="6258398" y="3803939"/>
              <a:ext cx="298730" cy="245268"/>
            </a:xfrm>
            <a:prstGeom prst="rect">
              <a:avLst/>
            </a:prstGeom>
            <a:solidFill>
              <a:srgbClr val="5B84CD"/>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109"/>
            <p:cNvSpPr/>
            <p:nvPr/>
          </p:nvSpPr>
          <p:spPr>
            <a:xfrm>
              <a:off x="5475341" y="3723644"/>
              <a:ext cx="374239" cy="1371639"/>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Rounded Rectangle 110"/>
            <p:cNvSpPr/>
            <p:nvPr/>
          </p:nvSpPr>
          <p:spPr>
            <a:xfrm>
              <a:off x="2539707" y="3732878"/>
              <a:ext cx="374239" cy="1378914"/>
            </a:xfrm>
            <a:prstGeom prst="roundRect">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112"/>
            <p:cNvSpPr/>
            <p:nvPr/>
          </p:nvSpPr>
          <p:spPr>
            <a:xfrm>
              <a:off x="4758410" y="3723644"/>
              <a:ext cx="374239" cy="137655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Rounded Rectangle 113"/>
            <p:cNvSpPr/>
            <p:nvPr/>
          </p:nvSpPr>
          <p:spPr>
            <a:xfrm>
              <a:off x="6902583" y="3743944"/>
              <a:ext cx="374239" cy="1372714"/>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Rounded Rectangle 114"/>
            <p:cNvSpPr/>
            <p:nvPr/>
          </p:nvSpPr>
          <p:spPr>
            <a:xfrm>
              <a:off x="7622277" y="3736516"/>
              <a:ext cx="374239" cy="137364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Rounded Rectangle 115"/>
            <p:cNvSpPr/>
            <p:nvPr/>
          </p:nvSpPr>
          <p:spPr>
            <a:xfrm>
              <a:off x="8341971" y="3743016"/>
              <a:ext cx="374239" cy="1373642"/>
            </a:xfrm>
            <a:prstGeom prst="roundRect">
              <a:avLst/>
            </a:prstGeom>
            <a:solidFill>
              <a:schemeClr val="accent1">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Rectangle 116"/>
            <p:cNvSpPr/>
            <p:nvPr/>
          </p:nvSpPr>
          <p:spPr>
            <a:xfrm>
              <a:off x="2010284" y="5216880"/>
              <a:ext cx="1445781"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S</a:t>
              </a:r>
              <a:r>
                <a:rPr lang="en-US" altLang="zh-CN" sz="2000" dirty="0" smtClean="0">
                  <a:solidFill>
                    <a:schemeClr val="tx1"/>
                  </a:solidFill>
                  <a:latin typeface="Arial" panose="020B0604020202020204" pitchFamily="34" charset="0"/>
                  <a:cs typeface="Arial" panose="020B0604020202020204" pitchFamily="34" charset="0"/>
                </a:rPr>
                <a:t>TF node</a:t>
              </a:r>
              <a:endParaRPr lang="en-US" sz="2000" dirty="0">
                <a:solidFill>
                  <a:schemeClr val="tx1"/>
                </a:solidFill>
                <a:latin typeface="Arial" panose="020B0604020202020204" pitchFamily="34" charset="0"/>
                <a:cs typeface="Arial" panose="020B0604020202020204" pitchFamily="34" charset="0"/>
              </a:endParaRPr>
            </a:p>
          </p:txBody>
        </p:sp>
        <p:sp>
          <p:nvSpPr>
            <p:cNvPr id="45" name="Rectangle 117"/>
            <p:cNvSpPr/>
            <p:nvPr/>
          </p:nvSpPr>
          <p:spPr>
            <a:xfrm>
              <a:off x="5518991" y="3803939"/>
              <a:ext cx="291100" cy="245268"/>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18"/>
            <p:cNvSpPr/>
            <p:nvPr/>
          </p:nvSpPr>
          <p:spPr>
            <a:xfrm>
              <a:off x="4799979" y="3803939"/>
              <a:ext cx="291100" cy="245268"/>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19"/>
            <p:cNvSpPr/>
            <p:nvPr/>
          </p:nvSpPr>
          <p:spPr>
            <a:xfrm>
              <a:off x="4056630" y="3782572"/>
              <a:ext cx="291100" cy="245268"/>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20"/>
            <p:cNvSpPr/>
            <p:nvPr/>
          </p:nvSpPr>
          <p:spPr>
            <a:xfrm>
              <a:off x="2580534" y="3833615"/>
              <a:ext cx="291100" cy="24526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122"/>
            <p:cNvSpPr/>
            <p:nvPr/>
          </p:nvSpPr>
          <p:spPr>
            <a:xfrm>
              <a:off x="6947673" y="3838481"/>
              <a:ext cx="291100" cy="24526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123"/>
            <p:cNvSpPr/>
            <p:nvPr/>
          </p:nvSpPr>
          <p:spPr>
            <a:xfrm>
              <a:off x="7669828" y="3821604"/>
              <a:ext cx="291100" cy="24526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124"/>
            <p:cNvSpPr/>
            <p:nvPr/>
          </p:nvSpPr>
          <p:spPr>
            <a:xfrm>
              <a:off x="8390564" y="3821604"/>
              <a:ext cx="291100" cy="245268"/>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125"/>
            <p:cNvSpPr/>
            <p:nvPr/>
          </p:nvSpPr>
          <p:spPr>
            <a:xfrm>
              <a:off x="2580534" y="4131649"/>
              <a:ext cx="291100" cy="245268"/>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127"/>
            <p:cNvSpPr/>
            <p:nvPr/>
          </p:nvSpPr>
          <p:spPr bwMode="auto">
            <a:xfrm>
              <a:off x="4140931" y="3456183"/>
              <a:ext cx="2226623" cy="347755"/>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55" name="Freeform 128"/>
            <p:cNvSpPr/>
            <p:nvPr/>
          </p:nvSpPr>
          <p:spPr bwMode="auto">
            <a:xfrm>
              <a:off x="4993701" y="3681546"/>
              <a:ext cx="1280644" cy="148124"/>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56" name="Freeform 130"/>
            <p:cNvSpPr/>
            <p:nvPr/>
          </p:nvSpPr>
          <p:spPr bwMode="auto">
            <a:xfrm>
              <a:off x="7170199" y="3524595"/>
              <a:ext cx="2007869" cy="305075"/>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C0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83" name="Freeform 131"/>
            <p:cNvSpPr/>
            <p:nvPr/>
          </p:nvSpPr>
          <p:spPr bwMode="auto">
            <a:xfrm>
              <a:off x="7960928" y="3681546"/>
              <a:ext cx="1111889" cy="169515"/>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C0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84" name="Freeform 132"/>
            <p:cNvSpPr/>
            <p:nvPr/>
          </p:nvSpPr>
          <p:spPr bwMode="auto">
            <a:xfrm>
              <a:off x="8674789" y="3888327"/>
              <a:ext cx="393779" cy="66159"/>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C0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85" name="Rectangle 133"/>
            <p:cNvSpPr/>
            <p:nvPr/>
          </p:nvSpPr>
          <p:spPr>
            <a:xfrm>
              <a:off x="4192683" y="3058464"/>
              <a:ext cx="2081662"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Reconstruction</a:t>
              </a:r>
              <a:endParaRPr lang="en-US" sz="2000" b="1" dirty="0">
                <a:solidFill>
                  <a:schemeClr val="tx1"/>
                </a:solidFill>
                <a:latin typeface="Arial" panose="020B0604020202020204" pitchFamily="34" charset="0"/>
                <a:cs typeface="Arial" panose="020B0604020202020204" pitchFamily="34" charset="0"/>
              </a:endParaRPr>
            </a:p>
          </p:txBody>
        </p:sp>
        <p:sp>
          <p:nvSpPr>
            <p:cNvPr id="87" name="Freeform 138"/>
            <p:cNvSpPr/>
            <p:nvPr/>
          </p:nvSpPr>
          <p:spPr bwMode="auto">
            <a:xfrm>
              <a:off x="5810091" y="3871768"/>
              <a:ext cx="448307" cy="57598"/>
            </a:xfrm>
            <a:custGeom>
              <a:avLst/>
              <a:gdLst>
                <a:gd name="connsiteX0" fmla="*/ 0 w 3461657"/>
                <a:gd name="connsiteY0" fmla="*/ 955436 h 1004422"/>
                <a:gd name="connsiteX1" fmla="*/ 1387929 w 3461657"/>
                <a:gd name="connsiteY1" fmla="*/ 73693 h 1004422"/>
                <a:gd name="connsiteX2" fmla="*/ 2383972 w 3461657"/>
                <a:gd name="connsiteY2" fmla="*/ 155336 h 1004422"/>
                <a:gd name="connsiteX3" fmla="*/ 3461657 w 3461657"/>
                <a:gd name="connsiteY3" fmla="*/ 1004422 h 1004422"/>
              </a:gdLst>
              <a:ahLst/>
              <a:cxnLst>
                <a:cxn ang="0">
                  <a:pos x="connsiteX0" y="connsiteY0"/>
                </a:cxn>
                <a:cxn ang="0">
                  <a:pos x="connsiteX1" y="connsiteY1"/>
                </a:cxn>
                <a:cxn ang="0">
                  <a:pos x="connsiteX2" y="connsiteY2"/>
                </a:cxn>
                <a:cxn ang="0">
                  <a:pos x="connsiteX3" y="connsiteY3"/>
                </a:cxn>
              </a:cxnLst>
              <a:rect l="l" t="t" r="r" b="b"/>
              <a:pathLst>
                <a:path w="3461657" h="1004422">
                  <a:moveTo>
                    <a:pt x="0" y="955436"/>
                  </a:moveTo>
                  <a:cubicBezTo>
                    <a:pt x="495300" y="581239"/>
                    <a:pt x="990600" y="207043"/>
                    <a:pt x="1387929" y="73693"/>
                  </a:cubicBezTo>
                  <a:cubicBezTo>
                    <a:pt x="1785258" y="-59657"/>
                    <a:pt x="2038351" y="214"/>
                    <a:pt x="2383972" y="155336"/>
                  </a:cubicBezTo>
                  <a:cubicBezTo>
                    <a:pt x="2729593" y="310458"/>
                    <a:pt x="3095625" y="657440"/>
                    <a:pt x="3461657" y="1004422"/>
                  </a:cubicBezTo>
                </a:path>
              </a:pathLst>
            </a:custGeom>
            <a:noFill/>
            <a:ln w="28575"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Arial" charset="0"/>
              </a:endParaRPr>
            </a:p>
          </p:txBody>
        </p:sp>
        <p:sp>
          <p:nvSpPr>
            <p:cNvPr id="88" name="Rectangle 140"/>
            <p:cNvSpPr/>
            <p:nvPr/>
          </p:nvSpPr>
          <p:spPr>
            <a:xfrm>
              <a:off x="6920097" y="3058464"/>
              <a:ext cx="2081662"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Reconstruction</a:t>
              </a:r>
              <a:endParaRPr lang="en-US" sz="2000" b="1" dirty="0">
                <a:solidFill>
                  <a:schemeClr val="tx1"/>
                </a:solidFill>
                <a:latin typeface="Arial" panose="020B0604020202020204" pitchFamily="34" charset="0"/>
                <a:cs typeface="Arial" panose="020B0604020202020204" pitchFamily="34" charset="0"/>
              </a:endParaRPr>
            </a:p>
          </p:txBody>
        </p:sp>
        <p:sp>
          <p:nvSpPr>
            <p:cNvPr id="90" name="Left Brace 34"/>
            <p:cNvSpPr/>
            <p:nvPr/>
          </p:nvSpPr>
          <p:spPr>
            <a:xfrm rot="5400000" flipH="1">
              <a:off x="6617570" y="2621903"/>
              <a:ext cx="241018" cy="5371702"/>
            </a:xfrm>
            <a:prstGeom prst="leftBrace">
              <a:avLst>
                <a:gd name="adj1" fmla="val 8333"/>
                <a:gd name="adj2" fmla="val 49741"/>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Rectangle 35"/>
            <p:cNvSpPr/>
            <p:nvPr/>
          </p:nvSpPr>
          <p:spPr>
            <a:xfrm>
              <a:off x="5330750" y="5496864"/>
              <a:ext cx="2659536" cy="350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Arial" panose="020B0604020202020204" pitchFamily="34" charset="0"/>
                  <a:cs typeface="Arial" panose="020B0604020202020204" pitchFamily="34" charset="0"/>
                </a:rPr>
                <a:t>Healthy nodes</a:t>
              </a:r>
              <a:endParaRPr lang="en-US" sz="2000" dirty="0">
                <a:solidFill>
                  <a:schemeClr val="tx1"/>
                </a:solidFill>
                <a:latin typeface="Arial" panose="020B0604020202020204" pitchFamily="34" charset="0"/>
                <a:cs typeface="Arial" panose="020B0604020202020204" pitchFamily="34" charset="0"/>
              </a:endParaRPr>
            </a:p>
          </p:txBody>
        </p:sp>
      </p:grpSp>
      <p:sp>
        <p:nvSpPr>
          <p:cNvPr id="57" name="Content Placeholder 2">
            <a:extLst>
              <a:ext uri="{FF2B5EF4-FFF2-40B4-BE49-F238E27FC236}">
                <a16:creationId xmlns:a16="http://schemas.microsoft.com/office/drawing/2014/main" xmlns="" id="{731AA303-24F6-468C-8CAF-BA2D87A3323C}"/>
              </a:ext>
            </a:extLst>
          </p:cNvPr>
          <p:cNvSpPr txBox="1">
            <a:spLocks/>
          </p:cNvSpPr>
          <p:nvPr/>
        </p:nvSpPr>
        <p:spPr bwMode="auto">
          <a:xfrm>
            <a:off x="4097486" y="5352236"/>
            <a:ext cx="5806926" cy="675005"/>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16" tIns="91440" rIns="91416" bIns="91440" numCol="1" anchor="ctr"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lt1"/>
                </a:solidFill>
                <a:latin typeface="+mn-lt"/>
                <a:ea typeface="+mn-ea"/>
                <a:cs typeface="+mn-cs"/>
              </a:defRPr>
            </a:lvl1pPr>
            <a:lvl2pPr marL="557213" indent="-214313" algn="l" rtl="0" eaLnBrk="0" fontAlgn="base" hangingPunct="0">
              <a:spcBef>
                <a:spcPct val="20000"/>
              </a:spcBef>
              <a:spcAft>
                <a:spcPct val="0"/>
              </a:spcAft>
              <a:buChar char="•"/>
              <a:defRPr sz="1800">
                <a:solidFill>
                  <a:schemeClr val="lt1"/>
                </a:solidFill>
                <a:latin typeface="+mn-lt"/>
                <a:ea typeface="+mn-ea"/>
                <a:cs typeface="+mn-cs"/>
              </a:defRPr>
            </a:lvl2pPr>
            <a:lvl3pPr marL="857250" indent="-171450" algn="l" rtl="0" eaLnBrk="0" fontAlgn="base" hangingPunct="0">
              <a:spcBef>
                <a:spcPct val="20000"/>
              </a:spcBef>
              <a:spcAft>
                <a:spcPct val="0"/>
              </a:spcAft>
              <a:buChar char="•"/>
              <a:defRPr sz="1500">
                <a:solidFill>
                  <a:schemeClr val="lt1"/>
                </a:solidFill>
                <a:latin typeface="+mn-lt"/>
                <a:ea typeface="+mn-ea"/>
                <a:cs typeface="+mn-cs"/>
              </a:defRPr>
            </a:lvl3pPr>
            <a:lvl4pPr marL="1200150" indent="-171450" algn="l" rtl="0" eaLnBrk="0" fontAlgn="base" hangingPunct="0">
              <a:spcBef>
                <a:spcPct val="20000"/>
              </a:spcBef>
              <a:spcAft>
                <a:spcPct val="0"/>
              </a:spcAft>
              <a:buChar char="•"/>
              <a:defRPr>
                <a:solidFill>
                  <a:schemeClr val="lt1"/>
                </a:solidFill>
                <a:latin typeface="+mn-lt"/>
                <a:ea typeface="+mn-ea"/>
                <a:cs typeface="+mn-cs"/>
              </a:defRPr>
            </a:lvl4pPr>
            <a:lvl5pPr marL="1543050" indent="-171450" algn="l" rtl="0" eaLnBrk="0" fontAlgn="base" hangingPunct="0">
              <a:spcBef>
                <a:spcPct val="20000"/>
              </a:spcBef>
              <a:spcAft>
                <a:spcPct val="0"/>
              </a:spcAft>
              <a:buChar char="•"/>
              <a:defRPr>
                <a:solidFill>
                  <a:schemeClr val="lt1"/>
                </a:solidFill>
                <a:latin typeface="+mn-lt"/>
                <a:ea typeface="+mn-ea"/>
                <a:cs typeface="+mn-cs"/>
              </a:defRPr>
            </a:lvl5pPr>
            <a:lvl6pPr marL="1885950" indent="-171450" algn="l" rtl="0" fontAlgn="base">
              <a:spcBef>
                <a:spcPct val="20000"/>
              </a:spcBef>
              <a:spcAft>
                <a:spcPct val="0"/>
              </a:spcAft>
              <a:buChar char="•"/>
              <a:defRPr>
                <a:solidFill>
                  <a:schemeClr val="lt1"/>
                </a:solidFill>
                <a:latin typeface="+mn-lt"/>
                <a:ea typeface="+mn-ea"/>
                <a:cs typeface="+mn-cs"/>
              </a:defRPr>
            </a:lvl6pPr>
            <a:lvl7pPr marL="2228850" indent="-171450" algn="l" rtl="0" fontAlgn="base">
              <a:spcBef>
                <a:spcPct val="20000"/>
              </a:spcBef>
              <a:spcAft>
                <a:spcPct val="0"/>
              </a:spcAft>
              <a:buChar char="•"/>
              <a:defRPr>
                <a:solidFill>
                  <a:schemeClr val="lt1"/>
                </a:solidFill>
                <a:latin typeface="+mn-lt"/>
                <a:ea typeface="+mn-ea"/>
                <a:cs typeface="+mn-cs"/>
              </a:defRPr>
            </a:lvl7pPr>
            <a:lvl8pPr marL="2571750" indent="-171450" algn="l" rtl="0" fontAlgn="base">
              <a:spcBef>
                <a:spcPct val="20000"/>
              </a:spcBef>
              <a:spcAft>
                <a:spcPct val="0"/>
              </a:spcAft>
              <a:buChar char="•"/>
              <a:defRPr>
                <a:solidFill>
                  <a:schemeClr val="lt1"/>
                </a:solidFill>
                <a:latin typeface="+mn-lt"/>
                <a:ea typeface="+mn-ea"/>
                <a:cs typeface="+mn-cs"/>
              </a:defRPr>
            </a:lvl8pPr>
            <a:lvl9pPr marL="2914650" indent="-171450" algn="l" rtl="0" fontAlgn="base">
              <a:spcBef>
                <a:spcPct val="20000"/>
              </a:spcBef>
              <a:spcAft>
                <a:spcPct val="0"/>
              </a:spcAft>
              <a:buChar char="•"/>
              <a:defRPr>
                <a:solidFill>
                  <a:schemeClr val="lt1"/>
                </a:solidFill>
                <a:latin typeface="+mn-lt"/>
                <a:ea typeface="+mn-ea"/>
                <a:cs typeface="+mn-cs"/>
              </a:defRPr>
            </a:lvl9pPr>
          </a:lstStyle>
          <a:p>
            <a:pPr marL="0" indent="0" defTabSz="914126">
              <a:buNone/>
            </a:pPr>
            <a:r>
              <a:rPr lang="en-US" sz="2400" b="1" kern="0" dirty="0" smtClean="0">
                <a:solidFill>
                  <a:srgbClr val="00B050"/>
                </a:solidFill>
                <a:latin typeface="Arial"/>
              </a:rPr>
              <a:t>High repair </a:t>
            </a:r>
            <a:r>
              <a:rPr lang="en-US" sz="2400" b="1" kern="0" dirty="0" smtClean="0">
                <a:solidFill>
                  <a:srgbClr val="00B050"/>
                </a:solidFill>
                <a:latin typeface="Arial"/>
              </a:rPr>
              <a:t>parallelism (</a:t>
            </a:r>
            <a:r>
              <a:rPr lang="en-US" altLang="zh-CN" sz="2400" b="1" kern="0" dirty="0" smtClean="0">
                <a:solidFill>
                  <a:srgbClr val="00B050"/>
                </a:solidFill>
                <a:latin typeface="Arial"/>
              </a:rPr>
              <a:t>repair multiple chunks in parallel</a:t>
            </a:r>
            <a:r>
              <a:rPr lang="en-US" sz="2400" b="1" kern="0" dirty="0" smtClean="0">
                <a:solidFill>
                  <a:srgbClr val="00B050"/>
                </a:solidFill>
                <a:latin typeface="Arial"/>
              </a:rPr>
              <a:t>)</a:t>
            </a:r>
            <a:endParaRPr lang="en-US" sz="2400" b="1" kern="0" dirty="0">
              <a:solidFill>
                <a:srgbClr val="00B050"/>
              </a:solidFill>
              <a:latin typeface="Arial"/>
            </a:endParaRPr>
          </a:p>
        </p:txBody>
      </p:sp>
      <p:sp>
        <p:nvSpPr>
          <p:cNvPr id="58" name="Content Placeholder 2">
            <a:extLst>
              <a:ext uri="{FF2B5EF4-FFF2-40B4-BE49-F238E27FC236}">
                <a16:creationId xmlns:a16="http://schemas.microsoft.com/office/drawing/2014/main" xmlns="" id="{731AA303-24F6-468C-8CAF-BA2D87A3323C}"/>
              </a:ext>
            </a:extLst>
          </p:cNvPr>
          <p:cNvSpPr txBox="1">
            <a:spLocks/>
          </p:cNvSpPr>
          <p:nvPr/>
        </p:nvSpPr>
        <p:spPr bwMode="auto">
          <a:xfrm>
            <a:off x="4113213" y="6027548"/>
            <a:ext cx="3124200" cy="701445"/>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16" tIns="91440" rIns="91416" bIns="91440" numCol="1" anchor="ctr"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lt1"/>
                </a:solidFill>
                <a:latin typeface="+mn-lt"/>
                <a:ea typeface="+mn-ea"/>
                <a:cs typeface="+mn-cs"/>
              </a:defRPr>
            </a:lvl1pPr>
            <a:lvl2pPr marL="557213" indent="-214313" algn="l" rtl="0" eaLnBrk="0" fontAlgn="base" hangingPunct="0">
              <a:spcBef>
                <a:spcPct val="20000"/>
              </a:spcBef>
              <a:spcAft>
                <a:spcPct val="0"/>
              </a:spcAft>
              <a:buChar char="•"/>
              <a:defRPr sz="1800">
                <a:solidFill>
                  <a:schemeClr val="lt1"/>
                </a:solidFill>
                <a:latin typeface="+mn-lt"/>
                <a:ea typeface="+mn-ea"/>
                <a:cs typeface="+mn-cs"/>
              </a:defRPr>
            </a:lvl2pPr>
            <a:lvl3pPr marL="857250" indent="-171450" algn="l" rtl="0" eaLnBrk="0" fontAlgn="base" hangingPunct="0">
              <a:spcBef>
                <a:spcPct val="20000"/>
              </a:spcBef>
              <a:spcAft>
                <a:spcPct val="0"/>
              </a:spcAft>
              <a:buChar char="•"/>
              <a:defRPr sz="1500">
                <a:solidFill>
                  <a:schemeClr val="lt1"/>
                </a:solidFill>
                <a:latin typeface="+mn-lt"/>
                <a:ea typeface="+mn-ea"/>
                <a:cs typeface="+mn-cs"/>
              </a:defRPr>
            </a:lvl3pPr>
            <a:lvl4pPr marL="1200150" indent="-171450" algn="l" rtl="0" eaLnBrk="0" fontAlgn="base" hangingPunct="0">
              <a:spcBef>
                <a:spcPct val="20000"/>
              </a:spcBef>
              <a:spcAft>
                <a:spcPct val="0"/>
              </a:spcAft>
              <a:buChar char="•"/>
              <a:defRPr>
                <a:solidFill>
                  <a:schemeClr val="lt1"/>
                </a:solidFill>
                <a:latin typeface="+mn-lt"/>
                <a:ea typeface="+mn-ea"/>
                <a:cs typeface="+mn-cs"/>
              </a:defRPr>
            </a:lvl4pPr>
            <a:lvl5pPr marL="1543050" indent="-171450" algn="l" rtl="0" eaLnBrk="0" fontAlgn="base" hangingPunct="0">
              <a:spcBef>
                <a:spcPct val="20000"/>
              </a:spcBef>
              <a:spcAft>
                <a:spcPct val="0"/>
              </a:spcAft>
              <a:buChar char="•"/>
              <a:defRPr>
                <a:solidFill>
                  <a:schemeClr val="lt1"/>
                </a:solidFill>
                <a:latin typeface="+mn-lt"/>
                <a:ea typeface="+mn-ea"/>
                <a:cs typeface="+mn-cs"/>
              </a:defRPr>
            </a:lvl5pPr>
            <a:lvl6pPr marL="1885950" indent="-171450" algn="l" rtl="0" fontAlgn="base">
              <a:spcBef>
                <a:spcPct val="20000"/>
              </a:spcBef>
              <a:spcAft>
                <a:spcPct val="0"/>
              </a:spcAft>
              <a:buChar char="•"/>
              <a:defRPr>
                <a:solidFill>
                  <a:schemeClr val="lt1"/>
                </a:solidFill>
                <a:latin typeface="+mn-lt"/>
                <a:ea typeface="+mn-ea"/>
                <a:cs typeface="+mn-cs"/>
              </a:defRPr>
            </a:lvl6pPr>
            <a:lvl7pPr marL="2228850" indent="-171450" algn="l" rtl="0" fontAlgn="base">
              <a:spcBef>
                <a:spcPct val="20000"/>
              </a:spcBef>
              <a:spcAft>
                <a:spcPct val="0"/>
              </a:spcAft>
              <a:buChar char="•"/>
              <a:defRPr>
                <a:solidFill>
                  <a:schemeClr val="lt1"/>
                </a:solidFill>
                <a:latin typeface="+mn-lt"/>
                <a:ea typeface="+mn-ea"/>
                <a:cs typeface="+mn-cs"/>
              </a:defRPr>
            </a:lvl7pPr>
            <a:lvl8pPr marL="2571750" indent="-171450" algn="l" rtl="0" fontAlgn="base">
              <a:spcBef>
                <a:spcPct val="20000"/>
              </a:spcBef>
              <a:spcAft>
                <a:spcPct val="0"/>
              </a:spcAft>
              <a:buChar char="•"/>
              <a:defRPr>
                <a:solidFill>
                  <a:schemeClr val="lt1"/>
                </a:solidFill>
                <a:latin typeface="+mn-lt"/>
                <a:ea typeface="+mn-ea"/>
                <a:cs typeface="+mn-cs"/>
              </a:defRPr>
            </a:lvl8pPr>
            <a:lvl9pPr marL="2914650" indent="-171450" algn="l" rtl="0" fontAlgn="base">
              <a:spcBef>
                <a:spcPct val="20000"/>
              </a:spcBef>
              <a:spcAft>
                <a:spcPct val="0"/>
              </a:spcAft>
              <a:buChar char="•"/>
              <a:defRPr>
                <a:solidFill>
                  <a:schemeClr val="lt1"/>
                </a:solidFill>
                <a:latin typeface="+mn-lt"/>
                <a:ea typeface="+mn-ea"/>
                <a:cs typeface="+mn-cs"/>
              </a:defRPr>
            </a:lvl9pPr>
          </a:lstStyle>
          <a:p>
            <a:pPr marL="0" indent="0" defTabSz="914126">
              <a:buNone/>
            </a:pPr>
            <a:r>
              <a:rPr lang="en-US" sz="2400" b="1" kern="0" dirty="0" smtClean="0">
                <a:solidFill>
                  <a:srgbClr val="FF0000"/>
                </a:solidFill>
                <a:latin typeface="Arial"/>
              </a:rPr>
              <a:t>Extra repair traffic</a:t>
            </a:r>
            <a:endParaRPr lang="en-US" sz="2400" b="1" kern="0" dirty="0">
              <a:solidFill>
                <a:srgbClr val="FF0000"/>
              </a:solidFill>
              <a:latin typeface="Arial"/>
            </a:endParaRPr>
          </a:p>
        </p:txBody>
      </p:sp>
      <p:sp>
        <p:nvSpPr>
          <p:cNvPr id="6" name="矩形 5"/>
          <p:cNvSpPr/>
          <p:nvPr/>
        </p:nvSpPr>
        <p:spPr>
          <a:xfrm>
            <a:off x="3351212" y="5257800"/>
            <a:ext cx="660758" cy="769441"/>
          </a:xfrm>
          <a:prstGeom prst="rect">
            <a:avLst/>
          </a:prstGeom>
        </p:spPr>
        <p:txBody>
          <a:bodyPr wrap="none">
            <a:spAutoFit/>
          </a:bodyPr>
          <a:lstStyle/>
          <a:p>
            <a:pPr>
              <a:spcBef>
                <a:spcPts val="600"/>
              </a:spcBef>
            </a:pPr>
            <a:r>
              <a:rPr lang="en-US" altLang="zh-CN" sz="4400" dirty="0" smtClean="0">
                <a:solidFill>
                  <a:srgbClr val="00B050"/>
                </a:solidFill>
                <a:sym typeface="Wingdings"/>
              </a:rPr>
              <a:t></a:t>
            </a:r>
            <a:endParaRPr lang="en-US" altLang="zh-CN" sz="4400" dirty="0">
              <a:solidFill>
                <a:srgbClr val="00B050"/>
              </a:solidFill>
              <a:sym typeface="Wingdings" pitchFamily="2" charset="2"/>
            </a:endParaRPr>
          </a:p>
        </p:txBody>
      </p:sp>
      <p:sp>
        <p:nvSpPr>
          <p:cNvPr id="7" name="矩形 6"/>
          <p:cNvSpPr/>
          <p:nvPr/>
        </p:nvSpPr>
        <p:spPr>
          <a:xfrm>
            <a:off x="3352388" y="6019800"/>
            <a:ext cx="660758" cy="769441"/>
          </a:xfrm>
          <a:prstGeom prst="rect">
            <a:avLst/>
          </a:prstGeom>
        </p:spPr>
        <p:txBody>
          <a:bodyPr wrap="none">
            <a:spAutoFit/>
          </a:bodyPr>
          <a:lstStyle/>
          <a:p>
            <a:pPr>
              <a:spcBef>
                <a:spcPts val="600"/>
              </a:spcBef>
            </a:pPr>
            <a:r>
              <a:rPr lang="en-US" altLang="zh-CN" sz="4400" dirty="0">
                <a:solidFill>
                  <a:srgbClr val="FF0000"/>
                </a:solidFill>
                <a:sym typeface="Wingdings"/>
              </a:rPr>
              <a:t></a:t>
            </a:r>
            <a:endParaRPr lang="en-US" altLang="zh-CN" sz="4400" dirty="0">
              <a:solidFill>
                <a:srgbClr val="FF0000"/>
              </a:solidFill>
              <a:sym typeface="Wingdings" pitchFamily="2" charset="2"/>
            </a:endParaRPr>
          </a:p>
        </p:txBody>
      </p:sp>
    </p:spTree>
    <p:extLst>
      <p:ext uri="{BB962C8B-B14F-4D97-AF65-F5344CB8AC3E}">
        <p14:creationId xmlns:p14="http://schemas.microsoft.com/office/powerpoint/2010/main" val="20338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7</a:t>
            </a:fld>
            <a:endParaRPr lang="en-US"/>
          </a:p>
        </p:txBody>
      </p:sp>
      <p:sp>
        <p:nvSpPr>
          <p:cNvPr id="5" name="Content Placeholder 2">
            <a:extLst>
              <a:ext uri="{FF2B5EF4-FFF2-40B4-BE49-F238E27FC236}">
                <a16:creationId xmlns:a16="http://schemas.microsoft.com/office/drawing/2014/main" xmlns="" id="{731AA303-24F6-468C-8CAF-BA2D87A3323C}"/>
              </a:ext>
            </a:extLst>
          </p:cNvPr>
          <p:cNvSpPr txBox="1">
            <a:spLocks/>
          </p:cNvSpPr>
          <p:nvPr/>
        </p:nvSpPr>
        <p:spPr bwMode="auto">
          <a:xfrm>
            <a:off x="1130154" y="2544742"/>
            <a:ext cx="9993458" cy="1874858"/>
          </a:xfrm>
          <a:prstGeom prst="rect">
            <a:avLst/>
          </a:prstGeom>
          <a:solidFill>
            <a:schemeClr val="bg2">
              <a:lumMod val="20000"/>
              <a:lumOff val="80000"/>
            </a:schemeClr>
          </a:solidFill>
          <a:ln>
            <a:solidFill>
              <a:srgbClr val="FF0000"/>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16" tIns="91440" rIns="91416" bIns="91440" numCol="1" anchor="ctr" anchorCtr="0" compatLnSpc="1">
            <a:prstTxWarp prst="textNoShape">
              <a:avLst/>
            </a:prstTxWarp>
          </a:bodyP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indent="0" algn="ctr" defTabSz="914126">
              <a:buNone/>
            </a:pPr>
            <a:r>
              <a:rPr lang="en-US" sz="3200" b="1" kern="0" dirty="0" smtClean="0">
                <a:solidFill>
                  <a:srgbClr val="FF0000"/>
                </a:solidFill>
                <a:latin typeface="Arial"/>
              </a:rPr>
              <a:t>Question: How should we couple migration and reconstruction to maximize repair performance?</a:t>
            </a:r>
            <a:endParaRPr lang="en-US" sz="3200" b="1" kern="0" dirty="0">
              <a:solidFill>
                <a:srgbClr val="FF0000"/>
              </a:solidFill>
              <a:latin typeface="Arial"/>
            </a:endParaRPr>
          </a:p>
        </p:txBody>
      </p:sp>
    </p:spTree>
    <p:extLst>
      <p:ext uri="{BB962C8B-B14F-4D97-AF65-F5344CB8AC3E}">
        <p14:creationId xmlns:p14="http://schemas.microsoft.com/office/powerpoint/2010/main" val="180540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Contributions</a:t>
            </a:r>
            <a:endParaRPr lang="en-US" dirty="0"/>
          </a:p>
        </p:txBody>
      </p:sp>
      <p:sp>
        <p:nvSpPr>
          <p:cNvPr id="3" name="Content Placeholder 2"/>
          <p:cNvSpPr>
            <a:spLocks noGrp="1"/>
          </p:cNvSpPr>
          <p:nvPr>
            <p:ph idx="1"/>
          </p:nvPr>
        </p:nvSpPr>
        <p:spPr>
          <a:xfrm>
            <a:off x="507600" y="1524000"/>
            <a:ext cx="10969943" cy="4876800"/>
          </a:xfrm>
        </p:spPr>
        <p:txBody>
          <a:bodyPr/>
          <a:lstStyle/>
          <a:p>
            <a:r>
              <a:rPr lang="en-US" b="1" dirty="0" err="1" smtClean="0">
                <a:solidFill>
                  <a:srgbClr val="FF0000"/>
                </a:solidFill>
              </a:rPr>
              <a:t>FastPR</a:t>
            </a:r>
            <a:r>
              <a:rPr lang="en-US" dirty="0" smtClean="0"/>
              <a:t>, a </a:t>
            </a:r>
            <a:r>
              <a:rPr lang="en-US" b="1" dirty="0">
                <a:solidFill>
                  <a:srgbClr val="FF0000"/>
                </a:solidFill>
              </a:rPr>
              <a:t>F</a:t>
            </a:r>
            <a:r>
              <a:rPr lang="en-US" b="1" dirty="0" smtClean="0">
                <a:solidFill>
                  <a:srgbClr val="FF0000"/>
                </a:solidFill>
              </a:rPr>
              <a:t>ast</a:t>
            </a:r>
            <a:r>
              <a:rPr lang="en-US" dirty="0" smtClean="0"/>
              <a:t> </a:t>
            </a:r>
            <a:r>
              <a:rPr lang="en-US" b="1" dirty="0" smtClean="0">
                <a:solidFill>
                  <a:srgbClr val="FF0000"/>
                </a:solidFill>
              </a:rPr>
              <a:t>P</a:t>
            </a:r>
            <a:r>
              <a:rPr lang="en-US" dirty="0" smtClean="0"/>
              <a:t>redictive </a:t>
            </a:r>
            <a:r>
              <a:rPr lang="en-US" b="1" dirty="0" smtClean="0">
                <a:solidFill>
                  <a:srgbClr val="FF0000"/>
                </a:solidFill>
              </a:rPr>
              <a:t>R</a:t>
            </a:r>
            <a:r>
              <a:rPr lang="en-US" dirty="0" smtClean="0"/>
              <a:t>epair approach </a:t>
            </a:r>
          </a:p>
          <a:p>
            <a:pPr lvl="1"/>
            <a:r>
              <a:rPr lang="en-US" dirty="0" smtClean="0">
                <a:solidFill>
                  <a:srgbClr val="002060"/>
                </a:solidFill>
              </a:rPr>
              <a:t>Maximum matching formulation </a:t>
            </a:r>
            <a:endParaRPr lang="en-US" dirty="0" smtClean="0">
              <a:solidFill>
                <a:srgbClr val="002060"/>
              </a:solidFill>
              <a:sym typeface="Wingdings" pitchFamily="2" charset="2"/>
            </a:endParaRPr>
          </a:p>
          <a:p>
            <a:pPr lvl="1"/>
            <a:r>
              <a:rPr lang="en-US" dirty="0" smtClean="0">
                <a:solidFill>
                  <a:srgbClr val="002060"/>
                </a:solidFill>
                <a:sym typeface="Wingdings" pitchFamily="2" charset="2"/>
              </a:rPr>
              <a:t>Finding reconstruction sets </a:t>
            </a:r>
          </a:p>
          <a:p>
            <a:pPr lvl="1"/>
            <a:r>
              <a:rPr lang="en-US" dirty="0" smtClean="0">
                <a:solidFill>
                  <a:srgbClr val="00B050"/>
                </a:solidFill>
                <a:sym typeface="Wingdings" pitchFamily="2" charset="2"/>
              </a:rPr>
              <a:t>Repair scheduling</a:t>
            </a:r>
            <a:endParaRPr lang="en-US" dirty="0" smtClean="0">
              <a:solidFill>
                <a:srgbClr val="00B050"/>
              </a:solidFill>
            </a:endParaRPr>
          </a:p>
          <a:p>
            <a:r>
              <a:rPr lang="en-US" dirty="0" smtClean="0"/>
              <a:t>General design</a:t>
            </a:r>
            <a:endParaRPr lang="en-US" dirty="0"/>
          </a:p>
          <a:p>
            <a:pPr lvl="1">
              <a:buFont typeface="Arial" panose="020B0604020202020204" pitchFamily="34" charset="0"/>
              <a:buChar char="•"/>
            </a:pPr>
            <a:r>
              <a:rPr lang="en-US" dirty="0" smtClean="0"/>
              <a:t>Applicable </a:t>
            </a:r>
            <a:r>
              <a:rPr lang="en-US" dirty="0"/>
              <a:t>for </a:t>
            </a:r>
            <a:r>
              <a:rPr lang="en-US" dirty="0" smtClean="0"/>
              <a:t>Reed-Solomon </a:t>
            </a:r>
            <a:r>
              <a:rPr lang="en-US" dirty="0"/>
              <a:t>codes, regenerating codes, and LRCs</a:t>
            </a:r>
          </a:p>
          <a:p>
            <a:pPr lvl="1">
              <a:buFont typeface="Arial" panose="020B0604020202020204" pitchFamily="34" charset="0"/>
              <a:buChar char="•"/>
            </a:pPr>
            <a:r>
              <a:rPr lang="en-US" dirty="0" smtClean="0"/>
              <a:t>Applicable </a:t>
            </a:r>
            <a:r>
              <a:rPr lang="en-US" dirty="0"/>
              <a:t>for </a:t>
            </a:r>
            <a:r>
              <a:rPr lang="en-US" dirty="0" smtClean="0"/>
              <a:t>scattered </a:t>
            </a:r>
            <a:r>
              <a:rPr lang="en-US" dirty="0"/>
              <a:t>and hot-standby repairs</a:t>
            </a:r>
          </a:p>
          <a:p>
            <a:r>
              <a:rPr lang="en-US" dirty="0" smtClean="0"/>
              <a:t>Mathematical analysis, large-scale simulation, and Amazon EC2 experiments </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8</a:t>
            </a:fld>
            <a:endParaRPr lang="en-US"/>
          </a:p>
        </p:txBody>
      </p:sp>
      <p:sp>
        <p:nvSpPr>
          <p:cNvPr id="6" name="Right Brace 7"/>
          <p:cNvSpPr/>
          <p:nvPr/>
        </p:nvSpPr>
        <p:spPr bwMode="auto">
          <a:xfrm>
            <a:off x="5751512" y="2173857"/>
            <a:ext cx="419100" cy="645543"/>
          </a:xfrm>
          <a:prstGeom prst="rightBrace">
            <a:avLst/>
          </a:prstGeom>
          <a:noFill/>
          <a:ln w="28575" cap="flat" cmpd="sng" algn="ctr">
            <a:solidFill>
              <a:srgbClr val="00206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2060"/>
              </a:solidFill>
              <a:effectLst/>
              <a:latin typeface="Arial" charset="0"/>
            </a:endParaRPr>
          </a:p>
        </p:txBody>
      </p:sp>
      <p:sp>
        <p:nvSpPr>
          <p:cNvPr id="7" name="TextBox 59"/>
          <p:cNvSpPr txBox="1"/>
          <p:nvPr/>
        </p:nvSpPr>
        <p:spPr>
          <a:xfrm>
            <a:off x="6475412" y="2256640"/>
            <a:ext cx="4038600" cy="400110"/>
          </a:xfrm>
          <a:prstGeom prst="rect">
            <a:avLst/>
          </a:prstGeom>
          <a:noFill/>
          <a:ln w="12700">
            <a:solidFill>
              <a:srgbClr val="0070C0"/>
            </a:solidFill>
          </a:ln>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b="1" dirty="0" smtClean="0">
                <a:solidFill>
                  <a:srgbClr val="002060"/>
                </a:solidFill>
              </a:rPr>
              <a:t>Exploit more repair parallelism</a:t>
            </a:r>
            <a:endParaRPr lang="en-US" sz="2000" b="1" dirty="0">
              <a:solidFill>
                <a:srgbClr val="002060"/>
              </a:solidFill>
            </a:endParaRPr>
          </a:p>
        </p:txBody>
      </p:sp>
      <p:sp>
        <p:nvSpPr>
          <p:cNvPr id="8" name="TextBox 59"/>
          <p:cNvSpPr txBox="1"/>
          <p:nvPr/>
        </p:nvSpPr>
        <p:spPr>
          <a:xfrm>
            <a:off x="6475412" y="2964618"/>
            <a:ext cx="5005388" cy="400110"/>
          </a:xfrm>
          <a:prstGeom prst="rect">
            <a:avLst/>
          </a:prstGeom>
          <a:noFill/>
          <a:ln w="12700">
            <a:solidFill>
              <a:srgbClr val="00B050"/>
            </a:solidFill>
          </a:ln>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2000" b="1" dirty="0" smtClean="0">
                <a:solidFill>
                  <a:srgbClr val="00B050"/>
                </a:solidFill>
              </a:rPr>
              <a:t>Schedule migration and  reconstruction </a:t>
            </a:r>
            <a:endParaRPr lang="en-US" sz="2000" b="1" dirty="0">
              <a:solidFill>
                <a:srgbClr val="00B050"/>
              </a:solidFill>
            </a:endParaRPr>
          </a:p>
        </p:txBody>
      </p:sp>
      <p:cxnSp>
        <p:nvCxnSpPr>
          <p:cNvPr id="9" name="Straight Arrow Connector 11"/>
          <p:cNvCxnSpPr/>
          <p:nvPr/>
        </p:nvCxnSpPr>
        <p:spPr bwMode="auto">
          <a:xfrm flipV="1">
            <a:off x="5599112" y="3164673"/>
            <a:ext cx="571500" cy="11909"/>
          </a:xfrm>
          <a:prstGeom prst="straightConnector1">
            <a:avLst/>
          </a:prstGeom>
          <a:solidFill>
            <a:schemeClr val="accent1"/>
          </a:solidFill>
          <a:ln w="28575" cap="flat" cmpd="sng" algn="ctr">
            <a:solidFill>
              <a:srgbClr val="00B05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95825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Repair</a:t>
            </a:r>
            <a:endParaRPr lang="en-US" dirty="0"/>
          </a:p>
        </p:txBody>
      </p:sp>
      <p:sp>
        <p:nvSpPr>
          <p:cNvPr id="3" name="Content Placeholder 2"/>
          <p:cNvSpPr>
            <a:spLocks noGrp="1"/>
          </p:cNvSpPr>
          <p:nvPr>
            <p:ph idx="1"/>
          </p:nvPr>
        </p:nvSpPr>
        <p:spPr>
          <a:xfrm>
            <a:off x="507868" y="1447801"/>
            <a:ext cx="11477810" cy="4114799"/>
          </a:xfrm>
        </p:spPr>
        <p:txBody>
          <a:bodyPr/>
          <a:lstStyle/>
          <a:p>
            <a:pPr>
              <a:spcBef>
                <a:spcPts val="600"/>
              </a:spcBef>
              <a:buFont typeface="Arial" pitchFamily="34" charset="0"/>
              <a:buChar char="•"/>
            </a:pPr>
            <a:r>
              <a:rPr lang="en-US" dirty="0" smtClean="0"/>
              <a:t>Selectively migrate chunks and reconstruct remaining chunks of an STF node </a:t>
            </a:r>
            <a:r>
              <a:rPr lang="en-US" b="1" dirty="0" smtClean="0"/>
              <a:t>in parallel</a:t>
            </a:r>
            <a:endParaRPr lang="en-US" altLang="zh-CN" b="1" dirty="0" smtClean="0"/>
          </a:p>
          <a:p>
            <a:pPr lvl="1">
              <a:spcBef>
                <a:spcPts val="600"/>
              </a:spcBef>
              <a:buFont typeface="Arial" pitchFamily="34" charset="0"/>
              <a:buChar char="•"/>
            </a:pPr>
            <a:endParaRPr lang="en-US" dirty="0" smtClean="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9</a:t>
            </a:fld>
            <a:endParaRPr lang="en-US" dirty="0"/>
          </a:p>
        </p:txBody>
      </p:sp>
      <p:grpSp>
        <p:nvGrpSpPr>
          <p:cNvPr id="14" name="组合 13"/>
          <p:cNvGrpSpPr/>
          <p:nvPr/>
        </p:nvGrpSpPr>
        <p:grpSpPr>
          <a:xfrm>
            <a:off x="2823173" y="2590800"/>
            <a:ext cx="3495673" cy="1844894"/>
            <a:chOff x="331406" y="3477866"/>
            <a:chExt cx="3495673" cy="1844894"/>
          </a:xfrm>
        </p:grpSpPr>
        <p:sp>
          <p:nvSpPr>
            <p:cNvPr id="5" name="Rounded Rectangle 98"/>
            <p:cNvSpPr/>
            <p:nvPr/>
          </p:nvSpPr>
          <p:spPr>
            <a:xfrm>
              <a:off x="2923266" y="3477866"/>
              <a:ext cx="523774" cy="1418269"/>
            </a:xfrm>
            <a:prstGeom prst="roundRect">
              <a:avLst/>
            </a:prstGeom>
            <a:solidFill>
              <a:schemeClr val="bg1">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Rectangle 105"/>
            <p:cNvSpPr/>
            <p:nvPr/>
          </p:nvSpPr>
          <p:spPr>
            <a:xfrm>
              <a:off x="2371182" y="4890039"/>
              <a:ext cx="1455897" cy="432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rial" panose="020B0604020202020204" pitchFamily="34" charset="0"/>
                  <a:cs typeface="Arial" panose="020B0604020202020204" pitchFamily="34" charset="0"/>
                </a:rPr>
                <a:t>S</a:t>
              </a:r>
              <a:r>
                <a:rPr lang="en-US" altLang="zh-CN" sz="2000" b="1" dirty="0" smtClean="0">
                  <a:solidFill>
                    <a:schemeClr val="tx1"/>
                  </a:solidFill>
                  <a:latin typeface="Arial" panose="020B0604020202020204" pitchFamily="34" charset="0"/>
                  <a:cs typeface="Arial" panose="020B0604020202020204" pitchFamily="34" charset="0"/>
                </a:rPr>
                <a:t>TF Node</a:t>
              </a:r>
              <a:endParaRPr lang="en-US" sz="2000" b="1" dirty="0">
                <a:solidFill>
                  <a:schemeClr val="tx1"/>
                </a:solidFill>
                <a:latin typeface="Arial" panose="020B0604020202020204" pitchFamily="34" charset="0"/>
                <a:cs typeface="Arial" panose="020B0604020202020204" pitchFamily="34" charset="0"/>
              </a:endParaRPr>
            </a:p>
          </p:txBody>
        </p:sp>
        <p:sp>
          <p:nvSpPr>
            <p:cNvPr id="7" name="Rectangle 113"/>
            <p:cNvSpPr/>
            <p:nvPr/>
          </p:nvSpPr>
          <p:spPr>
            <a:xfrm>
              <a:off x="2975463" y="3561530"/>
              <a:ext cx="428402" cy="302786"/>
            </a:xfrm>
            <a:prstGeom prst="rect">
              <a:avLst/>
            </a:prstGeom>
            <a:solidFill>
              <a:srgbClr val="C00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114"/>
            <p:cNvSpPr/>
            <p:nvPr/>
          </p:nvSpPr>
          <p:spPr>
            <a:xfrm>
              <a:off x="2976226" y="3984038"/>
              <a:ext cx="428402" cy="302786"/>
            </a:xfrm>
            <a:prstGeom prst="rect">
              <a:avLst/>
            </a:prstGeom>
            <a:solidFill>
              <a:srgbClr val="3A68BC"/>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5"/>
            <p:cNvSpPr/>
            <p:nvPr/>
          </p:nvSpPr>
          <p:spPr>
            <a:xfrm>
              <a:off x="2976226" y="4447320"/>
              <a:ext cx="428402" cy="302786"/>
            </a:xfrm>
            <a:prstGeom prst="rect">
              <a:avLst/>
            </a:prstGeom>
            <a:solidFill>
              <a:srgbClr val="FFC000"/>
            </a:solidFill>
            <a:ln w="190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Left Brace 159"/>
            <p:cNvSpPr/>
            <p:nvPr/>
          </p:nvSpPr>
          <p:spPr>
            <a:xfrm>
              <a:off x="2648998" y="3575712"/>
              <a:ext cx="235401" cy="725294"/>
            </a:xfrm>
            <a:prstGeom prst="leftBrace">
              <a:avLst>
                <a:gd name="adj1" fmla="val 8333"/>
                <a:gd name="adj2" fmla="val 46339"/>
              </a:avLst>
            </a:prstGeom>
            <a:noFill/>
            <a:ln w="19050" cap="flat">
              <a:solidFill>
                <a:srgbClr val="002060"/>
              </a:solidFill>
              <a:beve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Left Brace 160"/>
            <p:cNvSpPr/>
            <p:nvPr/>
          </p:nvSpPr>
          <p:spPr>
            <a:xfrm>
              <a:off x="2659132" y="4461501"/>
              <a:ext cx="235401" cy="312192"/>
            </a:xfrm>
            <a:prstGeom prst="leftBrace">
              <a:avLst>
                <a:gd name="adj1" fmla="val 8333"/>
                <a:gd name="adj2" fmla="val 46339"/>
              </a:avLst>
            </a:prstGeom>
            <a:noFill/>
            <a:ln w="19050" cap="flat">
              <a:solidFill>
                <a:srgbClr val="C00000"/>
              </a:solidFill>
              <a:beve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61"/>
            <p:cNvSpPr/>
            <p:nvPr/>
          </p:nvSpPr>
          <p:spPr>
            <a:xfrm>
              <a:off x="857049" y="4327647"/>
              <a:ext cx="1514133" cy="5079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C00000"/>
                  </a:solidFill>
                  <a:latin typeface="Arial" panose="020B0604020202020204" pitchFamily="34" charset="0"/>
                  <a:cs typeface="Arial" panose="020B0604020202020204" pitchFamily="34" charset="0"/>
                </a:rPr>
                <a:t>Migration</a:t>
              </a:r>
              <a:endParaRPr lang="en-US" sz="2400" dirty="0">
                <a:solidFill>
                  <a:srgbClr val="C00000"/>
                </a:solidFill>
                <a:latin typeface="Arial" panose="020B0604020202020204" pitchFamily="34" charset="0"/>
                <a:cs typeface="Arial" panose="020B0604020202020204" pitchFamily="34" charset="0"/>
              </a:endParaRPr>
            </a:p>
          </p:txBody>
        </p:sp>
        <p:sp>
          <p:nvSpPr>
            <p:cNvPr id="13" name="Rectangle 162"/>
            <p:cNvSpPr/>
            <p:nvPr/>
          </p:nvSpPr>
          <p:spPr>
            <a:xfrm>
              <a:off x="331406" y="3644311"/>
              <a:ext cx="2445425" cy="473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002060"/>
                  </a:solidFill>
                  <a:latin typeface="Arial" panose="020B0604020202020204" pitchFamily="34" charset="0"/>
                  <a:cs typeface="Arial" panose="020B0604020202020204" pitchFamily="34" charset="0"/>
                </a:rPr>
                <a:t>Reconstruction </a:t>
              </a:r>
              <a:endParaRPr lang="en-US" sz="2400" dirty="0">
                <a:solidFill>
                  <a:srgbClr val="002060"/>
                </a:solidFill>
                <a:latin typeface="Arial" panose="020B0604020202020204" pitchFamily="34" charset="0"/>
                <a:cs typeface="Arial" panose="020B0604020202020204" pitchFamily="34" charset="0"/>
              </a:endParaRPr>
            </a:p>
          </p:txBody>
        </p:sp>
      </p:grpSp>
      <p:sp>
        <p:nvSpPr>
          <p:cNvPr id="15" name="Left Brace 159"/>
          <p:cNvSpPr/>
          <p:nvPr/>
        </p:nvSpPr>
        <p:spPr>
          <a:xfrm flipH="1">
            <a:off x="6170612" y="3545666"/>
            <a:ext cx="297999" cy="317374"/>
          </a:xfrm>
          <a:prstGeom prst="leftBrace">
            <a:avLst>
              <a:gd name="adj1" fmla="val 8333"/>
              <a:gd name="adj2" fmla="val 46339"/>
            </a:avLst>
          </a:prstGeom>
          <a:noFill/>
          <a:ln w="19050" cap="flat">
            <a:solidFill>
              <a:srgbClr val="C00000"/>
            </a:solidFill>
            <a:prstDash val="dash"/>
            <a:beve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Rectangle 162"/>
          <p:cNvSpPr/>
          <p:nvPr/>
        </p:nvSpPr>
        <p:spPr>
          <a:xfrm>
            <a:off x="6468610" y="2739377"/>
            <a:ext cx="2292802" cy="473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solidFill>
                  <a:srgbClr val="002060"/>
                </a:solidFill>
                <a:latin typeface="Arial" panose="020B0604020202020204" pitchFamily="34" charset="0"/>
                <a:cs typeface="Arial" panose="020B0604020202020204" pitchFamily="34" charset="0"/>
              </a:rPr>
              <a:t>Time</a:t>
            </a:r>
            <a:r>
              <a:rPr lang="en-US" altLang="zh-CN" sz="2400" baseline="-25000" dirty="0" err="1" smtClean="0">
                <a:solidFill>
                  <a:srgbClr val="002060"/>
                </a:solidFill>
                <a:latin typeface="Arial" panose="020B0604020202020204" pitchFamily="34" charset="0"/>
                <a:cs typeface="Arial" panose="020B0604020202020204" pitchFamily="34" charset="0"/>
              </a:rPr>
              <a:t>Reconstruction</a:t>
            </a:r>
            <a:r>
              <a:rPr lang="en-US" altLang="zh-CN" sz="2400" dirty="0" smtClean="0">
                <a:solidFill>
                  <a:srgbClr val="002060"/>
                </a:solidFill>
                <a:latin typeface="Arial" panose="020B0604020202020204" pitchFamily="34" charset="0"/>
                <a:cs typeface="Arial" panose="020B0604020202020204" pitchFamily="34" charset="0"/>
              </a:rPr>
              <a:t> </a:t>
            </a:r>
            <a:endParaRPr lang="en-US" sz="2400" dirty="0">
              <a:solidFill>
                <a:srgbClr val="002060"/>
              </a:solidFill>
              <a:latin typeface="Arial" panose="020B0604020202020204" pitchFamily="34" charset="0"/>
              <a:cs typeface="Arial" panose="020B0604020202020204" pitchFamily="34" charset="0"/>
            </a:endParaRPr>
          </a:p>
        </p:txBody>
      </p:sp>
      <p:sp>
        <p:nvSpPr>
          <p:cNvPr id="17" name="Left Brace 159"/>
          <p:cNvSpPr/>
          <p:nvPr/>
        </p:nvSpPr>
        <p:spPr>
          <a:xfrm flipH="1">
            <a:off x="6170612" y="2688646"/>
            <a:ext cx="297999" cy="685332"/>
          </a:xfrm>
          <a:prstGeom prst="leftBrace">
            <a:avLst>
              <a:gd name="adj1" fmla="val 8333"/>
              <a:gd name="adj2" fmla="val 46339"/>
            </a:avLst>
          </a:prstGeom>
          <a:noFill/>
          <a:ln w="19050" cap="flat">
            <a:solidFill>
              <a:srgbClr val="002060"/>
            </a:solidFill>
            <a:prstDash val="dash"/>
            <a:beve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Rectangle 162"/>
          <p:cNvSpPr/>
          <p:nvPr/>
        </p:nvSpPr>
        <p:spPr>
          <a:xfrm>
            <a:off x="6544811" y="3440581"/>
            <a:ext cx="1905000" cy="473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err="1" smtClean="0">
                <a:solidFill>
                  <a:srgbClr val="C00000"/>
                </a:solidFill>
                <a:latin typeface="Arial" panose="020B0604020202020204" pitchFamily="34" charset="0"/>
                <a:cs typeface="Arial" panose="020B0604020202020204" pitchFamily="34" charset="0"/>
              </a:rPr>
              <a:t>Time</a:t>
            </a:r>
            <a:r>
              <a:rPr lang="en-US" altLang="zh-CN" sz="2400" baseline="-25000" dirty="0" err="1" smtClean="0">
                <a:solidFill>
                  <a:srgbClr val="C00000"/>
                </a:solidFill>
                <a:latin typeface="Arial" panose="020B0604020202020204" pitchFamily="34" charset="0"/>
                <a:cs typeface="Arial" panose="020B0604020202020204" pitchFamily="34" charset="0"/>
              </a:rPr>
              <a:t>Migration</a:t>
            </a:r>
            <a:r>
              <a:rPr lang="en-US" altLang="zh-CN" sz="2400" dirty="0" smtClean="0">
                <a:solidFill>
                  <a:srgbClr val="C00000"/>
                </a:solidFill>
                <a:latin typeface="Arial" panose="020B0604020202020204" pitchFamily="34" charset="0"/>
                <a:cs typeface="Arial" panose="020B0604020202020204" pitchFamily="34" charset="0"/>
              </a:rPr>
              <a:t> </a:t>
            </a:r>
            <a:endParaRPr lang="en-US" sz="2400" dirty="0">
              <a:solidFill>
                <a:srgbClr val="C00000"/>
              </a:solidFill>
              <a:latin typeface="Arial" panose="020B0604020202020204" pitchFamily="34" charset="0"/>
              <a:cs typeface="Arial" panose="020B0604020202020204" pitchFamily="34" charset="0"/>
            </a:endParaRPr>
          </a:p>
        </p:txBody>
      </p:sp>
      <p:sp>
        <p:nvSpPr>
          <p:cNvPr id="19" name="燕尾形箭头 18"/>
          <p:cNvSpPr/>
          <p:nvPr/>
        </p:nvSpPr>
        <p:spPr bwMode="auto">
          <a:xfrm>
            <a:off x="1984973" y="4663950"/>
            <a:ext cx="838200" cy="240152"/>
          </a:xfrm>
          <a:prstGeom prst="notched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20" name="矩形 19"/>
          <p:cNvSpPr/>
          <p:nvPr/>
        </p:nvSpPr>
        <p:spPr>
          <a:xfrm>
            <a:off x="3348815" y="4583971"/>
            <a:ext cx="6265370" cy="461665"/>
          </a:xfrm>
          <a:prstGeom prst="rect">
            <a:avLst/>
          </a:prstGeom>
        </p:spPr>
        <p:txBody>
          <a:bodyPr wrap="none">
            <a:spAutoFit/>
          </a:bodyPr>
          <a:lstStyle/>
          <a:p>
            <a:r>
              <a:rPr lang="en-US" altLang="zh-CN" sz="2400" dirty="0" err="1" smtClean="0">
                <a:solidFill>
                  <a:srgbClr val="002060"/>
                </a:solidFill>
                <a:latin typeface="Arial" panose="020B0604020202020204" pitchFamily="34" charset="0"/>
                <a:cs typeface="Arial" panose="020B0604020202020204" pitchFamily="34" charset="0"/>
              </a:rPr>
              <a:t>Time</a:t>
            </a:r>
            <a:r>
              <a:rPr lang="en-US" altLang="zh-CN" sz="2400" baseline="-25000" dirty="0" err="1" smtClean="0">
                <a:solidFill>
                  <a:srgbClr val="002060"/>
                </a:solidFill>
                <a:latin typeface="Arial" panose="020B0604020202020204" pitchFamily="34" charset="0"/>
                <a:cs typeface="Arial" panose="020B0604020202020204" pitchFamily="34" charset="0"/>
              </a:rPr>
              <a:t>Repair</a:t>
            </a:r>
            <a:r>
              <a:rPr lang="en-US" altLang="zh-CN" sz="2400" dirty="0" smtClean="0">
                <a:solidFill>
                  <a:srgbClr val="002060"/>
                </a:solidFill>
                <a:latin typeface="Arial" panose="020B0604020202020204" pitchFamily="34" charset="0"/>
                <a:cs typeface="Arial" panose="020B0604020202020204" pitchFamily="34" charset="0"/>
              </a:rPr>
              <a:t> = max(</a:t>
            </a:r>
            <a:r>
              <a:rPr lang="en-US" altLang="zh-CN" sz="2400" dirty="0" err="1" smtClean="0">
                <a:solidFill>
                  <a:srgbClr val="C00000"/>
                </a:solidFill>
                <a:latin typeface="Arial" panose="020B0604020202020204" pitchFamily="34" charset="0"/>
                <a:cs typeface="Arial" panose="020B0604020202020204" pitchFamily="34" charset="0"/>
              </a:rPr>
              <a:t>Time</a:t>
            </a:r>
            <a:r>
              <a:rPr lang="en-US" altLang="zh-CN" sz="2400" baseline="-25000" dirty="0" err="1" smtClean="0">
                <a:solidFill>
                  <a:srgbClr val="C00000"/>
                </a:solidFill>
                <a:latin typeface="Arial" panose="020B0604020202020204" pitchFamily="34" charset="0"/>
                <a:cs typeface="Arial" panose="020B0604020202020204" pitchFamily="34" charset="0"/>
              </a:rPr>
              <a:t>Migration</a:t>
            </a:r>
            <a:r>
              <a:rPr lang="en-US" altLang="zh-CN" sz="2400" baseline="-25000" dirty="0" smtClean="0">
                <a:solidFill>
                  <a:srgbClr val="002060"/>
                </a:solidFill>
                <a:latin typeface="Arial" panose="020B0604020202020204" pitchFamily="34" charset="0"/>
                <a:cs typeface="Arial" panose="020B0604020202020204" pitchFamily="34" charset="0"/>
              </a:rPr>
              <a:t>, </a:t>
            </a:r>
            <a:r>
              <a:rPr lang="en-US" altLang="zh-CN" sz="2400" dirty="0" err="1">
                <a:solidFill>
                  <a:srgbClr val="002060"/>
                </a:solidFill>
                <a:latin typeface="Arial" panose="020B0604020202020204" pitchFamily="34" charset="0"/>
                <a:cs typeface="Arial" panose="020B0604020202020204" pitchFamily="34" charset="0"/>
              </a:rPr>
              <a:t>Time</a:t>
            </a:r>
            <a:r>
              <a:rPr lang="en-US" altLang="zh-CN" sz="2400" baseline="-25000" dirty="0" err="1">
                <a:solidFill>
                  <a:srgbClr val="002060"/>
                </a:solidFill>
                <a:latin typeface="Arial" panose="020B0604020202020204" pitchFamily="34" charset="0"/>
                <a:cs typeface="Arial" panose="020B0604020202020204" pitchFamily="34" charset="0"/>
              </a:rPr>
              <a:t>Reconstruction</a:t>
            </a:r>
            <a:r>
              <a:rPr lang="en-US" altLang="zh-CN" sz="2400" dirty="0" smtClean="0">
                <a:solidFill>
                  <a:srgbClr val="002060"/>
                </a:solidFill>
                <a:latin typeface="Arial" panose="020B0604020202020204" pitchFamily="34" charset="0"/>
                <a:cs typeface="Arial" panose="020B0604020202020204" pitchFamily="34" charset="0"/>
              </a:rPr>
              <a:t>)</a:t>
            </a:r>
            <a:endParaRPr lang="zh-CN" altLang="en-US" sz="2400" dirty="0"/>
          </a:p>
        </p:txBody>
      </p:sp>
      <p:sp>
        <p:nvSpPr>
          <p:cNvPr id="21" name="Content Placeholder 2">
            <a:extLst>
              <a:ext uri="{FF2B5EF4-FFF2-40B4-BE49-F238E27FC236}">
                <a16:creationId xmlns:a16="http://schemas.microsoft.com/office/drawing/2014/main" xmlns="" id="{731AA303-24F6-468C-8CAF-BA2D87A3323C}"/>
              </a:ext>
            </a:extLst>
          </p:cNvPr>
          <p:cNvSpPr txBox="1">
            <a:spLocks/>
          </p:cNvSpPr>
          <p:nvPr/>
        </p:nvSpPr>
        <p:spPr bwMode="auto">
          <a:xfrm>
            <a:off x="1065212" y="5486400"/>
            <a:ext cx="10524445" cy="838200"/>
          </a:xfrm>
          <a:prstGeom prst="rect">
            <a:avLst/>
          </a:prstGeom>
          <a:no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16" tIns="91440" rIns="91416" bIns="91440" numCol="1" anchor="ctr" anchorCtr="0" compatLnSpc="1">
            <a:prstTxWarp prst="textNoShape">
              <a:avLst/>
            </a:prstTxWarp>
          </a:bodyPr>
          <a:lstStyle>
            <a:lvl1pPr marL="257175" indent="-257175" algn="l" rtl="0" eaLnBrk="0" fontAlgn="base" hangingPunct="0">
              <a:spcBef>
                <a:spcPct val="50000"/>
              </a:spcBef>
              <a:spcAft>
                <a:spcPct val="0"/>
              </a:spcAft>
              <a:buFont typeface="Wingdings" pitchFamily="2" charset="2"/>
              <a:buChar char="Ø"/>
              <a:defRPr sz="2100">
                <a:solidFill>
                  <a:schemeClr val="lt1"/>
                </a:solidFill>
                <a:latin typeface="+mn-lt"/>
                <a:ea typeface="+mn-ea"/>
                <a:cs typeface="+mn-cs"/>
              </a:defRPr>
            </a:lvl1pPr>
            <a:lvl2pPr marL="557213" indent="-214313" algn="l" rtl="0" eaLnBrk="0" fontAlgn="base" hangingPunct="0">
              <a:spcBef>
                <a:spcPct val="20000"/>
              </a:spcBef>
              <a:spcAft>
                <a:spcPct val="0"/>
              </a:spcAft>
              <a:buChar char="•"/>
              <a:defRPr sz="1800">
                <a:solidFill>
                  <a:schemeClr val="lt1"/>
                </a:solidFill>
                <a:latin typeface="+mn-lt"/>
                <a:ea typeface="+mn-ea"/>
                <a:cs typeface="+mn-cs"/>
              </a:defRPr>
            </a:lvl2pPr>
            <a:lvl3pPr marL="857250" indent="-171450" algn="l" rtl="0" eaLnBrk="0" fontAlgn="base" hangingPunct="0">
              <a:spcBef>
                <a:spcPct val="20000"/>
              </a:spcBef>
              <a:spcAft>
                <a:spcPct val="0"/>
              </a:spcAft>
              <a:buChar char="•"/>
              <a:defRPr sz="1500">
                <a:solidFill>
                  <a:schemeClr val="lt1"/>
                </a:solidFill>
                <a:latin typeface="+mn-lt"/>
                <a:ea typeface="+mn-ea"/>
                <a:cs typeface="+mn-cs"/>
              </a:defRPr>
            </a:lvl3pPr>
            <a:lvl4pPr marL="1200150" indent="-171450" algn="l" rtl="0" eaLnBrk="0" fontAlgn="base" hangingPunct="0">
              <a:spcBef>
                <a:spcPct val="20000"/>
              </a:spcBef>
              <a:spcAft>
                <a:spcPct val="0"/>
              </a:spcAft>
              <a:buChar char="•"/>
              <a:defRPr>
                <a:solidFill>
                  <a:schemeClr val="lt1"/>
                </a:solidFill>
                <a:latin typeface="+mn-lt"/>
                <a:ea typeface="+mn-ea"/>
                <a:cs typeface="+mn-cs"/>
              </a:defRPr>
            </a:lvl4pPr>
            <a:lvl5pPr marL="1543050" indent="-171450" algn="l" rtl="0" eaLnBrk="0" fontAlgn="base" hangingPunct="0">
              <a:spcBef>
                <a:spcPct val="20000"/>
              </a:spcBef>
              <a:spcAft>
                <a:spcPct val="0"/>
              </a:spcAft>
              <a:buChar char="•"/>
              <a:defRPr>
                <a:solidFill>
                  <a:schemeClr val="lt1"/>
                </a:solidFill>
                <a:latin typeface="+mn-lt"/>
                <a:ea typeface="+mn-ea"/>
                <a:cs typeface="+mn-cs"/>
              </a:defRPr>
            </a:lvl5pPr>
            <a:lvl6pPr marL="1885950" indent="-171450" algn="l" rtl="0" fontAlgn="base">
              <a:spcBef>
                <a:spcPct val="20000"/>
              </a:spcBef>
              <a:spcAft>
                <a:spcPct val="0"/>
              </a:spcAft>
              <a:buChar char="•"/>
              <a:defRPr>
                <a:solidFill>
                  <a:schemeClr val="lt1"/>
                </a:solidFill>
                <a:latin typeface="+mn-lt"/>
                <a:ea typeface="+mn-ea"/>
                <a:cs typeface="+mn-cs"/>
              </a:defRPr>
            </a:lvl6pPr>
            <a:lvl7pPr marL="2228850" indent="-171450" algn="l" rtl="0" fontAlgn="base">
              <a:spcBef>
                <a:spcPct val="20000"/>
              </a:spcBef>
              <a:spcAft>
                <a:spcPct val="0"/>
              </a:spcAft>
              <a:buChar char="•"/>
              <a:defRPr>
                <a:solidFill>
                  <a:schemeClr val="lt1"/>
                </a:solidFill>
                <a:latin typeface="+mn-lt"/>
                <a:ea typeface="+mn-ea"/>
                <a:cs typeface="+mn-cs"/>
              </a:defRPr>
            </a:lvl7pPr>
            <a:lvl8pPr marL="2571750" indent="-171450" algn="l" rtl="0" fontAlgn="base">
              <a:spcBef>
                <a:spcPct val="20000"/>
              </a:spcBef>
              <a:spcAft>
                <a:spcPct val="0"/>
              </a:spcAft>
              <a:buChar char="•"/>
              <a:defRPr>
                <a:solidFill>
                  <a:schemeClr val="lt1"/>
                </a:solidFill>
                <a:latin typeface="+mn-lt"/>
                <a:ea typeface="+mn-ea"/>
                <a:cs typeface="+mn-cs"/>
              </a:defRPr>
            </a:lvl8pPr>
            <a:lvl9pPr marL="2914650" indent="-171450" algn="l" rtl="0" fontAlgn="base">
              <a:spcBef>
                <a:spcPct val="20000"/>
              </a:spcBef>
              <a:spcAft>
                <a:spcPct val="0"/>
              </a:spcAft>
              <a:buChar char="•"/>
              <a:defRPr>
                <a:solidFill>
                  <a:schemeClr val="lt1"/>
                </a:solidFill>
                <a:latin typeface="+mn-lt"/>
                <a:ea typeface="+mn-ea"/>
                <a:cs typeface="+mn-cs"/>
              </a:defRPr>
            </a:lvl9pPr>
          </a:lstStyle>
          <a:p>
            <a:pPr marL="342900" lvl="1" indent="0">
              <a:spcBef>
                <a:spcPts val="600"/>
              </a:spcBef>
              <a:buNone/>
            </a:pPr>
            <a:r>
              <a:rPr lang="en-US" altLang="zh-CN" sz="2800" b="1" dirty="0" smtClean="0">
                <a:solidFill>
                  <a:srgbClr val="FF0000"/>
                </a:solidFill>
              </a:rPr>
              <a:t>Goal: Minimize total repair time by fully parallelizing migration and reconstruction</a:t>
            </a:r>
            <a:endParaRPr lang="en-US" altLang="zh-CN" sz="2800" b="1" dirty="0">
              <a:solidFill>
                <a:srgbClr val="FF0000"/>
              </a:solidFill>
            </a:endParaRPr>
          </a:p>
        </p:txBody>
      </p:sp>
    </p:spTree>
    <p:extLst>
      <p:ext uri="{BB962C8B-B14F-4D97-AF65-F5344CB8AC3E}">
        <p14:creationId xmlns:p14="http://schemas.microsoft.com/office/powerpoint/2010/main" val="2395045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16426</TotalTime>
  <Words>4101</Words>
  <Application>Microsoft Office PowerPoint</Application>
  <PresentationFormat>自定义</PresentationFormat>
  <Paragraphs>542</Paragraphs>
  <Slides>31</Slides>
  <Notes>31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Default Design</vt:lpstr>
      <vt:lpstr>Fast Predictive Repair in Erasure-Coded Storage</vt:lpstr>
      <vt:lpstr>Introduction</vt:lpstr>
      <vt:lpstr>Erasure Coding</vt:lpstr>
      <vt:lpstr>Motivation</vt:lpstr>
      <vt:lpstr>Repair Approach 1: Migration</vt:lpstr>
      <vt:lpstr>Repair Approach 2: Reconstruction</vt:lpstr>
      <vt:lpstr>PowerPoint 演示文稿</vt:lpstr>
      <vt:lpstr>Our Contributions</vt:lpstr>
      <vt:lpstr>Predictive Repair</vt:lpstr>
      <vt:lpstr>Repair Scenario: Scattered Repair</vt:lpstr>
      <vt:lpstr>Repair Scenario: Hot-Standby Repair</vt:lpstr>
      <vt:lpstr>Repair Round</vt:lpstr>
      <vt:lpstr>Repair Round</vt:lpstr>
      <vt:lpstr>Design Overview</vt:lpstr>
      <vt:lpstr>Maximum Matching Formulation</vt:lpstr>
      <vt:lpstr>Maximum Matching Formulation</vt:lpstr>
      <vt:lpstr>Finding Reconstruction Sets</vt:lpstr>
      <vt:lpstr>Finding Reconstruction Sets</vt:lpstr>
      <vt:lpstr>Repair Scheduling</vt:lpstr>
      <vt:lpstr>Repair Scheduling</vt:lpstr>
      <vt:lpstr>Implementation</vt:lpstr>
      <vt:lpstr>Evaluation</vt:lpstr>
      <vt:lpstr>Evaluation</vt:lpstr>
      <vt:lpstr>Impact of Chunk Size</vt:lpstr>
      <vt:lpstr>Impact of Erasure Code Parameters</vt:lpstr>
      <vt:lpstr>Impact of Network Bandwidth</vt:lpstr>
      <vt:lpstr>Conclusions</vt:lpstr>
      <vt:lpstr>Backup</vt:lpstr>
      <vt:lpstr>Impact of Packet Size</vt:lpstr>
      <vt:lpstr>Question</vt:lpstr>
      <vt:lpstr>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Lee</dc:creator>
  <cp:lastModifiedBy>zr shen</cp:lastModifiedBy>
  <cp:revision>2219</cp:revision>
  <cp:lastPrinted>2019-02-20T08:11:33Z</cp:lastPrinted>
  <dcterms:created xsi:type="dcterms:W3CDTF">1601-01-01T00:00:00Z</dcterms:created>
  <dcterms:modified xsi:type="dcterms:W3CDTF">2019-06-27T00:06:24Z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