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41" r:id="rId2"/>
    <p:sldId id="572" r:id="rId3"/>
    <p:sldId id="573" r:id="rId4"/>
    <p:sldId id="574" r:id="rId5"/>
    <p:sldId id="575" r:id="rId6"/>
    <p:sldId id="597" r:id="rId7"/>
    <p:sldId id="598" r:id="rId8"/>
    <p:sldId id="620" r:id="rId9"/>
    <p:sldId id="634" r:id="rId10"/>
    <p:sldId id="636" r:id="rId11"/>
    <p:sldId id="637" r:id="rId12"/>
    <p:sldId id="638" r:id="rId13"/>
    <p:sldId id="641" r:id="rId14"/>
    <p:sldId id="639" r:id="rId15"/>
    <p:sldId id="640" r:id="rId16"/>
    <p:sldId id="642" r:id="rId17"/>
    <p:sldId id="643" r:id="rId18"/>
    <p:sldId id="644" r:id="rId19"/>
    <p:sldId id="645" r:id="rId20"/>
  </p:sldIdLst>
  <p:sldSz cx="12188825" cy="6858000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2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7C09C"/>
    <a:srgbClr val="3333CC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7" autoAdjust="0"/>
    <p:restoredTop sz="81046" autoAdjust="0"/>
  </p:normalViewPr>
  <p:slideViewPr>
    <p:cSldViewPr>
      <p:cViewPr varScale="1">
        <p:scale>
          <a:sx n="54" d="100"/>
          <a:sy n="54" d="100"/>
        </p:scale>
        <p:origin x="1008" y="48"/>
      </p:cViewPr>
      <p:guideLst>
        <p:guide orient="horz" pos="2190"/>
        <p:guide pos="3839"/>
      </p:guideLst>
    </p:cSldViewPr>
  </p:slideViewPr>
  <p:outlineViewPr>
    <p:cViewPr>
      <p:scale>
        <a:sx n="33" d="100"/>
        <a:sy n="33" d="100"/>
      </p:scale>
      <p:origin x="0" y="12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2280" y="96"/>
      </p:cViewPr>
      <p:guideLst>
        <p:guide orient="horz" pos="3162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/>
          <a:lstStyle>
            <a:lvl1pPr defTabSz="967105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447" y="0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/>
          <a:lstStyle>
            <a:lvl1pPr algn="r" defTabSz="967105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718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/>
          <a:lstStyle>
            <a:lvl1pPr defTabSz="967105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447" y="9409718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/>
          <a:lstStyle>
            <a:lvl1pPr algn="r" defTabSz="967105" eaLnBrk="1" hangingPunct="1">
              <a:defRPr sz="1300" smtClean="0"/>
            </a:lvl1pPr>
          </a:lstStyle>
          <a:p>
            <a:pPr>
              <a:defRPr/>
            </a:pPr>
            <a:fld id="{EC486EC7-B4F1-4F04-B7FF-C486E608758D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/>
          <a:lstStyle>
            <a:lvl1pPr defTabSz="967105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447" y="0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/>
          <a:lstStyle>
            <a:lvl1pPr algn="r" defTabSz="967105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8" y="742950"/>
            <a:ext cx="660082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46" y="4705678"/>
            <a:ext cx="5435010" cy="445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718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/>
          <a:lstStyle>
            <a:lvl1pPr defTabSz="967105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447" y="9409718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/>
          <a:lstStyle>
            <a:lvl1pPr algn="r" defTabSz="967105" eaLnBrk="1" hangingPunct="1">
              <a:defRPr sz="1300" smtClean="0"/>
            </a:lvl1pPr>
          </a:lstStyle>
          <a:p>
            <a:pPr>
              <a:defRPr/>
            </a:pPr>
            <a:fld id="{4600D095-13D5-439B-AA5E-03D3CC9BD5C1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938472" y="6537326"/>
            <a:ext cx="2844059" cy="320675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5DD5A66-9C2F-42FF-B09E-B62E67AA1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47801"/>
            <a:ext cx="10969943" cy="4678364"/>
          </a:xfrm>
        </p:spPr>
        <p:txBody>
          <a:bodyPr/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938472" y="6537326"/>
            <a:ext cx="2844059" cy="320675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FFE790D-BCFB-4008-9260-CA63AEE325F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441" y="6400801"/>
            <a:ext cx="7414869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5" y="6400801"/>
            <a:ext cx="2844059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C80DFAE-88B7-49D3-8F2D-B101E877E436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50000"/>
        </a:spcBef>
        <a:spcAft>
          <a:spcPct val="0"/>
        </a:spcAft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adslab.cse.cuhk.edu.hk/software/lrctradeof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8801"/>
            <a:ext cx="12188825" cy="1771651"/>
          </a:xfrm>
        </p:spPr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</a:rPr>
              <a:t>On the Optimal Repair-Scaling Trade-off in </a:t>
            </a:r>
            <a:br>
              <a:rPr lang="en-US" altLang="zh-CN" sz="4000" dirty="0">
                <a:solidFill>
                  <a:schemeClr val="tx1"/>
                </a:solidFill>
              </a:rPr>
            </a:br>
            <a:r>
              <a:rPr lang="en-US" altLang="zh-CN" sz="4000" dirty="0">
                <a:solidFill>
                  <a:schemeClr val="tx1"/>
                </a:solidFill>
              </a:rPr>
              <a:t>Locally Repairable Codes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294" y="3886200"/>
            <a:ext cx="11376237" cy="2209800"/>
          </a:xfrm>
        </p:spPr>
        <p:txBody>
          <a:bodyPr/>
          <a:lstStyle/>
          <a:p>
            <a:r>
              <a:rPr lang="en-US" altLang="zh-CN" dirty="0"/>
              <a:t>Si Wu, </a:t>
            </a:r>
            <a:r>
              <a:rPr lang="en-US" altLang="zh-CN" dirty="0" err="1"/>
              <a:t>Zhirong</a:t>
            </a:r>
            <a:r>
              <a:rPr lang="en-US" altLang="zh-CN" dirty="0"/>
              <a:t> Shen, and Patrick P. C. Lee</a:t>
            </a:r>
            <a:endParaRPr lang="en-US" dirty="0"/>
          </a:p>
          <a:p>
            <a:r>
              <a:rPr lang="en-US" sz="2400" dirty="0"/>
              <a:t>The Chinese University of Hong Kong</a:t>
            </a:r>
          </a:p>
          <a:p>
            <a:r>
              <a:rPr lang="en-US" sz="2400" dirty="0"/>
              <a:t>INFOCOM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Upcoding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10970260" cy="1378585"/>
          </a:xfrm>
        </p:spPr>
        <p:txBody>
          <a:bodyPr/>
          <a:lstStyle/>
          <a:p>
            <a:r>
              <a:rPr lang="en-US" dirty="0"/>
              <a:t>Collocate relevant local parity blocks in the core</a:t>
            </a:r>
          </a:p>
          <a:p>
            <a:pPr lvl="1"/>
            <a:r>
              <a:rPr lang="en-US" dirty="0"/>
              <a:t>Upcoding cost minimized to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3094938" y="293493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3633101" y="293493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4174438" y="293493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998523" y="2816020"/>
            <a:ext cx="1828800" cy="16459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7" name="Rectangle 18"/>
          <p:cNvSpPr>
            <a:spLocks noChangeArrowheads="1"/>
          </p:cNvSpPr>
          <p:nvPr/>
        </p:nvSpPr>
        <p:spPr bwMode="auto">
          <a:xfrm>
            <a:off x="5615248" y="294079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95" name="Rectangle 18"/>
          <p:cNvSpPr>
            <a:spLocks noChangeArrowheads="1"/>
          </p:cNvSpPr>
          <p:nvPr/>
        </p:nvSpPr>
        <p:spPr bwMode="auto">
          <a:xfrm>
            <a:off x="6153411" y="294079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96" name="Rectangle 18"/>
          <p:cNvSpPr>
            <a:spLocks noChangeArrowheads="1"/>
          </p:cNvSpPr>
          <p:nvPr/>
        </p:nvSpPr>
        <p:spPr bwMode="auto">
          <a:xfrm>
            <a:off x="6694748" y="294079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518833" y="2816020"/>
            <a:ext cx="1828800" cy="16459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8" name="TextBox 116"/>
          <p:cNvSpPr txBox="1"/>
          <p:nvPr/>
        </p:nvSpPr>
        <p:spPr>
          <a:xfrm>
            <a:off x="4804305" y="306926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charset="0"/>
                <a:cs typeface="Calibri" panose="020F0502020204030204" charset="0"/>
              </a:rPr>
              <a:t>Core</a:t>
            </a:r>
          </a:p>
        </p:txBody>
      </p:sp>
      <p:sp>
        <p:nvSpPr>
          <p:cNvPr id="119" name="TextBox 116"/>
          <p:cNvSpPr txBox="1"/>
          <p:nvPr/>
        </p:nvSpPr>
        <p:spPr>
          <a:xfrm>
            <a:off x="7306639" y="306926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Calibri" panose="020F0502020204030204" charset="0"/>
                <a:cs typeface="Calibri" panose="020F0502020204030204" charset="0"/>
              </a:rPr>
              <a:t>Core</a:t>
            </a:r>
            <a:endParaRPr lang="en-US" altLang="zh-CN" sz="20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4" name="Rectangle 18"/>
          <p:cNvSpPr>
            <a:spLocks noChangeArrowheads="1"/>
          </p:cNvSpPr>
          <p:nvPr/>
        </p:nvSpPr>
        <p:spPr bwMode="auto">
          <a:xfrm>
            <a:off x="3343028" y="3861903"/>
            <a:ext cx="540004" cy="540004"/>
          </a:xfrm>
          <a:prstGeom prst="rect">
            <a:avLst/>
          </a:prstGeom>
          <a:solidFill>
            <a:srgbClr val="F7C09C"/>
          </a:solidFill>
          <a:ln w="9525" cap="flat" cmpd="sng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30000" dirty="0">
                <a:latin typeface="Calibri" panose="020F0502020204030204" charset="0"/>
                <a:cs typeface="Calibri" panose="020F0502020204030204" charset="0"/>
              </a:rPr>
              <a:t>’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95" name="Rectangle 18"/>
          <p:cNvSpPr>
            <a:spLocks noChangeArrowheads="1"/>
          </p:cNvSpPr>
          <p:nvPr/>
        </p:nvSpPr>
        <p:spPr bwMode="auto">
          <a:xfrm>
            <a:off x="5790466" y="3861903"/>
            <a:ext cx="540004" cy="540004"/>
          </a:xfrm>
          <a:prstGeom prst="rect">
            <a:avLst/>
          </a:prstGeom>
          <a:solidFill>
            <a:srgbClr val="F7C09C"/>
          </a:solidFill>
          <a:ln w="9525" cap="flat" cmpd="sng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30000" dirty="0">
                <a:latin typeface="Calibri" panose="020F0502020204030204" charset="0"/>
                <a:cs typeface="Calibri" panose="020F0502020204030204" charset="0"/>
              </a:rPr>
              <a:t>’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52" name="TextBox 59"/>
          <p:cNvSpPr txBox="1"/>
          <p:nvPr/>
        </p:nvSpPr>
        <p:spPr>
          <a:xfrm>
            <a:off x="1835150" y="5105400"/>
            <a:ext cx="4319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Upcoding within each core</a:t>
            </a:r>
          </a:p>
        </p:txBody>
      </p:sp>
      <p:sp>
        <p:nvSpPr>
          <p:cNvPr id="8" name="Freeform 43"/>
          <p:cNvSpPr/>
          <p:nvPr/>
        </p:nvSpPr>
        <p:spPr>
          <a:xfrm>
            <a:off x="3448685" y="3481070"/>
            <a:ext cx="434340" cy="85090"/>
          </a:xfrm>
          <a:custGeom>
            <a:avLst/>
            <a:gdLst>
              <a:gd name="connsiteX0" fmla="*/ 0 w 541020"/>
              <a:gd name="connsiteY0" fmla="*/ 0 h 68602"/>
              <a:gd name="connsiteX1" fmla="*/ 243840 w 541020"/>
              <a:gd name="connsiteY1" fmla="*/ 68580 h 68602"/>
              <a:gd name="connsiteX2" fmla="*/ 541020 w 541020"/>
              <a:gd name="connsiteY2" fmla="*/ 7620 h 6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020" h="68602">
                <a:moveTo>
                  <a:pt x="0" y="0"/>
                </a:moveTo>
                <a:cubicBezTo>
                  <a:pt x="76835" y="33655"/>
                  <a:pt x="153670" y="67310"/>
                  <a:pt x="243840" y="68580"/>
                </a:cubicBezTo>
                <a:cubicBezTo>
                  <a:pt x="334010" y="69850"/>
                  <a:pt x="495300" y="17780"/>
                  <a:pt x="541020" y="762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miter lim="800000"/>
            <a:head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Freeform 44"/>
          <p:cNvSpPr/>
          <p:nvPr/>
        </p:nvSpPr>
        <p:spPr>
          <a:xfrm>
            <a:off x="3287395" y="3481070"/>
            <a:ext cx="1168400" cy="217170"/>
          </a:xfrm>
          <a:custGeom>
            <a:avLst/>
            <a:gdLst>
              <a:gd name="connsiteX0" fmla="*/ 0 w 1320800"/>
              <a:gd name="connsiteY0" fmla="*/ 6350 h 247656"/>
              <a:gd name="connsiteX1" fmla="*/ 654050 w 1320800"/>
              <a:gd name="connsiteY1" fmla="*/ 247650 h 247656"/>
              <a:gd name="connsiteX2" fmla="*/ 1320800 w 1320800"/>
              <a:gd name="connsiteY2" fmla="*/ 0 h 24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247656">
                <a:moveTo>
                  <a:pt x="0" y="6350"/>
                </a:moveTo>
                <a:cubicBezTo>
                  <a:pt x="216958" y="127529"/>
                  <a:pt x="433917" y="248708"/>
                  <a:pt x="654050" y="247650"/>
                </a:cubicBezTo>
                <a:cubicBezTo>
                  <a:pt x="874183" y="246592"/>
                  <a:pt x="1097491" y="123296"/>
                  <a:pt x="1320800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miter lim="800000"/>
            <a:head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Freeform 45"/>
          <p:cNvSpPr/>
          <p:nvPr/>
        </p:nvSpPr>
        <p:spPr>
          <a:xfrm>
            <a:off x="3168650" y="3475990"/>
            <a:ext cx="464185" cy="385445"/>
          </a:xfrm>
          <a:custGeom>
            <a:avLst/>
            <a:gdLst>
              <a:gd name="connsiteX0" fmla="*/ 0 w 53340"/>
              <a:gd name="connsiteY0" fmla="*/ 0 h 266700"/>
              <a:gd name="connsiteX1" fmla="*/ 53340 w 53340"/>
              <a:gd name="connsiteY1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" h="266700">
                <a:moveTo>
                  <a:pt x="0" y="0"/>
                </a:moveTo>
                <a:cubicBezTo>
                  <a:pt x="17780" y="88900"/>
                  <a:pt x="45720" y="223520"/>
                  <a:pt x="53340" y="266700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" name="Freeform 43"/>
          <p:cNvSpPr/>
          <p:nvPr/>
        </p:nvSpPr>
        <p:spPr>
          <a:xfrm>
            <a:off x="5951855" y="3481070"/>
            <a:ext cx="434340" cy="85090"/>
          </a:xfrm>
          <a:custGeom>
            <a:avLst/>
            <a:gdLst>
              <a:gd name="connsiteX0" fmla="*/ 0 w 541020"/>
              <a:gd name="connsiteY0" fmla="*/ 0 h 68602"/>
              <a:gd name="connsiteX1" fmla="*/ 243840 w 541020"/>
              <a:gd name="connsiteY1" fmla="*/ 68580 h 68602"/>
              <a:gd name="connsiteX2" fmla="*/ 541020 w 541020"/>
              <a:gd name="connsiteY2" fmla="*/ 7620 h 6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020" h="68602">
                <a:moveTo>
                  <a:pt x="0" y="0"/>
                </a:moveTo>
                <a:cubicBezTo>
                  <a:pt x="76835" y="33655"/>
                  <a:pt x="153670" y="67310"/>
                  <a:pt x="243840" y="68580"/>
                </a:cubicBezTo>
                <a:cubicBezTo>
                  <a:pt x="334010" y="69850"/>
                  <a:pt x="495300" y="17780"/>
                  <a:pt x="541020" y="762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miter lim="800000"/>
            <a:head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Freeform 44"/>
          <p:cNvSpPr/>
          <p:nvPr/>
        </p:nvSpPr>
        <p:spPr>
          <a:xfrm>
            <a:off x="5790565" y="3481070"/>
            <a:ext cx="1168400" cy="217170"/>
          </a:xfrm>
          <a:custGeom>
            <a:avLst/>
            <a:gdLst>
              <a:gd name="connsiteX0" fmla="*/ 0 w 1320800"/>
              <a:gd name="connsiteY0" fmla="*/ 6350 h 247656"/>
              <a:gd name="connsiteX1" fmla="*/ 654050 w 1320800"/>
              <a:gd name="connsiteY1" fmla="*/ 247650 h 247656"/>
              <a:gd name="connsiteX2" fmla="*/ 1320800 w 1320800"/>
              <a:gd name="connsiteY2" fmla="*/ 0 h 24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247656">
                <a:moveTo>
                  <a:pt x="0" y="6350"/>
                </a:moveTo>
                <a:cubicBezTo>
                  <a:pt x="216958" y="127529"/>
                  <a:pt x="433917" y="248708"/>
                  <a:pt x="654050" y="247650"/>
                </a:cubicBezTo>
                <a:cubicBezTo>
                  <a:pt x="874183" y="246592"/>
                  <a:pt x="1097491" y="123296"/>
                  <a:pt x="1320800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dash"/>
            <a:miter lim="800000"/>
            <a:head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" name="Freeform 45"/>
          <p:cNvSpPr/>
          <p:nvPr/>
        </p:nvSpPr>
        <p:spPr>
          <a:xfrm>
            <a:off x="5671820" y="3475990"/>
            <a:ext cx="464185" cy="385445"/>
          </a:xfrm>
          <a:custGeom>
            <a:avLst/>
            <a:gdLst>
              <a:gd name="connsiteX0" fmla="*/ 0 w 53340"/>
              <a:gd name="connsiteY0" fmla="*/ 0 h 266700"/>
              <a:gd name="connsiteX1" fmla="*/ 53340 w 53340"/>
              <a:gd name="connsiteY1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" h="266700">
                <a:moveTo>
                  <a:pt x="0" y="0"/>
                </a:moveTo>
                <a:cubicBezTo>
                  <a:pt x="17780" y="88900"/>
                  <a:pt x="45720" y="223520"/>
                  <a:pt x="53340" y="266700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dash"/>
            <a:miter lim="800000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Right Arrow 7"/>
          <p:cNvSpPr/>
          <p:nvPr/>
        </p:nvSpPr>
        <p:spPr bwMode="auto">
          <a:xfrm rot="9132506" flipH="1" flipV="1">
            <a:off x="3091815" y="4850130"/>
            <a:ext cx="618490" cy="117475"/>
          </a:xfrm>
          <a:prstGeom prst="rightArrow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Minimizing Repair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0260" cy="1378585"/>
          </a:xfrm>
        </p:spPr>
        <p:txBody>
          <a:bodyPr/>
          <a:lstStyle/>
          <a:p>
            <a:r>
              <a:rPr lang="en-US" dirty="0"/>
              <a:t>Collocate some sets of encoding data blocks also in the core</a:t>
            </a:r>
          </a:p>
          <a:p>
            <a:r>
              <a:rPr lang="en-US" dirty="0">
                <a:solidFill>
                  <a:schemeClr val="tx1"/>
                </a:solidFill>
              </a:rPr>
              <a:t>Other sets of encoding data blocks in other clusters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Repair cost: </a:t>
            </a:r>
            <a:r>
              <a:rPr lang="en-US" b="1" dirty="0">
                <a:solidFill>
                  <a:srgbClr val="FF0000"/>
                </a:solidFill>
              </a:rPr>
              <a:t>0.67</a:t>
            </a:r>
          </a:p>
        </p:txBody>
      </p:sp>
      <p:sp>
        <p:nvSpPr>
          <p:cNvPr id="3" name="Rectangle 43"/>
          <p:cNvSpPr/>
          <p:nvPr/>
        </p:nvSpPr>
        <p:spPr>
          <a:xfrm>
            <a:off x="3091418" y="3598785"/>
            <a:ext cx="1280160" cy="7315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3094938" y="293493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3182022" y="3689454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633101" y="293493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4174438" y="293493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3176241" y="4773360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3716245" y="4775403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3178741" y="5807202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3718745" y="5809245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4" name="Rectangle 52"/>
          <p:cNvSpPr/>
          <p:nvPr/>
        </p:nvSpPr>
        <p:spPr>
          <a:xfrm>
            <a:off x="2998523" y="2816020"/>
            <a:ext cx="1828800" cy="16459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" name="Rectangle 53"/>
          <p:cNvSpPr/>
          <p:nvPr/>
        </p:nvSpPr>
        <p:spPr>
          <a:xfrm>
            <a:off x="2998523" y="4606934"/>
            <a:ext cx="1827276" cy="914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Rectangle 54"/>
          <p:cNvSpPr/>
          <p:nvPr/>
        </p:nvSpPr>
        <p:spPr>
          <a:xfrm>
            <a:off x="2998523" y="5640589"/>
            <a:ext cx="1827276" cy="914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TextBox 116"/>
          <p:cNvSpPr txBox="1"/>
          <p:nvPr/>
        </p:nvSpPr>
        <p:spPr>
          <a:xfrm>
            <a:off x="4346327" y="3725493"/>
            <a:ext cx="56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Ɛ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8" name="Rectangle 58"/>
          <p:cNvSpPr/>
          <p:nvPr/>
        </p:nvSpPr>
        <p:spPr>
          <a:xfrm>
            <a:off x="3093054" y="4690050"/>
            <a:ext cx="1278523" cy="7315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TextBox 116"/>
          <p:cNvSpPr txBox="1"/>
          <p:nvPr/>
        </p:nvSpPr>
        <p:spPr>
          <a:xfrm>
            <a:off x="4335264" y="4816758"/>
            <a:ext cx="56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Ɛ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0" name="Rectangle 60"/>
          <p:cNvSpPr/>
          <p:nvPr/>
        </p:nvSpPr>
        <p:spPr>
          <a:xfrm>
            <a:off x="3091418" y="5725515"/>
            <a:ext cx="1280016" cy="7315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1" name="TextBox 116"/>
          <p:cNvSpPr txBox="1"/>
          <p:nvPr/>
        </p:nvSpPr>
        <p:spPr>
          <a:xfrm>
            <a:off x="4340181" y="5852223"/>
            <a:ext cx="56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Ɛ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3722026" y="3686734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3" name="Rectangle 85"/>
          <p:cNvSpPr/>
          <p:nvPr/>
        </p:nvSpPr>
        <p:spPr>
          <a:xfrm>
            <a:off x="5611728" y="3601157"/>
            <a:ext cx="1280160" cy="7315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5615248" y="294079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5702332" y="3691826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6</a:t>
            </a: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6153411" y="294079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7" name="Rectangle 18"/>
          <p:cNvSpPr>
            <a:spLocks noChangeArrowheads="1"/>
          </p:cNvSpPr>
          <p:nvPr/>
        </p:nvSpPr>
        <p:spPr bwMode="auto">
          <a:xfrm>
            <a:off x="6694748" y="294079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5696551" y="4775732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8</a:t>
            </a: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6236555" y="4777775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9</a:t>
            </a:r>
          </a:p>
        </p:txBody>
      </p:sp>
      <p:sp>
        <p:nvSpPr>
          <p:cNvPr id="30" name="Rectangle 18"/>
          <p:cNvSpPr>
            <a:spLocks noChangeArrowheads="1"/>
          </p:cNvSpPr>
          <p:nvPr/>
        </p:nvSpPr>
        <p:spPr bwMode="auto">
          <a:xfrm>
            <a:off x="5699051" y="5809574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10</a:t>
            </a: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6239055" y="581161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11</a:t>
            </a:r>
          </a:p>
        </p:txBody>
      </p:sp>
      <p:sp>
        <p:nvSpPr>
          <p:cNvPr id="32" name="Rectangle 100"/>
          <p:cNvSpPr/>
          <p:nvPr/>
        </p:nvSpPr>
        <p:spPr>
          <a:xfrm>
            <a:off x="5518833" y="2816020"/>
            <a:ext cx="1828800" cy="16459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" name="Rectangle 101"/>
          <p:cNvSpPr/>
          <p:nvPr/>
        </p:nvSpPr>
        <p:spPr>
          <a:xfrm>
            <a:off x="5518833" y="4609306"/>
            <a:ext cx="1827276" cy="914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4" name="Rectangle 102"/>
          <p:cNvSpPr/>
          <p:nvPr/>
        </p:nvSpPr>
        <p:spPr>
          <a:xfrm>
            <a:off x="5518833" y="5642961"/>
            <a:ext cx="1827276" cy="914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5" name="TextBox 116"/>
          <p:cNvSpPr txBox="1"/>
          <p:nvPr/>
        </p:nvSpPr>
        <p:spPr>
          <a:xfrm>
            <a:off x="6866637" y="3727865"/>
            <a:ext cx="56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Ɛ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36" name="Rectangle 109"/>
          <p:cNvSpPr/>
          <p:nvPr/>
        </p:nvSpPr>
        <p:spPr>
          <a:xfrm>
            <a:off x="5613364" y="4692422"/>
            <a:ext cx="1278523" cy="7315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7" name="TextBox 116"/>
          <p:cNvSpPr txBox="1"/>
          <p:nvPr/>
        </p:nvSpPr>
        <p:spPr>
          <a:xfrm>
            <a:off x="6855574" y="4819130"/>
            <a:ext cx="56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Ɛ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38" name="Rectangle 111"/>
          <p:cNvSpPr/>
          <p:nvPr/>
        </p:nvSpPr>
        <p:spPr>
          <a:xfrm>
            <a:off x="5611728" y="5727887"/>
            <a:ext cx="1280016" cy="7315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9" name="TextBox 116"/>
          <p:cNvSpPr txBox="1"/>
          <p:nvPr/>
        </p:nvSpPr>
        <p:spPr>
          <a:xfrm>
            <a:off x="6860491" y="5854595"/>
            <a:ext cx="56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Ɛ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6242336" y="3689106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7</a:t>
            </a:r>
          </a:p>
        </p:txBody>
      </p:sp>
      <p:sp>
        <p:nvSpPr>
          <p:cNvPr id="41" name="TextBox 116"/>
          <p:cNvSpPr txBox="1"/>
          <p:nvPr/>
        </p:nvSpPr>
        <p:spPr>
          <a:xfrm>
            <a:off x="4804305" y="306926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charset="0"/>
                <a:cs typeface="Calibri" panose="020F0502020204030204" charset="0"/>
              </a:rPr>
              <a:t>Core</a:t>
            </a:r>
          </a:p>
        </p:txBody>
      </p:sp>
      <p:sp>
        <p:nvSpPr>
          <p:cNvPr id="42" name="TextBox 116"/>
          <p:cNvSpPr txBox="1"/>
          <p:nvPr/>
        </p:nvSpPr>
        <p:spPr>
          <a:xfrm>
            <a:off x="7306639" y="306926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Calibri" panose="020F0502020204030204" charset="0"/>
                <a:cs typeface="Calibri" panose="020F0502020204030204" charset="0"/>
              </a:rPr>
              <a:t>Core</a:t>
            </a:r>
            <a:endParaRPr lang="en-US" altLang="zh-CN" sz="20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52" name="TextBox 59"/>
          <p:cNvSpPr txBox="1"/>
          <p:nvPr/>
        </p:nvSpPr>
        <p:spPr>
          <a:xfrm>
            <a:off x="7666990" y="3790950"/>
            <a:ext cx="452818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Single-cluster fault tolerance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Maximum sets of encoding data blocks in one cluster </a:t>
            </a:r>
          </a:p>
        </p:txBody>
      </p:sp>
      <p:sp>
        <p:nvSpPr>
          <p:cNvPr id="62" name="Right Arrow 7"/>
          <p:cNvSpPr/>
          <p:nvPr/>
        </p:nvSpPr>
        <p:spPr bwMode="auto">
          <a:xfrm rot="960000" flipH="1" flipV="1">
            <a:off x="7455005" y="3681435"/>
            <a:ext cx="618490" cy="117475"/>
          </a:xfrm>
          <a:prstGeom prst="rightArrow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3" name="Right Arrow 7"/>
          <p:cNvSpPr/>
          <p:nvPr/>
        </p:nvSpPr>
        <p:spPr bwMode="auto">
          <a:xfrm rot="2160000" flipH="1" flipV="1">
            <a:off x="7455005" y="4261825"/>
            <a:ext cx="618490" cy="117475"/>
          </a:xfrm>
          <a:prstGeom prst="rightArrow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Upcoding Cost for Repair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t>12</a:t>
            </a:fld>
            <a:endParaRPr lang="en-US"/>
          </a:p>
        </p:txBody>
      </p:sp>
      <p:sp>
        <p:nvSpPr>
          <p:cNvPr id="16" name="Rectangle 62"/>
          <p:cNvSpPr/>
          <p:nvPr/>
        </p:nvSpPr>
        <p:spPr>
          <a:xfrm>
            <a:off x="3094864" y="3576895"/>
            <a:ext cx="1280160" cy="7315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098384" y="291304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185468" y="3667564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177884" y="291304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498995" y="4751470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038999" y="4753513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3182187" y="5785312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3722191" y="5787355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24" name="Rectangle 74"/>
          <p:cNvSpPr/>
          <p:nvPr/>
        </p:nvSpPr>
        <p:spPr>
          <a:xfrm>
            <a:off x="3001969" y="2794130"/>
            <a:ext cx="1828800" cy="16459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5" name="Rectangle 75"/>
          <p:cNvSpPr/>
          <p:nvPr/>
        </p:nvSpPr>
        <p:spPr>
          <a:xfrm>
            <a:off x="3001969" y="4585044"/>
            <a:ext cx="1827276" cy="914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6" name="Rectangle 76"/>
          <p:cNvSpPr/>
          <p:nvPr/>
        </p:nvSpPr>
        <p:spPr>
          <a:xfrm>
            <a:off x="3001969" y="5618699"/>
            <a:ext cx="1827276" cy="914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7" name="TextBox 116"/>
          <p:cNvSpPr txBox="1"/>
          <p:nvPr/>
        </p:nvSpPr>
        <p:spPr>
          <a:xfrm>
            <a:off x="4349773" y="3703603"/>
            <a:ext cx="56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Ɛ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8" name="Rectangle 78"/>
          <p:cNvSpPr/>
          <p:nvPr/>
        </p:nvSpPr>
        <p:spPr>
          <a:xfrm>
            <a:off x="3415808" y="4668160"/>
            <a:ext cx="1278523" cy="7315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" name="TextBox 116"/>
          <p:cNvSpPr txBox="1"/>
          <p:nvPr/>
        </p:nvSpPr>
        <p:spPr>
          <a:xfrm>
            <a:off x="4658018" y="4794868"/>
            <a:ext cx="56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Ɛ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0" name="Rectangle 82"/>
          <p:cNvSpPr/>
          <p:nvPr/>
        </p:nvSpPr>
        <p:spPr>
          <a:xfrm>
            <a:off x="3094864" y="5703625"/>
            <a:ext cx="1280016" cy="7315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1" name="TextBox 116"/>
          <p:cNvSpPr txBox="1"/>
          <p:nvPr/>
        </p:nvSpPr>
        <p:spPr>
          <a:xfrm>
            <a:off x="4343627" y="5830333"/>
            <a:ext cx="56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Ɛ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3725472" y="3664844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3" name="Rectangle 88"/>
          <p:cNvSpPr/>
          <p:nvPr/>
        </p:nvSpPr>
        <p:spPr>
          <a:xfrm>
            <a:off x="5615174" y="3579267"/>
            <a:ext cx="1280160" cy="7315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5618694" y="291890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5705778" y="3669936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6</a:t>
            </a: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6156857" y="291890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37" name="Rectangle 18"/>
          <p:cNvSpPr>
            <a:spLocks noChangeArrowheads="1"/>
          </p:cNvSpPr>
          <p:nvPr/>
        </p:nvSpPr>
        <p:spPr bwMode="auto">
          <a:xfrm>
            <a:off x="6698194" y="291890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5699997" y="4753842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8</a:t>
            </a:r>
          </a:p>
        </p:txBody>
      </p:sp>
      <p:sp>
        <p:nvSpPr>
          <p:cNvPr id="39" name="Rectangle 18"/>
          <p:cNvSpPr>
            <a:spLocks noChangeArrowheads="1"/>
          </p:cNvSpPr>
          <p:nvPr/>
        </p:nvSpPr>
        <p:spPr bwMode="auto">
          <a:xfrm>
            <a:off x="6240001" y="4755885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9</a:t>
            </a: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5702497" y="5787684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10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6242501" y="578972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11</a:t>
            </a:r>
          </a:p>
        </p:txBody>
      </p:sp>
      <p:sp>
        <p:nvSpPr>
          <p:cNvPr id="42" name="Rectangle 100"/>
          <p:cNvSpPr/>
          <p:nvPr/>
        </p:nvSpPr>
        <p:spPr>
          <a:xfrm>
            <a:off x="5522279" y="2794130"/>
            <a:ext cx="1828800" cy="16459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3" name="Rectangle 101"/>
          <p:cNvSpPr/>
          <p:nvPr/>
        </p:nvSpPr>
        <p:spPr>
          <a:xfrm>
            <a:off x="5522279" y="4587416"/>
            <a:ext cx="1827276" cy="914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6" name="Rectangle 102"/>
          <p:cNvSpPr/>
          <p:nvPr/>
        </p:nvSpPr>
        <p:spPr>
          <a:xfrm>
            <a:off x="5522279" y="5621071"/>
            <a:ext cx="1827276" cy="914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7" name="TextBox 116"/>
          <p:cNvSpPr txBox="1"/>
          <p:nvPr/>
        </p:nvSpPr>
        <p:spPr>
          <a:xfrm>
            <a:off x="6870083" y="3705975"/>
            <a:ext cx="56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Ɛ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62" name="Rectangle 104"/>
          <p:cNvSpPr/>
          <p:nvPr/>
        </p:nvSpPr>
        <p:spPr>
          <a:xfrm>
            <a:off x="5616810" y="4670532"/>
            <a:ext cx="1278523" cy="7315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8" name="TextBox 116"/>
          <p:cNvSpPr txBox="1"/>
          <p:nvPr/>
        </p:nvSpPr>
        <p:spPr>
          <a:xfrm>
            <a:off x="6859020" y="4797240"/>
            <a:ext cx="56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Ɛ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69" name="Rectangle 106"/>
          <p:cNvSpPr/>
          <p:nvPr/>
        </p:nvSpPr>
        <p:spPr>
          <a:xfrm>
            <a:off x="5615174" y="5705997"/>
            <a:ext cx="1280016" cy="7315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0" name="TextBox 116"/>
          <p:cNvSpPr txBox="1"/>
          <p:nvPr/>
        </p:nvSpPr>
        <p:spPr>
          <a:xfrm>
            <a:off x="6863937" y="5832705"/>
            <a:ext cx="56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Ɛ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81" name="Rectangle 18"/>
          <p:cNvSpPr>
            <a:spLocks noChangeArrowheads="1"/>
          </p:cNvSpPr>
          <p:nvPr/>
        </p:nvSpPr>
        <p:spPr bwMode="auto">
          <a:xfrm>
            <a:off x="6245782" y="3667216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7</a:t>
            </a:r>
          </a:p>
        </p:txBody>
      </p:sp>
      <p:sp>
        <p:nvSpPr>
          <p:cNvPr id="88" name="TextBox 116"/>
          <p:cNvSpPr txBox="1"/>
          <p:nvPr/>
        </p:nvSpPr>
        <p:spPr>
          <a:xfrm>
            <a:off x="4807751" y="304737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charset="0"/>
                <a:cs typeface="Calibri" panose="020F0502020204030204" charset="0"/>
              </a:rPr>
              <a:t>Core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7335485" y="304737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charset="0"/>
                <a:cs typeface="Calibri" panose="020F0502020204030204" charset="0"/>
              </a:rPr>
              <a:t>Core</a:t>
            </a:r>
          </a:p>
        </p:txBody>
      </p:sp>
      <p:sp>
        <p:nvSpPr>
          <p:cNvPr id="117" name="Rectangle 18"/>
          <p:cNvSpPr>
            <a:spLocks noChangeArrowheads="1"/>
          </p:cNvSpPr>
          <p:nvPr/>
        </p:nvSpPr>
        <p:spPr bwMode="auto">
          <a:xfrm>
            <a:off x="2780051" y="4753148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cxnSp>
        <p:nvCxnSpPr>
          <p:cNvPr id="120" name="Elbow Connector 113"/>
          <p:cNvCxnSpPr/>
          <p:nvPr/>
        </p:nvCxnSpPr>
        <p:spPr>
          <a:xfrm rot="10800000">
            <a:off x="2582362" y="2679003"/>
            <a:ext cx="1280160" cy="420830"/>
          </a:xfrm>
          <a:prstGeom prst="bentConnector3">
            <a:avLst>
              <a:gd name="adj1" fmla="val -1259"/>
            </a:avLst>
          </a:prstGeom>
          <a:noFill/>
          <a:ln w="25400" cap="flat" cmpd="sng" algn="ctr">
            <a:solidFill>
              <a:sysClr val="windowText" lastClr="000000"/>
            </a:solidFill>
            <a:prstDash val="sysDash"/>
            <a:miter lim="800000"/>
            <a:tailEnd w="lg" len="lg"/>
          </a:ln>
          <a:effectLst/>
        </p:spPr>
      </p:cxnSp>
      <p:cxnSp>
        <p:nvCxnSpPr>
          <p:cNvPr id="121" name="Elbow Connector 114"/>
          <p:cNvCxnSpPr/>
          <p:nvPr/>
        </p:nvCxnSpPr>
        <p:spPr>
          <a:xfrm rot="16200000" flipH="1">
            <a:off x="1558313" y="3735679"/>
            <a:ext cx="2286000" cy="182880"/>
          </a:xfrm>
          <a:prstGeom prst="bent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ysDash"/>
            <a:miter lim="800000"/>
            <a:tailEnd type="triangle" w="lg" len="lg"/>
          </a:ln>
          <a:effectLst/>
        </p:spPr>
      </p:cxnSp>
      <p:sp>
        <p:nvSpPr>
          <p:cNvPr id="122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10970260" cy="13785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Relocate some local parity blocks to each other cluster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Upcoding cost: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repair cost: </a:t>
            </a:r>
            <a:r>
              <a:rPr lang="en-US" b="1" dirty="0">
                <a:solidFill>
                  <a:srgbClr val="FF0000"/>
                </a:solidFill>
              </a:rPr>
              <a:t>0.5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Repair cost (0.5) minimized subject to upcoding cost (1)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Optimality Guarantee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441" y="1600199"/>
            <a:ext cx="10969943" cy="4525965"/>
          </a:xfrm>
        </p:spPr>
        <p:txBody>
          <a:bodyPr/>
          <a:lstStyle/>
          <a:p>
            <a:r>
              <a:rPr lang="en-US" altLang="zh-CN" b="1" dirty="0"/>
              <a:t>Theorem 1</a:t>
            </a:r>
            <a:r>
              <a:rPr lang="en-US" altLang="zh-CN" dirty="0"/>
              <a:t>. </a:t>
            </a:r>
            <a:r>
              <a:rPr lang="en-US" altLang="zh-CN" i="1" dirty="0"/>
              <a:t>For any placement subject to single-cluster fault tolerance, if the upcoding cost is u, then the lower bound of the repair cost is </a:t>
            </a:r>
            <a:r>
              <a:rPr lang="en-US" altLang="zh-CN" i="1" dirty="0">
                <a:cs typeface="+mn-lt"/>
              </a:rPr>
              <a:t>1 - </a:t>
            </a:r>
            <a:r>
              <a:rPr lang="en-US" altLang="zh-CN" i="1" dirty="0">
                <a:ea typeface="宋体" panose="02010600030101010101" pitchFamily="2" charset="-122"/>
                <a:cs typeface="+mn-lt"/>
              </a:rPr>
              <a:t>θ/δ- </a:t>
            </a:r>
            <a:r>
              <a:rPr lang="en-US" altLang="zh-CN" i="1" dirty="0" err="1">
                <a:ea typeface="宋体" panose="02010600030101010101" pitchFamily="2" charset="-122"/>
                <a:cs typeface="+mn-lt"/>
              </a:rPr>
              <a:t>u×θ</a:t>
            </a:r>
            <a:r>
              <a:rPr lang="en-US" altLang="zh-CN" i="1" dirty="0">
                <a:ea typeface="宋体" panose="02010600030101010101" pitchFamily="2" charset="-122"/>
                <a:cs typeface="+mn-lt"/>
              </a:rPr>
              <a:t>/l</a:t>
            </a:r>
            <a:endParaRPr lang="en-US" altLang="zh-CN" dirty="0">
              <a:ea typeface="宋体" panose="02010600030101010101" pitchFamily="2" charset="-122"/>
              <a:cs typeface="+mn-lt"/>
            </a:endParaRPr>
          </a:p>
          <a:p>
            <a:pPr lvl="1"/>
            <a:endParaRPr lang="en-US" altLang="zh-CN" dirty="0">
              <a:ea typeface="宋体" panose="02010600030101010101" pitchFamily="2" charset="-122"/>
              <a:cs typeface="+mn-lt"/>
            </a:endParaRPr>
          </a:p>
          <a:p>
            <a:r>
              <a:rPr lang="en-US" altLang="zh-CN" dirty="0">
                <a:ea typeface="宋体" panose="02010600030101010101" pitchFamily="2" charset="-122"/>
                <a:cs typeface="+mn-lt"/>
              </a:rPr>
              <a:t>Repair costs of our placements 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  <a:cs typeface="+mn-lt"/>
              </a:rPr>
              <a:t>touch the lower bound</a:t>
            </a:r>
            <a:endParaRPr lang="en-US" altLang="zh-CN" dirty="0">
              <a:ea typeface="宋体" panose="02010600030101010101" pitchFamily="2" charset="-122"/>
              <a:cs typeface="+mn-lt"/>
            </a:endParaRPr>
          </a:p>
          <a:p>
            <a:pPr lvl="1"/>
            <a:endParaRPr lang="en-US" altLang="zh-CN" dirty="0">
              <a:ea typeface="宋体" panose="02010600030101010101" pitchFamily="2" charset="-122"/>
              <a:cs typeface="+mn-lt"/>
            </a:endParaRPr>
          </a:p>
          <a:p>
            <a:r>
              <a:rPr lang="en-US" altLang="zh-CN" dirty="0">
                <a:ea typeface="宋体" panose="02010600030101010101" pitchFamily="2" charset="-122"/>
                <a:cs typeface="+mn-lt"/>
              </a:rPr>
              <a:t>Proof idea: calculate maximum number of data blocks whose repair costs are zero and at least one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Repair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t>14</a:t>
            </a:fld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744125" y="2884382"/>
            <a:ext cx="1280160" cy="7315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3105536" y="2969456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42" name="Rectangle 18"/>
          <p:cNvSpPr>
            <a:spLocks noChangeArrowheads="1"/>
          </p:cNvSpPr>
          <p:nvPr/>
        </p:nvSpPr>
        <p:spPr bwMode="auto">
          <a:xfrm>
            <a:off x="3834729" y="2975051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3111812" y="5092799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45" name="Rectangle 18"/>
          <p:cNvSpPr>
            <a:spLocks noChangeArrowheads="1"/>
          </p:cNvSpPr>
          <p:nvPr/>
        </p:nvSpPr>
        <p:spPr bwMode="auto">
          <a:xfrm>
            <a:off x="3830756" y="405895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4370760" y="4061000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3829512" y="5092799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48" name="Rectangle 18"/>
          <p:cNvSpPr>
            <a:spLocks noChangeArrowheads="1"/>
          </p:cNvSpPr>
          <p:nvPr/>
        </p:nvSpPr>
        <p:spPr bwMode="auto">
          <a:xfrm>
            <a:off x="4369516" y="5094842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998950" y="2805767"/>
            <a:ext cx="2468880" cy="914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998950" y="3892531"/>
            <a:ext cx="2468880" cy="914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998950" y="4926186"/>
            <a:ext cx="2468880" cy="914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6" name="TextBox 116"/>
          <p:cNvSpPr txBox="1"/>
          <p:nvPr/>
        </p:nvSpPr>
        <p:spPr>
          <a:xfrm>
            <a:off x="4999034" y="3011090"/>
            <a:ext cx="56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Ɛ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747569" y="3975647"/>
            <a:ext cx="1278523" cy="7315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8" name="TextBox 116"/>
          <p:cNvSpPr txBox="1"/>
          <p:nvPr/>
        </p:nvSpPr>
        <p:spPr>
          <a:xfrm>
            <a:off x="4989779" y="4102355"/>
            <a:ext cx="56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Ɛ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742189" y="5011112"/>
            <a:ext cx="1280016" cy="7315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0" name="TextBox 116"/>
          <p:cNvSpPr txBox="1"/>
          <p:nvPr/>
        </p:nvSpPr>
        <p:spPr>
          <a:xfrm>
            <a:off x="4990952" y="5137820"/>
            <a:ext cx="56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Ɛ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4374733" y="2972331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87" name="TextBox 116"/>
          <p:cNvSpPr txBox="1"/>
          <p:nvPr/>
        </p:nvSpPr>
        <p:spPr>
          <a:xfrm>
            <a:off x="5438049" y="280999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charset="0"/>
                <a:cs typeface="Calibri" panose="020F0502020204030204" charset="0"/>
              </a:rPr>
              <a:t>Core</a:t>
            </a:r>
          </a:p>
        </p:txBody>
      </p:sp>
      <p:sp>
        <p:nvSpPr>
          <p:cNvPr id="92" name="Rectangle 18"/>
          <p:cNvSpPr>
            <a:spLocks noChangeArrowheads="1"/>
          </p:cNvSpPr>
          <p:nvPr/>
        </p:nvSpPr>
        <p:spPr bwMode="auto">
          <a:xfrm>
            <a:off x="3111812" y="406063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865676" y="2884382"/>
            <a:ext cx="1280160" cy="7315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7" name="Rectangle 18"/>
          <p:cNvSpPr>
            <a:spLocks noChangeArrowheads="1"/>
          </p:cNvSpPr>
          <p:nvPr/>
        </p:nvSpPr>
        <p:spPr bwMode="auto">
          <a:xfrm>
            <a:off x="6227087" y="2969456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98" name="Rectangle 18"/>
          <p:cNvSpPr>
            <a:spLocks noChangeArrowheads="1"/>
          </p:cNvSpPr>
          <p:nvPr/>
        </p:nvSpPr>
        <p:spPr bwMode="auto">
          <a:xfrm>
            <a:off x="6956280" y="2975051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6</a:t>
            </a:r>
          </a:p>
        </p:txBody>
      </p:sp>
      <p:sp>
        <p:nvSpPr>
          <p:cNvPr id="99" name="Rectangle 18"/>
          <p:cNvSpPr>
            <a:spLocks noChangeArrowheads="1"/>
          </p:cNvSpPr>
          <p:nvPr/>
        </p:nvSpPr>
        <p:spPr bwMode="auto">
          <a:xfrm>
            <a:off x="6233363" y="5092799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6952307" y="405895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8</a:t>
            </a:r>
          </a:p>
        </p:txBody>
      </p:sp>
      <p:sp>
        <p:nvSpPr>
          <p:cNvPr id="101" name="Rectangle 18"/>
          <p:cNvSpPr>
            <a:spLocks noChangeArrowheads="1"/>
          </p:cNvSpPr>
          <p:nvPr/>
        </p:nvSpPr>
        <p:spPr bwMode="auto">
          <a:xfrm>
            <a:off x="7492311" y="4061000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9</a:t>
            </a:r>
          </a:p>
        </p:txBody>
      </p:sp>
      <p:sp>
        <p:nvSpPr>
          <p:cNvPr id="102" name="Rectangle 18"/>
          <p:cNvSpPr>
            <a:spLocks noChangeArrowheads="1"/>
          </p:cNvSpPr>
          <p:nvPr/>
        </p:nvSpPr>
        <p:spPr bwMode="auto">
          <a:xfrm>
            <a:off x="6951063" y="5092799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10</a:t>
            </a:r>
          </a:p>
        </p:txBody>
      </p:sp>
      <p:sp>
        <p:nvSpPr>
          <p:cNvPr id="103" name="Rectangle 18"/>
          <p:cNvSpPr>
            <a:spLocks noChangeArrowheads="1"/>
          </p:cNvSpPr>
          <p:nvPr/>
        </p:nvSpPr>
        <p:spPr bwMode="auto">
          <a:xfrm>
            <a:off x="7491067" y="5094842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120501" y="2805767"/>
            <a:ext cx="2468880" cy="914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120501" y="3892531"/>
            <a:ext cx="2468880" cy="914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6120501" y="4926186"/>
            <a:ext cx="2468880" cy="9144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7" name="TextBox 116"/>
          <p:cNvSpPr txBox="1"/>
          <p:nvPr/>
        </p:nvSpPr>
        <p:spPr>
          <a:xfrm>
            <a:off x="8120585" y="3011090"/>
            <a:ext cx="56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Ɛ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869120" y="3975647"/>
            <a:ext cx="1278523" cy="7315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9" name="TextBox 116"/>
          <p:cNvSpPr txBox="1"/>
          <p:nvPr/>
        </p:nvSpPr>
        <p:spPr>
          <a:xfrm>
            <a:off x="8111330" y="4102355"/>
            <a:ext cx="56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Ɛ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6863740" y="5011112"/>
            <a:ext cx="1280016" cy="731520"/>
          </a:xfrm>
          <a:prstGeom prst="rect">
            <a:avLst/>
          </a:prstGeom>
          <a:noFill/>
          <a:ln w="19050" cap="flat" cmpd="sng" algn="ctr">
            <a:solidFill>
              <a:sysClr val="windowText" lastClr="000000"/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1" name="TextBox 116"/>
          <p:cNvSpPr txBox="1"/>
          <p:nvPr/>
        </p:nvSpPr>
        <p:spPr>
          <a:xfrm>
            <a:off x="8112503" y="5137820"/>
            <a:ext cx="562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Ɛ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12" name="Rectangle 18"/>
          <p:cNvSpPr>
            <a:spLocks noChangeArrowheads="1"/>
          </p:cNvSpPr>
          <p:nvPr/>
        </p:nvSpPr>
        <p:spPr bwMode="auto">
          <a:xfrm>
            <a:off x="7496284" y="2972331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7</a:t>
            </a:r>
          </a:p>
        </p:txBody>
      </p:sp>
      <p:sp>
        <p:nvSpPr>
          <p:cNvPr id="114" name="TextBox 116"/>
          <p:cNvSpPr txBox="1"/>
          <p:nvPr/>
        </p:nvSpPr>
        <p:spPr>
          <a:xfrm>
            <a:off x="8559600" y="280999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charset="0"/>
                <a:cs typeface="Calibri" panose="020F0502020204030204" charset="0"/>
              </a:rPr>
              <a:t>Core</a:t>
            </a:r>
          </a:p>
        </p:txBody>
      </p:sp>
      <p:sp>
        <p:nvSpPr>
          <p:cNvPr id="115" name="Rectangle 18"/>
          <p:cNvSpPr>
            <a:spLocks noChangeArrowheads="1"/>
          </p:cNvSpPr>
          <p:nvPr/>
        </p:nvSpPr>
        <p:spPr bwMode="auto">
          <a:xfrm>
            <a:off x="6233363" y="406063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22" name="Content Placeholder 2"/>
          <p:cNvSpPr>
            <a:spLocks noGrp="1"/>
          </p:cNvSpPr>
          <p:nvPr>
            <p:ph idx="1"/>
          </p:nvPr>
        </p:nvSpPr>
        <p:spPr>
          <a:xfrm>
            <a:off x="609600" y="1407580"/>
            <a:ext cx="10970260" cy="111400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Collocate each local parity block with its encoding data blocks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Upcoding cost: </a:t>
            </a:r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, repair cost minimized to </a:t>
            </a:r>
            <a:r>
              <a:rPr lang="en-US" b="1" dirty="0">
                <a:solidFill>
                  <a:srgbClr val="FF0000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2" name="TextBox 59"/>
          <p:cNvSpPr txBox="1"/>
          <p:nvPr/>
        </p:nvSpPr>
        <p:spPr>
          <a:xfrm>
            <a:off x="1835150" y="6172200"/>
            <a:ext cx="4319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Repair within each cluster</a:t>
            </a:r>
          </a:p>
        </p:txBody>
      </p:sp>
      <p:sp>
        <p:nvSpPr>
          <p:cNvPr id="16" name="Right Arrow 7"/>
          <p:cNvSpPr/>
          <p:nvPr/>
        </p:nvSpPr>
        <p:spPr bwMode="auto">
          <a:xfrm rot="9132506" flipH="1" flipV="1">
            <a:off x="3091815" y="5916930"/>
            <a:ext cx="618490" cy="117475"/>
          </a:xfrm>
          <a:prstGeom prst="rightArrow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Trade-off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t>15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2" y="2303813"/>
            <a:ext cx="6315287" cy="4140888"/>
          </a:xfrm>
          <a:prstGeom prst="rect">
            <a:avLst/>
          </a:prstGeom>
        </p:spPr>
      </p:pic>
      <p:sp>
        <p:nvSpPr>
          <p:cNvPr id="122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10970260" cy="99758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Upcoding cost increases, repair cost decreases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24000"/>
            <a:ext cx="10969943" cy="4724399"/>
          </a:xfrm>
        </p:spPr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sz="2400" dirty="0"/>
              <a:t>Prototype with a Coordinator and multiple data nodes</a:t>
            </a:r>
            <a:endParaRPr lang="en-US" dirty="0"/>
          </a:p>
          <a:p>
            <a:r>
              <a:rPr lang="en-US" dirty="0"/>
              <a:t>Testbed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Local</a:t>
            </a:r>
            <a:r>
              <a:rPr lang="en-US" dirty="0"/>
              <a:t>: Multiple 4-core machines over 1 </a:t>
            </a:r>
            <a:r>
              <a:rPr lang="en-US" dirty="0" err="1"/>
              <a:t>GbE (cross-cluster: 100Mbps)</a:t>
            </a:r>
            <a:endParaRPr lang="en-US" dirty="0"/>
          </a:p>
          <a:p>
            <a:r>
              <a:rPr lang="en-US" dirty="0"/>
              <a:t>Comparisons: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Flat</a:t>
            </a:r>
            <a:r>
              <a:rPr lang="en-US" dirty="0"/>
              <a:t>: placement with each block in a distinct cluster (e.g., Azure [ATC'12], Xorbas [VLDB'13], HACFS [FAST’15])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cs typeface="+mn-ea"/>
              </a:rPr>
              <a:t>Opt-S</a:t>
            </a:r>
            <a:r>
              <a:rPr lang="en-US" dirty="0"/>
              <a:t>: placement with minimized upcoding cost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cs typeface="+mn-ea"/>
              </a:rPr>
              <a:t>Opt-R</a:t>
            </a:r>
            <a:r>
              <a:rPr lang="en-US" dirty="0"/>
              <a:t>: placement with minimized repair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Repair and Scaling Time Performance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t>17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100" y="1257300"/>
            <a:ext cx="7226300" cy="5173345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646295" cy="4556125"/>
          </a:xfrm>
        </p:spPr>
        <p:txBody>
          <a:bodyPr/>
          <a:lstStyle/>
          <a:p>
            <a:r>
              <a:rPr lang="en-US" altLang="zh-CN" dirty="0"/>
              <a:t>Different scaling operations</a:t>
            </a:r>
          </a:p>
          <a:p>
            <a:endParaRPr lang="en-US" altLang="zh-CN" dirty="0"/>
          </a:p>
          <a:p>
            <a:r>
              <a:rPr lang="en-US" altLang="zh-CN" dirty="0"/>
              <a:t>Findings:</a:t>
            </a:r>
          </a:p>
          <a:p>
            <a:pPr lvl="1"/>
            <a:r>
              <a:rPr lang="en-US" altLang="zh-CN" dirty="0"/>
              <a:t>Opt-S has best upcoding performance</a:t>
            </a:r>
          </a:p>
          <a:p>
            <a:pPr lvl="1"/>
            <a:r>
              <a:rPr lang="en-US" altLang="zh-CN" dirty="0"/>
              <a:t>Opt-R has best repair performance</a:t>
            </a:r>
          </a:p>
          <a:p>
            <a:pPr lvl="1"/>
            <a:r>
              <a:rPr lang="en-US" altLang="zh-CN" dirty="0"/>
              <a:t>Both Opt-S and Opt-R outperform Flat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Impact of Cross-cluster Bandwith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5537835" cy="4251325"/>
          </a:xfrm>
        </p:spPr>
        <p:txBody>
          <a:bodyPr/>
          <a:lstStyle/>
          <a:p>
            <a:r>
              <a:rPr lang="en-US" altLang="zh-CN" dirty="0"/>
              <a:t>Different cross-cluster bandwidth</a:t>
            </a:r>
          </a:p>
          <a:p>
            <a:endParaRPr lang="en-US" altLang="zh-CN" dirty="0"/>
          </a:p>
          <a:p>
            <a:r>
              <a:rPr lang="en-US" altLang="zh-CN" dirty="0"/>
              <a:t>Findings:</a:t>
            </a:r>
          </a:p>
          <a:p>
            <a:pPr lvl="1"/>
            <a:r>
              <a:rPr lang="en-US" altLang="zh-CN" dirty="0"/>
              <a:t>Opt-S and Opt-R have greater improvements over Flat under more scarce cross-cluster bandwidth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545" y="1263386"/>
            <a:ext cx="3606800" cy="2708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545" y="3972296"/>
            <a:ext cx="359918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676399"/>
            <a:ext cx="10969943" cy="4449765"/>
          </a:xfrm>
        </p:spPr>
        <p:txBody>
          <a:bodyPr/>
          <a:lstStyle/>
          <a:p>
            <a:r>
              <a:rPr lang="en-US" dirty="0"/>
              <a:t>Study optimal repair-scaling trade-off of LRC in clustered setting</a:t>
            </a:r>
          </a:p>
          <a:p>
            <a:r>
              <a:rPr lang="en-US" dirty="0"/>
              <a:t>Design placement strategies to operate along optimal trade-off curve</a:t>
            </a:r>
          </a:p>
          <a:p>
            <a:r>
              <a:rPr lang="en-US" dirty="0"/>
              <a:t>Conduct testbed experiments to validate efficiency</a:t>
            </a:r>
          </a:p>
          <a:p>
            <a:endParaRPr lang="en-US" b="1" dirty="0"/>
          </a:p>
          <a:p>
            <a:r>
              <a:rPr lang="en-US" dirty="0"/>
              <a:t>Source code: </a:t>
            </a:r>
            <a:r>
              <a:rPr lang="en-US" b="1" dirty="0">
                <a:hlinkClick r:id="rId2"/>
              </a:rPr>
              <a:t>http://adslab.cse.cuhk.edu.hk/software/lrctradeoff</a:t>
            </a:r>
            <a:r>
              <a:rPr lang="en-US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47799"/>
            <a:ext cx="10969943" cy="4297365"/>
          </a:xfrm>
        </p:spPr>
        <p:txBody>
          <a:bodyPr/>
          <a:lstStyle/>
          <a:p>
            <a:r>
              <a:rPr lang="en-US" dirty="0"/>
              <a:t>Properties of clustered storage systems</a:t>
            </a:r>
          </a:p>
          <a:p>
            <a:pPr lvl="1"/>
            <a:r>
              <a:rPr lang="en-US" dirty="0"/>
              <a:t>Hierarchical architecture, with nodes partitioned into clusters</a:t>
            </a:r>
          </a:p>
          <a:p>
            <a:pPr lvl="1"/>
            <a:r>
              <a:rPr lang="en-US" altLang="zh-CN" dirty="0"/>
              <a:t>Cross-cluster network bandwidth is scarce</a:t>
            </a:r>
          </a:p>
          <a:p>
            <a:pPr lvl="1"/>
            <a:r>
              <a:rPr lang="en-US" dirty="0"/>
              <a:t>Failures are commonplace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28726" y="4426626"/>
            <a:ext cx="1645920" cy="1463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864386" y="5190711"/>
            <a:ext cx="540004" cy="540004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en-US" altLang="zh-CN" sz="2800" b="1" baseline="-25000" dirty="0"/>
          </a:p>
        </p:txBody>
      </p:sp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3686330" y="5187991"/>
            <a:ext cx="540004" cy="540004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en-US" altLang="zh-CN" sz="2800" b="1" baseline="-25000" dirty="0"/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2864386" y="4564556"/>
            <a:ext cx="540004" cy="540004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en-US" altLang="zh-CN" sz="2800" b="1" baseline="-25000" dirty="0"/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684489" y="4564556"/>
            <a:ext cx="540004" cy="540004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en-US" altLang="zh-CN" sz="2800" b="1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4709926" y="4426626"/>
            <a:ext cx="1645920" cy="1463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4845586" y="5190711"/>
            <a:ext cx="540004" cy="540004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en-US" altLang="zh-CN" sz="2800" b="1" baseline="-25000" dirty="0"/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5667530" y="5187991"/>
            <a:ext cx="540004" cy="540004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en-US" altLang="zh-CN" sz="2800" b="1" baseline="-25000" dirty="0"/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4845586" y="4564556"/>
            <a:ext cx="540004" cy="540004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en-US" altLang="zh-CN" sz="2800" b="1" baseline="-25000" dirty="0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5665689" y="4564556"/>
            <a:ext cx="540004" cy="540004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en-US" altLang="zh-CN" sz="2800" b="1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6691126" y="4426626"/>
            <a:ext cx="1645920" cy="146304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826786" y="5190711"/>
            <a:ext cx="540004" cy="540004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en-US" altLang="zh-CN" sz="2800" b="1" baseline="-25000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48730" y="5187991"/>
            <a:ext cx="540004" cy="540004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en-US" altLang="zh-CN" sz="2800" b="1" baseline="-25000" dirty="0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826786" y="4564556"/>
            <a:ext cx="540004" cy="540004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en-US" altLang="zh-CN" sz="2800" b="1" baseline="-25000" dirty="0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7646889" y="4564556"/>
            <a:ext cx="540004" cy="540004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en-US" altLang="zh-CN" sz="2800" b="1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4807932" y="3342849"/>
            <a:ext cx="1463040" cy="7315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Network Core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20677" y="6213158"/>
            <a:ext cx="12590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Cluster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99199" y="3708609"/>
            <a:ext cx="12590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charset="0"/>
                <a:cs typeface="Calibri" panose="020F0502020204030204" charset="0"/>
              </a:rPr>
              <a:t>Node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547665" y="5891920"/>
            <a:ext cx="2521" cy="3657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2"/>
          </p:cNvCxnSpPr>
          <p:nvPr/>
        </p:nvCxnSpPr>
        <p:spPr>
          <a:xfrm flipH="1" flipV="1">
            <a:off x="2929343" y="4230559"/>
            <a:ext cx="167244" cy="48175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47206" y="4072322"/>
            <a:ext cx="0" cy="3657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6200000">
            <a:off x="3820795" y="3439160"/>
            <a:ext cx="718185" cy="125666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 rot="16200000" flipV="1">
            <a:off x="6533515" y="3446145"/>
            <a:ext cx="718185" cy="124269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7"/>
          <p:cNvSpPr/>
          <p:nvPr/>
        </p:nvSpPr>
        <p:spPr bwMode="auto">
          <a:xfrm rot="9132506">
            <a:off x="7397476" y="3436802"/>
            <a:ext cx="490480" cy="99418"/>
          </a:xfrm>
          <a:prstGeom prst="rightArrow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59"/>
          <p:cNvSpPr txBox="1"/>
          <p:nvPr/>
        </p:nvSpPr>
        <p:spPr>
          <a:xfrm>
            <a:off x="7847012" y="3057827"/>
            <a:ext cx="390866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Cross-cluster bandwidth is the bottleneck!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Repairable Codes (LRC)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5979"/>
            <a:ext cx="10970260" cy="3116021"/>
          </a:xfrm>
        </p:spPr>
        <p:txBody>
          <a:bodyPr/>
          <a:lstStyle/>
          <a:p>
            <a:r>
              <a:rPr lang="en-US" dirty="0"/>
              <a:t>Erasure coding is a promising technique for fault tolerance</a:t>
            </a:r>
          </a:p>
          <a:p>
            <a:pPr lvl="1"/>
            <a:r>
              <a:rPr lang="en-US" dirty="0"/>
              <a:t>Higher reliability with same storage redundancy than replication</a:t>
            </a:r>
          </a:p>
          <a:p>
            <a:pPr lvl="1"/>
            <a:r>
              <a:rPr lang="en-US" altLang="zh-CN" dirty="0"/>
              <a:t>Higher repair overhead (network traffic and disk I/</a:t>
            </a:r>
            <a:r>
              <a:rPr lang="en-US" altLang="zh-CN" dirty="0" err="1"/>
              <a:t>Os</a:t>
            </a:r>
            <a:r>
              <a:rPr lang="en-US" altLang="zh-CN" dirty="0"/>
              <a:t>)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Locally Repairable Codes (LRC)</a:t>
            </a:r>
            <a:r>
              <a:rPr lang="en-US" dirty="0"/>
              <a:t> are a new family of erasure codes to mitigate repair overhead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Deployed in Azure, Facebook's data centers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t>3</a:t>
            </a:fld>
            <a:endParaRPr lang="en-US"/>
          </a:p>
        </p:txBody>
      </p:sp>
      <p:sp>
        <p:nvSpPr>
          <p:cNvPr id="350" name="Right Arrow 7"/>
          <p:cNvSpPr/>
          <p:nvPr/>
        </p:nvSpPr>
        <p:spPr bwMode="auto">
          <a:xfrm rot="9132506">
            <a:off x="8083276" y="4503602"/>
            <a:ext cx="490480" cy="99418"/>
          </a:xfrm>
          <a:prstGeom prst="rightArrow">
            <a:avLst/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1" name="TextBox 59"/>
          <p:cNvSpPr txBox="1"/>
          <p:nvPr/>
        </p:nvSpPr>
        <p:spPr>
          <a:xfrm>
            <a:off x="8532495" y="4124325"/>
            <a:ext cx="28263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D</a:t>
            </a:r>
            <a:r>
              <a:rPr lang="en-US" sz="2400" b="1" baseline="-25000" dirty="0">
                <a:solidFill>
                  <a:srgbClr val="FF0000"/>
                </a:solidFill>
              </a:rPr>
              <a:t>0</a:t>
            </a:r>
            <a:r>
              <a:rPr lang="en-US" sz="2400" b="1" dirty="0">
                <a:solidFill>
                  <a:srgbClr val="FF0000"/>
                </a:solidFill>
              </a:rPr>
              <a:t>, D</a:t>
            </a:r>
            <a:r>
              <a:rPr lang="en-US" sz="2400" b="1" baseline="-25000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FF0000"/>
                </a:solidFill>
              </a:rPr>
              <a:t>, D</a:t>
            </a:r>
            <a:r>
              <a:rPr lang="en-US" sz="2400" b="1" baseline="-25000" dirty="0">
                <a:solidFill>
                  <a:srgbClr val="FF0000"/>
                </a:solidFill>
              </a:rPr>
              <a:t>2</a:t>
            </a:r>
            <a:r>
              <a:rPr lang="en-US" sz="2400" b="1" dirty="0">
                <a:solidFill>
                  <a:srgbClr val="FF0000"/>
                </a:solidFill>
              </a:rPr>
              <a:t>, L</a:t>
            </a:r>
            <a:r>
              <a:rPr lang="en-US" sz="2400" b="1" baseline="-25000" dirty="0">
                <a:solidFill>
                  <a:srgbClr val="FF0000"/>
                </a:solidFill>
              </a:rPr>
              <a:t>0</a:t>
            </a:r>
            <a:r>
              <a:rPr lang="en-US" sz="2400" b="1" dirty="0">
                <a:solidFill>
                  <a:srgbClr val="FF0000"/>
                </a:solidFill>
              </a:rPr>
              <a:t>: a local group</a:t>
            </a:r>
          </a:p>
        </p:txBody>
      </p:sp>
      <p:sp>
        <p:nvSpPr>
          <p:cNvPr id="352" name="TextBox 59"/>
          <p:cNvSpPr txBox="1"/>
          <p:nvPr/>
        </p:nvSpPr>
        <p:spPr>
          <a:xfrm>
            <a:off x="4131945" y="6384925"/>
            <a:ext cx="334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(k, l, g, c) = (6, 2, 2, 3)</a:t>
            </a:r>
          </a:p>
        </p:txBody>
      </p:sp>
      <p:sp>
        <p:nvSpPr>
          <p:cNvPr id="353" name="Rectangle 18"/>
          <p:cNvSpPr>
            <a:spLocks noChangeArrowheads="1"/>
          </p:cNvSpPr>
          <p:nvPr/>
        </p:nvSpPr>
        <p:spPr bwMode="auto">
          <a:xfrm>
            <a:off x="3048536" y="4807171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354" name="Rectangle 18"/>
          <p:cNvSpPr>
            <a:spLocks noChangeArrowheads="1"/>
          </p:cNvSpPr>
          <p:nvPr/>
        </p:nvSpPr>
        <p:spPr bwMode="auto">
          <a:xfrm>
            <a:off x="3588540" y="4804451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55" name="Rectangle 18"/>
          <p:cNvSpPr>
            <a:spLocks noChangeArrowheads="1"/>
          </p:cNvSpPr>
          <p:nvPr/>
        </p:nvSpPr>
        <p:spPr bwMode="auto">
          <a:xfrm>
            <a:off x="5105256" y="4805944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356" name="Rectangle 18"/>
          <p:cNvSpPr>
            <a:spLocks noChangeArrowheads="1"/>
          </p:cNvSpPr>
          <p:nvPr/>
        </p:nvSpPr>
        <p:spPr bwMode="auto">
          <a:xfrm>
            <a:off x="5645260" y="4803224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357" name="Rectangle 18"/>
          <p:cNvSpPr>
            <a:spLocks noChangeArrowheads="1"/>
          </p:cNvSpPr>
          <p:nvPr/>
        </p:nvSpPr>
        <p:spPr bwMode="auto">
          <a:xfrm>
            <a:off x="4132100" y="4804451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358" name="Rectangle 18"/>
          <p:cNvSpPr>
            <a:spLocks noChangeArrowheads="1"/>
          </p:cNvSpPr>
          <p:nvPr/>
        </p:nvSpPr>
        <p:spPr bwMode="auto">
          <a:xfrm>
            <a:off x="6188820" y="4803224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359" name="Rectangle 18"/>
          <p:cNvSpPr>
            <a:spLocks noChangeArrowheads="1"/>
          </p:cNvSpPr>
          <p:nvPr/>
        </p:nvSpPr>
        <p:spPr bwMode="auto">
          <a:xfrm>
            <a:off x="7137012" y="4803224"/>
            <a:ext cx="540004" cy="540004"/>
          </a:xfrm>
          <a:prstGeom prst="rect">
            <a:avLst/>
          </a:prstGeom>
          <a:solidFill>
            <a:srgbClr val="70AD47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G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360" name="Rectangle 11"/>
          <p:cNvSpPr>
            <a:spLocks noChangeArrowheads="1"/>
          </p:cNvSpPr>
          <p:nvPr/>
        </p:nvSpPr>
        <p:spPr bwMode="auto">
          <a:xfrm>
            <a:off x="7679308" y="4804451"/>
            <a:ext cx="540004" cy="540004"/>
          </a:xfrm>
          <a:prstGeom prst="rect">
            <a:avLst/>
          </a:prstGeom>
          <a:solidFill>
            <a:srgbClr val="70AD47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G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61" name="Rectangle 18"/>
          <p:cNvSpPr>
            <a:spLocks noChangeArrowheads="1"/>
          </p:cNvSpPr>
          <p:nvPr/>
        </p:nvSpPr>
        <p:spPr bwMode="auto">
          <a:xfrm>
            <a:off x="4132100" y="5669748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362" name="Rectangle 18"/>
          <p:cNvSpPr>
            <a:spLocks noChangeArrowheads="1"/>
          </p:cNvSpPr>
          <p:nvPr/>
        </p:nvSpPr>
        <p:spPr bwMode="auto">
          <a:xfrm>
            <a:off x="6188820" y="5668521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63" name="Oval 14"/>
          <p:cNvSpPr/>
          <p:nvPr/>
        </p:nvSpPr>
        <p:spPr>
          <a:xfrm>
            <a:off x="3446560" y="4781224"/>
            <a:ext cx="137160" cy="13716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64" name="Isosceles Triangle 15"/>
          <p:cNvSpPr/>
          <p:nvPr/>
        </p:nvSpPr>
        <p:spPr>
          <a:xfrm>
            <a:off x="3446560" y="4938759"/>
            <a:ext cx="137160" cy="136022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65" name="Oval 16"/>
          <p:cNvSpPr/>
          <p:nvPr/>
        </p:nvSpPr>
        <p:spPr>
          <a:xfrm>
            <a:off x="3986310" y="4781224"/>
            <a:ext cx="137160" cy="13716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66" name="Isosceles Triangle 17"/>
          <p:cNvSpPr/>
          <p:nvPr/>
        </p:nvSpPr>
        <p:spPr>
          <a:xfrm>
            <a:off x="3986310" y="4938759"/>
            <a:ext cx="137160" cy="136022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67" name="Oval 18"/>
          <p:cNvSpPr/>
          <p:nvPr/>
        </p:nvSpPr>
        <p:spPr>
          <a:xfrm>
            <a:off x="4532410" y="4781224"/>
            <a:ext cx="137160" cy="13716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68" name="Isosceles Triangle 19"/>
          <p:cNvSpPr/>
          <p:nvPr/>
        </p:nvSpPr>
        <p:spPr>
          <a:xfrm>
            <a:off x="4532410" y="4938759"/>
            <a:ext cx="137160" cy="136022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69" name="Straight Connector 21"/>
          <p:cNvCxnSpPr>
            <a:stCxn id="363" idx="6"/>
            <a:endCxn id="365" idx="2"/>
          </p:cNvCxnSpPr>
          <p:nvPr/>
        </p:nvCxnSpPr>
        <p:spPr>
          <a:xfrm>
            <a:off x="3583720" y="4835834"/>
            <a:ext cx="402590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70" name="Straight Connector 23"/>
          <p:cNvCxnSpPr>
            <a:stCxn id="365" idx="6"/>
            <a:endCxn id="367" idx="2"/>
          </p:cNvCxnSpPr>
          <p:nvPr/>
        </p:nvCxnSpPr>
        <p:spPr>
          <a:xfrm>
            <a:off x="4123470" y="4835834"/>
            <a:ext cx="408940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71" name="Freeform 28"/>
          <p:cNvSpPr/>
          <p:nvPr/>
        </p:nvSpPr>
        <p:spPr>
          <a:xfrm>
            <a:off x="3535686" y="4909681"/>
            <a:ext cx="502920" cy="69850"/>
          </a:xfrm>
          <a:custGeom>
            <a:avLst/>
            <a:gdLst>
              <a:gd name="connsiteX0" fmla="*/ 0 w 488950"/>
              <a:gd name="connsiteY0" fmla="*/ 69850 h 69850"/>
              <a:gd name="connsiteX1" fmla="*/ 247650 w 488950"/>
              <a:gd name="connsiteY1" fmla="*/ 0 h 69850"/>
              <a:gd name="connsiteX2" fmla="*/ 488950 w 488950"/>
              <a:gd name="connsiteY2" fmla="*/ 6985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950" h="69850">
                <a:moveTo>
                  <a:pt x="0" y="69850"/>
                </a:moveTo>
                <a:cubicBezTo>
                  <a:pt x="83079" y="34925"/>
                  <a:pt x="166158" y="0"/>
                  <a:pt x="247650" y="0"/>
                </a:cubicBezTo>
                <a:cubicBezTo>
                  <a:pt x="329142" y="0"/>
                  <a:pt x="409046" y="34925"/>
                  <a:pt x="488950" y="69850"/>
                </a:cubicBez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72" name="Freeform 29"/>
          <p:cNvSpPr/>
          <p:nvPr/>
        </p:nvSpPr>
        <p:spPr>
          <a:xfrm>
            <a:off x="4081786" y="4909681"/>
            <a:ext cx="502920" cy="69850"/>
          </a:xfrm>
          <a:custGeom>
            <a:avLst/>
            <a:gdLst>
              <a:gd name="connsiteX0" fmla="*/ 0 w 488950"/>
              <a:gd name="connsiteY0" fmla="*/ 69850 h 69850"/>
              <a:gd name="connsiteX1" fmla="*/ 247650 w 488950"/>
              <a:gd name="connsiteY1" fmla="*/ 0 h 69850"/>
              <a:gd name="connsiteX2" fmla="*/ 488950 w 488950"/>
              <a:gd name="connsiteY2" fmla="*/ 6985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950" h="69850">
                <a:moveTo>
                  <a:pt x="0" y="69850"/>
                </a:moveTo>
                <a:cubicBezTo>
                  <a:pt x="83079" y="34925"/>
                  <a:pt x="166158" y="0"/>
                  <a:pt x="247650" y="0"/>
                </a:cubicBezTo>
                <a:cubicBezTo>
                  <a:pt x="329142" y="0"/>
                  <a:pt x="409046" y="34925"/>
                  <a:pt x="488950" y="69850"/>
                </a:cubicBez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73" name="Oval 30"/>
          <p:cNvSpPr/>
          <p:nvPr/>
        </p:nvSpPr>
        <p:spPr>
          <a:xfrm>
            <a:off x="5506836" y="4778823"/>
            <a:ext cx="137160" cy="13716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74" name="Isosceles Triangle 31"/>
          <p:cNvSpPr/>
          <p:nvPr/>
        </p:nvSpPr>
        <p:spPr>
          <a:xfrm>
            <a:off x="5506836" y="4936358"/>
            <a:ext cx="137160" cy="136022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75" name="Oval 32"/>
          <p:cNvSpPr/>
          <p:nvPr/>
        </p:nvSpPr>
        <p:spPr>
          <a:xfrm>
            <a:off x="6046586" y="4778823"/>
            <a:ext cx="137160" cy="13716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76" name="Isosceles Triangle 33"/>
          <p:cNvSpPr/>
          <p:nvPr/>
        </p:nvSpPr>
        <p:spPr>
          <a:xfrm>
            <a:off x="6046586" y="4936358"/>
            <a:ext cx="137160" cy="136022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77" name="Oval 34"/>
          <p:cNvSpPr/>
          <p:nvPr/>
        </p:nvSpPr>
        <p:spPr>
          <a:xfrm>
            <a:off x="6592686" y="4778823"/>
            <a:ext cx="137160" cy="13716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78" name="Isosceles Triangle 35"/>
          <p:cNvSpPr/>
          <p:nvPr/>
        </p:nvSpPr>
        <p:spPr>
          <a:xfrm>
            <a:off x="6592686" y="4936358"/>
            <a:ext cx="137160" cy="136022"/>
          </a:xfrm>
          <a:prstGeom prst="triangle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79" name="Straight Connector 36"/>
          <p:cNvCxnSpPr>
            <a:stCxn id="373" idx="6"/>
            <a:endCxn id="375" idx="2"/>
          </p:cNvCxnSpPr>
          <p:nvPr/>
        </p:nvCxnSpPr>
        <p:spPr>
          <a:xfrm>
            <a:off x="5643996" y="4833433"/>
            <a:ext cx="402590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80" name="Straight Connector 37"/>
          <p:cNvCxnSpPr>
            <a:stCxn id="375" idx="6"/>
            <a:endCxn id="377" idx="2"/>
          </p:cNvCxnSpPr>
          <p:nvPr/>
        </p:nvCxnSpPr>
        <p:spPr>
          <a:xfrm>
            <a:off x="6183746" y="4833433"/>
            <a:ext cx="408940" cy="0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81" name="Freeform 38"/>
          <p:cNvSpPr/>
          <p:nvPr/>
        </p:nvSpPr>
        <p:spPr>
          <a:xfrm>
            <a:off x="5595962" y="4907280"/>
            <a:ext cx="502920" cy="69850"/>
          </a:xfrm>
          <a:custGeom>
            <a:avLst/>
            <a:gdLst>
              <a:gd name="connsiteX0" fmla="*/ 0 w 488950"/>
              <a:gd name="connsiteY0" fmla="*/ 69850 h 69850"/>
              <a:gd name="connsiteX1" fmla="*/ 247650 w 488950"/>
              <a:gd name="connsiteY1" fmla="*/ 0 h 69850"/>
              <a:gd name="connsiteX2" fmla="*/ 488950 w 488950"/>
              <a:gd name="connsiteY2" fmla="*/ 6985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950" h="69850">
                <a:moveTo>
                  <a:pt x="0" y="69850"/>
                </a:moveTo>
                <a:cubicBezTo>
                  <a:pt x="83079" y="34925"/>
                  <a:pt x="166158" y="0"/>
                  <a:pt x="247650" y="0"/>
                </a:cubicBezTo>
                <a:cubicBezTo>
                  <a:pt x="329142" y="0"/>
                  <a:pt x="409046" y="34925"/>
                  <a:pt x="488950" y="69850"/>
                </a:cubicBez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82" name="Freeform 39"/>
          <p:cNvSpPr/>
          <p:nvPr/>
        </p:nvSpPr>
        <p:spPr>
          <a:xfrm>
            <a:off x="6142062" y="4907280"/>
            <a:ext cx="502920" cy="69850"/>
          </a:xfrm>
          <a:custGeom>
            <a:avLst/>
            <a:gdLst>
              <a:gd name="connsiteX0" fmla="*/ 0 w 488950"/>
              <a:gd name="connsiteY0" fmla="*/ 69850 h 69850"/>
              <a:gd name="connsiteX1" fmla="*/ 247650 w 488950"/>
              <a:gd name="connsiteY1" fmla="*/ 0 h 69850"/>
              <a:gd name="connsiteX2" fmla="*/ 488950 w 488950"/>
              <a:gd name="connsiteY2" fmla="*/ 6985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950" h="69850">
                <a:moveTo>
                  <a:pt x="0" y="69850"/>
                </a:moveTo>
                <a:cubicBezTo>
                  <a:pt x="83079" y="34925"/>
                  <a:pt x="166158" y="0"/>
                  <a:pt x="247650" y="0"/>
                </a:cubicBezTo>
                <a:cubicBezTo>
                  <a:pt x="329142" y="0"/>
                  <a:pt x="409046" y="34925"/>
                  <a:pt x="488950" y="69850"/>
                </a:cubicBez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83" name="Straight Connector 41"/>
          <p:cNvCxnSpPr>
            <a:stCxn id="367" idx="6"/>
            <a:endCxn id="373" idx="2"/>
          </p:cNvCxnSpPr>
          <p:nvPr/>
        </p:nvCxnSpPr>
        <p:spPr>
          <a:xfrm flipV="1">
            <a:off x="4669570" y="4833929"/>
            <a:ext cx="836930" cy="1905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84" name="Freeform 42"/>
          <p:cNvSpPr/>
          <p:nvPr/>
        </p:nvSpPr>
        <p:spPr>
          <a:xfrm>
            <a:off x="4629149" y="4907162"/>
            <a:ext cx="903315" cy="89104"/>
          </a:xfrm>
          <a:custGeom>
            <a:avLst/>
            <a:gdLst>
              <a:gd name="connsiteX0" fmla="*/ 0 w 780251"/>
              <a:gd name="connsiteY0" fmla="*/ 89018 h 89018"/>
              <a:gd name="connsiteX1" fmla="*/ 368300 w 780251"/>
              <a:gd name="connsiteY1" fmla="*/ 118 h 89018"/>
              <a:gd name="connsiteX2" fmla="*/ 749300 w 780251"/>
              <a:gd name="connsiteY2" fmla="*/ 69968 h 89018"/>
              <a:gd name="connsiteX3" fmla="*/ 730250 w 780251"/>
              <a:gd name="connsiteY3" fmla="*/ 69968 h 8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0251" h="89018">
                <a:moveTo>
                  <a:pt x="0" y="89018"/>
                </a:moveTo>
                <a:cubicBezTo>
                  <a:pt x="121708" y="46155"/>
                  <a:pt x="243417" y="3293"/>
                  <a:pt x="368300" y="118"/>
                </a:cubicBezTo>
                <a:cubicBezTo>
                  <a:pt x="493183" y="-3057"/>
                  <a:pt x="688975" y="58326"/>
                  <a:pt x="749300" y="69968"/>
                </a:cubicBezTo>
                <a:cubicBezTo>
                  <a:pt x="809625" y="81610"/>
                  <a:pt x="769937" y="75789"/>
                  <a:pt x="730250" y="69968"/>
                </a:cubicBez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85" name="Straight Arrow Connector 44"/>
          <p:cNvCxnSpPr>
            <a:stCxn id="377" idx="6"/>
          </p:cNvCxnSpPr>
          <p:nvPr/>
        </p:nvCxnSpPr>
        <p:spPr>
          <a:xfrm>
            <a:off x="6729846" y="4833433"/>
            <a:ext cx="640080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86" name="Freeform 45"/>
          <p:cNvSpPr/>
          <p:nvPr/>
        </p:nvSpPr>
        <p:spPr>
          <a:xfrm>
            <a:off x="6684212" y="4931410"/>
            <a:ext cx="1188720" cy="45720"/>
          </a:xfrm>
          <a:custGeom>
            <a:avLst/>
            <a:gdLst>
              <a:gd name="connsiteX0" fmla="*/ 0 w 1003300"/>
              <a:gd name="connsiteY0" fmla="*/ 71050 h 71050"/>
              <a:gd name="connsiteX1" fmla="*/ 577850 w 1003300"/>
              <a:gd name="connsiteY1" fmla="*/ 7550 h 71050"/>
              <a:gd name="connsiteX2" fmla="*/ 1003300 w 1003300"/>
              <a:gd name="connsiteY2" fmla="*/ 1200 h 7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3300" h="71050">
                <a:moveTo>
                  <a:pt x="0" y="71050"/>
                </a:moveTo>
                <a:cubicBezTo>
                  <a:pt x="205316" y="45121"/>
                  <a:pt x="410633" y="19192"/>
                  <a:pt x="577850" y="7550"/>
                </a:cubicBezTo>
                <a:cubicBezTo>
                  <a:pt x="745067" y="-4092"/>
                  <a:pt x="933450" y="1200"/>
                  <a:pt x="1003300" y="1200"/>
                </a:cubicBez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87" name="Rectangle 46"/>
          <p:cNvSpPr/>
          <p:nvPr/>
        </p:nvSpPr>
        <p:spPr>
          <a:xfrm>
            <a:off x="3446560" y="5294630"/>
            <a:ext cx="137160" cy="1371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88" name="Rectangle 47"/>
          <p:cNvSpPr/>
          <p:nvPr/>
        </p:nvSpPr>
        <p:spPr>
          <a:xfrm>
            <a:off x="3981744" y="5294630"/>
            <a:ext cx="137160" cy="1371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89" name="Rectangle 48"/>
          <p:cNvSpPr/>
          <p:nvPr/>
        </p:nvSpPr>
        <p:spPr>
          <a:xfrm>
            <a:off x="4528916" y="5300770"/>
            <a:ext cx="137160" cy="1371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90" name="Freeform 49"/>
          <p:cNvSpPr/>
          <p:nvPr/>
        </p:nvSpPr>
        <p:spPr>
          <a:xfrm>
            <a:off x="3505200" y="5434127"/>
            <a:ext cx="559400" cy="82809"/>
          </a:xfrm>
          <a:custGeom>
            <a:avLst/>
            <a:gdLst>
              <a:gd name="connsiteX0" fmla="*/ 0 w 559400"/>
              <a:gd name="connsiteY0" fmla="*/ 203 h 82809"/>
              <a:gd name="connsiteX1" fmla="*/ 285750 w 559400"/>
              <a:gd name="connsiteY1" fmla="*/ 82753 h 82809"/>
              <a:gd name="connsiteX2" fmla="*/ 533400 w 559400"/>
              <a:gd name="connsiteY2" fmla="*/ 12903 h 82809"/>
              <a:gd name="connsiteX3" fmla="*/ 539750 w 559400"/>
              <a:gd name="connsiteY3" fmla="*/ 203 h 8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00" h="82809">
                <a:moveTo>
                  <a:pt x="0" y="203"/>
                </a:moveTo>
                <a:cubicBezTo>
                  <a:pt x="98425" y="40419"/>
                  <a:pt x="196850" y="80636"/>
                  <a:pt x="285750" y="82753"/>
                </a:cubicBezTo>
                <a:cubicBezTo>
                  <a:pt x="374650" y="84870"/>
                  <a:pt x="491067" y="26661"/>
                  <a:pt x="533400" y="12903"/>
                </a:cubicBezTo>
                <a:cubicBezTo>
                  <a:pt x="575733" y="-855"/>
                  <a:pt x="557741" y="-326"/>
                  <a:pt x="539750" y="203"/>
                </a:cubicBez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91" name="Freeform 50"/>
          <p:cNvSpPr/>
          <p:nvPr/>
        </p:nvSpPr>
        <p:spPr>
          <a:xfrm>
            <a:off x="4051300" y="5440477"/>
            <a:ext cx="559400" cy="82809"/>
          </a:xfrm>
          <a:custGeom>
            <a:avLst/>
            <a:gdLst>
              <a:gd name="connsiteX0" fmla="*/ 0 w 559400"/>
              <a:gd name="connsiteY0" fmla="*/ 203 h 82809"/>
              <a:gd name="connsiteX1" fmla="*/ 285750 w 559400"/>
              <a:gd name="connsiteY1" fmla="*/ 82753 h 82809"/>
              <a:gd name="connsiteX2" fmla="*/ 533400 w 559400"/>
              <a:gd name="connsiteY2" fmla="*/ 12903 h 82809"/>
              <a:gd name="connsiteX3" fmla="*/ 539750 w 559400"/>
              <a:gd name="connsiteY3" fmla="*/ 203 h 8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00" h="82809">
                <a:moveTo>
                  <a:pt x="0" y="203"/>
                </a:moveTo>
                <a:cubicBezTo>
                  <a:pt x="98425" y="40419"/>
                  <a:pt x="196850" y="80636"/>
                  <a:pt x="285750" y="82753"/>
                </a:cubicBezTo>
                <a:cubicBezTo>
                  <a:pt x="374650" y="84870"/>
                  <a:pt x="491067" y="26661"/>
                  <a:pt x="533400" y="12903"/>
                </a:cubicBezTo>
                <a:cubicBezTo>
                  <a:pt x="575733" y="-855"/>
                  <a:pt x="557741" y="-326"/>
                  <a:pt x="539750" y="203"/>
                </a:cubicBez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92" name="Freeform 51"/>
          <p:cNvSpPr/>
          <p:nvPr/>
        </p:nvSpPr>
        <p:spPr>
          <a:xfrm>
            <a:off x="4394200" y="5447030"/>
            <a:ext cx="213528" cy="222250"/>
          </a:xfrm>
          <a:custGeom>
            <a:avLst/>
            <a:gdLst>
              <a:gd name="connsiteX0" fmla="*/ 203200 w 213528"/>
              <a:gd name="connsiteY0" fmla="*/ 0 h 222250"/>
              <a:gd name="connsiteX1" fmla="*/ 190500 w 213528"/>
              <a:gd name="connsiteY1" fmla="*/ 82550 h 222250"/>
              <a:gd name="connsiteX2" fmla="*/ 0 w 213528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8" h="222250">
                <a:moveTo>
                  <a:pt x="203200" y="0"/>
                </a:moveTo>
                <a:cubicBezTo>
                  <a:pt x="213783" y="22754"/>
                  <a:pt x="224367" y="45508"/>
                  <a:pt x="190500" y="82550"/>
                </a:cubicBezTo>
                <a:cubicBezTo>
                  <a:pt x="156633" y="119592"/>
                  <a:pt x="78316" y="170921"/>
                  <a:pt x="0" y="222250"/>
                </a:cubicBez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93" name="Rectangle 52"/>
          <p:cNvSpPr/>
          <p:nvPr/>
        </p:nvSpPr>
        <p:spPr>
          <a:xfrm>
            <a:off x="5505837" y="5289082"/>
            <a:ext cx="137160" cy="1371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94" name="Rectangle 53"/>
          <p:cNvSpPr/>
          <p:nvPr/>
        </p:nvSpPr>
        <p:spPr>
          <a:xfrm>
            <a:off x="6041021" y="5289082"/>
            <a:ext cx="137160" cy="1371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95" name="Rectangle 54"/>
          <p:cNvSpPr/>
          <p:nvPr/>
        </p:nvSpPr>
        <p:spPr>
          <a:xfrm>
            <a:off x="6588193" y="5295222"/>
            <a:ext cx="137160" cy="1371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96" name="Freeform 55"/>
          <p:cNvSpPr/>
          <p:nvPr/>
        </p:nvSpPr>
        <p:spPr>
          <a:xfrm>
            <a:off x="5564477" y="5428579"/>
            <a:ext cx="559400" cy="82809"/>
          </a:xfrm>
          <a:custGeom>
            <a:avLst/>
            <a:gdLst>
              <a:gd name="connsiteX0" fmla="*/ 0 w 559400"/>
              <a:gd name="connsiteY0" fmla="*/ 203 h 82809"/>
              <a:gd name="connsiteX1" fmla="*/ 285750 w 559400"/>
              <a:gd name="connsiteY1" fmla="*/ 82753 h 82809"/>
              <a:gd name="connsiteX2" fmla="*/ 533400 w 559400"/>
              <a:gd name="connsiteY2" fmla="*/ 12903 h 82809"/>
              <a:gd name="connsiteX3" fmla="*/ 539750 w 559400"/>
              <a:gd name="connsiteY3" fmla="*/ 203 h 8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00" h="82809">
                <a:moveTo>
                  <a:pt x="0" y="203"/>
                </a:moveTo>
                <a:cubicBezTo>
                  <a:pt x="98425" y="40419"/>
                  <a:pt x="196850" y="80636"/>
                  <a:pt x="285750" y="82753"/>
                </a:cubicBezTo>
                <a:cubicBezTo>
                  <a:pt x="374650" y="84870"/>
                  <a:pt x="491067" y="26661"/>
                  <a:pt x="533400" y="12903"/>
                </a:cubicBezTo>
                <a:cubicBezTo>
                  <a:pt x="575733" y="-855"/>
                  <a:pt x="557741" y="-326"/>
                  <a:pt x="539750" y="203"/>
                </a:cubicBez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97" name="Freeform 56"/>
          <p:cNvSpPr/>
          <p:nvPr/>
        </p:nvSpPr>
        <p:spPr>
          <a:xfrm>
            <a:off x="6110577" y="5434929"/>
            <a:ext cx="559400" cy="82809"/>
          </a:xfrm>
          <a:custGeom>
            <a:avLst/>
            <a:gdLst>
              <a:gd name="connsiteX0" fmla="*/ 0 w 559400"/>
              <a:gd name="connsiteY0" fmla="*/ 203 h 82809"/>
              <a:gd name="connsiteX1" fmla="*/ 285750 w 559400"/>
              <a:gd name="connsiteY1" fmla="*/ 82753 h 82809"/>
              <a:gd name="connsiteX2" fmla="*/ 533400 w 559400"/>
              <a:gd name="connsiteY2" fmla="*/ 12903 h 82809"/>
              <a:gd name="connsiteX3" fmla="*/ 539750 w 559400"/>
              <a:gd name="connsiteY3" fmla="*/ 203 h 8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00" h="82809">
                <a:moveTo>
                  <a:pt x="0" y="203"/>
                </a:moveTo>
                <a:cubicBezTo>
                  <a:pt x="98425" y="40419"/>
                  <a:pt x="196850" y="80636"/>
                  <a:pt x="285750" y="82753"/>
                </a:cubicBezTo>
                <a:cubicBezTo>
                  <a:pt x="374650" y="84870"/>
                  <a:pt x="491067" y="26661"/>
                  <a:pt x="533400" y="12903"/>
                </a:cubicBezTo>
                <a:cubicBezTo>
                  <a:pt x="575733" y="-855"/>
                  <a:pt x="557741" y="-326"/>
                  <a:pt x="539750" y="203"/>
                </a:cubicBez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98" name="Freeform 57"/>
          <p:cNvSpPr/>
          <p:nvPr/>
        </p:nvSpPr>
        <p:spPr>
          <a:xfrm>
            <a:off x="6453477" y="5441482"/>
            <a:ext cx="213528" cy="222250"/>
          </a:xfrm>
          <a:custGeom>
            <a:avLst/>
            <a:gdLst>
              <a:gd name="connsiteX0" fmla="*/ 203200 w 213528"/>
              <a:gd name="connsiteY0" fmla="*/ 0 h 222250"/>
              <a:gd name="connsiteX1" fmla="*/ 190500 w 213528"/>
              <a:gd name="connsiteY1" fmla="*/ 82550 h 222250"/>
              <a:gd name="connsiteX2" fmla="*/ 0 w 213528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8" h="222250">
                <a:moveTo>
                  <a:pt x="203200" y="0"/>
                </a:moveTo>
                <a:cubicBezTo>
                  <a:pt x="213783" y="22754"/>
                  <a:pt x="224367" y="45508"/>
                  <a:pt x="190500" y="82550"/>
                </a:cubicBezTo>
                <a:cubicBezTo>
                  <a:pt x="156633" y="119592"/>
                  <a:pt x="78316" y="170921"/>
                  <a:pt x="0" y="222250"/>
                </a:cubicBez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99" name="Rectangle 58"/>
          <p:cNvSpPr/>
          <p:nvPr/>
        </p:nvSpPr>
        <p:spPr>
          <a:xfrm>
            <a:off x="2950283" y="4682240"/>
            <a:ext cx="1828800" cy="16916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00" name="Rectangle 59"/>
          <p:cNvSpPr/>
          <p:nvPr/>
        </p:nvSpPr>
        <p:spPr>
          <a:xfrm>
            <a:off x="5004072" y="4682240"/>
            <a:ext cx="1828800" cy="16916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01" name="Rectangle 60"/>
          <p:cNvSpPr/>
          <p:nvPr/>
        </p:nvSpPr>
        <p:spPr>
          <a:xfrm>
            <a:off x="7051947" y="4682240"/>
            <a:ext cx="1280160" cy="16916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Repair of LRC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620693"/>
            <a:ext cx="10970260" cy="2944322"/>
          </a:xfrm>
        </p:spPr>
        <p:txBody>
          <a:bodyPr/>
          <a:lstStyle/>
          <a:p>
            <a:r>
              <a:rPr lang="en-US" dirty="0"/>
              <a:t>Single-block repair is common</a:t>
            </a:r>
          </a:p>
          <a:p>
            <a:pPr lvl="1"/>
            <a:r>
              <a:rPr lang="en-US" dirty="0"/>
              <a:t>Single-block failures happen more often than multi-block failures</a:t>
            </a:r>
          </a:p>
          <a:p>
            <a:pPr lvl="1"/>
            <a:r>
              <a:rPr lang="en-US" altLang="zh-CN" dirty="0"/>
              <a:t>Transient failures trigger repair of temporarily unavailable data blocks</a:t>
            </a:r>
          </a:p>
          <a:p>
            <a:r>
              <a:rPr lang="en-US" dirty="0">
                <a:solidFill>
                  <a:schemeClr val="tx1"/>
                </a:solidFill>
              </a:rPr>
              <a:t>LRC retrieves other available blocks of same local group for repair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Repair cost</a:t>
            </a:r>
            <a:r>
              <a:rPr lang="en-US" dirty="0">
                <a:solidFill>
                  <a:schemeClr val="tx1"/>
                </a:solidFill>
              </a:rPr>
              <a:t>: average cross-cluster traffic for repairing all data blocks</a:t>
            </a:r>
          </a:p>
        </p:txBody>
      </p:sp>
      <p:sp>
        <p:nvSpPr>
          <p:cNvPr id="353" name="Rectangle 18"/>
          <p:cNvSpPr>
            <a:spLocks noChangeArrowheads="1"/>
          </p:cNvSpPr>
          <p:nvPr/>
        </p:nvSpPr>
        <p:spPr bwMode="auto">
          <a:xfrm>
            <a:off x="3048536" y="4807171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354" name="Rectangle 18"/>
          <p:cNvSpPr>
            <a:spLocks noChangeArrowheads="1"/>
          </p:cNvSpPr>
          <p:nvPr/>
        </p:nvSpPr>
        <p:spPr bwMode="auto">
          <a:xfrm>
            <a:off x="3588540" y="4804451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55" name="Rectangle 18"/>
          <p:cNvSpPr>
            <a:spLocks noChangeArrowheads="1"/>
          </p:cNvSpPr>
          <p:nvPr/>
        </p:nvSpPr>
        <p:spPr bwMode="auto">
          <a:xfrm>
            <a:off x="5105256" y="4805944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356" name="Rectangle 18"/>
          <p:cNvSpPr>
            <a:spLocks noChangeArrowheads="1"/>
          </p:cNvSpPr>
          <p:nvPr/>
        </p:nvSpPr>
        <p:spPr bwMode="auto">
          <a:xfrm>
            <a:off x="5645260" y="4803224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357" name="Rectangle 18"/>
          <p:cNvSpPr>
            <a:spLocks noChangeArrowheads="1"/>
          </p:cNvSpPr>
          <p:nvPr/>
        </p:nvSpPr>
        <p:spPr bwMode="auto">
          <a:xfrm>
            <a:off x="4132100" y="4804451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358" name="Rectangle 18"/>
          <p:cNvSpPr>
            <a:spLocks noChangeArrowheads="1"/>
          </p:cNvSpPr>
          <p:nvPr/>
        </p:nvSpPr>
        <p:spPr bwMode="auto">
          <a:xfrm>
            <a:off x="6188820" y="4803224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359" name="Rectangle 18"/>
          <p:cNvSpPr>
            <a:spLocks noChangeArrowheads="1"/>
          </p:cNvSpPr>
          <p:nvPr/>
        </p:nvSpPr>
        <p:spPr bwMode="auto">
          <a:xfrm>
            <a:off x="7137012" y="4803224"/>
            <a:ext cx="540004" cy="540004"/>
          </a:xfrm>
          <a:prstGeom prst="rect">
            <a:avLst/>
          </a:prstGeom>
          <a:solidFill>
            <a:srgbClr val="70AD47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G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360" name="Rectangle 11"/>
          <p:cNvSpPr>
            <a:spLocks noChangeArrowheads="1"/>
          </p:cNvSpPr>
          <p:nvPr/>
        </p:nvSpPr>
        <p:spPr bwMode="auto">
          <a:xfrm>
            <a:off x="7679308" y="4804451"/>
            <a:ext cx="540004" cy="540004"/>
          </a:xfrm>
          <a:prstGeom prst="rect">
            <a:avLst/>
          </a:prstGeom>
          <a:solidFill>
            <a:srgbClr val="70AD47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G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61" name="Rectangle 18"/>
          <p:cNvSpPr>
            <a:spLocks noChangeArrowheads="1"/>
          </p:cNvSpPr>
          <p:nvPr/>
        </p:nvSpPr>
        <p:spPr bwMode="auto">
          <a:xfrm>
            <a:off x="4132100" y="5669748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362" name="Rectangle 18"/>
          <p:cNvSpPr>
            <a:spLocks noChangeArrowheads="1"/>
          </p:cNvSpPr>
          <p:nvPr/>
        </p:nvSpPr>
        <p:spPr bwMode="auto">
          <a:xfrm>
            <a:off x="6188820" y="5668521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87" name="Rectangle 46"/>
          <p:cNvSpPr/>
          <p:nvPr/>
        </p:nvSpPr>
        <p:spPr>
          <a:xfrm>
            <a:off x="3446560" y="5294630"/>
            <a:ext cx="137160" cy="1371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88" name="Rectangle 47"/>
          <p:cNvSpPr/>
          <p:nvPr/>
        </p:nvSpPr>
        <p:spPr>
          <a:xfrm>
            <a:off x="3981744" y="5294630"/>
            <a:ext cx="137160" cy="1371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89" name="Rectangle 48"/>
          <p:cNvSpPr/>
          <p:nvPr/>
        </p:nvSpPr>
        <p:spPr>
          <a:xfrm>
            <a:off x="4528916" y="5300770"/>
            <a:ext cx="137160" cy="1371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90" name="Freeform 49"/>
          <p:cNvSpPr/>
          <p:nvPr/>
        </p:nvSpPr>
        <p:spPr>
          <a:xfrm>
            <a:off x="3505200" y="5434127"/>
            <a:ext cx="559400" cy="82809"/>
          </a:xfrm>
          <a:custGeom>
            <a:avLst/>
            <a:gdLst>
              <a:gd name="connsiteX0" fmla="*/ 0 w 559400"/>
              <a:gd name="connsiteY0" fmla="*/ 203 h 82809"/>
              <a:gd name="connsiteX1" fmla="*/ 285750 w 559400"/>
              <a:gd name="connsiteY1" fmla="*/ 82753 h 82809"/>
              <a:gd name="connsiteX2" fmla="*/ 533400 w 559400"/>
              <a:gd name="connsiteY2" fmla="*/ 12903 h 82809"/>
              <a:gd name="connsiteX3" fmla="*/ 539750 w 559400"/>
              <a:gd name="connsiteY3" fmla="*/ 203 h 8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00" h="82809">
                <a:moveTo>
                  <a:pt x="0" y="203"/>
                </a:moveTo>
                <a:cubicBezTo>
                  <a:pt x="98425" y="40419"/>
                  <a:pt x="196850" y="80636"/>
                  <a:pt x="285750" y="82753"/>
                </a:cubicBezTo>
                <a:cubicBezTo>
                  <a:pt x="374650" y="84870"/>
                  <a:pt x="491067" y="26661"/>
                  <a:pt x="533400" y="12903"/>
                </a:cubicBezTo>
                <a:cubicBezTo>
                  <a:pt x="575733" y="-855"/>
                  <a:pt x="557741" y="-326"/>
                  <a:pt x="539750" y="203"/>
                </a:cubicBez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  <a:head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91" name="Freeform 50"/>
          <p:cNvSpPr/>
          <p:nvPr/>
        </p:nvSpPr>
        <p:spPr>
          <a:xfrm>
            <a:off x="4051300" y="5440477"/>
            <a:ext cx="559400" cy="82809"/>
          </a:xfrm>
          <a:custGeom>
            <a:avLst/>
            <a:gdLst>
              <a:gd name="connsiteX0" fmla="*/ 0 w 559400"/>
              <a:gd name="connsiteY0" fmla="*/ 203 h 82809"/>
              <a:gd name="connsiteX1" fmla="*/ 285750 w 559400"/>
              <a:gd name="connsiteY1" fmla="*/ 82753 h 82809"/>
              <a:gd name="connsiteX2" fmla="*/ 533400 w 559400"/>
              <a:gd name="connsiteY2" fmla="*/ 12903 h 82809"/>
              <a:gd name="connsiteX3" fmla="*/ 539750 w 559400"/>
              <a:gd name="connsiteY3" fmla="*/ 203 h 8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9400" h="82809">
                <a:moveTo>
                  <a:pt x="0" y="203"/>
                </a:moveTo>
                <a:cubicBezTo>
                  <a:pt x="98425" y="40419"/>
                  <a:pt x="196850" y="80636"/>
                  <a:pt x="285750" y="82753"/>
                </a:cubicBezTo>
                <a:cubicBezTo>
                  <a:pt x="374650" y="84870"/>
                  <a:pt x="491067" y="26661"/>
                  <a:pt x="533400" y="12903"/>
                </a:cubicBezTo>
                <a:cubicBezTo>
                  <a:pt x="575733" y="-855"/>
                  <a:pt x="557741" y="-326"/>
                  <a:pt x="539750" y="203"/>
                </a:cubicBezTo>
              </a:path>
            </a:pathLst>
          </a:custGeom>
          <a:noFill/>
          <a:ln w="95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92" name="Freeform 51"/>
          <p:cNvSpPr/>
          <p:nvPr/>
        </p:nvSpPr>
        <p:spPr>
          <a:xfrm>
            <a:off x="4394200" y="5447030"/>
            <a:ext cx="213528" cy="222250"/>
          </a:xfrm>
          <a:custGeom>
            <a:avLst/>
            <a:gdLst>
              <a:gd name="connsiteX0" fmla="*/ 203200 w 213528"/>
              <a:gd name="connsiteY0" fmla="*/ 0 h 222250"/>
              <a:gd name="connsiteX1" fmla="*/ 190500 w 213528"/>
              <a:gd name="connsiteY1" fmla="*/ 82550 h 222250"/>
              <a:gd name="connsiteX2" fmla="*/ 0 w 213528"/>
              <a:gd name="connsiteY2" fmla="*/ 22225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528" h="222250">
                <a:moveTo>
                  <a:pt x="203200" y="0"/>
                </a:moveTo>
                <a:cubicBezTo>
                  <a:pt x="213783" y="22754"/>
                  <a:pt x="224367" y="45508"/>
                  <a:pt x="190500" y="82550"/>
                </a:cubicBezTo>
                <a:cubicBezTo>
                  <a:pt x="156633" y="119592"/>
                  <a:pt x="78316" y="170921"/>
                  <a:pt x="0" y="222250"/>
                </a:cubicBezTo>
              </a:path>
            </a:pathLst>
          </a:custGeom>
          <a:noFill/>
          <a:ln w="0" cap="flat" cmpd="sng" algn="ctr">
            <a:solidFill>
              <a:sysClr val="windowText" lastClr="000000"/>
            </a:solidFill>
            <a:prstDash val="solid"/>
            <a:miter lim="800000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99" name="Rectangle 58"/>
          <p:cNvSpPr/>
          <p:nvPr/>
        </p:nvSpPr>
        <p:spPr>
          <a:xfrm>
            <a:off x="2950283" y="4682240"/>
            <a:ext cx="1828800" cy="16916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00" name="Rectangle 59"/>
          <p:cNvSpPr/>
          <p:nvPr/>
        </p:nvSpPr>
        <p:spPr>
          <a:xfrm>
            <a:off x="5004072" y="4682240"/>
            <a:ext cx="1828800" cy="16916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01" name="Rectangle 60"/>
          <p:cNvSpPr/>
          <p:nvPr/>
        </p:nvSpPr>
        <p:spPr>
          <a:xfrm>
            <a:off x="7051947" y="4682240"/>
            <a:ext cx="1280160" cy="16916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乘号 2"/>
          <p:cNvSpPr/>
          <p:nvPr/>
        </p:nvSpPr>
        <p:spPr>
          <a:xfrm>
            <a:off x="2988310" y="4805680"/>
            <a:ext cx="660400" cy="5715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Scaling of LRC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10970260" cy="3999230"/>
          </a:xfrm>
        </p:spPr>
        <p:txBody>
          <a:bodyPr/>
          <a:lstStyle/>
          <a:p>
            <a:r>
              <a:rPr lang="en-US" dirty="0"/>
              <a:t>Requirement in storage systems</a:t>
            </a:r>
          </a:p>
          <a:p>
            <a:pPr lvl="1"/>
            <a:r>
              <a:rPr lang="en-US" dirty="0"/>
              <a:t>Adapt to workload changes by tuning coding parameters to trade between access performance and storage efficiency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LRC adopts two coding parameters for scaling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Fast LRC</a:t>
            </a:r>
            <a:r>
              <a:rPr lang="en-US" dirty="0">
                <a:solidFill>
                  <a:schemeClr val="tx1"/>
                </a:solidFill>
              </a:rPr>
              <a:t>, e.g., LRC(12, 6, 2)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Compact LRC</a:t>
            </a:r>
            <a:r>
              <a:rPr lang="en-US" dirty="0">
                <a:solidFill>
                  <a:schemeClr val="tx1"/>
                </a:solidFill>
              </a:rPr>
              <a:t>, e.g., LRC(12, 2, 2)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Upcoding And Downcoding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0260" cy="138239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Upcoding cost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downcoding cost</a:t>
            </a:r>
            <a:endParaRPr lang="en-US" dirty="0"/>
          </a:p>
          <a:p>
            <a:pPr lvl="1"/>
            <a:r>
              <a:rPr lang="en-US" dirty="0"/>
              <a:t>Amount of cross-cluster traffic for upcoding and downcoding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220881" y="2516091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20881" y="3446185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217838" y="437935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1066485" y="437935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912089" y="437935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066485" y="2513371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066485" y="3446185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794903" y="2514273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6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794903" y="3441831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7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2794903" y="4379289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3636947" y="4379289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4475948" y="4383648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636947" y="2513371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8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636947" y="3441765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9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322685" y="2513371"/>
            <a:ext cx="540004" cy="540004"/>
          </a:xfrm>
          <a:prstGeom prst="rect">
            <a:avLst/>
          </a:prstGeom>
          <a:solidFill>
            <a:srgbClr val="70AD47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G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322685" y="3433375"/>
            <a:ext cx="540004" cy="540004"/>
          </a:xfrm>
          <a:prstGeom prst="rect">
            <a:avLst/>
          </a:prstGeom>
          <a:solidFill>
            <a:srgbClr val="70AD47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G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912089" y="2518561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1912089" y="344189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4478991" y="2513371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10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4478991" y="3446124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11</a:t>
            </a: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217838" y="5234418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30000" dirty="0">
                <a:latin typeface="Calibri" panose="020F0502020204030204" charset="0"/>
                <a:cs typeface="Calibri" panose="020F0502020204030204" charset="0"/>
              </a:rPr>
              <a:t>’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2791317" y="5234418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30000" dirty="0">
                <a:latin typeface="Calibri" panose="020F0502020204030204" charset="0"/>
                <a:cs typeface="Calibri" panose="020F0502020204030204" charset="0"/>
              </a:rPr>
              <a:t>’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44" name="Freeform 43"/>
          <p:cNvSpPr/>
          <p:nvPr/>
        </p:nvSpPr>
        <p:spPr>
          <a:xfrm>
            <a:off x="629285" y="4919293"/>
            <a:ext cx="733716" cy="94706"/>
          </a:xfrm>
          <a:custGeom>
            <a:avLst/>
            <a:gdLst>
              <a:gd name="connsiteX0" fmla="*/ 0 w 541020"/>
              <a:gd name="connsiteY0" fmla="*/ 0 h 68602"/>
              <a:gd name="connsiteX1" fmla="*/ 243840 w 541020"/>
              <a:gd name="connsiteY1" fmla="*/ 68580 h 68602"/>
              <a:gd name="connsiteX2" fmla="*/ 541020 w 541020"/>
              <a:gd name="connsiteY2" fmla="*/ 7620 h 6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020" h="68602">
                <a:moveTo>
                  <a:pt x="0" y="0"/>
                </a:moveTo>
                <a:cubicBezTo>
                  <a:pt x="76835" y="33655"/>
                  <a:pt x="153670" y="67310"/>
                  <a:pt x="243840" y="68580"/>
                </a:cubicBezTo>
                <a:cubicBezTo>
                  <a:pt x="334010" y="69850"/>
                  <a:pt x="495300" y="17780"/>
                  <a:pt x="541020" y="762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467995" y="4919293"/>
            <a:ext cx="1716860" cy="251163"/>
          </a:xfrm>
          <a:custGeom>
            <a:avLst/>
            <a:gdLst>
              <a:gd name="connsiteX0" fmla="*/ 0 w 1320800"/>
              <a:gd name="connsiteY0" fmla="*/ 6350 h 247656"/>
              <a:gd name="connsiteX1" fmla="*/ 654050 w 1320800"/>
              <a:gd name="connsiteY1" fmla="*/ 247650 h 247656"/>
              <a:gd name="connsiteX2" fmla="*/ 1320800 w 1320800"/>
              <a:gd name="connsiteY2" fmla="*/ 0 h 24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247656">
                <a:moveTo>
                  <a:pt x="0" y="6350"/>
                </a:moveTo>
                <a:cubicBezTo>
                  <a:pt x="216958" y="127529"/>
                  <a:pt x="433917" y="248708"/>
                  <a:pt x="654050" y="247650"/>
                </a:cubicBezTo>
                <a:cubicBezTo>
                  <a:pt x="874183" y="246592"/>
                  <a:pt x="1097491" y="123296"/>
                  <a:pt x="1320800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349191" y="4923581"/>
            <a:ext cx="118803" cy="310837"/>
          </a:xfrm>
          <a:custGeom>
            <a:avLst/>
            <a:gdLst>
              <a:gd name="connsiteX0" fmla="*/ 0 w 53340"/>
              <a:gd name="connsiteY0" fmla="*/ 0 h 266700"/>
              <a:gd name="connsiteX1" fmla="*/ 53340 w 53340"/>
              <a:gd name="connsiteY1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" h="266700">
                <a:moveTo>
                  <a:pt x="0" y="0"/>
                </a:moveTo>
                <a:cubicBezTo>
                  <a:pt x="17780" y="88900"/>
                  <a:pt x="45720" y="223520"/>
                  <a:pt x="53340" y="266700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2933026" y="4923581"/>
            <a:ext cx="118803" cy="310837"/>
          </a:xfrm>
          <a:custGeom>
            <a:avLst/>
            <a:gdLst>
              <a:gd name="connsiteX0" fmla="*/ 0 w 53340"/>
              <a:gd name="connsiteY0" fmla="*/ 0 h 266700"/>
              <a:gd name="connsiteX1" fmla="*/ 53340 w 53340"/>
              <a:gd name="connsiteY1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3340" h="266700">
                <a:moveTo>
                  <a:pt x="0" y="0"/>
                </a:moveTo>
                <a:cubicBezTo>
                  <a:pt x="17780" y="88900"/>
                  <a:pt x="45720" y="223520"/>
                  <a:pt x="53340" y="266700"/>
                </a:cubicBezTo>
              </a:path>
            </a:pathLst>
          </a:cu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30410" y="2419151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0410" y="4284715"/>
            <a:ext cx="731520" cy="16459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30409" y="3356100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68980" y="2419151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968980" y="4284715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68979" y="3356100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823133" y="2419151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23133" y="4284715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23132" y="3356100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698297" y="2419151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698297" y="4284715"/>
            <a:ext cx="731520" cy="16459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698296" y="3356100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536867" y="2419151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536867" y="4284715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536866" y="3356100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391020" y="2419151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391020" y="4284715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391019" y="3356100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233158" y="2419151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5233157" y="3356100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6" name="Freeform 85"/>
          <p:cNvSpPr/>
          <p:nvPr/>
        </p:nvSpPr>
        <p:spPr>
          <a:xfrm>
            <a:off x="3213119" y="4919293"/>
            <a:ext cx="733716" cy="94706"/>
          </a:xfrm>
          <a:custGeom>
            <a:avLst/>
            <a:gdLst>
              <a:gd name="connsiteX0" fmla="*/ 0 w 541020"/>
              <a:gd name="connsiteY0" fmla="*/ 0 h 68602"/>
              <a:gd name="connsiteX1" fmla="*/ 243840 w 541020"/>
              <a:gd name="connsiteY1" fmla="*/ 68580 h 68602"/>
              <a:gd name="connsiteX2" fmla="*/ 541020 w 541020"/>
              <a:gd name="connsiteY2" fmla="*/ 7620 h 68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020" h="68602">
                <a:moveTo>
                  <a:pt x="0" y="0"/>
                </a:moveTo>
                <a:cubicBezTo>
                  <a:pt x="76835" y="33655"/>
                  <a:pt x="153670" y="67310"/>
                  <a:pt x="243840" y="68580"/>
                </a:cubicBezTo>
                <a:cubicBezTo>
                  <a:pt x="334010" y="69850"/>
                  <a:pt x="495300" y="17780"/>
                  <a:pt x="541020" y="762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3051829" y="4919293"/>
            <a:ext cx="1716860" cy="251163"/>
          </a:xfrm>
          <a:custGeom>
            <a:avLst/>
            <a:gdLst>
              <a:gd name="connsiteX0" fmla="*/ 0 w 1320800"/>
              <a:gd name="connsiteY0" fmla="*/ 6350 h 247656"/>
              <a:gd name="connsiteX1" fmla="*/ 654050 w 1320800"/>
              <a:gd name="connsiteY1" fmla="*/ 247650 h 247656"/>
              <a:gd name="connsiteX2" fmla="*/ 1320800 w 1320800"/>
              <a:gd name="connsiteY2" fmla="*/ 0 h 24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0" h="247656">
                <a:moveTo>
                  <a:pt x="0" y="6350"/>
                </a:moveTo>
                <a:cubicBezTo>
                  <a:pt x="216958" y="127529"/>
                  <a:pt x="433917" y="248708"/>
                  <a:pt x="654050" y="247650"/>
                </a:cubicBezTo>
                <a:cubicBezTo>
                  <a:pt x="874183" y="246592"/>
                  <a:pt x="1097491" y="123296"/>
                  <a:pt x="1320800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triangle" w="lg" len="lg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06" name="Straight Arrow Connector 105"/>
          <p:cNvCxnSpPr>
            <a:endCxn id="83" idx="0"/>
          </p:cNvCxnSpPr>
          <p:nvPr/>
        </p:nvCxnSpPr>
        <p:spPr>
          <a:xfrm flipH="1">
            <a:off x="7465724" y="3056607"/>
            <a:ext cx="2000" cy="219577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07" name="Straight Arrow Connector 106"/>
          <p:cNvCxnSpPr/>
          <p:nvPr/>
        </p:nvCxnSpPr>
        <p:spPr>
          <a:xfrm>
            <a:off x="7597075" y="3998653"/>
            <a:ext cx="39960" cy="12536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80" name="Rectangle 18"/>
          <p:cNvSpPr>
            <a:spLocks noChangeArrowheads="1"/>
          </p:cNvSpPr>
          <p:nvPr/>
        </p:nvSpPr>
        <p:spPr bwMode="auto">
          <a:xfrm>
            <a:off x="6350118" y="2519323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81" name="Rectangle 18"/>
          <p:cNvSpPr>
            <a:spLocks noChangeArrowheads="1"/>
          </p:cNvSpPr>
          <p:nvPr/>
        </p:nvSpPr>
        <p:spPr bwMode="auto">
          <a:xfrm>
            <a:off x="6350118" y="344941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82" name="Rectangle 18"/>
          <p:cNvSpPr>
            <a:spLocks noChangeArrowheads="1"/>
          </p:cNvSpPr>
          <p:nvPr/>
        </p:nvSpPr>
        <p:spPr bwMode="auto">
          <a:xfrm>
            <a:off x="6352959" y="4382587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30000" dirty="0">
                <a:latin typeface="Calibri" panose="020F0502020204030204" charset="0"/>
                <a:cs typeface="Calibri" panose="020F0502020204030204" charset="0"/>
              </a:rPr>
              <a:t>’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83" name="Rectangle 18"/>
          <p:cNvSpPr>
            <a:spLocks noChangeArrowheads="1"/>
          </p:cNvSpPr>
          <p:nvPr/>
        </p:nvSpPr>
        <p:spPr bwMode="auto">
          <a:xfrm>
            <a:off x="7195722" y="5252381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84" name="Rectangle 18"/>
          <p:cNvSpPr>
            <a:spLocks noChangeArrowheads="1"/>
          </p:cNvSpPr>
          <p:nvPr/>
        </p:nvSpPr>
        <p:spPr bwMode="auto">
          <a:xfrm>
            <a:off x="8041326" y="5252381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7195722" y="2516603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108" name="Rectangle 18"/>
          <p:cNvSpPr>
            <a:spLocks noChangeArrowheads="1"/>
          </p:cNvSpPr>
          <p:nvPr/>
        </p:nvSpPr>
        <p:spPr bwMode="auto">
          <a:xfrm>
            <a:off x="7195722" y="344941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09" name="Rectangle 18"/>
          <p:cNvSpPr>
            <a:spLocks noChangeArrowheads="1"/>
          </p:cNvSpPr>
          <p:nvPr/>
        </p:nvSpPr>
        <p:spPr bwMode="auto">
          <a:xfrm>
            <a:off x="8924140" y="2517505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6</a:t>
            </a:r>
          </a:p>
        </p:txBody>
      </p:sp>
      <p:sp>
        <p:nvSpPr>
          <p:cNvPr id="110" name="Rectangle 18"/>
          <p:cNvSpPr>
            <a:spLocks noChangeArrowheads="1"/>
          </p:cNvSpPr>
          <p:nvPr/>
        </p:nvSpPr>
        <p:spPr bwMode="auto">
          <a:xfrm>
            <a:off x="8924140" y="3445063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7</a:t>
            </a:r>
          </a:p>
        </p:txBody>
      </p:sp>
      <p:sp>
        <p:nvSpPr>
          <p:cNvPr id="111" name="Rectangle 18"/>
          <p:cNvSpPr>
            <a:spLocks noChangeArrowheads="1"/>
          </p:cNvSpPr>
          <p:nvPr/>
        </p:nvSpPr>
        <p:spPr bwMode="auto">
          <a:xfrm>
            <a:off x="8918873" y="4382521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30000" dirty="0">
                <a:latin typeface="Calibri" panose="020F0502020204030204" charset="0"/>
                <a:cs typeface="Calibri" panose="020F0502020204030204" charset="0"/>
              </a:rPr>
              <a:t>’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12" name="Rectangle 18"/>
          <p:cNvSpPr>
            <a:spLocks noChangeArrowheads="1"/>
          </p:cNvSpPr>
          <p:nvPr/>
        </p:nvSpPr>
        <p:spPr bwMode="auto">
          <a:xfrm>
            <a:off x="9766184" y="5252315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13" name="Rectangle 18"/>
          <p:cNvSpPr>
            <a:spLocks noChangeArrowheads="1"/>
          </p:cNvSpPr>
          <p:nvPr/>
        </p:nvSpPr>
        <p:spPr bwMode="auto">
          <a:xfrm>
            <a:off x="10605185" y="5256674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14" name="Rectangle 18"/>
          <p:cNvSpPr>
            <a:spLocks noChangeArrowheads="1"/>
          </p:cNvSpPr>
          <p:nvPr/>
        </p:nvSpPr>
        <p:spPr bwMode="auto">
          <a:xfrm>
            <a:off x="9766184" y="2516603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8</a:t>
            </a:r>
          </a:p>
        </p:txBody>
      </p:sp>
      <p:sp>
        <p:nvSpPr>
          <p:cNvPr id="115" name="Rectangle 18"/>
          <p:cNvSpPr>
            <a:spLocks noChangeArrowheads="1"/>
          </p:cNvSpPr>
          <p:nvPr/>
        </p:nvSpPr>
        <p:spPr bwMode="auto">
          <a:xfrm>
            <a:off x="9766184" y="344499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9</a:t>
            </a:r>
          </a:p>
        </p:txBody>
      </p:sp>
      <p:sp>
        <p:nvSpPr>
          <p:cNvPr id="122" name="Rectangle 18"/>
          <p:cNvSpPr>
            <a:spLocks noChangeArrowheads="1"/>
          </p:cNvSpPr>
          <p:nvPr/>
        </p:nvSpPr>
        <p:spPr bwMode="auto">
          <a:xfrm>
            <a:off x="11451922" y="2516603"/>
            <a:ext cx="540004" cy="540004"/>
          </a:xfrm>
          <a:prstGeom prst="rect">
            <a:avLst/>
          </a:prstGeom>
          <a:solidFill>
            <a:srgbClr val="70AD47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G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23" name="Rectangle 122"/>
          <p:cNvSpPr>
            <a:spLocks noChangeArrowheads="1"/>
          </p:cNvSpPr>
          <p:nvPr/>
        </p:nvSpPr>
        <p:spPr bwMode="auto">
          <a:xfrm>
            <a:off x="11451922" y="3436607"/>
            <a:ext cx="540004" cy="540004"/>
          </a:xfrm>
          <a:prstGeom prst="rect">
            <a:avLst/>
          </a:prstGeom>
          <a:solidFill>
            <a:srgbClr val="70AD47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G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26" name="Rectangle 18"/>
          <p:cNvSpPr>
            <a:spLocks noChangeArrowheads="1"/>
          </p:cNvSpPr>
          <p:nvPr/>
        </p:nvSpPr>
        <p:spPr bwMode="auto">
          <a:xfrm>
            <a:off x="8041326" y="2521793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127" name="Rectangle 18"/>
          <p:cNvSpPr>
            <a:spLocks noChangeArrowheads="1"/>
          </p:cNvSpPr>
          <p:nvPr/>
        </p:nvSpPr>
        <p:spPr bwMode="auto">
          <a:xfrm>
            <a:off x="8041326" y="3445129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28" name="Rectangle 18"/>
          <p:cNvSpPr>
            <a:spLocks noChangeArrowheads="1"/>
          </p:cNvSpPr>
          <p:nvPr/>
        </p:nvSpPr>
        <p:spPr bwMode="auto">
          <a:xfrm>
            <a:off x="10608228" y="2516603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10</a:t>
            </a:r>
          </a:p>
        </p:txBody>
      </p:sp>
      <p:sp>
        <p:nvSpPr>
          <p:cNvPr id="129" name="Rectangle 18"/>
          <p:cNvSpPr>
            <a:spLocks noChangeArrowheads="1"/>
          </p:cNvSpPr>
          <p:nvPr/>
        </p:nvSpPr>
        <p:spPr bwMode="auto">
          <a:xfrm>
            <a:off x="10608228" y="3449356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11</a:t>
            </a:r>
          </a:p>
        </p:txBody>
      </p:sp>
      <p:sp>
        <p:nvSpPr>
          <p:cNvPr id="130" name="Rectangle 18"/>
          <p:cNvSpPr>
            <a:spLocks noChangeArrowheads="1"/>
          </p:cNvSpPr>
          <p:nvPr/>
        </p:nvSpPr>
        <p:spPr bwMode="auto">
          <a:xfrm>
            <a:off x="6347075" y="5237650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32" name="Rectangle 18"/>
          <p:cNvSpPr>
            <a:spLocks noChangeArrowheads="1"/>
          </p:cNvSpPr>
          <p:nvPr/>
        </p:nvSpPr>
        <p:spPr bwMode="auto">
          <a:xfrm>
            <a:off x="8920554" y="5237650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259647" y="2422383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259647" y="4287947"/>
            <a:ext cx="731520" cy="16459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259646" y="3359332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7098217" y="2422383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098217" y="5033645"/>
            <a:ext cx="731520" cy="9002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7098216" y="3359332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3" name="Rectangle 142"/>
          <p:cNvSpPr/>
          <p:nvPr/>
        </p:nvSpPr>
        <p:spPr>
          <a:xfrm>
            <a:off x="7952370" y="2422383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952370" y="5033645"/>
            <a:ext cx="731520" cy="9002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8" name="Rectangle 147"/>
          <p:cNvSpPr/>
          <p:nvPr/>
        </p:nvSpPr>
        <p:spPr>
          <a:xfrm>
            <a:off x="7952369" y="3359332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8827534" y="2422383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827534" y="4287947"/>
            <a:ext cx="731520" cy="16459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8827533" y="3359332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9666104" y="2422383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9666104" y="5033645"/>
            <a:ext cx="731520" cy="9002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9666103" y="3359332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5" name="Rectangle 154"/>
          <p:cNvSpPr/>
          <p:nvPr/>
        </p:nvSpPr>
        <p:spPr>
          <a:xfrm>
            <a:off x="10520257" y="2422383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10520257" y="5033645"/>
            <a:ext cx="731520" cy="9002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10520256" y="3359332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11362395" y="2422383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11362394" y="3359332"/>
            <a:ext cx="7315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164" name="Straight Arrow Connector 163"/>
          <p:cNvCxnSpPr/>
          <p:nvPr/>
        </p:nvCxnSpPr>
        <p:spPr>
          <a:xfrm flipH="1" flipV="1">
            <a:off x="6887079" y="4630856"/>
            <a:ext cx="1260647" cy="61942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65" name="Straight Arrow Connector 164"/>
          <p:cNvCxnSpPr/>
          <p:nvPr/>
        </p:nvCxnSpPr>
        <p:spPr>
          <a:xfrm flipH="1" flipV="1">
            <a:off x="6869426" y="4773589"/>
            <a:ext cx="488185" cy="4824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66" name="Straight Arrow Connector 165"/>
          <p:cNvCxnSpPr>
            <a:endCxn id="130" idx="0"/>
          </p:cNvCxnSpPr>
          <p:nvPr/>
        </p:nvCxnSpPr>
        <p:spPr>
          <a:xfrm flipH="1">
            <a:off x="6631047" y="4919910"/>
            <a:ext cx="10530" cy="31774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173" name="Straight Arrow Connector 172"/>
          <p:cNvCxnSpPr>
            <a:endCxn id="132" idx="0"/>
          </p:cNvCxnSpPr>
          <p:nvPr/>
        </p:nvCxnSpPr>
        <p:spPr>
          <a:xfrm flipH="1">
            <a:off x="9205161" y="4919910"/>
            <a:ext cx="13121" cy="31774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67" name="Straight Arrow Connector 66"/>
          <p:cNvCxnSpPr/>
          <p:nvPr/>
        </p:nvCxnSpPr>
        <p:spPr>
          <a:xfrm flipH="1">
            <a:off x="8329927" y="3052480"/>
            <a:ext cx="2000" cy="219577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6" name="Straight Arrow Connector 67"/>
          <p:cNvCxnSpPr/>
          <p:nvPr/>
        </p:nvCxnSpPr>
        <p:spPr>
          <a:xfrm>
            <a:off x="8461278" y="3994526"/>
            <a:ext cx="39960" cy="12536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7" name="Straight Arrow Connector 68"/>
          <p:cNvCxnSpPr/>
          <p:nvPr/>
        </p:nvCxnSpPr>
        <p:spPr>
          <a:xfrm flipH="1">
            <a:off x="10021357" y="3060900"/>
            <a:ext cx="2000" cy="219577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8" name="Straight Arrow Connector 69"/>
          <p:cNvCxnSpPr/>
          <p:nvPr/>
        </p:nvCxnSpPr>
        <p:spPr>
          <a:xfrm>
            <a:off x="10152708" y="4002946"/>
            <a:ext cx="39960" cy="12536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1" name="Straight Arrow Connector 70"/>
          <p:cNvCxnSpPr/>
          <p:nvPr/>
        </p:nvCxnSpPr>
        <p:spPr>
          <a:xfrm flipH="1">
            <a:off x="10885560" y="3056773"/>
            <a:ext cx="2000" cy="219577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2" name="Straight Arrow Connector 71"/>
          <p:cNvCxnSpPr/>
          <p:nvPr/>
        </p:nvCxnSpPr>
        <p:spPr>
          <a:xfrm>
            <a:off x="11016911" y="3998819"/>
            <a:ext cx="39960" cy="1253662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76" name="Straight Arrow Connector 75"/>
          <p:cNvCxnSpPr/>
          <p:nvPr/>
        </p:nvCxnSpPr>
        <p:spPr>
          <a:xfrm flipH="1" flipV="1">
            <a:off x="9458877" y="4623042"/>
            <a:ext cx="1260647" cy="61942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9" name="Straight Arrow Connector 76"/>
          <p:cNvCxnSpPr/>
          <p:nvPr/>
        </p:nvCxnSpPr>
        <p:spPr>
          <a:xfrm flipH="1" flipV="1">
            <a:off x="9441224" y="4765775"/>
            <a:ext cx="488185" cy="48241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52" name="TextBox 59"/>
          <p:cNvSpPr txBox="1"/>
          <p:nvPr/>
        </p:nvSpPr>
        <p:spPr>
          <a:xfrm>
            <a:off x="120650" y="6010275"/>
            <a:ext cx="35159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Upcoding, (12, 6, 2, 20) -&gt; (12, 2, 2, 16)</a:t>
            </a:r>
          </a:p>
        </p:txBody>
      </p:sp>
      <p:sp>
        <p:nvSpPr>
          <p:cNvPr id="33" name="TextBox 59"/>
          <p:cNvSpPr txBox="1"/>
          <p:nvPr/>
        </p:nvSpPr>
        <p:spPr>
          <a:xfrm>
            <a:off x="6259830" y="6010275"/>
            <a:ext cx="40462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Downcoding, (12, 2, 2, 16) -&gt; (12, 6, 2, 20)</a:t>
            </a: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6094095" y="2183130"/>
            <a:ext cx="15875" cy="3888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17220"/>
            <a:ext cx="10970260" cy="1410105"/>
          </a:xfrm>
        </p:spPr>
        <p:txBody>
          <a:bodyPr/>
          <a:lstStyle/>
          <a:p>
            <a:r>
              <a:rPr lang="en-US" dirty="0"/>
              <a:t>LRC’s cluster-aware data placement cannot simultaneously minimize both repair cost and scaling cost</a:t>
            </a:r>
          </a:p>
        </p:txBody>
      </p:sp>
      <p:sp>
        <p:nvSpPr>
          <p:cNvPr id="352" name="TextBox 59"/>
          <p:cNvSpPr txBox="1"/>
          <p:nvPr/>
        </p:nvSpPr>
        <p:spPr>
          <a:xfrm>
            <a:off x="501650" y="6315075"/>
            <a:ext cx="4319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Minimum upcoding cost</a:t>
            </a:r>
          </a:p>
        </p:txBody>
      </p:sp>
      <p:sp>
        <p:nvSpPr>
          <p:cNvPr id="204" name="TextBox 59"/>
          <p:cNvSpPr txBox="1"/>
          <p:nvPr/>
        </p:nvSpPr>
        <p:spPr>
          <a:xfrm>
            <a:off x="6605905" y="6330950"/>
            <a:ext cx="4319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Minimum repair cost</a:t>
            </a:r>
          </a:p>
        </p:txBody>
      </p:sp>
      <p:sp>
        <p:nvSpPr>
          <p:cNvPr id="273" name="Rectangle 18"/>
          <p:cNvSpPr>
            <a:spLocks noChangeArrowheads="1"/>
          </p:cNvSpPr>
          <p:nvPr/>
        </p:nvSpPr>
        <p:spPr bwMode="auto">
          <a:xfrm>
            <a:off x="673636" y="3932776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74" name="Rectangle 18"/>
          <p:cNvSpPr>
            <a:spLocks noChangeArrowheads="1"/>
          </p:cNvSpPr>
          <p:nvPr/>
        </p:nvSpPr>
        <p:spPr bwMode="auto">
          <a:xfrm>
            <a:off x="1213640" y="3930056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75" name="Rectangle 18"/>
          <p:cNvSpPr>
            <a:spLocks noChangeArrowheads="1"/>
          </p:cNvSpPr>
          <p:nvPr/>
        </p:nvSpPr>
        <p:spPr bwMode="auto">
          <a:xfrm>
            <a:off x="673636" y="3390441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76" name="Rectangle 18"/>
          <p:cNvSpPr>
            <a:spLocks noChangeArrowheads="1"/>
          </p:cNvSpPr>
          <p:nvPr/>
        </p:nvSpPr>
        <p:spPr bwMode="auto">
          <a:xfrm>
            <a:off x="1211799" y="3390441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77" name="Rectangle 18"/>
          <p:cNvSpPr>
            <a:spLocks noChangeArrowheads="1"/>
          </p:cNvSpPr>
          <p:nvPr/>
        </p:nvSpPr>
        <p:spPr bwMode="auto">
          <a:xfrm>
            <a:off x="1753136" y="3390441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78" name="Rectangle 18"/>
          <p:cNvSpPr>
            <a:spLocks noChangeArrowheads="1"/>
          </p:cNvSpPr>
          <p:nvPr/>
        </p:nvSpPr>
        <p:spPr bwMode="auto">
          <a:xfrm>
            <a:off x="660936" y="4832573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79" name="Rectangle 18"/>
          <p:cNvSpPr>
            <a:spLocks noChangeArrowheads="1"/>
          </p:cNvSpPr>
          <p:nvPr/>
        </p:nvSpPr>
        <p:spPr bwMode="auto">
          <a:xfrm>
            <a:off x="1200940" y="4834616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280" name="Rectangle 18"/>
          <p:cNvSpPr>
            <a:spLocks noChangeArrowheads="1"/>
          </p:cNvSpPr>
          <p:nvPr/>
        </p:nvSpPr>
        <p:spPr bwMode="auto">
          <a:xfrm>
            <a:off x="3121074" y="3932776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6</a:t>
            </a:r>
          </a:p>
        </p:txBody>
      </p:sp>
      <p:sp>
        <p:nvSpPr>
          <p:cNvPr id="281" name="Rectangle 18"/>
          <p:cNvSpPr>
            <a:spLocks noChangeArrowheads="1"/>
          </p:cNvSpPr>
          <p:nvPr/>
        </p:nvSpPr>
        <p:spPr bwMode="auto">
          <a:xfrm>
            <a:off x="3661078" y="3930056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7</a:t>
            </a:r>
          </a:p>
        </p:txBody>
      </p:sp>
      <p:sp>
        <p:nvSpPr>
          <p:cNvPr id="282" name="Rectangle 18"/>
          <p:cNvSpPr>
            <a:spLocks noChangeArrowheads="1"/>
          </p:cNvSpPr>
          <p:nvPr/>
        </p:nvSpPr>
        <p:spPr bwMode="auto">
          <a:xfrm>
            <a:off x="3121074" y="3390441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283" name="Rectangle 18"/>
          <p:cNvSpPr>
            <a:spLocks noChangeArrowheads="1"/>
          </p:cNvSpPr>
          <p:nvPr/>
        </p:nvSpPr>
        <p:spPr bwMode="auto">
          <a:xfrm>
            <a:off x="3659237" y="3390441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84" name="Rectangle 18"/>
          <p:cNvSpPr>
            <a:spLocks noChangeArrowheads="1"/>
          </p:cNvSpPr>
          <p:nvPr/>
        </p:nvSpPr>
        <p:spPr bwMode="auto">
          <a:xfrm>
            <a:off x="4195811" y="3390441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285" name="Rectangle 18"/>
          <p:cNvSpPr>
            <a:spLocks noChangeArrowheads="1"/>
          </p:cNvSpPr>
          <p:nvPr/>
        </p:nvSpPr>
        <p:spPr bwMode="auto">
          <a:xfrm>
            <a:off x="3108374" y="4832573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8</a:t>
            </a:r>
          </a:p>
        </p:txBody>
      </p:sp>
      <p:sp>
        <p:nvSpPr>
          <p:cNvPr id="286" name="Rectangle 18"/>
          <p:cNvSpPr>
            <a:spLocks noChangeArrowheads="1"/>
          </p:cNvSpPr>
          <p:nvPr/>
        </p:nvSpPr>
        <p:spPr bwMode="auto">
          <a:xfrm>
            <a:off x="3648378" y="4834616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9</a:t>
            </a:r>
          </a:p>
        </p:txBody>
      </p:sp>
      <p:sp>
        <p:nvSpPr>
          <p:cNvPr id="287" name="Rectangle 18"/>
          <p:cNvSpPr>
            <a:spLocks noChangeArrowheads="1"/>
          </p:cNvSpPr>
          <p:nvPr/>
        </p:nvSpPr>
        <p:spPr bwMode="auto">
          <a:xfrm>
            <a:off x="663436" y="5724301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88" name="Rectangle 18"/>
          <p:cNvSpPr>
            <a:spLocks noChangeArrowheads="1"/>
          </p:cNvSpPr>
          <p:nvPr/>
        </p:nvSpPr>
        <p:spPr bwMode="auto">
          <a:xfrm>
            <a:off x="1203440" y="5726344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289" name="Rectangle 18"/>
          <p:cNvSpPr>
            <a:spLocks noChangeArrowheads="1"/>
          </p:cNvSpPr>
          <p:nvPr/>
        </p:nvSpPr>
        <p:spPr bwMode="auto">
          <a:xfrm>
            <a:off x="3110874" y="5724301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10</a:t>
            </a:r>
          </a:p>
        </p:txBody>
      </p:sp>
      <p:sp>
        <p:nvSpPr>
          <p:cNvPr id="290" name="Rectangle 18"/>
          <p:cNvSpPr>
            <a:spLocks noChangeArrowheads="1"/>
          </p:cNvSpPr>
          <p:nvPr/>
        </p:nvSpPr>
        <p:spPr bwMode="auto">
          <a:xfrm>
            <a:off x="3650878" y="5726344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11</a:t>
            </a:r>
          </a:p>
        </p:txBody>
      </p:sp>
      <p:sp>
        <p:nvSpPr>
          <p:cNvPr id="291" name="Rectangle 87"/>
          <p:cNvSpPr/>
          <p:nvPr/>
        </p:nvSpPr>
        <p:spPr>
          <a:xfrm>
            <a:off x="566803" y="3297094"/>
            <a:ext cx="1828800" cy="12801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2" name="Rectangle 88"/>
          <p:cNvSpPr/>
          <p:nvPr/>
        </p:nvSpPr>
        <p:spPr>
          <a:xfrm>
            <a:off x="566803" y="4737274"/>
            <a:ext cx="1828800" cy="73396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3" name="Rectangle 89"/>
          <p:cNvSpPr/>
          <p:nvPr/>
        </p:nvSpPr>
        <p:spPr>
          <a:xfrm>
            <a:off x="566803" y="5628815"/>
            <a:ext cx="1828800" cy="7315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94" name="Rectangle 18"/>
          <p:cNvSpPr>
            <a:spLocks noChangeArrowheads="1"/>
          </p:cNvSpPr>
          <p:nvPr/>
        </p:nvSpPr>
        <p:spPr bwMode="auto">
          <a:xfrm>
            <a:off x="676028" y="2414103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30000" dirty="0">
                <a:latin typeface="Calibri" panose="020F0502020204030204" charset="0"/>
                <a:cs typeface="Calibri" panose="020F0502020204030204" charset="0"/>
              </a:rPr>
              <a:t>’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95" name="Rectangle 18"/>
          <p:cNvSpPr>
            <a:spLocks noChangeArrowheads="1"/>
          </p:cNvSpPr>
          <p:nvPr/>
        </p:nvSpPr>
        <p:spPr bwMode="auto">
          <a:xfrm>
            <a:off x="3123466" y="2414103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30000" dirty="0">
                <a:latin typeface="Calibri" panose="020F0502020204030204" charset="0"/>
                <a:cs typeface="Calibri" panose="020F0502020204030204" charset="0"/>
              </a:rPr>
              <a:t>’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cxnSp>
        <p:nvCxnSpPr>
          <p:cNvPr id="296" name="Elbow Connector 123"/>
          <p:cNvCxnSpPr>
            <a:stCxn id="276" idx="0"/>
            <a:endCxn id="275" idx="0"/>
          </p:cNvCxnSpPr>
          <p:nvPr/>
        </p:nvCxnSpPr>
        <p:spPr>
          <a:xfrm rot="16200000" flipV="1">
            <a:off x="1212533" y="3106738"/>
            <a:ext cx="3175" cy="537845"/>
          </a:xfrm>
          <a:prstGeom prst="bentConnector3">
            <a:avLst>
              <a:gd name="adj1" fmla="val 756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97" name="Elbow Connector 124"/>
          <p:cNvCxnSpPr/>
          <p:nvPr/>
        </p:nvCxnSpPr>
        <p:spPr>
          <a:xfrm rot="16200000" flipV="1">
            <a:off x="1556731" y="2921302"/>
            <a:ext cx="18288" cy="932688"/>
          </a:xfrm>
          <a:prstGeom prst="bentConnector3">
            <a:avLst>
              <a:gd name="adj1" fmla="val 180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298" name="Straight Arrow Connector 2"/>
          <p:cNvCxnSpPr/>
          <p:nvPr/>
        </p:nvCxnSpPr>
        <p:spPr>
          <a:xfrm flipH="1" flipV="1">
            <a:off x="780930" y="2954107"/>
            <a:ext cx="3958" cy="43891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299" name="TextBox 116"/>
          <p:cNvSpPr txBox="1"/>
          <p:nvPr/>
        </p:nvSpPr>
        <p:spPr>
          <a:xfrm>
            <a:off x="2371084" y="384809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charset="0"/>
                <a:cs typeface="Calibri" panose="020F0502020204030204" charset="0"/>
              </a:rPr>
              <a:t>Core</a:t>
            </a:r>
          </a:p>
        </p:txBody>
      </p:sp>
      <p:sp>
        <p:nvSpPr>
          <p:cNvPr id="300" name="TextBox 116"/>
          <p:cNvSpPr txBox="1"/>
          <p:nvPr/>
        </p:nvSpPr>
        <p:spPr>
          <a:xfrm>
            <a:off x="4820812" y="384809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Calibri" panose="020F0502020204030204" charset="0"/>
                <a:cs typeface="Calibri" panose="020F0502020204030204" charset="0"/>
              </a:rPr>
              <a:t>Core</a:t>
            </a:r>
            <a:endParaRPr lang="en-US" altLang="zh-CN" sz="2000" b="1" dirty="0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01" name="Straight Arrow Connector 63"/>
          <p:cNvCxnSpPr/>
          <p:nvPr/>
        </p:nvCxnSpPr>
        <p:spPr>
          <a:xfrm flipH="1" flipV="1">
            <a:off x="3230760" y="2954107"/>
            <a:ext cx="3958" cy="43891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02" name="Rectangle 38"/>
          <p:cNvSpPr/>
          <p:nvPr/>
        </p:nvSpPr>
        <p:spPr>
          <a:xfrm>
            <a:off x="3017232" y="3289976"/>
            <a:ext cx="1828800" cy="12801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3" name="Rectangle 39"/>
          <p:cNvSpPr/>
          <p:nvPr/>
        </p:nvSpPr>
        <p:spPr>
          <a:xfrm>
            <a:off x="3017232" y="4730156"/>
            <a:ext cx="1828800" cy="73396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4" name="Rectangle 40"/>
          <p:cNvSpPr/>
          <p:nvPr/>
        </p:nvSpPr>
        <p:spPr>
          <a:xfrm>
            <a:off x="3017232" y="5621697"/>
            <a:ext cx="1828800" cy="7315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05" name="Elbow Connector 125"/>
          <p:cNvCxnSpPr/>
          <p:nvPr/>
        </p:nvCxnSpPr>
        <p:spPr>
          <a:xfrm rot="16200000" flipV="1">
            <a:off x="3656200" y="3121359"/>
            <a:ext cx="12700" cy="538163"/>
          </a:xfrm>
          <a:prstGeom prst="bentConnector3">
            <a:avLst>
              <a:gd name="adj1" fmla="val 180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06" name="Elbow Connector 126"/>
          <p:cNvCxnSpPr/>
          <p:nvPr/>
        </p:nvCxnSpPr>
        <p:spPr>
          <a:xfrm rot="16200000" flipV="1">
            <a:off x="4000211" y="2921302"/>
            <a:ext cx="18288" cy="932688"/>
          </a:xfrm>
          <a:prstGeom prst="bentConnector3">
            <a:avLst>
              <a:gd name="adj1" fmla="val 180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07" name="Elbow Connector 108"/>
          <p:cNvCxnSpPr/>
          <p:nvPr/>
        </p:nvCxnSpPr>
        <p:spPr>
          <a:xfrm rot="10800000" flipH="1">
            <a:off x="6718651" y="4216029"/>
            <a:ext cx="7654" cy="741898"/>
          </a:xfrm>
          <a:prstGeom prst="bentConnector3">
            <a:avLst>
              <a:gd name="adj1" fmla="val -298667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08" name="Elbow Connector 109"/>
          <p:cNvCxnSpPr/>
          <p:nvPr/>
        </p:nvCxnSpPr>
        <p:spPr>
          <a:xfrm rot="10800000" flipH="1">
            <a:off x="6716587" y="4396700"/>
            <a:ext cx="18288" cy="1463040"/>
          </a:xfrm>
          <a:prstGeom prst="bentConnector3">
            <a:avLst>
              <a:gd name="adj1" fmla="val -169559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09" name="Elbow Connector 110"/>
          <p:cNvCxnSpPr/>
          <p:nvPr/>
        </p:nvCxnSpPr>
        <p:spPr>
          <a:xfrm rot="10800000" flipH="1">
            <a:off x="9170159" y="4211660"/>
            <a:ext cx="7654" cy="741898"/>
          </a:xfrm>
          <a:prstGeom prst="bentConnector3">
            <a:avLst>
              <a:gd name="adj1" fmla="val -298667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10" name="Elbow Connector 111"/>
          <p:cNvCxnSpPr/>
          <p:nvPr/>
        </p:nvCxnSpPr>
        <p:spPr>
          <a:xfrm rot="10800000" flipH="1">
            <a:off x="9168095" y="4392331"/>
            <a:ext cx="18288" cy="1463040"/>
          </a:xfrm>
          <a:prstGeom prst="bentConnector3">
            <a:avLst>
              <a:gd name="adj1" fmla="val -1695594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11" name="Rectangle 18"/>
          <p:cNvSpPr>
            <a:spLocks noChangeArrowheads="1"/>
          </p:cNvSpPr>
          <p:nvPr/>
        </p:nvSpPr>
        <p:spPr bwMode="auto">
          <a:xfrm>
            <a:off x="6719061" y="3074586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30000" dirty="0">
                <a:latin typeface="Calibri" panose="020F0502020204030204" charset="0"/>
                <a:cs typeface="Calibri" panose="020F0502020204030204" charset="0"/>
              </a:rPr>
              <a:t>’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312" name="Rectangle 18"/>
          <p:cNvSpPr>
            <a:spLocks noChangeArrowheads="1"/>
          </p:cNvSpPr>
          <p:nvPr/>
        </p:nvSpPr>
        <p:spPr bwMode="auto">
          <a:xfrm>
            <a:off x="9173217" y="3074586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30000" dirty="0">
                <a:latin typeface="Calibri" panose="020F0502020204030204" charset="0"/>
                <a:cs typeface="Calibri" panose="020F0502020204030204" charset="0"/>
              </a:rPr>
              <a:t>’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13" name="Rectangle 18"/>
          <p:cNvSpPr>
            <a:spLocks noChangeArrowheads="1"/>
          </p:cNvSpPr>
          <p:nvPr/>
        </p:nvSpPr>
        <p:spPr bwMode="auto">
          <a:xfrm>
            <a:off x="7258811" y="393893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314" name="Rectangle 18"/>
          <p:cNvSpPr>
            <a:spLocks noChangeArrowheads="1"/>
          </p:cNvSpPr>
          <p:nvPr/>
        </p:nvSpPr>
        <p:spPr bwMode="auto">
          <a:xfrm>
            <a:off x="7798815" y="393621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15" name="Rectangle 18"/>
          <p:cNvSpPr>
            <a:spLocks noChangeArrowheads="1"/>
          </p:cNvSpPr>
          <p:nvPr/>
        </p:nvSpPr>
        <p:spPr bwMode="auto">
          <a:xfrm>
            <a:off x="6719061" y="3936352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316" name="Rectangle 18"/>
          <p:cNvSpPr>
            <a:spLocks noChangeArrowheads="1"/>
          </p:cNvSpPr>
          <p:nvPr/>
        </p:nvSpPr>
        <p:spPr bwMode="auto">
          <a:xfrm>
            <a:off x="6706107" y="4837057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17" name="Rectangle 18"/>
          <p:cNvSpPr>
            <a:spLocks noChangeArrowheads="1"/>
          </p:cNvSpPr>
          <p:nvPr/>
        </p:nvSpPr>
        <p:spPr bwMode="auto">
          <a:xfrm>
            <a:off x="6706361" y="5727850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318" name="Rectangle 18"/>
          <p:cNvSpPr>
            <a:spLocks noChangeArrowheads="1"/>
          </p:cNvSpPr>
          <p:nvPr/>
        </p:nvSpPr>
        <p:spPr bwMode="auto">
          <a:xfrm>
            <a:off x="7246111" y="4838734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319" name="Rectangle 18"/>
          <p:cNvSpPr>
            <a:spLocks noChangeArrowheads="1"/>
          </p:cNvSpPr>
          <p:nvPr/>
        </p:nvSpPr>
        <p:spPr bwMode="auto">
          <a:xfrm>
            <a:off x="7786115" y="484077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320" name="Rectangle 18"/>
          <p:cNvSpPr>
            <a:spLocks noChangeArrowheads="1"/>
          </p:cNvSpPr>
          <p:nvPr/>
        </p:nvSpPr>
        <p:spPr bwMode="auto">
          <a:xfrm>
            <a:off x="9706249" y="393893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6</a:t>
            </a:r>
          </a:p>
        </p:txBody>
      </p:sp>
      <p:sp>
        <p:nvSpPr>
          <p:cNvPr id="321" name="Rectangle 18"/>
          <p:cNvSpPr>
            <a:spLocks noChangeArrowheads="1"/>
          </p:cNvSpPr>
          <p:nvPr/>
        </p:nvSpPr>
        <p:spPr bwMode="auto">
          <a:xfrm>
            <a:off x="10246253" y="393621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7</a:t>
            </a:r>
          </a:p>
        </p:txBody>
      </p:sp>
      <p:sp>
        <p:nvSpPr>
          <p:cNvPr id="322" name="Rectangle 18"/>
          <p:cNvSpPr>
            <a:spLocks noChangeArrowheads="1"/>
          </p:cNvSpPr>
          <p:nvPr/>
        </p:nvSpPr>
        <p:spPr bwMode="auto">
          <a:xfrm>
            <a:off x="9166499" y="3936352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323" name="Rectangle 18"/>
          <p:cNvSpPr>
            <a:spLocks noChangeArrowheads="1"/>
          </p:cNvSpPr>
          <p:nvPr/>
        </p:nvSpPr>
        <p:spPr bwMode="auto">
          <a:xfrm>
            <a:off x="9153799" y="4839756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324" name="Rectangle 18"/>
          <p:cNvSpPr>
            <a:spLocks noChangeArrowheads="1"/>
          </p:cNvSpPr>
          <p:nvPr/>
        </p:nvSpPr>
        <p:spPr bwMode="auto">
          <a:xfrm>
            <a:off x="9156045" y="5730462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325" name="Rectangle 18"/>
          <p:cNvSpPr>
            <a:spLocks noChangeArrowheads="1"/>
          </p:cNvSpPr>
          <p:nvPr/>
        </p:nvSpPr>
        <p:spPr bwMode="auto">
          <a:xfrm>
            <a:off x="9693549" y="4838734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8</a:t>
            </a:r>
          </a:p>
        </p:txBody>
      </p:sp>
      <p:sp>
        <p:nvSpPr>
          <p:cNvPr id="326" name="Rectangle 18"/>
          <p:cNvSpPr>
            <a:spLocks noChangeArrowheads="1"/>
          </p:cNvSpPr>
          <p:nvPr/>
        </p:nvSpPr>
        <p:spPr bwMode="auto">
          <a:xfrm>
            <a:off x="10233553" y="484077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9</a:t>
            </a:r>
          </a:p>
        </p:txBody>
      </p:sp>
      <p:sp>
        <p:nvSpPr>
          <p:cNvPr id="327" name="Rectangle 18"/>
          <p:cNvSpPr>
            <a:spLocks noChangeArrowheads="1"/>
          </p:cNvSpPr>
          <p:nvPr/>
        </p:nvSpPr>
        <p:spPr bwMode="auto">
          <a:xfrm>
            <a:off x="7248611" y="5736812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328" name="Rectangle 18"/>
          <p:cNvSpPr>
            <a:spLocks noChangeArrowheads="1"/>
          </p:cNvSpPr>
          <p:nvPr/>
        </p:nvSpPr>
        <p:spPr bwMode="auto">
          <a:xfrm>
            <a:off x="7788615" y="5732505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329" name="Rectangle 18"/>
          <p:cNvSpPr>
            <a:spLocks noChangeArrowheads="1"/>
          </p:cNvSpPr>
          <p:nvPr/>
        </p:nvSpPr>
        <p:spPr bwMode="auto">
          <a:xfrm>
            <a:off x="9696049" y="5730462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10</a:t>
            </a:r>
          </a:p>
        </p:txBody>
      </p:sp>
      <p:sp>
        <p:nvSpPr>
          <p:cNvPr id="330" name="Rectangle 18"/>
          <p:cNvSpPr>
            <a:spLocks noChangeArrowheads="1"/>
          </p:cNvSpPr>
          <p:nvPr/>
        </p:nvSpPr>
        <p:spPr bwMode="auto">
          <a:xfrm>
            <a:off x="10236053" y="5726155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11</a:t>
            </a:r>
          </a:p>
        </p:txBody>
      </p:sp>
      <p:sp>
        <p:nvSpPr>
          <p:cNvPr id="331" name="Rectangle 78"/>
          <p:cNvSpPr/>
          <p:nvPr/>
        </p:nvSpPr>
        <p:spPr>
          <a:xfrm>
            <a:off x="6605878" y="3847513"/>
            <a:ext cx="1828800" cy="7315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2" name="Rectangle 79"/>
          <p:cNvSpPr/>
          <p:nvPr/>
        </p:nvSpPr>
        <p:spPr>
          <a:xfrm>
            <a:off x="6605878" y="4743435"/>
            <a:ext cx="1828800" cy="73396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3" name="Rectangle 80"/>
          <p:cNvSpPr/>
          <p:nvPr/>
        </p:nvSpPr>
        <p:spPr>
          <a:xfrm>
            <a:off x="6605878" y="5634976"/>
            <a:ext cx="1828800" cy="7315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4" name="TextBox 116"/>
          <p:cNvSpPr txBox="1"/>
          <p:nvPr/>
        </p:nvSpPr>
        <p:spPr>
          <a:xfrm>
            <a:off x="8410159" y="385425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alibri" panose="020F0502020204030204" charset="0"/>
                <a:cs typeface="Calibri" panose="020F0502020204030204" charset="0"/>
              </a:rPr>
              <a:t>Core</a:t>
            </a:r>
          </a:p>
        </p:txBody>
      </p:sp>
      <p:sp>
        <p:nvSpPr>
          <p:cNvPr id="335" name="TextBox 116"/>
          <p:cNvSpPr txBox="1"/>
          <p:nvPr/>
        </p:nvSpPr>
        <p:spPr>
          <a:xfrm>
            <a:off x="10872587" y="3854256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Calibri" panose="020F0502020204030204" charset="0"/>
                <a:cs typeface="Calibri" panose="020F0502020204030204" charset="0"/>
              </a:rPr>
              <a:t>Core</a:t>
            </a:r>
            <a:endParaRPr lang="en-US" altLang="zh-CN" sz="20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6" name="Rectangle 87"/>
          <p:cNvSpPr/>
          <p:nvPr/>
        </p:nvSpPr>
        <p:spPr>
          <a:xfrm>
            <a:off x="9056307" y="3847513"/>
            <a:ext cx="1828800" cy="7315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7" name="Rectangle 88"/>
          <p:cNvSpPr/>
          <p:nvPr/>
        </p:nvSpPr>
        <p:spPr>
          <a:xfrm>
            <a:off x="9056307" y="4736317"/>
            <a:ext cx="1828800" cy="73396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8" name="Rectangle 89"/>
          <p:cNvSpPr/>
          <p:nvPr/>
        </p:nvSpPr>
        <p:spPr>
          <a:xfrm>
            <a:off x="9056307" y="5627858"/>
            <a:ext cx="1828800" cy="7315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cxnSp>
        <p:nvCxnSpPr>
          <p:cNvPr id="339" name="Straight Arrow Connector 114"/>
          <p:cNvCxnSpPr>
            <a:endCxn id="311" idx="2"/>
          </p:cNvCxnSpPr>
          <p:nvPr/>
        </p:nvCxnSpPr>
        <p:spPr>
          <a:xfrm flipV="1">
            <a:off x="6987318" y="3599985"/>
            <a:ext cx="1745" cy="31904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0" name="Straight Arrow Connector 115"/>
          <p:cNvCxnSpPr>
            <a:endCxn id="312" idx="2"/>
          </p:cNvCxnSpPr>
          <p:nvPr/>
        </p:nvCxnSpPr>
        <p:spPr>
          <a:xfrm flipH="1" flipV="1">
            <a:off x="9443219" y="3599985"/>
            <a:ext cx="3018" cy="319042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981201"/>
            <a:ext cx="10970260" cy="3581400"/>
          </a:xfrm>
        </p:spPr>
        <p:txBody>
          <a:bodyPr/>
          <a:lstStyle/>
          <a:p>
            <a:r>
              <a:rPr lang="en-US" dirty="0"/>
              <a:t>Present the optimal repair-scaling trade-off of LRC</a:t>
            </a:r>
          </a:p>
          <a:p>
            <a:pPr lvl="1"/>
            <a:r>
              <a:rPr lang="en-US" dirty="0"/>
              <a:t>Our work is the first formal study on optimal repair-scaling trade-off in erasure-coded storage</a:t>
            </a:r>
          </a:p>
          <a:p>
            <a:pPr lvl="0"/>
            <a:r>
              <a:rPr lang="en-US" dirty="0"/>
              <a:t>Derive data placements that operate along optimal trade-off curve</a:t>
            </a:r>
          </a:p>
          <a:p>
            <a:pPr lvl="0"/>
            <a:r>
              <a:rPr lang="en-US" dirty="0"/>
              <a:t>Conduct testbed experiments to show the efficiency of the placements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1143000"/>
          </a:xfrm>
        </p:spPr>
        <p:txBody>
          <a:bodyPr/>
          <a:lstStyle/>
          <a:p>
            <a:r>
              <a:rPr lang="en-US" sz="4000" dirty="0"/>
              <a:t>Insight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t>9</a:t>
            </a:fld>
            <a:endParaRPr lang="en-US"/>
          </a:p>
        </p:txBody>
      </p:sp>
      <p:sp>
        <p:nvSpPr>
          <p:cNvPr id="28" name="内容占位符 27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689626" cy="1497235"/>
          </a:xfrm>
        </p:spPr>
        <p:txBody>
          <a:bodyPr/>
          <a:lstStyle/>
          <a:p>
            <a:r>
              <a:rPr lang="en-US" dirty="0">
                <a:sym typeface="+mn-ea"/>
              </a:rPr>
              <a:t>Each local parity block collocated with its encoding data blocks to minimize repair cost</a:t>
            </a:r>
            <a:endParaRPr lang="zh-CN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All local parity blocks collocated to minimize upcoding cost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673636" y="3390441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1211799" y="3390441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753136" y="3390441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82" name="Rectangle 18"/>
          <p:cNvSpPr>
            <a:spLocks noChangeArrowheads="1"/>
          </p:cNvSpPr>
          <p:nvPr/>
        </p:nvSpPr>
        <p:spPr bwMode="auto">
          <a:xfrm>
            <a:off x="3121074" y="3390441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283" name="Rectangle 18"/>
          <p:cNvSpPr>
            <a:spLocks noChangeArrowheads="1"/>
          </p:cNvSpPr>
          <p:nvPr/>
        </p:nvSpPr>
        <p:spPr bwMode="auto">
          <a:xfrm>
            <a:off x="3659237" y="3390441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284" name="Rectangle 18"/>
          <p:cNvSpPr>
            <a:spLocks noChangeArrowheads="1"/>
          </p:cNvSpPr>
          <p:nvPr/>
        </p:nvSpPr>
        <p:spPr bwMode="auto">
          <a:xfrm>
            <a:off x="4195811" y="3390441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17" name="Rectangle 87"/>
          <p:cNvSpPr/>
          <p:nvPr/>
        </p:nvSpPr>
        <p:spPr>
          <a:xfrm>
            <a:off x="566803" y="3297094"/>
            <a:ext cx="1828800" cy="12801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02" name="Rectangle 38"/>
          <p:cNvSpPr/>
          <p:nvPr/>
        </p:nvSpPr>
        <p:spPr>
          <a:xfrm>
            <a:off x="3017232" y="3289976"/>
            <a:ext cx="1828800" cy="128016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258811" y="393893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7798815" y="393621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6719061" y="3936352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0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6706107" y="4837057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</a:t>
            </a:r>
          </a:p>
        </p:txBody>
      </p:sp>
      <p:sp>
        <p:nvSpPr>
          <p:cNvPr id="317" name="Rectangle 18"/>
          <p:cNvSpPr>
            <a:spLocks noChangeArrowheads="1"/>
          </p:cNvSpPr>
          <p:nvPr/>
        </p:nvSpPr>
        <p:spPr bwMode="auto">
          <a:xfrm>
            <a:off x="6706361" y="5727850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7246111" y="4838734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2</a:t>
            </a:r>
          </a:p>
        </p:txBody>
      </p:sp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7786115" y="484077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320" name="Rectangle 18"/>
          <p:cNvSpPr>
            <a:spLocks noChangeArrowheads="1"/>
          </p:cNvSpPr>
          <p:nvPr/>
        </p:nvSpPr>
        <p:spPr bwMode="auto">
          <a:xfrm>
            <a:off x="9706249" y="393893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6</a:t>
            </a:r>
          </a:p>
        </p:txBody>
      </p:sp>
      <p:sp>
        <p:nvSpPr>
          <p:cNvPr id="321" name="Rectangle 18"/>
          <p:cNvSpPr>
            <a:spLocks noChangeArrowheads="1"/>
          </p:cNvSpPr>
          <p:nvPr/>
        </p:nvSpPr>
        <p:spPr bwMode="auto">
          <a:xfrm>
            <a:off x="10246253" y="393621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7</a:t>
            </a:r>
          </a:p>
        </p:txBody>
      </p:sp>
      <p:sp>
        <p:nvSpPr>
          <p:cNvPr id="322" name="Rectangle 18"/>
          <p:cNvSpPr>
            <a:spLocks noChangeArrowheads="1"/>
          </p:cNvSpPr>
          <p:nvPr/>
        </p:nvSpPr>
        <p:spPr bwMode="auto">
          <a:xfrm>
            <a:off x="9166499" y="3936352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3</a:t>
            </a:r>
          </a:p>
        </p:txBody>
      </p:sp>
      <p:sp>
        <p:nvSpPr>
          <p:cNvPr id="323" name="Rectangle 18"/>
          <p:cNvSpPr>
            <a:spLocks noChangeArrowheads="1"/>
          </p:cNvSpPr>
          <p:nvPr/>
        </p:nvSpPr>
        <p:spPr bwMode="auto">
          <a:xfrm>
            <a:off x="9153799" y="4839756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324" name="Rectangle 18"/>
          <p:cNvSpPr>
            <a:spLocks noChangeArrowheads="1"/>
          </p:cNvSpPr>
          <p:nvPr/>
        </p:nvSpPr>
        <p:spPr bwMode="auto">
          <a:xfrm>
            <a:off x="9156045" y="5730462"/>
            <a:ext cx="540004" cy="540004"/>
          </a:xfrm>
          <a:prstGeom prst="rect">
            <a:avLst/>
          </a:prstGeom>
          <a:solidFill>
            <a:srgbClr val="ED7D31"/>
          </a:solidFill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L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325" name="Rectangle 18"/>
          <p:cNvSpPr>
            <a:spLocks noChangeArrowheads="1"/>
          </p:cNvSpPr>
          <p:nvPr/>
        </p:nvSpPr>
        <p:spPr bwMode="auto">
          <a:xfrm>
            <a:off x="9693549" y="4838734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8</a:t>
            </a:r>
          </a:p>
        </p:txBody>
      </p:sp>
      <p:sp>
        <p:nvSpPr>
          <p:cNvPr id="326" name="Rectangle 18"/>
          <p:cNvSpPr>
            <a:spLocks noChangeArrowheads="1"/>
          </p:cNvSpPr>
          <p:nvPr/>
        </p:nvSpPr>
        <p:spPr bwMode="auto">
          <a:xfrm>
            <a:off x="10233553" y="4840777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9</a:t>
            </a:r>
          </a:p>
        </p:txBody>
      </p:sp>
      <p:sp>
        <p:nvSpPr>
          <p:cNvPr id="327" name="Rectangle 18"/>
          <p:cNvSpPr>
            <a:spLocks noChangeArrowheads="1"/>
          </p:cNvSpPr>
          <p:nvPr/>
        </p:nvSpPr>
        <p:spPr bwMode="auto">
          <a:xfrm>
            <a:off x="7248611" y="5736812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4</a:t>
            </a:r>
          </a:p>
        </p:txBody>
      </p:sp>
      <p:sp>
        <p:nvSpPr>
          <p:cNvPr id="328" name="Rectangle 18"/>
          <p:cNvSpPr>
            <a:spLocks noChangeArrowheads="1"/>
          </p:cNvSpPr>
          <p:nvPr/>
        </p:nvSpPr>
        <p:spPr bwMode="auto">
          <a:xfrm>
            <a:off x="7788615" y="5732505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5</a:t>
            </a:r>
          </a:p>
        </p:txBody>
      </p:sp>
      <p:sp>
        <p:nvSpPr>
          <p:cNvPr id="329" name="Rectangle 18"/>
          <p:cNvSpPr>
            <a:spLocks noChangeArrowheads="1"/>
          </p:cNvSpPr>
          <p:nvPr/>
        </p:nvSpPr>
        <p:spPr bwMode="auto">
          <a:xfrm>
            <a:off x="9696049" y="5730462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10</a:t>
            </a:r>
          </a:p>
        </p:txBody>
      </p:sp>
      <p:sp>
        <p:nvSpPr>
          <p:cNvPr id="330" name="Rectangle 18"/>
          <p:cNvSpPr>
            <a:spLocks noChangeArrowheads="1"/>
          </p:cNvSpPr>
          <p:nvPr/>
        </p:nvSpPr>
        <p:spPr bwMode="auto">
          <a:xfrm>
            <a:off x="10236053" y="5726155"/>
            <a:ext cx="540004" cy="540004"/>
          </a:xfrm>
          <a:prstGeom prst="rect">
            <a:avLst/>
          </a:prstGeom>
          <a:noFill/>
          <a:ln w="9525" cap="flat" cmpd="sng">
            <a:solidFill>
              <a:sysClr val="windowText" lastClr="000000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Calibri" panose="020F0502020204030204" charset="0"/>
                <a:cs typeface="Calibri" panose="020F0502020204030204" charset="0"/>
              </a:rPr>
              <a:t>D</a:t>
            </a:r>
            <a:r>
              <a:rPr lang="en-US" altLang="zh-CN" sz="2800" b="1" baseline="-25000" dirty="0">
                <a:latin typeface="Calibri" panose="020F0502020204030204" charset="0"/>
                <a:cs typeface="Calibri" panose="020F0502020204030204" charset="0"/>
              </a:rPr>
              <a:t>11</a:t>
            </a:r>
          </a:p>
        </p:txBody>
      </p:sp>
      <p:sp>
        <p:nvSpPr>
          <p:cNvPr id="26" name="Rectangle 78"/>
          <p:cNvSpPr/>
          <p:nvPr/>
        </p:nvSpPr>
        <p:spPr>
          <a:xfrm>
            <a:off x="6605878" y="3847513"/>
            <a:ext cx="1828800" cy="7315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7" name="Rectangle 79"/>
          <p:cNvSpPr/>
          <p:nvPr/>
        </p:nvSpPr>
        <p:spPr>
          <a:xfrm>
            <a:off x="6605878" y="4743435"/>
            <a:ext cx="1828800" cy="73396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3" name="Rectangle 80"/>
          <p:cNvSpPr/>
          <p:nvPr/>
        </p:nvSpPr>
        <p:spPr>
          <a:xfrm>
            <a:off x="6605878" y="5634976"/>
            <a:ext cx="1828800" cy="7315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6" name="Rectangle 87"/>
          <p:cNvSpPr/>
          <p:nvPr/>
        </p:nvSpPr>
        <p:spPr>
          <a:xfrm>
            <a:off x="9056307" y="3847513"/>
            <a:ext cx="1828800" cy="7315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7" name="Rectangle 88"/>
          <p:cNvSpPr/>
          <p:nvPr/>
        </p:nvSpPr>
        <p:spPr>
          <a:xfrm>
            <a:off x="9056307" y="4736317"/>
            <a:ext cx="1828800" cy="73396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38" name="Rectangle 89"/>
          <p:cNvSpPr/>
          <p:nvPr/>
        </p:nvSpPr>
        <p:spPr>
          <a:xfrm>
            <a:off x="9056307" y="5627858"/>
            <a:ext cx="1828800" cy="73152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52" name="TextBox 59"/>
          <p:cNvSpPr txBox="1"/>
          <p:nvPr/>
        </p:nvSpPr>
        <p:spPr>
          <a:xfrm>
            <a:off x="501650" y="4714875"/>
            <a:ext cx="4319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Data blocks -&gt; other clusters</a:t>
            </a:r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149850" y="4464050"/>
            <a:ext cx="1080000" cy="120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33CC"/>
            </a:solidFill>
            <a:prstDash val="dash"/>
            <a:round/>
            <a:headEnd type="none" w="med" len="med"/>
            <a:tailEnd type="arrow" w="lg" len="lg"/>
          </a:ln>
        </p:spPr>
      </p:cxnSp>
      <p:sp>
        <p:nvSpPr>
          <p:cNvPr id="31" name="TextBox 59"/>
          <p:cNvSpPr txBox="1"/>
          <p:nvPr/>
        </p:nvSpPr>
        <p:spPr>
          <a:xfrm>
            <a:off x="5052060" y="3255010"/>
            <a:ext cx="155384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</a:rPr>
              <a:t>Relocate L1,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L2,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...,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trade scaling for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repair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1014</Words>
  <Application>Microsoft Office PowerPoint</Application>
  <PresentationFormat>Custom</PresentationFormat>
  <Paragraphs>348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Default Design</vt:lpstr>
      <vt:lpstr>On the Optimal Repair-Scaling Trade-off in  Locally Repairable Codes</vt:lpstr>
      <vt:lpstr>Introduction</vt:lpstr>
      <vt:lpstr>Locally Repairable Codes (LRC)</vt:lpstr>
      <vt:lpstr>Data Repair of LRC</vt:lpstr>
      <vt:lpstr>Data Scaling of LRC</vt:lpstr>
      <vt:lpstr>Upcoding And Downcoding</vt:lpstr>
      <vt:lpstr>Motivation</vt:lpstr>
      <vt:lpstr>Contributions</vt:lpstr>
      <vt:lpstr>Insight</vt:lpstr>
      <vt:lpstr>Minimizing Upcoding Cost</vt:lpstr>
      <vt:lpstr>Further Minimizing Repair Cost</vt:lpstr>
      <vt:lpstr>Trading Upcoding Cost for Repair Cost</vt:lpstr>
      <vt:lpstr>Optimality Guarantee</vt:lpstr>
      <vt:lpstr>Minimizing Repair Cost</vt:lpstr>
      <vt:lpstr>Optimal Trade-off Curve</vt:lpstr>
      <vt:lpstr>Evaluation</vt:lpstr>
      <vt:lpstr>Repair and Scaling Time Performance </vt:lpstr>
      <vt:lpstr>Impact of Cross-cluster Bandwith 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Lee</dc:creator>
  <cp:lastModifiedBy>Patrick PC Lee (CSD)</cp:lastModifiedBy>
  <cp:revision>1066</cp:revision>
  <cp:lastPrinted>2019-02-20T08:11:00Z</cp:lastPrinted>
  <dcterms:created xsi:type="dcterms:W3CDTF">2113-01-01T00:00:00Z</dcterms:created>
  <dcterms:modified xsi:type="dcterms:W3CDTF">2020-04-25T03:12:35Z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2052-11.1.0.9584</vt:lpwstr>
  </property>
</Properties>
</file>