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394" r:id="rId3"/>
    <p:sldId id="395" r:id="rId4"/>
    <p:sldId id="358" r:id="rId5"/>
    <p:sldId id="363" r:id="rId6"/>
    <p:sldId id="321" r:id="rId7"/>
    <p:sldId id="361" r:id="rId8"/>
    <p:sldId id="388" r:id="rId9"/>
    <p:sldId id="396" r:id="rId10"/>
    <p:sldId id="364" r:id="rId11"/>
    <p:sldId id="371" r:id="rId12"/>
    <p:sldId id="368" r:id="rId13"/>
    <p:sldId id="370" r:id="rId14"/>
    <p:sldId id="391" r:id="rId15"/>
    <p:sldId id="374" r:id="rId16"/>
    <p:sldId id="390" r:id="rId17"/>
    <p:sldId id="393" r:id="rId18"/>
    <p:sldId id="392" r:id="rId19"/>
    <p:sldId id="375" r:id="rId20"/>
    <p:sldId id="397" r:id="rId21"/>
    <p:sldId id="385" r:id="rId22"/>
    <p:sldId id="259" r:id="rId23"/>
    <p:sldId id="369" r:id="rId24"/>
    <p:sldId id="387" r:id="rId25"/>
    <p:sldId id="359" r:id="rId26"/>
    <p:sldId id="362" r:id="rId27"/>
    <p:sldId id="373" r:id="rId28"/>
    <p:sldId id="376" r:id="rId29"/>
    <p:sldId id="384" r:id="rId30"/>
  </p:sldIdLst>
  <p:sldSz cx="12192000" cy="6858000"/>
  <p:notesSz cx="666273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09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284"/>
    <a:srgbClr val="0E0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3" autoAdjust="0"/>
    <p:restoredTop sz="54896" autoAdjust="0"/>
  </p:normalViewPr>
  <p:slideViewPr>
    <p:cSldViewPr snapToGrid="0">
      <p:cViewPr varScale="1">
        <p:scale>
          <a:sx n="51" d="100"/>
          <a:sy n="51" d="100"/>
        </p:scale>
        <p:origin x="237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3552" y="168"/>
      </p:cViewPr>
      <p:guideLst>
        <p:guide orient="horz" pos="3126"/>
        <p:guide pos="209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913" cy="4972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0"/>
            <a:ext cx="2887913" cy="4972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9A332-DD39-4A27-ACC8-4E2A30CCE217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427"/>
            <a:ext cx="2887913" cy="4972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29427"/>
            <a:ext cx="2887913" cy="4972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7C2F-C921-4E6D-911D-1C51D50A9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31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7186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11" y="0"/>
            <a:ext cx="2887186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5AE6F-2FBC-C44D-917F-9E2784D075DA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013" y="1239838"/>
            <a:ext cx="5954712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777194"/>
            <a:ext cx="533019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887186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11" y="9428584"/>
            <a:ext cx="2887186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18319-3D5E-1D45-8B08-22FF695A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8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afternoon, everyone! I’m Mi Zhang from The Chinese University of Hong Kong. I’m glad to present our work, “parity-only caching for robust straggler tolerance”.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47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 it seems quite promising to cache parity blocks for straggler tolerance.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However, there are several challenges when applying it in practice: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encoding/decoding operations incur large I/O overhead, prolonging the latencies.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example, it takes about 1/3 of read time to perform decoding.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means that performing encoding/decoding on the I/O path directly can degrade the I/O performance inevitably.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-Another key problem is how to allocate the cache space.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Which parity blocks should we cache to achieve a lowest probability of hitting a straggler?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-Third, how to design our system for general deployment?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Our design should be independent with underlying storage systems and protocols such that it can support upper-layer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7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dirty="0"/>
              <a:t>Now let me introduce </a:t>
            </a:r>
            <a:r>
              <a:rPr lang="en-HK" dirty="0" err="1"/>
              <a:t>POCache</a:t>
            </a:r>
            <a:r>
              <a:rPr lang="en-HK" dirty="0"/>
              <a:t> design.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dirty="0"/>
              <a:t>To reduce coding overhead, we slice a large block into smaller-size unit, called </a:t>
            </a:r>
            <a:r>
              <a:rPr lang="en-HK" dirty="0" err="1"/>
              <a:t>subblock</a:t>
            </a:r>
            <a:r>
              <a:rPr lang="en-HK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dirty="0"/>
              <a:t>The </a:t>
            </a:r>
            <a:r>
              <a:rPr lang="en-HK" dirty="0" err="1"/>
              <a:t>subblocks</a:t>
            </a:r>
            <a:r>
              <a:rPr lang="en-HK" dirty="0"/>
              <a:t> in the same offset of blocks in a stripe consist of a </a:t>
            </a:r>
            <a:r>
              <a:rPr lang="en-HK" dirty="0" err="1"/>
              <a:t>substripe</a:t>
            </a:r>
            <a:r>
              <a:rPr lang="en-HK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dirty="0"/>
              <a:t>Thus, instead of caching the whole parity block, we take the parity </a:t>
            </a:r>
            <a:r>
              <a:rPr lang="en-HK" dirty="0" err="1"/>
              <a:t>subblocks</a:t>
            </a:r>
            <a:r>
              <a:rPr lang="en-HK" dirty="0"/>
              <a:t> into cache.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dirty="0"/>
              <a:t>This design enables us to parallelize coding operations across different </a:t>
            </a:r>
            <a:r>
              <a:rPr lang="en-HK" dirty="0" err="1"/>
              <a:t>substripes</a:t>
            </a:r>
            <a:r>
              <a:rPr lang="en-HK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dirty="0"/>
              <a:t>And we can pipeline the process of writing parity blocks into cache at the </a:t>
            </a:r>
            <a:r>
              <a:rPr lang="en-HK" dirty="0" err="1"/>
              <a:t>subblock</a:t>
            </a:r>
            <a:r>
              <a:rPr lang="en-HK" dirty="0"/>
              <a:t> level.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dirty="0"/>
              <a:t>In this way, we can reduce the additional latency of putting parity block into cache.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00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The second scheme to minimize the coding overhead is incremental encoding.</a:t>
            </a:r>
          </a:p>
          <a:p>
            <a:r>
              <a:rPr lang="en-HK" dirty="0"/>
              <a:t>We observe that a parity block is usually a linear combination of k data blocks.</a:t>
            </a:r>
          </a:p>
          <a:p>
            <a:r>
              <a:rPr lang="en-HK" dirty="0"/>
              <a:t>So we can perform computation when receiving a data block instead of waiting for collecting all k data blocks.</a:t>
            </a:r>
          </a:p>
          <a:p>
            <a:r>
              <a:rPr lang="en-HK" dirty="0"/>
              <a:t>Take the computation of a parity </a:t>
            </a:r>
            <a:r>
              <a:rPr lang="en-HK" dirty="0" err="1"/>
              <a:t>subblock</a:t>
            </a:r>
            <a:r>
              <a:rPr lang="en-HK" dirty="0"/>
              <a:t> C0 for example.</a:t>
            </a:r>
          </a:p>
          <a:p>
            <a:r>
              <a:rPr lang="en-HK" dirty="0"/>
              <a:t>When the first data </a:t>
            </a:r>
            <a:r>
              <a:rPr lang="en-HK" dirty="0" err="1"/>
              <a:t>subblock</a:t>
            </a:r>
            <a:r>
              <a:rPr lang="en-HK" dirty="0"/>
              <a:t> D0 comes, we compute an intermediate parity block, c0 prime.</a:t>
            </a:r>
          </a:p>
          <a:p>
            <a:r>
              <a:rPr lang="en-HK" dirty="0"/>
              <a:t>Then, when the second data </a:t>
            </a:r>
            <a:r>
              <a:rPr lang="en-HK" dirty="0" err="1"/>
              <a:t>subblock</a:t>
            </a:r>
            <a:r>
              <a:rPr lang="en-HK" dirty="0"/>
              <a:t> comes, we update C0 prime with the newly-arrived data and get C0 double prime.</a:t>
            </a:r>
          </a:p>
          <a:p>
            <a:r>
              <a:rPr lang="en-HK" dirty="0"/>
              <a:t>We update the intermediate parity </a:t>
            </a:r>
            <a:r>
              <a:rPr lang="en-HK" dirty="0" err="1"/>
              <a:t>subblocks</a:t>
            </a:r>
            <a:r>
              <a:rPr lang="en-HK" dirty="0"/>
              <a:t> with new data </a:t>
            </a:r>
            <a:r>
              <a:rPr lang="en-HK" dirty="0" err="1"/>
              <a:t>subblocks</a:t>
            </a:r>
            <a:r>
              <a:rPr lang="en-HK" dirty="0"/>
              <a:t>.</a:t>
            </a:r>
          </a:p>
          <a:p>
            <a:r>
              <a:rPr lang="en-HK" dirty="0"/>
              <a:t>At last, we get the final parity </a:t>
            </a:r>
            <a:r>
              <a:rPr lang="en-HK" dirty="0" err="1"/>
              <a:t>subblock</a:t>
            </a:r>
            <a:r>
              <a:rPr lang="en-H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94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goal is to minimize the probability of hitting a straggler, that is, to reduce the straggler hit ratio.</a:t>
            </a:r>
            <a:br>
              <a:rPr lang="en-US" dirty="0"/>
            </a:br>
            <a:r>
              <a:rPr lang="en-US" dirty="0"/>
              <a:t>We need to pay attention to two perspectives here: the appearance of stragglers and file popularity.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allocate the cache space dedicatedly for straggler tolerance, we propose a straggler-aware cache algorithm.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straggler-aware cache algorithm manages the cache space from the aspects of cache admission and eviction.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prefers to cache parity blocks for the data residing on the straggler nodes.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determine whether a node is a straggler node, we collect each node’s service rate and regrade the nodes with low service rate as stragglers according to three-sigma rule.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include the straggler nodes in a straggler list and we update the straggler list periodically.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eviction, we clear the least-recently-accessed files from the cache because previous study reports that three quarters of re-accesses will occur within few hours.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details on the cache algorithm, please refer to our paper.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98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implement </a:t>
            </a:r>
            <a:r>
              <a:rPr lang="en-US" dirty="0" err="1"/>
              <a:t>POCache</a:t>
            </a:r>
            <a:r>
              <a:rPr lang="en-US" dirty="0"/>
              <a:t> atop Hadoop 3.1 HDFS.</a:t>
            </a:r>
          </a:p>
          <a:p>
            <a:r>
              <a:rPr lang="en-US" dirty="0"/>
              <a:t>We leverage </a:t>
            </a:r>
            <a:r>
              <a:rPr lang="en-US" dirty="0" err="1"/>
              <a:t>Redis</a:t>
            </a:r>
            <a:r>
              <a:rPr lang="en-US" dirty="0"/>
              <a:t> to be the cache.</a:t>
            </a:r>
          </a:p>
          <a:p>
            <a:r>
              <a:rPr lang="en-US" dirty="0"/>
              <a:t>We add </a:t>
            </a:r>
            <a:r>
              <a:rPr lang="en-US" dirty="0" err="1"/>
              <a:t>POCache</a:t>
            </a:r>
            <a:r>
              <a:rPr lang="en-US" dirty="0"/>
              <a:t> manager on </a:t>
            </a:r>
            <a:r>
              <a:rPr lang="en-US" dirty="0" err="1"/>
              <a:t>NameNode</a:t>
            </a:r>
            <a:r>
              <a:rPr lang="en-US" dirty="0"/>
              <a:t>. </a:t>
            </a:r>
            <a:r>
              <a:rPr lang="en-US" dirty="0" err="1"/>
              <a:t>POCache</a:t>
            </a:r>
            <a:r>
              <a:rPr lang="en-US" dirty="0"/>
              <a:t> manager runs cache algorithms and stores metadata related to the parity blocks in cache.</a:t>
            </a:r>
          </a:p>
          <a:p>
            <a:r>
              <a:rPr lang="en-US" dirty="0"/>
              <a:t>Moreover, we modify the HDFS client to read with cached parity blocks and perform coding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5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conduct evaluation on a local cluster and Amazon EC2.</a:t>
            </a:r>
          </a:p>
          <a:p>
            <a:r>
              <a:rPr lang="en-US" dirty="0"/>
              <a:t>Our local cluster consists of 15 commodity computers, which are connected by 10 Gbps Ethernet switch.</a:t>
            </a:r>
          </a:p>
          <a:p>
            <a:r>
              <a:rPr lang="en-US" dirty="0"/>
              <a:t>We use benchmark tool DFS-Perf to generate workloads and collect the performance results.</a:t>
            </a:r>
          </a:p>
          <a:p>
            <a:r>
              <a:rPr lang="en-US" dirty="0"/>
              <a:t>To inject a straggler into the cluster, we run stress on some nodes to exhaust the local I/O resources.</a:t>
            </a:r>
          </a:p>
          <a:p>
            <a:r>
              <a:rPr lang="en-US" dirty="0"/>
              <a:t>By default, we set the block size as 64 </a:t>
            </a:r>
            <a:r>
              <a:rPr lang="en-US" dirty="0" err="1"/>
              <a:t>MiB</a:t>
            </a:r>
            <a:r>
              <a:rPr lang="en-US" dirty="0"/>
              <a:t>, and the file size as 256 </a:t>
            </a:r>
            <a:r>
              <a:rPr lang="en-US" dirty="0" err="1"/>
              <a:t>MiB</a:t>
            </a:r>
            <a:r>
              <a:rPr lang="en-US" dirty="0"/>
              <a:t>.</a:t>
            </a:r>
          </a:p>
          <a:p>
            <a:r>
              <a:rPr lang="en-US" dirty="0"/>
              <a:t>On Amazon EC2, we tenant 30 m5.large instances to deploy HDFS and 2 m5.2xlarge instances to be the cache nodes.</a:t>
            </a:r>
          </a:p>
          <a:p>
            <a:r>
              <a:rPr lang="en-US" dirty="0"/>
              <a:t>The network bandwidth is about 5 Gbps.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01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show the effectiveness of block slicing, we run experiments with different </a:t>
            </a:r>
            <a:r>
              <a:rPr lang="en-US" dirty="0" err="1"/>
              <a:t>subblock</a:t>
            </a:r>
            <a:r>
              <a:rPr lang="en-US" dirty="0"/>
              <a:t> size.</a:t>
            </a:r>
          </a:p>
          <a:p>
            <a:r>
              <a:rPr lang="en-US" dirty="0"/>
              <a:t>Here we cache one parity block for a file and vary </a:t>
            </a:r>
            <a:r>
              <a:rPr lang="en-US" dirty="0" err="1"/>
              <a:t>subblock</a:t>
            </a:r>
            <a:r>
              <a:rPr lang="en-US" dirty="0"/>
              <a:t> size from 0.25 </a:t>
            </a:r>
            <a:r>
              <a:rPr lang="en-US" dirty="0" err="1"/>
              <a:t>MiB</a:t>
            </a:r>
            <a:r>
              <a:rPr lang="en-US" dirty="0"/>
              <a:t> to 64 </a:t>
            </a:r>
            <a:r>
              <a:rPr lang="en-US" dirty="0" err="1"/>
              <a:t>MiB</a:t>
            </a:r>
            <a:r>
              <a:rPr lang="en-US" dirty="0"/>
              <a:t>.</a:t>
            </a:r>
          </a:p>
          <a:p>
            <a:r>
              <a:rPr lang="en-US" dirty="0"/>
              <a:t>The x axis is </a:t>
            </a:r>
            <a:r>
              <a:rPr lang="en-US" dirty="0" err="1"/>
              <a:t>sublock</a:t>
            </a:r>
            <a:r>
              <a:rPr lang="en-US" dirty="0"/>
              <a:t> size and the y axis is latency.  </a:t>
            </a:r>
          </a:p>
          <a:p>
            <a:r>
              <a:rPr lang="en-US" dirty="0"/>
              <a:t>We can see the latency is of a bathtub curve.</a:t>
            </a:r>
          </a:p>
          <a:p>
            <a:r>
              <a:rPr lang="en-US" dirty="0"/>
              <a:t>When setting the </a:t>
            </a:r>
            <a:r>
              <a:rPr lang="en-US" dirty="0" err="1"/>
              <a:t>subblock</a:t>
            </a:r>
            <a:r>
              <a:rPr lang="en-US" dirty="0"/>
              <a:t> size as 1 </a:t>
            </a:r>
            <a:r>
              <a:rPr lang="en-US" dirty="0" err="1"/>
              <a:t>MiB</a:t>
            </a:r>
            <a:r>
              <a:rPr lang="en-US" dirty="0"/>
              <a:t>, we achieve the lowest mean and tail latency.</a:t>
            </a:r>
          </a:p>
          <a:p>
            <a:r>
              <a:rPr lang="en-US" dirty="0"/>
              <a:t>Thus, we configure 1 </a:t>
            </a:r>
            <a:r>
              <a:rPr lang="en-US" dirty="0" err="1"/>
              <a:t>MiB</a:t>
            </a:r>
            <a:r>
              <a:rPr lang="en-US" dirty="0"/>
              <a:t> </a:t>
            </a:r>
            <a:r>
              <a:rPr lang="en-US" dirty="0" err="1"/>
              <a:t>subblock</a:t>
            </a:r>
            <a:r>
              <a:rPr lang="en-US" dirty="0"/>
              <a:t> in the following experiments.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then evaluate read performance with a single client.</a:t>
            </a:r>
          </a:p>
          <a:p>
            <a:r>
              <a:rPr lang="en-US" dirty="0"/>
              <a:t>We compare </a:t>
            </a:r>
            <a:r>
              <a:rPr lang="en-US" dirty="0" err="1"/>
              <a:t>POCache</a:t>
            </a:r>
            <a:r>
              <a:rPr lang="en-US" dirty="0"/>
              <a:t> with HDFS vanilla read, hedged read, and parallel read.</a:t>
            </a:r>
          </a:p>
          <a:p>
            <a:r>
              <a:rPr lang="en-US" dirty="0"/>
              <a:t>The x axis is the file size and the y axis presents the mean latency.</a:t>
            </a:r>
          </a:p>
          <a:p>
            <a:r>
              <a:rPr lang="en-US" dirty="0"/>
              <a:t>Without any straggler, the latency of </a:t>
            </a:r>
            <a:r>
              <a:rPr lang="en-US" dirty="0" err="1"/>
              <a:t>POCache</a:t>
            </a:r>
            <a:r>
              <a:rPr lang="en-US" dirty="0"/>
              <a:t> equals to that of parallel read.</a:t>
            </a:r>
            <a:br>
              <a:rPr lang="en-US" dirty="0"/>
            </a:br>
            <a:r>
              <a:rPr lang="en-US" dirty="0"/>
              <a:t>Then we inject one straggler, the read latency prolongs and the standard variation becomes larger.</a:t>
            </a:r>
          </a:p>
          <a:p>
            <a:r>
              <a:rPr lang="en-US" dirty="0"/>
              <a:t>Here </a:t>
            </a:r>
            <a:r>
              <a:rPr lang="en-US" dirty="0" err="1"/>
              <a:t>POCache</a:t>
            </a:r>
            <a:r>
              <a:rPr lang="en-US" dirty="0"/>
              <a:t> effectively eliminates straggler impact, reducing the latency with straggler almost to the latency without any straggler.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89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evaluate the read performance with multiple clients.</a:t>
            </a:r>
          </a:p>
          <a:p>
            <a:r>
              <a:rPr lang="en-US" dirty="0"/>
              <a:t>We deploy 4, 8 and 12 clients in local cluster respectively and compare </a:t>
            </a:r>
            <a:r>
              <a:rPr lang="en-US" dirty="0" err="1"/>
              <a:t>POCache</a:t>
            </a:r>
            <a:r>
              <a:rPr lang="en-US" dirty="0"/>
              <a:t> with vanilla read, hedged read, and selective replication.</a:t>
            </a:r>
          </a:p>
          <a:p>
            <a:r>
              <a:rPr lang="en-US" dirty="0"/>
              <a:t>In general, the read latencies of all mechanisms increase when more clients issue read requests.</a:t>
            </a:r>
          </a:p>
          <a:p>
            <a:r>
              <a:rPr lang="en-US" dirty="0"/>
              <a:t>Selective replication has lowest mean latency by caching the popular data but has a much larger tail latencies.</a:t>
            </a:r>
          </a:p>
          <a:p>
            <a:r>
              <a:rPr lang="en-US" dirty="0" err="1"/>
              <a:t>POCache</a:t>
            </a:r>
            <a:r>
              <a:rPr lang="en-US" dirty="0"/>
              <a:t> performs well here, achieving low mean and tail latencies.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3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cache efficiency, we compare straggler-aware cache algorithm with other cache algorithms, including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LRU, LFU, and ARC adaptive replacement cache algorithm.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write 100 4-block files to HDFS and vary the cache size from 0 to 100 in unit of blocks.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left figure, we show the straggler hit ratio versus cache size.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straggler hit ratio generally decreases when the cache size becomes larger.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these four cache algorithms, straggler-aware cache algorithm achieves the smallest straggler hit ratio.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right figure shows the latencies under different cache sizes.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Accordingly, straggler-aware cache algorithm achieves the lowest latencies, especially when the cache space is limited.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when the cache size is 40, SAC can reduce the straggler hit ratio to only 2.5% and achieve a stable read performance.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6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charset="0"/>
              <a:buNone/>
            </a:pPr>
            <a:r>
              <a:rPr lang="en-US" altLang="zh-CN" sz="1200" i="0" baseline="0" dirty="0"/>
              <a:t>-</a:t>
            </a:r>
            <a:r>
              <a:rPr lang="en-US" sz="1200" i="0" baseline="0" dirty="0"/>
              <a:t>In large-scale storage systems, performance variation is prevalent.</a:t>
            </a:r>
          </a:p>
          <a:p>
            <a:pPr marL="0" lvl="0" indent="0">
              <a:buFont typeface="Arial" charset="0"/>
              <a:buNone/>
            </a:pPr>
            <a:r>
              <a:rPr lang="en-US" sz="1200" i="0" baseline="0" dirty="0"/>
              <a:t>Some nodes remain operational but with slow performance.</a:t>
            </a:r>
          </a:p>
          <a:p>
            <a:pPr marL="0" lvl="0" indent="0">
              <a:buFont typeface="Arial" charset="0"/>
              <a:buNone/>
            </a:pPr>
            <a:r>
              <a:rPr lang="en-US" sz="1200" i="0" baseline="0" dirty="0"/>
              <a:t>We call them as stragglers, which are also known as gray failures or fail-slow failures.</a:t>
            </a:r>
          </a:p>
          <a:p>
            <a:pPr marL="0" lvl="0" indent="0">
              <a:buFont typeface="Arial" charset="0"/>
              <a:buNone/>
            </a:pPr>
            <a:r>
              <a:rPr lang="en-US" altLang="zh-CN" sz="1200" i="0" baseline="0" dirty="0"/>
              <a:t>-</a:t>
            </a:r>
            <a:r>
              <a:rPr lang="en-US" sz="1200" i="0" baseline="0" dirty="0"/>
              <a:t>Stragglers slow down the normal operations, leading to long tails in the latency distribution.</a:t>
            </a:r>
          </a:p>
          <a:p>
            <a:pPr marL="0" lvl="0" indent="0">
              <a:buFont typeface="Arial" charset="0"/>
              <a:buNone/>
            </a:pPr>
            <a:r>
              <a:rPr lang="en-US" sz="1200" i="0" baseline="0" dirty="0"/>
              <a:t>- However, it is not easy to pinpoint stragglers in a large-scale cluster.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i="0" baseline="0" dirty="0"/>
              <a:t>There are various factors to degrade the performance, such as resource sharing, background activities, workload spikes.</a:t>
            </a:r>
          </a:p>
          <a:p>
            <a:pPr marL="0" lvl="0" indent="0">
              <a:buFont typeface="Arial" charset="0"/>
              <a:buNone/>
            </a:pPr>
            <a:r>
              <a:rPr lang="en-US" sz="1200" i="0" baseline="0" dirty="0"/>
              <a:t>So given the complexity of detection, it may take a few hours and even several days to figure out the root causes of stragglers.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80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Lastly, we run experiments on Amazon EC2.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In such a shared environment, stragglers naturally exist as the performance variation is quite high.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And straggler estimation is inaccurate as the straggler nodes fluctuate.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POCache</a:t>
            </a:r>
            <a:r>
              <a:rPr lang="en-US" dirty="0">
                <a:effectLst/>
              </a:rPr>
              <a:t> still maintains the overall straggler tolerance with cached parity blocks. </a:t>
            </a:r>
            <a:endParaRPr lang="en-HK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92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conclusion, we design </a:t>
            </a:r>
            <a:r>
              <a:rPr lang="en-US" dirty="0" err="1"/>
              <a:t>POCache</a:t>
            </a:r>
            <a:r>
              <a:rPr lang="en-US" dirty="0"/>
              <a:t>, a parity-only caching for robust straggler tolerance.</a:t>
            </a:r>
            <a:br>
              <a:rPr lang="en-US" dirty="0"/>
            </a:br>
            <a:r>
              <a:rPr lang="en-US" dirty="0"/>
              <a:t>It eliminates the impact of straggler nodes and achieves stable performance.</a:t>
            </a:r>
          </a:p>
          <a:p>
            <a:r>
              <a:rPr lang="en-US" dirty="0"/>
              <a:t>We release our source code on the webpage of our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30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That's all. 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87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200" dirty="0"/>
              <a:t>When analyzing the straggler impact, one question is how do we retrieve the k blocks, sequentially or in parallel.</a:t>
            </a:r>
          </a:p>
          <a:p>
            <a:pPr marL="0" indent="0">
              <a:buFont typeface="Arial" charset="0"/>
              <a:buNone/>
            </a:pPr>
            <a:r>
              <a:rPr lang="en-US" sz="1200" dirty="0"/>
              <a:t>Actually this relates to the underlying  data layouts. There are two type of data layouts, named contiguous layout and striping layout.</a:t>
            </a:r>
          </a:p>
          <a:p>
            <a:pPr marL="0" indent="0">
              <a:buFont typeface="Arial" charset="0"/>
              <a:buNone/>
            </a:pPr>
            <a:r>
              <a:rPr lang="en-US" sz="1200" dirty="0"/>
              <a:t>Contiguous layout divides a file into several blocks and place each block in different node directly.</a:t>
            </a:r>
          </a:p>
          <a:p>
            <a:pPr marL="0" indent="0">
              <a:buFont typeface="Arial" charset="0"/>
              <a:buNone/>
            </a:pPr>
            <a:r>
              <a:rPr lang="en-US" sz="1200" dirty="0"/>
              <a:t>Striping layout breaks the file into multiple small units and stores the units across different node.</a:t>
            </a:r>
          </a:p>
          <a:p>
            <a:pPr marL="0" indent="0">
              <a:buFont typeface="Arial" charset="0"/>
              <a:buNone/>
            </a:pPr>
            <a:r>
              <a:rPr lang="en-US" sz="1200" dirty="0"/>
              <a:t>Take a 6-MiB file for example. We place it on three nodes.</a:t>
            </a:r>
            <a:br>
              <a:rPr lang="en-US" sz="1200" dirty="0"/>
            </a:br>
            <a:r>
              <a:rPr lang="en-US" sz="1200" dirty="0"/>
              <a:t>As illustrated in this figure, contiguous layout partitions the file to 3 2-MiB blocks and places them on 3 three nodes.</a:t>
            </a:r>
          </a:p>
          <a:p>
            <a:pPr marL="0" indent="0">
              <a:buFont typeface="Arial" charset="0"/>
              <a:buNone/>
            </a:pPr>
            <a:r>
              <a:rPr lang="en-US" sz="1200" dirty="0"/>
              <a:t>For striping layout, the file is broken into 6 1-MiB unit and stored across 3 nodes.</a:t>
            </a:r>
          </a:p>
          <a:p>
            <a:pPr marL="0" indent="0">
              <a:buFont typeface="Arial" charset="0"/>
              <a:buNone/>
            </a:pPr>
            <a:r>
              <a:rPr lang="en-US" sz="1200" dirty="0"/>
              <a:t>Typically, the client retrieves the data blocks sequentially under contiguous layout while reads data of a file in parallel under striping layout.</a:t>
            </a:r>
          </a:p>
          <a:p>
            <a:pPr marL="0" indent="0">
              <a:buFont typeface="Arial" charset="0"/>
              <a:buNone/>
            </a:pPr>
            <a:r>
              <a:rPr lang="en-US" sz="1200" dirty="0"/>
              <a:t>Thus, under contiguous layout, the penalty induced by the straggler is added to the overall latency.</a:t>
            </a:r>
          </a:p>
          <a:p>
            <a:pPr marL="0" indent="0">
              <a:buFont typeface="Arial" charset="0"/>
              <a:buNone/>
            </a:pPr>
            <a:r>
              <a:rPr lang="en-US" sz="1200" dirty="0"/>
              <a:t>And the overall latency under striping layout is equal to the read latency from the straggler node.</a:t>
            </a:r>
          </a:p>
          <a:p>
            <a:pPr marL="0" indent="0">
              <a:buFont typeface="Arial" charset="0"/>
              <a:buNone/>
            </a:pPr>
            <a:r>
              <a:rPr lang="en-US" sz="1200" dirty="0"/>
              <a:t>Nevertheless, the stragglers affect both data layouts and introduce long latencies.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request hits stragglers, the read latency prolongs.</a:t>
            </a:r>
          </a:p>
          <a:p>
            <a:r>
              <a:rPr lang="en-US" dirty="0"/>
              <a:t>Now let’s compute the probability of hitting stragglers.</a:t>
            </a:r>
          </a:p>
          <a:p>
            <a:r>
              <a:rPr lang="en-US" dirty="0"/>
              <a:t>Here we consider three caching mechanisms, no caching, data-only caching, parity-only caching, which are denoted as NC, </a:t>
            </a:r>
            <a:r>
              <a:rPr lang="en-US" dirty="0" err="1"/>
              <a:t>DoC</a:t>
            </a:r>
            <a:r>
              <a:rPr lang="en-US" dirty="0"/>
              <a:t>, </a:t>
            </a:r>
            <a:r>
              <a:rPr lang="en-US" dirty="0" err="1"/>
              <a:t>PoC</a:t>
            </a:r>
            <a:r>
              <a:rPr lang="en-US" dirty="0"/>
              <a:t> in the figures.</a:t>
            </a:r>
          </a:p>
          <a:p>
            <a:r>
              <a:rPr lang="en-US" dirty="0"/>
              <a:t>The y axis is the probability of hitting stragglers. And in each figure we vary a parameter denoted in x axis to do analysis.</a:t>
            </a:r>
          </a:p>
          <a:p>
            <a:r>
              <a:rPr lang="en-US" dirty="0"/>
              <a:t> </a:t>
            </a:r>
          </a:p>
          <a:p>
            <a:pPr marL="228600" indent="-228600">
              <a:buAutoNum type="alphaLcParenR"/>
            </a:pPr>
            <a:r>
              <a:rPr lang="en-US" dirty="0"/>
              <a:t>In the first figure, we cache 1 parity block for different number of data blocks. </a:t>
            </a:r>
            <a:br>
              <a:rPr lang="en-US" dirty="0"/>
            </a:br>
            <a:r>
              <a:rPr lang="en-US" dirty="0"/>
              <a:t>We use k to denote the number of data blocks. For example, we cache 1 parity block for 4 data blocks when k = 4.</a:t>
            </a:r>
            <a:br>
              <a:rPr lang="en-US" dirty="0"/>
            </a:br>
            <a:r>
              <a:rPr lang="en-US" dirty="0"/>
              <a:t>Varying k from 2 to 10, the probability of hitting stragglers increases under no caching and data-only caching. In contrast, the probability of </a:t>
            </a:r>
            <a:r>
              <a:rPr lang="en-US" dirty="0" err="1"/>
              <a:t>poc</a:t>
            </a:r>
            <a:r>
              <a:rPr lang="en-US" dirty="0"/>
              <a:t> remains quite low.</a:t>
            </a:r>
          </a:p>
          <a:p>
            <a:pPr marL="228600" indent="-228600">
              <a:buAutoNum type="alphaLcParenR"/>
            </a:pPr>
            <a:r>
              <a:rPr lang="en-US" dirty="0"/>
              <a:t>We vary the number of cached parity blocks. Which are denoted by c. Here we fix k as 4.</a:t>
            </a:r>
            <a:br>
              <a:rPr lang="en-US" dirty="0"/>
            </a:br>
            <a:r>
              <a:rPr lang="en-US" dirty="0"/>
              <a:t>We can see that there is a sweet point in the line of </a:t>
            </a:r>
            <a:r>
              <a:rPr lang="en-US" dirty="0" err="1"/>
              <a:t>poc</a:t>
            </a:r>
            <a:r>
              <a:rPr lang="en-US" dirty="0"/>
              <a:t>. That means, caching only one parity block can keep the probability of hitting stragglers quite low.</a:t>
            </a:r>
            <a:br>
              <a:rPr lang="en-US" dirty="0"/>
            </a:br>
            <a:r>
              <a:rPr lang="en-US" dirty="0"/>
              <a:t>But for Doc, it decreases linearly with the number of cached parity blocks.</a:t>
            </a:r>
          </a:p>
          <a:p>
            <a:pPr marL="228600" indent="-228600">
              <a:buAutoNum type="alphaLcParenR"/>
            </a:pPr>
            <a:r>
              <a:rPr lang="en-US" dirty="0"/>
              <a:t>In the third figure, we vary </a:t>
            </a:r>
            <a:r>
              <a:rPr lang="en-US" dirty="0" err="1"/>
              <a:t>ps</a:t>
            </a:r>
            <a:r>
              <a:rPr lang="en-US" dirty="0"/>
              <a:t>, the probability that each storage node becomes a straggler.</a:t>
            </a:r>
            <a:br>
              <a:rPr lang="en-US" dirty="0"/>
            </a:br>
            <a:r>
              <a:rPr lang="en-US" dirty="0"/>
              <a:t>We can see that </a:t>
            </a:r>
            <a:r>
              <a:rPr lang="en-US" dirty="0" err="1"/>
              <a:t>prob</a:t>
            </a:r>
            <a:r>
              <a:rPr lang="en-US" dirty="0"/>
              <a:t> of POC keeps at a quite low level while doc and </a:t>
            </a:r>
            <a:r>
              <a:rPr lang="en-US" dirty="0" err="1"/>
              <a:t>nc</a:t>
            </a:r>
            <a:r>
              <a:rPr lang="en-US" dirty="0"/>
              <a:t> increases linearly.</a:t>
            </a:r>
          </a:p>
          <a:p>
            <a:pPr marL="228600" indent="-228600">
              <a:buAutoNum type="alphaLcParenR"/>
            </a:pPr>
            <a:r>
              <a:rPr lang="en-US" dirty="0"/>
              <a:t>In the last figure, we explore the relation between probability of hitting stragglers and the probability that each cache node becomes a straggler, pc.</a:t>
            </a:r>
            <a:br>
              <a:rPr lang="en-US" dirty="0"/>
            </a:br>
            <a:r>
              <a:rPr lang="en-US" dirty="0"/>
              <a:t>We can see that </a:t>
            </a:r>
            <a:r>
              <a:rPr lang="en-US" dirty="0" err="1"/>
              <a:t>p_c</a:t>
            </a:r>
            <a:r>
              <a:rPr lang="en-US" dirty="0"/>
              <a:t> has a negligible effect on the probability of hitting stragglers because the line dose not change visibly.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77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200" dirty="0"/>
              <a:t>Now let’s look at an example of reading files.</a:t>
            </a:r>
          </a:p>
          <a:p>
            <a:pPr marL="0" indent="0">
              <a:buFont typeface="Arial" charset="0"/>
              <a:buNone/>
            </a:pPr>
            <a:r>
              <a:rPr lang="en-US" sz="1200" dirty="0"/>
              <a:t>As shown in this figure, we read file f, which has k blocks residing on k nodes. That is, each block resides on different node.</a:t>
            </a:r>
          </a:p>
          <a:p>
            <a:pPr marL="0" indent="0">
              <a:buFont typeface="Arial" charset="0"/>
              <a:buNone/>
            </a:pPr>
            <a:r>
              <a:rPr lang="en-US" sz="1200" dirty="0"/>
              <a:t>Here each node can slow down with a probability ps.</a:t>
            </a:r>
          </a:p>
          <a:p>
            <a:pPr marL="0" indent="0">
              <a:buFont typeface="Arial" charset="0"/>
              <a:buNone/>
            </a:pPr>
            <a:r>
              <a:rPr lang="en-US" sz="1200" dirty="0"/>
              <a:t>We call</a:t>
            </a:r>
            <a:r>
              <a:rPr lang="en-US" sz="1200" baseline="0" dirty="0"/>
              <a:t> the slow node as straggler. If the read request hits stragglers, the read latency can be quite long.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35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200" dirty="0"/>
              <a:t>Here we have two caching approaches:</a:t>
            </a:r>
          </a:p>
          <a:p>
            <a:pPr marL="0" indent="0">
              <a:buFont typeface="Arial" charset="0"/>
              <a:buNone/>
            </a:pPr>
            <a:r>
              <a:rPr lang="en-US" sz="1200" dirty="0"/>
              <a:t>One choice is that we can cache the data block directly. That is, we choose c data blocks out of k data blocks to cache.</a:t>
            </a:r>
          </a:p>
          <a:p>
            <a:pPr marL="0" indent="0">
              <a:buFont typeface="Arial" charset="0"/>
              <a:buNone/>
            </a:pPr>
            <a:r>
              <a:rPr lang="en-US" sz="1200" dirty="0"/>
              <a:t>Another is that we cache c parity blocks which are encoded from k data blocks.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77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6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333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charset="0"/>
              <a:buNone/>
            </a:pPr>
            <a:r>
              <a:rPr lang="en-US" sz="1200" i="0" baseline="0" dirty="0"/>
              <a:t>- Caching is a common approach to tolerate stragglers.</a:t>
            </a:r>
          </a:p>
          <a:p>
            <a:pPr marL="0" lvl="0" indent="0">
              <a:buFont typeface="Arial" charset="0"/>
              <a:buNone/>
            </a:pPr>
            <a:r>
              <a:rPr lang="en-US" sz="1200" i="0" baseline="0" dirty="0"/>
              <a:t>It typically caches the data in memory or other storage devices to avoid accessing straggler nodes. </a:t>
            </a:r>
          </a:p>
          <a:p>
            <a:pPr marL="0" lvl="0" indent="0">
              <a:buFont typeface="Arial" charset="0"/>
              <a:buNone/>
            </a:pPr>
            <a:r>
              <a:rPr lang="en-US" sz="1200" i="0" baseline="0" dirty="0"/>
              <a:t>However, the cache space is usually limited. It is impossible to cache all data stored in the whole system.</a:t>
            </a:r>
          </a:p>
          <a:p>
            <a:pPr marL="0" lvl="0" indent="0">
              <a:buFont typeface="Arial" charset="0"/>
              <a:buNone/>
            </a:pPr>
            <a:r>
              <a:rPr lang="en-US" sz="1200" i="0" baseline="0" dirty="0"/>
              <a:t>Given this, caching strategies prefer to cache the frequently-accessed data. But such approaches can still hit stragglers.</a:t>
            </a:r>
          </a:p>
          <a:p>
            <a:pPr marL="0" lvl="0" indent="0">
              <a:buFont typeface="Arial" charset="0"/>
              <a:buNone/>
            </a:pPr>
            <a:r>
              <a:rPr lang="en-US" sz="1200" i="0" baseline="0" dirty="0"/>
              <a:t>-Another approach to bypass stragglers is selective replication. It creates more replicas for hot data.</a:t>
            </a:r>
          </a:p>
          <a:p>
            <a:pPr marL="0" lvl="0" indent="0">
              <a:buFont typeface="Arial" charset="0"/>
              <a:buNone/>
            </a:pPr>
            <a:r>
              <a:rPr lang="en-US" sz="1200" i="0" baseline="0" dirty="0"/>
              <a:t>Actually caching can be regarded as a special selective replication, where the newly-generated replicas are stored in cache.</a:t>
            </a:r>
          </a:p>
          <a:p>
            <a:pPr marL="0" lvl="0" indent="0">
              <a:buFont typeface="Arial" charset="0"/>
              <a:buNone/>
            </a:pPr>
            <a:r>
              <a:rPr lang="en-US" sz="1200" i="0" baseline="0" dirty="0"/>
              <a:t>So we can see that selective replication incurs high redundancy overhead.</a:t>
            </a:r>
          </a:p>
          <a:p>
            <a:pPr marL="0" lvl="0" indent="0">
              <a:buFont typeface="Arial" charset="0"/>
              <a:buNone/>
            </a:pPr>
            <a:r>
              <a:rPr lang="en-US" sz="1200" i="0" baseline="0" dirty="0"/>
              <a:t>And when the data popularity changes sharply, selective replication can not tolerate stragglers effectively.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3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200" dirty="0">
                <a:solidFill>
                  <a:srgbClr val="C00000"/>
                </a:solidFill>
              </a:rPr>
              <a:t>Before we go ahead, let’s review another redundancy approach, erasure coding.</a:t>
            </a:r>
          </a:p>
          <a:p>
            <a:pPr marL="0" lvl="0" indent="0">
              <a:buFont typeface="Arial" charset="0"/>
              <a:buNone/>
            </a:pPr>
            <a:r>
              <a:rPr lang="en-US" sz="1200" i="0" baseline="0" dirty="0"/>
              <a:t>Generally, erasure coding has two parameters, k and m.  For (k, m) coding, it encodes k data blocks to create m parity blocks.</a:t>
            </a:r>
            <a:br>
              <a:rPr lang="en-US" sz="1200" i="0" baseline="0" dirty="0"/>
            </a:br>
            <a:r>
              <a:rPr lang="en-US" sz="1200" i="0" baseline="0" dirty="0"/>
              <a:t>These k data blocks and m parity blocks consist of a stripe.</a:t>
            </a:r>
          </a:p>
          <a:p>
            <a:pPr marL="0" lvl="0" indent="0">
              <a:buFont typeface="Arial" charset="0"/>
              <a:buNone/>
            </a:pPr>
            <a:r>
              <a:rPr lang="en-US" sz="1200" i="0" baseline="0" dirty="0"/>
              <a:t>Compared with conventional replication, erasure coding has lower redundancy ratio. Its redundancy ratio is less than 2 because m is smaller than k.</a:t>
            </a:r>
          </a:p>
          <a:p>
            <a:pPr marL="0" lvl="0" indent="0">
              <a:buFont typeface="Arial" charset="0"/>
              <a:buNone/>
            </a:pPr>
            <a:r>
              <a:rPr lang="en-US" sz="1200" i="0" baseline="0" dirty="0"/>
              <a:t>Erasure coding has been widely employed to tolerate fail-stop failures. When failure happens, any k blocks of a stripe are able to recover the original data. 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dirty="0"/>
              <a:t>Erasure coding is a storage-efficient redundancy approach.</a:t>
            </a:r>
            <a:r>
              <a:rPr lang="en-US" sz="1200" baseline="0" dirty="0"/>
              <a:t> For example, it can reduce storage overhead from 3x to 1.33x in Azure.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baseline="0" dirty="0"/>
              <a:t>And erasure coding has high reliability. The Mean Time to Failure of erasure coded system is many orders of magnitude higher than that of a system with replication.</a:t>
            </a:r>
            <a:endParaRPr lang="en-US" sz="1200" i="0" baseline="0" dirty="0"/>
          </a:p>
          <a:p>
            <a:pPr marL="0" lvl="0" indent="0">
              <a:buFont typeface="Arial" charset="0"/>
              <a:buNone/>
            </a:pPr>
            <a:r>
              <a:rPr lang="en-US" sz="1200" i="0" baseline="0" dirty="0"/>
              <a:t>Therefore, could we couple caching with erasure coding to avoid the weakness of caching replicas and benefit from erasure coding? </a:t>
            </a:r>
          </a:p>
          <a:p>
            <a:pPr marL="0" lvl="0" indent="0">
              <a:buFont typeface="Arial" charset="0"/>
              <a:buNone/>
            </a:pPr>
            <a:r>
              <a:rPr lang="en-US" sz="1200" i="0" baseline="0" dirty="0"/>
              <a:t>Here we emphasize to tolerate stragglers robustly.</a:t>
            </a:r>
            <a:br>
              <a:rPr lang="en-US" sz="1200" i="0" baseline="0" dirty="0"/>
            </a:br>
            <a:r>
              <a:rPr lang="en-US" sz="1200" i="0" baseline="0" dirty="0"/>
              <a:t>By robust, we mean that we can mitigate straggler impact effectively without knowing the exact straggler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7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Here comes our contribution.</a:t>
            </a:r>
          </a:p>
          <a:p>
            <a:r>
              <a:rPr lang="en-US" sz="1200" dirty="0"/>
              <a:t>We first conduct mathematical analysis to show the effectiveness of caching parity blocks.</a:t>
            </a:r>
          </a:p>
          <a:p>
            <a:r>
              <a:rPr lang="en-US" sz="1200" dirty="0"/>
              <a:t>Then, based on our analysis, we design </a:t>
            </a:r>
            <a:r>
              <a:rPr lang="en-US" sz="1200" dirty="0" err="1"/>
              <a:t>POCache</a:t>
            </a:r>
            <a:r>
              <a:rPr lang="en-US" sz="1200" dirty="0"/>
              <a:t>, a parity-only caching scheme for robust straggler tolerance.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We first mitigate coding overhead to maintain the performance of normal operations.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Then we design a straggle-aware cache algorithm to manage the cache space </a:t>
            </a:r>
            <a:r>
              <a:rPr lang="en-US" sz="1200" dirty="0" err="1"/>
              <a:t>dedicately</a:t>
            </a:r>
            <a:r>
              <a:rPr lang="en-US" sz="1200" dirty="0"/>
              <a:t>.</a:t>
            </a:r>
          </a:p>
          <a:p>
            <a:pPr marL="0" indent="0">
              <a:buFontTx/>
              <a:buNone/>
            </a:pPr>
            <a:r>
              <a:rPr lang="en-US" sz="1200" dirty="0"/>
              <a:t>We implement </a:t>
            </a:r>
            <a:r>
              <a:rPr lang="en-US" sz="1200" dirty="0" err="1"/>
              <a:t>POCache</a:t>
            </a:r>
            <a:r>
              <a:rPr lang="en-US" sz="1200" dirty="0"/>
              <a:t> on the top of Hadoop 3.1 HDFS and conduct extensive evaluation.</a:t>
            </a:r>
          </a:p>
          <a:p>
            <a:pPr marL="0" indent="0">
              <a:buFontTx/>
              <a:buNone/>
            </a:pPr>
            <a:r>
              <a:rPr lang="en-US" sz="1200" dirty="0"/>
              <a:t>We compare it with other straggler-tolerant approaches on both local cluster and Amazon EC2.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200" dirty="0"/>
              <a:t>So firstly, we conduct a mathematical analysis to compare the effect of caching data and parity blocks in straggler tolerance.</a:t>
            </a:r>
          </a:p>
          <a:p>
            <a:pPr marL="0" indent="0">
              <a:buFont typeface="Arial" charset="0"/>
              <a:buNone/>
            </a:pPr>
            <a:r>
              <a:rPr lang="en-US" sz="1200" dirty="0"/>
              <a:t>- Assume a client retrieves data form k data nodes. To simplify our analysis, the client downloads one data block from each data node.</a:t>
            </a:r>
            <a:br>
              <a:rPr lang="en-US" sz="1200" dirty="0"/>
            </a:br>
            <a:r>
              <a:rPr lang="en-US" sz="1200" dirty="0"/>
              <a:t>And we have c cache nodes to cache c blocks to tolerate slow data nodes.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/>
              <a:t>We say that a read request hits a straggler if it retrieves data from at least one straggler node.</a:t>
            </a:r>
          </a:p>
          <a:p>
            <a:pPr marL="0" indent="0">
              <a:buFont typeface="Arial" charset="0"/>
              <a:buNone/>
            </a:pPr>
            <a:r>
              <a:rPr lang="en-US" sz="1200" dirty="0"/>
              <a:t>If every node has a probability of 0.5% to become a straggler, what is the probability of hitting a straggler for a read request?</a:t>
            </a:r>
          </a:p>
          <a:p>
            <a:pPr marL="0" indent="0">
              <a:buFont typeface="Arial" charset="0"/>
              <a:buNone/>
            </a:pPr>
            <a:r>
              <a:rPr lang="en-US" sz="1200" dirty="0"/>
              <a:t>High probability of hitting a straggler indicates long tail latencies; otherwise, low probability of hitting a straggler means stable performance.</a:t>
            </a:r>
          </a:p>
          <a:p>
            <a:pPr marL="0" indent="0">
              <a:buFont typeface="Arial" charset="0"/>
              <a:buNone/>
            </a:pPr>
            <a:r>
              <a:rPr lang="en-US" sz="1200" dirty="0"/>
              <a:t>So what is the probability of hitting a straggler when caching data or parity blocks?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first calculate the probability of hitting stragglers when retrieving data from 4 nodes with different number of cached blocks.</a:t>
            </a:r>
          </a:p>
          <a:p>
            <a:r>
              <a:rPr lang="en-US" dirty="0"/>
              <a:t>-The y axis is the probability of hitting a straggler.</a:t>
            </a:r>
          </a:p>
          <a:p>
            <a:pPr marL="0" indent="0">
              <a:buNone/>
            </a:pPr>
            <a:r>
              <a:rPr lang="en-US" dirty="0"/>
              <a:t>The x axis is the number of blocks cached, from 0 to 4. Here 0 means no data is cached while 4 indicates that all blocks are cached.</a:t>
            </a:r>
          </a:p>
          <a:p>
            <a:pPr marL="0" indent="0">
              <a:buNone/>
            </a:pPr>
            <a:r>
              <a:rPr lang="en-US" dirty="0"/>
              <a:t>-The blue line indicates the probability of no-caching. The red line is the probability of caching data blocks while the green line is of caching parity blocks.</a:t>
            </a:r>
          </a:p>
          <a:p>
            <a:pPr marL="0" indent="0">
              <a:buNone/>
            </a:pPr>
            <a:r>
              <a:rPr lang="en-US" dirty="0"/>
              <a:t>The probability of hitting a straggler decreases linearly with the number of cached data blocks. </a:t>
            </a:r>
            <a:br>
              <a:rPr lang="en-US" dirty="0"/>
            </a:br>
            <a:r>
              <a:rPr lang="en-US" dirty="0"/>
              <a:t>We can see that by caching parity blocks,  there is a sweet point in the green line. This means that caching only one parity block can keep the probability of hitting a straggler quite 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33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fix the number of cached blocks as 1 and vary the number of data blocks to read from 2 to 10.</a:t>
            </a:r>
          </a:p>
          <a:p>
            <a:r>
              <a:rPr lang="en-US" dirty="0"/>
              <a:t>Here the y axis is the probability of hitting a straggler and the x axis is the number of data blocks to read.</a:t>
            </a:r>
          </a:p>
          <a:p>
            <a:r>
              <a:rPr lang="en-US" dirty="0"/>
              <a:t>For example, when x = 6, it means that we cache 1 block for 6 data blocks.</a:t>
            </a:r>
          </a:p>
          <a:p>
            <a:pPr marL="0" indent="0">
              <a:buNone/>
            </a:pPr>
            <a:r>
              <a:rPr lang="en-US" dirty="0"/>
              <a:t>Without caching, the probability of hitting straggler increases with the number of data blocks to access. That is, for a fan-out request, the higher degree of fan-out implicates the higher probability of hitting a straggler.</a:t>
            </a:r>
          </a:p>
          <a:p>
            <a:pPr marL="0" indent="0">
              <a:buNone/>
            </a:pPr>
            <a:r>
              <a:rPr lang="en-US" dirty="0"/>
              <a:t>The three lines from the top down are non-caching, caching data, and caching parity respectively.</a:t>
            </a:r>
          </a:p>
          <a:p>
            <a:pPr marL="0" indent="0">
              <a:buNone/>
            </a:pPr>
            <a:r>
              <a:rPr lang="en-US" dirty="0"/>
              <a:t>The lower, the better.</a:t>
            </a:r>
          </a:p>
          <a:p>
            <a:pPr marL="0" indent="0">
              <a:buNone/>
            </a:pPr>
            <a:r>
              <a:rPr lang="en-US" dirty="0"/>
              <a:t>Caching data block is better than no-caching, but only achieving limited effect. </a:t>
            </a:r>
            <a:br>
              <a:rPr lang="en-US" dirty="0"/>
            </a:br>
            <a:r>
              <a:rPr lang="en-US" dirty="0"/>
              <a:t>We can see that the probability of caching 1 parity block remains very low when x varies from 2 to 10.</a:t>
            </a:r>
          </a:p>
          <a:p>
            <a:pPr marL="0" indent="0">
              <a:buNone/>
            </a:pPr>
            <a:r>
              <a:rPr lang="en-US" dirty="0"/>
              <a:t>Even though we only cache 1 parity block for 10 data blocks, the probability of hitting a straggler still reaches to 0, maintaining the straggler tolerance.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4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our analysis, we find that:</a:t>
            </a:r>
          </a:p>
          <a:p>
            <a:r>
              <a:rPr lang="en-US" dirty="0"/>
              <a:t>First, compared with caching specific data block, caching parity blocks is more effective to mitigate the straggler impact.</a:t>
            </a:r>
          </a:p>
          <a:p>
            <a:r>
              <a:rPr lang="en-US" dirty="0"/>
              <a:t>And more surprisingly, caching only one parity can effectively tolerate the stragglers.</a:t>
            </a:r>
          </a:p>
          <a:p>
            <a:r>
              <a:rPr lang="en-US" dirty="0"/>
              <a:t> Furthermore, even though the cache nodes slow down, caching parity block still maintain straggler tolerance.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7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HK"/>
              <a:t>Mi Zhang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Chinese University of Hong Kong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Mi Zhang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Chinese University of Hong Kong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Mi Zhang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Chinese University of Hong Kong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9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7663" indent="-347663"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Mi Zhang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Chinese University of Hong Kong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0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Mi Zhang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Chinese University of Hong Kong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8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Mi Zhang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Chinese University of Hong Kong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1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Mi Zhang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Chinese University of Hong Kong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2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Mi Zhang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Chinese University of Hong Kong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4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Mi Zhang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Chinese University of Hong Kong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6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Mi Zhang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Chinese University of Hong Kong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Mi Zhang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Chinese University of Hong Kong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0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69308"/>
            <a:ext cx="10515600" cy="460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HK"/>
              <a:t>Mi Zhang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The Chinese University of Hong Kong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7663" indent="-347663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dslab.cse.cuhk.edu.hk/software/pocach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6860"/>
            <a:ext cx="12192000" cy="155416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Parity-Only Caching for </a:t>
            </a:r>
            <a:br>
              <a:rPr lang="en-US" dirty="0"/>
            </a:br>
            <a:r>
              <a:rPr lang="en-US" dirty="0"/>
              <a:t>Robust Straggler Tolerance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90617"/>
            <a:ext cx="12192000" cy="1944712"/>
          </a:xfrm>
        </p:spPr>
        <p:txBody>
          <a:bodyPr>
            <a:normAutofit/>
          </a:bodyPr>
          <a:lstStyle/>
          <a:p>
            <a:r>
              <a:rPr lang="en-US" b="1" dirty="0"/>
              <a:t>Mi Zhang</a:t>
            </a:r>
            <a:r>
              <a:rPr lang="en-US" dirty="0"/>
              <a:t>, </a:t>
            </a:r>
            <a:r>
              <a:rPr lang="en-US" dirty="0" err="1"/>
              <a:t>Qiuping</a:t>
            </a:r>
            <a:r>
              <a:rPr lang="en-US" dirty="0"/>
              <a:t> Wang, </a:t>
            </a:r>
            <a:r>
              <a:rPr lang="en-US" dirty="0" err="1"/>
              <a:t>Zhirong</a:t>
            </a:r>
            <a:r>
              <a:rPr lang="en-US" dirty="0"/>
              <a:t> Shen, Patrick P. C. Lee</a:t>
            </a:r>
          </a:p>
          <a:p>
            <a:r>
              <a:rPr lang="en-US" dirty="0"/>
              <a:t>The Chinese University of Hong Kong</a:t>
            </a:r>
          </a:p>
          <a:p>
            <a:endParaRPr lang="en-US" dirty="0"/>
          </a:p>
          <a:p>
            <a:r>
              <a:rPr lang="en-US" dirty="0"/>
              <a:t>MSST 2019</a:t>
            </a:r>
          </a:p>
        </p:txBody>
      </p:sp>
      <p:pic>
        <p:nvPicPr>
          <p:cNvPr id="4" name="Picture 3" descr="CUHK">
            <a:extLst>
              <a:ext uri="{FF2B5EF4-FFF2-40B4-BE49-F238E27FC236}">
                <a16:creationId xmlns:a16="http://schemas.microsoft.com/office/drawing/2014/main" id="{3D95A4A4-95D9-455D-92DE-DEE463D29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500" y="183972"/>
            <a:ext cx="1744343" cy="93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835"/>
            <a:ext cx="10515600" cy="4738128"/>
          </a:xfrm>
        </p:spPr>
        <p:txBody>
          <a:bodyPr>
            <a:noAutofit/>
          </a:bodyPr>
          <a:lstStyle/>
          <a:p>
            <a:r>
              <a:rPr lang="en-US" dirty="0"/>
              <a:t>Large encoding/decoding overhead</a:t>
            </a:r>
          </a:p>
          <a:p>
            <a:pPr lvl="1"/>
            <a:r>
              <a:rPr lang="en-US" dirty="0"/>
              <a:t>Decoding time takes about 30% of read time </a:t>
            </a:r>
            <a:r>
              <a:rPr lang="en-US" sz="1400" dirty="0">
                <a:solidFill>
                  <a:prstClr val="black"/>
                </a:solidFill>
              </a:rPr>
              <a:t>[Rashmi, OSDI ’16]</a:t>
            </a:r>
            <a:endParaRPr lang="en-US" sz="1200" dirty="0">
              <a:solidFill>
                <a:prstClr val="black"/>
              </a:solidFill>
            </a:endParaRPr>
          </a:p>
          <a:p>
            <a:pPr lvl="1"/>
            <a:r>
              <a:rPr lang="en-US" dirty="0"/>
              <a:t>Degrade normal read/write performance</a:t>
            </a:r>
          </a:p>
          <a:p>
            <a:pPr lvl="1"/>
            <a:endParaRPr lang="en-US" dirty="0"/>
          </a:p>
          <a:p>
            <a:r>
              <a:rPr lang="en-US" dirty="0"/>
              <a:t>What parity blocks to cache?</a:t>
            </a:r>
          </a:p>
          <a:p>
            <a:pPr lvl="1"/>
            <a:r>
              <a:rPr lang="en-US" dirty="0"/>
              <a:t>Manage cache space with considering stragglers</a:t>
            </a:r>
          </a:p>
          <a:p>
            <a:pPr lvl="1"/>
            <a:endParaRPr lang="en-US" dirty="0"/>
          </a:p>
          <a:p>
            <a:r>
              <a:rPr lang="en-US" dirty="0"/>
              <a:t>Can we support general deployment? </a:t>
            </a:r>
          </a:p>
          <a:p>
            <a:pPr lvl="1"/>
            <a:r>
              <a:rPr lang="en-US" dirty="0"/>
              <a:t>Support general storage systems and protocols</a:t>
            </a:r>
          </a:p>
          <a:p>
            <a:pPr lvl="1"/>
            <a:r>
              <a:rPr lang="en-US" dirty="0"/>
              <a:t>Support upper-layer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4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FFEC-087E-471C-9750-34914175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POCache</a:t>
            </a:r>
            <a:r>
              <a:rPr lang="en-HK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454A-0518-4F54-A2EF-A9F0AD2C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834"/>
            <a:ext cx="10515600" cy="1053989"/>
          </a:xfrm>
        </p:spPr>
        <p:txBody>
          <a:bodyPr>
            <a:normAutofit/>
          </a:bodyPr>
          <a:lstStyle/>
          <a:p>
            <a:r>
              <a:rPr lang="en-HK" dirty="0"/>
              <a:t>Block slicing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57889-1AC4-446D-B58B-28BF2CC3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11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D7F99F-19DB-4A15-BF5B-2B66D6CA166E}"/>
              </a:ext>
            </a:extLst>
          </p:cNvPr>
          <p:cNvSpPr/>
          <p:nvPr/>
        </p:nvSpPr>
        <p:spPr>
          <a:xfrm>
            <a:off x="3956214" y="2913106"/>
            <a:ext cx="876838" cy="11095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B31A8E-7075-42D9-B567-9D93BF1DD359}"/>
              </a:ext>
            </a:extLst>
          </p:cNvPr>
          <p:cNvSpPr/>
          <p:nvPr/>
        </p:nvSpPr>
        <p:spPr>
          <a:xfrm>
            <a:off x="2392982" y="3124607"/>
            <a:ext cx="6800179" cy="48325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AD42B-89C3-47F3-8E59-EFA520396F35}"/>
              </a:ext>
            </a:extLst>
          </p:cNvPr>
          <p:cNvSpPr txBox="1"/>
          <p:nvPr/>
        </p:nvSpPr>
        <p:spPr>
          <a:xfrm>
            <a:off x="3867017" y="2226571"/>
            <a:ext cx="215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blocks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4E80A-ABB6-4198-82AA-45B877A1792E}"/>
              </a:ext>
            </a:extLst>
          </p:cNvPr>
          <p:cNvSpPr txBox="1"/>
          <p:nvPr/>
        </p:nvSpPr>
        <p:spPr>
          <a:xfrm>
            <a:off x="7642614" y="2226571"/>
            <a:ext cx="1904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parity block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FE0DD4-0054-4755-AE1D-16AD9844D01F}"/>
              </a:ext>
            </a:extLst>
          </p:cNvPr>
          <p:cNvSpPr txBox="1"/>
          <p:nvPr/>
        </p:nvSpPr>
        <p:spPr>
          <a:xfrm>
            <a:off x="5159942" y="2832506"/>
            <a:ext cx="429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4000" dirty="0"/>
              <a:t>…</a:t>
            </a:r>
            <a:endParaRPr 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F20744-C89A-4B3E-9827-2685DC338B1B}"/>
              </a:ext>
            </a:extLst>
          </p:cNvPr>
          <p:cNvSpPr txBox="1"/>
          <p:nvPr/>
        </p:nvSpPr>
        <p:spPr>
          <a:xfrm>
            <a:off x="721390" y="2447863"/>
            <a:ext cx="1628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subblock</a:t>
            </a:r>
            <a:endParaRPr lang="en-US" sz="2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523088-1C8A-42D9-9508-8798BF11FD38}"/>
              </a:ext>
            </a:extLst>
          </p:cNvPr>
          <p:cNvCxnSpPr>
            <a:cxnSpLocks/>
          </p:cNvCxnSpPr>
          <p:nvPr/>
        </p:nvCxnSpPr>
        <p:spPr>
          <a:xfrm flipH="1">
            <a:off x="2008201" y="3398532"/>
            <a:ext cx="36223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41CF664-2B4A-4910-950B-5F4B7F401058}"/>
              </a:ext>
            </a:extLst>
          </p:cNvPr>
          <p:cNvSpPr txBox="1"/>
          <p:nvPr/>
        </p:nvSpPr>
        <p:spPr>
          <a:xfrm>
            <a:off x="551066" y="3089502"/>
            <a:ext cx="1628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substripe</a:t>
            </a:r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6FAB81-DC84-4653-A619-18EE296198CC}"/>
              </a:ext>
            </a:extLst>
          </p:cNvPr>
          <p:cNvSpPr txBox="1"/>
          <p:nvPr/>
        </p:nvSpPr>
        <p:spPr>
          <a:xfrm>
            <a:off x="2666126" y="3966892"/>
            <a:ext cx="747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baseline="-25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3443A0-16FD-4C44-B4ED-9A2BA0BD63D7}"/>
              </a:ext>
            </a:extLst>
          </p:cNvPr>
          <p:cNvSpPr txBox="1"/>
          <p:nvPr/>
        </p:nvSpPr>
        <p:spPr>
          <a:xfrm>
            <a:off x="4184131" y="3978776"/>
            <a:ext cx="55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baseline="-25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CEFD56-1C61-41DA-97F3-070BA94478B1}"/>
              </a:ext>
            </a:extLst>
          </p:cNvPr>
          <p:cNvSpPr txBox="1"/>
          <p:nvPr/>
        </p:nvSpPr>
        <p:spPr>
          <a:xfrm>
            <a:off x="6173186" y="3978776"/>
            <a:ext cx="77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baseline="-25000" dirty="0"/>
              <a:t>k-1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871842-D83E-4B79-9B8A-956AD0F478E3}"/>
              </a:ext>
            </a:extLst>
          </p:cNvPr>
          <p:cNvSpPr txBox="1"/>
          <p:nvPr/>
        </p:nvSpPr>
        <p:spPr>
          <a:xfrm>
            <a:off x="8398932" y="3984180"/>
            <a:ext cx="50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1CEC75-6948-4389-9F24-DCD2774DC99D}"/>
              </a:ext>
            </a:extLst>
          </p:cNvPr>
          <p:cNvGrpSpPr/>
          <p:nvPr/>
        </p:nvGrpSpPr>
        <p:grpSpPr>
          <a:xfrm>
            <a:off x="2463286" y="2931270"/>
            <a:ext cx="893662" cy="1091391"/>
            <a:chOff x="736600" y="1397000"/>
            <a:chExt cx="1270000" cy="15032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10DF48-40AD-45A4-B6CD-A8F08335CC69}"/>
                </a:ext>
              </a:extLst>
            </p:cNvPr>
            <p:cNvSpPr/>
            <p:nvPr/>
          </p:nvSpPr>
          <p:spPr>
            <a:xfrm>
              <a:off x="736600" y="1397000"/>
              <a:ext cx="1270000" cy="1503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590B61-4CE6-4B81-83B1-C1AE575A0B5A}"/>
                </a:ext>
              </a:extLst>
            </p:cNvPr>
            <p:cNvSpPr/>
            <p:nvPr/>
          </p:nvSpPr>
          <p:spPr>
            <a:xfrm>
              <a:off x="736600" y="1397000"/>
              <a:ext cx="1270000" cy="3758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D5DB8F-DDB1-44D0-B5D9-E88E2234B48F}"/>
                </a:ext>
              </a:extLst>
            </p:cNvPr>
            <p:cNvSpPr/>
            <p:nvPr/>
          </p:nvSpPr>
          <p:spPr>
            <a:xfrm>
              <a:off x="736600" y="2524448"/>
              <a:ext cx="1270000" cy="3758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A2FB07-8B56-4AC7-9329-A9643088C5E4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2036978" y="2935585"/>
            <a:ext cx="426308" cy="404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1B867-1D7B-864B-9CCA-956503307D97}"/>
              </a:ext>
            </a:extLst>
          </p:cNvPr>
          <p:cNvSpPr/>
          <p:nvPr/>
        </p:nvSpPr>
        <p:spPr>
          <a:xfrm>
            <a:off x="3956218" y="3202642"/>
            <a:ext cx="876837" cy="25653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2AC99D-BBB7-504D-B3DF-A7D5619D00F2}"/>
              </a:ext>
            </a:extLst>
          </p:cNvPr>
          <p:cNvSpPr/>
          <p:nvPr/>
        </p:nvSpPr>
        <p:spPr>
          <a:xfrm>
            <a:off x="2463286" y="3200364"/>
            <a:ext cx="898897" cy="27850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C0C281-EDBB-B14E-BA7C-6477526272D7}"/>
              </a:ext>
            </a:extLst>
          </p:cNvPr>
          <p:cNvSpPr/>
          <p:nvPr/>
        </p:nvSpPr>
        <p:spPr>
          <a:xfrm>
            <a:off x="6015793" y="2921813"/>
            <a:ext cx="876838" cy="11095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9381AF-BDE5-D840-890B-0C23A94A5564}"/>
              </a:ext>
            </a:extLst>
          </p:cNvPr>
          <p:cNvSpPr/>
          <p:nvPr/>
        </p:nvSpPr>
        <p:spPr>
          <a:xfrm>
            <a:off x="6015797" y="3211349"/>
            <a:ext cx="876837" cy="25653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B52368-90FB-0D48-9B2B-E10FB5F0727C}"/>
              </a:ext>
            </a:extLst>
          </p:cNvPr>
          <p:cNvSpPr/>
          <p:nvPr/>
        </p:nvSpPr>
        <p:spPr>
          <a:xfrm>
            <a:off x="8203188" y="2934874"/>
            <a:ext cx="876838" cy="11095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6A7148-AD1C-C94D-BFB6-D69084C5E54D}"/>
              </a:ext>
            </a:extLst>
          </p:cNvPr>
          <p:cNvSpPr/>
          <p:nvPr/>
        </p:nvSpPr>
        <p:spPr>
          <a:xfrm>
            <a:off x="8203192" y="3224410"/>
            <a:ext cx="876837" cy="25653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CB5467-EA7D-8947-8FE9-886AEEF37DD7}"/>
              </a:ext>
            </a:extLst>
          </p:cNvPr>
          <p:cNvSpPr txBox="1"/>
          <p:nvPr/>
        </p:nvSpPr>
        <p:spPr>
          <a:xfrm>
            <a:off x="838200" y="4919724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Slice blocks into smaller-size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subblocks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parity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subblocks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rather than the whole block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Parallelize coding across different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substripes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Pipeline the process of caching parity blocks</a:t>
            </a:r>
          </a:p>
        </p:txBody>
      </p:sp>
    </p:spTree>
    <p:extLst>
      <p:ext uri="{BB962C8B-B14F-4D97-AF65-F5344CB8AC3E}">
        <p14:creationId xmlns:p14="http://schemas.microsoft.com/office/powerpoint/2010/main" val="93037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FFEC-087E-471C-9750-34914175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POCache</a:t>
            </a:r>
            <a:r>
              <a:rPr lang="en-HK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454A-0518-4F54-A2EF-A9F0AD2C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835"/>
            <a:ext cx="10515600" cy="764557"/>
          </a:xfrm>
        </p:spPr>
        <p:txBody>
          <a:bodyPr/>
          <a:lstStyle/>
          <a:p>
            <a:r>
              <a:rPr lang="en-HK" dirty="0"/>
              <a:t>Incremental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57889-1AC4-446D-B58B-28BF2CC3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12</a:t>
            </a:fld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7188FF-F444-4916-B6FE-0E7C7C008B27}"/>
              </a:ext>
            </a:extLst>
          </p:cNvPr>
          <p:cNvSpPr txBox="1"/>
          <p:nvPr/>
        </p:nvSpPr>
        <p:spPr>
          <a:xfrm>
            <a:off x="2620964" y="4446120"/>
            <a:ext cx="659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baseline="30000" dirty="0"/>
              <a:t>’</a:t>
            </a:r>
            <a:endParaRPr lang="en-US" sz="2800" baseline="-25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18CD7F3-1383-47FE-97AA-29BF271A89F4}"/>
              </a:ext>
            </a:extLst>
          </p:cNvPr>
          <p:cNvSpPr txBox="1"/>
          <p:nvPr/>
        </p:nvSpPr>
        <p:spPr>
          <a:xfrm>
            <a:off x="4061395" y="4441208"/>
            <a:ext cx="659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baseline="30000" dirty="0"/>
              <a:t>’’</a:t>
            </a:r>
            <a:endParaRPr lang="en-US" sz="2800" baseline="-25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878363-7045-4A23-A1E7-2A1CE9D01887}"/>
              </a:ext>
            </a:extLst>
          </p:cNvPr>
          <p:cNvSpPr txBox="1"/>
          <p:nvPr/>
        </p:nvSpPr>
        <p:spPr>
          <a:xfrm>
            <a:off x="6411314" y="4451040"/>
            <a:ext cx="83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baseline="30000" dirty="0"/>
              <a:t>’’’’</a:t>
            </a:r>
            <a:endParaRPr lang="en-US" sz="2800" baseline="-250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D1D771E-3FFD-4D50-B59C-56E0FE6AB297}"/>
              </a:ext>
            </a:extLst>
          </p:cNvPr>
          <p:cNvGrpSpPr/>
          <p:nvPr/>
        </p:nvGrpSpPr>
        <p:grpSpPr>
          <a:xfrm>
            <a:off x="3437462" y="4609411"/>
            <a:ext cx="346335" cy="206478"/>
            <a:chOff x="3516118" y="5914099"/>
            <a:chExt cx="346335" cy="206478"/>
          </a:xfrm>
        </p:grpSpPr>
        <p:sp>
          <p:nvSpPr>
            <p:cNvPr id="72" name="Arrow: Chevron 71">
              <a:extLst>
                <a:ext uri="{FF2B5EF4-FFF2-40B4-BE49-F238E27FC236}">
                  <a16:creationId xmlns:a16="http://schemas.microsoft.com/office/drawing/2014/main" id="{97E346CF-0260-4CC7-9555-A70807593E0F}"/>
                </a:ext>
              </a:extLst>
            </p:cNvPr>
            <p:cNvSpPr/>
            <p:nvPr/>
          </p:nvSpPr>
          <p:spPr>
            <a:xfrm>
              <a:off x="3680409" y="5914099"/>
              <a:ext cx="182044" cy="206478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E0F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  <p:sp>
          <p:nvSpPr>
            <p:cNvPr id="79" name="Arrow: Chevron 78">
              <a:extLst>
                <a:ext uri="{FF2B5EF4-FFF2-40B4-BE49-F238E27FC236}">
                  <a16:creationId xmlns:a16="http://schemas.microsoft.com/office/drawing/2014/main" id="{3692A0AF-C19A-47B5-857C-A265BE93BC5E}"/>
                </a:ext>
              </a:extLst>
            </p:cNvPr>
            <p:cNvSpPr/>
            <p:nvPr/>
          </p:nvSpPr>
          <p:spPr>
            <a:xfrm>
              <a:off x="3516118" y="5914099"/>
              <a:ext cx="182044" cy="206478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E0F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B1487CD-9D6D-47A9-97C9-15DB01991AD1}"/>
              </a:ext>
            </a:extLst>
          </p:cNvPr>
          <p:cNvGrpSpPr/>
          <p:nvPr/>
        </p:nvGrpSpPr>
        <p:grpSpPr>
          <a:xfrm>
            <a:off x="4860432" y="4609411"/>
            <a:ext cx="346335" cy="206478"/>
            <a:chOff x="3516118" y="5914099"/>
            <a:chExt cx="346335" cy="206478"/>
          </a:xfrm>
        </p:grpSpPr>
        <p:sp>
          <p:nvSpPr>
            <p:cNvPr id="82" name="Arrow: Chevron 81">
              <a:extLst>
                <a:ext uri="{FF2B5EF4-FFF2-40B4-BE49-F238E27FC236}">
                  <a16:creationId xmlns:a16="http://schemas.microsoft.com/office/drawing/2014/main" id="{0C7D7739-53B1-4E6A-8936-A61C73BC6D97}"/>
                </a:ext>
              </a:extLst>
            </p:cNvPr>
            <p:cNvSpPr/>
            <p:nvPr/>
          </p:nvSpPr>
          <p:spPr>
            <a:xfrm>
              <a:off x="3680409" y="5914099"/>
              <a:ext cx="182044" cy="206478"/>
            </a:xfrm>
            <a:prstGeom prst="chevr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E0F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  <p:sp>
          <p:nvSpPr>
            <p:cNvPr id="83" name="Arrow: Chevron 82">
              <a:extLst>
                <a:ext uri="{FF2B5EF4-FFF2-40B4-BE49-F238E27FC236}">
                  <a16:creationId xmlns:a16="http://schemas.microsoft.com/office/drawing/2014/main" id="{337DEE1A-82EC-4A54-8C14-2F632D8DC02B}"/>
                </a:ext>
              </a:extLst>
            </p:cNvPr>
            <p:cNvSpPr/>
            <p:nvPr/>
          </p:nvSpPr>
          <p:spPr>
            <a:xfrm>
              <a:off x="3516118" y="5914099"/>
              <a:ext cx="182044" cy="206478"/>
            </a:xfrm>
            <a:prstGeom prst="chevr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E0F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6A83443-39DA-4F22-93EA-603260CEED63}"/>
              </a:ext>
            </a:extLst>
          </p:cNvPr>
          <p:cNvGrpSpPr/>
          <p:nvPr/>
        </p:nvGrpSpPr>
        <p:grpSpPr>
          <a:xfrm>
            <a:off x="7369054" y="4609411"/>
            <a:ext cx="346335" cy="206478"/>
            <a:chOff x="3516118" y="5914099"/>
            <a:chExt cx="346335" cy="206478"/>
          </a:xfrm>
        </p:grpSpPr>
        <p:sp>
          <p:nvSpPr>
            <p:cNvPr id="85" name="Arrow: Chevron 84">
              <a:extLst>
                <a:ext uri="{FF2B5EF4-FFF2-40B4-BE49-F238E27FC236}">
                  <a16:creationId xmlns:a16="http://schemas.microsoft.com/office/drawing/2014/main" id="{87B83C0D-45FE-4652-BE4F-5A2CAA7B7BB3}"/>
                </a:ext>
              </a:extLst>
            </p:cNvPr>
            <p:cNvSpPr/>
            <p:nvPr/>
          </p:nvSpPr>
          <p:spPr>
            <a:xfrm>
              <a:off x="3680409" y="5914099"/>
              <a:ext cx="182044" cy="206478"/>
            </a:xfrm>
            <a:prstGeom prst="chevron">
              <a:avLst/>
            </a:prstGeom>
            <a:solidFill>
              <a:schemeClr val="accent6"/>
            </a:solidFill>
            <a:ln>
              <a:solidFill>
                <a:srgbClr val="0E0F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  <p:sp>
          <p:nvSpPr>
            <p:cNvPr id="86" name="Arrow: Chevron 85">
              <a:extLst>
                <a:ext uri="{FF2B5EF4-FFF2-40B4-BE49-F238E27FC236}">
                  <a16:creationId xmlns:a16="http://schemas.microsoft.com/office/drawing/2014/main" id="{1298F657-738D-47C9-B98E-9C0CC80AC9D3}"/>
                </a:ext>
              </a:extLst>
            </p:cNvPr>
            <p:cNvSpPr/>
            <p:nvPr/>
          </p:nvSpPr>
          <p:spPr>
            <a:xfrm>
              <a:off x="3516118" y="5914099"/>
              <a:ext cx="182044" cy="206478"/>
            </a:xfrm>
            <a:prstGeom prst="chevron">
              <a:avLst/>
            </a:prstGeom>
            <a:solidFill>
              <a:schemeClr val="accent6"/>
            </a:solidFill>
            <a:ln>
              <a:solidFill>
                <a:srgbClr val="0E0F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6C64E0F6-AB24-464F-B3C0-735E85E56E97}"/>
              </a:ext>
            </a:extLst>
          </p:cNvPr>
          <p:cNvSpPr txBox="1"/>
          <p:nvPr/>
        </p:nvSpPr>
        <p:spPr>
          <a:xfrm>
            <a:off x="8048388" y="4416172"/>
            <a:ext cx="659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93ABCF1-6562-459E-A6A8-244228663D00}"/>
              </a:ext>
            </a:extLst>
          </p:cNvPr>
          <p:cNvGrpSpPr/>
          <p:nvPr/>
        </p:nvGrpSpPr>
        <p:grpSpPr>
          <a:xfrm>
            <a:off x="5763040" y="4612355"/>
            <a:ext cx="346335" cy="206478"/>
            <a:chOff x="3516118" y="5914099"/>
            <a:chExt cx="346335" cy="206478"/>
          </a:xfrm>
        </p:grpSpPr>
        <p:sp>
          <p:nvSpPr>
            <p:cNvPr id="89" name="Arrow: Chevron 88">
              <a:extLst>
                <a:ext uri="{FF2B5EF4-FFF2-40B4-BE49-F238E27FC236}">
                  <a16:creationId xmlns:a16="http://schemas.microsoft.com/office/drawing/2014/main" id="{18F73B29-4E18-4091-BEA0-CF4C68F1178A}"/>
                </a:ext>
              </a:extLst>
            </p:cNvPr>
            <p:cNvSpPr/>
            <p:nvPr/>
          </p:nvSpPr>
          <p:spPr>
            <a:xfrm>
              <a:off x="3680409" y="5914099"/>
              <a:ext cx="182044" cy="206478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E0F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6DF3BAF2-A19B-42DB-A7C5-E879C505F207}"/>
                </a:ext>
              </a:extLst>
            </p:cNvPr>
            <p:cNvSpPr/>
            <p:nvPr/>
          </p:nvSpPr>
          <p:spPr>
            <a:xfrm>
              <a:off x="3516118" y="5914099"/>
              <a:ext cx="182044" cy="206478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E0F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67148DA-9FF8-4A84-94EC-3A93DE21811F}"/>
              </a:ext>
            </a:extLst>
          </p:cNvPr>
          <p:cNvSpPr txBox="1"/>
          <p:nvPr/>
        </p:nvSpPr>
        <p:spPr>
          <a:xfrm>
            <a:off x="5289657" y="4337967"/>
            <a:ext cx="429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/>
              <a:t>…</a:t>
            </a:r>
            <a:endParaRPr lang="en-US" sz="2800" dirty="0"/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9E106BA4-491F-4CD4-9397-A98D0A772CE9}"/>
              </a:ext>
            </a:extLst>
          </p:cNvPr>
          <p:cNvSpPr/>
          <p:nvPr/>
        </p:nvSpPr>
        <p:spPr>
          <a:xfrm>
            <a:off x="2748780" y="3988501"/>
            <a:ext cx="289387" cy="48106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3" name="Arrow: Down 92">
            <a:extLst>
              <a:ext uri="{FF2B5EF4-FFF2-40B4-BE49-F238E27FC236}">
                <a16:creationId xmlns:a16="http://schemas.microsoft.com/office/drawing/2014/main" id="{F11874A4-AF82-4D92-8DB3-150CA2A909D8}"/>
              </a:ext>
            </a:extLst>
          </p:cNvPr>
          <p:cNvSpPr/>
          <p:nvPr/>
        </p:nvSpPr>
        <p:spPr>
          <a:xfrm>
            <a:off x="4179767" y="3997186"/>
            <a:ext cx="289387" cy="46027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B3DF5E71-D920-4AE4-B447-CF9746D060A4}"/>
              </a:ext>
            </a:extLst>
          </p:cNvPr>
          <p:cNvSpPr/>
          <p:nvPr/>
        </p:nvSpPr>
        <p:spPr>
          <a:xfrm>
            <a:off x="6411315" y="4007018"/>
            <a:ext cx="297868" cy="46412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661FA2E6-70BA-40AF-AB9B-D2C341D8E4D1}"/>
              </a:ext>
            </a:extLst>
          </p:cNvPr>
          <p:cNvSpPr/>
          <p:nvPr/>
        </p:nvSpPr>
        <p:spPr>
          <a:xfrm>
            <a:off x="5341312" y="4007018"/>
            <a:ext cx="293409" cy="46027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942C12-D8F6-4C24-B9E4-57CA0C26FA84}"/>
              </a:ext>
            </a:extLst>
          </p:cNvPr>
          <p:cNvSpPr/>
          <p:nvPr/>
        </p:nvSpPr>
        <p:spPr>
          <a:xfrm>
            <a:off x="2320413" y="2967295"/>
            <a:ext cx="6636774" cy="46027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77B128-7194-426D-BF39-776FA58FCE11}"/>
              </a:ext>
            </a:extLst>
          </p:cNvPr>
          <p:cNvSpPr txBox="1"/>
          <p:nvPr/>
        </p:nvSpPr>
        <p:spPr>
          <a:xfrm>
            <a:off x="3514949" y="2286604"/>
            <a:ext cx="240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  <a:r>
              <a:rPr lang="en-US" sz="2800" dirty="0" err="1"/>
              <a:t>subblocks</a:t>
            </a:r>
            <a:endParaRPr 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552A79-4F78-4ED0-9847-8EE409944BF9}"/>
              </a:ext>
            </a:extLst>
          </p:cNvPr>
          <p:cNvSpPr txBox="1"/>
          <p:nvPr/>
        </p:nvSpPr>
        <p:spPr>
          <a:xfrm>
            <a:off x="7290398" y="2286604"/>
            <a:ext cx="240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Parity </a:t>
            </a:r>
            <a:r>
              <a:rPr lang="en-US" sz="2800" dirty="0" err="1"/>
              <a:t>subblock</a:t>
            </a:r>
            <a:endParaRPr 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1B43FD-D151-4EA4-AF2A-3EB4FB1F8434}"/>
              </a:ext>
            </a:extLst>
          </p:cNvPr>
          <p:cNvSpPr txBox="1"/>
          <p:nvPr/>
        </p:nvSpPr>
        <p:spPr>
          <a:xfrm>
            <a:off x="5159942" y="2675194"/>
            <a:ext cx="429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4000" dirty="0"/>
              <a:t>…</a:t>
            </a:r>
            <a:endParaRPr lang="en-US" sz="4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C385A9-0731-4658-9617-AFB79F551644}"/>
              </a:ext>
            </a:extLst>
          </p:cNvPr>
          <p:cNvSpPr txBox="1"/>
          <p:nvPr/>
        </p:nvSpPr>
        <p:spPr>
          <a:xfrm>
            <a:off x="4102987" y="3414526"/>
            <a:ext cx="55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</a:t>
            </a:r>
            <a:r>
              <a:rPr lang="en-US" sz="2800" baseline="-250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6E072E-3350-49C0-BB2C-8F24DE3F21FF}"/>
              </a:ext>
            </a:extLst>
          </p:cNvPr>
          <p:cNvSpPr txBox="1"/>
          <p:nvPr/>
        </p:nvSpPr>
        <p:spPr>
          <a:xfrm>
            <a:off x="6139718" y="3417514"/>
            <a:ext cx="77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</a:t>
            </a:r>
            <a:r>
              <a:rPr lang="en-US" sz="2800" baseline="-25000" dirty="0"/>
              <a:t>k-1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A27E1D-8A73-47E9-8F5C-9AC5B1401037}"/>
              </a:ext>
            </a:extLst>
          </p:cNvPr>
          <p:cNvSpPr txBox="1"/>
          <p:nvPr/>
        </p:nvSpPr>
        <p:spPr>
          <a:xfrm>
            <a:off x="8128450" y="3374890"/>
            <a:ext cx="555168" cy="52322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26EB1C-4905-414F-A82B-592C3DA82798}"/>
              </a:ext>
            </a:extLst>
          </p:cNvPr>
          <p:cNvSpPr/>
          <p:nvPr/>
        </p:nvSpPr>
        <p:spPr>
          <a:xfrm>
            <a:off x="3956218" y="3045330"/>
            <a:ext cx="876837" cy="25653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45C2C89-73AE-46E6-8619-D417B7487709}"/>
              </a:ext>
            </a:extLst>
          </p:cNvPr>
          <p:cNvSpPr/>
          <p:nvPr/>
        </p:nvSpPr>
        <p:spPr>
          <a:xfrm>
            <a:off x="2463286" y="3043052"/>
            <a:ext cx="898897" cy="27850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A592238-19C0-470A-9EF0-C917D8FFAA91}"/>
              </a:ext>
            </a:extLst>
          </p:cNvPr>
          <p:cNvSpPr/>
          <p:nvPr/>
        </p:nvSpPr>
        <p:spPr>
          <a:xfrm>
            <a:off x="6015797" y="3054037"/>
            <a:ext cx="876837" cy="25653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3CB1133-B641-4448-94D2-8EBC7E0410BE}"/>
              </a:ext>
            </a:extLst>
          </p:cNvPr>
          <p:cNvSpPr/>
          <p:nvPr/>
        </p:nvSpPr>
        <p:spPr>
          <a:xfrm>
            <a:off x="7947547" y="3047434"/>
            <a:ext cx="876837" cy="25653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928ABDB-E30B-442A-A950-D843CB4B61DA}"/>
              </a:ext>
            </a:extLst>
          </p:cNvPr>
          <p:cNvSpPr txBox="1"/>
          <p:nvPr/>
        </p:nvSpPr>
        <p:spPr>
          <a:xfrm>
            <a:off x="2646458" y="3426122"/>
            <a:ext cx="55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</a:t>
            </a:r>
            <a:r>
              <a:rPr lang="en-US" sz="2800" baseline="-25000" dirty="0"/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0118F23-213C-45AD-80BC-E67215E2006A}"/>
              </a:ext>
            </a:extLst>
          </p:cNvPr>
          <p:cNvSpPr txBox="1"/>
          <p:nvPr/>
        </p:nvSpPr>
        <p:spPr>
          <a:xfrm>
            <a:off x="838200" y="5539156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 operations are associative in a linear combination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 parity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subblocks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one by one incrementally</a:t>
            </a:r>
          </a:p>
        </p:txBody>
      </p:sp>
    </p:spTree>
    <p:extLst>
      <p:ext uri="{BB962C8B-B14F-4D97-AF65-F5344CB8AC3E}">
        <p14:creationId xmlns:p14="http://schemas.microsoft.com/office/powerpoint/2010/main" val="171710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5" grpId="0"/>
      <p:bldP spid="77" grpId="0"/>
      <p:bldP spid="87" grpId="0"/>
      <p:bldP spid="91" grpId="0"/>
      <p:bldP spid="92" grpId="0" animBg="1"/>
      <p:bldP spid="93" grpId="0" animBg="1"/>
      <p:bldP spid="94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37E3-57BB-40EB-84D1-191143FC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POCache</a:t>
            </a:r>
            <a:r>
              <a:rPr lang="en-HK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F4D8-315E-4F77-B6BE-836CD7C16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251"/>
            <a:ext cx="10515600" cy="5107263"/>
          </a:xfrm>
        </p:spPr>
        <p:txBody>
          <a:bodyPr>
            <a:normAutofit/>
          </a:bodyPr>
          <a:lstStyle/>
          <a:p>
            <a:r>
              <a:rPr lang="en-HK" dirty="0"/>
              <a:t>How to minimize straggler hit ratio?</a:t>
            </a:r>
          </a:p>
          <a:p>
            <a:pPr lvl="1"/>
            <a:r>
              <a:rPr lang="en-HK" dirty="0"/>
              <a:t>Avoid accessing stragglers</a:t>
            </a:r>
          </a:p>
          <a:p>
            <a:pPr lvl="1"/>
            <a:r>
              <a:rPr lang="en-HK" dirty="0"/>
              <a:t>Consider file popularity</a:t>
            </a:r>
          </a:p>
          <a:p>
            <a:r>
              <a:rPr lang="en-HK" dirty="0"/>
              <a:t>Straggler-aware cache algorithm</a:t>
            </a:r>
          </a:p>
          <a:p>
            <a:pPr lvl="1"/>
            <a:r>
              <a:rPr lang="en-HK" dirty="0">
                <a:solidFill>
                  <a:srgbClr val="00B050"/>
                </a:solidFill>
              </a:rPr>
              <a:t>Admit</a:t>
            </a:r>
            <a:r>
              <a:rPr lang="en-HK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caching parities for </a:t>
            </a:r>
            <a:r>
              <a:rPr lang="en-HK" dirty="0"/>
              <a:t>blocks on stragglers</a:t>
            </a:r>
          </a:p>
          <a:p>
            <a:pPr lvl="2"/>
            <a:r>
              <a:rPr lang="en-HK" dirty="0"/>
              <a:t>Collect each node’s </a:t>
            </a:r>
            <a:r>
              <a:rPr lang="en-HK" i="1" dirty="0"/>
              <a:t>service rate</a:t>
            </a:r>
          </a:p>
          <a:p>
            <a:pPr lvl="2"/>
            <a:r>
              <a:rPr lang="en-HK" dirty="0"/>
              <a:t>Identify stragglers according to </a:t>
            </a:r>
            <a:r>
              <a:rPr lang="en-HK" i="1" dirty="0"/>
              <a:t>three-sigma rule</a:t>
            </a:r>
          </a:p>
          <a:p>
            <a:pPr lvl="2"/>
            <a:r>
              <a:rPr lang="en-HK" dirty="0"/>
              <a:t>Compose a </a:t>
            </a:r>
            <a:r>
              <a:rPr lang="en-HK" i="1" dirty="0"/>
              <a:t>straggler list</a:t>
            </a:r>
          </a:p>
          <a:p>
            <a:pPr lvl="1"/>
            <a:r>
              <a:rPr lang="en-HK" dirty="0">
                <a:solidFill>
                  <a:srgbClr val="FF0000"/>
                </a:solidFill>
              </a:rPr>
              <a:t>Evict</a:t>
            </a:r>
            <a:r>
              <a:rPr lang="en-HK" dirty="0"/>
              <a:t> least-recently-accessed files</a:t>
            </a:r>
          </a:p>
          <a:p>
            <a:pPr lvl="2"/>
            <a:r>
              <a:rPr lang="en-HK" dirty="0"/>
              <a:t>75% of re-accesses occur within 6 hours</a:t>
            </a:r>
            <a:r>
              <a:rPr lang="en-US" sz="1400" dirty="0">
                <a:solidFill>
                  <a:prstClr val="black"/>
                </a:solidFill>
              </a:rPr>
              <a:t> [Chen, VLDB’12]</a:t>
            </a:r>
          </a:p>
          <a:p>
            <a:r>
              <a:rPr lang="en-US" dirty="0">
                <a:solidFill>
                  <a:prstClr val="black"/>
                </a:solidFill>
              </a:rPr>
              <a:t>Details referred to the paper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E92E6-B636-422A-A7C1-D27FE7D1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1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EEDE-50A6-3940-BB85-A0463DEA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4E45-64D2-6E41-99E4-1B5658215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3"/>
            <a:ext cx="10515600" cy="1858190"/>
          </a:xfrm>
        </p:spPr>
        <p:txBody>
          <a:bodyPr>
            <a:normAutofit/>
          </a:bodyPr>
          <a:lstStyle/>
          <a:p>
            <a:r>
              <a:rPr lang="en-US" dirty="0"/>
              <a:t>Implement </a:t>
            </a:r>
            <a:r>
              <a:rPr lang="en-US" dirty="0" err="1"/>
              <a:t>POCache</a:t>
            </a:r>
            <a:r>
              <a:rPr lang="en-US" dirty="0"/>
              <a:t> on Hadoop 3.1 HDFS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Redis</a:t>
            </a:r>
            <a:r>
              <a:rPr lang="en-US" dirty="0"/>
              <a:t> to build cache nodes</a:t>
            </a:r>
          </a:p>
          <a:p>
            <a:pPr lvl="1"/>
            <a:r>
              <a:rPr lang="en-US" dirty="0"/>
              <a:t>Add Manager on </a:t>
            </a:r>
            <a:r>
              <a:rPr lang="en-US" dirty="0" err="1"/>
              <a:t>NameNode</a:t>
            </a:r>
            <a:r>
              <a:rPr lang="en-US" dirty="0"/>
              <a:t> for cache management </a:t>
            </a:r>
          </a:p>
          <a:p>
            <a:pPr lvl="1"/>
            <a:r>
              <a:rPr lang="en-US" dirty="0"/>
              <a:t>Modify HDFS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88420-9F06-7844-8FA4-B7B3CDEC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2A31DA-F709-0548-86BD-DACB4C546A89}"/>
              </a:ext>
            </a:extLst>
          </p:cNvPr>
          <p:cNvGrpSpPr/>
          <p:nvPr/>
        </p:nvGrpSpPr>
        <p:grpSpPr>
          <a:xfrm>
            <a:off x="3499724" y="3514957"/>
            <a:ext cx="1903891" cy="815747"/>
            <a:chOff x="5372246" y="-335075"/>
            <a:chExt cx="1767016" cy="139477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AB58AF7-5C24-DD47-B106-3A4EF2CD81C6}"/>
                </a:ext>
              </a:extLst>
            </p:cNvPr>
            <p:cNvSpPr/>
            <p:nvPr/>
          </p:nvSpPr>
          <p:spPr>
            <a:xfrm>
              <a:off x="5372246" y="-335075"/>
              <a:ext cx="1767016" cy="1381569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F0C4C05-39C2-A749-B140-2259AD5CB927}"/>
                </a:ext>
              </a:extLst>
            </p:cNvPr>
            <p:cNvSpPr/>
            <p:nvPr/>
          </p:nvSpPr>
          <p:spPr>
            <a:xfrm>
              <a:off x="5535961" y="-158789"/>
              <a:ext cx="1486855" cy="54036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Manager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E3A748-442E-074A-B6A2-22ACF6559ABC}"/>
                </a:ext>
              </a:extLst>
            </p:cNvPr>
            <p:cNvSpPr txBox="1"/>
            <p:nvPr/>
          </p:nvSpPr>
          <p:spPr>
            <a:xfrm>
              <a:off x="5463157" y="238806"/>
              <a:ext cx="1598076" cy="82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2400" dirty="0" err="1"/>
                <a:t>NameNode</a:t>
              </a:r>
              <a:endParaRPr lang="en-HK" sz="24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BA5526-6186-CB48-B390-31ADEDF3C108}"/>
              </a:ext>
            </a:extLst>
          </p:cNvPr>
          <p:cNvSpPr txBox="1"/>
          <p:nvPr/>
        </p:nvSpPr>
        <p:spPr>
          <a:xfrm>
            <a:off x="4110779" y="4821844"/>
            <a:ext cx="533400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mr-IN" sz="4000" dirty="0"/>
              <a:t>…</a:t>
            </a:r>
            <a:endParaRPr lang="en-US" sz="40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FF97B4F-34EF-1849-8D2B-41CC2DF94575}"/>
              </a:ext>
            </a:extLst>
          </p:cNvPr>
          <p:cNvSpPr/>
          <p:nvPr/>
        </p:nvSpPr>
        <p:spPr>
          <a:xfrm>
            <a:off x="6447223" y="3643463"/>
            <a:ext cx="1335051" cy="55879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client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138B76-105D-A644-A6F9-27A40ECD7229}"/>
              </a:ext>
            </a:extLst>
          </p:cNvPr>
          <p:cNvGrpSpPr/>
          <p:nvPr/>
        </p:nvGrpSpPr>
        <p:grpSpPr>
          <a:xfrm>
            <a:off x="5976310" y="5032072"/>
            <a:ext cx="622300" cy="558800"/>
            <a:chOff x="3048525" y="3829733"/>
            <a:chExt cx="622300" cy="55880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AA9FEA0-BAD9-5347-8FF3-CFCBC19D1EA4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5E7E99-F09C-7340-B9E1-DD4BDA7E6368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88C358-6C9D-5642-BF5F-1CB9FC829573}"/>
              </a:ext>
            </a:extLst>
          </p:cNvPr>
          <p:cNvGrpSpPr/>
          <p:nvPr/>
        </p:nvGrpSpPr>
        <p:grpSpPr>
          <a:xfrm>
            <a:off x="3283490" y="5040047"/>
            <a:ext cx="622300" cy="558800"/>
            <a:chOff x="3048525" y="3829733"/>
            <a:chExt cx="622300" cy="5588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2C6AD73-6836-0E49-8F98-D4BA7C0A93A5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90D140-03CB-6340-A715-A4816472DDAE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7F6E59-DB17-484F-BE37-BF34DB20FF0C}"/>
              </a:ext>
            </a:extLst>
          </p:cNvPr>
          <p:cNvGrpSpPr/>
          <p:nvPr/>
        </p:nvGrpSpPr>
        <p:grpSpPr>
          <a:xfrm>
            <a:off x="4840621" y="5046675"/>
            <a:ext cx="622300" cy="558800"/>
            <a:chOff x="3048525" y="3829733"/>
            <a:chExt cx="622300" cy="55880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483BDF7-FB27-C644-A6DE-A5CCA3431F7A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81F354-B080-3D4C-8FB9-C99C1BA7B59E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F325F13-AB6E-214C-81CF-069E65D00FE6}"/>
              </a:ext>
            </a:extLst>
          </p:cNvPr>
          <p:cNvGrpSpPr/>
          <p:nvPr/>
        </p:nvGrpSpPr>
        <p:grpSpPr>
          <a:xfrm>
            <a:off x="7114749" y="5032072"/>
            <a:ext cx="622300" cy="558800"/>
            <a:chOff x="3048525" y="3829733"/>
            <a:chExt cx="622300" cy="558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19C62B5-0FF9-A642-8383-5213A14B8AA5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954ED4-82DC-9B4D-B7A7-CA1F9B6FA50C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10E240-A178-354B-9E87-30B266532980}"/>
              </a:ext>
            </a:extLst>
          </p:cNvPr>
          <p:cNvGrpSpPr/>
          <p:nvPr/>
        </p:nvGrpSpPr>
        <p:grpSpPr>
          <a:xfrm>
            <a:off x="8514733" y="5032072"/>
            <a:ext cx="622300" cy="558800"/>
            <a:chOff x="3048525" y="3829733"/>
            <a:chExt cx="622300" cy="5588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F1B4BD0-F769-BD46-B3E6-21954DF1D747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DA4B97-29ED-CF46-9B5F-38B43346DE1A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997198-1912-464D-90A7-2335F220E7D6}"/>
              </a:ext>
            </a:extLst>
          </p:cNvPr>
          <p:cNvSpPr txBox="1"/>
          <p:nvPr/>
        </p:nvSpPr>
        <p:spPr>
          <a:xfrm>
            <a:off x="7889041" y="4862857"/>
            <a:ext cx="533400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mr-IN" sz="4000" dirty="0"/>
              <a:t>…</a:t>
            </a:r>
            <a:endParaRPr lang="en-US" sz="4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A2339-1FC1-8B4A-92BF-49B12FCC998C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3594640" y="4202261"/>
            <a:ext cx="3520109" cy="83778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59146F-5F3C-034D-B903-8E44FEDDE682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>
          <a:xfrm flipV="1">
            <a:off x="5151771" y="4202261"/>
            <a:ext cx="1962978" cy="84441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DD7BEA-62AB-064D-B481-25CB182728E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6287460" y="4202261"/>
            <a:ext cx="827289" cy="82981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C05EB7-147F-0347-9363-CDDED90EE0D0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3594640" y="4330704"/>
            <a:ext cx="863970" cy="70934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AA9D6A-A4B4-A94B-95BE-9B7408802180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flipH="1" flipV="1">
            <a:off x="7114749" y="4202261"/>
            <a:ext cx="311150" cy="82981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1E0A2A-8BEA-4D46-99A5-466BBAC6F097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7114749" y="4202261"/>
            <a:ext cx="1711134" cy="82981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7075BB-5CF5-D640-A610-BD3E3C85E90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4458610" y="4330704"/>
            <a:ext cx="693161" cy="71597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6A21C9-A4A4-1149-8628-3E58A0B5311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458610" y="4330704"/>
            <a:ext cx="1828850" cy="70136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3EBFB4-F3D9-E448-B516-F5D916ED78F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403615" y="3918968"/>
            <a:ext cx="1043608" cy="389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C22AD8E-1B6C-0642-B43C-915AEEE5E609}"/>
              </a:ext>
            </a:extLst>
          </p:cNvPr>
          <p:cNvSpPr txBox="1"/>
          <p:nvPr/>
        </p:nvSpPr>
        <p:spPr>
          <a:xfrm rot="1502399">
            <a:off x="7674889" y="4274459"/>
            <a:ext cx="1002299" cy="476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B57B9E-2A47-5F44-9C6E-FB02E21E093A}"/>
              </a:ext>
            </a:extLst>
          </p:cNvPr>
          <p:cNvSpPr txBox="1"/>
          <p:nvPr/>
        </p:nvSpPr>
        <p:spPr>
          <a:xfrm>
            <a:off x="4602800" y="5982085"/>
            <a:ext cx="329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Architecture of </a:t>
            </a:r>
            <a:r>
              <a:rPr lang="en-US" sz="2400" dirty="0" err="1"/>
              <a:t>POCache</a:t>
            </a:r>
            <a:endParaRPr lang="en-US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E5D7FC-017A-42AF-ABF9-6F752FE52C11}"/>
              </a:ext>
            </a:extLst>
          </p:cNvPr>
          <p:cNvSpPr txBox="1"/>
          <p:nvPr/>
        </p:nvSpPr>
        <p:spPr>
          <a:xfrm rot="20857664">
            <a:off x="5326279" y="4156940"/>
            <a:ext cx="96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F461E2-5A46-4DC5-BF59-79FC54141313}"/>
              </a:ext>
            </a:extLst>
          </p:cNvPr>
          <p:cNvSpPr txBox="1"/>
          <p:nvPr/>
        </p:nvSpPr>
        <p:spPr>
          <a:xfrm>
            <a:off x="2721429" y="5570743"/>
            <a:ext cx="1603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64F0C4-4E68-4DC8-8FA5-8640CD4A1631}"/>
              </a:ext>
            </a:extLst>
          </p:cNvPr>
          <p:cNvSpPr txBox="1"/>
          <p:nvPr/>
        </p:nvSpPr>
        <p:spPr>
          <a:xfrm>
            <a:off x="7954014" y="5570743"/>
            <a:ext cx="1930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Cache Node</a:t>
            </a:r>
          </a:p>
        </p:txBody>
      </p:sp>
    </p:spTree>
    <p:extLst>
      <p:ext uri="{BB962C8B-B14F-4D97-AF65-F5344CB8AC3E}">
        <p14:creationId xmlns:p14="http://schemas.microsoft.com/office/powerpoint/2010/main" val="125909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A184-7661-DC48-95C3-8447FB8B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4B52-0BD8-D941-8708-2F382D8C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1"/>
            <a:ext cx="10515600" cy="5251903"/>
          </a:xfrm>
        </p:spPr>
        <p:txBody>
          <a:bodyPr>
            <a:normAutofit/>
          </a:bodyPr>
          <a:lstStyle/>
          <a:p>
            <a:r>
              <a:rPr lang="en-HK" dirty="0"/>
              <a:t>Local cluster</a:t>
            </a:r>
          </a:p>
          <a:p>
            <a:pPr lvl="1"/>
            <a:r>
              <a:rPr lang="en-HK" dirty="0"/>
              <a:t>15 commodity machines</a:t>
            </a:r>
          </a:p>
          <a:p>
            <a:pPr lvl="2"/>
            <a:r>
              <a:rPr lang="en-HK" dirty="0"/>
              <a:t>Intel core i5, 16 </a:t>
            </a:r>
            <a:r>
              <a:rPr lang="en-HK" dirty="0" err="1"/>
              <a:t>GiB</a:t>
            </a:r>
            <a:r>
              <a:rPr lang="en-HK" dirty="0"/>
              <a:t> RAM, 1 </a:t>
            </a:r>
            <a:r>
              <a:rPr lang="en-HK" dirty="0" err="1"/>
              <a:t>TiB</a:t>
            </a:r>
            <a:r>
              <a:rPr lang="en-HK" dirty="0"/>
              <a:t> SATA disk</a:t>
            </a:r>
          </a:p>
          <a:p>
            <a:pPr lvl="1"/>
            <a:r>
              <a:rPr lang="en-HK" dirty="0"/>
              <a:t>10 Gbps Ethernet switch</a:t>
            </a:r>
          </a:p>
          <a:p>
            <a:pPr lvl="1"/>
            <a:r>
              <a:rPr lang="en-HK" dirty="0"/>
              <a:t>Employ benchmark tool </a:t>
            </a:r>
            <a:r>
              <a:rPr lang="en-HK" i="1" dirty="0"/>
              <a:t>DFS-Perf</a:t>
            </a:r>
          </a:p>
          <a:p>
            <a:pPr lvl="1"/>
            <a:r>
              <a:rPr lang="en-HK" dirty="0"/>
              <a:t>Inject stragglers by running Linux </a:t>
            </a:r>
            <a:r>
              <a:rPr lang="en-HK" i="1" dirty="0"/>
              <a:t>stress</a:t>
            </a:r>
          </a:p>
          <a:p>
            <a:pPr lvl="1"/>
            <a:r>
              <a:rPr lang="en-HK" dirty="0"/>
              <a:t>64-MiB block, 256-MiB file (4 blocks) by default</a:t>
            </a:r>
          </a:p>
          <a:p>
            <a:r>
              <a:rPr lang="en-HK" dirty="0"/>
              <a:t>Amazon EC2</a:t>
            </a:r>
          </a:p>
          <a:p>
            <a:pPr lvl="1"/>
            <a:r>
              <a:rPr lang="en-HK" dirty="0"/>
              <a:t>30 m5.large instances, 2 m5.2xlarge instances</a:t>
            </a:r>
          </a:p>
          <a:p>
            <a:pPr lvl="2"/>
            <a:r>
              <a:rPr lang="en-HK" dirty="0"/>
              <a:t>Magnetic storage</a:t>
            </a:r>
          </a:p>
          <a:p>
            <a:pPr lvl="1"/>
            <a:r>
              <a:rPr lang="en-HK" dirty="0"/>
              <a:t>5 Gbps network bandwidth</a:t>
            </a:r>
          </a:p>
          <a:p>
            <a:pPr lvl="1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95AAB-1511-2244-B778-34CD3DE1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3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CE1D89-8F83-4E53-8173-A2DD8A757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91" y="2981961"/>
            <a:ext cx="5168293" cy="33904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7FA184-7661-DC48-95C3-8447FB8B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4B52-0BD8-D941-8708-2F382D8C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9"/>
            <a:ext cx="10515600" cy="1382898"/>
          </a:xfrm>
        </p:spPr>
        <p:txBody>
          <a:bodyPr/>
          <a:lstStyle/>
          <a:p>
            <a:r>
              <a:rPr lang="en-HK" dirty="0"/>
              <a:t>Effectiveness of block slicing</a:t>
            </a:r>
          </a:p>
          <a:p>
            <a:pPr lvl="1"/>
            <a:r>
              <a:rPr lang="en-HK" dirty="0"/>
              <a:t>Cache one parity block for a file</a:t>
            </a:r>
          </a:p>
          <a:p>
            <a:pPr lvl="2"/>
            <a:r>
              <a:rPr lang="en-US" dirty="0"/>
              <a:t>Lowest latency when </a:t>
            </a:r>
            <a:r>
              <a:rPr lang="en-US" dirty="0" err="1"/>
              <a:t>subblock</a:t>
            </a:r>
            <a:r>
              <a:rPr lang="en-US" dirty="0"/>
              <a:t> is of 1 </a:t>
            </a:r>
            <a:r>
              <a:rPr lang="en-US" dirty="0" err="1"/>
              <a:t>MiB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95AAB-1511-2244-B778-34CD3DE1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16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449FD5-5804-411A-B6B7-4A11493E6190}"/>
              </a:ext>
            </a:extLst>
          </p:cNvPr>
          <p:cNvSpPr/>
          <p:nvPr/>
        </p:nvSpPr>
        <p:spPr>
          <a:xfrm>
            <a:off x="5167163" y="4559619"/>
            <a:ext cx="438981" cy="8311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4423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D15FAB-4517-6847-A86A-71D6BC5E3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58" y="2258718"/>
            <a:ext cx="6229243" cy="36739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7FA184-7661-DC48-95C3-8447FB8B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4B52-0BD8-D941-8708-2F382D8C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9" y="1569308"/>
            <a:ext cx="4880430" cy="4607654"/>
          </a:xfrm>
        </p:spPr>
        <p:txBody>
          <a:bodyPr/>
          <a:lstStyle/>
          <a:p>
            <a:r>
              <a:rPr lang="en-HK" dirty="0"/>
              <a:t>Single-client reads</a:t>
            </a:r>
          </a:p>
          <a:p>
            <a:pPr lvl="1"/>
            <a:r>
              <a:rPr lang="en-HK" dirty="0"/>
              <a:t>Read mechanisms</a:t>
            </a:r>
          </a:p>
          <a:p>
            <a:pPr lvl="2"/>
            <a:r>
              <a:rPr lang="en-HK" dirty="0"/>
              <a:t>Vanilla, read sequentially</a:t>
            </a:r>
          </a:p>
          <a:p>
            <a:pPr lvl="2"/>
            <a:r>
              <a:rPr lang="en-HK" dirty="0"/>
              <a:t>HR, hedged read</a:t>
            </a:r>
          </a:p>
          <a:p>
            <a:pPr lvl="2"/>
            <a:r>
              <a:rPr lang="en-HK" dirty="0"/>
              <a:t>PR, read blocks in parallel</a:t>
            </a:r>
          </a:p>
          <a:p>
            <a:pPr lvl="1"/>
            <a:r>
              <a:rPr lang="en-HK" dirty="0"/>
              <a:t>Evaluate different file sizes</a:t>
            </a:r>
          </a:p>
          <a:p>
            <a:pPr lvl="1"/>
            <a:r>
              <a:rPr lang="en-US" dirty="0" err="1"/>
              <a:t>POCache</a:t>
            </a:r>
            <a:r>
              <a:rPr lang="en-US" dirty="0"/>
              <a:t> reduces the latency with straggler to the latency in normal case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95AAB-1511-2244-B778-34CD3DE1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46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A184-7661-DC48-95C3-8447FB8B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4B52-0BD8-D941-8708-2F382D8C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Multi-client reads</a:t>
            </a:r>
          </a:p>
          <a:p>
            <a:pPr lvl="1"/>
            <a:r>
              <a:rPr lang="en-HK" dirty="0"/>
              <a:t>Read mechanisms in comparison</a:t>
            </a:r>
          </a:p>
          <a:p>
            <a:pPr lvl="2"/>
            <a:r>
              <a:rPr lang="en-HK" dirty="0"/>
              <a:t>Vanilla, read blocks sequentially</a:t>
            </a:r>
          </a:p>
          <a:p>
            <a:pPr lvl="2"/>
            <a:r>
              <a:rPr lang="en-HK" dirty="0"/>
              <a:t>HR, hedged read</a:t>
            </a:r>
          </a:p>
          <a:p>
            <a:pPr lvl="2"/>
            <a:r>
              <a:rPr lang="en-HK" dirty="0"/>
              <a:t>SR, cache popular data blocks</a:t>
            </a:r>
          </a:p>
          <a:p>
            <a:pPr lvl="1"/>
            <a:r>
              <a:rPr lang="en-HK" dirty="0"/>
              <a:t>Evaluate with 4, 8, 12 clients</a:t>
            </a:r>
          </a:p>
          <a:p>
            <a:pPr lvl="1"/>
            <a:r>
              <a:rPr lang="en-US" dirty="0" err="1"/>
              <a:t>POCache</a:t>
            </a:r>
            <a:r>
              <a:rPr lang="en-US" dirty="0"/>
              <a:t> achieves low mean and</a:t>
            </a:r>
            <a:br>
              <a:rPr lang="en-US" dirty="0"/>
            </a:br>
            <a:r>
              <a:rPr lang="en-US" dirty="0"/>
              <a:t>tail latencies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95AAB-1511-2244-B778-34CD3DE1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593112-22A6-4221-AE62-1BC2C86C1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8" y="1509183"/>
            <a:ext cx="4078984" cy="4309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D2060D-AF06-4E34-8B56-68FFD885CEE7}"/>
              </a:ext>
            </a:extLst>
          </p:cNvPr>
          <p:cNvSpPr txBox="1"/>
          <p:nvPr/>
        </p:nvSpPr>
        <p:spPr>
          <a:xfrm>
            <a:off x="8197647" y="5689739"/>
            <a:ext cx="2332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With one straggler</a:t>
            </a:r>
          </a:p>
        </p:txBody>
      </p:sp>
    </p:spTree>
    <p:extLst>
      <p:ext uri="{BB962C8B-B14F-4D97-AF65-F5344CB8AC3E}">
        <p14:creationId xmlns:p14="http://schemas.microsoft.com/office/powerpoint/2010/main" val="290931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67BE-C3A8-284B-BAD0-4D128001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D750-2988-E34D-96D6-034B17F5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835"/>
            <a:ext cx="10515600" cy="757416"/>
          </a:xfrm>
        </p:spPr>
        <p:txBody>
          <a:bodyPr/>
          <a:lstStyle/>
          <a:p>
            <a:r>
              <a:rPr lang="en-US" dirty="0"/>
              <a:t>Cache efficiency of Straggler-aware cache algorithm (SAC)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A2572-B99D-DE46-8F08-2DECC341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97039-31F3-3943-801B-9219C3765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046" y="2194563"/>
            <a:ext cx="4425444" cy="3291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B1D6FD-1E5D-A046-B855-9BE74B78FBF6}"/>
              </a:ext>
            </a:extLst>
          </p:cNvPr>
          <p:cNvSpPr txBox="1"/>
          <p:nvPr/>
        </p:nvSpPr>
        <p:spPr>
          <a:xfrm>
            <a:off x="1270054" y="5651661"/>
            <a:ext cx="5263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Straggler hit ratio under different cache sizes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228DAF-7451-7543-A2EE-CE49116B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190" y="2379133"/>
            <a:ext cx="4872285" cy="32302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A08492-7394-4149-A9A5-72D6DE486458}"/>
              </a:ext>
            </a:extLst>
          </p:cNvPr>
          <p:cNvSpPr txBox="1"/>
          <p:nvPr/>
        </p:nvSpPr>
        <p:spPr>
          <a:xfrm>
            <a:off x="6872459" y="5651661"/>
            <a:ext cx="4483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Latencies under different cache sizes </a:t>
            </a:r>
          </a:p>
        </p:txBody>
      </p:sp>
    </p:spTree>
    <p:extLst>
      <p:ext uri="{BB962C8B-B14F-4D97-AF65-F5344CB8AC3E}">
        <p14:creationId xmlns:p14="http://schemas.microsoft.com/office/powerpoint/2010/main" val="258674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6" y="1438835"/>
            <a:ext cx="10715170" cy="473812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Stragglers</a:t>
            </a:r>
            <a:r>
              <a:rPr lang="en-US" dirty="0"/>
              <a:t> exist in large-scale storage systems</a:t>
            </a:r>
            <a:endParaRPr lang="en-US" sz="1400" dirty="0"/>
          </a:p>
          <a:p>
            <a:pPr lvl="1"/>
            <a:r>
              <a:rPr lang="en-US" dirty="0"/>
              <a:t>Nodes operate with slow performance</a:t>
            </a:r>
          </a:p>
          <a:p>
            <a:pPr lvl="1"/>
            <a:r>
              <a:rPr lang="en-US" dirty="0"/>
              <a:t>Also known as </a:t>
            </a:r>
            <a:r>
              <a:rPr lang="en-US" i="1" dirty="0"/>
              <a:t>gray failures</a:t>
            </a:r>
            <a:r>
              <a:rPr lang="en-US" dirty="0"/>
              <a:t> </a:t>
            </a:r>
            <a:r>
              <a:rPr lang="en-US" sz="1400" dirty="0"/>
              <a:t>[Huang, HotOS’17]</a:t>
            </a:r>
            <a:r>
              <a:rPr lang="en-US" dirty="0"/>
              <a:t> or </a:t>
            </a:r>
            <a:r>
              <a:rPr lang="en-US" i="1" dirty="0"/>
              <a:t>fail-slow failures </a:t>
            </a:r>
            <a:r>
              <a:rPr lang="en-US" sz="1400" dirty="0"/>
              <a:t>[</a:t>
            </a:r>
            <a:r>
              <a:rPr lang="en-US" sz="1400" dirty="0" err="1"/>
              <a:t>Gunawi</a:t>
            </a:r>
            <a:r>
              <a:rPr lang="en-US" sz="1400" dirty="0"/>
              <a:t>, FAST’16]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Stragglers introduce latency variation </a:t>
            </a:r>
            <a:r>
              <a:rPr lang="en-US" sz="1400" dirty="0"/>
              <a:t>[Dean, Comm.’13]</a:t>
            </a:r>
          </a:p>
          <a:p>
            <a:pPr lvl="1"/>
            <a:r>
              <a:rPr lang="en-US" dirty="0"/>
              <a:t>Long tail in latency distribution </a:t>
            </a:r>
          </a:p>
          <a:p>
            <a:pPr lvl="1"/>
            <a:endParaRPr lang="en-US" dirty="0"/>
          </a:p>
          <a:p>
            <a:r>
              <a:rPr lang="en-US" dirty="0"/>
              <a:t>Hard to pinpoint stragglers </a:t>
            </a:r>
            <a:r>
              <a:rPr lang="en-US" sz="1400" dirty="0"/>
              <a:t>[Huang, HotOS’17; </a:t>
            </a:r>
            <a:r>
              <a:rPr lang="en-US" sz="1400" dirty="0" err="1"/>
              <a:t>Gunawi</a:t>
            </a:r>
            <a:r>
              <a:rPr lang="en-US" sz="1400" dirty="0"/>
              <a:t>, FAST’16]</a:t>
            </a:r>
          </a:p>
          <a:p>
            <a:pPr lvl="1"/>
            <a:r>
              <a:rPr lang="en-US" dirty="0"/>
              <a:t>Varying root causes</a:t>
            </a:r>
          </a:p>
          <a:p>
            <a:pPr lvl="1"/>
            <a:r>
              <a:rPr lang="en-US" dirty="0"/>
              <a:t>Long time to detect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89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80F84DF-9E20-4459-ACA1-907541D27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29" y="2034220"/>
            <a:ext cx="4211410" cy="4288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4567BE-C3A8-284B-BAD0-4D128001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D750-2988-E34D-96D6-034B17F5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834"/>
            <a:ext cx="10515600" cy="4917515"/>
          </a:xfrm>
        </p:spPr>
        <p:txBody>
          <a:bodyPr/>
          <a:lstStyle/>
          <a:p>
            <a:r>
              <a:rPr lang="en-US" dirty="0"/>
              <a:t>Experiments on Amazon EC2</a:t>
            </a:r>
          </a:p>
          <a:p>
            <a:pPr lvl="1"/>
            <a:r>
              <a:rPr lang="en-HK" dirty="0"/>
              <a:t>Read mechanisms</a:t>
            </a:r>
          </a:p>
          <a:p>
            <a:pPr lvl="2"/>
            <a:r>
              <a:rPr lang="en-HK" dirty="0"/>
              <a:t>Vanilla, read sequentially</a:t>
            </a:r>
          </a:p>
          <a:p>
            <a:pPr lvl="2"/>
            <a:r>
              <a:rPr lang="en-HK" dirty="0"/>
              <a:t>HR, hedged read</a:t>
            </a:r>
          </a:p>
          <a:p>
            <a:pPr lvl="2"/>
            <a:r>
              <a:rPr lang="en-HK" dirty="0"/>
              <a:t>PR, read blocks in parallel</a:t>
            </a:r>
            <a:endParaRPr lang="en-US" dirty="0"/>
          </a:p>
          <a:p>
            <a:pPr lvl="1"/>
            <a:r>
              <a:rPr lang="en-US" dirty="0"/>
              <a:t>Stragglers naturally appear in cloud</a:t>
            </a:r>
          </a:p>
          <a:p>
            <a:pPr lvl="1"/>
            <a:r>
              <a:rPr lang="en-US" dirty="0" err="1"/>
              <a:t>POCache</a:t>
            </a:r>
            <a:r>
              <a:rPr lang="en-US" dirty="0"/>
              <a:t> achieves lowest latency</a:t>
            </a:r>
            <a:br>
              <a:rPr lang="en-US" dirty="0"/>
            </a:br>
            <a:r>
              <a:rPr lang="en-US" dirty="0"/>
              <a:t>among all four read policies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A2572-B99D-DE46-8F08-2DECC341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03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kern="0" dirty="0">
                <a:latin typeface="Arial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 </a:t>
            </a:r>
            <a:r>
              <a:rPr lang="en-US" b="1" dirty="0" err="1"/>
              <a:t>POCache</a:t>
            </a:r>
            <a:r>
              <a:rPr lang="en-US" dirty="0"/>
              <a:t>, a parity-only caching design for robust straggler tolerance</a:t>
            </a:r>
            <a:endParaRPr lang="en-US" b="1" dirty="0"/>
          </a:p>
          <a:p>
            <a:pPr lvl="1"/>
            <a:r>
              <a:rPr lang="en-US" dirty="0"/>
              <a:t>Minimize coding overhead</a:t>
            </a:r>
          </a:p>
          <a:p>
            <a:pPr lvl="1"/>
            <a:r>
              <a:rPr lang="en-US" dirty="0"/>
              <a:t>Straggler-aware cache algorithm</a:t>
            </a:r>
          </a:p>
          <a:p>
            <a:pPr lvl="1"/>
            <a:r>
              <a:rPr lang="en-US" dirty="0"/>
              <a:t>Preserve original workflow and performance</a:t>
            </a:r>
          </a:p>
          <a:p>
            <a:r>
              <a:rPr lang="en-US" dirty="0"/>
              <a:t>Implement </a:t>
            </a:r>
            <a:r>
              <a:rPr lang="en-US" dirty="0" err="1"/>
              <a:t>POCache</a:t>
            </a:r>
            <a:r>
              <a:rPr lang="en-US" dirty="0"/>
              <a:t> on Hadoop 3.1 HDFS</a:t>
            </a:r>
          </a:p>
          <a:p>
            <a:r>
              <a:rPr lang="en-US" dirty="0"/>
              <a:t>Conduct experiments on a local cluster and Amazon EC2</a:t>
            </a:r>
          </a:p>
          <a:p>
            <a:r>
              <a:rPr lang="en-US" dirty="0"/>
              <a:t>Source code</a:t>
            </a:r>
          </a:p>
          <a:p>
            <a:pPr lvl="1"/>
            <a:r>
              <a:rPr lang="en-US" b="1" dirty="0">
                <a:hlinkClick r:id="rId3"/>
              </a:rPr>
              <a:t>http://adslab.cse.cuhk.edu.hk/software/pocache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88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650" y="1644652"/>
            <a:ext cx="4133851" cy="1660525"/>
          </a:xfrm>
        </p:spPr>
        <p:txBody>
          <a:bodyPr/>
          <a:lstStyle/>
          <a:p>
            <a:pPr marL="0" indent="0" algn="ctr" defTabSz="457189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4800" dirty="0">
                <a:solidFill>
                  <a:prstClr val="black"/>
                </a:solidFill>
                <a:latin typeface="Arial"/>
              </a:rPr>
              <a:t>Thank you!</a:t>
            </a:r>
          </a:p>
          <a:p>
            <a:pPr marL="0" indent="0" algn="ctr" defTabSz="457189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4800" dirty="0">
                <a:solidFill>
                  <a:prstClr val="black"/>
                </a:solidFill>
                <a:latin typeface="Arial"/>
              </a:rPr>
              <a:t>Q&amp;A</a:t>
            </a:r>
            <a:endParaRPr kumimoji="1" lang="zh-CN" altLang="en-US" sz="4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93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047"/>
            <a:ext cx="10515600" cy="13227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Stragglers affect both data layouts</a:t>
            </a:r>
          </a:p>
          <a:p>
            <a:pPr lvl="1"/>
            <a:r>
              <a:rPr lang="en-US" dirty="0"/>
              <a:t>Contiguous layout</a:t>
            </a:r>
          </a:p>
          <a:p>
            <a:pPr lvl="1"/>
            <a:r>
              <a:rPr lang="en-US" dirty="0"/>
              <a:t>Striping layout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23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F5E03E-AC3D-46D5-8964-10ABBA168D06}"/>
              </a:ext>
            </a:extLst>
          </p:cNvPr>
          <p:cNvGrpSpPr/>
          <p:nvPr/>
        </p:nvGrpSpPr>
        <p:grpSpPr>
          <a:xfrm>
            <a:off x="2401950" y="3164480"/>
            <a:ext cx="1262063" cy="2212670"/>
            <a:chOff x="658813" y="779279"/>
            <a:chExt cx="1262063" cy="221267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E90AFA-507A-4C99-B329-256CAB5F2981}"/>
                </a:ext>
              </a:extLst>
            </p:cNvPr>
            <p:cNvSpPr txBox="1"/>
            <p:nvPr/>
          </p:nvSpPr>
          <p:spPr>
            <a:xfrm>
              <a:off x="671513" y="779279"/>
              <a:ext cx="1249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file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537292E-16C5-4902-9781-4F18505FB986}"/>
                </a:ext>
              </a:extLst>
            </p:cNvPr>
            <p:cNvSpPr/>
            <p:nvPr/>
          </p:nvSpPr>
          <p:spPr>
            <a:xfrm>
              <a:off x="658813" y="1266156"/>
              <a:ext cx="1249363" cy="17257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6MiB</a:t>
              </a:r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7F1FF03-E03D-493A-ACDD-2CDF46529D7F}"/>
              </a:ext>
            </a:extLst>
          </p:cNvPr>
          <p:cNvGrpSpPr/>
          <p:nvPr/>
        </p:nvGrpSpPr>
        <p:grpSpPr>
          <a:xfrm>
            <a:off x="4598818" y="3151398"/>
            <a:ext cx="5078138" cy="746258"/>
            <a:chOff x="4376081" y="1170198"/>
            <a:chExt cx="5078138" cy="7462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94C52C5-FFAB-4CB6-A360-00E874F56B45}"/>
                </a:ext>
              </a:extLst>
            </p:cNvPr>
            <p:cNvGrpSpPr/>
            <p:nvPr/>
          </p:nvGrpSpPr>
          <p:grpSpPr>
            <a:xfrm>
              <a:off x="6146800" y="1170198"/>
              <a:ext cx="1536700" cy="746097"/>
              <a:chOff x="6146800" y="1144798"/>
              <a:chExt cx="1536700" cy="746097"/>
            </a:xfrm>
          </p:grpSpPr>
          <p:sp>
            <p:nvSpPr>
              <p:cNvPr id="63" name="Rounded Rectangle 54">
                <a:extLst>
                  <a:ext uri="{FF2B5EF4-FFF2-40B4-BE49-F238E27FC236}">
                    <a16:creationId xmlns:a16="http://schemas.microsoft.com/office/drawing/2014/main" id="{9F5B0B42-7B88-4DF9-8584-8E5D4CFE895E}"/>
                  </a:ext>
                </a:extLst>
              </p:cNvPr>
              <p:cNvSpPr/>
              <p:nvPr/>
            </p:nvSpPr>
            <p:spPr>
              <a:xfrm>
                <a:off x="6146800" y="1144798"/>
                <a:ext cx="1536700" cy="74609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E2DE242-CB06-4923-BFA2-B7DF12D0D2EF}"/>
                  </a:ext>
                </a:extLst>
              </p:cNvPr>
              <p:cNvSpPr/>
              <p:nvPr/>
            </p:nvSpPr>
            <p:spPr>
              <a:xfrm>
                <a:off x="6290468" y="1240756"/>
                <a:ext cx="1249363" cy="5541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2~4MiB</a:t>
                </a:r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FB4CFD0-2D99-420E-96A9-DF683E487F65}"/>
                </a:ext>
              </a:extLst>
            </p:cNvPr>
            <p:cNvGrpSpPr/>
            <p:nvPr/>
          </p:nvGrpSpPr>
          <p:grpSpPr>
            <a:xfrm>
              <a:off x="4376081" y="1170359"/>
              <a:ext cx="1536700" cy="746097"/>
              <a:chOff x="6146800" y="1144798"/>
              <a:chExt cx="1536700" cy="746097"/>
            </a:xfrm>
          </p:grpSpPr>
          <p:sp>
            <p:nvSpPr>
              <p:cNvPr id="61" name="Rounded Rectangle 59">
                <a:extLst>
                  <a:ext uri="{FF2B5EF4-FFF2-40B4-BE49-F238E27FC236}">
                    <a16:creationId xmlns:a16="http://schemas.microsoft.com/office/drawing/2014/main" id="{100E3AB8-F5DF-4AC5-B969-E48056E7D16E}"/>
                  </a:ext>
                </a:extLst>
              </p:cNvPr>
              <p:cNvSpPr/>
              <p:nvPr/>
            </p:nvSpPr>
            <p:spPr>
              <a:xfrm>
                <a:off x="6146800" y="1144798"/>
                <a:ext cx="1536700" cy="74609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F56C02F-EE94-4DE4-9BA3-27DE2BC9CDED}"/>
                  </a:ext>
                </a:extLst>
              </p:cNvPr>
              <p:cNvSpPr/>
              <p:nvPr/>
            </p:nvSpPr>
            <p:spPr>
              <a:xfrm>
                <a:off x="6290468" y="1240756"/>
                <a:ext cx="1249363" cy="5541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0~2MiB</a:t>
                </a:r>
                <a:endParaRPr lang="en-US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561E591-7EFB-4B16-AE7D-53283BFF58AB}"/>
                </a:ext>
              </a:extLst>
            </p:cNvPr>
            <p:cNvGrpSpPr/>
            <p:nvPr/>
          </p:nvGrpSpPr>
          <p:grpSpPr>
            <a:xfrm>
              <a:off x="7917519" y="1170198"/>
              <a:ext cx="1536700" cy="746097"/>
              <a:chOff x="6146800" y="1144798"/>
              <a:chExt cx="1536700" cy="746097"/>
            </a:xfrm>
          </p:grpSpPr>
          <p:sp>
            <p:nvSpPr>
              <p:cNvPr id="59" name="Rounded Rectangle 62">
                <a:extLst>
                  <a:ext uri="{FF2B5EF4-FFF2-40B4-BE49-F238E27FC236}">
                    <a16:creationId xmlns:a16="http://schemas.microsoft.com/office/drawing/2014/main" id="{0CEA8D65-CC84-434E-84DC-ECEDCB95524B}"/>
                  </a:ext>
                </a:extLst>
              </p:cNvPr>
              <p:cNvSpPr/>
              <p:nvPr/>
            </p:nvSpPr>
            <p:spPr>
              <a:xfrm>
                <a:off x="6146800" y="1144798"/>
                <a:ext cx="1536700" cy="74609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E5CD1D4-2F28-4191-BB9A-E2197D9499DA}"/>
                  </a:ext>
                </a:extLst>
              </p:cNvPr>
              <p:cNvSpPr/>
              <p:nvPr/>
            </p:nvSpPr>
            <p:spPr>
              <a:xfrm>
                <a:off x="6290468" y="1240756"/>
                <a:ext cx="1249363" cy="5541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4~6MiB</a:t>
                </a:r>
                <a:endParaRPr lang="en-US" dirty="0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102A44-A336-4B06-B6E5-04AF9CFDCA32}"/>
              </a:ext>
            </a:extLst>
          </p:cNvPr>
          <p:cNvGrpSpPr/>
          <p:nvPr/>
        </p:nvGrpSpPr>
        <p:grpSpPr>
          <a:xfrm>
            <a:off x="4598817" y="5100514"/>
            <a:ext cx="5078139" cy="746097"/>
            <a:chOff x="4376080" y="3370550"/>
            <a:chExt cx="5078139" cy="74609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42A159-9A4B-4778-B8DB-6E3E29BF043A}"/>
                </a:ext>
              </a:extLst>
            </p:cNvPr>
            <p:cNvGrpSpPr/>
            <p:nvPr/>
          </p:nvGrpSpPr>
          <p:grpSpPr>
            <a:xfrm>
              <a:off x="4376080" y="3370550"/>
              <a:ext cx="1536700" cy="746097"/>
              <a:chOff x="2997200" y="1122650"/>
              <a:chExt cx="1536700" cy="746097"/>
            </a:xfrm>
          </p:grpSpPr>
          <p:sp>
            <p:nvSpPr>
              <p:cNvPr id="77" name="Rounded Rectangle 53">
                <a:extLst>
                  <a:ext uri="{FF2B5EF4-FFF2-40B4-BE49-F238E27FC236}">
                    <a16:creationId xmlns:a16="http://schemas.microsoft.com/office/drawing/2014/main" id="{4C22E123-7011-4B19-982A-3E570DCE3015}"/>
                  </a:ext>
                </a:extLst>
              </p:cNvPr>
              <p:cNvSpPr/>
              <p:nvPr/>
            </p:nvSpPr>
            <p:spPr>
              <a:xfrm>
                <a:off x="2997200" y="1122650"/>
                <a:ext cx="1536700" cy="74609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D6227BA-AAAD-4495-8316-3E980B5E7EA3}"/>
                  </a:ext>
                </a:extLst>
              </p:cNvPr>
              <p:cNvGrpSpPr/>
              <p:nvPr/>
            </p:nvGrpSpPr>
            <p:grpSpPr>
              <a:xfrm>
                <a:off x="3135450" y="1202705"/>
                <a:ext cx="1249364" cy="554180"/>
                <a:chOff x="3135450" y="1202705"/>
                <a:chExt cx="1249364" cy="554180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2677191-0A6B-4FF2-B50D-FAEE4E5702FB}"/>
                    </a:ext>
                  </a:extLst>
                </p:cNvPr>
                <p:cNvSpPr/>
                <p:nvPr/>
              </p:nvSpPr>
              <p:spPr>
                <a:xfrm>
                  <a:off x="3135451" y="1202705"/>
                  <a:ext cx="1249363" cy="26435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0~1MiB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2B6947E2-F355-43C2-8C30-CE4EC40C288C}"/>
                    </a:ext>
                  </a:extLst>
                </p:cNvPr>
                <p:cNvSpPr/>
                <p:nvPr/>
              </p:nvSpPr>
              <p:spPr>
                <a:xfrm>
                  <a:off x="3135450" y="1492528"/>
                  <a:ext cx="1249363" cy="26435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3~4MiB</a:t>
                  </a:r>
                  <a:endParaRPr lang="en-US" dirty="0"/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F2EF693-B25C-4CD5-9BF8-E40AB73AD7A4}"/>
                </a:ext>
              </a:extLst>
            </p:cNvPr>
            <p:cNvGrpSpPr/>
            <p:nvPr/>
          </p:nvGrpSpPr>
          <p:grpSpPr>
            <a:xfrm>
              <a:off x="6146800" y="3370550"/>
              <a:ext cx="1536700" cy="746097"/>
              <a:chOff x="2997200" y="1122650"/>
              <a:chExt cx="1536700" cy="746097"/>
            </a:xfrm>
          </p:grpSpPr>
          <p:sp>
            <p:nvSpPr>
              <p:cNvPr id="73" name="Rounded Rectangle 65">
                <a:extLst>
                  <a:ext uri="{FF2B5EF4-FFF2-40B4-BE49-F238E27FC236}">
                    <a16:creationId xmlns:a16="http://schemas.microsoft.com/office/drawing/2014/main" id="{E1DE6DE1-46CC-433E-96AF-513022AB71AF}"/>
                  </a:ext>
                </a:extLst>
              </p:cNvPr>
              <p:cNvSpPr/>
              <p:nvPr/>
            </p:nvSpPr>
            <p:spPr>
              <a:xfrm>
                <a:off x="2997200" y="1122650"/>
                <a:ext cx="1536700" cy="74609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BF91CD3-9BD2-46E6-BB75-24B3E7B40D77}"/>
                  </a:ext>
                </a:extLst>
              </p:cNvPr>
              <p:cNvGrpSpPr/>
              <p:nvPr/>
            </p:nvGrpSpPr>
            <p:grpSpPr>
              <a:xfrm>
                <a:off x="3135450" y="1202705"/>
                <a:ext cx="1249364" cy="554180"/>
                <a:chOff x="3135450" y="1202705"/>
                <a:chExt cx="1249364" cy="554180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EFF410E-8EBC-4BA4-8061-B8AD5723CA5B}"/>
                    </a:ext>
                  </a:extLst>
                </p:cNvPr>
                <p:cNvSpPr/>
                <p:nvPr/>
              </p:nvSpPr>
              <p:spPr>
                <a:xfrm>
                  <a:off x="3135451" y="1202705"/>
                  <a:ext cx="1249363" cy="26435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1~2MiB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0FF6E60-3A77-4280-9392-CB299E8FD19C}"/>
                    </a:ext>
                  </a:extLst>
                </p:cNvPr>
                <p:cNvSpPr/>
                <p:nvPr/>
              </p:nvSpPr>
              <p:spPr>
                <a:xfrm>
                  <a:off x="3135450" y="1492528"/>
                  <a:ext cx="1249363" cy="26435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4~5MiB</a:t>
                  </a:r>
                  <a:endParaRPr lang="en-US" dirty="0"/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6D6FF5A-067C-4C9C-867D-E0E25A89EC19}"/>
                </a:ext>
              </a:extLst>
            </p:cNvPr>
            <p:cNvGrpSpPr/>
            <p:nvPr/>
          </p:nvGrpSpPr>
          <p:grpSpPr>
            <a:xfrm>
              <a:off x="7917519" y="3370550"/>
              <a:ext cx="1536700" cy="746097"/>
              <a:chOff x="2997200" y="1122650"/>
              <a:chExt cx="1536700" cy="746097"/>
            </a:xfrm>
          </p:grpSpPr>
          <p:sp>
            <p:nvSpPr>
              <p:cNvPr id="69" name="Rounded Rectangle 70">
                <a:extLst>
                  <a:ext uri="{FF2B5EF4-FFF2-40B4-BE49-F238E27FC236}">
                    <a16:creationId xmlns:a16="http://schemas.microsoft.com/office/drawing/2014/main" id="{378787FD-826C-4C4B-84D6-84744C1BB7CE}"/>
                  </a:ext>
                </a:extLst>
              </p:cNvPr>
              <p:cNvSpPr/>
              <p:nvPr/>
            </p:nvSpPr>
            <p:spPr>
              <a:xfrm>
                <a:off x="2997200" y="1122650"/>
                <a:ext cx="1536700" cy="74609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B1897FF-FE04-48E6-97BA-8A31813697AB}"/>
                  </a:ext>
                </a:extLst>
              </p:cNvPr>
              <p:cNvGrpSpPr/>
              <p:nvPr/>
            </p:nvGrpSpPr>
            <p:grpSpPr>
              <a:xfrm>
                <a:off x="3135450" y="1202705"/>
                <a:ext cx="1249364" cy="554180"/>
                <a:chOff x="3135450" y="1202705"/>
                <a:chExt cx="1249364" cy="554180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D5A4A51-B520-42E3-ABD7-975B464763B2}"/>
                    </a:ext>
                  </a:extLst>
                </p:cNvPr>
                <p:cNvSpPr/>
                <p:nvPr/>
              </p:nvSpPr>
              <p:spPr>
                <a:xfrm>
                  <a:off x="3135451" y="1202705"/>
                  <a:ext cx="1249363" cy="26435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2~3MiB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ECB3A6E1-EB8F-4213-9E52-978C540AB897}"/>
                    </a:ext>
                  </a:extLst>
                </p:cNvPr>
                <p:cNvSpPr/>
                <p:nvPr/>
              </p:nvSpPr>
              <p:spPr>
                <a:xfrm>
                  <a:off x="3135450" y="1492528"/>
                  <a:ext cx="1249363" cy="26435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5~6MiB</a:t>
                  </a:r>
                  <a:endParaRPr lang="en-US" dirty="0"/>
                </a:p>
              </p:txBody>
            </p: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BB1BBD-F5AA-4C96-97C2-43802944CD2A}"/>
              </a:ext>
            </a:extLst>
          </p:cNvPr>
          <p:cNvGrpSpPr/>
          <p:nvPr/>
        </p:nvGrpSpPr>
        <p:grpSpPr>
          <a:xfrm>
            <a:off x="4598818" y="2615523"/>
            <a:ext cx="5072719" cy="537819"/>
            <a:chOff x="4376081" y="583523"/>
            <a:chExt cx="5072719" cy="53781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708264-4CCA-4644-8BD9-EFEA4F051A73}"/>
                </a:ext>
              </a:extLst>
            </p:cNvPr>
            <p:cNvSpPr txBox="1"/>
            <p:nvPr/>
          </p:nvSpPr>
          <p:spPr>
            <a:xfrm>
              <a:off x="4376081" y="583523"/>
              <a:ext cx="1536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node</a:t>
              </a:r>
              <a:r>
                <a:rPr lang="en-US" sz="2800" baseline="-25000" dirty="0"/>
                <a:t>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1DE8125-29A2-4E7E-9690-96D728F60A3C}"/>
                </a:ext>
              </a:extLst>
            </p:cNvPr>
            <p:cNvSpPr txBox="1"/>
            <p:nvPr/>
          </p:nvSpPr>
          <p:spPr>
            <a:xfrm>
              <a:off x="6166780" y="583523"/>
              <a:ext cx="1536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node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1E78CDD-B7BA-4545-B633-EB5EA28D2516}"/>
                </a:ext>
              </a:extLst>
            </p:cNvPr>
            <p:cNvSpPr txBox="1"/>
            <p:nvPr/>
          </p:nvSpPr>
          <p:spPr>
            <a:xfrm>
              <a:off x="7912100" y="598122"/>
              <a:ext cx="1536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node</a:t>
              </a:r>
              <a:r>
                <a:rPr lang="en-US" sz="2800" baseline="-25000" dirty="0"/>
                <a:t>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116287C-87CE-44A2-8A6F-D6D143C244E5}"/>
              </a:ext>
            </a:extLst>
          </p:cNvPr>
          <p:cNvGrpSpPr/>
          <p:nvPr/>
        </p:nvGrpSpPr>
        <p:grpSpPr>
          <a:xfrm>
            <a:off x="4621507" y="4566539"/>
            <a:ext cx="5072719" cy="537819"/>
            <a:chOff x="4376081" y="583523"/>
            <a:chExt cx="5072719" cy="53781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922EDB1-CF40-4D8D-9D1E-D83AF67A12E2}"/>
                </a:ext>
              </a:extLst>
            </p:cNvPr>
            <p:cNvSpPr txBox="1"/>
            <p:nvPr/>
          </p:nvSpPr>
          <p:spPr>
            <a:xfrm>
              <a:off x="4376081" y="583523"/>
              <a:ext cx="1536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node</a:t>
              </a:r>
              <a:r>
                <a:rPr lang="en-US" sz="2800" baseline="-25000" dirty="0"/>
                <a:t>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F73C509-8E8D-4E6F-A450-A951942E2579}"/>
                </a:ext>
              </a:extLst>
            </p:cNvPr>
            <p:cNvSpPr txBox="1"/>
            <p:nvPr/>
          </p:nvSpPr>
          <p:spPr>
            <a:xfrm>
              <a:off x="6166780" y="583523"/>
              <a:ext cx="1536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node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092E154-12E9-4614-8E0B-E6EA6028C76F}"/>
                </a:ext>
              </a:extLst>
            </p:cNvPr>
            <p:cNvSpPr txBox="1"/>
            <p:nvPr/>
          </p:nvSpPr>
          <p:spPr>
            <a:xfrm>
              <a:off x="7912100" y="598122"/>
              <a:ext cx="1536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node</a:t>
              </a:r>
              <a:r>
                <a:rPr lang="en-US" sz="2800" baseline="-25000" dirty="0"/>
                <a:t>2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5021C3D3-0FA3-4B99-9361-52F8EA3DC9CE}"/>
              </a:ext>
            </a:extLst>
          </p:cNvPr>
          <p:cNvSpPr txBox="1"/>
          <p:nvPr/>
        </p:nvSpPr>
        <p:spPr>
          <a:xfrm>
            <a:off x="4867666" y="3922894"/>
            <a:ext cx="452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Contiguous layout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C797C3-8914-41FC-B5B4-30C32FD19AEB}"/>
              </a:ext>
            </a:extLst>
          </p:cNvPr>
          <p:cNvSpPr txBox="1"/>
          <p:nvPr/>
        </p:nvSpPr>
        <p:spPr>
          <a:xfrm>
            <a:off x="4893065" y="5884892"/>
            <a:ext cx="452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Striping layout</a:t>
            </a:r>
          </a:p>
        </p:txBody>
      </p:sp>
    </p:spTree>
    <p:extLst>
      <p:ext uri="{BB962C8B-B14F-4D97-AF65-F5344CB8AC3E}">
        <p14:creationId xmlns:p14="http://schemas.microsoft.com/office/powerpoint/2010/main" val="402892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F0EF-67C1-45E6-9FC3-6B013D0E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Numerical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595F-8010-4A0E-A8C5-623572C4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835"/>
            <a:ext cx="10515600" cy="636150"/>
          </a:xfrm>
        </p:spPr>
        <p:txBody>
          <a:bodyPr/>
          <a:lstStyle/>
          <a:p>
            <a:r>
              <a:rPr lang="en-HK" dirty="0"/>
              <a:t>Probability of hitting straggler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B701B-2469-41DD-BD9D-30907FEA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9AB56B-0BE6-4C01-8B4C-8AD75353B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98" y="2050655"/>
            <a:ext cx="7347804" cy="467082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7D6DFC8-F58E-4738-BC06-DBE23847DC1B}"/>
              </a:ext>
            </a:extLst>
          </p:cNvPr>
          <p:cNvSpPr/>
          <p:nvPr/>
        </p:nvSpPr>
        <p:spPr>
          <a:xfrm rot="19559225">
            <a:off x="7434090" y="3295012"/>
            <a:ext cx="438981" cy="8311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009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938"/>
            <a:ext cx="10515600" cy="1873631"/>
          </a:xfrm>
        </p:spPr>
        <p:txBody>
          <a:bodyPr>
            <a:normAutofit/>
          </a:bodyPr>
          <a:lstStyle/>
          <a:p>
            <a:r>
              <a:rPr lang="en-US" dirty="0"/>
              <a:t>Stragglers slow down read request</a:t>
            </a:r>
          </a:p>
          <a:p>
            <a:pPr lvl="1"/>
            <a:r>
              <a:rPr lang="en-US" dirty="0"/>
              <a:t>Read a file </a:t>
            </a:r>
            <a:r>
              <a:rPr lang="en-US" b="1" i="1" dirty="0"/>
              <a:t>f</a:t>
            </a:r>
            <a:r>
              <a:rPr lang="en-US" dirty="0"/>
              <a:t>, consisting of </a:t>
            </a:r>
            <a:r>
              <a:rPr lang="en-US" b="1" i="1" dirty="0"/>
              <a:t>k</a:t>
            </a:r>
            <a:r>
              <a:rPr lang="en-US" dirty="0"/>
              <a:t> blocks residing on k nodes</a:t>
            </a:r>
          </a:p>
          <a:p>
            <a:pPr lvl="1"/>
            <a:r>
              <a:rPr lang="en-US" dirty="0"/>
              <a:t>Each node behaves abnormally with probability </a:t>
            </a:r>
            <a:r>
              <a:rPr lang="en-US" b="1" i="1" dirty="0" err="1"/>
              <a:t>p</a:t>
            </a:r>
            <a:r>
              <a:rPr lang="en-US" b="1" i="1" baseline="-25000" dirty="0" err="1"/>
              <a:t>s</a:t>
            </a:r>
            <a:endParaRPr lang="en-US" b="1" i="1" baseline="-25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25</a:t>
            </a:fld>
            <a:endParaRPr lang="en-US"/>
          </a:p>
        </p:txBody>
      </p:sp>
      <p:sp>
        <p:nvSpPr>
          <p:cNvPr id="7" name="Rounded Rectangle 21">
            <a:extLst>
              <a:ext uri="{FF2B5EF4-FFF2-40B4-BE49-F238E27FC236}">
                <a16:creationId xmlns:a16="http://schemas.microsoft.com/office/drawing/2014/main" id="{E3E5D41A-3264-403E-88D4-A2190628D144}"/>
              </a:ext>
            </a:extLst>
          </p:cNvPr>
          <p:cNvSpPr/>
          <p:nvPr/>
        </p:nvSpPr>
        <p:spPr>
          <a:xfrm>
            <a:off x="5216127" y="5496062"/>
            <a:ext cx="1716985" cy="55879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CCE9BD-300B-433B-88A4-8BECC0CFD9F3}"/>
              </a:ext>
            </a:extLst>
          </p:cNvPr>
          <p:cNvCxnSpPr>
            <a:cxnSpLocks/>
            <a:stCxn id="27" idx="2"/>
            <a:endCxn id="7" idx="0"/>
          </p:cNvCxnSpPr>
          <p:nvPr/>
        </p:nvCxnSpPr>
        <p:spPr>
          <a:xfrm>
            <a:off x="4169508" y="4652119"/>
            <a:ext cx="1905112" cy="843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528EC7-D032-4377-89D4-35CEC4A6BB06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>
          <a:xfrm>
            <a:off x="5305197" y="4649105"/>
            <a:ext cx="769423" cy="846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50C0A2-E0AE-451C-B69C-D60E885D7ABA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6074620" y="4641130"/>
            <a:ext cx="1923397" cy="854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B1B971-12F5-42ED-9096-50D906C1BB64}"/>
              </a:ext>
            </a:extLst>
          </p:cNvPr>
          <p:cNvGrpSpPr/>
          <p:nvPr/>
        </p:nvGrpSpPr>
        <p:grpSpPr>
          <a:xfrm>
            <a:off x="7686867" y="4082330"/>
            <a:ext cx="622300" cy="558800"/>
            <a:chOff x="3048525" y="3829733"/>
            <a:chExt cx="622300" cy="558800"/>
          </a:xfrm>
        </p:grpSpPr>
        <p:sp>
          <p:nvSpPr>
            <p:cNvPr id="15" name="Rounded Rectangle 29">
              <a:extLst>
                <a:ext uri="{FF2B5EF4-FFF2-40B4-BE49-F238E27FC236}">
                  <a16:creationId xmlns:a16="http://schemas.microsoft.com/office/drawing/2014/main" id="{28662AD8-84A6-492F-BF0D-C4935BABD74F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B5D4B0-1CCD-449E-8534-A000396C4440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EB22B8-5449-4407-BBDC-0723AC92DF47}"/>
              </a:ext>
            </a:extLst>
          </p:cNvPr>
          <p:cNvGrpSpPr/>
          <p:nvPr/>
        </p:nvGrpSpPr>
        <p:grpSpPr>
          <a:xfrm>
            <a:off x="9197273" y="5354808"/>
            <a:ext cx="2955354" cy="584775"/>
            <a:chOff x="9136029" y="2500072"/>
            <a:chExt cx="2955354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A7BE6E-A118-438E-8BD7-900C3B85A693}"/>
                </a:ext>
              </a:extLst>
            </p:cNvPr>
            <p:cNvSpPr txBox="1"/>
            <p:nvPr/>
          </p:nvSpPr>
          <p:spPr>
            <a:xfrm>
              <a:off x="9491693" y="2500072"/>
              <a:ext cx="25996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storage node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100EBE74-206E-4E35-877A-C58C263658C1}"/>
                </a:ext>
              </a:extLst>
            </p:cNvPr>
            <p:cNvSpPr/>
            <p:nvPr/>
          </p:nvSpPr>
          <p:spPr>
            <a:xfrm>
              <a:off x="9136029" y="2651579"/>
              <a:ext cx="327681" cy="34682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FF4FA6-0704-4A1C-81E5-9084A2E3722B}"/>
              </a:ext>
            </a:extLst>
          </p:cNvPr>
          <p:cNvGrpSpPr/>
          <p:nvPr/>
        </p:nvGrpSpPr>
        <p:grpSpPr>
          <a:xfrm>
            <a:off x="9289758" y="4862872"/>
            <a:ext cx="2463576" cy="584775"/>
            <a:chOff x="9110647" y="1032976"/>
            <a:chExt cx="2463576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B30D48-F030-41D2-BC4E-2A76BF1CEAB8}"/>
                </a:ext>
              </a:extLst>
            </p:cNvPr>
            <p:cNvSpPr txBox="1"/>
            <p:nvPr/>
          </p:nvSpPr>
          <p:spPr>
            <a:xfrm>
              <a:off x="9370564" y="1032976"/>
              <a:ext cx="2203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data block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7A972D-57A3-4DA7-A656-C1C3C706A7F9}"/>
                </a:ext>
              </a:extLst>
            </p:cNvPr>
            <p:cNvSpPr/>
            <p:nvPr/>
          </p:nvSpPr>
          <p:spPr>
            <a:xfrm>
              <a:off x="9110647" y="1235924"/>
              <a:ext cx="234535" cy="2404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8304CF-BB4C-449F-82EE-8DE959741331}"/>
              </a:ext>
            </a:extLst>
          </p:cNvPr>
          <p:cNvGrpSpPr/>
          <p:nvPr/>
        </p:nvGrpSpPr>
        <p:grpSpPr>
          <a:xfrm>
            <a:off x="4994047" y="4090305"/>
            <a:ext cx="622300" cy="558800"/>
            <a:chOff x="3048525" y="3829733"/>
            <a:chExt cx="622300" cy="558800"/>
          </a:xfrm>
        </p:grpSpPr>
        <p:sp>
          <p:nvSpPr>
            <p:cNvPr id="24" name="Rounded Rectangle 41">
              <a:extLst>
                <a:ext uri="{FF2B5EF4-FFF2-40B4-BE49-F238E27FC236}">
                  <a16:creationId xmlns:a16="http://schemas.microsoft.com/office/drawing/2014/main" id="{491F08F7-F561-498F-A7B1-1C5D2EDB5659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7A3AE5-4CB6-4944-ABF1-185CBEE0D619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3993578-32C6-4BB9-9139-2280B5A80B16}"/>
              </a:ext>
            </a:extLst>
          </p:cNvPr>
          <p:cNvGrpSpPr/>
          <p:nvPr/>
        </p:nvGrpSpPr>
        <p:grpSpPr>
          <a:xfrm>
            <a:off x="3858358" y="4093319"/>
            <a:ext cx="622300" cy="558800"/>
            <a:chOff x="3048525" y="3829733"/>
            <a:chExt cx="622300" cy="558800"/>
          </a:xfrm>
        </p:grpSpPr>
        <p:sp>
          <p:nvSpPr>
            <p:cNvPr id="27" name="Rounded Rectangle 48">
              <a:extLst>
                <a:ext uri="{FF2B5EF4-FFF2-40B4-BE49-F238E27FC236}">
                  <a16:creationId xmlns:a16="http://schemas.microsoft.com/office/drawing/2014/main" id="{5A6950F4-55F2-4356-B31A-04DEA83A0B69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64FC54-B70B-4932-ABBE-07A326F737EA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3AADCA-86AE-4320-90FD-46FDD7D4C993}"/>
              </a:ext>
            </a:extLst>
          </p:cNvPr>
          <p:cNvGrpSpPr/>
          <p:nvPr/>
        </p:nvGrpSpPr>
        <p:grpSpPr>
          <a:xfrm>
            <a:off x="6551178" y="4096933"/>
            <a:ext cx="622300" cy="558800"/>
            <a:chOff x="3048525" y="3829733"/>
            <a:chExt cx="622300" cy="558800"/>
          </a:xfrm>
        </p:grpSpPr>
        <p:sp>
          <p:nvSpPr>
            <p:cNvPr id="44" name="Rounded Rectangle 60">
              <a:extLst>
                <a:ext uri="{FF2B5EF4-FFF2-40B4-BE49-F238E27FC236}">
                  <a16:creationId xmlns:a16="http://schemas.microsoft.com/office/drawing/2014/main" id="{867BED76-8F9F-4035-B3C1-89DE0AFA7625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7AA24C-EA79-4D3D-9225-5EA58C8C72D5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1ACC1C7-EC81-4B8D-A7CD-69295EEA3330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 flipH="1">
            <a:off x="6074620" y="4655733"/>
            <a:ext cx="787708" cy="840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BD224C-DAE4-4828-AACE-F43DFF440790}"/>
              </a:ext>
            </a:extLst>
          </p:cNvPr>
          <p:cNvSpPr txBox="1"/>
          <p:nvPr/>
        </p:nvSpPr>
        <p:spPr>
          <a:xfrm>
            <a:off x="5917587" y="3362613"/>
            <a:ext cx="340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35B38BAA-2CB2-4117-8909-71703D5F90C8}"/>
              </a:ext>
            </a:extLst>
          </p:cNvPr>
          <p:cNvSpPr/>
          <p:nvPr/>
        </p:nvSpPr>
        <p:spPr>
          <a:xfrm rot="5400000">
            <a:off x="5997922" y="1750433"/>
            <a:ext cx="171678" cy="4450806"/>
          </a:xfrm>
          <a:prstGeom prst="leftBrace">
            <a:avLst>
              <a:gd name="adj1" fmla="val 55128"/>
              <a:gd name="adj2" fmla="val 49736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111"/>
            <a:ext cx="10515600" cy="2162757"/>
          </a:xfrm>
        </p:spPr>
        <p:txBody>
          <a:bodyPr>
            <a:normAutofit/>
          </a:bodyPr>
          <a:lstStyle/>
          <a:p>
            <a:r>
              <a:rPr lang="en-US" dirty="0"/>
              <a:t>Two caching strategies</a:t>
            </a:r>
          </a:p>
          <a:p>
            <a:pPr lvl="1"/>
            <a:r>
              <a:rPr lang="en-US" dirty="0"/>
              <a:t>Data-only cache</a:t>
            </a:r>
          </a:p>
          <a:p>
            <a:pPr lvl="2"/>
            <a:r>
              <a:rPr lang="en-US" b="1" i="1" dirty="0"/>
              <a:t>c</a:t>
            </a:r>
            <a:r>
              <a:rPr lang="en-US" dirty="0"/>
              <a:t> data blocks out of </a:t>
            </a:r>
            <a:r>
              <a:rPr lang="en-US" i="1" dirty="0"/>
              <a:t>k</a:t>
            </a:r>
            <a:r>
              <a:rPr lang="en-US" dirty="0"/>
              <a:t> data blocks</a:t>
            </a:r>
          </a:p>
          <a:p>
            <a:pPr lvl="1"/>
            <a:r>
              <a:rPr lang="en-US" dirty="0"/>
              <a:t>Parity-only cache</a:t>
            </a:r>
          </a:p>
          <a:p>
            <a:pPr lvl="2"/>
            <a:r>
              <a:rPr lang="en-US" b="1" i="1" dirty="0"/>
              <a:t>c</a:t>
            </a:r>
            <a:r>
              <a:rPr lang="en-US" dirty="0"/>
              <a:t> parity blocks generated from </a:t>
            </a:r>
            <a:r>
              <a:rPr lang="en-US" i="1" dirty="0"/>
              <a:t>k </a:t>
            </a:r>
            <a:r>
              <a:rPr lang="en-US" dirty="0"/>
              <a:t>data blocks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B939B-FFDF-4B88-ABD1-3BD1FA595F94}"/>
              </a:ext>
            </a:extLst>
          </p:cNvPr>
          <p:cNvSpPr txBox="1"/>
          <p:nvPr/>
        </p:nvSpPr>
        <p:spPr>
          <a:xfrm>
            <a:off x="5833054" y="3989332"/>
            <a:ext cx="533400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mr-IN" sz="4000" dirty="0"/>
              <a:t>…</a:t>
            </a:r>
            <a:endParaRPr lang="en-US" sz="4000" dirty="0"/>
          </a:p>
        </p:txBody>
      </p:sp>
      <p:sp>
        <p:nvSpPr>
          <p:cNvPr id="7" name="Rounded Rectangle 21">
            <a:extLst>
              <a:ext uri="{FF2B5EF4-FFF2-40B4-BE49-F238E27FC236}">
                <a16:creationId xmlns:a16="http://schemas.microsoft.com/office/drawing/2014/main" id="{E3E5D41A-3264-403E-88D4-A2190628D144}"/>
              </a:ext>
            </a:extLst>
          </p:cNvPr>
          <p:cNvSpPr/>
          <p:nvPr/>
        </p:nvSpPr>
        <p:spPr>
          <a:xfrm>
            <a:off x="5227845" y="5613292"/>
            <a:ext cx="1716985" cy="55879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CCE9BD-300B-433B-88A4-8BECC0CFD9F3}"/>
              </a:ext>
            </a:extLst>
          </p:cNvPr>
          <p:cNvCxnSpPr>
            <a:cxnSpLocks/>
            <a:stCxn id="27" idx="2"/>
            <a:endCxn id="7" idx="0"/>
          </p:cNvCxnSpPr>
          <p:nvPr/>
        </p:nvCxnSpPr>
        <p:spPr>
          <a:xfrm>
            <a:off x="4181226" y="4769349"/>
            <a:ext cx="1905112" cy="843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5A3132-C721-4E72-8A33-03C29780E154}"/>
              </a:ext>
            </a:extLst>
          </p:cNvPr>
          <p:cNvCxnSpPr>
            <a:cxnSpLocks/>
            <a:stCxn id="41" idx="3"/>
            <a:endCxn id="7" idx="1"/>
          </p:cNvCxnSpPr>
          <p:nvPr/>
        </p:nvCxnSpPr>
        <p:spPr>
          <a:xfrm>
            <a:off x="4671553" y="5509545"/>
            <a:ext cx="556292" cy="383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528EC7-D032-4377-89D4-35CEC4A6BB06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>
          <a:xfrm>
            <a:off x="5316915" y="4766335"/>
            <a:ext cx="769423" cy="846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50C0A2-E0AE-451C-B69C-D60E885D7ABA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6086338" y="4758360"/>
            <a:ext cx="1923397" cy="854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A088DB-916C-4CBA-A01A-B91E7E27ED5D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4671784" y="5892691"/>
            <a:ext cx="556061" cy="471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B1B971-12F5-42ED-9096-50D906C1BB64}"/>
              </a:ext>
            </a:extLst>
          </p:cNvPr>
          <p:cNvGrpSpPr/>
          <p:nvPr/>
        </p:nvGrpSpPr>
        <p:grpSpPr>
          <a:xfrm>
            <a:off x="7698585" y="4199560"/>
            <a:ext cx="622300" cy="558800"/>
            <a:chOff x="3048525" y="3829733"/>
            <a:chExt cx="622300" cy="558800"/>
          </a:xfrm>
        </p:grpSpPr>
        <p:sp>
          <p:nvSpPr>
            <p:cNvPr id="15" name="Rounded Rectangle 29">
              <a:extLst>
                <a:ext uri="{FF2B5EF4-FFF2-40B4-BE49-F238E27FC236}">
                  <a16:creationId xmlns:a16="http://schemas.microsoft.com/office/drawing/2014/main" id="{28662AD8-84A6-492F-BF0D-C4935BABD74F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B5D4B0-1CCD-449E-8534-A000396C4440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EB22B8-5449-4407-BBDC-0723AC92DF47}"/>
              </a:ext>
            </a:extLst>
          </p:cNvPr>
          <p:cNvGrpSpPr/>
          <p:nvPr/>
        </p:nvGrpSpPr>
        <p:grpSpPr>
          <a:xfrm>
            <a:off x="9182420" y="4776053"/>
            <a:ext cx="2955354" cy="584775"/>
            <a:chOff x="9136029" y="2500072"/>
            <a:chExt cx="2955354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A7BE6E-A118-438E-8BD7-900C3B85A693}"/>
                </a:ext>
              </a:extLst>
            </p:cNvPr>
            <p:cNvSpPr txBox="1"/>
            <p:nvPr/>
          </p:nvSpPr>
          <p:spPr>
            <a:xfrm>
              <a:off x="9491693" y="2500072"/>
              <a:ext cx="25996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storage node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100EBE74-206E-4E35-877A-C58C263658C1}"/>
                </a:ext>
              </a:extLst>
            </p:cNvPr>
            <p:cNvSpPr/>
            <p:nvPr/>
          </p:nvSpPr>
          <p:spPr>
            <a:xfrm>
              <a:off x="9136029" y="2651579"/>
              <a:ext cx="327681" cy="34682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FF4FA6-0704-4A1C-81E5-9084A2E3722B}"/>
              </a:ext>
            </a:extLst>
          </p:cNvPr>
          <p:cNvGrpSpPr/>
          <p:nvPr/>
        </p:nvGrpSpPr>
        <p:grpSpPr>
          <a:xfrm>
            <a:off x="9275184" y="4312436"/>
            <a:ext cx="2463576" cy="584775"/>
            <a:chOff x="9110647" y="1032976"/>
            <a:chExt cx="2463576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B30D48-F030-41D2-BC4E-2A76BF1CEAB8}"/>
                </a:ext>
              </a:extLst>
            </p:cNvPr>
            <p:cNvSpPr txBox="1"/>
            <p:nvPr/>
          </p:nvSpPr>
          <p:spPr>
            <a:xfrm>
              <a:off x="9370564" y="1032976"/>
              <a:ext cx="2203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data block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7A972D-57A3-4DA7-A656-C1C3C706A7F9}"/>
                </a:ext>
              </a:extLst>
            </p:cNvPr>
            <p:cNvSpPr/>
            <p:nvPr/>
          </p:nvSpPr>
          <p:spPr>
            <a:xfrm>
              <a:off x="9110647" y="1235924"/>
              <a:ext cx="234535" cy="2404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8304CF-BB4C-449F-82EE-8DE959741331}"/>
              </a:ext>
            </a:extLst>
          </p:cNvPr>
          <p:cNvGrpSpPr/>
          <p:nvPr/>
        </p:nvGrpSpPr>
        <p:grpSpPr>
          <a:xfrm>
            <a:off x="5005765" y="4207535"/>
            <a:ext cx="622300" cy="558800"/>
            <a:chOff x="3048525" y="3829733"/>
            <a:chExt cx="622300" cy="558800"/>
          </a:xfrm>
        </p:grpSpPr>
        <p:sp>
          <p:nvSpPr>
            <p:cNvPr id="24" name="Rounded Rectangle 41">
              <a:extLst>
                <a:ext uri="{FF2B5EF4-FFF2-40B4-BE49-F238E27FC236}">
                  <a16:creationId xmlns:a16="http://schemas.microsoft.com/office/drawing/2014/main" id="{491F08F7-F561-498F-A7B1-1C5D2EDB5659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7A3AE5-4CB6-4944-ABF1-185CBEE0D619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3993578-32C6-4BB9-9139-2280B5A80B16}"/>
              </a:ext>
            </a:extLst>
          </p:cNvPr>
          <p:cNvGrpSpPr/>
          <p:nvPr/>
        </p:nvGrpSpPr>
        <p:grpSpPr>
          <a:xfrm>
            <a:off x="3870076" y="4210549"/>
            <a:ext cx="622300" cy="558800"/>
            <a:chOff x="3048525" y="3829733"/>
            <a:chExt cx="622300" cy="558800"/>
          </a:xfrm>
        </p:grpSpPr>
        <p:sp>
          <p:nvSpPr>
            <p:cNvPr id="27" name="Rounded Rectangle 48">
              <a:extLst>
                <a:ext uri="{FF2B5EF4-FFF2-40B4-BE49-F238E27FC236}">
                  <a16:creationId xmlns:a16="http://schemas.microsoft.com/office/drawing/2014/main" id="{5A6950F4-55F2-4356-B31A-04DEA83A0B69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64FC54-B70B-4932-ABBE-07A326F737EA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B14801-DC3F-4C83-B73E-8005DF2EABCA}"/>
              </a:ext>
            </a:extLst>
          </p:cNvPr>
          <p:cNvGrpSpPr/>
          <p:nvPr/>
        </p:nvGrpSpPr>
        <p:grpSpPr>
          <a:xfrm>
            <a:off x="9275184" y="5230592"/>
            <a:ext cx="2981858" cy="584775"/>
            <a:chOff x="9109525" y="1787168"/>
            <a:chExt cx="2981858" cy="5847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9D430DA-436D-4F4B-84A4-7603667ECD4D}"/>
                </a:ext>
              </a:extLst>
            </p:cNvPr>
            <p:cNvSpPr/>
            <p:nvPr/>
          </p:nvSpPr>
          <p:spPr>
            <a:xfrm>
              <a:off x="9109525" y="1980116"/>
              <a:ext cx="234535" cy="2404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F51D6A-4B3C-4209-A813-673420C1C79E}"/>
                </a:ext>
              </a:extLst>
            </p:cNvPr>
            <p:cNvSpPr txBox="1"/>
            <p:nvPr/>
          </p:nvSpPr>
          <p:spPr>
            <a:xfrm>
              <a:off x="9370564" y="1787168"/>
              <a:ext cx="2720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cached block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EB25FE-D514-4C17-949F-A02C159BE1E5}"/>
              </a:ext>
            </a:extLst>
          </p:cNvPr>
          <p:cNvGrpSpPr/>
          <p:nvPr/>
        </p:nvGrpSpPr>
        <p:grpSpPr>
          <a:xfrm>
            <a:off x="9182420" y="5654911"/>
            <a:ext cx="2955354" cy="584775"/>
            <a:chOff x="7386747" y="3331336"/>
            <a:chExt cx="2955354" cy="584775"/>
          </a:xfrm>
        </p:grpSpPr>
        <p:sp>
          <p:nvSpPr>
            <p:cNvPr id="33" name="Rounded Rectangle 65">
              <a:extLst>
                <a:ext uri="{FF2B5EF4-FFF2-40B4-BE49-F238E27FC236}">
                  <a16:creationId xmlns:a16="http://schemas.microsoft.com/office/drawing/2014/main" id="{2BC783A3-CC1E-486A-88C2-4698DCBC3D76}"/>
                </a:ext>
              </a:extLst>
            </p:cNvPr>
            <p:cNvSpPr/>
            <p:nvPr/>
          </p:nvSpPr>
          <p:spPr>
            <a:xfrm>
              <a:off x="7386747" y="3481090"/>
              <a:ext cx="327681" cy="34682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6399AE-31C9-42CB-A478-B05D8DB018D5}"/>
                </a:ext>
              </a:extLst>
            </p:cNvPr>
            <p:cNvSpPr txBox="1"/>
            <p:nvPr/>
          </p:nvSpPr>
          <p:spPr>
            <a:xfrm>
              <a:off x="7742411" y="3331336"/>
              <a:ext cx="25996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cache node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CC8D6B2-78D0-4120-A228-A28FA1CAAC99}"/>
              </a:ext>
            </a:extLst>
          </p:cNvPr>
          <p:cNvGrpSpPr/>
          <p:nvPr/>
        </p:nvGrpSpPr>
        <p:grpSpPr>
          <a:xfrm>
            <a:off x="4188321" y="5273275"/>
            <a:ext cx="651851" cy="1327298"/>
            <a:chOff x="4372841" y="2051467"/>
            <a:chExt cx="651851" cy="132729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B83F008-E631-4577-9129-F5DDA9F6BD05}"/>
                </a:ext>
              </a:extLst>
            </p:cNvPr>
            <p:cNvGrpSpPr/>
            <p:nvPr/>
          </p:nvGrpSpPr>
          <p:grpSpPr>
            <a:xfrm>
              <a:off x="4372841" y="2051467"/>
              <a:ext cx="651851" cy="958104"/>
              <a:chOff x="8494550" y="1857160"/>
              <a:chExt cx="651851" cy="95810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7C17FBF-F7AB-462C-8B4E-B163B8C669B5}"/>
                  </a:ext>
                </a:extLst>
              </p:cNvPr>
              <p:cNvSpPr txBox="1"/>
              <p:nvPr/>
            </p:nvSpPr>
            <p:spPr>
              <a:xfrm rot="5400000">
                <a:off x="8587314" y="2256176"/>
                <a:ext cx="533400" cy="584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mr-IN" sz="3200" dirty="0"/>
                  <a:t>…</a:t>
                </a:r>
                <a:endParaRPr lang="en-US" sz="3200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2BD826E-EC22-476B-BD9E-FF6C6B2EDDF4}"/>
                  </a:ext>
                </a:extLst>
              </p:cNvPr>
              <p:cNvGrpSpPr/>
              <p:nvPr/>
            </p:nvGrpSpPr>
            <p:grpSpPr>
              <a:xfrm>
                <a:off x="8494550" y="1857160"/>
                <a:ext cx="483232" cy="472539"/>
                <a:chOff x="7194951" y="1404908"/>
                <a:chExt cx="483232" cy="472539"/>
              </a:xfrm>
            </p:grpSpPr>
            <p:sp>
              <p:nvSpPr>
                <p:cNvPr id="41" name="Rounded Rectangle 14">
                  <a:extLst>
                    <a:ext uri="{FF2B5EF4-FFF2-40B4-BE49-F238E27FC236}">
                      <a16:creationId xmlns:a16="http://schemas.microsoft.com/office/drawing/2014/main" id="{21670092-14F1-42EB-B1C8-E05274403E33}"/>
                    </a:ext>
                  </a:extLst>
                </p:cNvPr>
                <p:cNvSpPr/>
                <p:nvPr/>
              </p:nvSpPr>
              <p:spPr>
                <a:xfrm>
                  <a:off x="7194951" y="1404908"/>
                  <a:ext cx="483232" cy="472539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03EBAD5-1F5A-4E8F-9A78-0099D01C8C4E}"/>
                    </a:ext>
                  </a:extLst>
                </p:cNvPr>
                <p:cNvSpPr/>
                <p:nvPr/>
              </p:nvSpPr>
              <p:spPr>
                <a:xfrm>
                  <a:off x="7266319" y="1474301"/>
                  <a:ext cx="234535" cy="24043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37" name="Rounded Rectangle 95">
              <a:extLst>
                <a:ext uri="{FF2B5EF4-FFF2-40B4-BE49-F238E27FC236}">
                  <a16:creationId xmlns:a16="http://schemas.microsoft.com/office/drawing/2014/main" id="{F3C5733A-7477-4026-A08C-D28FEB32762E}"/>
                </a:ext>
              </a:extLst>
            </p:cNvPr>
            <p:cNvSpPr/>
            <p:nvPr/>
          </p:nvSpPr>
          <p:spPr>
            <a:xfrm>
              <a:off x="4373072" y="2906226"/>
              <a:ext cx="483232" cy="4725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84B0BE-B6FA-46AB-8FAB-D8C10F9D113A}"/>
                </a:ext>
              </a:extLst>
            </p:cNvPr>
            <p:cNvSpPr/>
            <p:nvPr/>
          </p:nvSpPr>
          <p:spPr>
            <a:xfrm>
              <a:off x="4444440" y="2975619"/>
              <a:ext cx="234535" cy="2404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3AADCA-86AE-4320-90FD-46FDD7D4C993}"/>
              </a:ext>
            </a:extLst>
          </p:cNvPr>
          <p:cNvGrpSpPr/>
          <p:nvPr/>
        </p:nvGrpSpPr>
        <p:grpSpPr>
          <a:xfrm>
            <a:off x="6562896" y="4214163"/>
            <a:ext cx="622300" cy="558800"/>
            <a:chOff x="3048525" y="3829733"/>
            <a:chExt cx="622300" cy="558800"/>
          </a:xfrm>
        </p:grpSpPr>
        <p:sp>
          <p:nvSpPr>
            <p:cNvPr id="44" name="Rounded Rectangle 60">
              <a:extLst>
                <a:ext uri="{FF2B5EF4-FFF2-40B4-BE49-F238E27FC236}">
                  <a16:creationId xmlns:a16="http://schemas.microsoft.com/office/drawing/2014/main" id="{867BED76-8F9F-4035-B3C1-89DE0AFA7625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7AA24C-EA79-4D3D-9225-5EA58C8C72D5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1ACC1C7-EC81-4B8D-A7CD-69295EEA3330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 flipH="1">
            <a:off x="6086338" y="4772963"/>
            <a:ext cx="787708" cy="840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81BBD02-E74E-427C-9A29-F59582FEDC0F}"/>
              </a:ext>
            </a:extLst>
          </p:cNvPr>
          <p:cNvGrpSpPr/>
          <p:nvPr/>
        </p:nvGrpSpPr>
        <p:grpSpPr>
          <a:xfrm>
            <a:off x="3562358" y="5236379"/>
            <a:ext cx="642973" cy="1380777"/>
            <a:chOff x="1316991" y="1613856"/>
            <a:chExt cx="340898" cy="1380777"/>
          </a:xfrm>
        </p:grpSpPr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D4324504-F9E2-46E7-8868-45F92482DCE7}"/>
                </a:ext>
              </a:extLst>
            </p:cNvPr>
            <p:cNvSpPr/>
            <p:nvPr/>
          </p:nvSpPr>
          <p:spPr>
            <a:xfrm>
              <a:off x="1554201" y="1613856"/>
              <a:ext cx="67001" cy="1380777"/>
            </a:xfrm>
            <a:prstGeom prst="leftBrace">
              <a:avLst>
                <a:gd name="adj1" fmla="val 77620"/>
                <a:gd name="adj2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C046EAD-F233-4CF7-AB53-641FC34A8B9F}"/>
                </a:ext>
              </a:extLst>
            </p:cNvPr>
            <p:cNvSpPr txBox="1"/>
            <p:nvPr/>
          </p:nvSpPr>
          <p:spPr>
            <a:xfrm>
              <a:off x="1316991" y="1948028"/>
              <a:ext cx="340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</p:grpSp>
      <p:sp>
        <p:nvSpPr>
          <p:cNvPr id="50" name="Left Brace 49">
            <a:extLst>
              <a:ext uri="{FF2B5EF4-FFF2-40B4-BE49-F238E27FC236}">
                <a16:creationId xmlns:a16="http://schemas.microsoft.com/office/drawing/2014/main" id="{F2EF23AF-DBD4-4D22-886B-0F942CC4D91B}"/>
              </a:ext>
            </a:extLst>
          </p:cNvPr>
          <p:cNvSpPr/>
          <p:nvPr/>
        </p:nvSpPr>
        <p:spPr>
          <a:xfrm rot="5400000">
            <a:off x="6009640" y="1867411"/>
            <a:ext cx="171678" cy="4450806"/>
          </a:xfrm>
          <a:prstGeom prst="leftBrace">
            <a:avLst>
              <a:gd name="adj1" fmla="val 55128"/>
              <a:gd name="adj2" fmla="val 49736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BD224C-DAE4-4828-AACE-F43DFF440790}"/>
              </a:ext>
            </a:extLst>
          </p:cNvPr>
          <p:cNvSpPr txBox="1"/>
          <p:nvPr/>
        </p:nvSpPr>
        <p:spPr>
          <a:xfrm>
            <a:off x="5925551" y="3433923"/>
            <a:ext cx="340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492308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EEDE-50A6-3940-BB85-A0463DEA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4E45-64D2-6E41-99E4-1B5658215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835"/>
            <a:ext cx="10515600" cy="23915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Manager</a:t>
            </a:r>
            <a:r>
              <a:rPr lang="en-US" dirty="0"/>
              <a:t> on </a:t>
            </a:r>
            <a:r>
              <a:rPr lang="en-US" dirty="0" err="1"/>
              <a:t>NameNode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Store metadata on cached parities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Support different cache algorithms via two primitives: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Consolas" panose="020B0609020204030204" pitchFamily="49" charset="0"/>
              </a:rPr>
              <a:t>Query</a:t>
            </a:r>
            <a:r>
              <a:rPr lang="en-US" dirty="0"/>
              <a:t>, return admission decision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Consolas" panose="020B0609020204030204" pitchFamily="49" charset="0"/>
              </a:rPr>
              <a:t>Update</a:t>
            </a:r>
            <a:r>
              <a:rPr lang="en-US" dirty="0"/>
              <a:t>, update related information and return eviction decision if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88420-9F06-7844-8FA4-B7B3CDEC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2A31DA-F709-0548-86BD-DACB4C546A89}"/>
              </a:ext>
            </a:extLst>
          </p:cNvPr>
          <p:cNvGrpSpPr/>
          <p:nvPr/>
        </p:nvGrpSpPr>
        <p:grpSpPr>
          <a:xfrm>
            <a:off x="3594640" y="3921141"/>
            <a:ext cx="1808975" cy="703484"/>
            <a:chOff x="5372246" y="-191177"/>
            <a:chExt cx="1767016" cy="125087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AB58AF7-5C24-DD47-B106-3A4EF2CD81C6}"/>
                </a:ext>
              </a:extLst>
            </p:cNvPr>
            <p:cNvSpPr/>
            <p:nvPr/>
          </p:nvSpPr>
          <p:spPr>
            <a:xfrm>
              <a:off x="5372246" y="-191177"/>
              <a:ext cx="1767016" cy="1237669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F0C4C05-39C2-A749-B140-2259AD5CB927}"/>
                </a:ext>
              </a:extLst>
            </p:cNvPr>
            <p:cNvSpPr/>
            <p:nvPr/>
          </p:nvSpPr>
          <p:spPr>
            <a:xfrm>
              <a:off x="5535961" y="-158789"/>
              <a:ext cx="1486855" cy="54036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Manager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E3A748-442E-074A-B6A2-22ACF6559ABC}"/>
                </a:ext>
              </a:extLst>
            </p:cNvPr>
            <p:cNvSpPr txBox="1"/>
            <p:nvPr/>
          </p:nvSpPr>
          <p:spPr>
            <a:xfrm>
              <a:off x="5463157" y="238806"/>
              <a:ext cx="1598076" cy="82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2400" dirty="0" err="1"/>
                <a:t>NameNode</a:t>
              </a:r>
              <a:endParaRPr lang="en-HK" sz="24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BA5526-6186-CB48-B390-31ADEDF3C108}"/>
              </a:ext>
            </a:extLst>
          </p:cNvPr>
          <p:cNvSpPr txBox="1"/>
          <p:nvPr/>
        </p:nvSpPr>
        <p:spPr>
          <a:xfrm>
            <a:off x="4110779" y="5115765"/>
            <a:ext cx="533400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mr-IN" sz="4000" dirty="0"/>
              <a:t>…</a:t>
            </a:r>
            <a:endParaRPr lang="en-US" sz="40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FF97B4F-34EF-1849-8D2B-41CC2DF94575}"/>
              </a:ext>
            </a:extLst>
          </p:cNvPr>
          <p:cNvSpPr/>
          <p:nvPr/>
        </p:nvSpPr>
        <p:spPr>
          <a:xfrm>
            <a:off x="6447223" y="3980928"/>
            <a:ext cx="1335051" cy="55879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client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138B76-105D-A644-A6F9-27A40ECD7229}"/>
              </a:ext>
            </a:extLst>
          </p:cNvPr>
          <p:cNvGrpSpPr/>
          <p:nvPr/>
        </p:nvGrpSpPr>
        <p:grpSpPr>
          <a:xfrm>
            <a:off x="5976310" y="5325993"/>
            <a:ext cx="622300" cy="558800"/>
            <a:chOff x="3048525" y="3829733"/>
            <a:chExt cx="622300" cy="55880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AA9FEA0-BAD9-5347-8FF3-CFCBC19D1EA4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5E7E99-F09C-7340-B9E1-DD4BDA7E6368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88C358-6C9D-5642-BF5F-1CB9FC829573}"/>
              </a:ext>
            </a:extLst>
          </p:cNvPr>
          <p:cNvGrpSpPr/>
          <p:nvPr/>
        </p:nvGrpSpPr>
        <p:grpSpPr>
          <a:xfrm>
            <a:off x="3283490" y="5333968"/>
            <a:ext cx="622300" cy="558800"/>
            <a:chOff x="3048525" y="3829733"/>
            <a:chExt cx="622300" cy="5588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2C6AD73-6836-0E49-8F98-D4BA7C0A93A5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90D140-03CB-6340-A715-A4816472DDAE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7F6E59-DB17-484F-BE37-BF34DB20FF0C}"/>
              </a:ext>
            </a:extLst>
          </p:cNvPr>
          <p:cNvGrpSpPr/>
          <p:nvPr/>
        </p:nvGrpSpPr>
        <p:grpSpPr>
          <a:xfrm>
            <a:off x="4840621" y="5340596"/>
            <a:ext cx="622300" cy="558800"/>
            <a:chOff x="3048525" y="3829733"/>
            <a:chExt cx="622300" cy="55880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483BDF7-FB27-C644-A6DE-A5CCA3431F7A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81F354-B080-3D4C-8FB9-C99C1BA7B59E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F325F13-AB6E-214C-81CF-069E65D00FE6}"/>
              </a:ext>
            </a:extLst>
          </p:cNvPr>
          <p:cNvGrpSpPr/>
          <p:nvPr/>
        </p:nvGrpSpPr>
        <p:grpSpPr>
          <a:xfrm>
            <a:off x="7114749" y="5325993"/>
            <a:ext cx="622300" cy="558800"/>
            <a:chOff x="3048525" y="3829733"/>
            <a:chExt cx="622300" cy="558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19C62B5-0FF9-A642-8383-5213A14B8AA5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954ED4-82DC-9B4D-B7A7-CA1F9B6FA50C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10E240-A178-354B-9E87-30B266532980}"/>
              </a:ext>
            </a:extLst>
          </p:cNvPr>
          <p:cNvGrpSpPr/>
          <p:nvPr/>
        </p:nvGrpSpPr>
        <p:grpSpPr>
          <a:xfrm>
            <a:off x="8514733" y="5325993"/>
            <a:ext cx="622300" cy="558800"/>
            <a:chOff x="3048525" y="3829733"/>
            <a:chExt cx="622300" cy="5588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F1B4BD0-F769-BD46-B3E6-21954DF1D747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DA4B97-29ED-CF46-9B5F-38B43346DE1A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997198-1912-464D-90A7-2335F220E7D6}"/>
              </a:ext>
            </a:extLst>
          </p:cNvPr>
          <p:cNvSpPr txBox="1"/>
          <p:nvPr/>
        </p:nvSpPr>
        <p:spPr>
          <a:xfrm>
            <a:off x="7889041" y="5156778"/>
            <a:ext cx="533400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mr-IN" sz="4000" dirty="0"/>
              <a:t>…</a:t>
            </a:r>
            <a:endParaRPr lang="en-US" sz="4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A2339-1FC1-8B4A-92BF-49B12FCC998C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3594640" y="4539726"/>
            <a:ext cx="3520109" cy="79424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59146F-5F3C-034D-B903-8E44FEDDE682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>
          <a:xfrm flipV="1">
            <a:off x="5151771" y="4539726"/>
            <a:ext cx="1962978" cy="80087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DD7BEA-62AB-064D-B481-25CB182728E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6287460" y="4539726"/>
            <a:ext cx="827289" cy="78626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C05EB7-147F-0347-9363-CDDED90EE0D0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3594640" y="4624625"/>
            <a:ext cx="911082" cy="70934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AA9D6A-A4B4-A94B-95BE-9B7408802180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flipH="1" flipV="1">
            <a:off x="7114749" y="4539726"/>
            <a:ext cx="311150" cy="786267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1E0A2A-8BEA-4D46-99A5-466BBAC6F097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7114749" y="4539726"/>
            <a:ext cx="1711134" cy="786267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7075BB-5CF5-D640-A610-BD3E3C85E90E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4505722" y="4624625"/>
            <a:ext cx="646049" cy="71597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6A21C9-A4A4-1149-8628-3E58A0B5311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505722" y="4624625"/>
            <a:ext cx="1781738" cy="70136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3EBFB4-F3D9-E448-B516-F5D916ED78F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403615" y="4260327"/>
            <a:ext cx="1043608" cy="884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C22AD8E-1B6C-0642-B43C-915AEEE5E609}"/>
              </a:ext>
            </a:extLst>
          </p:cNvPr>
          <p:cNvSpPr txBox="1"/>
          <p:nvPr/>
        </p:nvSpPr>
        <p:spPr>
          <a:xfrm rot="1502399">
            <a:off x="7674889" y="4568380"/>
            <a:ext cx="1002299" cy="476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B57B9E-2A47-5F44-9C6E-FB02E21E093A}"/>
              </a:ext>
            </a:extLst>
          </p:cNvPr>
          <p:cNvSpPr txBox="1"/>
          <p:nvPr/>
        </p:nvSpPr>
        <p:spPr>
          <a:xfrm>
            <a:off x="4632980" y="6064782"/>
            <a:ext cx="329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Architecture of </a:t>
            </a:r>
            <a:r>
              <a:rPr lang="en-US" sz="2400" dirty="0" err="1"/>
              <a:t>POCache</a:t>
            </a:r>
            <a:endParaRPr lang="en-US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E5D7FC-017A-42AF-ABF9-6F752FE52C11}"/>
              </a:ext>
            </a:extLst>
          </p:cNvPr>
          <p:cNvSpPr txBox="1"/>
          <p:nvPr/>
        </p:nvSpPr>
        <p:spPr>
          <a:xfrm rot="20857664">
            <a:off x="5326279" y="4450861"/>
            <a:ext cx="96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91635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BF8D-B1C3-FD41-886C-068CC5F0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2425-89BF-934A-8A00-4AAF89A2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 on Amazon EC2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7658-2187-1243-B285-689DEB69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5B4D5-0252-DE43-87BE-39343605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259" y="2095526"/>
            <a:ext cx="6711406" cy="38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81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461D-FC29-F64D-BF6C-11EEE233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4C82-2433-664C-952C-413409EF2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Single-client reads under striping layout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7B7EC-94B8-A942-A0B4-42F20A8D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97C5C-1266-B941-82AE-8D0A9314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479" y="2222432"/>
            <a:ext cx="7056682" cy="40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8171"/>
            <a:ext cx="10657114" cy="47947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Caching</a:t>
            </a:r>
            <a:r>
              <a:rPr lang="en-US" dirty="0"/>
              <a:t> accessed data to bypass stragglers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Cache space is limited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Only caching popular data inevitably hits stragglers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Selective replication</a:t>
            </a:r>
            <a:r>
              <a:rPr lang="en-US" dirty="0"/>
              <a:t> creates more replicas for hot data</a:t>
            </a:r>
            <a:endParaRPr lang="en-US" sz="800" dirty="0"/>
          </a:p>
          <a:p>
            <a:pPr lvl="1">
              <a:lnSpc>
                <a:spcPct val="110000"/>
              </a:lnSpc>
            </a:pPr>
            <a:r>
              <a:rPr lang="en-US" dirty="0"/>
              <a:t>High redundancy overhead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Data popularity can change sharply </a:t>
            </a:r>
            <a:r>
              <a:rPr lang="en-US" sz="1400" dirty="0"/>
              <a:t>[Huang, HotNets’14]</a:t>
            </a:r>
            <a:endParaRPr lang="en-US" sz="1200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2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Erasure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9805"/>
                <a:ext cx="10515600" cy="52087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(𝑘, 𝑚) erasure coding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Encodes 𝑘 </a:t>
                </a:r>
                <a:r>
                  <a:rPr lang="en-US" b="1" i="1" dirty="0"/>
                  <a:t>data</a:t>
                </a:r>
                <a:r>
                  <a:rPr lang="en-US" dirty="0"/>
                  <a:t> blocks to generate 𝑚 </a:t>
                </a:r>
                <a:r>
                  <a:rPr lang="en-US" b="1" i="1" dirty="0"/>
                  <a:t>parity</a:t>
                </a:r>
                <a:r>
                  <a:rPr lang="en-US" i="1" dirty="0"/>
                  <a:t> </a:t>
                </a:r>
                <a:r>
                  <a:rPr lang="en-US" dirty="0"/>
                  <a:t>blocks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Any 𝑘 blocks suffice </a:t>
                </a:r>
                <a:r>
                  <a:rPr lang="en-US" dirty="0"/>
                  <a:t>to reconstruct original content</a:t>
                </a:r>
              </a:p>
              <a:p>
                <a:r>
                  <a:rPr lang="en-US" dirty="0"/>
                  <a:t>Erasure coding is a promising redundancy technique </a:t>
                </a:r>
              </a:p>
              <a:p>
                <a:pPr lvl="1"/>
                <a:r>
                  <a:rPr lang="en-US" dirty="0"/>
                  <a:t>Storage efficiency</a:t>
                </a:r>
              </a:p>
              <a:p>
                <a:pPr lvl="2"/>
                <a:r>
                  <a:rPr lang="en-US" dirty="0"/>
                  <a:t>Reduce storage overhead from </a:t>
                </a:r>
                <a:r>
                  <a:rPr lang="en-US" dirty="0">
                    <a:solidFill>
                      <a:srgbClr val="C00000"/>
                    </a:solidFill>
                  </a:rPr>
                  <a:t>3x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C00000"/>
                    </a:solidFill>
                  </a:rPr>
                  <a:t>1.33x</a:t>
                </a:r>
                <a:r>
                  <a:rPr lang="en-US" dirty="0"/>
                  <a:t> in Azure </a:t>
                </a:r>
                <a:r>
                  <a:rPr lang="en-US" sz="1400" dirty="0"/>
                  <a:t>[Huang, ATC’12]</a:t>
                </a:r>
                <a:endParaRPr lang="en-US" sz="1200" dirty="0"/>
              </a:p>
              <a:p>
                <a:pPr lvl="1"/>
                <a:r>
                  <a:rPr lang="en-US" dirty="0"/>
                  <a:t>High reliability against fail-stop failures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Can we combine caching and erasure coding to achieve </a:t>
                </a:r>
                <a:r>
                  <a:rPr lang="en-US" b="1" dirty="0">
                    <a:solidFill>
                      <a:srgbClr val="FF0000"/>
                    </a:solidFill>
                  </a:rPr>
                  <a:t>robust</a:t>
                </a:r>
                <a:r>
                  <a:rPr lang="en-US" dirty="0">
                    <a:solidFill>
                      <a:srgbClr val="FF0000"/>
                    </a:solidFill>
                  </a:rPr>
                  <a:t> straggler tolerance?</a:t>
                </a:r>
              </a:p>
              <a:p>
                <a:pPr lvl="1"/>
                <a:r>
                  <a:rPr lang="en-US" dirty="0"/>
                  <a:t>By robust, we mean straggler tolerance does not rely on accurate detection of stragglers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9805"/>
                <a:ext cx="10515600" cy="5208710"/>
              </a:xfrm>
              <a:blipFill rotWithShape="1">
                <a:blip r:embed="rId3"/>
                <a:stretch>
                  <a:fillRect l="-1043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1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A7B3-8D24-4E1C-80A3-3D60A271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Our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2478-A37A-4EDD-BBDD-99F2CF535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200"/>
            <a:ext cx="10515600" cy="49942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HK" dirty="0"/>
              <a:t>Conduct mathematical analysis</a:t>
            </a:r>
          </a:p>
          <a:p>
            <a:pPr>
              <a:lnSpc>
                <a:spcPct val="110000"/>
              </a:lnSpc>
            </a:pPr>
            <a:r>
              <a:rPr lang="en-HK" dirty="0"/>
              <a:t>Design </a:t>
            </a:r>
            <a:r>
              <a:rPr lang="en-HK" b="1" dirty="0" err="1">
                <a:solidFill>
                  <a:srgbClr val="FF0000"/>
                </a:solidFill>
              </a:rPr>
              <a:t>POCache</a:t>
            </a:r>
            <a:r>
              <a:rPr lang="en-HK" dirty="0"/>
              <a:t>, a parity-only caching scheme for robust straggler tolerance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Mitigate coding overhead via two mechanisms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Straggler-aware cache algorithm</a:t>
            </a:r>
          </a:p>
          <a:p>
            <a:pPr>
              <a:lnSpc>
                <a:spcPct val="110000"/>
              </a:lnSpc>
            </a:pPr>
            <a:r>
              <a:rPr lang="en-HK" dirty="0"/>
              <a:t>Implement </a:t>
            </a:r>
            <a:r>
              <a:rPr lang="en-HK" dirty="0" err="1"/>
              <a:t>POCache</a:t>
            </a:r>
            <a:r>
              <a:rPr lang="en-HK" dirty="0"/>
              <a:t> atop Hadoop 3.1 HDFS</a:t>
            </a:r>
          </a:p>
          <a:p>
            <a:pPr>
              <a:lnSpc>
                <a:spcPct val="110000"/>
              </a:lnSpc>
            </a:pPr>
            <a:r>
              <a:rPr lang="en-HK" dirty="0"/>
              <a:t>Evaluate </a:t>
            </a:r>
            <a:r>
              <a:rPr lang="en-HK" dirty="0" err="1"/>
              <a:t>POCache</a:t>
            </a:r>
            <a:r>
              <a:rPr lang="en-HK" dirty="0"/>
              <a:t> on a local cluster and Amazon EC2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Compare </a:t>
            </a:r>
            <a:r>
              <a:rPr lang="en-HK" dirty="0" err="1"/>
              <a:t>POCache</a:t>
            </a:r>
            <a:r>
              <a:rPr lang="en-HK" dirty="0"/>
              <a:t> with hedge reads and selective replication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50509-540C-47D7-9687-CD708D14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1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Mathematical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081"/>
            <a:ext cx="10515600" cy="586383"/>
          </a:xfrm>
        </p:spPr>
        <p:txBody>
          <a:bodyPr>
            <a:normAutofit/>
          </a:bodyPr>
          <a:lstStyle/>
          <a:p>
            <a:r>
              <a:rPr lang="en-US" dirty="0"/>
              <a:t>Retrieve data from 𝑘 storage nodes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B939B-FFDF-4B88-ABD1-3BD1FA595F94}"/>
              </a:ext>
            </a:extLst>
          </p:cNvPr>
          <p:cNvSpPr txBox="1"/>
          <p:nvPr/>
        </p:nvSpPr>
        <p:spPr>
          <a:xfrm>
            <a:off x="5254690" y="2675019"/>
            <a:ext cx="533400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mr-IN" sz="4000" dirty="0"/>
              <a:t>…</a:t>
            </a:r>
            <a:endParaRPr lang="en-US" sz="4000" dirty="0"/>
          </a:p>
        </p:txBody>
      </p:sp>
      <p:sp>
        <p:nvSpPr>
          <p:cNvPr id="7" name="Rounded Rectangle 21">
            <a:extLst>
              <a:ext uri="{FF2B5EF4-FFF2-40B4-BE49-F238E27FC236}">
                <a16:creationId xmlns:a16="http://schemas.microsoft.com/office/drawing/2014/main" id="{E3E5D41A-3264-403E-88D4-A2190628D144}"/>
              </a:ext>
            </a:extLst>
          </p:cNvPr>
          <p:cNvSpPr/>
          <p:nvPr/>
        </p:nvSpPr>
        <p:spPr>
          <a:xfrm>
            <a:off x="5237507" y="4390570"/>
            <a:ext cx="1716985" cy="55879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CCE9BD-300B-433B-88A4-8BECC0CFD9F3}"/>
              </a:ext>
            </a:extLst>
          </p:cNvPr>
          <p:cNvCxnSpPr>
            <a:cxnSpLocks/>
            <a:stCxn id="27" idx="2"/>
            <a:endCxn id="7" idx="0"/>
          </p:cNvCxnSpPr>
          <p:nvPr/>
        </p:nvCxnSpPr>
        <p:spPr>
          <a:xfrm>
            <a:off x="3718650" y="3445973"/>
            <a:ext cx="2377350" cy="944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528EC7-D032-4377-89D4-35CEC4A6BB06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>
          <a:xfrm>
            <a:off x="4746759" y="3442959"/>
            <a:ext cx="1349241" cy="947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8304CF-BB4C-449F-82EE-8DE959741331}"/>
              </a:ext>
            </a:extLst>
          </p:cNvPr>
          <p:cNvGrpSpPr/>
          <p:nvPr/>
        </p:nvGrpSpPr>
        <p:grpSpPr>
          <a:xfrm>
            <a:off x="4435609" y="2884159"/>
            <a:ext cx="622300" cy="558800"/>
            <a:chOff x="3048525" y="3829733"/>
            <a:chExt cx="622300" cy="558800"/>
          </a:xfrm>
        </p:grpSpPr>
        <p:sp>
          <p:nvSpPr>
            <p:cNvPr id="24" name="Rounded Rectangle 41">
              <a:extLst>
                <a:ext uri="{FF2B5EF4-FFF2-40B4-BE49-F238E27FC236}">
                  <a16:creationId xmlns:a16="http://schemas.microsoft.com/office/drawing/2014/main" id="{491F08F7-F561-498F-A7B1-1C5D2EDB5659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7A3AE5-4CB6-4944-ABF1-185CBEE0D619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3993578-32C6-4BB9-9139-2280B5A80B16}"/>
              </a:ext>
            </a:extLst>
          </p:cNvPr>
          <p:cNvGrpSpPr/>
          <p:nvPr/>
        </p:nvGrpSpPr>
        <p:grpSpPr>
          <a:xfrm>
            <a:off x="3407500" y="2887173"/>
            <a:ext cx="622300" cy="558800"/>
            <a:chOff x="3048525" y="3829733"/>
            <a:chExt cx="622300" cy="558800"/>
          </a:xfrm>
        </p:grpSpPr>
        <p:sp>
          <p:nvSpPr>
            <p:cNvPr id="27" name="Rounded Rectangle 48">
              <a:extLst>
                <a:ext uri="{FF2B5EF4-FFF2-40B4-BE49-F238E27FC236}">
                  <a16:creationId xmlns:a16="http://schemas.microsoft.com/office/drawing/2014/main" id="{5A6950F4-55F2-4356-B31A-04DEA83A0B69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64FC54-B70B-4932-ABBE-07A326F737EA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CC8D6B2-78D0-4120-A228-A28FA1CAAC99}"/>
              </a:ext>
            </a:extLst>
          </p:cNvPr>
          <p:cNvGrpSpPr/>
          <p:nvPr/>
        </p:nvGrpSpPr>
        <p:grpSpPr>
          <a:xfrm rot="5400000">
            <a:off x="7928582" y="2473421"/>
            <a:ext cx="645912" cy="1413362"/>
            <a:chOff x="4372841" y="1965403"/>
            <a:chExt cx="645912" cy="141336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B83F008-E631-4577-9129-F5DDA9F6BD05}"/>
                </a:ext>
              </a:extLst>
            </p:cNvPr>
            <p:cNvGrpSpPr/>
            <p:nvPr/>
          </p:nvGrpSpPr>
          <p:grpSpPr>
            <a:xfrm>
              <a:off x="4372841" y="1965403"/>
              <a:ext cx="645912" cy="1018254"/>
              <a:chOff x="8494550" y="1771096"/>
              <a:chExt cx="645912" cy="10182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7C17FBF-F7AB-462C-8B4E-B163B8C669B5}"/>
                  </a:ext>
                </a:extLst>
              </p:cNvPr>
              <p:cNvSpPr txBox="1"/>
              <p:nvPr/>
            </p:nvSpPr>
            <p:spPr>
              <a:xfrm rot="5400000">
                <a:off x="8581375" y="2230262"/>
                <a:ext cx="533400" cy="584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mr-IN" sz="3200" dirty="0"/>
                  <a:t>…</a:t>
                </a:r>
                <a:endParaRPr lang="en-US" sz="3200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2BD826E-EC22-476B-BD9E-FF6C6B2EDDF4}"/>
                  </a:ext>
                </a:extLst>
              </p:cNvPr>
              <p:cNvGrpSpPr/>
              <p:nvPr/>
            </p:nvGrpSpPr>
            <p:grpSpPr>
              <a:xfrm>
                <a:off x="8494550" y="1771096"/>
                <a:ext cx="483232" cy="472539"/>
                <a:chOff x="7194951" y="1318844"/>
                <a:chExt cx="483232" cy="472539"/>
              </a:xfrm>
            </p:grpSpPr>
            <p:sp>
              <p:nvSpPr>
                <p:cNvPr id="41" name="Rounded Rectangle 14">
                  <a:extLst>
                    <a:ext uri="{FF2B5EF4-FFF2-40B4-BE49-F238E27FC236}">
                      <a16:creationId xmlns:a16="http://schemas.microsoft.com/office/drawing/2014/main" id="{21670092-14F1-42EB-B1C8-E05274403E33}"/>
                    </a:ext>
                  </a:extLst>
                </p:cNvPr>
                <p:cNvSpPr/>
                <p:nvPr/>
              </p:nvSpPr>
              <p:spPr>
                <a:xfrm>
                  <a:off x="7194951" y="1318844"/>
                  <a:ext cx="483232" cy="472539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03EBAD5-1F5A-4E8F-9A78-0099D01C8C4E}"/>
                    </a:ext>
                  </a:extLst>
                </p:cNvPr>
                <p:cNvSpPr/>
                <p:nvPr/>
              </p:nvSpPr>
              <p:spPr>
                <a:xfrm>
                  <a:off x="7243949" y="1480671"/>
                  <a:ext cx="234535" cy="24043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37" name="Rounded Rectangle 95">
              <a:extLst>
                <a:ext uri="{FF2B5EF4-FFF2-40B4-BE49-F238E27FC236}">
                  <a16:creationId xmlns:a16="http://schemas.microsoft.com/office/drawing/2014/main" id="{F3C5733A-7477-4026-A08C-D28FEB32762E}"/>
                </a:ext>
              </a:extLst>
            </p:cNvPr>
            <p:cNvSpPr/>
            <p:nvPr/>
          </p:nvSpPr>
          <p:spPr>
            <a:xfrm>
              <a:off x="4373072" y="2906226"/>
              <a:ext cx="483232" cy="4725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84B0BE-B6FA-46AB-8FAB-D8C10F9D113A}"/>
                </a:ext>
              </a:extLst>
            </p:cNvPr>
            <p:cNvSpPr/>
            <p:nvPr/>
          </p:nvSpPr>
          <p:spPr>
            <a:xfrm>
              <a:off x="4434368" y="3081868"/>
              <a:ext cx="234535" cy="2404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3AADCA-86AE-4320-90FD-46FDD7D4C993}"/>
              </a:ext>
            </a:extLst>
          </p:cNvPr>
          <p:cNvGrpSpPr/>
          <p:nvPr/>
        </p:nvGrpSpPr>
        <p:grpSpPr>
          <a:xfrm>
            <a:off x="6064064" y="2830639"/>
            <a:ext cx="622300" cy="558800"/>
            <a:chOff x="3048525" y="3829733"/>
            <a:chExt cx="622300" cy="558800"/>
          </a:xfrm>
        </p:grpSpPr>
        <p:sp>
          <p:nvSpPr>
            <p:cNvPr id="44" name="Rounded Rectangle 60">
              <a:extLst>
                <a:ext uri="{FF2B5EF4-FFF2-40B4-BE49-F238E27FC236}">
                  <a16:creationId xmlns:a16="http://schemas.microsoft.com/office/drawing/2014/main" id="{867BED76-8F9F-4035-B3C1-89DE0AFA7625}"/>
                </a:ext>
              </a:extLst>
            </p:cNvPr>
            <p:cNvSpPr/>
            <p:nvPr/>
          </p:nvSpPr>
          <p:spPr>
            <a:xfrm>
              <a:off x="3048525" y="3829733"/>
              <a:ext cx="622300" cy="5588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7AA24C-EA79-4D3D-9225-5EA58C8C72D5}"/>
                </a:ext>
              </a:extLst>
            </p:cNvPr>
            <p:cNvSpPr/>
            <p:nvPr/>
          </p:nvSpPr>
          <p:spPr>
            <a:xfrm>
              <a:off x="3115869" y="3894243"/>
              <a:ext cx="234535" cy="2404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1ACC1C7-EC81-4B8D-A7CD-69295EEA3330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 flipH="1">
            <a:off x="6096000" y="3389439"/>
            <a:ext cx="279214" cy="1001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BD224C-DAE4-4828-AACE-F43DFF440790}"/>
              </a:ext>
            </a:extLst>
          </p:cNvPr>
          <p:cNvSpPr txBox="1"/>
          <p:nvPr/>
        </p:nvSpPr>
        <p:spPr>
          <a:xfrm>
            <a:off x="3977620" y="2272371"/>
            <a:ext cx="237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𝑘 </a:t>
            </a:r>
            <a:r>
              <a:rPr lang="en-HK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data nodes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546561-E444-447D-9F63-C93E1E80E02B}"/>
              </a:ext>
            </a:extLst>
          </p:cNvPr>
          <p:cNvSpPr txBox="1"/>
          <p:nvPr/>
        </p:nvSpPr>
        <p:spPr>
          <a:xfrm>
            <a:off x="7150737" y="2275073"/>
            <a:ext cx="256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𝑐 cache nodes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E913D0-EA58-3046-B4D4-BDEFB86E3EF5}"/>
              </a:ext>
            </a:extLst>
          </p:cNvPr>
          <p:cNvSpPr txBox="1"/>
          <p:nvPr/>
        </p:nvSpPr>
        <p:spPr>
          <a:xfrm>
            <a:off x="838200" y="534270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Assume every node has a probability of 0.5% to become a straggler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hitting a straggler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a read request?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17E293-9D20-4A7A-AEFF-C0D64446F74F}"/>
              </a:ext>
            </a:extLst>
          </p:cNvPr>
          <p:cNvCxnSpPr>
            <a:cxnSpLocks/>
            <a:stCxn id="37" idx="3"/>
            <a:endCxn id="7" idx="0"/>
          </p:cNvCxnSpPr>
          <p:nvPr/>
        </p:nvCxnSpPr>
        <p:spPr>
          <a:xfrm flipH="1">
            <a:off x="6096000" y="3340610"/>
            <a:ext cx="1685127" cy="1049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6E20B2-9394-418E-9300-EB3620365F80}"/>
              </a:ext>
            </a:extLst>
          </p:cNvPr>
          <p:cNvCxnSpPr>
            <a:cxnSpLocks/>
            <a:stCxn id="41" idx="3"/>
            <a:endCxn id="7" idx="0"/>
          </p:cNvCxnSpPr>
          <p:nvPr/>
        </p:nvCxnSpPr>
        <p:spPr>
          <a:xfrm flipH="1">
            <a:off x="6096000" y="3340379"/>
            <a:ext cx="2625950" cy="1050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0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F0EF-67C1-45E6-9FC3-6B013D0E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Mathematical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0595F-8010-4A0E-A8C5-623572C47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834"/>
                <a:ext cx="10515600" cy="1030045"/>
              </a:xfrm>
            </p:spPr>
            <p:txBody>
              <a:bodyPr/>
              <a:lstStyle/>
              <a:p>
                <a:r>
                  <a:rPr lang="en-HK" dirty="0"/>
                  <a:t>Probability of hitting a straggler</a:t>
                </a:r>
              </a:p>
              <a:p>
                <a:pPr lvl="1"/>
                <a:r>
                  <a:rPr lang="en-HK" dirty="0"/>
                  <a:t>When reading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HK" dirty="0"/>
                  <a:t> data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0595F-8010-4A0E-A8C5-623572C47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834"/>
                <a:ext cx="10515600" cy="1030045"/>
              </a:xfrm>
              <a:blipFill>
                <a:blip r:embed="rId3"/>
                <a:stretch>
                  <a:fillRect l="-1043" t="-5917" b="-591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B701B-2469-41DD-BD9D-30907FEA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DDEC6F-93BD-CB43-941F-BFC57742D17D}"/>
              </a:ext>
            </a:extLst>
          </p:cNvPr>
          <p:cNvGrpSpPr/>
          <p:nvPr/>
        </p:nvGrpSpPr>
        <p:grpSpPr>
          <a:xfrm>
            <a:off x="2597296" y="2648266"/>
            <a:ext cx="6292142" cy="3578024"/>
            <a:chOff x="2597296" y="2648266"/>
            <a:chExt cx="6292142" cy="35780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D49A5CB-E70A-9C44-9FB7-FE179ED60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7296" y="2648266"/>
              <a:ext cx="6292142" cy="316861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687002-4DC4-A642-9851-3CDB3FDAA5BB}"/>
                </a:ext>
              </a:extLst>
            </p:cNvPr>
            <p:cNvSpPr txBox="1"/>
            <p:nvPr/>
          </p:nvSpPr>
          <p:spPr>
            <a:xfrm>
              <a:off x="4143103" y="5764625"/>
              <a:ext cx="44674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Number of cached blocks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C69CAC-93A0-F040-8C0F-2CB131D19EF2}"/>
                </a:ext>
              </a:extLst>
            </p:cNvPr>
            <p:cNvSpPr txBox="1"/>
            <p:nvPr/>
          </p:nvSpPr>
          <p:spPr>
            <a:xfrm>
              <a:off x="5539740" y="2846789"/>
              <a:ext cx="1382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No-caching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32FABF-D0E9-AF45-9B84-31CB9FA15F88}"/>
                </a:ext>
              </a:extLst>
            </p:cNvPr>
            <p:cNvSpPr txBox="1"/>
            <p:nvPr/>
          </p:nvSpPr>
          <p:spPr>
            <a:xfrm>
              <a:off x="5539740" y="3438620"/>
              <a:ext cx="1552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Caching data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99D54E-3C3C-BD41-8C9B-F8F68CE42D9E}"/>
                </a:ext>
              </a:extLst>
            </p:cNvPr>
            <p:cNvSpPr txBox="1"/>
            <p:nvPr/>
          </p:nvSpPr>
          <p:spPr>
            <a:xfrm>
              <a:off x="5539740" y="4985881"/>
              <a:ext cx="1734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Caching parity</a:t>
              </a: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3F37BED0-AB06-D34C-8D0B-D2251C570CFB}"/>
              </a:ext>
            </a:extLst>
          </p:cNvPr>
          <p:cNvSpPr/>
          <p:nvPr/>
        </p:nvSpPr>
        <p:spPr>
          <a:xfrm rot="19559225">
            <a:off x="4890613" y="4842624"/>
            <a:ext cx="438981" cy="8311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9007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F0EF-67C1-45E6-9FC3-6B013D0E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323"/>
          </a:xfrm>
        </p:spPr>
        <p:txBody>
          <a:bodyPr/>
          <a:lstStyle/>
          <a:p>
            <a:r>
              <a:rPr lang="en-HK" dirty="0"/>
              <a:t>Mathematical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0595F-8010-4A0E-A8C5-623572C47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835"/>
                <a:ext cx="10515600" cy="990856"/>
              </a:xfrm>
            </p:spPr>
            <p:txBody>
              <a:bodyPr/>
              <a:lstStyle/>
              <a:p>
                <a:r>
                  <a:rPr lang="en-HK" dirty="0"/>
                  <a:t>Probability of hitting a straggler</a:t>
                </a:r>
              </a:p>
              <a:p>
                <a:pPr lvl="1"/>
                <a:r>
                  <a:rPr lang="en-HK" dirty="0"/>
                  <a:t>When caching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HK" dirty="0"/>
                  <a:t>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0595F-8010-4A0E-A8C5-623572C47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835"/>
                <a:ext cx="10515600" cy="990856"/>
              </a:xfrm>
              <a:blipFill>
                <a:blip r:embed="rId3"/>
                <a:stretch>
                  <a:fillRect l="-1043" t="-6135" b="-981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B701B-2469-41DD-BD9D-30907FEA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442E04-3218-284D-8AC1-D68BEEB25433}"/>
              </a:ext>
            </a:extLst>
          </p:cNvPr>
          <p:cNvGrpSpPr/>
          <p:nvPr/>
        </p:nvGrpSpPr>
        <p:grpSpPr>
          <a:xfrm>
            <a:off x="2351314" y="2609078"/>
            <a:ext cx="6431280" cy="3736052"/>
            <a:chOff x="2351314" y="2609078"/>
            <a:chExt cx="6431280" cy="37360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981F5B-EE75-5B47-976B-19F50ADCE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314" y="2609078"/>
              <a:ext cx="6431280" cy="33258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7D861C-1655-D04B-A14D-48ABF8080E30}"/>
                </a:ext>
              </a:extLst>
            </p:cNvPr>
            <p:cNvSpPr txBox="1"/>
            <p:nvPr/>
          </p:nvSpPr>
          <p:spPr>
            <a:xfrm>
              <a:off x="3762103" y="5883465"/>
              <a:ext cx="44674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Different number of data blocks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F99A4-39E9-FB41-AFD8-EDFCEB168EA9}"/>
                </a:ext>
              </a:extLst>
            </p:cNvPr>
            <p:cNvSpPr txBox="1"/>
            <p:nvPr/>
          </p:nvSpPr>
          <p:spPr>
            <a:xfrm>
              <a:off x="5404756" y="3133206"/>
              <a:ext cx="1382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No-caching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2322BF-B1D1-AD41-BB81-AABAB430A57C}"/>
                </a:ext>
              </a:extLst>
            </p:cNvPr>
            <p:cNvSpPr txBox="1"/>
            <p:nvPr/>
          </p:nvSpPr>
          <p:spPr>
            <a:xfrm>
              <a:off x="5319848" y="4395998"/>
              <a:ext cx="1552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Caching data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4D5142-F079-3441-A964-CCDC64B27F16}"/>
                </a:ext>
              </a:extLst>
            </p:cNvPr>
            <p:cNvSpPr txBox="1"/>
            <p:nvPr/>
          </p:nvSpPr>
          <p:spPr>
            <a:xfrm>
              <a:off x="5314404" y="5014316"/>
              <a:ext cx="1734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Caching parity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521A31CD-F31E-DC4F-8CC6-33D565A98C8F}"/>
              </a:ext>
            </a:extLst>
          </p:cNvPr>
          <p:cNvSpPr/>
          <p:nvPr/>
        </p:nvSpPr>
        <p:spPr>
          <a:xfrm rot="17566126">
            <a:off x="8247766" y="4925296"/>
            <a:ext cx="438981" cy="8311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481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9716-C668-4CFB-9E55-41714430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Main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DB90-1C2C-4E1C-8937-6945396B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Caching parity blocks is more effective than caching data blocks to bypass stragglers</a:t>
            </a:r>
          </a:p>
          <a:p>
            <a:endParaRPr lang="en-HK" dirty="0"/>
          </a:p>
          <a:p>
            <a:r>
              <a:rPr lang="en-HK" dirty="0"/>
              <a:t>Caching </a:t>
            </a:r>
            <a:r>
              <a:rPr lang="en-HK" dirty="0">
                <a:solidFill>
                  <a:srgbClr val="FF0000"/>
                </a:solidFill>
              </a:rPr>
              <a:t>only one parity block </a:t>
            </a:r>
            <a:r>
              <a:rPr lang="en-HK" dirty="0"/>
              <a:t>can effectively eliminate the impact of stragglers</a:t>
            </a:r>
          </a:p>
          <a:p>
            <a:endParaRPr lang="en-HK" dirty="0"/>
          </a:p>
          <a:p>
            <a:r>
              <a:rPr lang="en-HK" dirty="0"/>
              <a:t>Even with slowdown of cache nodes, caching parity blocks still maintains straggler tolerance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59118-ADA1-493D-ACB0-73A37CE9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9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23168</TotalTime>
  <Words>3230</Words>
  <Application>Microsoft Macintosh PowerPoint</Application>
  <PresentationFormat>Widescreen</PresentationFormat>
  <Paragraphs>476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DengXian</vt:lpstr>
      <vt:lpstr>DengXian</vt:lpstr>
      <vt:lpstr>等线 Light</vt:lpstr>
      <vt:lpstr>Arial</vt:lpstr>
      <vt:lpstr>Calibri</vt:lpstr>
      <vt:lpstr>Cambria Math</vt:lpstr>
      <vt:lpstr>Consolas</vt:lpstr>
      <vt:lpstr>Mangal</vt:lpstr>
      <vt:lpstr>Wingdings</vt:lpstr>
      <vt:lpstr>Office Theme</vt:lpstr>
      <vt:lpstr>Parity-Only Caching for  Robust Straggler Tolerance</vt:lpstr>
      <vt:lpstr>Background</vt:lpstr>
      <vt:lpstr>Background</vt:lpstr>
      <vt:lpstr>Erasure Coding</vt:lpstr>
      <vt:lpstr>Our Contributions</vt:lpstr>
      <vt:lpstr>Mathematical Analysis</vt:lpstr>
      <vt:lpstr>Mathematical Analysis</vt:lpstr>
      <vt:lpstr>Mathematical Analysis</vt:lpstr>
      <vt:lpstr>Main Findings</vt:lpstr>
      <vt:lpstr>Challenges</vt:lpstr>
      <vt:lpstr>POCache Design</vt:lpstr>
      <vt:lpstr>POCache Design</vt:lpstr>
      <vt:lpstr>POCache Design</vt:lpstr>
      <vt:lpstr>Implementation</vt:lpstr>
      <vt:lpstr>Evaluation Setup</vt:lpstr>
      <vt:lpstr>Evaluation Results</vt:lpstr>
      <vt:lpstr>Evaluation Results</vt:lpstr>
      <vt:lpstr>Evaluation Results</vt:lpstr>
      <vt:lpstr>Evaluation Results</vt:lpstr>
      <vt:lpstr>Evaluation Results</vt:lpstr>
      <vt:lpstr>Conclusion</vt:lpstr>
      <vt:lpstr>PowerPoint Presentation</vt:lpstr>
      <vt:lpstr>Background and Motivation</vt:lpstr>
      <vt:lpstr>Numerical Analysis</vt:lpstr>
      <vt:lpstr>Motivation</vt:lpstr>
      <vt:lpstr>Mathematical Analysis</vt:lpstr>
      <vt:lpstr>Implementation</vt:lpstr>
      <vt:lpstr>Evaluation Results</vt:lpstr>
      <vt:lpstr>Evaluation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1764</cp:revision>
  <cp:lastPrinted>2017-05-08T07:43:29Z</cp:lastPrinted>
  <dcterms:created xsi:type="dcterms:W3CDTF">2012-07-27T01:16:44Z</dcterms:created>
  <dcterms:modified xsi:type="dcterms:W3CDTF">2019-05-24T01:57:52Z</dcterms:modified>
</cp:coreProperties>
</file>