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sldIdLst>
    <p:sldId id="256" r:id="rId2"/>
    <p:sldId id="263" r:id="rId3"/>
    <p:sldId id="260" r:id="rId4"/>
    <p:sldId id="258" r:id="rId5"/>
    <p:sldId id="257" r:id="rId6"/>
    <p:sldId id="261" r:id="rId7"/>
    <p:sldId id="264" r:id="rId8"/>
    <p:sldId id="274" r:id="rId9"/>
    <p:sldId id="273" r:id="rId10"/>
    <p:sldId id="271" r:id="rId11"/>
    <p:sldId id="267" r:id="rId12"/>
    <p:sldId id="268" r:id="rId13"/>
    <p:sldId id="269" r:id="rId14"/>
    <p:sldId id="27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3" autoAdjust="0"/>
    <p:restoredTop sz="94660" autoAdjust="0"/>
  </p:normalViewPr>
  <p:slideViewPr>
    <p:cSldViewPr snapToGrid="0">
      <p:cViewPr varScale="1">
        <p:scale>
          <a:sx n="69" d="100"/>
          <a:sy n="69" d="100"/>
        </p:scale>
        <p:origin x="-560" y="-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2" y="5884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0B5AFA-3956-41A8-5A24-9EAE01C45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564" y="1213043"/>
            <a:ext cx="12487564" cy="1646302"/>
          </a:xfrm>
        </p:spPr>
        <p:txBody>
          <a:bodyPr>
            <a:noAutofit/>
          </a:bodyPr>
          <a:lstStyle/>
          <a:p>
            <a:pPr algn="ctr"/>
            <a:r>
              <a:rPr lang="en-US" sz="66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Analytics</a:t>
            </a:r>
            <a:r>
              <a:rPr lang="en-US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Dashboard</a:t>
            </a:r>
            <a:endParaRPr lang="en-US" sz="6600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3528EE4-C76C-FF64-28B2-9328C36DB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8546" y="3248569"/>
            <a:ext cx="4184070" cy="2792011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By,</a:t>
            </a:r>
          </a:p>
          <a:p>
            <a:pPr algn="l"/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Nishanth Raj</a:t>
            </a:r>
          </a:p>
          <a:p>
            <a:pPr algn="l"/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Priyanshu</a:t>
            </a:r>
          </a:p>
          <a:p>
            <a:pPr algn="l"/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Shivakumar M J</a:t>
            </a:r>
          </a:p>
          <a:p>
            <a:pPr algn="l"/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Suyog Kishor Bhamare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378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237" y="0"/>
            <a:ext cx="109728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Total Interest 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Payment by SOL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37" y="1249864"/>
            <a:ext cx="10972800" cy="1241829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Visualizes the total amount of interest payment to be received from all customers mapped to a specific CBO SRM. This slide includes a bar chart to display the total interest payment for each CBO SRM.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4879" y="2664691"/>
            <a:ext cx="8258175" cy="393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1" y="0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Failure Reason 1 and 4 by 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819" y="1239982"/>
            <a:ext cx="10972800" cy="1355436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ID - Visualizes the number of cases  marked with failure reasons 1 and 4 by SOL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ID</a:t>
            </a:r>
          </a:p>
          <a:p>
            <a:r>
              <a:rPr lang="en-US" sz="27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Reason</a:t>
            </a:r>
            <a:r>
              <a:rPr lang="en-US" sz="27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7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Technical glitch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Customer data </a:t>
            </a:r>
            <a:r>
              <a:rPr lang="en-US" dirty="0" smtClean="0"/>
              <a:t>missing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1781" y="2675343"/>
            <a:ext cx="8897793" cy="37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126" y="159142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Failure Reason 1 by CBO SRM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6717"/>
            <a:ext cx="10972800" cy="872374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sz="27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Reason</a:t>
            </a:r>
            <a:r>
              <a:rPr lang="en-US" sz="27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Technical glitch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0654" y="2843934"/>
            <a:ext cx="97536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18" y="454706"/>
            <a:ext cx="109728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Failure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Reason 4 by CBO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1556789"/>
            <a:ext cx="10972800" cy="1334193"/>
          </a:xfrm>
        </p:spPr>
        <p:txBody>
          <a:bodyPr>
            <a:normAutofit fontScale="85000" lnSpcReduction="20000"/>
          </a:bodyPr>
          <a:lstStyle/>
          <a:p>
            <a:endParaRPr lang="en-US" sz="27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7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Reason</a:t>
            </a:r>
            <a:r>
              <a:rPr lang="en-US" sz="27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7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Customer data missing: Customer email id is not present in bank system.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0"/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7997" y="3045402"/>
            <a:ext cx="8825057" cy="3572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127" y="288452"/>
            <a:ext cx="109728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Good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Customers by CBO SRM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1409007"/>
            <a:ext cx="10972800" cy="13803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0415" y="3001818"/>
            <a:ext cx="8559592" cy="352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025EA4E-599B-24D4-C71F-4CB0C676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79" y="2558473"/>
            <a:ext cx="11256048" cy="2346036"/>
          </a:xfrm>
        </p:spPr>
        <p:txBody>
          <a:bodyPr>
            <a:noAutofit/>
          </a:bodyPr>
          <a:lstStyle/>
          <a:p>
            <a:pPr algn="ctr"/>
            <a:r>
              <a:rPr lang="en-US" sz="19900" b="1" i="1" u="sng" spc="600" dirty="0" smtClean="0">
                <a:solidFill>
                  <a:schemeClr val="tx1"/>
                </a:solidFill>
                <a:latin typeface="Palace Script MT" pitchFamily="66" charset="0"/>
                <a:cs typeface="Times New Roman" pitchFamily="18" charset="0"/>
              </a:rPr>
              <a:t>Thank</a:t>
            </a:r>
            <a:r>
              <a:rPr lang="en-US" sz="19900" b="1" i="1" spc="600" dirty="0" smtClean="0">
                <a:solidFill>
                  <a:schemeClr val="tx1"/>
                </a:solidFill>
                <a:latin typeface="Palace Script MT" pitchFamily="66" charset="0"/>
                <a:cs typeface="Times New Roman" pitchFamily="18" charset="0"/>
              </a:rPr>
              <a:t> </a:t>
            </a:r>
            <a:r>
              <a:rPr lang="en-US" sz="19900" b="1" i="1" u="sng" spc="600" dirty="0" smtClean="0">
                <a:solidFill>
                  <a:schemeClr val="tx1"/>
                </a:solidFill>
                <a:latin typeface="Palace Script MT" pitchFamily="66" charset="0"/>
                <a:cs typeface="Times New Roman" pitchFamily="18" charset="0"/>
              </a:rPr>
              <a:t>You</a:t>
            </a:r>
            <a:endParaRPr lang="en-IN" sz="19900" b="1" i="1" u="sng" spc="600" dirty="0">
              <a:solidFill>
                <a:schemeClr val="tx1"/>
              </a:solidFill>
              <a:latin typeface="Palace Script MT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865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855" y="233034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836" y="1575262"/>
            <a:ext cx="10972800" cy="438912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analytics dashboard is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a collection of data focused on key metrics, presented neatly on a user interface. 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enables analysts to easily monitor the performance of a digital products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Analytics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Dashboard is 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credit monitoring unit of Axis Bank for wholesale banking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customers.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01EE20-392F-B533-0A7F-8B1B0813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82" y="417761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B91432-1F21-0142-71F1-47D7F67C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218" y="1759989"/>
            <a:ext cx="109728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Spring Boot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Mongo DB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VS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Postman</a:t>
            </a:r>
          </a:p>
        </p:txBody>
      </p:sp>
    </p:spTree>
    <p:extLst>
      <p:ext uri="{BB962C8B-B14F-4D97-AF65-F5344CB8AC3E}">
        <p14:creationId xmlns="" xmlns:p14="http://schemas.microsoft.com/office/powerpoint/2010/main" val="115659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34A31B-3372-B0CB-9B0C-070F3657F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325397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Services name-port number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D5525C-2039-D564-9903-387679323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88" y="1658131"/>
            <a:ext cx="10369357" cy="3880773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Spring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boot	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 8080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Kafka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 9092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React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Js	 : 3000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MongoDB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 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27017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018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3864D3-E4D1-A3A5-C616-9640ED3F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0"/>
            <a:ext cx="12192000" cy="112683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 Diagram</a:t>
            </a:r>
            <a:endParaRPr lang="en-IN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704175-75D5-6786-02A1-E0FD5059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640" y="1118754"/>
            <a:ext cx="10220960" cy="5499100"/>
          </a:xfrm>
        </p:spPr>
        <p:txBody>
          <a:bodyPr/>
          <a:lstStyle/>
          <a:p>
            <a:pPr marL="0" indent="0">
              <a:buNone/>
            </a:pPr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buNone/>
            </a:pPr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="" xmlns:a16="http://schemas.microsoft.com/office/drawing/2014/main" id="{5923E957-B8B7-0AC3-0AF5-F06A0FB5B91B}"/>
              </a:ext>
            </a:extLst>
          </p:cNvPr>
          <p:cNvSpPr/>
          <p:nvPr/>
        </p:nvSpPr>
        <p:spPr>
          <a:xfrm>
            <a:off x="5648228" y="2493178"/>
            <a:ext cx="1600200" cy="929640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Dashboard / Home </a:t>
            </a:r>
            <a:endParaRPr lang="en-IN" sz="15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2C997114-3E04-F3CC-FB51-11D68B3E44DB}"/>
              </a:ext>
            </a:extLst>
          </p:cNvPr>
          <p:cNvCxnSpPr/>
          <p:nvPr/>
        </p:nvCxnSpPr>
        <p:spPr>
          <a:xfrm>
            <a:off x="5631411" y="3244733"/>
            <a:ext cx="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2" name="Flowchart: Connector 21">
            <a:extLst>
              <a:ext uri="{FF2B5EF4-FFF2-40B4-BE49-F238E27FC236}">
                <a16:creationId xmlns="" xmlns:a16="http://schemas.microsoft.com/office/drawing/2014/main" id="{66AA7449-FD93-45F4-2FA8-38109282E204}"/>
              </a:ext>
            </a:extLst>
          </p:cNvPr>
          <p:cNvSpPr/>
          <p:nvPr/>
        </p:nvSpPr>
        <p:spPr>
          <a:xfrm flipH="1">
            <a:off x="5643927" y="999200"/>
            <a:ext cx="1600200" cy="812800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Welcome</a:t>
            </a:r>
          </a:p>
        </p:txBody>
      </p:sp>
      <p:sp>
        <p:nvSpPr>
          <p:cNvPr id="50" name="Flowchart: Connector 49">
            <a:extLst>
              <a:ext uri="{FF2B5EF4-FFF2-40B4-BE49-F238E27FC236}">
                <a16:creationId xmlns="" xmlns:a16="http://schemas.microsoft.com/office/drawing/2014/main" id="{77FD5C1B-A712-862D-30EB-A4B97214325B}"/>
              </a:ext>
            </a:extLst>
          </p:cNvPr>
          <p:cNvSpPr/>
          <p:nvPr/>
        </p:nvSpPr>
        <p:spPr>
          <a:xfrm>
            <a:off x="5380440" y="4245661"/>
            <a:ext cx="2219983" cy="873760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Analytics</a:t>
            </a:r>
            <a:endParaRPr lang="en-IN" sz="16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B41FD12B-6466-BA76-581A-5A13C377F039}"/>
              </a:ext>
            </a:extLst>
          </p:cNvPr>
          <p:cNvCxnSpPr>
            <a:cxnSpLocks/>
            <a:stCxn id="22" idx="4"/>
            <a:endCxn id="4" idx="0"/>
          </p:cNvCxnSpPr>
          <p:nvPr/>
        </p:nvCxnSpPr>
        <p:spPr>
          <a:xfrm rot="16200000" flipH="1">
            <a:off x="6105588" y="2150438"/>
            <a:ext cx="681178" cy="4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90871BE8-C9E7-5ED6-2049-D3E766CCD310}"/>
              </a:ext>
            </a:extLst>
          </p:cNvPr>
          <p:cNvCxnSpPr>
            <a:cxnSpLocks/>
            <a:stCxn id="4" idx="2"/>
            <a:endCxn id="32" idx="6"/>
          </p:cNvCxnSpPr>
          <p:nvPr/>
        </p:nvCxnSpPr>
        <p:spPr>
          <a:xfrm rot="10800000">
            <a:off x="4023382" y="2474406"/>
            <a:ext cx="1624847" cy="483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="" xmlns:a16="http://schemas.microsoft.com/office/drawing/2014/main" id="{3189F78E-773C-AD26-9E98-7496890613AB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248428" y="2469198"/>
            <a:ext cx="1427672" cy="48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="" xmlns:a16="http://schemas.microsoft.com/office/drawing/2014/main" id="{08257946-1A9C-75BA-32AB-E28887CE25C3}"/>
              </a:ext>
            </a:extLst>
          </p:cNvPr>
          <p:cNvCxnSpPr>
            <a:cxnSpLocks/>
            <a:stCxn id="4" idx="4"/>
          </p:cNvCxnSpPr>
          <p:nvPr/>
        </p:nvCxnSpPr>
        <p:spPr>
          <a:xfrm rot="16200000" flipH="1">
            <a:off x="6034701" y="3836445"/>
            <a:ext cx="835148" cy="7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="" xmlns:a16="http://schemas.microsoft.com/office/drawing/2014/main" id="{758EFD17-9F0E-4EC6-EDDC-BF63B0DF8CB9}"/>
              </a:ext>
            </a:extLst>
          </p:cNvPr>
          <p:cNvSpPr/>
          <p:nvPr/>
        </p:nvSpPr>
        <p:spPr>
          <a:xfrm>
            <a:off x="2794021" y="2117579"/>
            <a:ext cx="1229360" cy="713654"/>
          </a:xfrm>
          <a:prstGeom prst="flowChartConnector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endParaRPr lang="en-IN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EF06C9A4-291D-CBA5-A6EA-835A30BD111C}"/>
              </a:ext>
            </a:extLst>
          </p:cNvPr>
          <p:cNvCxnSpPr/>
          <p:nvPr/>
        </p:nvCxnSpPr>
        <p:spPr>
          <a:xfrm flipV="1">
            <a:off x="2024793" y="2460566"/>
            <a:ext cx="11825" cy="3811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47" name="Flowchart: Connector 46">
            <a:extLst>
              <a:ext uri="{FF2B5EF4-FFF2-40B4-BE49-F238E27FC236}">
                <a16:creationId xmlns="" xmlns:a16="http://schemas.microsoft.com/office/drawing/2014/main" id="{758EFD17-9F0E-4EC6-EDDC-BF63B0DF8CB9}"/>
              </a:ext>
            </a:extLst>
          </p:cNvPr>
          <p:cNvSpPr/>
          <p:nvPr/>
        </p:nvSpPr>
        <p:spPr>
          <a:xfrm>
            <a:off x="3943927" y="5941146"/>
            <a:ext cx="2207491" cy="773690"/>
          </a:xfrm>
          <a:prstGeom prst="flowChartConnecto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Failure reason count by Sol ID</a:t>
            </a:r>
            <a:endParaRPr lang="en-IN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Flowchart: Connector 47">
            <a:extLst>
              <a:ext uri="{FF2B5EF4-FFF2-40B4-BE49-F238E27FC236}">
                <a16:creationId xmlns="" xmlns:a16="http://schemas.microsoft.com/office/drawing/2014/main" id="{758EFD17-9F0E-4EC6-EDDC-BF63B0DF8CB9}"/>
              </a:ext>
            </a:extLst>
          </p:cNvPr>
          <p:cNvSpPr/>
          <p:nvPr/>
        </p:nvSpPr>
        <p:spPr>
          <a:xfrm>
            <a:off x="1884219" y="3604633"/>
            <a:ext cx="2120692" cy="902712"/>
          </a:xfrm>
          <a:prstGeom prst="flowChartConnecto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Interest of CBO SRM ID </a:t>
            </a:r>
            <a:endParaRPr lang="en-IN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Flowchart: Connector 48">
            <a:extLst>
              <a:ext uri="{FF2B5EF4-FFF2-40B4-BE49-F238E27FC236}">
                <a16:creationId xmlns="" xmlns:a16="http://schemas.microsoft.com/office/drawing/2014/main" id="{758EFD17-9F0E-4EC6-EDDC-BF63B0DF8CB9}"/>
              </a:ext>
            </a:extLst>
          </p:cNvPr>
          <p:cNvSpPr/>
          <p:nvPr/>
        </p:nvSpPr>
        <p:spPr>
          <a:xfrm>
            <a:off x="2281382" y="5253324"/>
            <a:ext cx="1811272" cy="750311"/>
          </a:xfrm>
          <a:prstGeom prst="flowChartConnecto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Interest of Sol ID</a:t>
            </a:r>
            <a:endParaRPr lang="en-IN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Flowchart: Connector 51">
            <a:extLst>
              <a:ext uri="{FF2B5EF4-FFF2-40B4-BE49-F238E27FC236}">
                <a16:creationId xmlns="" xmlns:a16="http://schemas.microsoft.com/office/drawing/2014/main" id="{758EFD17-9F0E-4EC6-EDDC-BF63B0DF8CB9}"/>
              </a:ext>
            </a:extLst>
          </p:cNvPr>
          <p:cNvSpPr/>
          <p:nvPr/>
        </p:nvSpPr>
        <p:spPr>
          <a:xfrm>
            <a:off x="6714836" y="5941146"/>
            <a:ext cx="2715491" cy="801399"/>
          </a:xfrm>
          <a:prstGeom prst="flowChartConnecto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Failure reason 4 count by CBO SRM ID</a:t>
            </a:r>
            <a:endParaRPr lang="en-IN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Flowchart: Connector 52">
            <a:extLst>
              <a:ext uri="{FF2B5EF4-FFF2-40B4-BE49-F238E27FC236}">
                <a16:creationId xmlns="" xmlns:a16="http://schemas.microsoft.com/office/drawing/2014/main" id="{758EFD17-9F0E-4EC6-EDDC-BF63B0DF8CB9}"/>
              </a:ext>
            </a:extLst>
          </p:cNvPr>
          <p:cNvSpPr/>
          <p:nvPr/>
        </p:nvSpPr>
        <p:spPr>
          <a:xfrm>
            <a:off x="9088602" y="5382633"/>
            <a:ext cx="2225943" cy="824203"/>
          </a:xfrm>
          <a:prstGeom prst="flowChartConnecto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Good customers by CBO SRM ID</a:t>
            </a:r>
            <a:endParaRPr lang="en-IN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Flowchart: Connector 53">
            <a:extLst>
              <a:ext uri="{FF2B5EF4-FFF2-40B4-BE49-F238E27FC236}">
                <a16:creationId xmlns="" xmlns:a16="http://schemas.microsoft.com/office/drawing/2014/main" id="{758EFD17-9F0E-4EC6-EDDC-BF63B0DF8CB9}"/>
              </a:ext>
            </a:extLst>
          </p:cNvPr>
          <p:cNvSpPr/>
          <p:nvPr/>
        </p:nvSpPr>
        <p:spPr>
          <a:xfrm>
            <a:off x="8899257" y="3604630"/>
            <a:ext cx="2396816" cy="902714"/>
          </a:xfrm>
          <a:prstGeom prst="flowChartConnecto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Failure reason 1 count by CBO SRM ID</a:t>
            </a:r>
            <a:endParaRPr lang="en-IN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90871BE8-C9E7-5ED6-2049-D3E766CCD310}"/>
              </a:ext>
            </a:extLst>
          </p:cNvPr>
          <p:cNvCxnSpPr>
            <a:cxnSpLocks/>
            <a:stCxn id="50" idx="2"/>
            <a:endCxn id="48" idx="6"/>
          </p:cNvCxnSpPr>
          <p:nvPr/>
        </p:nvCxnSpPr>
        <p:spPr>
          <a:xfrm rot="10800000">
            <a:off x="4004912" y="4055989"/>
            <a:ext cx="1375529" cy="626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90871BE8-C9E7-5ED6-2049-D3E766CCD310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rot="5400000">
            <a:off x="4580603" y="4238258"/>
            <a:ext cx="371742" cy="187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90871BE8-C9E7-5ED6-2049-D3E766CCD310}"/>
              </a:ext>
            </a:extLst>
          </p:cNvPr>
          <p:cNvCxnSpPr>
            <a:cxnSpLocks/>
            <a:stCxn id="50" idx="5"/>
            <a:endCxn id="53" idx="1"/>
          </p:cNvCxnSpPr>
          <p:nvPr/>
        </p:nvCxnSpPr>
        <p:spPr>
          <a:xfrm rot="16200000" flipH="1">
            <a:off x="8089013" y="4177763"/>
            <a:ext cx="511873" cy="2139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90871BE8-C9E7-5ED6-2049-D3E766CCD310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 rot="16200000" flipH="1">
            <a:off x="6870645" y="4739208"/>
            <a:ext cx="821725" cy="1582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90871BE8-C9E7-5ED6-2049-D3E766CCD310}"/>
              </a:ext>
            </a:extLst>
          </p:cNvPr>
          <p:cNvCxnSpPr>
            <a:cxnSpLocks/>
            <a:stCxn id="50" idx="4"/>
            <a:endCxn id="47" idx="0"/>
          </p:cNvCxnSpPr>
          <p:nvPr/>
        </p:nvCxnSpPr>
        <p:spPr>
          <a:xfrm rot="5400000">
            <a:off x="5358191" y="4808904"/>
            <a:ext cx="821725" cy="1442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="" xmlns:a16="http://schemas.microsoft.com/office/drawing/2014/main" id="{90871BE8-C9E7-5ED6-2049-D3E766CCD310}"/>
              </a:ext>
            </a:extLst>
          </p:cNvPr>
          <p:cNvCxnSpPr>
            <a:cxnSpLocks/>
            <a:stCxn id="50" idx="6"/>
            <a:endCxn id="54" idx="2"/>
          </p:cNvCxnSpPr>
          <p:nvPr/>
        </p:nvCxnSpPr>
        <p:spPr>
          <a:xfrm flipV="1">
            <a:off x="7600423" y="4055987"/>
            <a:ext cx="1298834" cy="626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90" name="Flowchart: Connector 89">
            <a:extLst>
              <a:ext uri="{FF2B5EF4-FFF2-40B4-BE49-F238E27FC236}">
                <a16:creationId xmlns="" xmlns:a16="http://schemas.microsoft.com/office/drawing/2014/main" id="{758EFD17-9F0E-4EC6-EDDC-BF63B0DF8CB9}"/>
              </a:ext>
            </a:extLst>
          </p:cNvPr>
          <p:cNvSpPr/>
          <p:nvPr/>
        </p:nvSpPr>
        <p:spPr>
          <a:xfrm>
            <a:off x="8672966" y="2094488"/>
            <a:ext cx="1533216" cy="741076"/>
          </a:xfrm>
          <a:prstGeom prst="flowChartConnector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Messages</a:t>
            </a:r>
            <a:endParaRPr lang="en-IN" sz="1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595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4C67EC-6DDB-408A-A9A0-99CE06C8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91" y="343869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Required</a:t>
            </a:r>
            <a:endParaRPr lang="en-IN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B67BF9-79B2-A8BD-8EDB-A117AC926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2207"/>
            <a:ext cx="10972800" cy="43891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Spring boot is used in backend, where we can perform some business logics.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Apache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Kafka is used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data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pipeline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mongoDB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spring boot application.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MongoDB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used to store data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React Js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used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frontend for user interface.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web interface to show data visualizations for the analytics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dashboard.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17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18" y="-157018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Analytics Dashboards</a:t>
            </a:r>
            <a:endParaRPr lang="en-US" sz="3600" b="1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81" y="1178098"/>
            <a:ext cx="10972800" cy="438912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Total Interest Payment by CBO SRM - Visualizes the total amount of interest payment to be received from all customers mapped to a specific CBO SRM. This slide includes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line chart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display the total interest payment for each CBO SRM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Total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Interest Payment by SOL ID - Visualizes the total amount of interest payment to be received from all customers mapped to a specific SOL ID. This slide includes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line chart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display the total interest payment for each SOL 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Failure reason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 and 4 by SOL ID - Visualizes the number of cases  marked with failure reasons 1 and 4 by SOL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Failure reason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CBO SRM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Failure reason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CBO SRM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Good Customers by CBO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SRM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63" y="426997"/>
            <a:ext cx="10972800" cy="11430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Reasons</a:t>
            </a:r>
            <a:endParaRPr lang="en-US" sz="3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lnSpc>
                <a:spcPct val="200000"/>
              </a:lnSpc>
              <a:buNone/>
            </a:pPr>
            <a:r>
              <a:rPr lang="en-US" sz="2400" dirty="0" smtClean="0"/>
              <a:t>Technical </a:t>
            </a:r>
            <a:r>
              <a:rPr lang="en-US" sz="2400" dirty="0" smtClean="0"/>
              <a:t>glitch</a:t>
            </a:r>
            <a:endParaRPr lang="en-US" sz="2400" dirty="0" smtClean="0"/>
          </a:p>
          <a:p>
            <a:pPr marL="457200" lvl="0" indent="-457200">
              <a:lnSpc>
                <a:spcPct val="150000"/>
              </a:lnSpc>
              <a:buNone/>
            </a:pPr>
            <a:r>
              <a:rPr lang="en-US" sz="2400" dirty="0" smtClean="0"/>
              <a:t>Principal </a:t>
            </a:r>
            <a:r>
              <a:rPr lang="en-US" sz="2400" dirty="0" smtClean="0"/>
              <a:t>payment is not due this </a:t>
            </a:r>
            <a:r>
              <a:rPr lang="en-US" sz="2400" dirty="0" smtClean="0"/>
              <a:t>month</a:t>
            </a:r>
            <a:endParaRPr lang="en-US" sz="2400" dirty="0" smtClean="0"/>
          </a:p>
          <a:p>
            <a:pPr marL="457200" lvl="0" indent="-457200">
              <a:lnSpc>
                <a:spcPct val="150000"/>
              </a:lnSpc>
              <a:buNone/>
            </a:pPr>
            <a:r>
              <a:rPr lang="en-US" sz="2400" dirty="0" smtClean="0"/>
              <a:t>Normal </a:t>
            </a:r>
            <a:r>
              <a:rPr lang="en-US" sz="2400" dirty="0" smtClean="0"/>
              <a:t>interest is zero or customer has no interest </a:t>
            </a:r>
            <a:r>
              <a:rPr lang="en-US" sz="2400" dirty="0" smtClean="0"/>
              <a:t>due</a:t>
            </a:r>
            <a:endParaRPr lang="en-US" sz="2400" dirty="0" smtClean="0"/>
          </a:p>
          <a:p>
            <a:pPr marL="457200" lvl="0" indent="-45720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r>
              <a:rPr lang="en-US" sz="2400" dirty="0" smtClean="0"/>
              <a:t>Customer data </a:t>
            </a:r>
            <a:r>
              <a:rPr lang="en-US" sz="2400" dirty="0" smtClean="0"/>
              <a:t>missing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0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Total Interest Payment by CBO SRM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818" y="1288935"/>
            <a:ext cx="10963564" cy="1491211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Visualizes the total amount of interest payment to be received from all customers mapped to a specific CBO SRM. This slide includes a bar chart to display the total interest payment for each CBO SRM.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0086" y="2906857"/>
            <a:ext cx="7561696" cy="363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903</TotalTime>
  <Words>444</Words>
  <Application>Microsoft Office PowerPoint</Application>
  <PresentationFormat>Custom</PresentationFormat>
  <Paragraphs>75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Data Analytics Dashboard</vt:lpstr>
      <vt:lpstr>Introduction</vt:lpstr>
      <vt:lpstr>Requirements</vt:lpstr>
      <vt:lpstr>Services name-port number </vt:lpstr>
      <vt:lpstr>ER Diagram</vt:lpstr>
      <vt:lpstr>Data Required</vt:lpstr>
      <vt:lpstr>Analytics Dashboards</vt:lpstr>
      <vt:lpstr>Reasons</vt:lpstr>
      <vt:lpstr>Total Interest Payment by CBO SRM</vt:lpstr>
      <vt:lpstr>Total Interest Payment by SOL ID</vt:lpstr>
      <vt:lpstr>Failure Reason 1 and 4 by SOL</vt:lpstr>
      <vt:lpstr>Failure Reason 1 by CBO SRM </vt:lpstr>
      <vt:lpstr>Failure Reason 4 by CBO SRM</vt:lpstr>
      <vt:lpstr>Good Customers by CBO SRM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Appointment Booking</dc:title>
  <dc:creator>Supriya639@outlook.com</dc:creator>
  <cp:lastModifiedBy>Admin</cp:lastModifiedBy>
  <cp:revision>20</cp:revision>
  <dcterms:created xsi:type="dcterms:W3CDTF">2023-01-14T13:15:54Z</dcterms:created>
  <dcterms:modified xsi:type="dcterms:W3CDTF">2023-04-06T08:09:16Z</dcterms:modified>
</cp:coreProperties>
</file>