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81" r:id="rId4"/>
    <p:sldId id="282" r:id="rId5"/>
    <p:sldId id="287" r:id="rId6"/>
    <p:sldId id="288" r:id="rId7"/>
    <p:sldId id="289" r:id="rId8"/>
    <p:sldId id="290" r:id="rId9"/>
    <p:sldId id="291" r:id="rId10"/>
    <p:sldId id="292" r:id="rId11"/>
    <p:sldId id="293" r:id="rId12"/>
    <p:sldId id="302" r:id="rId13"/>
    <p:sldId id="303" r:id="rId14"/>
    <p:sldId id="304" r:id="rId15"/>
    <p:sldId id="307" r:id="rId16"/>
    <p:sldId id="308" r:id="rId17"/>
    <p:sldId id="294" r:id="rId18"/>
    <p:sldId id="295" r:id="rId19"/>
    <p:sldId id="296" r:id="rId20"/>
    <p:sldId id="297" r:id="rId21"/>
    <p:sldId id="298" r:id="rId22"/>
    <p:sldId id="299" r:id="rId23"/>
    <p:sldId id="300" r:id="rId24"/>
    <p:sldId id="301" r:id="rId25"/>
    <p:sldId id="306" r:id="rId26"/>
    <p:sldId id="30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91" d="100"/>
          <a:sy n="91" d="100"/>
        </p:scale>
        <p:origin x="7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CB1A2-DB39-4F8E-90AC-13AF549412EA}" type="datetimeFigureOut">
              <a:rPr lang="en-GB" smtClean="0"/>
              <a:t>11/07/2025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489311-EE0E-4013-BE37-D1F83B6E34A3}" type="slidenum">
              <a:rPr lang="en-GB" smtClean="0"/>
              <a:t>‹#›</a:t>
            </a:fld>
            <a:endParaRPr lang="en-GB"/>
          </a:p>
        </p:txBody>
      </p:sp>
    </p:spTree>
    <p:extLst>
      <p:ext uri="{BB962C8B-B14F-4D97-AF65-F5344CB8AC3E}">
        <p14:creationId xmlns:p14="http://schemas.microsoft.com/office/powerpoint/2010/main" val="1911678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ba7529ec5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ba7529ec5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ba7529ec53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ba7529ec53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ba7529ec53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ba7529ec53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ba7529ec53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ba7529ec53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ba7529ec53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ba7529ec53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ba7529ec53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ba7529ec53_2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ba7529ec53_2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ba7529ec53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ba7529ec53_2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ba7529ec53_2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2ba7529ec53_2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2ba7529ec53_2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ba7529ec53_2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ba7529ec53_2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ba7529ec53_2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ba7529ec53_2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ylog(p) = his term penalizes the model when the actual label (y) is 1 and the predicted probability (p) is close to 0. The logarithm ensures that this penalty increases as the predicted probability approaches 0. When y is 0, this term becomes 0 regardless of the predicted probability.</a:t>
            </a:r>
            <a:endParaRPr/>
          </a:p>
          <a:p>
            <a:pPr marL="0" lvl="0" indent="0" algn="l" rtl="0">
              <a:spcBef>
                <a:spcPts val="0"/>
              </a:spcBef>
              <a:spcAft>
                <a:spcPts val="0"/>
              </a:spcAft>
              <a:buNone/>
            </a:pPr>
            <a:endParaRPr/>
          </a:p>
          <a:p>
            <a:pPr marL="0" lvl="0" indent="0" algn="l" rtl="0">
              <a:spcBef>
                <a:spcPts val="0"/>
              </a:spcBef>
              <a:spcAft>
                <a:spcPts val="0"/>
              </a:spcAft>
              <a:buNone/>
            </a:pPr>
            <a:r>
              <a:rPr lang="en-GB"/>
              <a:t>(1-y)log(1-p) = This term penalizes the model when the actual label (y) is 0 and the predicted probability (p) is close to 1. Similar to the first term, the logarithm ensures that this penalty increases as the predicted probability approaches 1. When y is 1, this term becomes 0 regardless of the predicted probability.</a:t>
            </a:r>
            <a:endParaRPr/>
          </a:p>
          <a:p>
            <a:pPr marL="0" lvl="0" indent="0" algn="l" rtl="0">
              <a:spcBef>
                <a:spcPts val="0"/>
              </a:spcBef>
              <a:spcAft>
                <a:spcPts val="0"/>
              </a:spcAft>
              <a:buNone/>
            </a:pPr>
            <a:endParaRPr/>
          </a:p>
          <a:p>
            <a:pPr marL="0" lvl="0" indent="0" algn="l" rtl="0">
              <a:spcBef>
                <a:spcPts val="0"/>
              </a:spcBef>
              <a:spcAft>
                <a:spcPts val="0"/>
              </a:spcAft>
              <a:buNone/>
            </a:pPr>
            <a:r>
              <a:rPr lang="en-GB"/>
              <a:t>-1/n sum = This term calculates the average over all samples, effectively computing the mean log loss across the entire dataset.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ba7529ec53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2ba7529ec5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ba7529ec53_2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ba7529ec53_2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a:extLst>
            <a:ext uri="{FF2B5EF4-FFF2-40B4-BE49-F238E27FC236}">
              <a16:creationId xmlns:a16="http://schemas.microsoft.com/office/drawing/2014/main" id="{931CA3A6-88B8-8454-F891-828F605FC1F6}"/>
            </a:ext>
          </a:extLst>
        </p:cNvPr>
        <p:cNvGrpSpPr/>
        <p:nvPr/>
      </p:nvGrpSpPr>
      <p:grpSpPr>
        <a:xfrm>
          <a:off x="0" y="0"/>
          <a:ext cx="0" cy="0"/>
          <a:chOff x="0" y="0"/>
          <a:chExt cx="0" cy="0"/>
        </a:xfrm>
      </p:grpSpPr>
      <p:sp>
        <p:nvSpPr>
          <p:cNvPr id="427" name="Google Shape;427;g2ba7529ec53_2_28:notes">
            <a:extLst>
              <a:ext uri="{FF2B5EF4-FFF2-40B4-BE49-F238E27FC236}">
                <a16:creationId xmlns:a16="http://schemas.microsoft.com/office/drawing/2014/main" id="{9C0CA1E7-ADB3-AFF7-C6F4-A18541608D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ba7529ec53_2_28:notes">
            <a:extLst>
              <a:ext uri="{FF2B5EF4-FFF2-40B4-BE49-F238E27FC236}">
                <a16:creationId xmlns:a16="http://schemas.microsoft.com/office/drawing/2014/main" id="{31B3C160-8EF1-EAC5-F7D4-81D5149554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9112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ba7529ec53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ba7529ec53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ba7529ec5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ba7529ec5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ba7529ec53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2ba7529ec53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ba7529ec5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ba7529ec5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Covariance (Cov): Measures how much two variables change together. It is calculated by summing the product of the differences of each variable from its mean: </a:t>
            </a:r>
            <a:endParaRPr/>
          </a:p>
          <a:p>
            <a:pPr marL="0" lvl="0" indent="0" algn="l" rtl="0">
              <a:spcBef>
                <a:spcPts val="0"/>
              </a:spcBef>
              <a:spcAft>
                <a:spcPts val="0"/>
              </a:spcAft>
              <a:buNone/>
            </a:pPr>
            <a:r>
              <a:rPr lang="en-GB"/>
              <a:t>Variance (Var): Measures how much a variable varies from its mean. It is calculated by summing the squared differences of each value from the mean: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ba7529ec53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2ba7529ec53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ba7529ec53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ba7529ec53_2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ba7529ec53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ba7529ec53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A362-BF77-F453-0DE5-310FEB8A1C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EF9B70F-5AE1-83E2-B74B-CB4C199A33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199066A-A723-F29B-CD23-016CF81794C8}"/>
              </a:ext>
            </a:extLst>
          </p:cNvPr>
          <p:cNvSpPr>
            <a:spLocks noGrp="1"/>
          </p:cNvSpPr>
          <p:nvPr>
            <p:ph type="dt" sz="half" idx="10"/>
          </p:nvPr>
        </p:nvSpPr>
        <p:spPr/>
        <p:txBody>
          <a:bodyPr/>
          <a:lstStyle/>
          <a:p>
            <a:fld id="{CC858B9E-C69E-411B-873A-E62C351C0BF5}" type="datetimeFigureOut">
              <a:rPr lang="en-GB" smtClean="0"/>
              <a:t>11/07/2025</a:t>
            </a:fld>
            <a:endParaRPr lang="en-GB"/>
          </a:p>
        </p:txBody>
      </p:sp>
      <p:sp>
        <p:nvSpPr>
          <p:cNvPr id="5" name="Footer Placeholder 4">
            <a:extLst>
              <a:ext uri="{FF2B5EF4-FFF2-40B4-BE49-F238E27FC236}">
                <a16:creationId xmlns:a16="http://schemas.microsoft.com/office/drawing/2014/main" id="{EB6038FB-7186-E49B-E7FC-892B6187C7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29B77D-649F-CD17-C362-46EE4B8C2094}"/>
              </a:ext>
            </a:extLst>
          </p:cNvPr>
          <p:cNvSpPr>
            <a:spLocks noGrp="1"/>
          </p:cNvSpPr>
          <p:nvPr>
            <p:ph type="sldNum" sz="quarter" idx="12"/>
          </p:nvPr>
        </p:nvSpPr>
        <p:spPr/>
        <p:txBody>
          <a:bodyPr/>
          <a:lstStyle/>
          <a:p>
            <a:fld id="{555FDDA2-A489-4F01-9A14-D4E40DCCBDAC}" type="slidenum">
              <a:rPr lang="en-GB" smtClean="0"/>
              <a:t>‹#›</a:t>
            </a:fld>
            <a:endParaRPr lang="en-GB"/>
          </a:p>
        </p:txBody>
      </p:sp>
    </p:spTree>
    <p:extLst>
      <p:ext uri="{BB962C8B-B14F-4D97-AF65-F5344CB8AC3E}">
        <p14:creationId xmlns:p14="http://schemas.microsoft.com/office/powerpoint/2010/main" val="229890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488F-CFFB-2841-83BC-F0DC6DC8902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08E6F42-D8FB-DD5A-83B7-8502C2C3C7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F4BCF8-1482-CC95-A748-7AC64FD8DD66}"/>
              </a:ext>
            </a:extLst>
          </p:cNvPr>
          <p:cNvSpPr>
            <a:spLocks noGrp="1"/>
          </p:cNvSpPr>
          <p:nvPr>
            <p:ph type="dt" sz="half" idx="10"/>
          </p:nvPr>
        </p:nvSpPr>
        <p:spPr/>
        <p:txBody>
          <a:bodyPr/>
          <a:lstStyle/>
          <a:p>
            <a:fld id="{CC858B9E-C69E-411B-873A-E62C351C0BF5}" type="datetimeFigureOut">
              <a:rPr lang="en-GB" smtClean="0"/>
              <a:t>11/07/2025</a:t>
            </a:fld>
            <a:endParaRPr lang="en-GB"/>
          </a:p>
        </p:txBody>
      </p:sp>
      <p:sp>
        <p:nvSpPr>
          <p:cNvPr id="5" name="Footer Placeholder 4">
            <a:extLst>
              <a:ext uri="{FF2B5EF4-FFF2-40B4-BE49-F238E27FC236}">
                <a16:creationId xmlns:a16="http://schemas.microsoft.com/office/drawing/2014/main" id="{D54E1FB6-3B30-E182-5C8A-F173ADA2E1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39B6DA-6496-CADA-FFF2-99F952D254F8}"/>
              </a:ext>
            </a:extLst>
          </p:cNvPr>
          <p:cNvSpPr>
            <a:spLocks noGrp="1"/>
          </p:cNvSpPr>
          <p:nvPr>
            <p:ph type="sldNum" sz="quarter" idx="12"/>
          </p:nvPr>
        </p:nvSpPr>
        <p:spPr/>
        <p:txBody>
          <a:bodyPr/>
          <a:lstStyle/>
          <a:p>
            <a:fld id="{555FDDA2-A489-4F01-9A14-D4E40DCCBDAC}" type="slidenum">
              <a:rPr lang="en-GB" smtClean="0"/>
              <a:t>‹#›</a:t>
            </a:fld>
            <a:endParaRPr lang="en-GB"/>
          </a:p>
        </p:txBody>
      </p:sp>
    </p:spTree>
    <p:extLst>
      <p:ext uri="{BB962C8B-B14F-4D97-AF65-F5344CB8AC3E}">
        <p14:creationId xmlns:p14="http://schemas.microsoft.com/office/powerpoint/2010/main" val="192481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60B8AD-7AF2-2192-92D4-FC24F9D486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977BE8-A284-78CB-38BC-166FB63EEB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87D554-42C6-F214-2C0C-0DA1845FB2EB}"/>
              </a:ext>
            </a:extLst>
          </p:cNvPr>
          <p:cNvSpPr>
            <a:spLocks noGrp="1"/>
          </p:cNvSpPr>
          <p:nvPr>
            <p:ph type="dt" sz="half" idx="10"/>
          </p:nvPr>
        </p:nvSpPr>
        <p:spPr/>
        <p:txBody>
          <a:bodyPr/>
          <a:lstStyle/>
          <a:p>
            <a:fld id="{CC858B9E-C69E-411B-873A-E62C351C0BF5}" type="datetimeFigureOut">
              <a:rPr lang="en-GB" smtClean="0"/>
              <a:t>11/07/2025</a:t>
            </a:fld>
            <a:endParaRPr lang="en-GB"/>
          </a:p>
        </p:txBody>
      </p:sp>
      <p:sp>
        <p:nvSpPr>
          <p:cNvPr id="5" name="Footer Placeholder 4">
            <a:extLst>
              <a:ext uri="{FF2B5EF4-FFF2-40B4-BE49-F238E27FC236}">
                <a16:creationId xmlns:a16="http://schemas.microsoft.com/office/drawing/2014/main" id="{C33D799F-EB47-6B9D-449E-00B514ACB1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A03185-FAD3-3537-A8EB-9D0C73E27ACB}"/>
              </a:ext>
            </a:extLst>
          </p:cNvPr>
          <p:cNvSpPr>
            <a:spLocks noGrp="1"/>
          </p:cNvSpPr>
          <p:nvPr>
            <p:ph type="sldNum" sz="quarter" idx="12"/>
          </p:nvPr>
        </p:nvSpPr>
        <p:spPr/>
        <p:txBody>
          <a:bodyPr/>
          <a:lstStyle/>
          <a:p>
            <a:fld id="{555FDDA2-A489-4F01-9A14-D4E40DCCBDAC}" type="slidenum">
              <a:rPr lang="en-GB" smtClean="0"/>
              <a:t>‹#›</a:t>
            </a:fld>
            <a:endParaRPr lang="en-GB"/>
          </a:p>
        </p:txBody>
      </p:sp>
    </p:spTree>
    <p:extLst>
      <p:ext uri="{BB962C8B-B14F-4D97-AF65-F5344CB8AC3E}">
        <p14:creationId xmlns:p14="http://schemas.microsoft.com/office/powerpoint/2010/main" val="773906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6"/>
        <p:cNvGrpSpPr/>
        <p:nvPr/>
      </p:nvGrpSpPr>
      <p:grpSpPr>
        <a:xfrm>
          <a:off x="0" y="0"/>
          <a:ext cx="0" cy="0"/>
          <a:chOff x="0" y="0"/>
          <a:chExt cx="0" cy="0"/>
        </a:xfrm>
      </p:grpSpPr>
      <p:sp>
        <p:nvSpPr>
          <p:cNvPr id="27" name="Google Shape;27;p5"/>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5"/>
          <p:cNvSpPr txBox="1">
            <a:spLocks noGrp="1"/>
          </p:cNvSpPr>
          <p:nvPr>
            <p:ph type="title"/>
          </p:nvPr>
        </p:nvSpPr>
        <p:spPr>
          <a:xfrm>
            <a:off x="415633" y="667900"/>
            <a:ext cx="11360800" cy="831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415600" y="2007600"/>
            <a:ext cx="5333200" cy="410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6443200" y="2007600"/>
            <a:ext cx="5333200" cy="41016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51438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E4C1-A0A6-2CE3-FCF8-639C99C124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1CB65BC-4E2B-0EA1-28CB-88EB5FFE28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461CA4-E6D2-A529-864C-0881759C273F}"/>
              </a:ext>
            </a:extLst>
          </p:cNvPr>
          <p:cNvSpPr>
            <a:spLocks noGrp="1"/>
          </p:cNvSpPr>
          <p:nvPr>
            <p:ph type="dt" sz="half" idx="10"/>
          </p:nvPr>
        </p:nvSpPr>
        <p:spPr/>
        <p:txBody>
          <a:bodyPr/>
          <a:lstStyle/>
          <a:p>
            <a:fld id="{CC858B9E-C69E-411B-873A-E62C351C0BF5}" type="datetimeFigureOut">
              <a:rPr lang="en-GB" smtClean="0"/>
              <a:t>11/07/2025</a:t>
            </a:fld>
            <a:endParaRPr lang="en-GB"/>
          </a:p>
        </p:txBody>
      </p:sp>
      <p:sp>
        <p:nvSpPr>
          <p:cNvPr id="5" name="Footer Placeholder 4">
            <a:extLst>
              <a:ext uri="{FF2B5EF4-FFF2-40B4-BE49-F238E27FC236}">
                <a16:creationId xmlns:a16="http://schemas.microsoft.com/office/drawing/2014/main" id="{4C0E6D59-7034-4F39-988D-E27EC224FC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F95FCC-1A4D-3EE1-C726-0CF79D2F9EBF}"/>
              </a:ext>
            </a:extLst>
          </p:cNvPr>
          <p:cNvSpPr>
            <a:spLocks noGrp="1"/>
          </p:cNvSpPr>
          <p:nvPr>
            <p:ph type="sldNum" sz="quarter" idx="12"/>
          </p:nvPr>
        </p:nvSpPr>
        <p:spPr/>
        <p:txBody>
          <a:bodyPr/>
          <a:lstStyle/>
          <a:p>
            <a:fld id="{555FDDA2-A489-4F01-9A14-D4E40DCCBDAC}" type="slidenum">
              <a:rPr lang="en-GB" smtClean="0"/>
              <a:t>‹#›</a:t>
            </a:fld>
            <a:endParaRPr lang="en-GB"/>
          </a:p>
        </p:txBody>
      </p:sp>
    </p:spTree>
    <p:extLst>
      <p:ext uri="{BB962C8B-B14F-4D97-AF65-F5344CB8AC3E}">
        <p14:creationId xmlns:p14="http://schemas.microsoft.com/office/powerpoint/2010/main" val="1976853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1B8A-CF32-040A-D2F4-02682F6B21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C215FC3-6528-E777-7FAF-793048D6601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853E45-0406-6AA1-6DED-FC186A8FF192}"/>
              </a:ext>
            </a:extLst>
          </p:cNvPr>
          <p:cNvSpPr>
            <a:spLocks noGrp="1"/>
          </p:cNvSpPr>
          <p:nvPr>
            <p:ph type="dt" sz="half" idx="10"/>
          </p:nvPr>
        </p:nvSpPr>
        <p:spPr/>
        <p:txBody>
          <a:bodyPr/>
          <a:lstStyle/>
          <a:p>
            <a:fld id="{CC858B9E-C69E-411B-873A-E62C351C0BF5}" type="datetimeFigureOut">
              <a:rPr lang="en-GB" smtClean="0"/>
              <a:t>11/07/2025</a:t>
            </a:fld>
            <a:endParaRPr lang="en-GB"/>
          </a:p>
        </p:txBody>
      </p:sp>
      <p:sp>
        <p:nvSpPr>
          <p:cNvPr id="5" name="Footer Placeholder 4">
            <a:extLst>
              <a:ext uri="{FF2B5EF4-FFF2-40B4-BE49-F238E27FC236}">
                <a16:creationId xmlns:a16="http://schemas.microsoft.com/office/drawing/2014/main" id="{B0A3CFFE-904D-7CF0-6095-F0496BB8AC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D88E73-2672-C9D7-B67A-5769DF81419A}"/>
              </a:ext>
            </a:extLst>
          </p:cNvPr>
          <p:cNvSpPr>
            <a:spLocks noGrp="1"/>
          </p:cNvSpPr>
          <p:nvPr>
            <p:ph type="sldNum" sz="quarter" idx="12"/>
          </p:nvPr>
        </p:nvSpPr>
        <p:spPr/>
        <p:txBody>
          <a:bodyPr/>
          <a:lstStyle/>
          <a:p>
            <a:fld id="{555FDDA2-A489-4F01-9A14-D4E40DCCBDAC}" type="slidenum">
              <a:rPr lang="en-GB" smtClean="0"/>
              <a:t>‹#›</a:t>
            </a:fld>
            <a:endParaRPr lang="en-GB"/>
          </a:p>
        </p:txBody>
      </p:sp>
    </p:spTree>
    <p:extLst>
      <p:ext uri="{BB962C8B-B14F-4D97-AF65-F5344CB8AC3E}">
        <p14:creationId xmlns:p14="http://schemas.microsoft.com/office/powerpoint/2010/main" val="1193899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239DF-181C-2F64-6921-A95BF896DB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3866B6F-BA34-9A7A-45AC-0350F7C3FD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4A77143-6CE1-5A05-1121-F3C2C996B2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72438E6-8033-A084-C58D-08BBF06CA01A}"/>
              </a:ext>
            </a:extLst>
          </p:cNvPr>
          <p:cNvSpPr>
            <a:spLocks noGrp="1"/>
          </p:cNvSpPr>
          <p:nvPr>
            <p:ph type="dt" sz="half" idx="10"/>
          </p:nvPr>
        </p:nvSpPr>
        <p:spPr/>
        <p:txBody>
          <a:bodyPr/>
          <a:lstStyle/>
          <a:p>
            <a:fld id="{CC858B9E-C69E-411B-873A-E62C351C0BF5}" type="datetimeFigureOut">
              <a:rPr lang="en-GB" smtClean="0"/>
              <a:t>11/07/2025</a:t>
            </a:fld>
            <a:endParaRPr lang="en-GB"/>
          </a:p>
        </p:txBody>
      </p:sp>
      <p:sp>
        <p:nvSpPr>
          <p:cNvPr id="6" name="Footer Placeholder 5">
            <a:extLst>
              <a:ext uri="{FF2B5EF4-FFF2-40B4-BE49-F238E27FC236}">
                <a16:creationId xmlns:a16="http://schemas.microsoft.com/office/drawing/2014/main" id="{1013E153-D110-2849-1C98-1B6FCC3836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148C9B-0AD5-DEEE-6886-D8F83564EBED}"/>
              </a:ext>
            </a:extLst>
          </p:cNvPr>
          <p:cNvSpPr>
            <a:spLocks noGrp="1"/>
          </p:cNvSpPr>
          <p:nvPr>
            <p:ph type="sldNum" sz="quarter" idx="12"/>
          </p:nvPr>
        </p:nvSpPr>
        <p:spPr/>
        <p:txBody>
          <a:bodyPr/>
          <a:lstStyle/>
          <a:p>
            <a:fld id="{555FDDA2-A489-4F01-9A14-D4E40DCCBDAC}" type="slidenum">
              <a:rPr lang="en-GB" smtClean="0"/>
              <a:t>‹#›</a:t>
            </a:fld>
            <a:endParaRPr lang="en-GB"/>
          </a:p>
        </p:txBody>
      </p:sp>
    </p:spTree>
    <p:extLst>
      <p:ext uri="{BB962C8B-B14F-4D97-AF65-F5344CB8AC3E}">
        <p14:creationId xmlns:p14="http://schemas.microsoft.com/office/powerpoint/2010/main" val="241424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424C-B2B3-492C-11FD-E68C625F344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01D1B2-B296-2835-5F22-D9F13EF94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AB0A7A-19A3-822C-DCB2-528C2E7344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AF3A80C-A2E0-9C18-E78B-C2D14A1B24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52CF2A-EA08-6D18-A3BC-BC40C895B1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9336AE5-01E1-7E31-23F7-77454A88C0FC}"/>
              </a:ext>
            </a:extLst>
          </p:cNvPr>
          <p:cNvSpPr>
            <a:spLocks noGrp="1"/>
          </p:cNvSpPr>
          <p:nvPr>
            <p:ph type="dt" sz="half" idx="10"/>
          </p:nvPr>
        </p:nvSpPr>
        <p:spPr/>
        <p:txBody>
          <a:bodyPr/>
          <a:lstStyle/>
          <a:p>
            <a:fld id="{CC858B9E-C69E-411B-873A-E62C351C0BF5}" type="datetimeFigureOut">
              <a:rPr lang="en-GB" smtClean="0"/>
              <a:t>11/07/2025</a:t>
            </a:fld>
            <a:endParaRPr lang="en-GB"/>
          </a:p>
        </p:txBody>
      </p:sp>
      <p:sp>
        <p:nvSpPr>
          <p:cNvPr id="8" name="Footer Placeholder 7">
            <a:extLst>
              <a:ext uri="{FF2B5EF4-FFF2-40B4-BE49-F238E27FC236}">
                <a16:creationId xmlns:a16="http://schemas.microsoft.com/office/drawing/2014/main" id="{DF32B7E0-325F-BE05-9CFE-D029053D412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8554EFE-061E-CF20-8378-5B5013ABE26A}"/>
              </a:ext>
            </a:extLst>
          </p:cNvPr>
          <p:cNvSpPr>
            <a:spLocks noGrp="1"/>
          </p:cNvSpPr>
          <p:nvPr>
            <p:ph type="sldNum" sz="quarter" idx="12"/>
          </p:nvPr>
        </p:nvSpPr>
        <p:spPr/>
        <p:txBody>
          <a:bodyPr/>
          <a:lstStyle/>
          <a:p>
            <a:fld id="{555FDDA2-A489-4F01-9A14-D4E40DCCBDAC}" type="slidenum">
              <a:rPr lang="en-GB" smtClean="0"/>
              <a:t>‹#›</a:t>
            </a:fld>
            <a:endParaRPr lang="en-GB"/>
          </a:p>
        </p:txBody>
      </p:sp>
    </p:spTree>
    <p:extLst>
      <p:ext uri="{BB962C8B-B14F-4D97-AF65-F5344CB8AC3E}">
        <p14:creationId xmlns:p14="http://schemas.microsoft.com/office/powerpoint/2010/main" val="271364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C7A7C-4E50-AEE0-1CA6-20EDD054AEE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12DCB74-3AEA-AE94-30C8-E4E506602FF7}"/>
              </a:ext>
            </a:extLst>
          </p:cNvPr>
          <p:cNvSpPr>
            <a:spLocks noGrp="1"/>
          </p:cNvSpPr>
          <p:nvPr>
            <p:ph type="dt" sz="half" idx="10"/>
          </p:nvPr>
        </p:nvSpPr>
        <p:spPr/>
        <p:txBody>
          <a:bodyPr/>
          <a:lstStyle/>
          <a:p>
            <a:fld id="{CC858B9E-C69E-411B-873A-E62C351C0BF5}" type="datetimeFigureOut">
              <a:rPr lang="en-GB" smtClean="0"/>
              <a:t>11/07/2025</a:t>
            </a:fld>
            <a:endParaRPr lang="en-GB"/>
          </a:p>
        </p:txBody>
      </p:sp>
      <p:sp>
        <p:nvSpPr>
          <p:cNvPr id="4" name="Footer Placeholder 3">
            <a:extLst>
              <a:ext uri="{FF2B5EF4-FFF2-40B4-BE49-F238E27FC236}">
                <a16:creationId xmlns:a16="http://schemas.microsoft.com/office/drawing/2014/main" id="{088E66D8-49E4-B4A2-1A0D-A8A03F6D247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7612930-61A0-1902-CAF0-A19CFDCB424B}"/>
              </a:ext>
            </a:extLst>
          </p:cNvPr>
          <p:cNvSpPr>
            <a:spLocks noGrp="1"/>
          </p:cNvSpPr>
          <p:nvPr>
            <p:ph type="sldNum" sz="quarter" idx="12"/>
          </p:nvPr>
        </p:nvSpPr>
        <p:spPr/>
        <p:txBody>
          <a:bodyPr/>
          <a:lstStyle/>
          <a:p>
            <a:fld id="{555FDDA2-A489-4F01-9A14-D4E40DCCBDAC}" type="slidenum">
              <a:rPr lang="en-GB" smtClean="0"/>
              <a:t>‹#›</a:t>
            </a:fld>
            <a:endParaRPr lang="en-GB"/>
          </a:p>
        </p:txBody>
      </p:sp>
    </p:spTree>
    <p:extLst>
      <p:ext uri="{BB962C8B-B14F-4D97-AF65-F5344CB8AC3E}">
        <p14:creationId xmlns:p14="http://schemas.microsoft.com/office/powerpoint/2010/main" val="2358228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BF2305-603B-02F9-5042-91CD90693E39}"/>
              </a:ext>
            </a:extLst>
          </p:cNvPr>
          <p:cNvSpPr>
            <a:spLocks noGrp="1"/>
          </p:cNvSpPr>
          <p:nvPr>
            <p:ph type="dt" sz="half" idx="10"/>
          </p:nvPr>
        </p:nvSpPr>
        <p:spPr/>
        <p:txBody>
          <a:bodyPr/>
          <a:lstStyle/>
          <a:p>
            <a:fld id="{CC858B9E-C69E-411B-873A-E62C351C0BF5}" type="datetimeFigureOut">
              <a:rPr lang="en-GB" smtClean="0"/>
              <a:t>11/07/2025</a:t>
            </a:fld>
            <a:endParaRPr lang="en-GB"/>
          </a:p>
        </p:txBody>
      </p:sp>
      <p:sp>
        <p:nvSpPr>
          <p:cNvPr id="3" name="Footer Placeholder 2">
            <a:extLst>
              <a:ext uri="{FF2B5EF4-FFF2-40B4-BE49-F238E27FC236}">
                <a16:creationId xmlns:a16="http://schemas.microsoft.com/office/drawing/2014/main" id="{D934386D-A9FA-B8A6-7E62-D66A46D6F50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75C064-519F-3F45-F1D0-088CD489E6A9}"/>
              </a:ext>
            </a:extLst>
          </p:cNvPr>
          <p:cNvSpPr>
            <a:spLocks noGrp="1"/>
          </p:cNvSpPr>
          <p:nvPr>
            <p:ph type="sldNum" sz="quarter" idx="12"/>
          </p:nvPr>
        </p:nvSpPr>
        <p:spPr/>
        <p:txBody>
          <a:bodyPr/>
          <a:lstStyle/>
          <a:p>
            <a:fld id="{555FDDA2-A489-4F01-9A14-D4E40DCCBDAC}" type="slidenum">
              <a:rPr lang="en-GB" smtClean="0"/>
              <a:t>‹#›</a:t>
            </a:fld>
            <a:endParaRPr lang="en-GB"/>
          </a:p>
        </p:txBody>
      </p:sp>
    </p:spTree>
    <p:extLst>
      <p:ext uri="{BB962C8B-B14F-4D97-AF65-F5344CB8AC3E}">
        <p14:creationId xmlns:p14="http://schemas.microsoft.com/office/powerpoint/2010/main" val="288308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F74E-606F-33E4-75C9-5DEC975D3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A3498F7-4B9D-9D8E-73DD-A39C26A421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4810EB6-B603-D6D4-B37F-4FFF12FEA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5DA81-BA62-3C3F-E115-783DA080345D}"/>
              </a:ext>
            </a:extLst>
          </p:cNvPr>
          <p:cNvSpPr>
            <a:spLocks noGrp="1"/>
          </p:cNvSpPr>
          <p:nvPr>
            <p:ph type="dt" sz="half" idx="10"/>
          </p:nvPr>
        </p:nvSpPr>
        <p:spPr/>
        <p:txBody>
          <a:bodyPr/>
          <a:lstStyle/>
          <a:p>
            <a:fld id="{CC858B9E-C69E-411B-873A-E62C351C0BF5}" type="datetimeFigureOut">
              <a:rPr lang="en-GB" smtClean="0"/>
              <a:t>11/07/2025</a:t>
            </a:fld>
            <a:endParaRPr lang="en-GB"/>
          </a:p>
        </p:txBody>
      </p:sp>
      <p:sp>
        <p:nvSpPr>
          <p:cNvPr id="6" name="Footer Placeholder 5">
            <a:extLst>
              <a:ext uri="{FF2B5EF4-FFF2-40B4-BE49-F238E27FC236}">
                <a16:creationId xmlns:a16="http://schemas.microsoft.com/office/drawing/2014/main" id="{FDEAC9FD-4DFE-301B-5D9C-3583B42AA1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CDFB5A-3AE5-F277-CE1A-155C0DDD33D5}"/>
              </a:ext>
            </a:extLst>
          </p:cNvPr>
          <p:cNvSpPr>
            <a:spLocks noGrp="1"/>
          </p:cNvSpPr>
          <p:nvPr>
            <p:ph type="sldNum" sz="quarter" idx="12"/>
          </p:nvPr>
        </p:nvSpPr>
        <p:spPr/>
        <p:txBody>
          <a:bodyPr/>
          <a:lstStyle/>
          <a:p>
            <a:fld id="{555FDDA2-A489-4F01-9A14-D4E40DCCBDAC}" type="slidenum">
              <a:rPr lang="en-GB" smtClean="0"/>
              <a:t>‹#›</a:t>
            </a:fld>
            <a:endParaRPr lang="en-GB"/>
          </a:p>
        </p:txBody>
      </p:sp>
    </p:spTree>
    <p:extLst>
      <p:ext uri="{BB962C8B-B14F-4D97-AF65-F5344CB8AC3E}">
        <p14:creationId xmlns:p14="http://schemas.microsoft.com/office/powerpoint/2010/main" val="428733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0350C-2BD4-8A45-F6CA-72FF6CF6DC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82A4EA3-A533-19E1-174A-CC09DD99B1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209A1B3-6EE3-D553-2126-27042850B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368E1-19B9-CCB4-7BB0-082D4A5139F3}"/>
              </a:ext>
            </a:extLst>
          </p:cNvPr>
          <p:cNvSpPr>
            <a:spLocks noGrp="1"/>
          </p:cNvSpPr>
          <p:nvPr>
            <p:ph type="dt" sz="half" idx="10"/>
          </p:nvPr>
        </p:nvSpPr>
        <p:spPr/>
        <p:txBody>
          <a:bodyPr/>
          <a:lstStyle/>
          <a:p>
            <a:fld id="{CC858B9E-C69E-411B-873A-E62C351C0BF5}" type="datetimeFigureOut">
              <a:rPr lang="en-GB" smtClean="0"/>
              <a:t>11/07/2025</a:t>
            </a:fld>
            <a:endParaRPr lang="en-GB"/>
          </a:p>
        </p:txBody>
      </p:sp>
      <p:sp>
        <p:nvSpPr>
          <p:cNvPr id="6" name="Footer Placeholder 5">
            <a:extLst>
              <a:ext uri="{FF2B5EF4-FFF2-40B4-BE49-F238E27FC236}">
                <a16:creationId xmlns:a16="http://schemas.microsoft.com/office/drawing/2014/main" id="{E8958F74-A50B-8B71-1A6D-8076D1DA9A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32C2AD-FE5C-FE70-F583-6A9E75C431A8}"/>
              </a:ext>
            </a:extLst>
          </p:cNvPr>
          <p:cNvSpPr>
            <a:spLocks noGrp="1"/>
          </p:cNvSpPr>
          <p:nvPr>
            <p:ph type="sldNum" sz="quarter" idx="12"/>
          </p:nvPr>
        </p:nvSpPr>
        <p:spPr/>
        <p:txBody>
          <a:bodyPr/>
          <a:lstStyle/>
          <a:p>
            <a:fld id="{555FDDA2-A489-4F01-9A14-D4E40DCCBDAC}" type="slidenum">
              <a:rPr lang="en-GB" smtClean="0"/>
              <a:t>‹#›</a:t>
            </a:fld>
            <a:endParaRPr lang="en-GB"/>
          </a:p>
        </p:txBody>
      </p:sp>
    </p:spTree>
    <p:extLst>
      <p:ext uri="{BB962C8B-B14F-4D97-AF65-F5344CB8AC3E}">
        <p14:creationId xmlns:p14="http://schemas.microsoft.com/office/powerpoint/2010/main" val="193145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39770-8F62-754F-3313-F72C0919A9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330132-868B-F8E2-B39E-C14C125807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16B937-9E1D-EAA3-2ECE-B37E42820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858B9E-C69E-411B-873A-E62C351C0BF5}" type="datetimeFigureOut">
              <a:rPr lang="en-GB" smtClean="0"/>
              <a:t>11/07/2025</a:t>
            </a:fld>
            <a:endParaRPr lang="en-GB"/>
          </a:p>
        </p:txBody>
      </p:sp>
      <p:sp>
        <p:nvSpPr>
          <p:cNvPr id="5" name="Footer Placeholder 4">
            <a:extLst>
              <a:ext uri="{FF2B5EF4-FFF2-40B4-BE49-F238E27FC236}">
                <a16:creationId xmlns:a16="http://schemas.microsoft.com/office/drawing/2014/main" id="{42E17918-8BDB-1C84-5FFE-9BA22042FF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5E5738-B213-BC39-19F1-7215750DD4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5FDDA2-A489-4F01-9A14-D4E40DCCBDAC}" type="slidenum">
              <a:rPr lang="en-GB" smtClean="0"/>
              <a:t>‹#›</a:t>
            </a:fld>
            <a:endParaRPr lang="en-GB"/>
          </a:p>
        </p:txBody>
      </p:sp>
    </p:spTree>
    <p:extLst>
      <p:ext uri="{BB962C8B-B14F-4D97-AF65-F5344CB8AC3E}">
        <p14:creationId xmlns:p14="http://schemas.microsoft.com/office/powerpoint/2010/main" val="2311074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221E-6FF8-073C-F227-2D3D40699C56}"/>
              </a:ext>
            </a:extLst>
          </p:cNvPr>
          <p:cNvSpPr>
            <a:spLocks noGrp="1"/>
          </p:cNvSpPr>
          <p:nvPr>
            <p:ph type="ctrTitle"/>
          </p:nvPr>
        </p:nvSpPr>
        <p:spPr/>
        <p:txBody>
          <a:bodyPr/>
          <a:lstStyle/>
          <a:p>
            <a:r>
              <a:rPr lang="en-GB" dirty="0"/>
              <a:t>Regression and Linear models</a:t>
            </a:r>
          </a:p>
        </p:txBody>
      </p:sp>
      <p:sp>
        <p:nvSpPr>
          <p:cNvPr id="3" name="Subtitle 2">
            <a:extLst>
              <a:ext uri="{FF2B5EF4-FFF2-40B4-BE49-F238E27FC236}">
                <a16:creationId xmlns:a16="http://schemas.microsoft.com/office/drawing/2014/main" id="{52AE3236-8AC6-C980-6371-4F30F90C6DCD}"/>
              </a:ext>
            </a:extLst>
          </p:cNvPr>
          <p:cNvSpPr>
            <a:spLocks noGrp="1"/>
          </p:cNvSpPr>
          <p:nvPr>
            <p:ph type="subTitle" idx="1"/>
          </p:nvPr>
        </p:nvSpPr>
        <p:spPr>
          <a:xfrm>
            <a:off x="5401056" y="5354162"/>
            <a:ext cx="6681588" cy="1655762"/>
          </a:xfrm>
        </p:spPr>
        <p:txBody>
          <a:bodyPr/>
          <a:lstStyle/>
          <a:p>
            <a:pPr algn="r"/>
            <a:r>
              <a:rPr lang="en-GB" dirty="0"/>
              <a:t>Dexter R. Shepherd</a:t>
            </a:r>
          </a:p>
          <a:p>
            <a:pPr algn="r"/>
            <a:r>
              <a:rPr lang="en-GB" dirty="0"/>
              <a:t>d.r.shepherd@sussex.ac.uk</a:t>
            </a:r>
          </a:p>
          <a:p>
            <a:pPr algn="r"/>
            <a:r>
              <a:rPr lang="en-GB" dirty="0"/>
              <a:t>University of Sussex</a:t>
            </a:r>
          </a:p>
        </p:txBody>
      </p:sp>
      <p:pic>
        <p:nvPicPr>
          <p:cNvPr id="4" name="Picture 3">
            <a:extLst>
              <a:ext uri="{FF2B5EF4-FFF2-40B4-BE49-F238E27FC236}">
                <a16:creationId xmlns:a16="http://schemas.microsoft.com/office/drawing/2014/main" id="{08EF322A-B49E-4C8C-9295-13707DB4E3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918" y="5529727"/>
            <a:ext cx="1080120" cy="1080120"/>
          </a:xfrm>
          <a:prstGeom prst="rect">
            <a:avLst/>
          </a:prstGeom>
        </p:spPr>
      </p:pic>
      <p:pic>
        <p:nvPicPr>
          <p:cNvPr id="1026" name="Picture 2" descr="Home - BioRTC Biomedical Science Research and Training Centre">
            <a:extLst>
              <a:ext uri="{FF2B5EF4-FFF2-40B4-BE49-F238E27FC236}">
                <a16:creationId xmlns:a16="http://schemas.microsoft.com/office/drawing/2014/main" id="{9E28155D-714A-E5A6-A2E5-011771372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4184" y="5232707"/>
            <a:ext cx="1525243" cy="15252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ussex AI | LinkedIn">
            <a:extLst>
              <a:ext uri="{FF2B5EF4-FFF2-40B4-BE49-F238E27FC236}">
                <a16:creationId xmlns:a16="http://schemas.microsoft.com/office/drawing/2014/main" id="{5F77D618-33A2-BAF6-1AE4-EB51BE2C90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946" t="27558" r="11692" b="52760"/>
          <a:stretch>
            <a:fillRect/>
          </a:stretch>
        </p:blipFill>
        <p:spPr bwMode="auto">
          <a:xfrm>
            <a:off x="3401573" y="5735637"/>
            <a:ext cx="2904135" cy="7388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Making sense of changing external and internal environments: New  mechanistic ins | The British Neuroscience Association">
            <a:extLst>
              <a:ext uri="{FF2B5EF4-FFF2-40B4-BE49-F238E27FC236}">
                <a16:creationId xmlns:a16="http://schemas.microsoft.com/office/drawing/2014/main" id="{2FE949D4-707D-EF5D-CE79-5487000C1D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079" y="4440641"/>
            <a:ext cx="2508209" cy="79206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group of people holding objects&#10;&#10;AI-generated content may be incorrect.">
            <a:extLst>
              <a:ext uri="{FF2B5EF4-FFF2-40B4-BE49-F238E27FC236}">
                <a16:creationId xmlns:a16="http://schemas.microsoft.com/office/drawing/2014/main" id="{6315C63A-D549-4938-EC37-5B83A4252D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03086" y="3752724"/>
            <a:ext cx="2649460" cy="1479983"/>
          </a:xfrm>
          <a:prstGeom prst="rect">
            <a:avLst/>
          </a:prstGeom>
        </p:spPr>
      </p:pic>
    </p:spTree>
    <p:extLst>
      <p:ext uri="{BB962C8B-B14F-4D97-AF65-F5344CB8AC3E}">
        <p14:creationId xmlns:p14="http://schemas.microsoft.com/office/powerpoint/2010/main" val="956051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0"/>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a:t>Multi-linear regression</a:t>
            </a:r>
            <a:endParaRPr/>
          </a:p>
        </p:txBody>
      </p:sp>
      <p:sp>
        <p:nvSpPr>
          <p:cNvPr id="359" name="Google Shape;359;p50"/>
          <p:cNvSpPr txBox="1">
            <a:spLocks noGrp="1"/>
          </p:cNvSpPr>
          <p:nvPr>
            <p:ph type="body" idx="1"/>
          </p:nvPr>
        </p:nvSpPr>
        <p:spPr>
          <a:xfrm>
            <a:off x="415600" y="2007600"/>
            <a:ext cx="5333200" cy="4101600"/>
          </a:xfrm>
          <a:prstGeom prst="rect">
            <a:avLst/>
          </a:prstGeom>
        </p:spPr>
        <p:txBody>
          <a:bodyPr spcFirstLastPara="1" vert="horz" wrap="square" lIns="121900" tIns="121900" rIns="121900" bIns="121900" rtlCol="0" anchor="t" anchorCtr="0">
            <a:normAutofit/>
          </a:bodyPr>
          <a:lstStyle/>
          <a:p>
            <a:pPr marL="0" indent="0">
              <a:buNone/>
            </a:pPr>
            <a:r>
              <a:rPr lang="en-GB"/>
              <a:t>A linear regression model with more than one independent variable</a:t>
            </a:r>
            <a:endParaRPr/>
          </a:p>
          <a:p>
            <a:pPr marL="0" indent="0">
              <a:spcBef>
                <a:spcPts val="1600"/>
              </a:spcBef>
              <a:buNone/>
            </a:pPr>
            <a:r>
              <a:rPr lang="en-GB"/>
              <a:t>An example of this could be how the number of bedrooms, square footage, and distance to schools can influence the cost of a house</a:t>
            </a:r>
            <a:endParaRPr/>
          </a:p>
          <a:p>
            <a:pPr marL="0" indent="0">
              <a:spcBef>
                <a:spcPts val="1600"/>
              </a:spcBef>
              <a:spcAft>
                <a:spcPts val="1600"/>
              </a:spcAft>
              <a:buNone/>
            </a:pPr>
            <a:endParaRPr/>
          </a:p>
        </p:txBody>
      </p:sp>
      <p:pic>
        <p:nvPicPr>
          <p:cNvPr id="360" name="Google Shape;360;p50" descr="Graphs and ML: Multiple Linear Regression | by Lauren Shin | Towards Data  Science"/>
          <p:cNvPicPr preferRelativeResize="0"/>
          <p:nvPr/>
        </p:nvPicPr>
        <p:blipFill rotWithShape="1">
          <a:blip r:embed="rId3">
            <a:alphaModFix/>
          </a:blip>
          <a:srcRect/>
          <a:stretch/>
        </p:blipFill>
        <p:spPr>
          <a:xfrm>
            <a:off x="6583308" y="2180240"/>
            <a:ext cx="4234401" cy="317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1"/>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a:t>Adapting the formula</a:t>
            </a:r>
            <a:endParaRPr/>
          </a:p>
        </p:txBody>
      </p:sp>
      <p:sp>
        <p:nvSpPr>
          <p:cNvPr id="366" name="Google Shape;366;p51"/>
          <p:cNvSpPr txBox="1">
            <a:spLocks noGrp="1"/>
          </p:cNvSpPr>
          <p:nvPr>
            <p:ph type="body" idx="1"/>
          </p:nvPr>
        </p:nvSpPr>
        <p:spPr>
          <a:xfrm>
            <a:off x="415600" y="2007600"/>
            <a:ext cx="11239600" cy="4101600"/>
          </a:xfrm>
          <a:prstGeom prst="rect">
            <a:avLst/>
          </a:prstGeom>
        </p:spPr>
        <p:txBody>
          <a:bodyPr spcFirstLastPara="1" vert="horz" wrap="square" lIns="121900" tIns="121900" rIns="121900" bIns="121900" rtlCol="0" anchor="t" anchorCtr="0">
            <a:normAutofit/>
          </a:bodyPr>
          <a:lstStyle/>
          <a:p>
            <a:pPr marL="0" indent="0">
              <a:buNone/>
            </a:pPr>
            <a:r>
              <a:rPr lang="en-GB"/>
              <a:t>Change in formula</a:t>
            </a:r>
            <a:endParaRPr/>
          </a:p>
          <a:p>
            <a:pPr marL="0" indent="0">
              <a:spcBef>
                <a:spcPts val="1600"/>
              </a:spcBef>
              <a:buNone/>
            </a:pPr>
            <a:endParaRPr/>
          </a:p>
          <a:p>
            <a:pPr marL="0" indent="0">
              <a:spcBef>
                <a:spcPts val="1600"/>
              </a:spcBef>
              <a:spcAft>
                <a:spcPts val="1600"/>
              </a:spcAft>
              <a:buNone/>
            </a:pPr>
            <a:r>
              <a:rPr lang="en-GB"/>
              <a:t>Y=β0+β1 × X0 + β2 × X1 + … + βn × Xn + ϵ</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0"/>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a:t>Regression for images</a:t>
            </a:r>
            <a:endParaRPr/>
          </a:p>
        </p:txBody>
      </p:sp>
      <p:sp>
        <p:nvSpPr>
          <p:cNvPr id="431" name="Google Shape;431;p60"/>
          <p:cNvSpPr txBox="1">
            <a:spLocks noGrp="1"/>
          </p:cNvSpPr>
          <p:nvPr>
            <p:ph type="body" idx="1"/>
          </p:nvPr>
        </p:nvSpPr>
        <p:spPr>
          <a:xfrm>
            <a:off x="415600" y="2007600"/>
            <a:ext cx="11180000" cy="4101600"/>
          </a:xfrm>
          <a:prstGeom prst="rect">
            <a:avLst/>
          </a:prstGeom>
        </p:spPr>
        <p:txBody>
          <a:bodyPr spcFirstLastPara="1" vert="horz" wrap="square" lIns="121900" tIns="121900" rIns="121900" bIns="121900" rtlCol="0" anchor="t" anchorCtr="0">
            <a:normAutofit/>
          </a:bodyPr>
          <a:lstStyle/>
          <a:p>
            <a:pPr marL="0" indent="0">
              <a:buNone/>
            </a:pPr>
            <a:r>
              <a:rPr lang="en-GB"/>
              <a:t>Images are much more complex than the variables we used as examples.</a:t>
            </a:r>
            <a:endParaRPr/>
          </a:p>
          <a:p>
            <a:pPr marL="0" indent="0">
              <a:spcBef>
                <a:spcPts val="1600"/>
              </a:spcBef>
              <a:buNone/>
            </a:pPr>
            <a:r>
              <a:rPr lang="en-GB"/>
              <a:t>We have a data set of images and label data of coordinates for facial features </a:t>
            </a:r>
            <a:endParaRPr/>
          </a:p>
          <a:p>
            <a:pPr marL="0" indent="0">
              <a:spcBef>
                <a:spcPts val="1600"/>
              </a:spcBef>
              <a:buNone/>
            </a:pPr>
            <a:r>
              <a:rPr lang="en-GB"/>
              <a:t>Deep learning and NN can be used</a:t>
            </a:r>
            <a:endParaRPr/>
          </a:p>
          <a:p>
            <a:pPr marL="0" indent="0">
              <a:spcBef>
                <a:spcPts val="1600"/>
              </a:spcBef>
              <a:buNone/>
            </a:pPr>
            <a:r>
              <a:rPr lang="en-GB"/>
              <a:t>Regression is sometimes more efficient</a:t>
            </a:r>
            <a:endParaRPr/>
          </a:p>
          <a:p>
            <a:pPr marL="0" indent="0">
              <a:spcBef>
                <a:spcPts val="1600"/>
              </a:spcBef>
              <a:spcAft>
                <a:spcPts val="1600"/>
              </a:spcAft>
              <a:buNone/>
            </a:pPr>
            <a:endParaRPr/>
          </a:p>
        </p:txBody>
      </p:sp>
      <p:pic>
        <p:nvPicPr>
          <p:cNvPr id="432" name="Google Shape;432;p60" descr="Human face aging with guided prediction and detail synthesis | Multimedia  Tools and Applications"/>
          <p:cNvPicPr preferRelativeResize="0"/>
          <p:nvPr/>
        </p:nvPicPr>
        <p:blipFill rotWithShape="1">
          <a:blip r:embed="rId3">
            <a:alphaModFix/>
          </a:blip>
          <a:srcRect/>
          <a:stretch/>
        </p:blipFill>
        <p:spPr>
          <a:xfrm>
            <a:off x="8190534" y="3154002"/>
            <a:ext cx="3065500" cy="320336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1"/>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a:t>Assumptions</a:t>
            </a:r>
            <a:endParaRPr/>
          </a:p>
        </p:txBody>
      </p:sp>
      <p:sp>
        <p:nvSpPr>
          <p:cNvPr id="438" name="Google Shape;438;p61"/>
          <p:cNvSpPr txBox="1">
            <a:spLocks noGrp="1"/>
          </p:cNvSpPr>
          <p:nvPr>
            <p:ph type="body" idx="1"/>
          </p:nvPr>
        </p:nvSpPr>
        <p:spPr>
          <a:xfrm>
            <a:off x="415600" y="2007600"/>
            <a:ext cx="10577200" cy="4101600"/>
          </a:xfrm>
          <a:prstGeom prst="rect">
            <a:avLst/>
          </a:prstGeom>
        </p:spPr>
        <p:txBody>
          <a:bodyPr spcFirstLastPara="1" vert="horz" wrap="square" lIns="121900" tIns="121900" rIns="121900" bIns="121900" rtlCol="0" anchor="t" anchorCtr="0">
            <a:normAutofit/>
          </a:bodyPr>
          <a:lstStyle/>
          <a:p>
            <a:pPr marL="0" indent="0">
              <a:buNone/>
            </a:pPr>
            <a:r>
              <a:rPr lang="en-GB"/>
              <a:t>All images are the same size (n,m)</a:t>
            </a:r>
            <a:endParaRPr/>
          </a:p>
          <a:p>
            <a:pPr marL="0" indent="0">
              <a:spcBef>
                <a:spcPts val="1600"/>
              </a:spcBef>
              <a:buNone/>
            </a:pPr>
            <a:r>
              <a:rPr lang="en-GB"/>
              <a:t>Same number of labels for every image</a:t>
            </a:r>
            <a:endParaRPr/>
          </a:p>
          <a:p>
            <a:pPr marL="0" indent="0">
              <a:spcBef>
                <a:spcPts val="1600"/>
              </a:spcBef>
              <a:spcAft>
                <a:spcPts val="1600"/>
              </a:spcAft>
              <a:buNone/>
            </a:pPr>
            <a:endParaRPr/>
          </a:p>
        </p:txBody>
      </p:sp>
      <p:pic>
        <p:nvPicPr>
          <p:cNvPr id="439" name="Google Shape;439;p61"/>
          <p:cNvPicPr preferRelativeResize="0"/>
          <p:nvPr/>
        </p:nvPicPr>
        <p:blipFill>
          <a:blip r:embed="rId3">
            <a:alphaModFix/>
          </a:blip>
          <a:stretch>
            <a:fillRect/>
          </a:stretch>
        </p:blipFill>
        <p:spPr>
          <a:xfrm>
            <a:off x="5724967" y="2690528"/>
            <a:ext cx="5142933" cy="289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2"/>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a:t>Image to linear data</a:t>
            </a:r>
            <a:endParaRPr/>
          </a:p>
        </p:txBody>
      </p:sp>
      <p:sp>
        <p:nvSpPr>
          <p:cNvPr id="445" name="Google Shape;445;p62"/>
          <p:cNvSpPr txBox="1">
            <a:spLocks noGrp="1"/>
          </p:cNvSpPr>
          <p:nvPr>
            <p:ph type="body" idx="1"/>
          </p:nvPr>
        </p:nvSpPr>
        <p:spPr>
          <a:xfrm>
            <a:off x="415600" y="2007600"/>
            <a:ext cx="5333200" cy="4101600"/>
          </a:xfrm>
          <a:prstGeom prst="rect">
            <a:avLst/>
          </a:prstGeom>
        </p:spPr>
        <p:txBody>
          <a:bodyPr spcFirstLastPara="1" vert="horz" wrap="square" lIns="121900" tIns="121900" rIns="121900" bIns="121900" rtlCol="0" anchor="t" anchorCtr="0">
            <a:normAutofit/>
          </a:bodyPr>
          <a:lstStyle/>
          <a:p>
            <a:pPr marL="0" indent="0">
              <a:buNone/>
            </a:pPr>
            <a:r>
              <a:rPr lang="en-GB"/>
              <a:t>X data:</a:t>
            </a:r>
            <a:endParaRPr/>
          </a:p>
          <a:p>
            <a:pPr marL="0" indent="0">
              <a:spcBef>
                <a:spcPts val="1600"/>
              </a:spcBef>
              <a:buNone/>
            </a:pPr>
            <a:r>
              <a:rPr lang="en-GB"/>
              <a:t>2D image (n,m) to 1D input layer (n*m)</a:t>
            </a:r>
            <a:endParaRPr/>
          </a:p>
          <a:p>
            <a:pPr marL="0" indent="0">
              <a:spcBef>
                <a:spcPts val="1600"/>
              </a:spcBef>
              <a:buNone/>
            </a:pPr>
            <a:r>
              <a:rPr lang="en-GB"/>
              <a:t>Y data:</a:t>
            </a:r>
            <a:endParaRPr/>
          </a:p>
          <a:p>
            <a:pPr marL="0" indent="0">
              <a:spcBef>
                <a:spcPts val="1600"/>
              </a:spcBef>
              <a:spcAft>
                <a:spcPts val="1600"/>
              </a:spcAft>
              <a:buNone/>
            </a:pPr>
            <a:r>
              <a:rPr lang="en-GB"/>
              <a:t>List of coordinates from 2D to 1D</a:t>
            </a:r>
            <a:endParaRPr/>
          </a:p>
        </p:txBody>
      </p:sp>
      <p:pic>
        <p:nvPicPr>
          <p:cNvPr id="446" name="Google Shape;446;p62" descr="Representation of a matrix and a cube of data from experimental... |  Download Scientific Diagram"/>
          <p:cNvPicPr preferRelativeResize="0"/>
          <p:nvPr/>
        </p:nvPicPr>
        <p:blipFill rotWithShape="1">
          <a:blip r:embed="rId3">
            <a:alphaModFix/>
          </a:blip>
          <a:srcRect t="50000" r="58030"/>
          <a:stretch/>
        </p:blipFill>
        <p:spPr>
          <a:xfrm>
            <a:off x="7275434" y="2007601"/>
            <a:ext cx="2275796" cy="1983281"/>
          </a:xfrm>
          <a:prstGeom prst="rect">
            <a:avLst/>
          </a:prstGeom>
          <a:noFill/>
          <a:ln>
            <a:noFill/>
          </a:ln>
        </p:spPr>
      </p:pic>
      <p:pic>
        <p:nvPicPr>
          <p:cNvPr id="447" name="Google Shape;447;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9993738" y="2226839"/>
            <a:ext cx="455068" cy="1495679"/>
          </a:xfrm>
          <a:prstGeom prst="rect">
            <a:avLst/>
          </a:prstGeom>
          <a:noFill/>
          <a:ln>
            <a:noFill/>
          </a:ln>
        </p:spPr>
      </p:pic>
      <p:pic>
        <p:nvPicPr>
          <p:cNvPr id="448" name="Google Shape;448;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10139310" y="2353769"/>
            <a:ext cx="455068" cy="1495679"/>
          </a:xfrm>
          <a:prstGeom prst="rect">
            <a:avLst/>
          </a:prstGeom>
          <a:noFill/>
          <a:ln>
            <a:noFill/>
          </a:ln>
        </p:spPr>
      </p:pic>
      <p:pic>
        <p:nvPicPr>
          <p:cNvPr id="449" name="Google Shape;449;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10284882" y="2480699"/>
            <a:ext cx="455068" cy="1495679"/>
          </a:xfrm>
          <a:prstGeom prst="rect">
            <a:avLst/>
          </a:prstGeom>
          <a:noFill/>
          <a:ln>
            <a:noFill/>
          </a:ln>
        </p:spPr>
      </p:pic>
      <p:pic>
        <p:nvPicPr>
          <p:cNvPr id="450" name="Google Shape;450;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10430455" y="2607630"/>
            <a:ext cx="455068" cy="1495679"/>
          </a:xfrm>
          <a:prstGeom prst="rect">
            <a:avLst/>
          </a:prstGeom>
          <a:noFill/>
          <a:ln>
            <a:noFill/>
          </a:ln>
        </p:spPr>
      </p:pic>
      <p:pic>
        <p:nvPicPr>
          <p:cNvPr id="451" name="Google Shape;451;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10576027" y="2734559"/>
            <a:ext cx="455068" cy="1495679"/>
          </a:xfrm>
          <a:prstGeom prst="rect">
            <a:avLst/>
          </a:prstGeom>
          <a:noFill/>
          <a:ln>
            <a:noFill/>
          </a:ln>
        </p:spPr>
      </p:pic>
      <p:pic>
        <p:nvPicPr>
          <p:cNvPr id="452" name="Google Shape;452;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10721601" y="2861490"/>
            <a:ext cx="455068" cy="1495679"/>
          </a:xfrm>
          <a:prstGeom prst="rect">
            <a:avLst/>
          </a:prstGeom>
          <a:noFill/>
          <a:ln>
            <a:noFill/>
          </a:ln>
        </p:spPr>
      </p:pic>
      <p:cxnSp>
        <p:nvCxnSpPr>
          <p:cNvPr id="453" name="Google Shape;453;p62"/>
          <p:cNvCxnSpPr/>
          <p:nvPr/>
        </p:nvCxnSpPr>
        <p:spPr>
          <a:xfrm>
            <a:off x="9152569" y="3722517"/>
            <a:ext cx="840800" cy="0"/>
          </a:xfrm>
          <a:prstGeom prst="straightConnector1">
            <a:avLst/>
          </a:prstGeom>
          <a:noFill/>
          <a:ln w="76200" cap="flat" cmpd="sng">
            <a:solidFill>
              <a:srgbClr val="E84C22"/>
            </a:solidFill>
            <a:prstDash val="solid"/>
            <a:miter lim="800000"/>
            <a:headEnd type="none" w="sm" len="sm"/>
            <a:tailEnd type="triangle" w="med" len="med"/>
          </a:ln>
        </p:spPr>
      </p:cxnSp>
      <p:pic>
        <p:nvPicPr>
          <p:cNvPr id="454" name="Google Shape;454;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7817761" y="4462172"/>
            <a:ext cx="364808" cy="1526800"/>
          </a:xfrm>
          <a:prstGeom prst="rect">
            <a:avLst/>
          </a:prstGeom>
          <a:noFill/>
          <a:ln>
            <a:noFill/>
          </a:ln>
        </p:spPr>
      </p:pic>
      <p:pic>
        <p:nvPicPr>
          <p:cNvPr id="455" name="Google Shape;455;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7915011" y="4462172"/>
            <a:ext cx="364808" cy="1526800"/>
          </a:xfrm>
          <a:prstGeom prst="rect">
            <a:avLst/>
          </a:prstGeom>
          <a:noFill/>
          <a:ln>
            <a:noFill/>
          </a:ln>
        </p:spPr>
      </p:pic>
      <p:cxnSp>
        <p:nvCxnSpPr>
          <p:cNvPr id="456" name="Google Shape;456;p62"/>
          <p:cNvCxnSpPr/>
          <p:nvPr/>
        </p:nvCxnSpPr>
        <p:spPr>
          <a:xfrm>
            <a:off x="9068971" y="5665044"/>
            <a:ext cx="674400" cy="0"/>
          </a:xfrm>
          <a:prstGeom prst="straightConnector1">
            <a:avLst/>
          </a:prstGeom>
          <a:noFill/>
          <a:ln w="76200" cap="flat" cmpd="sng">
            <a:solidFill>
              <a:srgbClr val="E84C22"/>
            </a:solidFill>
            <a:prstDash val="solid"/>
            <a:miter lim="800000"/>
            <a:headEnd type="none" w="sm" len="sm"/>
            <a:tailEnd type="triangle" w="med" len="med"/>
          </a:ln>
        </p:spPr>
      </p:cxnSp>
      <p:pic>
        <p:nvPicPr>
          <p:cNvPr id="457" name="Google Shape;457;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7934461" y="4591744"/>
            <a:ext cx="364808" cy="1526800"/>
          </a:xfrm>
          <a:prstGeom prst="rect">
            <a:avLst/>
          </a:prstGeom>
          <a:noFill/>
          <a:ln>
            <a:noFill/>
          </a:ln>
        </p:spPr>
      </p:pic>
      <p:pic>
        <p:nvPicPr>
          <p:cNvPr id="458" name="Google Shape;458;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8031711" y="4591744"/>
            <a:ext cx="364808" cy="1526800"/>
          </a:xfrm>
          <a:prstGeom prst="rect">
            <a:avLst/>
          </a:prstGeom>
          <a:noFill/>
          <a:ln>
            <a:noFill/>
          </a:ln>
        </p:spPr>
      </p:pic>
      <p:pic>
        <p:nvPicPr>
          <p:cNvPr id="459" name="Google Shape;459;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8051160" y="4721315"/>
            <a:ext cx="364808" cy="1526800"/>
          </a:xfrm>
          <a:prstGeom prst="rect">
            <a:avLst/>
          </a:prstGeom>
          <a:noFill/>
          <a:ln>
            <a:noFill/>
          </a:ln>
        </p:spPr>
      </p:pic>
      <p:pic>
        <p:nvPicPr>
          <p:cNvPr id="460" name="Google Shape;460;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8148409" y="4721315"/>
            <a:ext cx="364808" cy="1526800"/>
          </a:xfrm>
          <a:prstGeom prst="rect">
            <a:avLst/>
          </a:prstGeom>
          <a:noFill/>
          <a:ln>
            <a:noFill/>
          </a:ln>
        </p:spPr>
      </p:pic>
      <p:pic>
        <p:nvPicPr>
          <p:cNvPr id="461" name="Google Shape;461;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8167860" y="4850885"/>
            <a:ext cx="364808" cy="1526800"/>
          </a:xfrm>
          <a:prstGeom prst="rect">
            <a:avLst/>
          </a:prstGeom>
          <a:noFill/>
          <a:ln>
            <a:noFill/>
          </a:ln>
        </p:spPr>
      </p:pic>
      <p:pic>
        <p:nvPicPr>
          <p:cNvPr id="462" name="Google Shape;462;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8265109" y="4850885"/>
            <a:ext cx="364808" cy="1526800"/>
          </a:xfrm>
          <a:prstGeom prst="rect">
            <a:avLst/>
          </a:prstGeom>
          <a:noFill/>
          <a:ln>
            <a:noFill/>
          </a:ln>
        </p:spPr>
      </p:pic>
      <p:pic>
        <p:nvPicPr>
          <p:cNvPr id="463" name="Google Shape;463;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8284559" y="4980457"/>
            <a:ext cx="364808" cy="1526800"/>
          </a:xfrm>
          <a:prstGeom prst="rect">
            <a:avLst/>
          </a:prstGeom>
          <a:noFill/>
          <a:ln>
            <a:noFill/>
          </a:ln>
        </p:spPr>
      </p:pic>
      <p:pic>
        <p:nvPicPr>
          <p:cNvPr id="464" name="Google Shape;464;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8381808" y="4980457"/>
            <a:ext cx="364808" cy="1526800"/>
          </a:xfrm>
          <a:prstGeom prst="rect">
            <a:avLst/>
          </a:prstGeom>
          <a:noFill/>
          <a:ln>
            <a:noFill/>
          </a:ln>
        </p:spPr>
      </p:pic>
      <p:pic>
        <p:nvPicPr>
          <p:cNvPr id="465" name="Google Shape;465;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10065655" y="4273833"/>
            <a:ext cx="364808" cy="1526800"/>
          </a:xfrm>
          <a:prstGeom prst="rect">
            <a:avLst/>
          </a:prstGeom>
          <a:noFill/>
          <a:ln>
            <a:noFill/>
          </a:ln>
        </p:spPr>
      </p:pic>
      <p:pic>
        <p:nvPicPr>
          <p:cNvPr id="466" name="Google Shape;466;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10065655" y="5426568"/>
            <a:ext cx="364808" cy="1526800"/>
          </a:xfrm>
          <a:prstGeom prst="rect">
            <a:avLst/>
          </a:prstGeom>
          <a:noFill/>
          <a:ln>
            <a:noFill/>
          </a:ln>
        </p:spPr>
      </p:pic>
      <p:pic>
        <p:nvPicPr>
          <p:cNvPr id="467" name="Google Shape;467;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10251521" y="4357167"/>
            <a:ext cx="364808" cy="1526800"/>
          </a:xfrm>
          <a:prstGeom prst="rect">
            <a:avLst/>
          </a:prstGeom>
          <a:noFill/>
          <a:ln>
            <a:noFill/>
          </a:ln>
        </p:spPr>
      </p:pic>
      <p:pic>
        <p:nvPicPr>
          <p:cNvPr id="468" name="Google Shape;468;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10251521" y="5509901"/>
            <a:ext cx="364808" cy="1526800"/>
          </a:xfrm>
          <a:prstGeom prst="rect">
            <a:avLst/>
          </a:prstGeom>
          <a:noFill/>
          <a:ln>
            <a:noFill/>
          </a:ln>
        </p:spPr>
      </p:pic>
      <p:pic>
        <p:nvPicPr>
          <p:cNvPr id="469" name="Google Shape;469;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10484921" y="4516133"/>
            <a:ext cx="364808" cy="1526800"/>
          </a:xfrm>
          <a:prstGeom prst="rect">
            <a:avLst/>
          </a:prstGeom>
          <a:noFill/>
          <a:ln>
            <a:noFill/>
          </a:ln>
        </p:spPr>
      </p:pic>
      <p:pic>
        <p:nvPicPr>
          <p:cNvPr id="470" name="Google Shape;470;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10484921" y="5668868"/>
            <a:ext cx="364808" cy="1526800"/>
          </a:xfrm>
          <a:prstGeom prst="rect">
            <a:avLst/>
          </a:prstGeom>
          <a:noFill/>
          <a:ln>
            <a:noFill/>
          </a:ln>
        </p:spPr>
      </p:pic>
      <p:pic>
        <p:nvPicPr>
          <p:cNvPr id="471" name="Google Shape;471;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10752755" y="4817200"/>
            <a:ext cx="364808" cy="1526800"/>
          </a:xfrm>
          <a:prstGeom prst="rect">
            <a:avLst/>
          </a:prstGeom>
          <a:noFill/>
          <a:ln>
            <a:noFill/>
          </a:ln>
        </p:spPr>
      </p:pic>
      <p:pic>
        <p:nvPicPr>
          <p:cNvPr id="472" name="Google Shape;472;p62" descr="Representation of a matrix and a cube of data from experimental... |  Download Scientific Diagram"/>
          <p:cNvPicPr preferRelativeResize="0"/>
          <p:nvPr/>
        </p:nvPicPr>
        <p:blipFill rotWithShape="1">
          <a:blip r:embed="rId4">
            <a:alphaModFix/>
          </a:blip>
          <a:srcRect l="45759" t="8378" r="45848" b="53914"/>
          <a:stretch/>
        </p:blipFill>
        <p:spPr>
          <a:xfrm>
            <a:off x="10752755" y="5969935"/>
            <a:ext cx="364808" cy="1526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F8B0-D7DA-E547-DC03-3C7A5B49496A}"/>
              </a:ext>
            </a:extLst>
          </p:cNvPr>
          <p:cNvSpPr>
            <a:spLocks noGrp="1"/>
          </p:cNvSpPr>
          <p:nvPr>
            <p:ph type="title"/>
          </p:nvPr>
        </p:nvSpPr>
        <p:spPr/>
        <p:txBody>
          <a:bodyPr/>
          <a:lstStyle/>
          <a:p>
            <a:r>
              <a:rPr lang="en-GB" dirty="0"/>
              <a:t>Generalised Linear Regression</a:t>
            </a:r>
          </a:p>
        </p:txBody>
      </p:sp>
      <p:sp>
        <p:nvSpPr>
          <p:cNvPr id="3" name="Text Placeholder 2">
            <a:extLst>
              <a:ext uri="{FF2B5EF4-FFF2-40B4-BE49-F238E27FC236}">
                <a16:creationId xmlns:a16="http://schemas.microsoft.com/office/drawing/2014/main" id="{80467205-4912-918F-CF03-6011DB8249D0}"/>
              </a:ext>
            </a:extLst>
          </p:cNvPr>
          <p:cNvSpPr>
            <a:spLocks noGrp="1"/>
          </p:cNvSpPr>
          <p:nvPr>
            <p:ph type="body" idx="1"/>
          </p:nvPr>
        </p:nvSpPr>
        <p:spPr>
          <a:xfrm>
            <a:off x="415600" y="2007600"/>
            <a:ext cx="11206354" cy="4101600"/>
          </a:xfrm>
        </p:spPr>
        <p:txBody>
          <a:bodyPr/>
          <a:lstStyle/>
          <a:p>
            <a:pPr marL="194729" indent="0">
              <a:buNone/>
            </a:pPr>
            <a:r>
              <a:rPr lang="en-GB" dirty="0"/>
              <a:t>Lets say you want to predict spike counts based on stimuli</a:t>
            </a:r>
          </a:p>
          <a:p>
            <a:pPr marL="194729" indent="0">
              <a:buNone/>
            </a:pPr>
            <a:endParaRPr lang="en-GB" dirty="0"/>
          </a:p>
          <a:p>
            <a:pPr marL="194729" indent="0">
              <a:buNone/>
            </a:pPr>
            <a:r>
              <a:rPr lang="en-GB" dirty="0"/>
              <a:t>Linear regression can indeed have negative terms, and negative spike counts do not exist… </a:t>
            </a:r>
          </a:p>
          <a:p>
            <a:pPr marL="194729" indent="0">
              <a:buNone/>
            </a:pPr>
            <a:endParaRPr lang="en-GB" dirty="0"/>
          </a:p>
          <a:p>
            <a:pPr marL="194729" indent="0">
              <a:buNone/>
            </a:pPr>
            <a:r>
              <a:rPr lang="en-GB" dirty="0"/>
              <a:t>Spike counts are discrete and non negative. How can we enforce this in our model?</a:t>
            </a:r>
          </a:p>
        </p:txBody>
      </p:sp>
    </p:spTree>
    <p:extLst>
      <p:ext uri="{BB962C8B-B14F-4D97-AF65-F5344CB8AC3E}">
        <p14:creationId xmlns:p14="http://schemas.microsoft.com/office/powerpoint/2010/main" val="125880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3DD7E-5871-B4E0-9FCE-01B0E5F43A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F3AA39-229C-CADA-CB66-89C7B592643B}"/>
              </a:ext>
            </a:extLst>
          </p:cNvPr>
          <p:cNvSpPr>
            <a:spLocks noGrp="1"/>
          </p:cNvSpPr>
          <p:nvPr>
            <p:ph type="title"/>
          </p:nvPr>
        </p:nvSpPr>
        <p:spPr/>
        <p:txBody>
          <a:bodyPr/>
          <a:lstStyle/>
          <a:p>
            <a:r>
              <a:rPr lang="en-GB" dirty="0"/>
              <a:t>Generalised Linear Regression</a:t>
            </a:r>
          </a:p>
        </p:txBody>
      </p:sp>
      <p:sp>
        <p:nvSpPr>
          <p:cNvPr id="3" name="Text Placeholder 2">
            <a:extLst>
              <a:ext uri="{FF2B5EF4-FFF2-40B4-BE49-F238E27FC236}">
                <a16:creationId xmlns:a16="http://schemas.microsoft.com/office/drawing/2014/main" id="{D242A23F-653B-A280-DAFB-0343AD4890CA}"/>
              </a:ext>
            </a:extLst>
          </p:cNvPr>
          <p:cNvSpPr>
            <a:spLocks noGrp="1"/>
          </p:cNvSpPr>
          <p:nvPr>
            <p:ph type="body" idx="1"/>
          </p:nvPr>
        </p:nvSpPr>
        <p:spPr>
          <a:xfrm>
            <a:off x="415600" y="2007600"/>
            <a:ext cx="11311056" cy="4101600"/>
          </a:xfrm>
        </p:spPr>
        <p:txBody>
          <a:bodyPr/>
          <a:lstStyle/>
          <a:p>
            <a:pPr marL="194729" indent="0">
              <a:buNone/>
            </a:pPr>
            <a:r>
              <a:rPr lang="en-GB" dirty="0"/>
              <a:t>Linear regression is essentially y=</a:t>
            </a:r>
            <a:r>
              <a:rPr lang="en-GB" dirty="0" err="1"/>
              <a:t>mx+c</a:t>
            </a:r>
            <a:r>
              <a:rPr lang="en-GB" dirty="0"/>
              <a:t> </a:t>
            </a:r>
          </a:p>
          <a:p>
            <a:pPr marL="194729" indent="0">
              <a:buNone/>
            </a:pPr>
            <a:endParaRPr lang="en-GB" dirty="0"/>
          </a:p>
          <a:p>
            <a:pPr marL="194729" indent="0">
              <a:buNone/>
            </a:pPr>
            <a:r>
              <a:rPr lang="en-GB" dirty="0"/>
              <a:t>Generalised regression takes into consideration a function that can enforce the bounds of the task. Y=f(</a:t>
            </a:r>
            <a:r>
              <a:rPr lang="en-GB" dirty="0" err="1"/>
              <a:t>mx+c</a:t>
            </a:r>
            <a:r>
              <a:rPr lang="en-GB" dirty="0"/>
              <a:t>)</a:t>
            </a:r>
          </a:p>
          <a:p>
            <a:pPr marL="194729" indent="0">
              <a:buNone/>
            </a:pPr>
            <a:endParaRPr lang="en-GB" dirty="0"/>
          </a:p>
          <a:p>
            <a:pPr marL="194729" indent="0">
              <a:buNone/>
            </a:pPr>
            <a:r>
              <a:rPr lang="en-GB" dirty="0"/>
              <a:t>f can be referred to as the link function, for classification this could be sigmoid. </a:t>
            </a:r>
          </a:p>
          <a:p>
            <a:pPr marL="194729" indent="0">
              <a:buNone/>
            </a:pPr>
            <a:endParaRPr lang="en-GB" dirty="0"/>
          </a:p>
        </p:txBody>
      </p:sp>
    </p:spTree>
    <p:extLst>
      <p:ext uri="{BB962C8B-B14F-4D97-AF65-F5344CB8AC3E}">
        <p14:creationId xmlns:p14="http://schemas.microsoft.com/office/powerpoint/2010/main" val="1945319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2"/>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dirty="0"/>
              <a:t>Logistic regression</a:t>
            </a:r>
            <a:endParaRPr dirty="0"/>
          </a:p>
        </p:txBody>
      </p:sp>
      <p:sp>
        <p:nvSpPr>
          <p:cNvPr id="372" name="Google Shape;372;p52"/>
          <p:cNvSpPr txBox="1">
            <a:spLocks noGrp="1"/>
          </p:cNvSpPr>
          <p:nvPr>
            <p:ph type="body" idx="1"/>
          </p:nvPr>
        </p:nvSpPr>
        <p:spPr>
          <a:xfrm>
            <a:off x="415600" y="2007600"/>
            <a:ext cx="11160000" cy="4101600"/>
          </a:xfrm>
          <a:prstGeom prst="rect">
            <a:avLst/>
          </a:prstGeom>
        </p:spPr>
        <p:txBody>
          <a:bodyPr spcFirstLastPara="1" vert="horz" wrap="square" lIns="121900" tIns="121900" rIns="121900" bIns="121900" rtlCol="0" anchor="t" anchorCtr="0">
            <a:normAutofit lnSpcReduction="10000"/>
          </a:bodyPr>
          <a:lstStyle/>
          <a:p>
            <a:pPr marL="0" indent="0">
              <a:buNone/>
            </a:pPr>
            <a:r>
              <a:rPr lang="en-GB"/>
              <a:t>There are many important research topics for which the dependent variable is "limited."</a:t>
            </a:r>
            <a:endParaRPr/>
          </a:p>
          <a:p>
            <a:pPr marL="0" indent="0">
              <a:spcBef>
                <a:spcPts val="1600"/>
              </a:spcBef>
              <a:buNone/>
            </a:pPr>
            <a:r>
              <a:rPr lang="en-GB"/>
              <a:t>For example: voting, mortality, or number of accidents is not continuous or distributed normally.</a:t>
            </a:r>
            <a:endParaRPr/>
          </a:p>
          <a:p>
            <a:pPr marL="0" indent="0">
              <a:spcBef>
                <a:spcPts val="1600"/>
              </a:spcBef>
              <a:buNone/>
            </a:pPr>
            <a:r>
              <a:rPr lang="en-GB"/>
              <a:t>Z = X⋅W = w1​⋅x1​+w2​⋅x2​+…+wn​⋅xn</a:t>
            </a:r>
            <a:endParaRPr/>
          </a:p>
          <a:p>
            <a:pPr marL="0" indent="0">
              <a:spcBef>
                <a:spcPts val="1600"/>
              </a:spcBef>
              <a:buNone/>
            </a:pPr>
            <a:r>
              <a:rPr lang="en-GB"/>
              <a:t>Uses the sigmoid function to enforce the classification</a:t>
            </a:r>
            <a:endParaRPr/>
          </a:p>
          <a:p>
            <a:pPr marL="0" indent="0">
              <a:spcBef>
                <a:spcPts val="1600"/>
              </a:spcBef>
              <a:buNone/>
            </a:pPr>
            <a:r>
              <a:rPr lang="en-GB"/>
              <a:t>You can also have a bias term</a:t>
            </a:r>
            <a:endParaRPr/>
          </a:p>
          <a:p>
            <a:pPr marL="0" indent="0">
              <a:spcBef>
                <a:spcPts val="1600"/>
              </a:spcBef>
              <a:buNone/>
            </a:pPr>
            <a:r>
              <a:rPr lang="en-GB"/>
              <a:t>Number of weights = number of features + one bias</a:t>
            </a:r>
            <a:endParaRPr/>
          </a:p>
          <a:p>
            <a:pPr marL="0" indent="0">
              <a:spcBef>
                <a:spcPts val="1600"/>
              </a:spcBef>
              <a:buNone/>
            </a:pPr>
            <a:endParaRPr/>
          </a:p>
          <a:p>
            <a:pPr marL="0" indent="0">
              <a:spcBef>
                <a:spcPts val="1600"/>
              </a:spcBef>
              <a:spcAft>
                <a:spcPts val="1600"/>
              </a:spcAft>
              <a:buNone/>
            </a:pPr>
            <a:endParaRPr/>
          </a:p>
        </p:txBody>
      </p:sp>
      <p:pic>
        <p:nvPicPr>
          <p:cNvPr id="373" name="Google Shape;373;p52" descr="Understanding the Sigmoid Function in Logistic Regression: Mapping Inputs  to Probabilities"/>
          <p:cNvPicPr preferRelativeResize="0"/>
          <p:nvPr/>
        </p:nvPicPr>
        <p:blipFill rotWithShape="1">
          <a:blip r:embed="rId3">
            <a:alphaModFix/>
          </a:blip>
          <a:srcRect/>
          <a:stretch/>
        </p:blipFill>
        <p:spPr>
          <a:xfrm>
            <a:off x="7857865" y="3783034"/>
            <a:ext cx="3492867" cy="23261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3"/>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a:t>Example</a:t>
            </a:r>
            <a:endParaRPr/>
          </a:p>
        </p:txBody>
      </p:sp>
      <p:sp>
        <p:nvSpPr>
          <p:cNvPr id="379" name="Google Shape;379;p53"/>
          <p:cNvSpPr txBox="1">
            <a:spLocks noGrp="1"/>
          </p:cNvSpPr>
          <p:nvPr>
            <p:ph type="body" idx="1"/>
          </p:nvPr>
        </p:nvSpPr>
        <p:spPr>
          <a:xfrm>
            <a:off x="415600" y="2007600"/>
            <a:ext cx="5333200" cy="4101600"/>
          </a:xfrm>
          <a:prstGeom prst="rect">
            <a:avLst/>
          </a:prstGeom>
        </p:spPr>
        <p:txBody>
          <a:bodyPr spcFirstLastPara="1" vert="horz" wrap="square" lIns="121900" tIns="121900" rIns="121900" bIns="121900" rtlCol="0" anchor="t" anchorCtr="0">
            <a:normAutofit fontScale="77500" lnSpcReduction="20000"/>
          </a:bodyPr>
          <a:lstStyle/>
          <a:p>
            <a:pPr marL="0" indent="0">
              <a:buNone/>
            </a:pPr>
            <a:r>
              <a:rPr lang="en-GB"/>
              <a:t>There is a flood!</a:t>
            </a:r>
            <a:endParaRPr/>
          </a:p>
          <a:p>
            <a:pPr marL="0" indent="0">
              <a:spcBef>
                <a:spcPts val="1600"/>
              </a:spcBef>
              <a:buNone/>
            </a:pPr>
            <a:r>
              <a:rPr lang="en-GB"/>
              <a:t>Based on characteristics can we predict who is not likely to evacuate so search and rescue teams can find them.</a:t>
            </a:r>
            <a:endParaRPr/>
          </a:p>
          <a:p>
            <a:pPr marL="0" indent="0">
              <a:spcBef>
                <a:spcPts val="1600"/>
              </a:spcBef>
              <a:buNone/>
            </a:pPr>
            <a:r>
              <a:rPr lang="en-GB"/>
              <a:t>True and false will be represented as 1 or 0 for numeric compliance with the module</a:t>
            </a:r>
            <a:endParaRPr/>
          </a:p>
          <a:p>
            <a:pPr marL="0" indent="0">
              <a:spcBef>
                <a:spcPts val="1600"/>
              </a:spcBef>
              <a:buNone/>
            </a:pPr>
            <a:r>
              <a:rPr lang="en-GB"/>
              <a:t>Evacuation is our y</a:t>
            </a:r>
            <a:endParaRPr/>
          </a:p>
          <a:p>
            <a:pPr marL="0" indent="0">
              <a:spcBef>
                <a:spcPts val="1600"/>
              </a:spcBef>
              <a:buNone/>
            </a:pPr>
            <a:r>
              <a:rPr lang="en-GB"/>
              <a:t>The rest is our x</a:t>
            </a:r>
            <a:endParaRPr/>
          </a:p>
          <a:p>
            <a:pPr marL="0" indent="0">
              <a:spcBef>
                <a:spcPts val="1600"/>
              </a:spcBef>
              <a:spcAft>
                <a:spcPts val="1600"/>
              </a:spcAft>
              <a:buNone/>
            </a:pPr>
            <a:r>
              <a:rPr lang="en-GB"/>
              <a:t> </a:t>
            </a:r>
            <a:endParaRPr/>
          </a:p>
        </p:txBody>
      </p:sp>
      <p:pic>
        <p:nvPicPr>
          <p:cNvPr id="380" name="Google Shape;380;p53"/>
          <p:cNvPicPr preferRelativeResize="0"/>
          <p:nvPr/>
        </p:nvPicPr>
        <p:blipFill>
          <a:blip r:embed="rId3">
            <a:alphaModFix/>
          </a:blip>
          <a:stretch>
            <a:fillRect/>
          </a:stretch>
        </p:blipFill>
        <p:spPr>
          <a:xfrm>
            <a:off x="7003433" y="2673670"/>
            <a:ext cx="4773000" cy="3191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4"/>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a:t>Randomly create our model</a:t>
            </a:r>
            <a:endParaRPr/>
          </a:p>
        </p:txBody>
      </p:sp>
      <p:sp>
        <p:nvSpPr>
          <p:cNvPr id="386" name="Google Shape;386;p54"/>
          <p:cNvSpPr txBox="1">
            <a:spLocks noGrp="1"/>
          </p:cNvSpPr>
          <p:nvPr>
            <p:ph type="body" idx="1"/>
          </p:nvPr>
        </p:nvSpPr>
        <p:spPr>
          <a:xfrm>
            <a:off x="415600" y="2007600"/>
            <a:ext cx="5333200" cy="4101600"/>
          </a:xfrm>
          <a:prstGeom prst="rect">
            <a:avLst/>
          </a:prstGeom>
        </p:spPr>
        <p:txBody>
          <a:bodyPr spcFirstLastPara="1" vert="horz" wrap="square" lIns="121900" tIns="121900" rIns="121900" bIns="121900" rtlCol="0" anchor="t" anchorCtr="0">
            <a:normAutofit/>
          </a:bodyPr>
          <a:lstStyle/>
          <a:p>
            <a:pPr marL="0" indent="0">
              <a:buNone/>
            </a:pPr>
            <a:r>
              <a:rPr lang="en-GB"/>
              <a:t>z=w⋅X+b</a:t>
            </a:r>
            <a:endParaRPr/>
          </a:p>
          <a:p>
            <a:pPr marL="0" indent="0">
              <a:spcBef>
                <a:spcPts val="1600"/>
              </a:spcBef>
              <a:buNone/>
            </a:pPr>
            <a:r>
              <a:rPr lang="en-GB"/>
              <a:t>Y_hat = sigmoid(Z)</a:t>
            </a:r>
            <a:endParaRPr/>
          </a:p>
          <a:p>
            <a:pPr marL="0" indent="0">
              <a:spcBef>
                <a:spcPts val="1600"/>
              </a:spcBef>
              <a:buNone/>
            </a:pPr>
            <a:r>
              <a:rPr lang="en-GB"/>
              <a:t>Let’s say all weights are = 0.1 </a:t>
            </a:r>
            <a:endParaRPr/>
          </a:p>
          <a:p>
            <a:pPr marL="0" indent="0">
              <a:spcBef>
                <a:spcPts val="1600"/>
              </a:spcBef>
              <a:buNone/>
            </a:pPr>
            <a:r>
              <a:rPr lang="en-GB"/>
              <a:t>Bias = 0.1</a:t>
            </a:r>
            <a:endParaRPr/>
          </a:p>
          <a:p>
            <a:pPr marL="0" indent="0">
              <a:spcBef>
                <a:spcPts val="1600"/>
              </a:spcBef>
              <a:spcAft>
                <a:spcPts val="1600"/>
              </a:spcAft>
              <a:buNone/>
            </a:pPr>
            <a:endParaRPr/>
          </a:p>
        </p:txBody>
      </p:sp>
      <p:sp>
        <p:nvSpPr>
          <p:cNvPr id="387" name="Google Shape;387;p54"/>
          <p:cNvSpPr txBox="1">
            <a:spLocks noGrp="1"/>
          </p:cNvSpPr>
          <p:nvPr>
            <p:ph type="body" idx="2"/>
          </p:nvPr>
        </p:nvSpPr>
        <p:spPr>
          <a:xfrm>
            <a:off x="6443200" y="4035300"/>
            <a:ext cx="5333200" cy="2074000"/>
          </a:xfrm>
          <a:prstGeom prst="rect">
            <a:avLst/>
          </a:prstGeom>
        </p:spPr>
        <p:txBody>
          <a:bodyPr spcFirstLastPara="1" vert="horz" wrap="square" lIns="121900" tIns="121900" rIns="121900" bIns="121900" rtlCol="0" anchor="t" anchorCtr="0">
            <a:normAutofit/>
          </a:bodyPr>
          <a:lstStyle/>
          <a:p>
            <a:pPr marL="0" indent="0">
              <a:spcAft>
                <a:spcPts val="1600"/>
              </a:spcAft>
              <a:buNone/>
            </a:pPr>
            <a:endParaRPr/>
          </a:p>
        </p:txBody>
      </p:sp>
      <p:pic>
        <p:nvPicPr>
          <p:cNvPr id="388" name="Google Shape;388;p54"/>
          <p:cNvPicPr preferRelativeResize="0"/>
          <p:nvPr/>
        </p:nvPicPr>
        <p:blipFill>
          <a:blip r:embed="rId3">
            <a:alphaModFix/>
          </a:blip>
          <a:stretch>
            <a:fillRect/>
          </a:stretch>
        </p:blipFill>
        <p:spPr>
          <a:xfrm>
            <a:off x="6443200" y="1833269"/>
            <a:ext cx="3025632" cy="2023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9C60-8F99-9156-CBA0-550061053DB6}"/>
              </a:ext>
            </a:extLst>
          </p:cNvPr>
          <p:cNvSpPr>
            <a:spLocks noGrp="1"/>
          </p:cNvSpPr>
          <p:nvPr>
            <p:ph type="title"/>
          </p:nvPr>
        </p:nvSpPr>
        <p:spPr/>
        <p:txBody>
          <a:bodyPr/>
          <a:lstStyle/>
          <a:p>
            <a:r>
              <a:rPr lang="en-GB" dirty="0"/>
              <a:t>Todays session</a:t>
            </a:r>
          </a:p>
        </p:txBody>
      </p:sp>
      <p:sp>
        <p:nvSpPr>
          <p:cNvPr id="3" name="Content Placeholder 2">
            <a:extLst>
              <a:ext uri="{FF2B5EF4-FFF2-40B4-BE49-F238E27FC236}">
                <a16:creationId xmlns:a16="http://schemas.microsoft.com/office/drawing/2014/main" id="{D1EAB837-DF92-7555-92E3-7A8F16AF5CD2}"/>
              </a:ext>
            </a:extLst>
          </p:cNvPr>
          <p:cNvSpPr>
            <a:spLocks noGrp="1"/>
          </p:cNvSpPr>
          <p:nvPr>
            <p:ph idx="1"/>
          </p:nvPr>
        </p:nvSpPr>
        <p:spPr/>
        <p:txBody>
          <a:bodyPr/>
          <a:lstStyle/>
          <a:p>
            <a:r>
              <a:rPr lang="en-GB" dirty="0"/>
              <a:t>Introduce the concepts of regression</a:t>
            </a:r>
          </a:p>
          <a:p>
            <a:r>
              <a:rPr lang="en-GB" dirty="0"/>
              <a:t>Moving onto GLMs (or logistic regression)</a:t>
            </a:r>
          </a:p>
          <a:p>
            <a:r>
              <a:rPr lang="en-GB" dirty="0"/>
              <a:t>Talk about open datasets </a:t>
            </a:r>
          </a:p>
        </p:txBody>
      </p:sp>
    </p:spTree>
    <p:extLst>
      <p:ext uri="{BB962C8B-B14F-4D97-AF65-F5344CB8AC3E}">
        <p14:creationId xmlns:p14="http://schemas.microsoft.com/office/powerpoint/2010/main" val="330137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5"/>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a:t>Randomly create our model</a:t>
            </a:r>
            <a:endParaRPr/>
          </a:p>
        </p:txBody>
      </p:sp>
      <p:sp>
        <p:nvSpPr>
          <p:cNvPr id="394" name="Google Shape;394;p55"/>
          <p:cNvSpPr txBox="1">
            <a:spLocks noGrp="1"/>
          </p:cNvSpPr>
          <p:nvPr>
            <p:ph type="body" idx="1"/>
          </p:nvPr>
        </p:nvSpPr>
        <p:spPr>
          <a:xfrm>
            <a:off x="415600" y="2007600"/>
            <a:ext cx="5333200" cy="4101600"/>
          </a:xfrm>
          <a:prstGeom prst="rect">
            <a:avLst/>
          </a:prstGeom>
        </p:spPr>
        <p:txBody>
          <a:bodyPr spcFirstLastPara="1" vert="horz" wrap="square" lIns="121900" tIns="121900" rIns="121900" bIns="121900" rtlCol="0" anchor="t" anchorCtr="0">
            <a:normAutofit/>
          </a:bodyPr>
          <a:lstStyle/>
          <a:p>
            <a:pPr marL="0" indent="0">
              <a:buNone/>
            </a:pPr>
            <a:r>
              <a:rPr lang="en-GB"/>
              <a:t>z=w⋅X+b</a:t>
            </a:r>
            <a:endParaRPr/>
          </a:p>
          <a:p>
            <a:pPr marL="0" indent="0">
              <a:spcBef>
                <a:spcPts val="1600"/>
              </a:spcBef>
              <a:buNone/>
            </a:pPr>
            <a:r>
              <a:rPr lang="en-GB"/>
              <a:t>Y_hat = sigmoid(Z)</a:t>
            </a:r>
            <a:endParaRPr/>
          </a:p>
          <a:p>
            <a:pPr marL="0" indent="0">
              <a:spcBef>
                <a:spcPts val="1600"/>
              </a:spcBef>
              <a:buNone/>
            </a:pPr>
            <a:r>
              <a:rPr lang="en-GB"/>
              <a:t>Let’s say all weights are = 0.1 </a:t>
            </a:r>
            <a:endParaRPr/>
          </a:p>
          <a:p>
            <a:pPr marL="0" indent="0">
              <a:spcBef>
                <a:spcPts val="1600"/>
              </a:spcBef>
              <a:buNone/>
            </a:pPr>
            <a:r>
              <a:rPr lang="en-GB"/>
              <a:t>Bias = 0.2</a:t>
            </a:r>
            <a:endParaRPr/>
          </a:p>
          <a:p>
            <a:pPr marL="0" indent="0">
              <a:spcBef>
                <a:spcPts val="1600"/>
              </a:spcBef>
              <a:spcAft>
                <a:spcPts val="1600"/>
              </a:spcAft>
              <a:buNone/>
            </a:pPr>
            <a:endParaRPr/>
          </a:p>
        </p:txBody>
      </p:sp>
      <p:sp>
        <p:nvSpPr>
          <p:cNvPr id="395" name="Google Shape;395;p55"/>
          <p:cNvSpPr txBox="1">
            <a:spLocks noGrp="1"/>
          </p:cNvSpPr>
          <p:nvPr>
            <p:ph type="body" idx="2"/>
          </p:nvPr>
        </p:nvSpPr>
        <p:spPr>
          <a:xfrm>
            <a:off x="6443200" y="4035300"/>
            <a:ext cx="5333200" cy="2074000"/>
          </a:xfrm>
          <a:prstGeom prst="rect">
            <a:avLst/>
          </a:prstGeom>
        </p:spPr>
        <p:txBody>
          <a:bodyPr spcFirstLastPara="1" vert="horz" wrap="square" lIns="121900" tIns="121900" rIns="121900" bIns="121900" rtlCol="0" anchor="t" anchorCtr="0">
            <a:normAutofit fontScale="77500" lnSpcReduction="20000"/>
          </a:bodyPr>
          <a:lstStyle/>
          <a:p>
            <a:pPr marL="0" indent="0">
              <a:buNone/>
            </a:pPr>
            <a:r>
              <a:rPr lang="en-GB"/>
              <a:t>Item one: 2*0.1 + 3*0.1 + 1*0.1 + 0.2</a:t>
            </a:r>
            <a:endParaRPr/>
          </a:p>
          <a:p>
            <a:pPr marL="0" indent="0">
              <a:spcBef>
                <a:spcPts val="1600"/>
              </a:spcBef>
              <a:buNone/>
            </a:pPr>
            <a:r>
              <a:rPr lang="en-GB"/>
              <a:t>=  0.8</a:t>
            </a:r>
            <a:endParaRPr/>
          </a:p>
          <a:p>
            <a:pPr marL="0" indent="0">
              <a:spcBef>
                <a:spcPts val="1600"/>
              </a:spcBef>
              <a:buNone/>
            </a:pPr>
            <a:r>
              <a:rPr lang="en-GB"/>
              <a:t>Sigmoid activation = 1</a:t>
            </a:r>
            <a:endParaRPr/>
          </a:p>
          <a:p>
            <a:pPr marL="0" indent="0">
              <a:spcBef>
                <a:spcPts val="1600"/>
              </a:spcBef>
              <a:spcAft>
                <a:spcPts val="1600"/>
              </a:spcAft>
              <a:buNone/>
            </a:pPr>
            <a:r>
              <a:rPr lang="en-GB"/>
              <a:t>Correct? </a:t>
            </a:r>
            <a:endParaRPr/>
          </a:p>
        </p:txBody>
      </p:sp>
      <p:pic>
        <p:nvPicPr>
          <p:cNvPr id="396" name="Google Shape;396;p55"/>
          <p:cNvPicPr preferRelativeResize="0"/>
          <p:nvPr/>
        </p:nvPicPr>
        <p:blipFill>
          <a:blip r:embed="rId3">
            <a:alphaModFix/>
          </a:blip>
          <a:stretch>
            <a:fillRect/>
          </a:stretch>
        </p:blipFill>
        <p:spPr>
          <a:xfrm>
            <a:off x="6443200" y="1833269"/>
            <a:ext cx="3025632" cy="2023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6"/>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a:t>Randomly create our model</a:t>
            </a:r>
            <a:endParaRPr/>
          </a:p>
        </p:txBody>
      </p:sp>
      <p:sp>
        <p:nvSpPr>
          <p:cNvPr id="402" name="Google Shape;402;p56"/>
          <p:cNvSpPr txBox="1">
            <a:spLocks noGrp="1"/>
          </p:cNvSpPr>
          <p:nvPr>
            <p:ph type="body" idx="1"/>
          </p:nvPr>
        </p:nvSpPr>
        <p:spPr>
          <a:xfrm>
            <a:off x="415600" y="2007600"/>
            <a:ext cx="5333200" cy="4101600"/>
          </a:xfrm>
          <a:prstGeom prst="rect">
            <a:avLst/>
          </a:prstGeom>
        </p:spPr>
        <p:txBody>
          <a:bodyPr spcFirstLastPara="1" vert="horz" wrap="square" lIns="121900" tIns="121900" rIns="121900" bIns="121900" rtlCol="0" anchor="t" anchorCtr="0">
            <a:normAutofit/>
          </a:bodyPr>
          <a:lstStyle/>
          <a:p>
            <a:pPr marL="0" indent="0">
              <a:buNone/>
            </a:pPr>
            <a:r>
              <a:rPr lang="en-GB"/>
              <a:t>z=w⋅X+b</a:t>
            </a:r>
            <a:endParaRPr/>
          </a:p>
          <a:p>
            <a:pPr marL="0" indent="0">
              <a:spcBef>
                <a:spcPts val="1600"/>
              </a:spcBef>
              <a:buNone/>
            </a:pPr>
            <a:r>
              <a:rPr lang="en-GB"/>
              <a:t>Y_hat = sigmoid(Z)</a:t>
            </a:r>
            <a:endParaRPr/>
          </a:p>
          <a:p>
            <a:pPr marL="0" indent="0">
              <a:spcBef>
                <a:spcPts val="1600"/>
              </a:spcBef>
              <a:buNone/>
            </a:pPr>
            <a:r>
              <a:rPr lang="en-GB"/>
              <a:t>Let’s say all weights are = 0.1 </a:t>
            </a:r>
            <a:endParaRPr/>
          </a:p>
          <a:p>
            <a:pPr marL="0" indent="0">
              <a:spcBef>
                <a:spcPts val="1600"/>
              </a:spcBef>
              <a:buNone/>
            </a:pPr>
            <a:r>
              <a:rPr lang="en-GB"/>
              <a:t>Bias = 0.2</a:t>
            </a:r>
            <a:endParaRPr/>
          </a:p>
          <a:p>
            <a:pPr marL="0" indent="0">
              <a:spcBef>
                <a:spcPts val="1600"/>
              </a:spcBef>
              <a:spcAft>
                <a:spcPts val="1600"/>
              </a:spcAft>
              <a:buNone/>
            </a:pPr>
            <a:endParaRPr/>
          </a:p>
        </p:txBody>
      </p:sp>
      <p:sp>
        <p:nvSpPr>
          <p:cNvPr id="403" name="Google Shape;403;p56"/>
          <p:cNvSpPr txBox="1">
            <a:spLocks noGrp="1"/>
          </p:cNvSpPr>
          <p:nvPr>
            <p:ph type="body" idx="2"/>
          </p:nvPr>
        </p:nvSpPr>
        <p:spPr>
          <a:xfrm>
            <a:off x="6443200" y="4035300"/>
            <a:ext cx="5333200" cy="2074000"/>
          </a:xfrm>
          <a:prstGeom prst="rect">
            <a:avLst/>
          </a:prstGeom>
        </p:spPr>
        <p:txBody>
          <a:bodyPr spcFirstLastPara="1" vert="horz" wrap="square" lIns="121900" tIns="121900" rIns="121900" bIns="121900" rtlCol="0" anchor="t" anchorCtr="0">
            <a:normAutofit fontScale="77500" lnSpcReduction="20000"/>
          </a:bodyPr>
          <a:lstStyle/>
          <a:p>
            <a:pPr marL="0" indent="0">
              <a:buNone/>
            </a:pPr>
            <a:r>
              <a:rPr lang="en-GB"/>
              <a:t>Item one: 0*0.1 + 1*0.1 + 1*0.1 + 0.2</a:t>
            </a:r>
            <a:endParaRPr/>
          </a:p>
          <a:p>
            <a:pPr marL="0" indent="0">
              <a:spcBef>
                <a:spcPts val="1600"/>
              </a:spcBef>
              <a:buNone/>
            </a:pPr>
            <a:r>
              <a:rPr lang="en-GB"/>
              <a:t>=  0.4</a:t>
            </a:r>
            <a:endParaRPr/>
          </a:p>
          <a:p>
            <a:pPr marL="0" indent="0">
              <a:spcBef>
                <a:spcPts val="1600"/>
              </a:spcBef>
              <a:buNone/>
            </a:pPr>
            <a:r>
              <a:rPr lang="en-GB"/>
              <a:t>Sigmoid activation = 1</a:t>
            </a:r>
            <a:endParaRPr/>
          </a:p>
          <a:p>
            <a:pPr marL="0" indent="0">
              <a:spcBef>
                <a:spcPts val="1600"/>
              </a:spcBef>
              <a:spcAft>
                <a:spcPts val="1600"/>
              </a:spcAft>
              <a:buNone/>
            </a:pPr>
            <a:r>
              <a:rPr lang="en-GB"/>
              <a:t>Correct? </a:t>
            </a:r>
            <a:endParaRPr/>
          </a:p>
        </p:txBody>
      </p:sp>
      <p:pic>
        <p:nvPicPr>
          <p:cNvPr id="404" name="Google Shape;404;p56"/>
          <p:cNvPicPr preferRelativeResize="0"/>
          <p:nvPr/>
        </p:nvPicPr>
        <p:blipFill>
          <a:blip r:embed="rId3">
            <a:alphaModFix/>
          </a:blip>
          <a:stretch>
            <a:fillRect/>
          </a:stretch>
        </p:blipFill>
        <p:spPr>
          <a:xfrm>
            <a:off x="6443200" y="1833269"/>
            <a:ext cx="3025632" cy="2023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7"/>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a:t>Training</a:t>
            </a:r>
            <a:endParaRPr/>
          </a:p>
        </p:txBody>
      </p:sp>
      <p:sp>
        <p:nvSpPr>
          <p:cNvPr id="410" name="Google Shape;410;p57"/>
          <p:cNvSpPr txBox="1">
            <a:spLocks noGrp="1"/>
          </p:cNvSpPr>
          <p:nvPr>
            <p:ph type="body" idx="1"/>
          </p:nvPr>
        </p:nvSpPr>
        <p:spPr>
          <a:xfrm>
            <a:off x="415600" y="2007600"/>
            <a:ext cx="5333200" cy="4101600"/>
          </a:xfrm>
          <a:prstGeom prst="rect">
            <a:avLst/>
          </a:prstGeom>
        </p:spPr>
        <p:txBody>
          <a:bodyPr spcFirstLastPara="1" vert="horz" wrap="square" lIns="121900" tIns="121900" rIns="121900" bIns="121900" rtlCol="0" anchor="t" anchorCtr="0">
            <a:normAutofit fontScale="62500" lnSpcReduction="20000"/>
          </a:bodyPr>
          <a:lstStyle/>
          <a:p>
            <a:pPr marL="0" indent="0">
              <a:buNone/>
            </a:pPr>
            <a:r>
              <a:rPr lang="en-GB" strike="sngStrike"/>
              <a:t>Initialization: Initialize the weights (coefficients) and the bias term. </a:t>
            </a:r>
            <a:r>
              <a:rPr lang="en-GB"/>
              <a:t>✅</a:t>
            </a:r>
            <a:endParaRPr/>
          </a:p>
          <a:p>
            <a:pPr marL="0" indent="0">
              <a:spcBef>
                <a:spcPts val="1600"/>
              </a:spcBef>
              <a:buNone/>
            </a:pPr>
            <a:r>
              <a:rPr lang="en-GB" strike="sngStrike"/>
              <a:t>Calculate the Predictions: Use the current weights to make predictions.</a:t>
            </a:r>
            <a:r>
              <a:rPr lang="en-GB"/>
              <a:t>✅</a:t>
            </a:r>
            <a:endParaRPr strike="sngStrike"/>
          </a:p>
          <a:p>
            <a:pPr marL="0" indent="0">
              <a:spcBef>
                <a:spcPts val="1600"/>
              </a:spcBef>
              <a:buNone/>
            </a:pPr>
            <a:r>
              <a:rPr lang="en-GB"/>
              <a:t>Calculate the Cost Function: Compute the cost function (log loss) based on the predictions.</a:t>
            </a:r>
            <a:endParaRPr/>
          </a:p>
          <a:p>
            <a:pPr marL="0" indent="0">
              <a:spcBef>
                <a:spcPts val="1600"/>
              </a:spcBef>
              <a:buNone/>
            </a:pPr>
            <a:r>
              <a:rPr lang="en-GB"/>
              <a:t>Calculate Gradients: Compute the gradients of the cost function with respect to each weight.</a:t>
            </a:r>
            <a:endParaRPr/>
          </a:p>
          <a:p>
            <a:pPr marL="0" indent="0">
              <a:spcBef>
                <a:spcPts val="1600"/>
              </a:spcBef>
              <a:buNone/>
            </a:pPr>
            <a:r>
              <a:rPr lang="en-GB"/>
              <a:t>Update Weights: Update the weights using the gradients and the learning rate.</a:t>
            </a:r>
            <a:endParaRPr/>
          </a:p>
          <a:p>
            <a:pPr marL="0" indent="0">
              <a:spcBef>
                <a:spcPts val="1600"/>
              </a:spcBef>
              <a:buNone/>
            </a:pPr>
            <a:r>
              <a:rPr lang="en-GB"/>
              <a:t>Repeat: Repeat steps 2-5 until convergence (or for a fixed number of iterations).</a:t>
            </a:r>
            <a:endParaRPr/>
          </a:p>
          <a:p>
            <a:pPr marL="0" indent="0">
              <a:spcBef>
                <a:spcPts val="1600"/>
              </a:spcBef>
              <a:buNone/>
            </a:pPr>
            <a:endParaRPr/>
          </a:p>
          <a:p>
            <a:pPr marL="0" indent="0">
              <a:spcBef>
                <a:spcPts val="1600"/>
              </a:spcBef>
              <a:spcAft>
                <a:spcPts val="1600"/>
              </a:spcAft>
              <a:buNone/>
            </a:pPr>
            <a:endParaRPr/>
          </a:p>
        </p:txBody>
      </p:sp>
      <p:sp>
        <p:nvSpPr>
          <p:cNvPr id="411" name="Google Shape;411;p57"/>
          <p:cNvSpPr txBox="1">
            <a:spLocks noGrp="1"/>
          </p:cNvSpPr>
          <p:nvPr>
            <p:ph type="body" idx="2"/>
          </p:nvPr>
        </p:nvSpPr>
        <p:spPr>
          <a:xfrm>
            <a:off x="6443200" y="2007600"/>
            <a:ext cx="5333200" cy="4101600"/>
          </a:xfrm>
          <a:prstGeom prst="rect">
            <a:avLst/>
          </a:prstGeom>
        </p:spPr>
        <p:txBody>
          <a:bodyPr spcFirstLastPara="1" vert="horz" wrap="square" lIns="121900" tIns="121900" rIns="121900" bIns="121900" rtlCol="0" anchor="t" anchorCtr="0">
            <a:normAutofit/>
          </a:bodyPr>
          <a:lstStyle/>
          <a:p>
            <a:pPr marL="0" indent="0">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8"/>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a:t>Log loss</a:t>
            </a:r>
            <a:endParaRPr/>
          </a:p>
        </p:txBody>
      </p:sp>
      <p:sp>
        <p:nvSpPr>
          <p:cNvPr id="417" name="Google Shape;417;p58"/>
          <p:cNvSpPr txBox="1">
            <a:spLocks noGrp="1"/>
          </p:cNvSpPr>
          <p:nvPr>
            <p:ph type="body" idx="1"/>
          </p:nvPr>
        </p:nvSpPr>
        <p:spPr>
          <a:xfrm>
            <a:off x="415600" y="2007600"/>
            <a:ext cx="6482000" cy="4452800"/>
          </a:xfrm>
          <a:prstGeom prst="rect">
            <a:avLst/>
          </a:prstGeom>
        </p:spPr>
        <p:txBody>
          <a:bodyPr spcFirstLastPara="1" vert="horz" wrap="square" lIns="121900" tIns="121900" rIns="121900" bIns="121900" rtlCol="0" anchor="t" anchorCtr="0">
            <a:normAutofit lnSpcReduction="10000"/>
          </a:bodyPr>
          <a:lstStyle/>
          <a:p>
            <a:pPr marL="0" indent="0">
              <a:buNone/>
            </a:pPr>
            <a:r>
              <a:rPr lang="en-GB"/>
              <a:t>Y is our values and p is our predicted</a:t>
            </a:r>
            <a:endParaRPr/>
          </a:p>
          <a:p>
            <a:pPr marL="0" indent="0">
              <a:spcBef>
                <a:spcPts val="1600"/>
              </a:spcBef>
              <a:buNone/>
            </a:pPr>
            <a:r>
              <a:rPr lang="en-GB"/>
              <a:t>The log loss function penalises confident and incorrect predictions more heavily than uncertain ones. </a:t>
            </a:r>
            <a:endParaRPr/>
          </a:p>
          <a:p>
            <a:pPr marL="0" indent="0">
              <a:spcBef>
                <a:spcPts val="1600"/>
              </a:spcBef>
              <a:spcAft>
                <a:spcPts val="1600"/>
              </a:spcAft>
              <a:buNone/>
            </a:pPr>
            <a:r>
              <a:rPr lang="en-GB"/>
              <a:t>It is commonly used as the evaluation metric for binary classification problems, especially when dealing with imbalanced datasets or when probabilistic interpretations of the predictions are important.</a:t>
            </a:r>
            <a:endParaRPr/>
          </a:p>
        </p:txBody>
      </p:sp>
      <p:pic>
        <p:nvPicPr>
          <p:cNvPr id="418" name="Google Shape;418;p58"/>
          <p:cNvPicPr preferRelativeResize="0"/>
          <p:nvPr/>
        </p:nvPicPr>
        <p:blipFill>
          <a:blip r:embed="rId3">
            <a:alphaModFix/>
          </a:blip>
          <a:stretch>
            <a:fillRect/>
          </a:stretch>
        </p:blipFill>
        <p:spPr>
          <a:xfrm>
            <a:off x="6808701" y="2007600"/>
            <a:ext cx="5057900" cy="303473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9"/>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a:t>Code does this all for you!</a:t>
            </a:r>
            <a:endParaRPr/>
          </a:p>
        </p:txBody>
      </p:sp>
      <p:sp>
        <p:nvSpPr>
          <p:cNvPr id="424" name="Google Shape;424;p59"/>
          <p:cNvSpPr txBox="1">
            <a:spLocks noGrp="1"/>
          </p:cNvSpPr>
          <p:nvPr>
            <p:ph type="body" idx="2"/>
          </p:nvPr>
        </p:nvSpPr>
        <p:spPr>
          <a:xfrm>
            <a:off x="6366933" y="2015233"/>
            <a:ext cx="5333200" cy="41016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GB"/>
              <a:t>Two lines! </a:t>
            </a:r>
            <a:endParaRPr/>
          </a:p>
        </p:txBody>
      </p:sp>
      <p:pic>
        <p:nvPicPr>
          <p:cNvPr id="425" name="Google Shape;425;p59"/>
          <p:cNvPicPr preferRelativeResize="0"/>
          <p:nvPr/>
        </p:nvPicPr>
        <p:blipFill>
          <a:blip r:embed="rId3">
            <a:alphaModFix/>
          </a:blip>
          <a:stretch>
            <a:fillRect/>
          </a:stretch>
        </p:blipFill>
        <p:spPr>
          <a:xfrm>
            <a:off x="233733" y="2846967"/>
            <a:ext cx="6036800" cy="10246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9">
          <a:extLst>
            <a:ext uri="{FF2B5EF4-FFF2-40B4-BE49-F238E27FC236}">
              <a16:creationId xmlns:a16="http://schemas.microsoft.com/office/drawing/2014/main" id="{EB93A6D2-FDA3-8BBA-2901-9B9DD57034FE}"/>
            </a:ext>
          </a:extLst>
        </p:cNvPr>
        <p:cNvGrpSpPr/>
        <p:nvPr/>
      </p:nvGrpSpPr>
      <p:grpSpPr>
        <a:xfrm>
          <a:off x="0" y="0"/>
          <a:ext cx="0" cy="0"/>
          <a:chOff x="0" y="0"/>
          <a:chExt cx="0" cy="0"/>
        </a:xfrm>
      </p:grpSpPr>
      <p:sp>
        <p:nvSpPr>
          <p:cNvPr id="430" name="Google Shape;430;p60">
            <a:extLst>
              <a:ext uri="{FF2B5EF4-FFF2-40B4-BE49-F238E27FC236}">
                <a16:creationId xmlns:a16="http://schemas.microsoft.com/office/drawing/2014/main" id="{F1A4C149-D137-FC4C-171E-97CCE9F3FEBD}"/>
              </a:ext>
            </a:extLst>
          </p:cNvPr>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dirty="0"/>
              <a:t>Online datasets</a:t>
            </a:r>
            <a:endParaRPr dirty="0"/>
          </a:p>
        </p:txBody>
      </p:sp>
      <p:sp>
        <p:nvSpPr>
          <p:cNvPr id="431" name="Google Shape;431;p60">
            <a:extLst>
              <a:ext uri="{FF2B5EF4-FFF2-40B4-BE49-F238E27FC236}">
                <a16:creationId xmlns:a16="http://schemas.microsoft.com/office/drawing/2014/main" id="{0D9D29EC-3101-946B-621F-01779367EC11}"/>
              </a:ext>
            </a:extLst>
          </p:cNvPr>
          <p:cNvSpPr txBox="1">
            <a:spLocks noGrp="1"/>
          </p:cNvSpPr>
          <p:nvPr>
            <p:ph type="body" idx="1"/>
          </p:nvPr>
        </p:nvSpPr>
        <p:spPr>
          <a:xfrm>
            <a:off x="415600" y="2007600"/>
            <a:ext cx="11180000" cy="4101600"/>
          </a:xfrm>
          <a:prstGeom prst="rect">
            <a:avLst/>
          </a:prstGeom>
        </p:spPr>
        <p:txBody>
          <a:bodyPr spcFirstLastPara="1" vert="horz" wrap="square" lIns="121900" tIns="121900" rIns="121900" bIns="121900" rtlCol="0" anchor="t" anchorCtr="0">
            <a:normAutofit/>
          </a:bodyPr>
          <a:lstStyle/>
          <a:p>
            <a:pPr marL="0" indent="0">
              <a:buNone/>
            </a:pPr>
            <a:r>
              <a:rPr lang="en-GB" dirty="0"/>
              <a:t>Kaggle is a great resource</a:t>
            </a:r>
          </a:p>
          <a:p>
            <a:pPr marL="0" indent="0">
              <a:buNone/>
            </a:pPr>
            <a:endParaRPr lang="en-GB" dirty="0"/>
          </a:p>
          <a:p>
            <a:pPr marL="0" indent="0">
              <a:buNone/>
            </a:pPr>
            <a:r>
              <a:rPr lang="en-GB" dirty="0"/>
              <a:t>But why use open datasets?</a:t>
            </a:r>
          </a:p>
          <a:p>
            <a:pPr marL="457200" indent="-457200"/>
            <a:r>
              <a:rPr lang="en-GB" dirty="0"/>
              <a:t>Saves you gathering the data</a:t>
            </a:r>
          </a:p>
          <a:p>
            <a:pPr marL="457200" indent="-457200"/>
            <a:r>
              <a:rPr lang="en-GB" dirty="0"/>
              <a:t>It is free</a:t>
            </a:r>
          </a:p>
          <a:p>
            <a:pPr marL="457200" indent="-457200"/>
            <a:r>
              <a:rPr lang="en-GB" dirty="0"/>
              <a:t>Submitting your own data benefits all</a:t>
            </a:r>
          </a:p>
          <a:p>
            <a:pPr marL="457200" indent="-457200"/>
            <a:endParaRPr lang="en-GB" dirty="0"/>
          </a:p>
          <a:p>
            <a:pPr marL="0" indent="0">
              <a:buNone/>
            </a:pPr>
            <a:r>
              <a:rPr lang="en-GB" dirty="0"/>
              <a:t>Watch out for quality though! </a:t>
            </a:r>
            <a:endParaRPr dirty="0"/>
          </a:p>
        </p:txBody>
      </p:sp>
      <p:pic>
        <p:nvPicPr>
          <p:cNvPr id="3" name="Picture 2">
            <a:extLst>
              <a:ext uri="{FF2B5EF4-FFF2-40B4-BE49-F238E27FC236}">
                <a16:creationId xmlns:a16="http://schemas.microsoft.com/office/drawing/2014/main" id="{B7C39F2D-BC39-60DB-A3B9-C579411B2BA2}"/>
              </a:ext>
            </a:extLst>
          </p:cNvPr>
          <p:cNvPicPr>
            <a:picLocks noChangeAspect="1"/>
          </p:cNvPicPr>
          <p:nvPr/>
        </p:nvPicPr>
        <p:blipFill>
          <a:blip r:embed="rId3"/>
          <a:stretch>
            <a:fillRect/>
          </a:stretch>
        </p:blipFill>
        <p:spPr>
          <a:xfrm>
            <a:off x="7049166" y="2728500"/>
            <a:ext cx="4971539" cy="26597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707121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14A97-C672-B852-614C-2CCBFCB3A087}"/>
              </a:ext>
            </a:extLst>
          </p:cNvPr>
          <p:cNvSpPr>
            <a:spLocks noGrp="1"/>
          </p:cNvSpPr>
          <p:nvPr>
            <p:ph type="title"/>
          </p:nvPr>
        </p:nvSpPr>
        <p:spPr/>
        <p:txBody>
          <a:bodyPr/>
          <a:lstStyle/>
          <a:p>
            <a:r>
              <a:rPr lang="en-GB" dirty="0"/>
              <a:t>Worksheets today</a:t>
            </a:r>
          </a:p>
        </p:txBody>
      </p:sp>
      <p:sp>
        <p:nvSpPr>
          <p:cNvPr id="3" name="Text Placeholder 2">
            <a:extLst>
              <a:ext uri="{FF2B5EF4-FFF2-40B4-BE49-F238E27FC236}">
                <a16:creationId xmlns:a16="http://schemas.microsoft.com/office/drawing/2014/main" id="{6E2B1882-2ED5-CCDB-6EC7-AE1AF409B351}"/>
              </a:ext>
            </a:extLst>
          </p:cNvPr>
          <p:cNvSpPr>
            <a:spLocks noGrp="1"/>
          </p:cNvSpPr>
          <p:nvPr>
            <p:ph type="body" idx="1"/>
          </p:nvPr>
        </p:nvSpPr>
        <p:spPr>
          <a:xfrm>
            <a:off x="415600" y="2007600"/>
            <a:ext cx="11360800" cy="4101600"/>
          </a:xfrm>
        </p:spPr>
        <p:txBody>
          <a:bodyPr/>
          <a:lstStyle/>
          <a:p>
            <a:r>
              <a:rPr lang="en-GB" dirty="0"/>
              <a:t>We will download online datasets</a:t>
            </a:r>
          </a:p>
          <a:p>
            <a:r>
              <a:rPr lang="en-GB" dirty="0"/>
              <a:t>We will grab the data we want from the dataset</a:t>
            </a:r>
          </a:p>
          <a:p>
            <a:r>
              <a:rPr lang="en-GB" dirty="0"/>
              <a:t>We will train regression models and optimise them</a:t>
            </a:r>
          </a:p>
          <a:p>
            <a:pPr marL="194729" indent="0">
              <a:buNone/>
            </a:pPr>
            <a:endParaRPr lang="en-GB" dirty="0"/>
          </a:p>
          <a:p>
            <a:pPr marL="194729" indent="0">
              <a:buNone/>
            </a:pPr>
            <a:r>
              <a:rPr lang="en-GB" dirty="0"/>
              <a:t>Challenge: Once completed can you find your own datasets</a:t>
            </a:r>
          </a:p>
        </p:txBody>
      </p:sp>
    </p:spTree>
    <p:extLst>
      <p:ext uri="{BB962C8B-B14F-4D97-AF65-F5344CB8AC3E}">
        <p14:creationId xmlns:p14="http://schemas.microsoft.com/office/powerpoint/2010/main" val="4285024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9"/>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a:t>Overview of regression analysis</a:t>
            </a:r>
            <a:endParaRPr/>
          </a:p>
        </p:txBody>
      </p:sp>
      <p:sp>
        <p:nvSpPr>
          <p:cNvPr id="282" name="Google Shape;282;p39"/>
          <p:cNvSpPr txBox="1">
            <a:spLocks noGrp="1"/>
          </p:cNvSpPr>
          <p:nvPr>
            <p:ph type="body" idx="1"/>
          </p:nvPr>
        </p:nvSpPr>
        <p:spPr>
          <a:xfrm>
            <a:off x="415600" y="2007600"/>
            <a:ext cx="5333200" cy="4101600"/>
          </a:xfrm>
          <a:prstGeom prst="rect">
            <a:avLst/>
          </a:prstGeom>
        </p:spPr>
        <p:txBody>
          <a:bodyPr spcFirstLastPara="1" vert="horz" wrap="square" lIns="121900" tIns="121900" rIns="121900" bIns="121900" rtlCol="0" anchor="t" anchorCtr="0">
            <a:normAutofit/>
          </a:bodyPr>
          <a:lstStyle/>
          <a:p>
            <a:pPr marL="0" indent="0">
              <a:spcAft>
                <a:spcPts val="1600"/>
              </a:spcAft>
              <a:buNone/>
            </a:pPr>
            <a:r>
              <a:rPr lang="en-GB"/>
              <a:t>Regression in simple terms is a statistical method used to understand and quantify the relationship between two or more variables. It helps us predict or estimate the value of one variable based on the values of other variables.</a:t>
            </a:r>
            <a:endParaRPr/>
          </a:p>
        </p:txBody>
      </p:sp>
      <p:pic>
        <p:nvPicPr>
          <p:cNvPr id="283" name="Google Shape;283;p39" descr="What is Linear Regression?- Spiceworks - Spiceworks"/>
          <p:cNvPicPr preferRelativeResize="0"/>
          <p:nvPr/>
        </p:nvPicPr>
        <p:blipFill rotWithShape="1">
          <a:blip r:embed="rId3">
            <a:alphaModFix/>
          </a:blip>
          <a:srcRect t="15761"/>
          <a:stretch/>
        </p:blipFill>
        <p:spPr>
          <a:xfrm>
            <a:off x="6521831" y="2007585"/>
            <a:ext cx="4167456" cy="30426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0"/>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a:t>Key terms in regression</a:t>
            </a:r>
            <a:endParaRPr/>
          </a:p>
          <a:p>
            <a:endParaRPr/>
          </a:p>
        </p:txBody>
      </p:sp>
      <p:sp>
        <p:nvSpPr>
          <p:cNvPr id="289" name="Google Shape;289;p40"/>
          <p:cNvSpPr txBox="1">
            <a:spLocks noGrp="1"/>
          </p:cNvSpPr>
          <p:nvPr>
            <p:ph type="body" idx="1"/>
          </p:nvPr>
        </p:nvSpPr>
        <p:spPr>
          <a:xfrm>
            <a:off x="415600" y="2007600"/>
            <a:ext cx="5333200" cy="4101600"/>
          </a:xfrm>
          <a:prstGeom prst="rect">
            <a:avLst/>
          </a:prstGeom>
        </p:spPr>
        <p:txBody>
          <a:bodyPr spcFirstLastPara="1" vert="horz" wrap="square" lIns="121900" tIns="121900" rIns="121900" bIns="121900" rtlCol="0" anchor="t" anchorCtr="0">
            <a:normAutofit fontScale="92500" lnSpcReduction="10000"/>
          </a:bodyPr>
          <a:lstStyle/>
          <a:p>
            <a:pPr marL="0" indent="0">
              <a:buNone/>
            </a:pPr>
            <a:r>
              <a:rPr lang="en-GB"/>
              <a:t>Dependent variable – The variable being predicted</a:t>
            </a:r>
            <a:endParaRPr/>
          </a:p>
          <a:p>
            <a:pPr marL="0" indent="0">
              <a:spcBef>
                <a:spcPts val="1600"/>
              </a:spcBef>
              <a:buNone/>
            </a:pPr>
            <a:r>
              <a:rPr lang="en-GB"/>
              <a:t>Independent variable – The variable used to predict the dependent</a:t>
            </a:r>
            <a:endParaRPr/>
          </a:p>
          <a:p>
            <a:pPr marL="0" indent="0">
              <a:spcBef>
                <a:spcPts val="1600"/>
              </a:spcBef>
              <a:buNone/>
            </a:pPr>
            <a:r>
              <a:rPr lang="en-GB"/>
              <a:t>Types we will cover:</a:t>
            </a:r>
            <a:endParaRPr/>
          </a:p>
          <a:p>
            <a:pPr marL="0" indent="0">
              <a:spcBef>
                <a:spcPts val="1600"/>
              </a:spcBef>
              <a:buNone/>
            </a:pPr>
            <a:r>
              <a:rPr lang="en-GB"/>
              <a:t>Linear regression</a:t>
            </a:r>
            <a:endParaRPr/>
          </a:p>
          <a:p>
            <a:pPr marL="0" indent="0">
              <a:spcBef>
                <a:spcPts val="1600"/>
              </a:spcBef>
              <a:buNone/>
            </a:pPr>
            <a:r>
              <a:rPr lang="en-GB"/>
              <a:t>Multiple linear regression</a:t>
            </a:r>
            <a:endParaRPr/>
          </a:p>
          <a:p>
            <a:pPr marL="0" indent="0">
              <a:spcBef>
                <a:spcPts val="1600"/>
              </a:spcBef>
              <a:buNone/>
            </a:pPr>
            <a:r>
              <a:rPr lang="en-GB"/>
              <a:t>Logistic regression</a:t>
            </a:r>
            <a:endParaRPr/>
          </a:p>
          <a:p>
            <a:pPr marL="0" indent="0">
              <a:spcBef>
                <a:spcPts val="1600"/>
              </a:spcBef>
              <a:buNone/>
            </a:pPr>
            <a:endParaRPr/>
          </a:p>
          <a:p>
            <a:pPr marL="0" indent="0">
              <a:spcBef>
                <a:spcPts val="1600"/>
              </a:spcBef>
              <a:spcAft>
                <a:spcPts val="1600"/>
              </a:spcAft>
              <a:buNone/>
            </a:pPr>
            <a:endParaRPr/>
          </a:p>
        </p:txBody>
      </p:sp>
      <p:pic>
        <p:nvPicPr>
          <p:cNvPr id="290" name="Google Shape;290;p40"/>
          <p:cNvPicPr preferRelativeResize="0"/>
          <p:nvPr/>
        </p:nvPicPr>
        <p:blipFill>
          <a:blip r:embed="rId3">
            <a:alphaModFix/>
          </a:blip>
          <a:stretch>
            <a:fillRect/>
          </a:stretch>
        </p:blipFill>
        <p:spPr>
          <a:xfrm>
            <a:off x="7586868" y="4189899"/>
            <a:ext cx="4269433" cy="23765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5"/>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a:t>Linear regression</a:t>
            </a:r>
            <a:endParaRPr/>
          </a:p>
        </p:txBody>
      </p:sp>
      <p:sp>
        <p:nvSpPr>
          <p:cNvPr id="326" name="Google Shape;326;p45"/>
          <p:cNvSpPr txBox="1">
            <a:spLocks noGrp="1"/>
          </p:cNvSpPr>
          <p:nvPr>
            <p:ph type="body" idx="1"/>
          </p:nvPr>
        </p:nvSpPr>
        <p:spPr>
          <a:xfrm>
            <a:off x="415600" y="2007600"/>
            <a:ext cx="5333200" cy="4101600"/>
          </a:xfrm>
          <a:prstGeom prst="rect">
            <a:avLst/>
          </a:prstGeom>
        </p:spPr>
        <p:txBody>
          <a:bodyPr spcFirstLastPara="1" vert="horz" wrap="square" lIns="121900" tIns="121900" rIns="121900" bIns="121900" rtlCol="0" anchor="t" anchorCtr="0">
            <a:normAutofit/>
          </a:bodyPr>
          <a:lstStyle/>
          <a:p>
            <a:pPr marL="0" indent="0">
              <a:buNone/>
            </a:pPr>
            <a:r>
              <a:rPr lang="en-GB"/>
              <a:t>Simplest form of regression</a:t>
            </a:r>
            <a:endParaRPr/>
          </a:p>
          <a:p>
            <a:pPr marL="0" indent="0">
              <a:spcBef>
                <a:spcPts val="1600"/>
              </a:spcBef>
              <a:buNone/>
            </a:pPr>
            <a:r>
              <a:rPr lang="en-GB"/>
              <a:t>Purpose: Predict and understand the relationship between variables</a:t>
            </a:r>
            <a:endParaRPr/>
          </a:p>
          <a:p>
            <a:pPr marL="0" indent="0">
              <a:spcBef>
                <a:spcPts val="1600"/>
              </a:spcBef>
              <a:buNone/>
            </a:pPr>
            <a:endParaRPr/>
          </a:p>
          <a:p>
            <a:pPr marL="0" indent="0">
              <a:spcBef>
                <a:spcPts val="1600"/>
              </a:spcBef>
              <a:buNone/>
            </a:pPr>
            <a:endParaRPr/>
          </a:p>
          <a:p>
            <a:pPr marL="0" indent="0">
              <a:spcBef>
                <a:spcPts val="1600"/>
              </a:spcBef>
              <a:spcAft>
                <a:spcPts val="1600"/>
              </a:spcAft>
              <a:buNone/>
            </a:pPr>
            <a:endParaRPr/>
          </a:p>
        </p:txBody>
      </p:sp>
      <p:pic>
        <p:nvPicPr>
          <p:cNvPr id="327" name="Google Shape;327;p45"/>
          <p:cNvPicPr preferRelativeResize="0"/>
          <p:nvPr/>
        </p:nvPicPr>
        <p:blipFill>
          <a:blip r:embed="rId3">
            <a:alphaModFix/>
          </a:blip>
          <a:stretch>
            <a:fillRect/>
          </a:stretch>
        </p:blipFill>
        <p:spPr>
          <a:xfrm>
            <a:off x="7639867" y="3289496"/>
            <a:ext cx="3871867" cy="211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6"/>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a:t>Example</a:t>
            </a:r>
            <a:endParaRPr/>
          </a:p>
        </p:txBody>
      </p:sp>
      <p:sp>
        <p:nvSpPr>
          <p:cNvPr id="333" name="Google Shape;333;p46"/>
          <p:cNvSpPr txBox="1">
            <a:spLocks noGrp="1"/>
          </p:cNvSpPr>
          <p:nvPr>
            <p:ph type="body" idx="1"/>
          </p:nvPr>
        </p:nvSpPr>
        <p:spPr>
          <a:xfrm>
            <a:off x="415600" y="2007600"/>
            <a:ext cx="11021200" cy="4101600"/>
          </a:xfrm>
          <a:prstGeom prst="rect">
            <a:avLst/>
          </a:prstGeom>
        </p:spPr>
        <p:txBody>
          <a:bodyPr spcFirstLastPara="1" vert="horz" wrap="square" lIns="121900" tIns="121900" rIns="121900" bIns="121900" rtlCol="0" anchor="t" anchorCtr="0">
            <a:normAutofit/>
          </a:bodyPr>
          <a:lstStyle/>
          <a:p>
            <a:pPr marL="0" indent="0">
              <a:buNone/>
            </a:pPr>
            <a:r>
              <a:rPr lang="en-GB"/>
              <a:t>Predicting salary based on experience</a:t>
            </a:r>
            <a:endParaRPr/>
          </a:p>
          <a:p>
            <a:pPr marL="0" indent="0">
              <a:spcBef>
                <a:spcPts val="1600"/>
              </a:spcBef>
              <a:buNone/>
            </a:pPr>
            <a:endParaRPr/>
          </a:p>
          <a:p>
            <a:pPr marL="0" indent="0">
              <a:spcBef>
                <a:spcPts val="1600"/>
              </a:spcBef>
              <a:buNone/>
            </a:pPr>
            <a:r>
              <a:rPr lang="en-GB"/>
              <a:t>Salary=β0+β1 ×Years of Experience+ϵ</a:t>
            </a:r>
            <a:endParaRPr/>
          </a:p>
          <a:p>
            <a:pPr marL="0" indent="0">
              <a:spcBef>
                <a:spcPts val="1600"/>
              </a:spcBef>
              <a:buNone/>
            </a:pPr>
            <a:r>
              <a:rPr lang="en-GB"/>
              <a:t>β0 is the intercept (base salary when experience is zero).</a:t>
            </a:r>
            <a:endParaRPr/>
          </a:p>
          <a:p>
            <a:pPr marL="0" indent="0">
              <a:spcBef>
                <a:spcPts val="1600"/>
              </a:spcBef>
              <a:buNone/>
            </a:pPr>
            <a:r>
              <a:rPr lang="en-GB"/>
              <a:t>β1 is the slope (change in salary for each additional year of experience).</a:t>
            </a:r>
            <a:endParaRPr/>
          </a:p>
          <a:p>
            <a:pPr marL="0" indent="0">
              <a:spcBef>
                <a:spcPts val="1600"/>
              </a:spcBef>
              <a:buNone/>
            </a:pPr>
            <a:r>
              <a:rPr lang="en-GB"/>
              <a:t>ϵ represents the error term.</a:t>
            </a:r>
            <a:endParaRPr/>
          </a:p>
          <a:p>
            <a:pPr marL="0" indent="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7"/>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a:t>Example</a:t>
            </a:r>
            <a:endParaRPr/>
          </a:p>
        </p:txBody>
      </p:sp>
      <p:graphicFrame>
        <p:nvGraphicFramePr>
          <p:cNvPr id="339" name="Google Shape;339;p47"/>
          <p:cNvGraphicFramePr/>
          <p:nvPr/>
        </p:nvGraphicFramePr>
        <p:xfrm>
          <a:off x="2629151" y="1824518"/>
          <a:ext cx="6724066" cy="4876940"/>
        </p:xfrm>
        <a:graphic>
          <a:graphicData uri="http://schemas.openxmlformats.org/drawingml/2006/table">
            <a:tbl>
              <a:tblPr firstRow="1" bandRow="1">
                <a:noFill/>
              </a:tblPr>
              <a:tblGrid>
                <a:gridCol w="3362033">
                  <a:extLst>
                    <a:ext uri="{9D8B030D-6E8A-4147-A177-3AD203B41FA5}">
                      <a16:colId xmlns:a16="http://schemas.microsoft.com/office/drawing/2014/main" val="20000"/>
                    </a:ext>
                  </a:extLst>
                </a:gridCol>
                <a:gridCol w="3362033">
                  <a:extLst>
                    <a:ext uri="{9D8B030D-6E8A-4147-A177-3AD203B41FA5}">
                      <a16:colId xmlns:a16="http://schemas.microsoft.com/office/drawing/2014/main" val="20001"/>
                    </a:ext>
                  </a:extLst>
                </a:gridCol>
              </a:tblGrid>
              <a:tr h="487693">
                <a:tc>
                  <a:txBody>
                    <a:bodyPr/>
                    <a:lstStyle/>
                    <a:p>
                      <a:pPr marL="0" marR="0" lvl="0" indent="0" algn="l" rtl="0">
                        <a:spcBef>
                          <a:spcPts val="0"/>
                        </a:spcBef>
                        <a:spcAft>
                          <a:spcPts val="0"/>
                        </a:spcAft>
                        <a:buNone/>
                      </a:pPr>
                      <a:r>
                        <a:rPr lang="en-GB" sz="2400" u="none" strike="noStrike" cap="none"/>
                        <a:t>Salary (y)</a:t>
                      </a:r>
                      <a:endParaRPr sz="2400"/>
                    </a:p>
                  </a:txBody>
                  <a:tcPr marL="121933" marR="121933" marT="60967" marB="60967"/>
                </a:tc>
                <a:tc>
                  <a:txBody>
                    <a:bodyPr/>
                    <a:lstStyle/>
                    <a:p>
                      <a:pPr marL="0" marR="0" lvl="0" indent="0" algn="l" rtl="0">
                        <a:spcBef>
                          <a:spcPts val="0"/>
                        </a:spcBef>
                        <a:spcAft>
                          <a:spcPts val="0"/>
                        </a:spcAft>
                        <a:buNone/>
                      </a:pPr>
                      <a:r>
                        <a:rPr lang="en-GB" sz="2400"/>
                        <a:t>Years experience (x)</a:t>
                      </a:r>
                      <a:endParaRPr sz="2400"/>
                    </a:p>
                  </a:txBody>
                  <a:tcPr marL="121933" marR="121933" marT="60967" marB="60967"/>
                </a:tc>
                <a:extLst>
                  <a:ext uri="{0D108BD9-81ED-4DB2-BD59-A6C34878D82A}">
                    <a16:rowId xmlns:a16="http://schemas.microsoft.com/office/drawing/2014/main" val="10000"/>
                  </a:ext>
                </a:extLst>
              </a:tr>
              <a:tr h="487693">
                <a:tc>
                  <a:txBody>
                    <a:bodyPr/>
                    <a:lstStyle/>
                    <a:p>
                      <a:pPr marL="0" marR="0" lvl="0" indent="0" algn="l" rtl="0">
                        <a:spcBef>
                          <a:spcPts val="0"/>
                        </a:spcBef>
                        <a:spcAft>
                          <a:spcPts val="0"/>
                        </a:spcAft>
                        <a:buNone/>
                      </a:pPr>
                      <a:r>
                        <a:rPr lang="en-GB" sz="2400"/>
                        <a:t>10k</a:t>
                      </a:r>
                      <a:endParaRPr sz="2400"/>
                    </a:p>
                  </a:txBody>
                  <a:tcPr marL="121933" marR="121933" marT="60967" marB="60967"/>
                </a:tc>
                <a:tc>
                  <a:txBody>
                    <a:bodyPr/>
                    <a:lstStyle/>
                    <a:p>
                      <a:pPr marL="0" marR="0" lvl="0" indent="0" algn="l" rtl="0">
                        <a:spcBef>
                          <a:spcPts val="0"/>
                        </a:spcBef>
                        <a:spcAft>
                          <a:spcPts val="0"/>
                        </a:spcAft>
                        <a:buNone/>
                      </a:pPr>
                      <a:r>
                        <a:rPr lang="en-GB" sz="2400"/>
                        <a:t>3</a:t>
                      </a:r>
                      <a:endParaRPr sz="2400"/>
                    </a:p>
                  </a:txBody>
                  <a:tcPr marL="121933" marR="121933" marT="60967" marB="60967"/>
                </a:tc>
                <a:extLst>
                  <a:ext uri="{0D108BD9-81ED-4DB2-BD59-A6C34878D82A}">
                    <a16:rowId xmlns:a16="http://schemas.microsoft.com/office/drawing/2014/main" val="10001"/>
                  </a:ext>
                </a:extLst>
              </a:tr>
              <a:tr h="487693">
                <a:tc>
                  <a:txBody>
                    <a:bodyPr/>
                    <a:lstStyle/>
                    <a:p>
                      <a:pPr marL="0" marR="0" lvl="0" indent="0" algn="l" rtl="0">
                        <a:spcBef>
                          <a:spcPts val="0"/>
                        </a:spcBef>
                        <a:spcAft>
                          <a:spcPts val="0"/>
                        </a:spcAft>
                        <a:buNone/>
                      </a:pPr>
                      <a:r>
                        <a:rPr lang="en-GB" sz="2400"/>
                        <a:t>11k</a:t>
                      </a:r>
                      <a:endParaRPr sz="2400"/>
                    </a:p>
                  </a:txBody>
                  <a:tcPr marL="121933" marR="121933" marT="60967" marB="60967"/>
                </a:tc>
                <a:tc>
                  <a:txBody>
                    <a:bodyPr/>
                    <a:lstStyle/>
                    <a:p>
                      <a:pPr marL="0" marR="0" lvl="0" indent="0" algn="l" rtl="0">
                        <a:spcBef>
                          <a:spcPts val="0"/>
                        </a:spcBef>
                        <a:spcAft>
                          <a:spcPts val="0"/>
                        </a:spcAft>
                        <a:buNone/>
                      </a:pPr>
                      <a:r>
                        <a:rPr lang="en-GB" sz="2400"/>
                        <a:t>4</a:t>
                      </a:r>
                      <a:endParaRPr sz="2400"/>
                    </a:p>
                  </a:txBody>
                  <a:tcPr marL="121933" marR="121933" marT="60967" marB="60967"/>
                </a:tc>
                <a:extLst>
                  <a:ext uri="{0D108BD9-81ED-4DB2-BD59-A6C34878D82A}">
                    <a16:rowId xmlns:a16="http://schemas.microsoft.com/office/drawing/2014/main" val="10002"/>
                  </a:ext>
                </a:extLst>
              </a:tr>
              <a:tr h="487693">
                <a:tc>
                  <a:txBody>
                    <a:bodyPr/>
                    <a:lstStyle/>
                    <a:p>
                      <a:pPr marL="0" marR="0" lvl="0" indent="0" algn="l" rtl="0">
                        <a:spcBef>
                          <a:spcPts val="0"/>
                        </a:spcBef>
                        <a:spcAft>
                          <a:spcPts val="0"/>
                        </a:spcAft>
                        <a:buNone/>
                      </a:pPr>
                      <a:r>
                        <a:rPr lang="en-GB" sz="2400"/>
                        <a:t>15k</a:t>
                      </a:r>
                      <a:endParaRPr sz="2400"/>
                    </a:p>
                  </a:txBody>
                  <a:tcPr marL="121933" marR="121933" marT="60967" marB="60967"/>
                </a:tc>
                <a:tc>
                  <a:txBody>
                    <a:bodyPr/>
                    <a:lstStyle/>
                    <a:p>
                      <a:pPr marL="0" marR="0" lvl="0" indent="0" algn="l" rtl="0">
                        <a:spcBef>
                          <a:spcPts val="0"/>
                        </a:spcBef>
                        <a:spcAft>
                          <a:spcPts val="0"/>
                        </a:spcAft>
                        <a:buNone/>
                      </a:pPr>
                      <a:r>
                        <a:rPr lang="en-GB" sz="2400"/>
                        <a:t>3</a:t>
                      </a:r>
                      <a:endParaRPr sz="2400"/>
                    </a:p>
                  </a:txBody>
                  <a:tcPr marL="121933" marR="121933" marT="60967" marB="60967"/>
                </a:tc>
                <a:extLst>
                  <a:ext uri="{0D108BD9-81ED-4DB2-BD59-A6C34878D82A}">
                    <a16:rowId xmlns:a16="http://schemas.microsoft.com/office/drawing/2014/main" val="10003"/>
                  </a:ext>
                </a:extLst>
              </a:tr>
              <a:tr h="487693">
                <a:tc>
                  <a:txBody>
                    <a:bodyPr/>
                    <a:lstStyle/>
                    <a:p>
                      <a:pPr marL="0" marR="0" lvl="0" indent="0" algn="l" rtl="0">
                        <a:spcBef>
                          <a:spcPts val="0"/>
                        </a:spcBef>
                        <a:spcAft>
                          <a:spcPts val="0"/>
                        </a:spcAft>
                        <a:buNone/>
                      </a:pPr>
                      <a:r>
                        <a:rPr lang="en-GB" sz="2400"/>
                        <a:t>20k</a:t>
                      </a:r>
                      <a:endParaRPr sz="2400"/>
                    </a:p>
                  </a:txBody>
                  <a:tcPr marL="121933" marR="121933" marT="60967" marB="60967"/>
                </a:tc>
                <a:tc>
                  <a:txBody>
                    <a:bodyPr/>
                    <a:lstStyle/>
                    <a:p>
                      <a:pPr marL="0" marR="0" lvl="0" indent="0" algn="l" rtl="0">
                        <a:spcBef>
                          <a:spcPts val="0"/>
                        </a:spcBef>
                        <a:spcAft>
                          <a:spcPts val="0"/>
                        </a:spcAft>
                        <a:buNone/>
                      </a:pPr>
                      <a:r>
                        <a:rPr lang="en-GB" sz="2400"/>
                        <a:t>5</a:t>
                      </a:r>
                      <a:endParaRPr sz="2400"/>
                    </a:p>
                  </a:txBody>
                  <a:tcPr marL="121933" marR="121933" marT="60967" marB="60967"/>
                </a:tc>
                <a:extLst>
                  <a:ext uri="{0D108BD9-81ED-4DB2-BD59-A6C34878D82A}">
                    <a16:rowId xmlns:a16="http://schemas.microsoft.com/office/drawing/2014/main" val="10004"/>
                  </a:ext>
                </a:extLst>
              </a:tr>
              <a:tr h="487693">
                <a:tc>
                  <a:txBody>
                    <a:bodyPr/>
                    <a:lstStyle/>
                    <a:p>
                      <a:pPr marL="0" marR="0" lvl="0" indent="0" algn="l" rtl="0">
                        <a:spcBef>
                          <a:spcPts val="0"/>
                        </a:spcBef>
                        <a:spcAft>
                          <a:spcPts val="0"/>
                        </a:spcAft>
                        <a:buNone/>
                      </a:pPr>
                      <a:r>
                        <a:rPr lang="en-GB" sz="2400"/>
                        <a:t>30k</a:t>
                      </a:r>
                      <a:endParaRPr sz="2400"/>
                    </a:p>
                  </a:txBody>
                  <a:tcPr marL="121933" marR="121933" marT="60967" marB="60967"/>
                </a:tc>
                <a:tc>
                  <a:txBody>
                    <a:bodyPr/>
                    <a:lstStyle/>
                    <a:p>
                      <a:pPr marL="0" marR="0" lvl="0" indent="0" algn="l" rtl="0">
                        <a:spcBef>
                          <a:spcPts val="0"/>
                        </a:spcBef>
                        <a:spcAft>
                          <a:spcPts val="0"/>
                        </a:spcAft>
                        <a:buNone/>
                      </a:pPr>
                      <a:r>
                        <a:rPr lang="en-GB" sz="2400"/>
                        <a:t>10</a:t>
                      </a:r>
                      <a:endParaRPr sz="2400"/>
                    </a:p>
                  </a:txBody>
                  <a:tcPr marL="121933" marR="121933" marT="60967" marB="60967"/>
                </a:tc>
                <a:extLst>
                  <a:ext uri="{0D108BD9-81ED-4DB2-BD59-A6C34878D82A}">
                    <a16:rowId xmlns:a16="http://schemas.microsoft.com/office/drawing/2014/main" val="10005"/>
                  </a:ext>
                </a:extLst>
              </a:tr>
              <a:tr h="487693">
                <a:tc>
                  <a:txBody>
                    <a:bodyPr/>
                    <a:lstStyle/>
                    <a:p>
                      <a:pPr marL="0" marR="0" lvl="0" indent="0" algn="l" rtl="0">
                        <a:spcBef>
                          <a:spcPts val="0"/>
                        </a:spcBef>
                        <a:spcAft>
                          <a:spcPts val="0"/>
                        </a:spcAft>
                        <a:buNone/>
                      </a:pPr>
                      <a:r>
                        <a:rPr lang="en-GB" sz="2400"/>
                        <a:t>50k</a:t>
                      </a:r>
                      <a:endParaRPr sz="2400"/>
                    </a:p>
                  </a:txBody>
                  <a:tcPr marL="121933" marR="121933" marT="60967" marB="60967"/>
                </a:tc>
                <a:tc>
                  <a:txBody>
                    <a:bodyPr/>
                    <a:lstStyle/>
                    <a:p>
                      <a:pPr marL="0" marR="0" lvl="0" indent="0" algn="l" rtl="0">
                        <a:spcBef>
                          <a:spcPts val="0"/>
                        </a:spcBef>
                        <a:spcAft>
                          <a:spcPts val="0"/>
                        </a:spcAft>
                        <a:buNone/>
                      </a:pPr>
                      <a:r>
                        <a:rPr lang="en-GB" sz="2400"/>
                        <a:t>10</a:t>
                      </a:r>
                      <a:endParaRPr sz="2400"/>
                    </a:p>
                  </a:txBody>
                  <a:tcPr marL="121933" marR="121933" marT="60967" marB="60967"/>
                </a:tc>
                <a:extLst>
                  <a:ext uri="{0D108BD9-81ED-4DB2-BD59-A6C34878D82A}">
                    <a16:rowId xmlns:a16="http://schemas.microsoft.com/office/drawing/2014/main" val="10006"/>
                  </a:ext>
                </a:extLst>
              </a:tr>
              <a:tr h="487693">
                <a:tc>
                  <a:txBody>
                    <a:bodyPr/>
                    <a:lstStyle/>
                    <a:p>
                      <a:pPr marL="0" marR="0" lvl="0" indent="0" algn="l" rtl="0">
                        <a:spcBef>
                          <a:spcPts val="0"/>
                        </a:spcBef>
                        <a:spcAft>
                          <a:spcPts val="0"/>
                        </a:spcAft>
                        <a:buNone/>
                      </a:pPr>
                      <a:r>
                        <a:rPr lang="en-GB" sz="2400"/>
                        <a:t>60k</a:t>
                      </a:r>
                      <a:endParaRPr sz="2400"/>
                    </a:p>
                  </a:txBody>
                  <a:tcPr marL="121933" marR="121933" marT="60967" marB="60967"/>
                </a:tc>
                <a:tc>
                  <a:txBody>
                    <a:bodyPr/>
                    <a:lstStyle/>
                    <a:p>
                      <a:pPr marL="0" marR="0" lvl="0" indent="0" algn="l" rtl="0">
                        <a:spcBef>
                          <a:spcPts val="0"/>
                        </a:spcBef>
                        <a:spcAft>
                          <a:spcPts val="0"/>
                        </a:spcAft>
                        <a:buNone/>
                      </a:pPr>
                      <a:r>
                        <a:rPr lang="en-GB" sz="2400"/>
                        <a:t>12</a:t>
                      </a:r>
                      <a:endParaRPr sz="2400"/>
                    </a:p>
                  </a:txBody>
                  <a:tcPr marL="121933" marR="121933" marT="60967" marB="60967"/>
                </a:tc>
                <a:extLst>
                  <a:ext uri="{0D108BD9-81ED-4DB2-BD59-A6C34878D82A}">
                    <a16:rowId xmlns:a16="http://schemas.microsoft.com/office/drawing/2014/main" val="10007"/>
                  </a:ext>
                </a:extLst>
              </a:tr>
              <a:tr h="487693">
                <a:tc>
                  <a:txBody>
                    <a:bodyPr/>
                    <a:lstStyle/>
                    <a:p>
                      <a:pPr marL="0" marR="0" lvl="0" indent="0" algn="l" rtl="0">
                        <a:spcBef>
                          <a:spcPts val="0"/>
                        </a:spcBef>
                        <a:spcAft>
                          <a:spcPts val="0"/>
                        </a:spcAft>
                        <a:buNone/>
                      </a:pPr>
                      <a:r>
                        <a:rPr lang="en-GB" sz="2400"/>
                        <a:t>61k</a:t>
                      </a:r>
                      <a:endParaRPr sz="2400"/>
                    </a:p>
                  </a:txBody>
                  <a:tcPr marL="121933" marR="121933" marT="60967" marB="60967"/>
                </a:tc>
                <a:tc>
                  <a:txBody>
                    <a:bodyPr/>
                    <a:lstStyle/>
                    <a:p>
                      <a:pPr marL="0" marR="0" lvl="0" indent="0" algn="l" rtl="0">
                        <a:spcBef>
                          <a:spcPts val="0"/>
                        </a:spcBef>
                        <a:spcAft>
                          <a:spcPts val="0"/>
                        </a:spcAft>
                        <a:buNone/>
                      </a:pPr>
                      <a:r>
                        <a:rPr lang="en-GB" sz="2400"/>
                        <a:t>11</a:t>
                      </a:r>
                      <a:endParaRPr sz="2400"/>
                    </a:p>
                  </a:txBody>
                  <a:tcPr marL="121933" marR="121933" marT="60967" marB="60967"/>
                </a:tc>
                <a:extLst>
                  <a:ext uri="{0D108BD9-81ED-4DB2-BD59-A6C34878D82A}">
                    <a16:rowId xmlns:a16="http://schemas.microsoft.com/office/drawing/2014/main" val="10008"/>
                  </a:ext>
                </a:extLst>
              </a:tr>
              <a:tr h="487693">
                <a:tc>
                  <a:txBody>
                    <a:bodyPr/>
                    <a:lstStyle/>
                    <a:p>
                      <a:pPr marL="0" marR="0" lvl="0" indent="0" algn="l" rtl="0">
                        <a:spcBef>
                          <a:spcPts val="0"/>
                        </a:spcBef>
                        <a:spcAft>
                          <a:spcPts val="0"/>
                        </a:spcAft>
                        <a:buNone/>
                      </a:pPr>
                      <a:r>
                        <a:rPr lang="en-GB" sz="2400"/>
                        <a:t>70k</a:t>
                      </a:r>
                      <a:endParaRPr sz="2400"/>
                    </a:p>
                  </a:txBody>
                  <a:tcPr marL="121933" marR="121933" marT="60967" marB="60967"/>
                </a:tc>
                <a:tc>
                  <a:txBody>
                    <a:bodyPr/>
                    <a:lstStyle/>
                    <a:p>
                      <a:pPr marL="0" marR="0" lvl="0" indent="0" algn="l" rtl="0">
                        <a:spcBef>
                          <a:spcPts val="0"/>
                        </a:spcBef>
                        <a:spcAft>
                          <a:spcPts val="0"/>
                        </a:spcAft>
                        <a:buNone/>
                      </a:pPr>
                      <a:r>
                        <a:rPr lang="en-GB" sz="2400"/>
                        <a:t>13</a:t>
                      </a:r>
                      <a:endParaRPr sz="2400"/>
                    </a:p>
                  </a:txBody>
                  <a:tcPr marL="121933" marR="121933" marT="60967" marB="60967"/>
                </a:tc>
                <a:extLst>
                  <a:ext uri="{0D108BD9-81ED-4DB2-BD59-A6C34878D82A}">
                    <a16:rowId xmlns:a16="http://schemas.microsoft.com/office/drawing/2014/main" val="10009"/>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8"/>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a:t>Example</a:t>
            </a:r>
            <a:endParaRPr/>
          </a:p>
        </p:txBody>
      </p:sp>
      <p:sp>
        <p:nvSpPr>
          <p:cNvPr id="345" name="Google Shape;345;p48"/>
          <p:cNvSpPr txBox="1">
            <a:spLocks noGrp="1"/>
          </p:cNvSpPr>
          <p:nvPr>
            <p:ph type="body" idx="1"/>
          </p:nvPr>
        </p:nvSpPr>
        <p:spPr>
          <a:xfrm>
            <a:off x="415600" y="2007600"/>
            <a:ext cx="5333200" cy="4101600"/>
          </a:xfrm>
          <a:prstGeom prst="rect">
            <a:avLst/>
          </a:prstGeom>
        </p:spPr>
        <p:txBody>
          <a:bodyPr spcFirstLastPara="1" vert="horz" wrap="square" lIns="121900" tIns="121900" rIns="121900" bIns="121900" rtlCol="0" anchor="t" anchorCtr="0">
            <a:normAutofit fontScale="70000" lnSpcReduction="20000"/>
          </a:bodyPr>
          <a:lstStyle/>
          <a:p>
            <a:pPr marL="0" indent="0">
              <a:buNone/>
            </a:pPr>
            <a:r>
              <a:rPr lang="en-GB"/>
              <a:t>Regression models are trained to fit your data set</a:t>
            </a:r>
            <a:endParaRPr/>
          </a:p>
          <a:p>
            <a:pPr marL="0" indent="0">
              <a:spcBef>
                <a:spcPts val="1600"/>
              </a:spcBef>
              <a:buNone/>
            </a:pPr>
            <a:r>
              <a:rPr lang="en-GB"/>
              <a:t>Calculate the mean of x and y: </a:t>
            </a:r>
            <a:endParaRPr/>
          </a:p>
          <a:p>
            <a:pPr marL="0" indent="0">
              <a:spcBef>
                <a:spcPts val="1600"/>
              </a:spcBef>
              <a:buNone/>
            </a:pPr>
            <a:r>
              <a:rPr lang="en-GB"/>
              <a:t>	X mean = 36.33…</a:t>
            </a:r>
            <a:endParaRPr/>
          </a:p>
          <a:p>
            <a:pPr marL="0" indent="0">
              <a:spcBef>
                <a:spcPts val="1600"/>
              </a:spcBef>
              <a:buNone/>
            </a:pPr>
            <a:r>
              <a:rPr lang="en-GB"/>
              <a:t>	y mean = 7.88…</a:t>
            </a:r>
            <a:endParaRPr/>
          </a:p>
          <a:p>
            <a:pPr marL="0" indent="0">
              <a:spcBef>
                <a:spcPts val="1600"/>
              </a:spcBef>
              <a:buNone/>
            </a:pPr>
            <a:r>
              <a:rPr lang="en-GB"/>
              <a:t>Then calculate</a:t>
            </a:r>
            <a:endParaRPr/>
          </a:p>
          <a:p>
            <a:pPr marL="0" indent="0">
              <a:spcBef>
                <a:spcPts val="1600"/>
              </a:spcBef>
              <a:buNone/>
            </a:pPr>
            <a:r>
              <a:rPr lang="en-GB"/>
              <a:t>	 β1 = covariance(X,Y)/variance(X) = 0.181…</a:t>
            </a:r>
            <a:endParaRPr/>
          </a:p>
          <a:p>
            <a:pPr marL="0" indent="0">
              <a:spcBef>
                <a:spcPts val="1600"/>
              </a:spcBef>
              <a:buNone/>
            </a:pPr>
            <a:r>
              <a:rPr lang="en-GB"/>
              <a:t>	 β0 = y mean - β1 * x mean = 1.290…</a:t>
            </a:r>
            <a:endParaRPr/>
          </a:p>
          <a:p>
            <a:pPr marL="0" indent="0">
              <a:spcBef>
                <a:spcPts val="1600"/>
              </a:spcBef>
              <a:spcAft>
                <a:spcPts val="1600"/>
              </a:spcAft>
              <a:buNone/>
            </a:pPr>
            <a:r>
              <a:rPr lang="en-GB"/>
              <a:t>Y = β1x + β0</a:t>
            </a:r>
            <a:endParaRPr/>
          </a:p>
        </p:txBody>
      </p:sp>
      <p:pic>
        <p:nvPicPr>
          <p:cNvPr id="346" name="Google Shape;346;p48"/>
          <p:cNvPicPr preferRelativeResize="0"/>
          <p:nvPr/>
        </p:nvPicPr>
        <p:blipFill rotWithShape="1">
          <a:blip r:embed="rId3">
            <a:alphaModFix/>
          </a:blip>
          <a:srcRect/>
          <a:stretch/>
        </p:blipFill>
        <p:spPr>
          <a:xfrm>
            <a:off x="6626067" y="2535934"/>
            <a:ext cx="4971800" cy="27185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9"/>
          <p:cNvSpPr txBox="1">
            <a:spLocks noGrp="1"/>
          </p:cNvSpPr>
          <p:nvPr>
            <p:ph type="title"/>
          </p:nvPr>
        </p:nvSpPr>
        <p:spPr>
          <a:xfrm>
            <a:off x="415633" y="667900"/>
            <a:ext cx="11360800" cy="831600"/>
          </a:xfrm>
          <a:prstGeom prst="rect">
            <a:avLst/>
          </a:prstGeom>
        </p:spPr>
        <p:txBody>
          <a:bodyPr spcFirstLastPara="1" vert="horz" wrap="square" lIns="121900" tIns="121900" rIns="121900" bIns="121900" rtlCol="0" anchor="t" anchorCtr="0">
            <a:normAutofit fontScale="90000"/>
          </a:bodyPr>
          <a:lstStyle/>
          <a:p>
            <a:r>
              <a:rPr lang="en-GB"/>
              <a:t>Coding this</a:t>
            </a:r>
            <a:endParaRPr/>
          </a:p>
        </p:txBody>
      </p:sp>
      <p:pic>
        <p:nvPicPr>
          <p:cNvPr id="352" name="Google Shape;352;p49"/>
          <p:cNvPicPr preferRelativeResize="0"/>
          <p:nvPr/>
        </p:nvPicPr>
        <p:blipFill rotWithShape="1">
          <a:blip r:embed="rId3">
            <a:alphaModFix/>
          </a:blip>
          <a:srcRect/>
          <a:stretch/>
        </p:blipFill>
        <p:spPr>
          <a:xfrm>
            <a:off x="198324" y="1874923"/>
            <a:ext cx="5419537" cy="4597324"/>
          </a:xfrm>
          <a:prstGeom prst="rect">
            <a:avLst/>
          </a:prstGeom>
          <a:noFill/>
          <a:ln>
            <a:noFill/>
          </a:ln>
        </p:spPr>
      </p:pic>
      <p:pic>
        <p:nvPicPr>
          <p:cNvPr id="353" name="Google Shape;353;p49"/>
          <p:cNvPicPr preferRelativeResize="0"/>
          <p:nvPr/>
        </p:nvPicPr>
        <p:blipFill rotWithShape="1">
          <a:blip r:embed="rId4">
            <a:alphaModFix/>
          </a:blip>
          <a:srcRect/>
          <a:stretch/>
        </p:blipFill>
        <p:spPr>
          <a:xfrm>
            <a:off x="6292696" y="1927056"/>
            <a:ext cx="5419536" cy="449303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748</TotalTime>
  <Words>1232</Words>
  <Application>Microsoft Office PowerPoint</Application>
  <PresentationFormat>Widescreen</PresentationFormat>
  <Paragraphs>163</Paragraphs>
  <Slides>26</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Aptos</vt:lpstr>
      <vt:lpstr>Aptos Display</vt:lpstr>
      <vt:lpstr>Arial</vt:lpstr>
      <vt:lpstr>Office Theme</vt:lpstr>
      <vt:lpstr>Regression and Linear models</vt:lpstr>
      <vt:lpstr>Todays session</vt:lpstr>
      <vt:lpstr>Overview of regression analysis</vt:lpstr>
      <vt:lpstr>Key terms in regression </vt:lpstr>
      <vt:lpstr>Linear regression</vt:lpstr>
      <vt:lpstr>Example</vt:lpstr>
      <vt:lpstr>Example</vt:lpstr>
      <vt:lpstr>Example</vt:lpstr>
      <vt:lpstr>Coding this</vt:lpstr>
      <vt:lpstr>Multi-linear regression</vt:lpstr>
      <vt:lpstr>Adapting the formula</vt:lpstr>
      <vt:lpstr>Regression for images</vt:lpstr>
      <vt:lpstr>Assumptions</vt:lpstr>
      <vt:lpstr>Image to linear data</vt:lpstr>
      <vt:lpstr>Generalised Linear Regression</vt:lpstr>
      <vt:lpstr>Generalised Linear Regression</vt:lpstr>
      <vt:lpstr>Logistic regression</vt:lpstr>
      <vt:lpstr>Example</vt:lpstr>
      <vt:lpstr>Randomly create our model</vt:lpstr>
      <vt:lpstr>Randomly create our model</vt:lpstr>
      <vt:lpstr>Randomly create our model</vt:lpstr>
      <vt:lpstr>Training</vt:lpstr>
      <vt:lpstr>Log loss</vt:lpstr>
      <vt:lpstr>Code does this all for you!</vt:lpstr>
      <vt:lpstr>Online datasets</vt:lpstr>
      <vt:lpstr>Worksheets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Dexter Shepherd</dc:creator>
  <cp:lastModifiedBy>Dexter Shepherd</cp:lastModifiedBy>
  <cp:revision>8</cp:revision>
  <dcterms:created xsi:type="dcterms:W3CDTF">2025-07-08T10:03:37Z</dcterms:created>
  <dcterms:modified xsi:type="dcterms:W3CDTF">2025-07-11T08:52:10Z</dcterms:modified>
</cp:coreProperties>
</file>