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0" r:id="rId4"/>
    <p:sldId id="258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5BDA82-C171-49C4-847C-A8D9FBDBC8E0}" v="37" dt="2020-02-11T19:48:14.921"/>
    <p1510:client id="{15F55785-418E-470F-4CA3-E7A91D0A3C70}" v="8" dt="2020-02-14T19:27:50.037"/>
    <p1510:client id="{1CBB047F-1120-7804-ED0E-DA8D89A448CA}" v="681" dt="2020-02-13T11:55:47.781"/>
    <p1510:client id="{26939E47-6CE2-82D9-8CD5-7D56F0D81F9C}" v="35" dt="2020-02-13T13:28:58.844"/>
    <p1510:client id="{86CCA01D-0AD8-43CB-9E20-3318C951DF00}" v="725" dt="2020-02-11T22:14:36.954"/>
    <p1510:client id="{9F9616E4-5A0C-1FE3-CC49-C4818D7EF1E0}" v="10" dt="2020-02-14T11:20:31.699"/>
    <p1510:client id="{E6E42F2B-497B-9AA1-7E38-1EE193FC8793}" v="678" dt="2020-02-11T11:13:36.3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>
        <p:scale>
          <a:sx n="66" d="100"/>
          <a:sy n="66" d="100"/>
        </p:scale>
        <p:origin x="73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79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839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528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120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11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16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31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042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995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647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905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29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87766" y="4357426"/>
            <a:ext cx="7976559" cy="667340"/>
          </a:xfrm>
        </p:spPr>
        <p:txBody>
          <a:bodyPr>
            <a:normAutofit fontScale="90000"/>
          </a:bodyPr>
          <a:lstStyle/>
          <a:p>
            <a:r>
              <a:rPr lang="de-DE" sz="4800" dirty="0" err="1"/>
              <a:t>Grupo</a:t>
            </a:r>
            <a:r>
              <a:rPr lang="de-DE" sz="4800" dirty="0"/>
              <a:t> 2 – </a:t>
            </a:r>
            <a:r>
              <a:rPr lang="de-DE" sz="4800" dirty="0" err="1"/>
              <a:t>Pesquisa</a:t>
            </a:r>
            <a:r>
              <a:rPr lang="de-DE" sz="4800" dirty="0"/>
              <a:t> e </a:t>
            </a:r>
            <a:r>
              <a:rPr lang="de-DE" sz="4800" dirty="0" err="1"/>
              <a:t>Inovação</a:t>
            </a:r>
            <a:endParaRPr lang="de-DE" sz="480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30DEBBE-C5AC-4696-9463-4AB2601B51BB}"/>
              </a:ext>
            </a:extLst>
          </p:cNvPr>
          <p:cNvSpPr txBox="1"/>
          <p:nvPr/>
        </p:nvSpPr>
        <p:spPr>
          <a:xfrm>
            <a:off x="498764" y="872837"/>
            <a:ext cx="5472544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Gabriel </a:t>
            </a:r>
            <a:r>
              <a:rPr lang="pt-BR" dirty="0" err="1"/>
              <a:t>Sutto</a:t>
            </a:r>
            <a:r>
              <a:rPr lang="pt-BR" dirty="0"/>
              <a:t>: Banco de Dados </a:t>
            </a:r>
            <a:endParaRPr lang="pt-BR"/>
          </a:p>
          <a:p>
            <a:endParaRPr lang="pt-BR" dirty="0"/>
          </a:p>
          <a:p>
            <a:r>
              <a:rPr lang="pt-BR" dirty="0"/>
              <a:t>Matheus Lemes: </a:t>
            </a:r>
            <a:r>
              <a:rPr lang="pt-BR" dirty="0" err="1"/>
              <a:t>BackEnd</a:t>
            </a:r>
            <a:r>
              <a:rPr lang="pt-BR" dirty="0"/>
              <a:t>  - Documentação</a:t>
            </a:r>
          </a:p>
          <a:p>
            <a:endParaRPr lang="pt-BR" dirty="0"/>
          </a:p>
          <a:p>
            <a:r>
              <a:rPr lang="pt-BR" dirty="0"/>
              <a:t>Gustavo Caires: Front - Documentação</a:t>
            </a:r>
          </a:p>
          <a:p>
            <a:endParaRPr lang="pt-BR" dirty="0"/>
          </a:p>
          <a:p>
            <a:r>
              <a:rPr lang="pt-BR" dirty="0"/>
              <a:t>Marcelo: </a:t>
            </a:r>
            <a:r>
              <a:rPr lang="pt-BR" dirty="0" err="1"/>
              <a:t>BackEnd</a:t>
            </a:r>
            <a:r>
              <a:rPr lang="pt-BR" dirty="0"/>
              <a:t> </a:t>
            </a:r>
          </a:p>
          <a:p>
            <a:endParaRPr lang="pt-BR" dirty="0"/>
          </a:p>
          <a:p>
            <a:r>
              <a:rPr lang="pt-BR" dirty="0"/>
              <a:t>Leonardo Ítalo: </a:t>
            </a:r>
            <a:r>
              <a:rPr lang="pt-BR" dirty="0" err="1"/>
              <a:t>BackEnd</a:t>
            </a:r>
            <a:r>
              <a:rPr lang="pt-BR" dirty="0"/>
              <a:t> </a:t>
            </a:r>
          </a:p>
          <a:p>
            <a:endParaRPr lang="pt-BR" dirty="0"/>
          </a:p>
          <a:p>
            <a:r>
              <a:rPr lang="pt-BR" dirty="0"/>
              <a:t>Lucas Pires: Front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C1CF3-9E40-4E4B-BAA2-8F08086B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Contexto e Justificativa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5DB29AA-B8F7-4B83-B983-488B093B95A1}"/>
              </a:ext>
            </a:extLst>
          </p:cNvPr>
          <p:cNvSpPr txBox="1"/>
          <p:nvPr/>
        </p:nvSpPr>
        <p:spPr>
          <a:xfrm>
            <a:off x="4249947" y="1345721"/>
            <a:ext cx="5417388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sz="2000" dirty="0"/>
              <a:t>Doadores que não possuem conhecimentos de instituições próximas;</a:t>
            </a:r>
          </a:p>
          <a:p>
            <a:pPr marL="285750" indent="-285750">
              <a:buFont typeface="Arial"/>
              <a:buChar char="•"/>
            </a:pPr>
            <a:endParaRPr lang="pt-BR" sz="2000" dirty="0"/>
          </a:p>
          <a:p>
            <a:pPr marL="285750" indent="-285750">
              <a:buFont typeface="Arial"/>
              <a:buChar char="•"/>
            </a:pPr>
            <a:r>
              <a:rPr lang="pt-BR" sz="2000" dirty="0"/>
              <a:t>Instituições menores que necessitam de doações;</a:t>
            </a:r>
          </a:p>
          <a:p>
            <a:pPr marL="285750" indent="-285750">
              <a:buFont typeface="Arial"/>
              <a:buChar char="•"/>
            </a:pPr>
            <a:endParaRPr lang="pt-BR" sz="2000" dirty="0"/>
          </a:p>
          <a:p>
            <a:pPr marL="285750" indent="-285750">
              <a:buFont typeface="Arial"/>
              <a:buChar char="•"/>
            </a:pPr>
            <a:r>
              <a:rPr lang="pt-BR" sz="2000" dirty="0"/>
              <a:t>Diversas igrejas, escolas, grupos de escoteiros que arrecadam doações;</a:t>
            </a:r>
          </a:p>
          <a:p>
            <a:pPr marL="285750" indent="-285750">
              <a:buFont typeface="Arial"/>
              <a:buChar char="•"/>
            </a:pPr>
            <a:endParaRPr lang="pt-BR" sz="2000" dirty="0"/>
          </a:p>
          <a:p>
            <a:pPr marL="285750" indent="-285750">
              <a:buFont typeface="Arial"/>
              <a:buChar char="•"/>
            </a:pPr>
            <a:r>
              <a:rPr lang="pt-BR" sz="2000" dirty="0"/>
              <a:t>Propor uma nova oportunidade para aqueles que precisam de ajuda e para aqueles que querem ajudar</a:t>
            </a:r>
          </a:p>
        </p:txBody>
      </p:sp>
    </p:spTree>
    <p:extLst>
      <p:ext uri="{BB962C8B-B14F-4D97-AF65-F5344CB8AC3E}">
        <p14:creationId xmlns:p14="http://schemas.microsoft.com/office/powerpoint/2010/main" val="1119278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0EC3305-B165-43E1-A1BB-A0AE823F3276}"/>
              </a:ext>
            </a:extLst>
          </p:cNvPr>
          <p:cNvSpPr/>
          <p:nvPr/>
        </p:nvSpPr>
        <p:spPr>
          <a:xfrm>
            <a:off x="-14683" y="366601"/>
            <a:ext cx="4825941" cy="5121588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5" descr="Uma imagem contendo desenho&#10;&#10;Descrição gerada com muito alta confiança">
            <a:extLst>
              <a:ext uri="{FF2B5EF4-FFF2-40B4-BE49-F238E27FC236}">
                <a16:creationId xmlns:a16="http://schemas.microsoft.com/office/drawing/2014/main" id="{4E8C7617-0BF8-4406-AB7B-AB0978894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905" y="4089887"/>
            <a:ext cx="921050" cy="978559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C5ACC21C-06D3-447B-9929-2A1032553FF8}"/>
              </a:ext>
            </a:extLst>
          </p:cNvPr>
          <p:cNvSpPr/>
          <p:nvPr/>
        </p:nvSpPr>
        <p:spPr>
          <a:xfrm>
            <a:off x="893967" y="3108364"/>
            <a:ext cx="2300375" cy="1969695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7" descr="Uma imagem contendo monitor, desenho&#10;&#10;Descrição gerada com muito alta confiança">
            <a:extLst>
              <a:ext uri="{FF2B5EF4-FFF2-40B4-BE49-F238E27FC236}">
                <a16:creationId xmlns:a16="http://schemas.microsoft.com/office/drawing/2014/main" id="{F954DFB5-34F8-4B1C-BED5-816A90184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55" y="2927207"/>
            <a:ext cx="442824" cy="442823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20CB381E-0277-4E36-BC88-529BA9E09796}"/>
              </a:ext>
            </a:extLst>
          </p:cNvPr>
          <p:cNvSpPr txBox="1"/>
          <p:nvPr/>
        </p:nvSpPr>
        <p:spPr>
          <a:xfrm>
            <a:off x="985043" y="5129235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pt-BR" dirty="0"/>
              <a:t>Doações do usuário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B2A6462-B558-4A5B-AC97-FB51CDB3789A}"/>
              </a:ext>
            </a:extLst>
          </p:cNvPr>
          <p:cNvSpPr txBox="1"/>
          <p:nvPr/>
        </p:nvSpPr>
        <p:spPr>
          <a:xfrm>
            <a:off x="1214221" y="3090750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200" dirty="0"/>
              <a:t>Trabalho comunitário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3707B44D-998B-4C23-8653-D2E3F9844F88}"/>
              </a:ext>
            </a:extLst>
          </p:cNvPr>
          <p:cNvSpPr txBox="1"/>
          <p:nvPr/>
        </p:nvSpPr>
        <p:spPr>
          <a:xfrm>
            <a:off x="997662" y="4815133"/>
            <a:ext cx="97478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400" dirty="0"/>
              <a:t>Comida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D84A0C7-67E3-4FF5-9832-929B3F59F086}"/>
              </a:ext>
            </a:extLst>
          </p:cNvPr>
          <p:cNvSpPr txBox="1"/>
          <p:nvPr/>
        </p:nvSpPr>
        <p:spPr>
          <a:xfrm>
            <a:off x="2204461" y="4814236"/>
            <a:ext cx="75912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400" dirty="0"/>
              <a:t>Roupas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5C508B41-8454-4B79-A348-468980EC731F}"/>
              </a:ext>
            </a:extLst>
          </p:cNvPr>
          <p:cNvSpPr txBox="1"/>
          <p:nvPr/>
        </p:nvSpPr>
        <p:spPr>
          <a:xfrm>
            <a:off x="354837" y="385552"/>
            <a:ext cx="9028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 dirty="0"/>
              <a:t>Doador</a:t>
            </a:r>
            <a:endParaRPr lang="pt-BR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222E43EA-20D7-4082-9AB9-5714B0F88474}"/>
              </a:ext>
            </a:extLst>
          </p:cNvPr>
          <p:cNvSpPr txBox="1"/>
          <p:nvPr/>
        </p:nvSpPr>
        <p:spPr>
          <a:xfrm>
            <a:off x="9803544" y="4929841"/>
            <a:ext cx="160667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400" dirty="0"/>
              <a:t>Instituições/ONGs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AF8BFC6C-0EA9-4CCE-84E5-39F03ADD0687}"/>
              </a:ext>
            </a:extLst>
          </p:cNvPr>
          <p:cNvSpPr txBox="1"/>
          <p:nvPr/>
        </p:nvSpPr>
        <p:spPr>
          <a:xfrm>
            <a:off x="2467507" y="455232"/>
            <a:ext cx="245679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 dirty="0"/>
              <a:t>Acesso através do site ou app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1407C248-5312-4383-91BF-12AF97A68A33}"/>
              </a:ext>
            </a:extLst>
          </p:cNvPr>
          <p:cNvSpPr txBox="1"/>
          <p:nvPr/>
        </p:nvSpPr>
        <p:spPr>
          <a:xfrm>
            <a:off x="8391924" y="42264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 dirty="0">
                <a:ea typeface="+mn-lt"/>
                <a:cs typeface="+mn-lt"/>
              </a:rPr>
              <a:t>Acesso através do site ou app</a:t>
            </a:r>
            <a:endParaRPr lang="pt-BR" sz="1400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E21D4963-1D50-4950-A1FA-4B9D810262A8}"/>
              </a:ext>
            </a:extLst>
          </p:cNvPr>
          <p:cNvSpPr txBox="1"/>
          <p:nvPr/>
        </p:nvSpPr>
        <p:spPr>
          <a:xfrm>
            <a:off x="5059821" y="3655570"/>
            <a:ext cx="316014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 dirty="0"/>
              <a:t>Conexão entre doador e instituição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13C5E1DB-5832-408B-8096-B3186123E8BA}"/>
              </a:ext>
            </a:extLst>
          </p:cNvPr>
          <p:cNvSpPr txBox="1"/>
          <p:nvPr/>
        </p:nvSpPr>
        <p:spPr>
          <a:xfrm>
            <a:off x="5058052" y="6122229"/>
            <a:ext cx="331829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>
              <a:defRPr sz="1600"/>
            </a:lvl1pPr>
          </a:lstStyle>
          <a:p>
            <a:r>
              <a:rPr lang="pt-BR" sz="1400" dirty="0"/>
              <a:t>Doador e instituição fecham acordo</a:t>
            </a:r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8A7BCB07-9C60-4847-9AC3-26719953F25D}"/>
              </a:ext>
            </a:extLst>
          </p:cNvPr>
          <p:cNvCxnSpPr/>
          <p:nvPr/>
        </p:nvCxnSpPr>
        <p:spPr>
          <a:xfrm>
            <a:off x="955969" y="1747009"/>
            <a:ext cx="799384" cy="11588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DF631FFC-B3CB-4318-B030-9EA5A6B9D019}"/>
              </a:ext>
            </a:extLst>
          </p:cNvPr>
          <p:cNvCxnSpPr>
            <a:cxnSpLocks/>
          </p:cNvCxnSpPr>
          <p:nvPr/>
        </p:nvCxnSpPr>
        <p:spPr>
          <a:xfrm flipV="1">
            <a:off x="2750238" y="1814797"/>
            <a:ext cx="639636" cy="11117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699A450D-DE29-401B-BCE6-7CF0F2BAE60C}"/>
              </a:ext>
            </a:extLst>
          </p:cNvPr>
          <p:cNvCxnSpPr>
            <a:cxnSpLocks/>
          </p:cNvCxnSpPr>
          <p:nvPr/>
        </p:nvCxnSpPr>
        <p:spPr>
          <a:xfrm flipH="1" flipV="1">
            <a:off x="9406808" y="2037421"/>
            <a:ext cx="606802" cy="12923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76241D1B-5943-46DF-95B3-70719B5CA256}"/>
              </a:ext>
            </a:extLst>
          </p:cNvPr>
          <p:cNvCxnSpPr>
            <a:cxnSpLocks/>
          </p:cNvCxnSpPr>
          <p:nvPr/>
        </p:nvCxnSpPr>
        <p:spPr>
          <a:xfrm>
            <a:off x="6325957" y="1626719"/>
            <a:ext cx="1" cy="88671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A1B8A81A-F5E3-438F-B42D-5F0177F372D7}"/>
              </a:ext>
            </a:extLst>
          </p:cNvPr>
          <p:cNvCxnSpPr>
            <a:cxnSpLocks/>
          </p:cNvCxnSpPr>
          <p:nvPr/>
        </p:nvCxnSpPr>
        <p:spPr>
          <a:xfrm>
            <a:off x="6470574" y="3977960"/>
            <a:ext cx="33808" cy="9396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Conector de Seta Reta 1">
            <a:extLst>
              <a:ext uri="{FF2B5EF4-FFF2-40B4-BE49-F238E27FC236}">
                <a16:creationId xmlns:a16="http://schemas.microsoft.com/office/drawing/2014/main" id="{763444C5-B092-4315-9233-3C0E087C41CC}"/>
              </a:ext>
            </a:extLst>
          </p:cNvPr>
          <p:cNvCxnSpPr>
            <a:cxnSpLocks/>
          </p:cNvCxnSpPr>
          <p:nvPr/>
        </p:nvCxnSpPr>
        <p:spPr>
          <a:xfrm flipV="1">
            <a:off x="4505404" y="945606"/>
            <a:ext cx="1213457" cy="3334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tângulo 55">
            <a:extLst>
              <a:ext uri="{FF2B5EF4-FFF2-40B4-BE49-F238E27FC236}">
                <a16:creationId xmlns:a16="http://schemas.microsoft.com/office/drawing/2014/main" id="{05C4F981-F65F-41A2-B4F9-8AC3DC005ED0}"/>
              </a:ext>
            </a:extLst>
          </p:cNvPr>
          <p:cNvSpPr/>
          <p:nvPr/>
        </p:nvSpPr>
        <p:spPr>
          <a:xfrm>
            <a:off x="8133700" y="398668"/>
            <a:ext cx="4057615" cy="5121588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2" name="Imagem 61" descr="Uma imagem contendo edifício, placar, janela&#10;&#10;Descrição gerada automaticamente">
            <a:extLst>
              <a:ext uri="{FF2B5EF4-FFF2-40B4-BE49-F238E27FC236}">
                <a16:creationId xmlns:a16="http://schemas.microsoft.com/office/drawing/2014/main" id="{74D6FF2A-E83B-4FDC-B8DA-47987DACB0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430" y="3086581"/>
            <a:ext cx="1778897" cy="1778897"/>
          </a:xfrm>
          <a:prstGeom prst="rect">
            <a:avLst/>
          </a:prstGeom>
        </p:spPr>
      </p:pic>
      <p:pic>
        <p:nvPicPr>
          <p:cNvPr id="68" name="Imagem 67">
            <a:extLst>
              <a:ext uri="{FF2B5EF4-FFF2-40B4-BE49-F238E27FC236}">
                <a16:creationId xmlns:a16="http://schemas.microsoft.com/office/drawing/2014/main" id="{DDE8C076-7002-4A0C-A31B-ECB14342D93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070" y="763009"/>
            <a:ext cx="1275540" cy="1275540"/>
          </a:xfrm>
          <a:prstGeom prst="rect">
            <a:avLst/>
          </a:prstGeom>
        </p:spPr>
      </p:pic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D5DF6700-0EF9-4766-9E69-F66FE64C5427}"/>
              </a:ext>
            </a:extLst>
          </p:cNvPr>
          <p:cNvCxnSpPr>
            <a:cxnSpLocks/>
          </p:cNvCxnSpPr>
          <p:nvPr/>
        </p:nvCxnSpPr>
        <p:spPr>
          <a:xfrm flipH="1" flipV="1">
            <a:off x="7116385" y="950879"/>
            <a:ext cx="1275541" cy="3496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5" name="Imagem 74" descr="Uma imagem contendo placar, desenho&#10;&#10;Descrição gerada automaticamente">
            <a:extLst>
              <a:ext uri="{FF2B5EF4-FFF2-40B4-BE49-F238E27FC236}">
                <a16:creationId xmlns:a16="http://schemas.microsoft.com/office/drawing/2014/main" id="{CA6FCF25-3544-48CC-B268-6E5A012ABDC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241" y="566341"/>
            <a:ext cx="1515732" cy="1515732"/>
          </a:xfrm>
          <a:prstGeom prst="rect">
            <a:avLst/>
          </a:prstGeom>
        </p:spPr>
      </p:pic>
      <p:pic>
        <p:nvPicPr>
          <p:cNvPr id="79" name="Imagem 78">
            <a:extLst>
              <a:ext uri="{FF2B5EF4-FFF2-40B4-BE49-F238E27FC236}">
                <a16:creationId xmlns:a16="http://schemas.microsoft.com/office/drawing/2014/main" id="{2AF02291-1509-4CD4-8827-9CA7F440C36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907" y="4655843"/>
            <a:ext cx="1864653" cy="1864653"/>
          </a:xfrm>
          <a:prstGeom prst="rect">
            <a:avLst/>
          </a:prstGeom>
        </p:spPr>
      </p:pic>
      <p:pic>
        <p:nvPicPr>
          <p:cNvPr id="83" name="Imagem 82" descr="Uma imagem contendo espelho, desenho&#10;&#10;Descrição gerada automaticamente">
            <a:extLst>
              <a:ext uri="{FF2B5EF4-FFF2-40B4-BE49-F238E27FC236}">
                <a16:creationId xmlns:a16="http://schemas.microsoft.com/office/drawing/2014/main" id="{5238912C-9EC7-48DC-8D6B-F29A495F72A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700" y="3401005"/>
            <a:ext cx="621761" cy="621761"/>
          </a:xfrm>
          <a:prstGeom prst="rect">
            <a:avLst/>
          </a:prstGeom>
        </p:spPr>
      </p:pic>
      <p:pic>
        <p:nvPicPr>
          <p:cNvPr id="85" name="Imagem 84" descr="Uma imagem contendo desenho, placar&#10;&#10;Descrição gerada automaticamente">
            <a:extLst>
              <a:ext uri="{FF2B5EF4-FFF2-40B4-BE49-F238E27FC236}">
                <a16:creationId xmlns:a16="http://schemas.microsoft.com/office/drawing/2014/main" id="{E3F99882-910C-4BC8-88C9-66E2963D9B1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64" y="4145128"/>
            <a:ext cx="724448" cy="724448"/>
          </a:xfrm>
          <a:prstGeom prst="rect">
            <a:avLst/>
          </a:prstGeom>
        </p:spPr>
      </p:pic>
      <p:pic>
        <p:nvPicPr>
          <p:cNvPr id="87" name="Imagem 86" descr="Uma imagem contendo relógio&#10;&#10;Descrição gerada automaticamente">
            <a:extLst>
              <a:ext uri="{FF2B5EF4-FFF2-40B4-BE49-F238E27FC236}">
                <a16:creationId xmlns:a16="http://schemas.microsoft.com/office/drawing/2014/main" id="{AE6AB7BC-BEC0-4BE3-9D28-317F3B94B73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94" y="712280"/>
            <a:ext cx="1086548" cy="1086548"/>
          </a:xfrm>
          <a:prstGeom prst="rect">
            <a:avLst/>
          </a:prstGeom>
        </p:spPr>
      </p:pic>
      <p:pic>
        <p:nvPicPr>
          <p:cNvPr id="89" name="Imagem 88" descr="Uma imagem contendo desenho&#10;&#10;Descrição gerada automaticamente">
            <a:extLst>
              <a:ext uri="{FF2B5EF4-FFF2-40B4-BE49-F238E27FC236}">
                <a16:creationId xmlns:a16="http://schemas.microsoft.com/office/drawing/2014/main" id="{C1028D5F-60B0-44CB-B142-547BF67E01B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053" y="2513071"/>
            <a:ext cx="1298947" cy="1298947"/>
          </a:xfrm>
          <a:prstGeom prst="rect">
            <a:avLst/>
          </a:prstGeom>
        </p:spPr>
      </p:pic>
      <p:pic>
        <p:nvPicPr>
          <p:cNvPr id="93" name="Imagem 92">
            <a:extLst>
              <a:ext uri="{FF2B5EF4-FFF2-40B4-BE49-F238E27FC236}">
                <a16:creationId xmlns:a16="http://schemas.microsoft.com/office/drawing/2014/main" id="{EA82F7D5-B04C-402E-B3BB-AC382E35717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091" y="241519"/>
            <a:ext cx="1298945" cy="129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032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571F33C-713E-4EDC-A561-63657BA1B839}"/>
              </a:ext>
            </a:extLst>
          </p:cNvPr>
          <p:cNvSpPr/>
          <p:nvPr/>
        </p:nvSpPr>
        <p:spPr>
          <a:xfrm>
            <a:off x="4546119" y="10065"/>
            <a:ext cx="100643" cy="68579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0CA7401-8E04-4CF8-A2A5-6159BF76C647}"/>
              </a:ext>
            </a:extLst>
          </p:cNvPr>
          <p:cNvSpPr/>
          <p:nvPr/>
        </p:nvSpPr>
        <p:spPr>
          <a:xfrm>
            <a:off x="-41155" y="3229694"/>
            <a:ext cx="4586376" cy="1150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3D6B182-28BB-4257-822A-3E7BDE730251}"/>
              </a:ext>
            </a:extLst>
          </p:cNvPr>
          <p:cNvSpPr txBox="1"/>
          <p:nvPr/>
        </p:nvSpPr>
        <p:spPr>
          <a:xfrm>
            <a:off x="1239884" y="62247"/>
            <a:ext cx="23137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/>
              <a:t>Tarefas identificadas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0853FB3-D7E1-4D07-86A1-D15DBC4D64F6}"/>
              </a:ext>
            </a:extLst>
          </p:cNvPr>
          <p:cNvSpPr txBox="1"/>
          <p:nvPr/>
        </p:nvSpPr>
        <p:spPr>
          <a:xfrm>
            <a:off x="1278981" y="350015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/>
              <a:t>Clientes e usuários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95AA03E-D9C1-40F6-BF7B-F76CED7591B2}"/>
              </a:ext>
            </a:extLst>
          </p:cNvPr>
          <p:cNvSpPr/>
          <p:nvPr/>
        </p:nvSpPr>
        <p:spPr>
          <a:xfrm>
            <a:off x="8192693" y="5049"/>
            <a:ext cx="86788" cy="68548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B255A09-9254-4C37-AD79-5B545B38FBC7}"/>
              </a:ext>
            </a:extLst>
          </p:cNvPr>
          <p:cNvSpPr txBox="1"/>
          <p:nvPr/>
        </p:nvSpPr>
        <p:spPr>
          <a:xfrm>
            <a:off x="5503489" y="6074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 err="1"/>
              <a:t>Idéias</a:t>
            </a:r>
            <a:r>
              <a:rPr lang="pt-BR" b="1" dirty="0"/>
              <a:t> e soluções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AAE197B-6445-4B8D-A468-9A5CDD444279}"/>
              </a:ext>
            </a:extLst>
          </p:cNvPr>
          <p:cNvSpPr txBox="1"/>
          <p:nvPr/>
        </p:nvSpPr>
        <p:spPr>
          <a:xfrm>
            <a:off x="8283433" y="59846"/>
            <a:ext cx="40442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/>
              <a:t>Benefícios para o negócio e para o time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69C6BCE-5BE3-4630-92DA-C70296305E63}"/>
              </a:ext>
            </a:extLst>
          </p:cNvPr>
          <p:cNvSpPr/>
          <p:nvPr/>
        </p:nvSpPr>
        <p:spPr>
          <a:xfrm>
            <a:off x="81052" y="433297"/>
            <a:ext cx="2170979" cy="9201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ea typeface="+mn-lt"/>
                <a:cs typeface="+mn-lt"/>
              </a:rPr>
              <a:t>Campanha coletiva de instituições</a:t>
            </a:r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73FBC0A-7D5D-4966-A1C9-1B7C46A4C5C9}"/>
              </a:ext>
            </a:extLst>
          </p:cNvPr>
          <p:cNvSpPr/>
          <p:nvPr/>
        </p:nvSpPr>
        <p:spPr>
          <a:xfrm>
            <a:off x="123286" y="2172059"/>
            <a:ext cx="1811546" cy="9201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ea typeface="+mn-lt"/>
                <a:cs typeface="+mn-lt"/>
              </a:rPr>
              <a:t>Doadores sem conhecimento</a:t>
            </a:r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3460A85-C935-4EAE-8C3E-B2034A528CC0}"/>
              </a:ext>
            </a:extLst>
          </p:cNvPr>
          <p:cNvSpPr/>
          <p:nvPr/>
        </p:nvSpPr>
        <p:spPr>
          <a:xfrm>
            <a:off x="2092086" y="1524179"/>
            <a:ext cx="2314753" cy="9201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ea typeface="+mn-lt"/>
                <a:cs typeface="+mn-lt"/>
              </a:rPr>
              <a:t>Instituição com necessidades de doadores</a:t>
            </a:r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DE291A8-639F-4F5A-A1CD-68FA512DCB28}"/>
              </a:ext>
            </a:extLst>
          </p:cNvPr>
          <p:cNvSpPr/>
          <p:nvPr/>
        </p:nvSpPr>
        <p:spPr>
          <a:xfrm>
            <a:off x="222130" y="3938677"/>
            <a:ext cx="2113470" cy="9201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Doadores independentes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1F68F68-B648-4304-88B7-D048E8327FF9}"/>
              </a:ext>
            </a:extLst>
          </p:cNvPr>
          <p:cNvSpPr/>
          <p:nvPr/>
        </p:nvSpPr>
        <p:spPr>
          <a:xfrm>
            <a:off x="1601458" y="5102345"/>
            <a:ext cx="2012829" cy="9201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Instituições menores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149B8A7-4983-49E5-9473-87A4A760B1B8}"/>
              </a:ext>
            </a:extLst>
          </p:cNvPr>
          <p:cNvSpPr/>
          <p:nvPr/>
        </p:nvSpPr>
        <p:spPr>
          <a:xfrm>
            <a:off x="5079880" y="529446"/>
            <a:ext cx="3004866" cy="9201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Conectar o doador e instituição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0977347-63B8-4C26-A141-FDECCC4FEA5D}"/>
              </a:ext>
            </a:extLst>
          </p:cNvPr>
          <p:cNvSpPr/>
          <p:nvPr/>
        </p:nvSpPr>
        <p:spPr>
          <a:xfrm>
            <a:off x="5380906" y="1707491"/>
            <a:ext cx="2415395" cy="9201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Aplicar </a:t>
            </a:r>
            <a:r>
              <a:rPr lang="pt-BR" dirty="0">
                <a:ea typeface="+mn-lt"/>
                <a:cs typeface="+mn-lt"/>
              </a:rPr>
              <a:t>filtro por tipo de doações/serviços</a:t>
            </a:r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EB42E06-5275-4A9E-8816-C676CDFBB72A}"/>
              </a:ext>
            </a:extLst>
          </p:cNvPr>
          <p:cNvSpPr/>
          <p:nvPr/>
        </p:nvSpPr>
        <p:spPr>
          <a:xfrm>
            <a:off x="4819291" y="2885536"/>
            <a:ext cx="2659810" cy="9201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Identificar instituições próximas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2A299104-A52A-4CBA-865D-92798A04377C}"/>
              </a:ext>
            </a:extLst>
          </p:cNvPr>
          <p:cNvSpPr/>
          <p:nvPr/>
        </p:nvSpPr>
        <p:spPr>
          <a:xfrm>
            <a:off x="5508505" y="4063581"/>
            <a:ext cx="2530414" cy="9201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Instituições podem estabelecer metas de doações/ajudas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41D12673-A433-4695-966D-1256438E19F9}"/>
              </a:ext>
            </a:extLst>
          </p:cNvPr>
          <p:cNvSpPr/>
          <p:nvPr/>
        </p:nvSpPr>
        <p:spPr>
          <a:xfrm>
            <a:off x="8700688" y="998213"/>
            <a:ext cx="2530414" cy="9201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ea typeface="+mn-lt"/>
                <a:cs typeface="+mn-lt"/>
              </a:rPr>
              <a:t>Facilitar de forma demasiada o bem coletivo</a:t>
            </a:r>
            <a:endParaRPr lang="pt-BR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786033B-6620-48F2-8062-4A4E9C8FB4B5}"/>
              </a:ext>
            </a:extLst>
          </p:cNvPr>
          <p:cNvSpPr/>
          <p:nvPr/>
        </p:nvSpPr>
        <p:spPr>
          <a:xfrm>
            <a:off x="9532891" y="2369177"/>
            <a:ext cx="2084716" cy="7907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Impacto social alto</a:t>
            </a:r>
          </a:p>
        </p:txBody>
      </p:sp>
    </p:spTree>
    <p:extLst>
      <p:ext uri="{BB962C8B-B14F-4D97-AF65-F5344CB8AC3E}">
        <p14:creationId xmlns:p14="http://schemas.microsoft.com/office/powerpoint/2010/main" val="350434905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139</Words>
  <Application>Microsoft Office PowerPoint</Application>
  <PresentationFormat>Widescreen</PresentationFormat>
  <Paragraphs>45</Paragraphs>
  <Slides>4</Slides>
  <Notes>0</Notes>
  <HiddenSlides>1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Frame</vt:lpstr>
      <vt:lpstr>Grupo 2 – Pesquisa e Inovação</vt:lpstr>
      <vt:lpstr>Contexto e Justificativa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NOSA201906</dc:creator>
  <cp:lastModifiedBy>MATHEUS LEMES FLORENTINO</cp:lastModifiedBy>
  <cp:revision>934</cp:revision>
  <dcterms:created xsi:type="dcterms:W3CDTF">2020-02-11T10:44:41Z</dcterms:created>
  <dcterms:modified xsi:type="dcterms:W3CDTF">2020-02-14T19:28:16Z</dcterms:modified>
</cp:coreProperties>
</file>