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457" r:id="rId4"/>
    <p:sldId id="257" r:id="rId5"/>
    <p:sldId id="436" r:id="rId6"/>
    <p:sldId id="279" r:id="rId8"/>
    <p:sldId id="437" r:id="rId9"/>
    <p:sldId id="438" r:id="rId10"/>
    <p:sldId id="458" r:id="rId11"/>
    <p:sldId id="440" r:id="rId12"/>
    <p:sldId id="459" r:id="rId13"/>
    <p:sldId id="441" r:id="rId14"/>
    <p:sldId id="442" r:id="rId15"/>
    <p:sldId id="443" r:id="rId16"/>
    <p:sldId id="460" r:id="rId17"/>
    <p:sldId id="444" r:id="rId18"/>
    <p:sldId id="445" r:id="rId19"/>
    <p:sldId id="446" r:id="rId20"/>
    <p:sldId id="447" r:id="rId21"/>
    <p:sldId id="448" r:id="rId22"/>
    <p:sldId id="461" r:id="rId23"/>
    <p:sldId id="462" r:id="rId24"/>
    <p:sldId id="464" r:id="rId25"/>
    <p:sldId id="465" r:id="rId26"/>
    <p:sldId id="463" r:id="rId27"/>
    <p:sldId id="449" r:id="rId28"/>
    <p:sldId id="450" r:id="rId29"/>
    <p:sldId id="451" r:id="rId30"/>
    <p:sldId id="452" r:id="rId31"/>
    <p:sldId id="453" r:id="rId32"/>
    <p:sldId id="454" r:id="rId33"/>
    <p:sldId id="455" r:id="rId34"/>
    <p:sldId id="456"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631" autoAdjust="0"/>
  </p:normalViewPr>
  <p:slideViewPr>
    <p:cSldViewPr snapToGrid="0">
      <p:cViewPr varScale="1">
        <p:scale>
          <a:sx n="104" d="100"/>
          <a:sy n="104" d="100"/>
        </p:scale>
        <p:origin x="1824"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DF08C8-D6F6-4977-B56D-9A647D3AD49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02BFC-8F2E-47C8-8E39-4892D5BBE98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402BFC-8F2E-47C8-8E39-4892D5BBE98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52DE18D-C012-4AAB-AC09-EF4AEFFC03A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935CE19-5AA8-420B-89CA-B69A2C9C17F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52DE18D-C012-4AAB-AC09-EF4AEFFC03A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935CE19-5AA8-420B-89CA-B69A2C9C17F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52DE18D-C012-4AAB-AC09-EF4AEFFC03A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935CE19-5AA8-420B-89CA-B69A2C9C17F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52DE18D-C012-4AAB-AC09-EF4AEFFC03A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935CE19-5AA8-420B-89CA-B69A2C9C17F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52DE18D-C012-4AAB-AC09-EF4AEFFC03A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935CE19-5AA8-420B-89CA-B69A2C9C17F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B52DE18D-C012-4AAB-AC09-EF4AEFFC03A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935CE19-5AA8-420B-89CA-B69A2C9C17F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52DE18D-C012-4AAB-AC09-EF4AEFFC03A2}"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935CE19-5AA8-420B-89CA-B69A2C9C17F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2DE18D-C012-4AAB-AC09-EF4AEFFC03A2}"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935CE19-5AA8-420B-89CA-B69A2C9C17F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DE18D-C012-4AAB-AC09-EF4AEFFC03A2}"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935CE19-5AA8-420B-89CA-B69A2C9C17F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52DE18D-C012-4AAB-AC09-EF4AEFFC03A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935CE19-5AA8-420B-89CA-B69A2C9C17F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52DE18D-C012-4AAB-AC09-EF4AEFFC03A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935CE19-5AA8-420B-89CA-B69A2C9C17F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2DE18D-C012-4AAB-AC09-EF4AEFFC03A2}"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5CE19-5AA8-420B-89CA-B69A2C9C17F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219913" y="4319885"/>
            <a:ext cx="6858000" cy="1655762"/>
          </a:xfrm>
        </p:spPr>
        <p:txBody>
          <a:bodyPr>
            <a:normAutofit/>
          </a:bodyPr>
          <a:lstStyle/>
          <a:p>
            <a:r>
              <a:rPr lang="zh-CN" altLang="en-US" b="1" dirty="0">
                <a:solidFill>
                  <a:srgbClr val="FF0000"/>
                </a:solidFill>
              </a:rPr>
              <a:t>主讲：汪浩</a:t>
            </a:r>
            <a:endParaRPr lang="zh-CN" altLang="en-US" b="1" dirty="0">
              <a:solidFill>
                <a:srgbClr val="FF0000"/>
              </a:solidFill>
            </a:endParaRPr>
          </a:p>
        </p:txBody>
      </p:sp>
      <p:sp>
        <p:nvSpPr>
          <p:cNvPr id="2053" name="TextBox 1"/>
          <p:cNvSpPr txBox="1"/>
          <p:nvPr/>
        </p:nvSpPr>
        <p:spPr>
          <a:xfrm>
            <a:off x="898524" y="2355850"/>
            <a:ext cx="7793191" cy="923330"/>
          </a:xfrm>
          <a:prstGeom prst="rect">
            <a:avLst/>
          </a:prstGeom>
          <a:noFill/>
          <a:ln w="9525">
            <a:noFill/>
          </a:ln>
        </p:spPr>
        <p:txBody>
          <a:bodyPr wrap="square">
            <a:spAutoFit/>
          </a:bodyPr>
          <a:lstStyle/>
          <a:p>
            <a:pPr algn="ctr"/>
            <a:r>
              <a:rPr lang="zh-CN" altLang="en-US" sz="5400" dirty="0">
                <a:solidFill>
                  <a:srgbClr val="000000"/>
                </a:solidFill>
                <a:latin typeface="微软雅黑" panose="020B0503020204020204" pitchFamily="34" charset="-122"/>
                <a:ea typeface="微软雅黑" panose="020B0503020204020204" pitchFamily="34" charset="-122"/>
              </a:rPr>
              <a:t>动态规划法</a:t>
            </a:r>
            <a:endParaRPr lang="zh-CN" altLang="en-US" sz="5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0087" y="1285642"/>
            <a:ext cx="7862022" cy="4693480"/>
          </a:xfrm>
        </p:spPr>
        <p:txBody>
          <a:bodyPr>
            <a:normAutofit/>
          </a:bodyPr>
          <a:lstStyle/>
          <a:p>
            <a:pPr marL="0" indent="0" fontAlgn="auto">
              <a:lnSpc>
                <a:spcPct val="100000"/>
              </a:lnSpc>
              <a:spcBef>
                <a:spcPts val="0"/>
              </a:spcBef>
              <a:buNone/>
            </a:pPr>
            <a:r>
              <a:rPr lang="en-US" altLang="zh-CN" sz="2000" dirty="0"/>
              <a:t>         </a:t>
            </a:r>
            <a:r>
              <a:rPr lang="zh-CN" altLang="en-US" sz="2000" dirty="0"/>
              <a:t>使用异步计算方式时， 每次遍历并不需要对所有的状态值函数都做一次更新， 而可以任意顺序更新状态值，这样其中的某些状态值可能会在其他状态值更新一次之前已经更新过多次。 这种基于异步计算方式，以任意顺序进行规划的方法， 称为</a:t>
            </a:r>
            <a:r>
              <a:rPr lang="zh-CN" altLang="en-US" sz="2000" dirty="0">
                <a:solidFill>
                  <a:srgbClr val="FF0000"/>
                </a:solidFill>
              </a:rPr>
              <a:t>异步动态规划法</a:t>
            </a:r>
            <a:r>
              <a:rPr lang="zh-CN" altLang="en-US" sz="2000" dirty="0"/>
              <a:t>。其特点归纳如下 </a:t>
            </a:r>
            <a:r>
              <a:rPr lang="en-US" altLang="zh-CN" sz="2000" dirty="0"/>
              <a:t>:</a:t>
            </a:r>
            <a:endParaRPr lang="en-US" altLang="zh-CN" sz="2000" dirty="0"/>
          </a:p>
          <a:p>
            <a:pPr marL="0" indent="0" fontAlgn="auto">
              <a:lnSpc>
                <a:spcPct val="100000"/>
              </a:lnSpc>
              <a:spcBef>
                <a:spcPts val="0"/>
              </a:spcBef>
              <a:buNone/>
            </a:pPr>
            <a:endParaRPr lang="en-US" altLang="zh-CN" sz="2400" b="1" dirty="0"/>
          </a:p>
          <a:p>
            <a:pPr marL="0" indent="0" fontAlgn="auto">
              <a:lnSpc>
                <a:spcPct val="50000"/>
              </a:lnSpc>
              <a:spcBef>
                <a:spcPts val="0"/>
              </a:spcBef>
              <a:buNone/>
            </a:pPr>
            <a:r>
              <a:rPr lang="en-US" altLang="zh-CN" sz="2400" dirty="0"/>
              <a:t>                  </a:t>
            </a:r>
            <a:endParaRPr lang="en-US" altLang="zh-CN" sz="2400" dirty="0"/>
          </a:p>
          <a:p>
            <a:pPr marL="0" indent="0" fontAlgn="auto">
              <a:lnSpc>
                <a:spcPct val="50000"/>
              </a:lnSpc>
              <a:spcBef>
                <a:spcPts val="0"/>
              </a:spcBef>
              <a:buNone/>
            </a:pPr>
            <a:br>
              <a:rPr lang="zh-CN" altLang="en-US" sz="2400" dirty="0"/>
            </a:br>
            <a:r>
              <a:rPr lang="zh-CN" altLang="en-US" sz="2400" b="1" dirty="0"/>
              <a:t> </a:t>
            </a:r>
            <a:endParaRPr lang="en-US" altLang="zh-CN" sz="2400" b="1" dirty="0"/>
          </a:p>
        </p:txBody>
      </p:sp>
      <p:sp>
        <p:nvSpPr>
          <p:cNvPr id="8" name="TextBox 2"/>
          <p:cNvSpPr txBox="1"/>
          <p:nvPr/>
        </p:nvSpPr>
        <p:spPr>
          <a:xfrm>
            <a:off x="700087" y="476251"/>
            <a:ext cx="4342968" cy="646331"/>
          </a:xfrm>
          <a:prstGeom prst="rect">
            <a:avLst/>
          </a:prstGeom>
          <a:noFill/>
          <a:ln w="9525">
            <a:noFill/>
          </a:ln>
        </p:spPr>
        <p:txBody>
          <a:bodyPr wrap="square">
            <a:spAutoFit/>
          </a:bodyPr>
          <a:lstStyle/>
          <a:p>
            <a:r>
              <a:rPr lang="en-US" altLang="zh-CN" sz="3600" b="1" dirty="0">
                <a:solidFill>
                  <a:srgbClr val="000000"/>
                </a:solidFill>
                <a:latin typeface="TimesNewRomanPS-BoldMT"/>
              </a:rPr>
              <a:t>4.1 </a:t>
            </a:r>
            <a:r>
              <a:rPr lang="zh-CN" altLang="en-US" sz="3600" dirty="0">
                <a:solidFill>
                  <a:srgbClr val="000000"/>
                </a:solidFill>
                <a:latin typeface="宋体" panose="02010600030101010101" pitchFamily="2" charset="-122"/>
                <a:ea typeface="宋体" panose="02010600030101010101" pitchFamily="2" charset="-122"/>
              </a:rPr>
              <a:t>策略迭代</a:t>
            </a:r>
            <a:r>
              <a:rPr lang="zh-CN" altLang="en-US" sz="3600" dirty="0"/>
              <a:t> </a:t>
            </a:r>
            <a:endParaRPr lang="zh-CN" altLang="en-US" sz="3600" b="1" dirty="0">
              <a:latin typeface="华文楷体" panose="02010600040101010101" pitchFamily="2" charset="-122"/>
              <a:ea typeface="华文楷体" panose="02010600040101010101" pitchFamily="2" charset="-122"/>
            </a:endParaRPr>
          </a:p>
        </p:txBody>
      </p:sp>
      <p:cxnSp>
        <p:nvCxnSpPr>
          <p:cNvPr id="9" name="直接连接符 5"/>
          <p:cNvCxnSpPr/>
          <p:nvPr/>
        </p:nvCxnSpPr>
        <p:spPr>
          <a:xfrm>
            <a:off x="700088" y="1122363"/>
            <a:ext cx="7627835" cy="0"/>
          </a:xfrm>
          <a:prstGeom prst="line">
            <a:avLst/>
          </a:prstGeom>
          <a:ln w="38100" cap="flat" cmpd="sng">
            <a:solidFill>
              <a:srgbClr val="FF0000"/>
            </a:solidFill>
            <a:prstDash val="solid"/>
            <a:headEnd type="none" w="med" len="med"/>
            <a:tailEnd type="none" w="med" len="med"/>
          </a:ln>
        </p:spPr>
      </p:cxnSp>
      <p:sp>
        <p:nvSpPr>
          <p:cNvPr id="2" name="文本框 1"/>
          <p:cNvSpPr txBox="1"/>
          <p:nvPr/>
        </p:nvSpPr>
        <p:spPr>
          <a:xfrm>
            <a:off x="2032001" y="3150314"/>
            <a:ext cx="4304145" cy="2585323"/>
          </a:xfrm>
          <a:prstGeom prst="rect">
            <a:avLst/>
          </a:prstGeom>
          <a:noFill/>
        </p:spPr>
        <p:txBody>
          <a:bodyPr wrap="square" rtlCol="0">
            <a:spAutoFit/>
          </a:bodyPr>
          <a:lstStyle/>
          <a:p>
            <a:pPr marL="285750" indent="-285750">
              <a:lnSpc>
                <a:spcPct val="100000"/>
              </a:lnSpc>
              <a:spcBef>
                <a:spcPts val="0"/>
              </a:spcBef>
              <a:buFont typeface="Arial" panose="020B0604020202020204" pitchFamily="34" charset="0"/>
              <a:buChar char="•"/>
            </a:pPr>
            <a:r>
              <a:rPr lang="zh-CN" altLang="en-US" dirty="0"/>
              <a:t>可以对更新顺序进行调整，通常重要的状态优先更新；</a:t>
            </a:r>
            <a:endParaRPr lang="en-US" altLang="zh-CN" dirty="0"/>
          </a:p>
          <a:p>
            <a:pPr marL="285750" indent="-285750">
              <a:lnSpc>
                <a:spcPct val="100000"/>
              </a:lnSpc>
              <a:spcBef>
                <a:spcPts val="0"/>
              </a:spcBef>
              <a:buFont typeface="Arial" panose="020B0604020202020204" pitchFamily="34" charset="0"/>
              <a:buChar char="•"/>
            </a:pPr>
            <a:endParaRPr lang="en-US" altLang="zh-CN" dirty="0"/>
          </a:p>
          <a:p>
            <a:pPr marL="285750" indent="-285750">
              <a:lnSpc>
                <a:spcPct val="100000"/>
              </a:lnSpc>
              <a:spcBef>
                <a:spcPts val="0"/>
              </a:spcBef>
              <a:buFont typeface="Arial" panose="020B0604020202020204" pitchFamily="34" charset="0"/>
              <a:buChar char="•"/>
            </a:pPr>
            <a:r>
              <a:rPr lang="zh-CN" altLang="en-US" dirty="0"/>
              <a:t>在实际情况中，必须保证完成所有状态的价值更新；</a:t>
            </a:r>
            <a:endParaRPr lang="en-US" altLang="zh-CN" dirty="0"/>
          </a:p>
          <a:p>
            <a:pPr marL="285750" indent="-285750">
              <a:buFont typeface="Arial" panose="020B0604020202020204" pitchFamily="34" charset="0"/>
              <a:buChar char="•"/>
            </a:pPr>
            <a:endParaRPr lang="en-US" altLang="zh-CN" dirty="0"/>
          </a:p>
          <a:p>
            <a:pPr marL="285750" indent="-285750">
              <a:lnSpc>
                <a:spcPct val="100000"/>
              </a:lnSpc>
              <a:spcBef>
                <a:spcPts val="0"/>
              </a:spcBef>
              <a:buFont typeface="Arial" panose="020B0604020202020204" pitchFamily="34" charset="0"/>
              <a:buChar char="•"/>
            </a:pPr>
            <a:r>
              <a:rPr lang="zh-CN" altLang="en-US" dirty="0"/>
              <a:t>算法在改进策略之前不需要陷入无望的长时间扫描。 </a:t>
            </a:r>
            <a:br>
              <a:rPr lang="zh-CN" altLang="en-US" dirty="0"/>
            </a:b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0087" y="1442660"/>
            <a:ext cx="7524932" cy="4693480"/>
          </a:xfrm>
        </p:spPr>
        <p:txBody>
          <a:bodyPr>
            <a:normAutofit/>
          </a:bodyPr>
          <a:lstStyle/>
          <a:p>
            <a:pPr marL="0" indent="0" fontAlgn="auto">
              <a:lnSpc>
                <a:spcPct val="100000"/>
              </a:lnSpc>
              <a:spcBef>
                <a:spcPts val="0"/>
              </a:spcBef>
              <a:buNone/>
            </a:pPr>
            <a:r>
              <a:rPr lang="zh-CN" altLang="en-US" sz="2400" dirty="0">
                <a:solidFill>
                  <a:srgbClr val="000000"/>
                </a:solidFill>
                <a:latin typeface="宋体" panose="02010600030101010101" pitchFamily="2" charset="-122"/>
                <a:ea typeface="宋体" panose="02010600030101010101" pitchFamily="2" charset="-122"/>
              </a:rPr>
              <a:t>  </a:t>
            </a:r>
            <a:r>
              <a:rPr lang="zh-CN" altLang="en-US" sz="2400" b="1" dirty="0"/>
              <a:t>基于动作值函数的策略评估 </a:t>
            </a:r>
            <a:endParaRPr lang="en-US" altLang="zh-CN" sz="2400" b="1" dirty="0"/>
          </a:p>
          <a:p>
            <a:pPr marL="0" indent="0" fontAlgn="auto">
              <a:lnSpc>
                <a:spcPct val="100000"/>
              </a:lnSpc>
              <a:spcBef>
                <a:spcPts val="0"/>
              </a:spcBef>
              <a:buNone/>
            </a:pPr>
            <a:r>
              <a:rPr lang="zh-CN" altLang="en-US" sz="2400" b="1" dirty="0"/>
              <a:t>         与基于状态值函数的策略评估一样，可以将动作值函数的贝尔曼方程转化为迭代式</a:t>
            </a:r>
            <a:endParaRPr lang="en-US" altLang="zh-CN" sz="2400" b="1" dirty="0"/>
          </a:p>
          <a:p>
            <a:pPr marL="0" indent="0" fontAlgn="auto">
              <a:lnSpc>
                <a:spcPct val="100000"/>
              </a:lnSpc>
              <a:spcBef>
                <a:spcPts val="0"/>
              </a:spcBef>
              <a:buNone/>
            </a:pPr>
            <a:endParaRPr lang="en-US" altLang="zh-CN" sz="2400" b="1" dirty="0"/>
          </a:p>
          <a:p>
            <a:pPr marL="0" indent="0" fontAlgn="auto">
              <a:lnSpc>
                <a:spcPct val="100000"/>
              </a:lnSpc>
              <a:spcBef>
                <a:spcPts val="0"/>
              </a:spcBef>
              <a:buNone/>
            </a:pPr>
            <a:endParaRPr lang="en-US" altLang="zh-CN" sz="2400" b="1" dirty="0"/>
          </a:p>
          <a:p>
            <a:pPr marL="0" indent="0" fontAlgn="auto">
              <a:lnSpc>
                <a:spcPct val="100000"/>
              </a:lnSpc>
              <a:spcBef>
                <a:spcPts val="0"/>
              </a:spcBef>
              <a:buNone/>
            </a:pPr>
            <a:endParaRPr lang="en-US" altLang="zh-CN" sz="2400" b="1" dirty="0"/>
          </a:p>
          <a:p>
            <a:pPr marL="0" indent="0" fontAlgn="auto">
              <a:lnSpc>
                <a:spcPct val="50000"/>
              </a:lnSpc>
              <a:spcBef>
                <a:spcPts val="0"/>
              </a:spcBef>
              <a:buNone/>
            </a:pPr>
            <a:r>
              <a:rPr lang="en-US" altLang="zh-CN" sz="2400" dirty="0"/>
              <a:t>           </a:t>
            </a:r>
            <a:endParaRPr lang="en-US" altLang="zh-CN" sz="2400" dirty="0"/>
          </a:p>
          <a:p>
            <a:pPr marL="0" indent="0" fontAlgn="auto">
              <a:lnSpc>
                <a:spcPct val="50000"/>
              </a:lnSpc>
              <a:spcBef>
                <a:spcPts val="0"/>
              </a:spcBef>
              <a:buNone/>
            </a:pPr>
            <a:r>
              <a:rPr lang="en-US" altLang="zh-CN" sz="2400" dirty="0"/>
              <a:t>       </a:t>
            </a:r>
            <a:endParaRPr lang="en-US" altLang="zh-CN" sz="2400" dirty="0"/>
          </a:p>
          <a:p>
            <a:pPr marL="0" indent="0" fontAlgn="auto">
              <a:lnSpc>
                <a:spcPct val="50000"/>
              </a:lnSpc>
              <a:spcBef>
                <a:spcPts val="0"/>
              </a:spcBef>
              <a:buNone/>
            </a:pPr>
            <a:endParaRPr lang="en-US" altLang="zh-CN" sz="2400" dirty="0"/>
          </a:p>
          <a:p>
            <a:pPr marL="0" indent="0" fontAlgn="auto">
              <a:lnSpc>
                <a:spcPct val="100000"/>
              </a:lnSpc>
              <a:spcBef>
                <a:spcPts val="0"/>
              </a:spcBef>
              <a:buNone/>
            </a:pPr>
            <a:r>
              <a:rPr lang="zh-CN" altLang="en-US" sz="2400" b="1" dirty="0"/>
              <a:t>使用 </a:t>
            </a:r>
            <a:r>
              <a:rPr lang="en-US" altLang="zh-CN" sz="2400" b="1" dirty="0"/>
              <a:t>Q </a:t>
            </a:r>
            <a:r>
              <a:rPr lang="zh-CN" altLang="en-US" sz="2400" b="1" dirty="0"/>
              <a:t>值函数的策略评估，在当前策略下，从任意 </a:t>
            </a:r>
            <a:r>
              <a:rPr lang="en-US" altLang="zh-CN" sz="2400" b="1" dirty="0"/>
              <a:t>Q </a:t>
            </a:r>
            <a:r>
              <a:rPr lang="zh-CN" altLang="en-US" sz="2400" b="1" dirty="0"/>
              <a:t>值函数开始，在每一轮迭代中，来更新 </a:t>
            </a:r>
            <a:r>
              <a:rPr lang="en-US" altLang="zh-CN" sz="2400" b="1" dirty="0"/>
              <a:t>Q </a:t>
            </a:r>
            <a:r>
              <a:rPr lang="zh-CN" altLang="en-US" sz="2400" b="1" dirty="0"/>
              <a:t>值函数。 </a:t>
            </a:r>
            <a:br>
              <a:rPr lang="zh-CN" altLang="en-US" sz="2400" dirty="0"/>
            </a:br>
            <a:br>
              <a:rPr lang="zh-CN" altLang="en-US" sz="2400" dirty="0"/>
            </a:br>
            <a:r>
              <a:rPr lang="zh-CN" altLang="en-US" sz="2400" b="1" dirty="0"/>
              <a:t> </a:t>
            </a:r>
            <a:endParaRPr lang="en-US" altLang="zh-CN" sz="2400" b="1" dirty="0"/>
          </a:p>
        </p:txBody>
      </p:sp>
      <p:sp>
        <p:nvSpPr>
          <p:cNvPr id="4101" name="椭圆 6"/>
          <p:cNvSpPr/>
          <p:nvPr/>
        </p:nvSpPr>
        <p:spPr>
          <a:xfrm>
            <a:off x="918981" y="1604449"/>
            <a:ext cx="144462" cy="142875"/>
          </a:xfrm>
          <a:prstGeom prst="ellipse">
            <a:avLst/>
          </a:prstGeom>
          <a:solidFill>
            <a:srgbClr val="FF0000"/>
          </a:solidFill>
          <a:ln w="9525">
            <a:noFill/>
          </a:ln>
        </p:spPr>
        <p:txBody>
          <a:bodyPr/>
          <a:lstStyle/>
          <a:p>
            <a:endParaRPr lang="zh-CN" altLang="en-US" dirty="0">
              <a:latin typeface="Arial" panose="020B0604020202020204" pitchFamily="34" charset="0"/>
            </a:endParaRPr>
          </a:p>
        </p:txBody>
      </p:sp>
      <p:sp>
        <p:nvSpPr>
          <p:cNvPr id="8" name="TextBox 2"/>
          <p:cNvSpPr txBox="1"/>
          <p:nvPr/>
        </p:nvSpPr>
        <p:spPr>
          <a:xfrm>
            <a:off x="700087" y="476251"/>
            <a:ext cx="4342968" cy="646331"/>
          </a:xfrm>
          <a:prstGeom prst="rect">
            <a:avLst/>
          </a:prstGeom>
          <a:noFill/>
          <a:ln w="9525">
            <a:noFill/>
          </a:ln>
        </p:spPr>
        <p:txBody>
          <a:bodyPr wrap="square">
            <a:spAutoFit/>
          </a:bodyPr>
          <a:lstStyle/>
          <a:p>
            <a:r>
              <a:rPr lang="en-US" altLang="zh-CN" sz="3600" b="1" dirty="0">
                <a:solidFill>
                  <a:srgbClr val="000000"/>
                </a:solidFill>
                <a:latin typeface="TimesNewRomanPS-BoldMT"/>
              </a:rPr>
              <a:t>4.1 </a:t>
            </a:r>
            <a:r>
              <a:rPr lang="zh-CN" altLang="en-US" sz="3600" dirty="0">
                <a:solidFill>
                  <a:srgbClr val="000000"/>
                </a:solidFill>
                <a:latin typeface="宋体" panose="02010600030101010101" pitchFamily="2" charset="-122"/>
                <a:ea typeface="宋体" panose="02010600030101010101" pitchFamily="2" charset="-122"/>
              </a:rPr>
              <a:t>策略迭代</a:t>
            </a:r>
            <a:r>
              <a:rPr lang="zh-CN" altLang="en-US" sz="3600" dirty="0"/>
              <a:t> </a:t>
            </a:r>
            <a:endParaRPr lang="zh-CN" altLang="en-US" sz="3600" b="1" dirty="0">
              <a:latin typeface="华文楷体" panose="02010600040101010101" pitchFamily="2" charset="-122"/>
              <a:ea typeface="华文楷体" panose="02010600040101010101" pitchFamily="2" charset="-122"/>
            </a:endParaRPr>
          </a:p>
        </p:txBody>
      </p:sp>
      <p:cxnSp>
        <p:nvCxnSpPr>
          <p:cNvPr id="9" name="直接连接符 5"/>
          <p:cNvCxnSpPr/>
          <p:nvPr/>
        </p:nvCxnSpPr>
        <p:spPr>
          <a:xfrm>
            <a:off x="700088" y="1122363"/>
            <a:ext cx="7627835" cy="0"/>
          </a:xfrm>
          <a:prstGeom prst="line">
            <a:avLst/>
          </a:prstGeom>
          <a:ln w="38100" cap="flat" cmpd="sng">
            <a:solidFill>
              <a:srgbClr val="FF0000"/>
            </a:solidFill>
            <a:prstDash val="solid"/>
            <a:headEnd type="none" w="med" len="med"/>
            <a:tailEnd type="none" w="med" len="med"/>
          </a:ln>
        </p:spPr>
      </p:cxnSp>
      <p:pic>
        <p:nvPicPr>
          <p:cNvPr id="4" name="图片 3"/>
          <p:cNvPicPr>
            <a:picLocks noChangeAspect="1"/>
          </p:cNvPicPr>
          <p:nvPr/>
        </p:nvPicPr>
        <p:blipFill>
          <a:blip r:embed="rId1"/>
          <a:stretch>
            <a:fillRect/>
          </a:stretch>
        </p:blipFill>
        <p:spPr>
          <a:xfrm>
            <a:off x="2094747" y="2684035"/>
            <a:ext cx="4735612" cy="1105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0087" y="1442660"/>
            <a:ext cx="7524932" cy="4693480"/>
          </a:xfrm>
        </p:spPr>
        <p:txBody>
          <a:bodyPr>
            <a:normAutofit/>
          </a:bodyPr>
          <a:lstStyle/>
          <a:p>
            <a:pPr marL="0" indent="0" fontAlgn="auto">
              <a:lnSpc>
                <a:spcPct val="100000"/>
              </a:lnSpc>
              <a:spcBef>
                <a:spcPts val="0"/>
              </a:spcBef>
              <a:buNone/>
            </a:pPr>
            <a:r>
              <a:rPr lang="zh-CN" altLang="en-US" dirty="0"/>
              <a:t>     </a:t>
            </a:r>
            <a:r>
              <a:rPr lang="zh-CN" altLang="en-US" sz="2400" b="1" dirty="0"/>
              <a:t>基于动作值函数的策略评估 </a:t>
            </a:r>
            <a:endParaRPr lang="en-US" altLang="zh-CN" sz="2400" b="1" dirty="0"/>
          </a:p>
          <a:p>
            <a:pPr marL="0" indent="0" fontAlgn="auto">
              <a:lnSpc>
                <a:spcPct val="100000"/>
              </a:lnSpc>
              <a:spcBef>
                <a:spcPts val="0"/>
              </a:spcBef>
              <a:buNone/>
            </a:pPr>
            <a:r>
              <a:rPr lang="zh-CN" altLang="en-US" sz="1800" dirty="0"/>
              <a:t>        </a:t>
            </a:r>
            <a:r>
              <a:rPr lang="zh-CN" altLang="en-US" sz="2000" dirty="0"/>
              <a:t>基于状态值函数的策略评估算法如下：</a:t>
            </a:r>
            <a:endParaRPr lang="en-US" altLang="zh-CN" sz="2000" dirty="0"/>
          </a:p>
        </p:txBody>
      </p:sp>
      <p:sp>
        <p:nvSpPr>
          <p:cNvPr id="4101" name="椭圆 6"/>
          <p:cNvSpPr/>
          <p:nvPr/>
        </p:nvSpPr>
        <p:spPr>
          <a:xfrm>
            <a:off x="918981" y="1604449"/>
            <a:ext cx="144462" cy="142875"/>
          </a:xfrm>
          <a:prstGeom prst="ellipse">
            <a:avLst/>
          </a:prstGeom>
          <a:solidFill>
            <a:srgbClr val="FF0000"/>
          </a:solidFill>
          <a:ln w="9525">
            <a:noFill/>
          </a:ln>
        </p:spPr>
        <p:txBody>
          <a:bodyPr/>
          <a:lstStyle/>
          <a:p>
            <a:endParaRPr lang="zh-CN" altLang="en-US" dirty="0">
              <a:latin typeface="Arial" panose="020B0604020202020204" pitchFamily="34" charset="0"/>
            </a:endParaRPr>
          </a:p>
        </p:txBody>
      </p:sp>
      <p:sp>
        <p:nvSpPr>
          <p:cNvPr id="8" name="TextBox 2"/>
          <p:cNvSpPr txBox="1"/>
          <p:nvPr/>
        </p:nvSpPr>
        <p:spPr>
          <a:xfrm>
            <a:off x="700087" y="476251"/>
            <a:ext cx="4342968" cy="646331"/>
          </a:xfrm>
          <a:prstGeom prst="rect">
            <a:avLst/>
          </a:prstGeom>
          <a:noFill/>
          <a:ln w="9525">
            <a:noFill/>
          </a:ln>
        </p:spPr>
        <p:txBody>
          <a:bodyPr wrap="square">
            <a:spAutoFit/>
          </a:bodyPr>
          <a:lstStyle/>
          <a:p>
            <a:r>
              <a:rPr lang="en-US" altLang="zh-CN" sz="3600" b="1" dirty="0">
                <a:solidFill>
                  <a:srgbClr val="000000"/>
                </a:solidFill>
                <a:latin typeface="TimesNewRomanPS-BoldMT"/>
              </a:rPr>
              <a:t>4.1 </a:t>
            </a:r>
            <a:r>
              <a:rPr lang="zh-CN" altLang="en-US" sz="3600" dirty="0">
                <a:solidFill>
                  <a:srgbClr val="000000"/>
                </a:solidFill>
                <a:latin typeface="宋体" panose="02010600030101010101" pitchFamily="2" charset="-122"/>
                <a:ea typeface="宋体" panose="02010600030101010101" pitchFamily="2" charset="-122"/>
              </a:rPr>
              <a:t>策略迭代</a:t>
            </a:r>
            <a:r>
              <a:rPr lang="zh-CN" altLang="en-US" sz="3600" dirty="0"/>
              <a:t> </a:t>
            </a:r>
            <a:endParaRPr lang="zh-CN" altLang="en-US" sz="3600" b="1" dirty="0">
              <a:latin typeface="华文楷体" panose="02010600040101010101" pitchFamily="2" charset="-122"/>
              <a:ea typeface="华文楷体" panose="02010600040101010101" pitchFamily="2" charset="-122"/>
            </a:endParaRPr>
          </a:p>
        </p:txBody>
      </p:sp>
      <p:cxnSp>
        <p:nvCxnSpPr>
          <p:cNvPr id="9" name="直接连接符 5"/>
          <p:cNvCxnSpPr/>
          <p:nvPr/>
        </p:nvCxnSpPr>
        <p:spPr>
          <a:xfrm>
            <a:off x="700088" y="1122363"/>
            <a:ext cx="7627835" cy="0"/>
          </a:xfrm>
          <a:prstGeom prst="line">
            <a:avLst/>
          </a:prstGeom>
          <a:ln w="38100" cap="flat" cmpd="sng">
            <a:solidFill>
              <a:srgbClr val="FF0000"/>
            </a:solidFill>
            <a:prstDash val="solid"/>
            <a:headEnd type="none" w="med" len="med"/>
            <a:tailEnd type="none" w="med" len="med"/>
          </a:ln>
        </p:spPr>
      </p:cxnSp>
      <p:pic>
        <p:nvPicPr>
          <p:cNvPr id="2" name="图片 1"/>
          <p:cNvPicPr>
            <a:picLocks noChangeAspect="1"/>
          </p:cNvPicPr>
          <p:nvPr/>
        </p:nvPicPr>
        <p:blipFill>
          <a:blip r:embed="rId1"/>
          <a:stretch>
            <a:fillRect/>
          </a:stretch>
        </p:blipFill>
        <p:spPr>
          <a:xfrm>
            <a:off x="2062237" y="2432875"/>
            <a:ext cx="5019526" cy="37032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0087" y="1285642"/>
            <a:ext cx="7524932" cy="4693480"/>
          </a:xfrm>
        </p:spPr>
        <p:txBody>
          <a:bodyPr>
            <a:normAutofit/>
          </a:bodyPr>
          <a:lstStyle/>
          <a:p>
            <a:pPr marL="0" indent="0" fontAlgn="auto">
              <a:lnSpc>
                <a:spcPct val="100000"/>
              </a:lnSpc>
              <a:spcBef>
                <a:spcPts val="0"/>
              </a:spcBef>
              <a:buNone/>
            </a:pPr>
            <a:r>
              <a:rPr lang="zh-CN" altLang="en-US" dirty="0"/>
              <a:t>     </a:t>
            </a:r>
            <a:r>
              <a:rPr lang="zh-CN" altLang="en-US" sz="2000" dirty="0"/>
              <a:t>利用算法 </a:t>
            </a:r>
            <a:r>
              <a:rPr lang="en-US" altLang="zh-CN" sz="2000" dirty="0"/>
              <a:t>4.2</a:t>
            </a:r>
            <a:r>
              <a:rPr lang="zh-CN" altLang="en-US" sz="2000" dirty="0"/>
              <a:t>，</a:t>
            </a:r>
            <a:r>
              <a:rPr lang="zh-CN" altLang="en-US" sz="2000" dirty="0">
                <a:solidFill>
                  <a:srgbClr val="000000"/>
                </a:solidFill>
                <a:latin typeface="宋体" panose="02010600030101010101" pitchFamily="2" charset="-122"/>
                <a:ea typeface="宋体" panose="02010600030101010101" pitchFamily="2" charset="-122"/>
              </a:rPr>
              <a:t>基于</a:t>
            </a:r>
            <a:r>
              <a:rPr lang="en-US" altLang="zh-CN" sz="2000" dirty="0">
                <a:solidFill>
                  <a:srgbClr val="000000"/>
                </a:solidFill>
                <a:latin typeface="TimesNewRomanPSMT"/>
              </a:rPr>
              <a:t>Q </a:t>
            </a:r>
            <a:r>
              <a:rPr lang="zh-CN" altLang="en-US" sz="2000" dirty="0">
                <a:solidFill>
                  <a:srgbClr val="000000"/>
                </a:solidFill>
                <a:latin typeface="宋体" panose="02010600030101010101" pitchFamily="2" charset="-122"/>
                <a:ea typeface="宋体" panose="02010600030101010101" pitchFamily="2" charset="-122"/>
              </a:rPr>
              <a:t>值函数对确定环境扫地机器人任务进行策略评估。</a:t>
            </a:r>
            <a:r>
              <a:rPr lang="zh-CN" altLang="en-US" sz="2000" dirty="0"/>
              <a:t> </a:t>
            </a:r>
            <a:br>
              <a:rPr lang="zh-CN" altLang="en-US" sz="2000" dirty="0"/>
            </a:br>
            <a:r>
              <a:rPr lang="zh-CN" altLang="en-US" sz="2000" dirty="0"/>
              <a:t>（</a:t>
            </a:r>
            <a:r>
              <a:rPr lang="en-US" altLang="zh-CN" sz="2000" dirty="0"/>
              <a:t>1</a:t>
            </a:r>
            <a:r>
              <a:rPr lang="zh-CN" altLang="en-US" sz="2000" dirty="0"/>
              <a:t>）对所有</a:t>
            </a:r>
            <a:r>
              <a:rPr lang="en-US" altLang="zh-CN" sz="2000" dirty="0"/>
              <a:t>Q</a:t>
            </a:r>
            <a:r>
              <a:rPr lang="zh-CN" altLang="en-US" sz="2000" dirty="0"/>
              <a:t>值初始化</a:t>
            </a:r>
            <a:endParaRPr lang="en-US" altLang="zh-CN" sz="2000" dirty="0"/>
          </a:p>
          <a:p>
            <a:pPr marL="0" indent="0" fontAlgn="auto">
              <a:lnSpc>
                <a:spcPct val="100000"/>
              </a:lnSpc>
              <a:spcBef>
                <a:spcPts val="0"/>
              </a:spcBef>
              <a:buNone/>
            </a:pPr>
            <a:r>
              <a:rPr lang="zh-CN" altLang="en-US" sz="2000" dirty="0"/>
              <a:t>（</a:t>
            </a:r>
            <a:r>
              <a:rPr lang="en-US" altLang="zh-CN" sz="2000" dirty="0"/>
              <a:t>2</a:t>
            </a:r>
            <a:r>
              <a:rPr lang="zh-CN" altLang="en-US" sz="2000" dirty="0"/>
              <a:t>）根据算法</a:t>
            </a:r>
            <a:r>
              <a:rPr lang="en-US" altLang="zh-CN" sz="2000" dirty="0"/>
              <a:t>4.2</a:t>
            </a:r>
            <a:r>
              <a:rPr lang="zh-CN" altLang="en-US" sz="2000" dirty="0"/>
              <a:t>，计算各个状态的动作值</a:t>
            </a:r>
            <a:endParaRPr lang="en-US" altLang="zh-CN" sz="2000" dirty="0"/>
          </a:p>
          <a:p>
            <a:pPr marL="0" indent="0" fontAlgn="auto">
              <a:lnSpc>
                <a:spcPct val="100000"/>
              </a:lnSpc>
              <a:spcBef>
                <a:spcPts val="0"/>
              </a:spcBef>
              <a:buNone/>
            </a:pPr>
            <a:r>
              <a:rPr lang="zh-CN" altLang="en-US" sz="2000" dirty="0"/>
              <a:t>（</a:t>
            </a:r>
            <a:r>
              <a:rPr lang="en-US" altLang="zh-CN" sz="2000" dirty="0"/>
              <a:t>3</a:t>
            </a:r>
            <a:r>
              <a:rPr lang="zh-CN" altLang="en-US" sz="2000" dirty="0"/>
              <a:t>）不停迭代直至收敛，计算得到的就是在该策略下的有效评估 </a:t>
            </a:r>
            <a:br>
              <a:rPr lang="zh-CN" altLang="en-US" dirty="0"/>
            </a:br>
            <a:br>
              <a:rPr lang="zh-CN" altLang="en-US" dirty="0"/>
            </a:br>
            <a:r>
              <a:rPr lang="en-US" altLang="zh-CN" dirty="0"/>
              <a:t>	</a:t>
            </a:r>
            <a:endParaRPr lang="en-US" altLang="zh-CN" sz="2400" b="1" dirty="0"/>
          </a:p>
          <a:p>
            <a:pPr marL="0" indent="0" fontAlgn="auto">
              <a:lnSpc>
                <a:spcPct val="100000"/>
              </a:lnSpc>
              <a:spcBef>
                <a:spcPts val="0"/>
              </a:spcBef>
              <a:buNone/>
            </a:pPr>
            <a:endParaRPr lang="en-US" altLang="zh-CN" sz="2400" b="1" dirty="0"/>
          </a:p>
          <a:p>
            <a:pPr marL="0" indent="0" fontAlgn="auto">
              <a:lnSpc>
                <a:spcPct val="100000"/>
              </a:lnSpc>
              <a:spcBef>
                <a:spcPts val="0"/>
              </a:spcBef>
              <a:buNone/>
            </a:pPr>
            <a:endParaRPr lang="en-US" altLang="zh-CN" sz="2400" b="1" dirty="0"/>
          </a:p>
          <a:p>
            <a:pPr marL="0" indent="0" fontAlgn="auto">
              <a:lnSpc>
                <a:spcPct val="100000"/>
              </a:lnSpc>
              <a:spcBef>
                <a:spcPts val="0"/>
              </a:spcBef>
              <a:buNone/>
            </a:pPr>
            <a:endParaRPr lang="en-US" altLang="zh-CN" sz="2400" b="1" dirty="0"/>
          </a:p>
          <a:p>
            <a:pPr marL="0" indent="0" fontAlgn="auto">
              <a:lnSpc>
                <a:spcPct val="50000"/>
              </a:lnSpc>
              <a:spcBef>
                <a:spcPts val="0"/>
              </a:spcBef>
              <a:buNone/>
            </a:pPr>
            <a:r>
              <a:rPr lang="en-US" altLang="zh-CN" sz="2400" dirty="0"/>
              <a:t>                  </a:t>
            </a:r>
            <a:endParaRPr lang="en-US" altLang="zh-CN" sz="2400" dirty="0"/>
          </a:p>
          <a:p>
            <a:pPr marL="0" indent="0" fontAlgn="auto">
              <a:lnSpc>
                <a:spcPct val="50000"/>
              </a:lnSpc>
              <a:spcBef>
                <a:spcPts val="0"/>
              </a:spcBef>
              <a:buNone/>
            </a:pPr>
            <a:br>
              <a:rPr lang="zh-CN" altLang="en-US" sz="2400" dirty="0"/>
            </a:br>
            <a:r>
              <a:rPr lang="zh-CN" altLang="en-US" sz="2400" b="1" dirty="0"/>
              <a:t> </a:t>
            </a:r>
            <a:endParaRPr lang="en-US" altLang="zh-CN" sz="2400" b="1" dirty="0"/>
          </a:p>
        </p:txBody>
      </p:sp>
      <p:sp>
        <p:nvSpPr>
          <p:cNvPr id="8" name="TextBox 2"/>
          <p:cNvSpPr txBox="1"/>
          <p:nvPr/>
        </p:nvSpPr>
        <p:spPr>
          <a:xfrm>
            <a:off x="700087" y="476251"/>
            <a:ext cx="4342968" cy="646331"/>
          </a:xfrm>
          <a:prstGeom prst="rect">
            <a:avLst/>
          </a:prstGeom>
          <a:noFill/>
          <a:ln w="9525">
            <a:noFill/>
          </a:ln>
        </p:spPr>
        <p:txBody>
          <a:bodyPr wrap="square">
            <a:spAutoFit/>
          </a:bodyPr>
          <a:lstStyle/>
          <a:p>
            <a:r>
              <a:rPr lang="en-US" altLang="zh-CN" sz="3600" b="1" dirty="0">
                <a:solidFill>
                  <a:srgbClr val="000000"/>
                </a:solidFill>
                <a:latin typeface="TimesNewRomanPS-BoldMT"/>
              </a:rPr>
              <a:t>4.1 </a:t>
            </a:r>
            <a:r>
              <a:rPr lang="zh-CN" altLang="en-US" sz="3600" dirty="0">
                <a:solidFill>
                  <a:srgbClr val="000000"/>
                </a:solidFill>
                <a:latin typeface="宋体" panose="02010600030101010101" pitchFamily="2" charset="-122"/>
                <a:ea typeface="宋体" panose="02010600030101010101" pitchFamily="2" charset="-122"/>
              </a:rPr>
              <a:t>策略迭代</a:t>
            </a:r>
            <a:r>
              <a:rPr lang="zh-CN" altLang="en-US" sz="3600" dirty="0"/>
              <a:t> </a:t>
            </a:r>
            <a:endParaRPr lang="zh-CN" altLang="en-US" sz="3600" b="1" dirty="0">
              <a:latin typeface="华文楷体" panose="02010600040101010101" pitchFamily="2" charset="-122"/>
              <a:ea typeface="华文楷体" panose="02010600040101010101" pitchFamily="2" charset="-122"/>
            </a:endParaRPr>
          </a:p>
        </p:txBody>
      </p:sp>
      <p:cxnSp>
        <p:nvCxnSpPr>
          <p:cNvPr id="9" name="直接连接符 5"/>
          <p:cNvCxnSpPr/>
          <p:nvPr/>
        </p:nvCxnSpPr>
        <p:spPr>
          <a:xfrm>
            <a:off x="700088" y="1122363"/>
            <a:ext cx="7627835" cy="0"/>
          </a:xfrm>
          <a:prstGeom prst="line">
            <a:avLst/>
          </a:prstGeom>
          <a:ln w="38100" cap="flat" cmpd="sng">
            <a:solidFill>
              <a:srgbClr val="FF0000"/>
            </a:solidFill>
            <a:prstDash val="solid"/>
            <a:headEnd type="none" w="med" len="med"/>
            <a:tailEnd type="none" w="med" len="med"/>
          </a:ln>
        </p:spPr>
      </p:cxnSp>
      <p:sp>
        <p:nvSpPr>
          <p:cNvPr id="5" name="文本框 4"/>
          <p:cNvSpPr txBox="1"/>
          <p:nvPr/>
        </p:nvSpPr>
        <p:spPr>
          <a:xfrm>
            <a:off x="6739269" y="4432213"/>
            <a:ext cx="1588654" cy="369332"/>
          </a:xfrm>
          <a:prstGeom prst="rect">
            <a:avLst/>
          </a:prstGeom>
          <a:noFill/>
        </p:spPr>
        <p:txBody>
          <a:bodyPr wrap="square" rtlCol="0">
            <a:spAutoFit/>
          </a:bodyPr>
          <a:lstStyle/>
          <a:p>
            <a:r>
              <a:rPr lang="zh-CN" altLang="en-US" dirty="0"/>
              <a:t>评估过程图示</a:t>
            </a:r>
            <a:endParaRPr lang="zh-CN" altLang="en-US" dirty="0"/>
          </a:p>
        </p:txBody>
      </p:sp>
      <p:pic>
        <p:nvPicPr>
          <p:cNvPr id="2" name="图片 1"/>
          <p:cNvPicPr>
            <a:picLocks noChangeAspect="1"/>
          </p:cNvPicPr>
          <p:nvPr/>
        </p:nvPicPr>
        <p:blipFill>
          <a:blip r:embed="rId1"/>
          <a:stretch>
            <a:fillRect/>
          </a:stretch>
        </p:blipFill>
        <p:spPr>
          <a:xfrm>
            <a:off x="1209964" y="3372074"/>
            <a:ext cx="4992678" cy="24896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0087" y="1285642"/>
            <a:ext cx="7437149" cy="4302360"/>
          </a:xfrm>
        </p:spPr>
        <p:txBody>
          <a:bodyPr>
            <a:normAutofit fontScale="92500" lnSpcReduction="10000"/>
          </a:bodyPr>
          <a:lstStyle/>
          <a:p>
            <a:pPr marL="0" indent="0">
              <a:lnSpc>
                <a:spcPct val="120000"/>
              </a:lnSpc>
              <a:spcBef>
                <a:spcPts val="0"/>
              </a:spcBef>
              <a:buNone/>
            </a:pPr>
            <a:r>
              <a:rPr lang="zh-CN" altLang="en-US" sz="2400" dirty="0"/>
              <a:t>策略的优劣性可以由值函数来评价。通过</a:t>
            </a:r>
            <a:r>
              <a:rPr lang="zh-CN" altLang="en-US" sz="2400" dirty="0">
                <a:solidFill>
                  <a:srgbClr val="FF0000"/>
                </a:solidFill>
              </a:rPr>
              <a:t>策略评估</a:t>
            </a:r>
            <a:r>
              <a:rPr lang="zh-CN" altLang="en-US" sz="2400" dirty="0"/>
              <a:t>迭代得到值函数， 再利用动作值函数来寻找更好的策略。 </a:t>
            </a:r>
            <a:endParaRPr lang="en-US" altLang="zh-CN" sz="2400" dirty="0"/>
          </a:p>
          <a:p>
            <a:pPr marL="0" indent="0">
              <a:lnSpc>
                <a:spcPct val="120000"/>
              </a:lnSpc>
              <a:spcBef>
                <a:spcPts val="0"/>
              </a:spcBef>
              <a:buNone/>
            </a:pPr>
            <a:endParaRPr lang="en-US" altLang="zh-CN" sz="2400" dirty="0"/>
          </a:p>
          <a:p>
            <a:pPr>
              <a:lnSpc>
                <a:spcPct val="120000"/>
              </a:lnSpc>
              <a:spcBef>
                <a:spcPts val="0"/>
              </a:spcBef>
            </a:pPr>
            <a:r>
              <a:rPr lang="zh-CN" altLang="en-US" sz="2400" dirty="0"/>
              <a:t>针对单一状态 </a:t>
            </a:r>
            <a:r>
              <a:rPr lang="en-US" altLang="zh-CN" sz="2400" dirty="0"/>
              <a:t>s </a:t>
            </a:r>
            <a:r>
              <a:rPr lang="zh-CN" altLang="en-US" sz="2400" dirty="0"/>
              <a:t>和特定动作 </a:t>
            </a:r>
            <a:r>
              <a:rPr lang="en-US" altLang="zh-CN" sz="2400" dirty="0"/>
              <a:t>a</a:t>
            </a:r>
            <a:r>
              <a:rPr lang="zh-CN" altLang="en-US" sz="2400" dirty="0"/>
              <a:t>，制定如下约定以获得新策略 </a:t>
            </a:r>
            <a:endParaRPr lang="en-US" altLang="zh-CN" sz="2400" dirty="0"/>
          </a:p>
          <a:p>
            <a:pPr>
              <a:lnSpc>
                <a:spcPct val="120000"/>
              </a:lnSpc>
              <a:spcBef>
                <a:spcPts val="0"/>
              </a:spcBef>
            </a:pPr>
            <a:r>
              <a:rPr lang="zh-CN" altLang="en-US" sz="2400" dirty="0"/>
              <a:t>将单一状态和特定动作的情况进行拓展</a:t>
            </a:r>
            <a:endParaRPr lang="en-US" altLang="zh-CN" sz="2400" dirty="0"/>
          </a:p>
          <a:p>
            <a:pPr>
              <a:lnSpc>
                <a:spcPct val="120000"/>
              </a:lnSpc>
              <a:spcBef>
                <a:spcPts val="0"/>
              </a:spcBef>
            </a:pPr>
            <a:r>
              <a:rPr lang="zh-CN" altLang="en-US" sz="2400" dirty="0"/>
              <a:t>通过策略改进， 可以得到更优策略 ，而强化学习的目标是获得最优策略 </a:t>
            </a:r>
            <a:br>
              <a:rPr lang="zh-CN" altLang="en-US" sz="2400" dirty="0"/>
            </a:br>
            <a:r>
              <a:rPr lang="en-US" altLang="zh-CN" sz="2400" dirty="0"/>
              <a:t>           </a:t>
            </a:r>
            <a:endParaRPr lang="en-US" altLang="zh-CN" sz="2400" dirty="0"/>
          </a:p>
          <a:p>
            <a:pPr>
              <a:lnSpc>
                <a:spcPct val="120000"/>
              </a:lnSpc>
              <a:spcBef>
                <a:spcPts val="0"/>
              </a:spcBef>
            </a:pPr>
            <a:r>
              <a:rPr lang="en-US" altLang="zh-CN" sz="2400" dirty="0"/>
              <a:t>LCD/LED</a:t>
            </a:r>
            <a:endParaRPr lang="en-US" altLang="zh-CN" sz="2400" dirty="0"/>
          </a:p>
          <a:p>
            <a:pPr>
              <a:lnSpc>
                <a:spcPct val="120000"/>
              </a:lnSpc>
              <a:spcBef>
                <a:spcPts val="0"/>
              </a:spcBef>
            </a:pPr>
            <a:r>
              <a:rPr lang="en-US" altLang="zh-CN" sz="2400" dirty="0"/>
              <a:t>ALCD-&gt;AMALED</a:t>
            </a:r>
            <a:r>
              <a:rPr lang="zh-CN" altLang="en-US" sz="2400" dirty="0"/>
              <a:t>三星</a:t>
            </a:r>
            <a:r>
              <a:rPr lang="en-US" altLang="zh-CN" sz="2400" dirty="0"/>
              <a:t>/ALED</a:t>
            </a:r>
            <a:endParaRPr lang="en-US" altLang="zh-CN" sz="1600" dirty="0"/>
          </a:p>
        </p:txBody>
      </p:sp>
      <p:sp>
        <p:nvSpPr>
          <p:cNvPr id="8" name="TextBox 2"/>
          <p:cNvSpPr txBox="1"/>
          <p:nvPr/>
        </p:nvSpPr>
        <p:spPr>
          <a:xfrm>
            <a:off x="700087" y="476251"/>
            <a:ext cx="4342968" cy="646331"/>
          </a:xfrm>
          <a:prstGeom prst="rect">
            <a:avLst/>
          </a:prstGeom>
          <a:noFill/>
          <a:ln w="9525">
            <a:noFill/>
          </a:ln>
        </p:spPr>
        <p:txBody>
          <a:bodyPr wrap="square">
            <a:spAutoFit/>
          </a:bodyPr>
          <a:lstStyle/>
          <a:p>
            <a:r>
              <a:rPr lang="en-US" altLang="zh-CN" sz="3600" b="1" dirty="0">
                <a:solidFill>
                  <a:srgbClr val="000000"/>
                </a:solidFill>
                <a:latin typeface="TimesNewRomanPS-BoldMT"/>
              </a:rPr>
              <a:t>4.1 </a:t>
            </a:r>
            <a:r>
              <a:rPr lang="zh-CN" altLang="en-US" sz="3600" dirty="0">
                <a:solidFill>
                  <a:srgbClr val="000000"/>
                </a:solidFill>
                <a:latin typeface="宋体" panose="02010600030101010101" pitchFamily="2" charset="-122"/>
                <a:ea typeface="宋体" panose="02010600030101010101" pitchFamily="2" charset="-122"/>
              </a:rPr>
              <a:t>策略迭代</a:t>
            </a:r>
            <a:r>
              <a:rPr lang="zh-CN" altLang="en-US" sz="3600" dirty="0"/>
              <a:t> </a:t>
            </a:r>
            <a:endParaRPr lang="zh-CN" altLang="en-US" sz="3600" b="1" dirty="0">
              <a:latin typeface="华文楷体" panose="02010600040101010101" pitchFamily="2" charset="-122"/>
              <a:ea typeface="华文楷体" panose="02010600040101010101" pitchFamily="2" charset="-122"/>
            </a:endParaRPr>
          </a:p>
        </p:txBody>
      </p:sp>
      <p:cxnSp>
        <p:nvCxnSpPr>
          <p:cNvPr id="9" name="直接连接符 5"/>
          <p:cNvCxnSpPr/>
          <p:nvPr/>
        </p:nvCxnSpPr>
        <p:spPr>
          <a:xfrm>
            <a:off x="700088" y="1122363"/>
            <a:ext cx="7627835" cy="0"/>
          </a:xfrm>
          <a:prstGeom prst="line">
            <a:avLst/>
          </a:prstGeom>
          <a:ln w="38100" cap="flat" cmpd="sng">
            <a:solidFill>
              <a:srgbClr val="FF0000"/>
            </a:solidFill>
            <a:prstDash val="soli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0087" y="1442660"/>
            <a:ext cx="7095404" cy="646304"/>
          </a:xfrm>
        </p:spPr>
        <p:txBody>
          <a:bodyPr>
            <a:normAutofit/>
          </a:bodyPr>
          <a:lstStyle/>
          <a:p>
            <a:pPr marL="0" indent="0" fontAlgn="auto">
              <a:lnSpc>
                <a:spcPct val="100000"/>
              </a:lnSpc>
              <a:spcBef>
                <a:spcPts val="0"/>
              </a:spcBef>
              <a:buNone/>
            </a:pPr>
            <a:r>
              <a:rPr lang="zh-CN" altLang="en-US" sz="2400" dirty="0">
                <a:solidFill>
                  <a:srgbClr val="000000"/>
                </a:solidFill>
                <a:latin typeface="宋体" panose="02010600030101010101" pitchFamily="2" charset="-122"/>
                <a:ea typeface="宋体" panose="02010600030101010101" pitchFamily="2" charset="-122"/>
              </a:rPr>
              <a:t>  </a:t>
            </a:r>
            <a:r>
              <a:rPr lang="zh-CN" altLang="en-US" sz="2400" b="1" dirty="0"/>
              <a:t>基于状态值函数的策略迭代 </a:t>
            </a:r>
            <a:endParaRPr lang="en-US" altLang="zh-CN" sz="2400" b="1" dirty="0"/>
          </a:p>
        </p:txBody>
      </p:sp>
      <p:sp>
        <p:nvSpPr>
          <p:cNvPr id="4101" name="椭圆 6"/>
          <p:cNvSpPr/>
          <p:nvPr/>
        </p:nvSpPr>
        <p:spPr>
          <a:xfrm>
            <a:off x="918981" y="1604449"/>
            <a:ext cx="144462" cy="142875"/>
          </a:xfrm>
          <a:prstGeom prst="ellipse">
            <a:avLst/>
          </a:prstGeom>
          <a:solidFill>
            <a:srgbClr val="FF0000"/>
          </a:solidFill>
          <a:ln w="9525">
            <a:noFill/>
          </a:ln>
        </p:spPr>
        <p:txBody>
          <a:bodyPr/>
          <a:lstStyle/>
          <a:p>
            <a:endParaRPr lang="zh-CN" altLang="en-US" dirty="0">
              <a:latin typeface="Arial" panose="020B0604020202020204" pitchFamily="34" charset="0"/>
            </a:endParaRPr>
          </a:p>
        </p:txBody>
      </p:sp>
      <p:sp>
        <p:nvSpPr>
          <p:cNvPr id="8" name="TextBox 2"/>
          <p:cNvSpPr txBox="1"/>
          <p:nvPr/>
        </p:nvSpPr>
        <p:spPr>
          <a:xfrm>
            <a:off x="700087" y="476251"/>
            <a:ext cx="4342968" cy="646331"/>
          </a:xfrm>
          <a:prstGeom prst="rect">
            <a:avLst/>
          </a:prstGeom>
          <a:noFill/>
          <a:ln w="9525">
            <a:noFill/>
          </a:ln>
        </p:spPr>
        <p:txBody>
          <a:bodyPr wrap="square">
            <a:spAutoFit/>
          </a:bodyPr>
          <a:lstStyle/>
          <a:p>
            <a:r>
              <a:rPr lang="en-US" altLang="zh-CN" sz="3600" b="1" dirty="0">
                <a:solidFill>
                  <a:srgbClr val="000000"/>
                </a:solidFill>
                <a:latin typeface="TimesNewRomanPS-BoldMT"/>
              </a:rPr>
              <a:t>4.1 </a:t>
            </a:r>
            <a:r>
              <a:rPr lang="zh-CN" altLang="en-US" sz="3600" dirty="0">
                <a:solidFill>
                  <a:srgbClr val="000000"/>
                </a:solidFill>
                <a:latin typeface="宋体" panose="02010600030101010101" pitchFamily="2" charset="-122"/>
                <a:ea typeface="宋体" panose="02010600030101010101" pitchFamily="2" charset="-122"/>
              </a:rPr>
              <a:t>策略迭代</a:t>
            </a:r>
            <a:r>
              <a:rPr lang="zh-CN" altLang="en-US" sz="3600" dirty="0"/>
              <a:t> </a:t>
            </a:r>
            <a:endParaRPr lang="zh-CN" altLang="en-US" sz="3600" b="1" dirty="0">
              <a:latin typeface="华文楷体" panose="02010600040101010101" pitchFamily="2" charset="-122"/>
              <a:ea typeface="华文楷体" panose="02010600040101010101" pitchFamily="2" charset="-122"/>
            </a:endParaRPr>
          </a:p>
        </p:txBody>
      </p:sp>
      <p:cxnSp>
        <p:nvCxnSpPr>
          <p:cNvPr id="9" name="直接连接符 5"/>
          <p:cNvCxnSpPr/>
          <p:nvPr/>
        </p:nvCxnSpPr>
        <p:spPr>
          <a:xfrm>
            <a:off x="700088" y="1122363"/>
            <a:ext cx="7627835" cy="0"/>
          </a:xfrm>
          <a:prstGeom prst="line">
            <a:avLst/>
          </a:prstGeom>
          <a:ln w="38100" cap="flat" cmpd="sng">
            <a:solidFill>
              <a:srgbClr val="FF0000"/>
            </a:solidFill>
            <a:prstDash val="solid"/>
            <a:headEnd type="none" w="med" len="med"/>
            <a:tailEnd type="none" w="med" len="med"/>
          </a:ln>
        </p:spPr>
      </p:cxnSp>
      <p:sp>
        <p:nvSpPr>
          <p:cNvPr id="5" name="矩形 4"/>
          <p:cNvSpPr/>
          <p:nvPr/>
        </p:nvSpPr>
        <p:spPr>
          <a:xfrm>
            <a:off x="918981" y="2830045"/>
            <a:ext cx="5494376" cy="1938992"/>
          </a:xfrm>
          <a:prstGeom prst="rect">
            <a:avLst/>
          </a:prstGeom>
        </p:spPr>
        <p:txBody>
          <a:bodyPr wrap="square">
            <a:spAutoFit/>
          </a:bodyPr>
          <a:lstStyle/>
          <a:p>
            <a:r>
              <a:rPr lang="en-US" altLang="zh-CN" sz="2000" dirty="0"/>
              <a:t> </a:t>
            </a:r>
            <a:r>
              <a:rPr lang="zh-CN" altLang="en-US" sz="2000" dirty="0"/>
              <a:t>主要包括三个阶段：</a:t>
            </a:r>
            <a:endParaRPr lang="en-US" altLang="zh-CN" sz="2000" dirty="0"/>
          </a:p>
          <a:p>
            <a:r>
              <a:rPr lang="zh-CN" altLang="en-US" sz="2000" dirty="0"/>
              <a:t>（</a:t>
            </a:r>
            <a:r>
              <a:rPr lang="en-US" altLang="zh-CN" sz="2000" dirty="0"/>
              <a:t>1</a:t>
            </a:r>
            <a:r>
              <a:rPr lang="zh-CN" altLang="en-US" sz="2000" dirty="0"/>
              <a:t>）初始化策略函数和状态值函数</a:t>
            </a:r>
            <a:r>
              <a:rPr lang="en-US" altLang="zh-CN" sz="2000" dirty="0"/>
              <a:t> </a:t>
            </a:r>
            <a:endParaRPr lang="en-US" altLang="zh-CN" sz="2000" dirty="0"/>
          </a:p>
          <a:p>
            <a:r>
              <a:rPr lang="zh-CN" altLang="en-US" sz="2000" dirty="0"/>
              <a:t>（</a:t>
            </a:r>
            <a:r>
              <a:rPr lang="en-US" altLang="zh-CN" sz="2000" dirty="0"/>
              <a:t>2</a:t>
            </a:r>
            <a:r>
              <a:rPr lang="zh-CN" altLang="en-US" sz="2000" dirty="0"/>
              <a:t>）策略评估：在当前策略下，使用贝尔曼方程更新状态值函数直到收敛</a:t>
            </a:r>
            <a:endParaRPr lang="en-US" altLang="zh-CN" sz="2000" dirty="0"/>
          </a:p>
          <a:p>
            <a:r>
              <a:rPr lang="zh-CN" altLang="en-US" sz="2000" dirty="0"/>
              <a:t>（</a:t>
            </a:r>
            <a:r>
              <a:rPr lang="en-US" altLang="zh-CN" sz="2000" dirty="0"/>
              <a:t>3</a:t>
            </a:r>
            <a:r>
              <a:rPr lang="zh-CN" altLang="en-US" sz="2000" dirty="0"/>
              <a:t>）策略改进：基于收敛的状态函数，通过贪心策略得到更优策略 </a:t>
            </a:r>
            <a:endParaRPr lang="zh-CN" alt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7578" y="1424158"/>
            <a:ext cx="7095404" cy="646331"/>
          </a:xfrm>
        </p:spPr>
        <p:txBody>
          <a:bodyPr>
            <a:normAutofit/>
          </a:bodyPr>
          <a:lstStyle/>
          <a:p>
            <a:pPr marL="0" indent="0" fontAlgn="auto">
              <a:lnSpc>
                <a:spcPct val="100000"/>
              </a:lnSpc>
              <a:spcBef>
                <a:spcPts val="0"/>
              </a:spcBef>
              <a:buNone/>
            </a:pPr>
            <a:r>
              <a:rPr lang="zh-CN" altLang="en-US" sz="2400" dirty="0">
                <a:solidFill>
                  <a:srgbClr val="000000"/>
                </a:solidFill>
                <a:latin typeface="宋体" panose="02010600030101010101" pitchFamily="2" charset="-122"/>
                <a:ea typeface="宋体" panose="02010600030101010101" pitchFamily="2" charset="-122"/>
              </a:rPr>
              <a:t>  </a:t>
            </a:r>
            <a:r>
              <a:rPr lang="zh-CN" altLang="en-US" sz="2400" b="1" dirty="0"/>
              <a:t>基于状态值函数的策略迭代</a:t>
            </a:r>
            <a:endParaRPr lang="en-US" altLang="zh-CN" sz="2400" b="1" dirty="0"/>
          </a:p>
          <a:p>
            <a:pPr marL="0" indent="0" fontAlgn="auto">
              <a:lnSpc>
                <a:spcPct val="100000"/>
              </a:lnSpc>
              <a:spcBef>
                <a:spcPts val="0"/>
              </a:spcBef>
              <a:buNone/>
            </a:pPr>
            <a:endParaRPr lang="en-US" altLang="zh-CN" sz="2400" b="1" dirty="0"/>
          </a:p>
        </p:txBody>
      </p:sp>
      <p:sp>
        <p:nvSpPr>
          <p:cNvPr id="4101" name="椭圆 6"/>
          <p:cNvSpPr/>
          <p:nvPr/>
        </p:nvSpPr>
        <p:spPr>
          <a:xfrm>
            <a:off x="627856" y="1590079"/>
            <a:ext cx="144462" cy="142875"/>
          </a:xfrm>
          <a:prstGeom prst="ellipse">
            <a:avLst/>
          </a:prstGeom>
          <a:solidFill>
            <a:srgbClr val="FF0000"/>
          </a:solidFill>
          <a:ln w="9525">
            <a:noFill/>
          </a:ln>
        </p:spPr>
        <p:txBody>
          <a:bodyPr/>
          <a:lstStyle/>
          <a:p>
            <a:endParaRPr lang="zh-CN" altLang="en-US" dirty="0">
              <a:latin typeface="Arial" panose="020B0604020202020204" pitchFamily="34" charset="0"/>
            </a:endParaRPr>
          </a:p>
        </p:txBody>
      </p:sp>
      <p:sp>
        <p:nvSpPr>
          <p:cNvPr id="8" name="TextBox 2"/>
          <p:cNvSpPr txBox="1"/>
          <p:nvPr/>
        </p:nvSpPr>
        <p:spPr>
          <a:xfrm>
            <a:off x="700087" y="476251"/>
            <a:ext cx="4342968" cy="646331"/>
          </a:xfrm>
          <a:prstGeom prst="rect">
            <a:avLst/>
          </a:prstGeom>
          <a:noFill/>
          <a:ln w="9525">
            <a:noFill/>
          </a:ln>
        </p:spPr>
        <p:txBody>
          <a:bodyPr wrap="square">
            <a:spAutoFit/>
          </a:bodyPr>
          <a:lstStyle/>
          <a:p>
            <a:r>
              <a:rPr lang="en-US" altLang="zh-CN" sz="3600" b="1" dirty="0">
                <a:solidFill>
                  <a:srgbClr val="000000"/>
                </a:solidFill>
                <a:latin typeface="TimesNewRomanPS-BoldMT"/>
              </a:rPr>
              <a:t>4.1 </a:t>
            </a:r>
            <a:r>
              <a:rPr lang="zh-CN" altLang="en-US" sz="3600" dirty="0">
                <a:solidFill>
                  <a:srgbClr val="000000"/>
                </a:solidFill>
                <a:latin typeface="宋体" panose="02010600030101010101" pitchFamily="2" charset="-122"/>
                <a:ea typeface="宋体" panose="02010600030101010101" pitchFamily="2" charset="-122"/>
              </a:rPr>
              <a:t>策略迭代</a:t>
            </a:r>
            <a:r>
              <a:rPr lang="zh-CN" altLang="en-US" sz="3600" dirty="0"/>
              <a:t> </a:t>
            </a:r>
            <a:endParaRPr lang="zh-CN" altLang="en-US" sz="3600" b="1" dirty="0">
              <a:latin typeface="华文楷体" panose="02010600040101010101" pitchFamily="2" charset="-122"/>
              <a:ea typeface="华文楷体" panose="02010600040101010101" pitchFamily="2" charset="-122"/>
            </a:endParaRPr>
          </a:p>
        </p:txBody>
      </p:sp>
      <p:cxnSp>
        <p:nvCxnSpPr>
          <p:cNvPr id="9" name="直接连接符 5"/>
          <p:cNvCxnSpPr/>
          <p:nvPr/>
        </p:nvCxnSpPr>
        <p:spPr>
          <a:xfrm>
            <a:off x="700088" y="1122363"/>
            <a:ext cx="7627835" cy="0"/>
          </a:xfrm>
          <a:prstGeom prst="line">
            <a:avLst/>
          </a:prstGeom>
          <a:ln w="38100" cap="flat" cmpd="sng">
            <a:solidFill>
              <a:srgbClr val="FF0000"/>
            </a:solidFill>
            <a:prstDash val="solid"/>
            <a:headEnd type="none" w="med" len="med"/>
            <a:tailEnd type="none" w="med" len="med"/>
          </a:ln>
        </p:spPr>
      </p:cxnSp>
      <p:pic>
        <p:nvPicPr>
          <p:cNvPr id="2" name="图片 1"/>
          <p:cNvPicPr>
            <a:picLocks noChangeAspect="1"/>
          </p:cNvPicPr>
          <p:nvPr/>
        </p:nvPicPr>
        <p:blipFill>
          <a:blip r:embed="rId1"/>
          <a:stretch>
            <a:fillRect/>
          </a:stretch>
        </p:blipFill>
        <p:spPr>
          <a:xfrm>
            <a:off x="4572000" y="1424158"/>
            <a:ext cx="3742488" cy="5006976"/>
          </a:xfrm>
          <a:prstGeom prst="rect">
            <a:avLst/>
          </a:prstGeom>
        </p:spPr>
      </p:pic>
      <p:sp>
        <p:nvSpPr>
          <p:cNvPr id="4" name="文本框 3"/>
          <p:cNvSpPr txBox="1"/>
          <p:nvPr/>
        </p:nvSpPr>
        <p:spPr>
          <a:xfrm>
            <a:off x="1826925" y="3180846"/>
            <a:ext cx="2153948" cy="923330"/>
          </a:xfrm>
          <a:prstGeom prst="rect">
            <a:avLst/>
          </a:prstGeom>
          <a:noFill/>
        </p:spPr>
        <p:txBody>
          <a:bodyPr wrap="square" rtlCol="0">
            <a:spAutoFit/>
          </a:bodyPr>
          <a:lstStyle/>
          <a:p>
            <a:r>
              <a:rPr lang="zh-CN" altLang="en-US" dirty="0"/>
              <a:t> 基于状态值函数估算最优策略的策略迭代算法 </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7578" y="1424158"/>
            <a:ext cx="7095404" cy="646331"/>
          </a:xfrm>
        </p:spPr>
        <p:txBody>
          <a:bodyPr>
            <a:normAutofit/>
          </a:bodyPr>
          <a:lstStyle/>
          <a:p>
            <a:pPr marL="0" indent="0" fontAlgn="auto">
              <a:lnSpc>
                <a:spcPct val="100000"/>
              </a:lnSpc>
              <a:spcBef>
                <a:spcPts val="0"/>
              </a:spcBef>
              <a:buNone/>
            </a:pPr>
            <a:r>
              <a:rPr lang="zh-CN" altLang="en-US" sz="2400" dirty="0">
                <a:solidFill>
                  <a:srgbClr val="000000"/>
                </a:solidFill>
                <a:latin typeface="宋体" panose="02010600030101010101" pitchFamily="2" charset="-122"/>
                <a:ea typeface="宋体" panose="02010600030101010101" pitchFamily="2" charset="-122"/>
              </a:rPr>
              <a:t>  </a:t>
            </a:r>
            <a:r>
              <a:rPr lang="zh-CN" altLang="en-US" sz="2400" b="1" dirty="0"/>
              <a:t>基于状态值函数的策略迭代</a:t>
            </a:r>
            <a:endParaRPr lang="en-US" altLang="zh-CN" sz="2400" b="1" dirty="0"/>
          </a:p>
          <a:p>
            <a:pPr marL="0" indent="0" fontAlgn="auto">
              <a:lnSpc>
                <a:spcPct val="100000"/>
              </a:lnSpc>
              <a:spcBef>
                <a:spcPts val="0"/>
              </a:spcBef>
              <a:buNone/>
            </a:pPr>
            <a:endParaRPr lang="en-US" altLang="zh-CN" sz="2400" b="1" dirty="0"/>
          </a:p>
        </p:txBody>
      </p:sp>
      <p:sp>
        <p:nvSpPr>
          <p:cNvPr id="4101" name="椭圆 6"/>
          <p:cNvSpPr/>
          <p:nvPr/>
        </p:nvSpPr>
        <p:spPr>
          <a:xfrm>
            <a:off x="627856" y="1590079"/>
            <a:ext cx="144462" cy="142875"/>
          </a:xfrm>
          <a:prstGeom prst="ellipse">
            <a:avLst/>
          </a:prstGeom>
          <a:solidFill>
            <a:srgbClr val="FF0000"/>
          </a:solidFill>
          <a:ln w="9525">
            <a:noFill/>
          </a:ln>
        </p:spPr>
        <p:txBody>
          <a:bodyPr/>
          <a:lstStyle/>
          <a:p>
            <a:endParaRPr lang="zh-CN" altLang="en-US" dirty="0">
              <a:latin typeface="Arial" panose="020B0604020202020204" pitchFamily="34" charset="0"/>
            </a:endParaRPr>
          </a:p>
        </p:txBody>
      </p:sp>
      <p:sp>
        <p:nvSpPr>
          <p:cNvPr id="8" name="TextBox 2"/>
          <p:cNvSpPr txBox="1"/>
          <p:nvPr/>
        </p:nvSpPr>
        <p:spPr>
          <a:xfrm>
            <a:off x="700087" y="476251"/>
            <a:ext cx="4342968" cy="646331"/>
          </a:xfrm>
          <a:prstGeom prst="rect">
            <a:avLst/>
          </a:prstGeom>
          <a:noFill/>
          <a:ln w="9525">
            <a:noFill/>
          </a:ln>
        </p:spPr>
        <p:txBody>
          <a:bodyPr wrap="square">
            <a:spAutoFit/>
          </a:bodyPr>
          <a:lstStyle/>
          <a:p>
            <a:r>
              <a:rPr lang="en-US" altLang="zh-CN" sz="3600" b="1" dirty="0">
                <a:solidFill>
                  <a:srgbClr val="000000"/>
                </a:solidFill>
                <a:latin typeface="TimesNewRomanPS-BoldMT"/>
              </a:rPr>
              <a:t>4.1 </a:t>
            </a:r>
            <a:r>
              <a:rPr lang="zh-CN" altLang="en-US" sz="3600" dirty="0">
                <a:solidFill>
                  <a:srgbClr val="000000"/>
                </a:solidFill>
                <a:latin typeface="宋体" panose="02010600030101010101" pitchFamily="2" charset="-122"/>
                <a:ea typeface="宋体" panose="02010600030101010101" pitchFamily="2" charset="-122"/>
              </a:rPr>
              <a:t>策略迭代</a:t>
            </a:r>
            <a:r>
              <a:rPr lang="zh-CN" altLang="en-US" sz="3600" dirty="0"/>
              <a:t> </a:t>
            </a:r>
            <a:endParaRPr lang="zh-CN" altLang="en-US" sz="3600" b="1" dirty="0">
              <a:latin typeface="华文楷体" panose="02010600040101010101" pitchFamily="2" charset="-122"/>
              <a:ea typeface="华文楷体" panose="02010600040101010101" pitchFamily="2" charset="-122"/>
            </a:endParaRPr>
          </a:p>
        </p:txBody>
      </p:sp>
      <p:cxnSp>
        <p:nvCxnSpPr>
          <p:cNvPr id="9" name="直接连接符 5"/>
          <p:cNvCxnSpPr/>
          <p:nvPr/>
        </p:nvCxnSpPr>
        <p:spPr>
          <a:xfrm>
            <a:off x="700088" y="1122363"/>
            <a:ext cx="7627835" cy="0"/>
          </a:xfrm>
          <a:prstGeom prst="line">
            <a:avLst/>
          </a:prstGeom>
          <a:ln w="38100" cap="flat" cmpd="sng">
            <a:solidFill>
              <a:srgbClr val="FF0000"/>
            </a:solidFill>
            <a:prstDash val="solid"/>
            <a:headEnd type="none" w="med" len="med"/>
            <a:tailEnd type="none" w="med" len="med"/>
          </a:ln>
        </p:spPr>
      </p:cxnSp>
      <p:sp>
        <p:nvSpPr>
          <p:cNvPr id="4" name="文本框 3"/>
          <p:cNvSpPr txBox="1"/>
          <p:nvPr/>
        </p:nvSpPr>
        <p:spPr>
          <a:xfrm>
            <a:off x="700087" y="1988905"/>
            <a:ext cx="6929149" cy="1015663"/>
          </a:xfrm>
          <a:prstGeom prst="rect">
            <a:avLst/>
          </a:prstGeom>
          <a:noFill/>
        </p:spPr>
        <p:txBody>
          <a:bodyPr wrap="square" rtlCol="0">
            <a:spAutoFit/>
          </a:bodyPr>
          <a:lstStyle/>
          <a:p>
            <a:r>
              <a:rPr lang="zh-CN" altLang="en-US" sz="2000" dirty="0"/>
              <a:t>将基于状态值函数的策略迭代算法 </a:t>
            </a:r>
            <a:r>
              <a:rPr lang="en-US" altLang="zh-CN" sz="2000" dirty="0"/>
              <a:t>4.3 </a:t>
            </a:r>
            <a:r>
              <a:rPr lang="zh-CN" altLang="en-US" sz="2000" dirty="0"/>
              <a:t>应用于例 </a:t>
            </a:r>
            <a:r>
              <a:rPr lang="en-US" altLang="zh-CN" sz="2000" dirty="0"/>
              <a:t>4.1 </a:t>
            </a:r>
            <a:r>
              <a:rPr lang="zh-CN" altLang="en-US" sz="2000" dirty="0"/>
              <a:t>的确定环境扫地机器人任务中，经过多轮迭代后，值函数和策略迭代更新过程。 </a:t>
            </a:r>
            <a:endParaRPr lang="zh-CN" altLang="en-US" dirty="0"/>
          </a:p>
        </p:txBody>
      </p:sp>
      <p:pic>
        <p:nvPicPr>
          <p:cNvPr id="5" name="图片 4"/>
          <p:cNvPicPr>
            <a:picLocks noChangeAspect="1"/>
          </p:cNvPicPr>
          <p:nvPr/>
        </p:nvPicPr>
        <p:blipFill>
          <a:blip r:embed="rId1"/>
          <a:stretch>
            <a:fillRect/>
          </a:stretch>
        </p:blipFill>
        <p:spPr>
          <a:xfrm>
            <a:off x="1509243" y="3071559"/>
            <a:ext cx="6009524" cy="28761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7578" y="1424158"/>
            <a:ext cx="7095404" cy="646331"/>
          </a:xfrm>
        </p:spPr>
        <p:txBody>
          <a:bodyPr>
            <a:normAutofit fontScale="92500" lnSpcReduction="20000"/>
          </a:bodyPr>
          <a:lstStyle/>
          <a:p>
            <a:pPr marL="0" indent="0" fontAlgn="auto">
              <a:lnSpc>
                <a:spcPct val="100000"/>
              </a:lnSpc>
              <a:spcBef>
                <a:spcPts val="0"/>
              </a:spcBef>
              <a:buNone/>
            </a:pPr>
            <a:r>
              <a:rPr lang="zh-CN" altLang="en-US" sz="2400" dirty="0">
                <a:solidFill>
                  <a:srgbClr val="000000"/>
                </a:solidFill>
                <a:latin typeface="宋体" panose="02010600030101010101" pitchFamily="2" charset="-122"/>
                <a:ea typeface="宋体" panose="02010600030101010101" pitchFamily="2" charset="-122"/>
              </a:rPr>
              <a:t>   </a:t>
            </a:r>
            <a:r>
              <a:rPr lang="zh-CN" altLang="en-US" sz="2400" b="1" dirty="0"/>
              <a:t>基于动作值函数的策略迭代 </a:t>
            </a:r>
            <a:br>
              <a:rPr lang="zh-CN" altLang="en-US" sz="2400" dirty="0"/>
            </a:br>
            <a:endParaRPr lang="en-US" altLang="zh-CN" sz="2400" b="1" dirty="0"/>
          </a:p>
          <a:p>
            <a:pPr marL="0" indent="0" fontAlgn="auto">
              <a:lnSpc>
                <a:spcPct val="100000"/>
              </a:lnSpc>
              <a:spcBef>
                <a:spcPts val="0"/>
              </a:spcBef>
              <a:buNone/>
            </a:pPr>
            <a:endParaRPr lang="en-US" altLang="zh-CN" sz="2400" b="1" dirty="0"/>
          </a:p>
        </p:txBody>
      </p:sp>
      <p:sp>
        <p:nvSpPr>
          <p:cNvPr id="4101" name="椭圆 6"/>
          <p:cNvSpPr/>
          <p:nvPr/>
        </p:nvSpPr>
        <p:spPr>
          <a:xfrm>
            <a:off x="627856" y="1492219"/>
            <a:ext cx="144462" cy="142875"/>
          </a:xfrm>
          <a:prstGeom prst="ellipse">
            <a:avLst/>
          </a:prstGeom>
          <a:solidFill>
            <a:srgbClr val="FF0000"/>
          </a:solidFill>
          <a:ln w="9525">
            <a:noFill/>
          </a:ln>
        </p:spPr>
        <p:txBody>
          <a:bodyPr/>
          <a:lstStyle/>
          <a:p>
            <a:endParaRPr lang="zh-CN" altLang="en-US" dirty="0">
              <a:latin typeface="Arial" panose="020B0604020202020204" pitchFamily="34" charset="0"/>
            </a:endParaRPr>
          </a:p>
        </p:txBody>
      </p:sp>
      <p:sp>
        <p:nvSpPr>
          <p:cNvPr id="8" name="TextBox 2"/>
          <p:cNvSpPr txBox="1"/>
          <p:nvPr/>
        </p:nvSpPr>
        <p:spPr>
          <a:xfrm>
            <a:off x="700087" y="476251"/>
            <a:ext cx="4342968" cy="646331"/>
          </a:xfrm>
          <a:prstGeom prst="rect">
            <a:avLst/>
          </a:prstGeom>
          <a:noFill/>
          <a:ln w="9525">
            <a:noFill/>
          </a:ln>
        </p:spPr>
        <p:txBody>
          <a:bodyPr wrap="square">
            <a:spAutoFit/>
          </a:bodyPr>
          <a:lstStyle/>
          <a:p>
            <a:r>
              <a:rPr lang="en-US" altLang="zh-CN" sz="3600" b="1" dirty="0">
                <a:solidFill>
                  <a:srgbClr val="000000"/>
                </a:solidFill>
                <a:latin typeface="TimesNewRomanPS-BoldMT"/>
              </a:rPr>
              <a:t>4.1 </a:t>
            </a:r>
            <a:r>
              <a:rPr lang="zh-CN" altLang="en-US" sz="3600" dirty="0">
                <a:solidFill>
                  <a:srgbClr val="000000"/>
                </a:solidFill>
                <a:latin typeface="宋体" panose="02010600030101010101" pitchFamily="2" charset="-122"/>
                <a:ea typeface="宋体" panose="02010600030101010101" pitchFamily="2" charset="-122"/>
              </a:rPr>
              <a:t>策略迭代</a:t>
            </a:r>
            <a:r>
              <a:rPr lang="zh-CN" altLang="en-US" sz="3600" dirty="0"/>
              <a:t> </a:t>
            </a:r>
            <a:endParaRPr lang="zh-CN" altLang="en-US" sz="3600" b="1" dirty="0">
              <a:latin typeface="华文楷体" panose="02010600040101010101" pitchFamily="2" charset="-122"/>
              <a:ea typeface="华文楷体" panose="02010600040101010101" pitchFamily="2" charset="-122"/>
            </a:endParaRPr>
          </a:p>
        </p:txBody>
      </p:sp>
      <p:cxnSp>
        <p:nvCxnSpPr>
          <p:cNvPr id="9" name="直接连接符 5"/>
          <p:cNvCxnSpPr/>
          <p:nvPr/>
        </p:nvCxnSpPr>
        <p:spPr>
          <a:xfrm>
            <a:off x="700088" y="1122363"/>
            <a:ext cx="7627835" cy="0"/>
          </a:xfrm>
          <a:prstGeom prst="line">
            <a:avLst/>
          </a:prstGeom>
          <a:ln w="38100" cap="flat" cmpd="sng">
            <a:solidFill>
              <a:srgbClr val="FF0000"/>
            </a:solidFill>
            <a:prstDash val="solid"/>
            <a:headEnd type="none" w="med" len="med"/>
            <a:tailEnd type="none" w="med" len="med"/>
          </a:ln>
        </p:spPr>
      </p:cxnSp>
      <p:sp>
        <p:nvSpPr>
          <p:cNvPr id="4" name="文本框 3"/>
          <p:cNvSpPr txBox="1"/>
          <p:nvPr/>
        </p:nvSpPr>
        <p:spPr>
          <a:xfrm>
            <a:off x="700087" y="1795744"/>
            <a:ext cx="6929149" cy="984885"/>
          </a:xfrm>
          <a:prstGeom prst="rect">
            <a:avLst/>
          </a:prstGeom>
          <a:noFill/>
        </p:spPr>
        <p:txBody>
          <a:bodyPr wrap="square" rtlCol="0">
            <a:spAutoFit/>
          </a:bodyPr>
          <a:lstStyle/>
          <a:p>
            <a:r>
              <a:rPr lang="zh-CN" altLang="en-US" sz="2000" dirty="0"/>
              <a:t>与基于状态值函数的策略迭代不同， 基于动作值函数的策略迭代是在当前策略下， 对状态</a:t>
            </a:r>
            <a:r>
              <a:rPr lang="en-US" altLang="zh-CN" sz="2000" dirty="0"/>
              <a:t>-</a:t>
            </a:r>
            <a:r>
              <a:rPr lang="zh-CN" altLang="en-US" sz="2000" dirty="0"/>
              <a:t>动作对进行评估。 </a:t>
            </a:r>
            <a:br>
              <a:rPr lang="zh-CN" altLang="en-US" dirty="0"/>
            </a:br>
            <a:endParaRPr lang="zh-CN" altLang="en-US" dirty="0"/>
          </a:p>
        </p:txBody>
      </p:sp>
      <p:pic>
        <p:nvPicPr>
          <p:cNvPr id="2" name="图片 1"/>
          <p:cNvPicPr>
            <a:picLocks noChangeAspect="1"/>
          </p:cNvPicPr>
          <p:nvPr/>
        </p:nvPicPr>
        <p:blipFill>
          <a:blip r:embed="rId1"/>
          <a:stretch>
            <a:fillRect/>
          </a:stretch>
        </p:blipFill>
        <p:spPr>
          <a:xfrm>
            <a:off x="4878864" y="2641599"/>
            <a:ext cx="3082881" cy="3995864"/>
          </a:xfrm>
          <a:prstGeom prst="rect">
            <a:avLst/>
          </a:prstGeom>
        </p:spPr>
      </p:pic>
      <p:sp>
        <p:nvSpPr>
          <p:cNvPr id="10" name="文本框 9"/>
          <p:cNvSpPr txBox="1"/>
          <p:nvPr/>
        </p:nvSpPr>
        <p:spPr>
          <a:xfrm>
            <a:off x="1712502" y="3615707"/>
            <a:ext cx="2153948" cy="923330"/>
          </a:xfrm>
          <a:prstGeom prst="rect">
            <a:avLst/>
          </a:prstGeom>
          <a:noFill/>
        </p:spPr>
        <p:txBody>
          <a:bodyPr wrap="square" rtlCol="0">
            <a:spAutoFit/>
          </a:bodyPr>
          <a:lstStyle/>
          <a:p>
            <a:r>
              <a:rPr lang="zh-CN" altLang="en-US" dirty="0"/>
              <a:t> 基于动作值函数估算最优策略的策略迭代算法 </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7578" y="1424158"/>
            <a:ext cx="7095404" cy="646331"/>
          </a:xfrm>
        </p:spPr>
        <p:txBody>
          <a:bodyPr>
            <a:normAutofit/>
          </a:bodyPr>
          <a:lstStyle/>
          <a:p>
            <a:pPr marL="0" indent="0" fontAlgn="auto">
              <a:lnSpc>
                <a:spcPct val="100000"/>
              </a:lnSpc>
              <a:spcBef>
                <a:spcPts val="0"/>
              </a:spcBef>
              <a:buNone/>
            </a:pPr>
            <a:r>
              <a:rPr lang="zh-CN" altLang="en-US" sz="2400" dirty="0">
                <a:solidFill>
                  <a:srgbClr val="000000"/>
                </a:solidFill>
                <a:latin typeface="宋体" panose="02010600030101010101" pitchFamily="2" charset="-122"/>
                <a:ea typeface="宋体" panose="02010600030101010101" pitchFamily="2" charset="-122"/>
              </a:rPr>
              <a:t>  </a:t>
            </a:r>
            <a:r>
              <a:rPr lang="zh-CN" altLang="en-US" sz="2400" b="1" dirty="0"/>
              <a:t>基于状态值函数的策略迭代</a:t>
            </a:r>
            <a:endParaRPr lang="en-US" altLang="zh-CN" sz="2400" b="1" dirty="0"/>
          </a:p>
          <a:p>
            <a:pPr marL="0" indent="0" fontAlgn="auto">
              <a:lnSpc>
                <a:spcPct val="100000"/>
              </a:lnSpc>
              <a:spcBef>
                <a:spcPts val="0"/>
              </a:spcBef>
              <a:buNone/>
            </a:pPr>
            <a:endParaRPr lang="en-US" altLang="zh-CN" sz="2400" b="1" dirty="0"/>
          </a:p>
        </p:txBody>
      </p:sp>
      <p:sp>
        <p:nvSpPr>
          <p:cNvPr id="4101" name="椭圆 6"/>
          <p:cNvSpPr/>
          <p:nvPr/>
        </p:nvSpPr>
        <p:spPr>
          <a:xfrm>
            <a:off x="627856" y="1590079"/>
            <a:ext cx="144462" cy="142875"/>
          </a:xfrm>
          <a:prstGeom prst="ellipse">
            <a:avLst/>
          </a:prstGeom>
          <a:solidFill>
            <a:srgbClr val="FF0000"/>
          </a:solidFill>
          <a:ln w="9525">
            <a:noFill/>
          </a:ln>
        </p:spPr>
        <p:txBody>
          <a:bodyPr/>
          <a:lstStyle/>
          <a:p>
            <a:endParaRPr lang="zh-CN" altLang="en-US" dirty="0">
              <a:latin typeface="Arial" panose="020B0604020202020204" pitchFamily="34" charset="0"/>
            </a:endParaRPr>
          </a:p>
        </p:txBody>
      </p:sp>
      <p:sp>
        <p:nvSpPr>
          <p:cNvPr id="8" name="TextBox 2"/>
          <p:cNvSpPr txBox="1"/>
          <p:nvPr/>
        </p:nvSpPr>
        <p:spPr>
          <a:xfrm>
            <a:off x="700087" y="476251"/>
            <a:ext cx="4342968" cy="646331"/>
          </a:xfrm>
          <a:prstGeom prst="rect">
            <a:avLst/>
          </a:prstGeom>
          <a:noFill/>
          <a:ln w="9525">
            <a:noFill/>
          </a:ln>
        </p:spPr>
        <p:txBody>
          <a:bodyPr wrap="square">
            <a:spAutoFit/>
          </a:bodyPr>
          <a:lstStyle/>
          <a:p>
            <a:r>
              <a:rPr lang="en-US" altLang="zh-CN" sz="3600" b="1" dirty="0">
                <a:solidFill>
                  <a:srgbClr val="000000"/>
                </a:solidFill>
                <a:latin typeface="TimesNewRomanPS-BoldMT"/>
              </a:rPr>
              <a:t>4.1 </a:t>
            </a:r>
            <a:r>
              <a:rPr lang="zh-CN" altLang="en-US" sz="3600" dirty="0">
                <a:solidFill>
                  <a:srgbClr val="000000"/>
                </a:solidFill>
                <a:latin typeface="宋体" panose="02010600030101010101" pitchFamily="2" charset="-122"/>
                <a:ea typeface="宋体" panose="02010600030101010101" pitchFamily="2" charset="-122"/>
              </a:rPr>
              <a:t>策略迭代</a:t>
            </a:r>
            <a:r>
              <a:rPr lang="zh-CN" altLang="en-US" sz="3600" dirty="0"/>
              <a:t> </a:t>
            </a:r>
            <a:endParaRPr lang="zh-CN" altLang="en-US" sz="3600" b="1" dirty="0">
              <a:latin typeface="华文楷体" panose="02010600040101010101" pitchFamily="2" charset="-122"/>
              <a:ea typeface="华文楷体" panose="02010600040101010101" pitchFamily="2" charset="-122"/>
            </a:endParaRPr>
          </a:p>
        </p:txBody>
      </p:sp>
      <p:cxnSp>
        <p:nvCxnSpPr>
          <p:cNvPr id="9" name="直接连接符 5"/>
          <p:cNvCxnSpPr/>
          <p:nvPr/>
        </p:nvCxnSpPr>
        <p:spPr>
          <a:xfrm>
            <a:off x="700088" y="1122363"/>
            <a:ext cx="7627835" cy="0"/>
          </a:xfrm>
          <a:prstGeom prst="line">
            <a:avLst/>
          </a:prstGeom>
          <a:ln w="38100" cap="flat" cmpd="sng">
            <a:solidFill>
              <a:srgbClr val="FF0000"/>
            </a:solidFill>
            <a:prstDash val="solid"/>
            <a:headEnd type="none" w="med" len="med"/>
            <a:tailEnd type="none" w="med" len="med"/>
          </a:ln>
        </p:spPr>
      </p:cxnSp>
      <p:sp>
        <p:nvSpPr>
          <p:cNvPr id="4" name="文本框 3"/>
          <p:cNvSpPr txBox="1"/>
          <p:nvPr/>
        </p:nvSpPr>
        <p:spPr>
          <a:xfrm>
            <a:off x="627855" y="2070489"/>
            <a:ext cx="6096217" cy="1200329"/>
          </a:xfrm>
          <a:prstGeom prst="rect">
            <a:avLst/>
          </a:prstGeom>
          <a:noFill/>
        </p:spPr>
        <p:txBody>
          <a:bodyPr wrap="square" rtlCol="0">
            <a:spAutoFit/>
          </a:bodyPr>
          <a:lstStyle/>
          <a:p>
            <a:r>
              <a:rPr lang="zh-CN" altLang="en-US" dirty="0"/>
              <a:t>算法 </a:t>
            </a:r>
            <a:r>
              <a:rPr lang="en-US" altLang="zh-CN" dirty="0"/>
              <a:t>4.4 </a:t>
            </a:r>
            <a:r>
              <a:rPr lang="zh-CN" altLang="en-US" dirty="0"/>
              <a:t>与算法 </a:t>
            </a:r>
            <a:r>
              <a:rPr lang="en-US" altLang="zh-CN" dirty="0"/>
              <a:t>4.3 </a:t>
            </a:r>
            <a:r>
              <a:rPr lang="zh-CN" altLang="en-US" dirty="0"/>
              <a:t>的区别在于：算法 </a:t>
            </a:r>
            <a:r>
              <a:rPr lang="en-US" altLang="zh-CN" dirty="0"/>
              <a:t>4.3 </a:t>
            </a:r>
            <a:r>
              <a:rPr lang="zh-CN" altLang="en-US" dirty="0"/>
              <a:t>是基于状态值函数的策略迭代，利用状态值函数和转移动态，计算该状态 下所有动作 </a:t>
            </a:r>
            <a:r>
              <a:rPr lang="en-US" altLang="zh-CN" i="1" dirty="0"/>
              <a:t>a </a:t>
            </a:r>
            <a:r>
              <a:rPr lang="zh-CN" altLang="en-US" dirty="0"/>
              <a:t>的动作值， 选择较优的策略，再进行改进。</a:t>
            </a:r>
            <a:br>
              <a:rPr lang="zh-CN" altLang="en-US" dirty="0"/>
            </a:br>
            <a:endParaRPr lang="zh-CN" altLang="en-US" dirty="0"/>
          </a:p>
        </p:txBody>
      </p:sp>
      <p:pic>
        <p:nvPicPr>
          <p:cNvPr id="2" name="图片 1"/>
          <p:cNvPicPr>
            <a:picLocks noChangeAspect="1"/>
          </p:cNvPicPr>
          <p:nvPr/>
        </p:nvPicPr>
        <p:blipFill>
          <a:blip r:embed="rId1"/>
          <a:stretch>
            <a:fillRect/>
          </a:stretch>
        </p:blipFill>
        <p:spPr>
          <a:xfrm>
            <a:off x="1591047" y="3547817"/>
            <a:ext cx="5961905" cy="232380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2669597" y="1816749"/>
            <a:ext cx="3804805" cy="4351338"/>
          </a:xfrm>
        </p:spPr>
        <p:txBody>
          <a:bodyPr/>
          <a:lstStyle/>
          <a:p>
            <a:pPr marL="514350" indent="-514350">
              <a:buFont typeface="+mj-lt"/>
              <a:buAutoNum type="arabicPeriod"/>
            </a:pPr>
            <a:r>
              <a:rPr lang="zh-CN" altLang="en-US" sz="3600" b="1" dirty="0">
                <a:latin typeface="华文楷体" panose="02010600040101010101" pitchFamily="2" charset="-122"/>
                <a:ea typeface="华文楷体" panose="02010600040101010101" pitchFamily="2" charset="-122"/>
              </a:rPr>
              <a:t>策略迭代 </a:t>
            </a:r>
            <a:endParaRPr lang="en-US" altLang="zh-CN" sz="3600" b="1" dirty="0">
              <a:latin typeface="华文楷体" panose="02010600040101010101" pitchFamily="2" charset="-122"/>
              <a:ea typeface="华文楷体" panose="02010600040101010101" pitchFamily="2" charset="-122"/>
            </a:endParaRPr>
          </a:p>
          <a:p>
            <a:pPr marL="514350" indent="-514350">
              <a:buFont typeface="+mj-lt"/>
              <a:buAutoNum type="arabicPeriod"/>
            </a:pPr>
            <a:r>
              <a:rPr lang="zh-CN" altLang="en-US" sz="3600" b="1" dirty="0">
                <a:latin typeface="华文楷体" panose="02010600040101010101" pitchFamily="2" charset="-122"/>
                <a:ea typeface="华文楷体" panose="02010600040101010101" pitchFamily="2" charset="-122"/>
              </a:rPr>
              <a:t>值迭代 </a:t>
            </a:r>
            <a:endParaRPr lang="en-US" altLang="zh-CN" sz="3600" b="1" dirty="0">
              <a:latin typeface="华文楷体" panose="02010600040101010101" pitchFamily="2" charset="-122"/>
              <a:ea typeface="华文楷体" panose="02010600040101010101" pitchFamily="2" charset="-122"/>
            </a:endParaRPr>
          </a:p>
          <a:p>
            <a:pPr marL="514350" indent="-514350">
              <a:buFont typeface="+mj-lt"/>
              <a:buAutoNum type="arabicPeriod"/>
            </a:pPr>
            <a:r>
              <a:rPr lang="zh-CN" altLang="en-US" sz="3600" b="1" dirty="0">
                <a:latin typeface="华文楷体" panose="02010600040101010101" pitchFamily="2" charset="-122"/>
                <a:ea typeface="华文楷体" panose="02010600040101010101" pitchFamily="2" charset="-122"/>
              </a:rPr>
              <a:t>广义策略迭代</a:t>
            </a:r>
            <a:endParaRPr lang="en-US" altLang="zh-CN" sz="3600" b="1" dirty="0">
              <a:latin typeface="华文楷体" panose="02010600040101010101" pitchFamily="2" charset="-122"/>
              <a:ea typeface="华文楷体" panose="02010600040101010101" pitchFamily="2" charset="-122"/>
            </a:endParaRPr>
          </a:p>
          <a:p>
            <a:pPr marL="514350" indent="-514350">
              <a:buFont typeface="+mj-lt"/>
              <a:buAutoNum type="arabicPeriod"/>
            </a:pPr>
            <a:r>
              <a:rPr lang="zh-CN" altLang="en-US" sz="3600" b="1" dirty="0">
                <a:latin typeface="华文楷体" panose="02010600040101010101" pitchFamily="2" charset="-122"/>
                <a:ea typeface="华文楷体" panose="02010600040101010101" pitchFamily="2" charset="-122"/>
              </a:rPr>
              <a:t>小结 </a:t>
            </a:r>
            <a:br>
              <a:rPr lang="zh-CN" altLang="en-US" dirty="0"/>
            </a:br>
            <a:br>
              <a:rPr lang="zh-CN" altLang="en-US" dirty="0"/>
            </a:br>
            <a:br>
              <a:rPr lang="zh-CN" altLang="en-US" dirty="0"/>
            </a:b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
          <p:cNvSpPr txBox="1"/>
          <p:nvPr/>
        </p:nvSpPr>
        <p:spPr>
          <a:xfrm>
            <a:off x="700087" y="476251"/>
            <a:ext cx="4342968" cy="646331"/>
          </a:xfrm>
          <a:prstGeom prst="rect">
            <a:avLst/>
          </a:prstGeom>
          <a:noFill/>
          <a:ln w="9525">
            <a:noFill/>
          </a:ln>
        </p:spPr>
        <p:txBody>
          <a:bodyPr wrap="square">
            <a:spAutoFit/>
          </a:bodyPr>
          <a:lstStyle/>
          <a:p>
            <a:r>
              <a:rPr lang="en-US" altLang="zh-CN" sz="3600" b="1" dirty="0">
                <a:solidFill>
                  <a:srgbClr val="000000"/>
                </a:solidFill>
                <a:latin typeface="TimesNewRomanPS-BoldMT"/>
              </a:rPr>
              <a:t>4.1 </a:t>
            </a:r>
            <a:r>
              <a:rPr lang="zh-CN" altLang="en-US" sz="3600" dirty="0">
                <a:solidFill>
                  <a:srgbClr val="000000"/>
                </a:solidFill>
                <a:latin typeface="宋体" panose="02010600030101010101" pitchFamily="2" charset="-122"/>
                <a:ea typeface="宋体" panose="02010600030101010101" pitchFamily="2" charset="-122"/>
              </a:rPr>
              <a:t>策略迭代</a:t>
            </a:r>
            <a:r>
              <a:rPr lang="zh-CN" altLang="en-US" sz="3600" dirty="0"/>
              <a:t> </a:t>
            </a:r>
            <a:endParaRPr lang="zh-CN" altLang="en-US" sz="3600" b="1" dirty="0">
              <a:latin typeface="华文楷体" panose="02010600040101010101" pitchFamily="2" charset="-122"/>
              <a:ea typeface="华文楷体" panose="02010600040101010101" pitchFamily="2" charset="-122"/>
            </a:endParaRPr>
          </a:p>
        </p:txBody>
      </p:sp>
      <p:cxnSp>
        <p:nvCxnSpPr>
          <p:cNvPr id="9" name="直接连接符 5"/>
          <p:cNvCxnSpPr/>
          <p:nvPr/>
        </p:nvCxnSpPr>
        <p:spPr>
          <a:xfrm>
            <a:off x="700088" y="1122363"/>
            <a:ext cx="7627835" cy="0"/>
          </a:xfrm>
          <a:prstGeom prst="line">
            <a:avLst/>
          </a:prstGeom>
          <a:ln w="38100" cap="flat" cmpd="sng">
            <a:solidFill>
              <a:srgbClr val="FF0000"/>
            </a:solidFill>
            <a:prstDash val="solid"/>
            <a:headEnd type="none" w="med" len="med"/>
            <a:tailEnd type="none" w="med" len="med"/>
          </a:ln>
        </p:spPr>
      </p:cxnSp>
      <p:pic>
        <p:nvPicPr>
          <p:cNvPr id="7" name="图片 6"/>
          <p:cNvPicPr>
            <a:picLocks noChangeAspect="1"/>
          </p:cNvPicPr>
          <p:nvPr/>
        </p:nvPicPr>
        <p:blipFill>
          <a:blip r:embed="rId1"/>
          <a:stretch>
            <a:fillRect/>
          </a:stretch>
        </p:blipFill>
        <p:spPr>
          <a:xfrm>
            <a:off x="4514005" y="1190590"/>
            <a:ext cx="3392323" cy="5191159"/>
          </a:xfrm>
          <a:prstGeom prst="rect">
            <a:avLst/>
          </a:prstGeom>
        </p:spPr>
      </p:pic>
      <p:sp>
        <p:nvSpPr>
          <p:cNvPr id="10" name="文本框 9"/>
          <p:cNvSpPr txBox="1"/>
          <p:nvPr/>
        </p:nvSpPr>
        <p:spPr>
          <a:xfrm>
            <a:off x="1237672" y="3429000"/>
            <a:ext cx="2715491" cy="1200329"/>
          </a:xfrm>
          <a:prstGeom prst="rect">
            <a:avLst/>
          </a:prstGeom>
          <a:noFill/>
        </p:spPr>
        <p:txBody>
          <a:bodyPr wrap="square" rtlCol="0">
            <a:spAutoFit/>
          </a:bodyPr>
          <a:lstStyle/>
          <a:p>
            <a:r>
              <a:rPr lang="zh-CN" altLang="en-US" dirty="0"/>
              <a:t>面向确定环境扫地机器人任务的状态值函数及策略迭代更新图 </a:t>
            </a:r>
            <a:br>
              <a:rPr lang="zh-CN" altLang="en-US" dirty="0"/>
            </a:b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
          <p:cNvSpPr txBox="1"/>
          <p:nvPr/>
        </p:nvSpPr>
        <p:spPr>
          <a:xfrm>
            <a:off x="700087" y="476251"/>
            <a:ext cx="4342968" cy="646331"/>
          </a:xfrm>
          <a:prstGeom prst="rect">
            <a:avLst/>
          </a:prstGeom>
          <a:noFill/>
          <a:ln w="9525">
            <a:noFill/>
          </a:ln>
        </p:spPr>
        <p:txBody>
          <a:bodyPr wrap="square">
            <a:spAutoFit/>
          </a:bodyPr>
          <a:lstStyle/>
          <a:p>
            <a:r>
              <a:rPr lang="en-US" altLang="zh-CN" sz="3600" b="1" dirty="0">
                <a:solidFill>
                  <a:srgbClr val="000000"/>
                </a:solidFill>
                <a:latin typeface="TimesNewRomanPS-BoldMT"/>
              </a:rPr>
              <a:t>4.1 </a:t>
            </a:r>
            <a:r>
              <a:rPr lang="zh-CN" altLang="en-US" sz="3600" dirty="0">
                <a:solidFill>
                  <a:srgbClr val="000000"/>
                </a:solidFill>
                <a:latin typeface="宋体" panose="02010600030101010101" pitchFamily="2" charset="-122"/>
                <a:ea typeface="宋体" panose="02010600030101010101" pitchFamily="2" charset="-122"/>
              </a:rPr>
              <a:t>策略迭代</a:t>
            </a:r>
            <a:r>
              <a:rPr lang="zh-CN" altLang="en-US" sz="3600" dirty="0"/>
              <a:t> </a:t>
            </a:r>
            <a:endParaRPr lang="zh-CN" altLang="en-US" sz="3600" b="1" dirty="0">
              <a:latin typeface="华文楷体" panose="02010600040101010101" pitchFamily="2" charset="-122"/>
              <a:ea typeface="华文楷体" panose="02010600040101010101" pitchFamily="2" charset="-122"/>
            </a:endParaRPr>
          </a:p>
        </p:txBody>
      </p:sp>
      <p:cxnSp>
        <p:nvCxnSpPr>
          <p:cNvPr id="9" name="直接连接符 5"/>
          <p:cNvCxnSpPr/>
          <p:nvPr/>
        </p:nvCxnSpPr>
        <p:spPr>
          <a:xfrm>
            <a:off x="700088" y="1122363"/>
            <a:ext cx="7627835" cy="0"/>
          </a:xfrm>
          <a:prstGeom prst="line">
            <a:avLst/>
          </a:prstGeom>
          <a:ln w="38100" cap="flat" cmpd="sng">
            <a:solidFill>
              <a:srgbClr val="FF0000"/>
            </a:solidFill>
            <a:prstDash val="solid"/>
            <a:headEnd type="none" w="med" len="med"/>
            <a:tailEnd type="none" w="med" len="med"/>
          </a:ln>
        </p:spPr>
      </p:cxnSp>
      <p:pic>
        <p:nvPicPr>
          <p:cNvPr id="2" name="图片 1"/>
          <p:cNvPicPr>
            <a:picLocks noChangeAspect="1"/>
          </p:cNvPicPr>
          <p:nvPr/>
        </p:nvPicPr>
        <p:blipFill>
          <a:blip r:embed="rId1"/>
          <a:stretch>
            <a:fillRect/>
          </a:stretch>
        </p:blipFill>
        <p:spPr>
          <a:xfrm>
            <a:off x="510095" y="1316327"/>
            <a:ext cx="8123809" cy="264761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
          <p:cNvSpPr txBox="1"/>
          <p:nvPr/>
        </p:nvSpPr>
        <p:spPr>
          <a:xfrm>
            <a:off x="700087" y="476251"/>
            <a:ext cx="4342968" cy="646331"/>
          </a:xfrm>
          <a:prstGeom prst="rect">
            <a:avLst/>
          </a:prstGeom>
          <a:noFill/>
          <a:ln w="9525">
            <a:noFill/>
          </a:ln>
        </p:spPr>
        <p:txBody>
          <a:bodyPr wrap="square">
            <a:spAutoFit/>
          </a:bodyPr>
          <a:lstStyle/>
          <a:p>
            <a:r>
              <a:rPr lang="en-US" altLang="zh-CN" sz="3600" b="1" dirty="0">
                <a:solidFill>
                  <a:srgbClr val="000000"/>
                </a:solidFill>
                <a:latin typeface="TimesNewRomanPS-BoldMT"/>
              </a:rPr>
              <a:t>4.1 </a:t>
            </a:r>
            <a:r>
              <a:rPr lang="zh-CN" altLang="en-US" sz="3600" dirty="0">
                <a:solidFill>
                  <a:srgbClr val="000000"/>
                </a:solidFill>
                <a:latin typeface="宋体" panose="02010600030101010101" pitchFamily="2" charset="-122"/>
                <a:ea typeface="宋体" panose="02010600030101010101" pitchFamily="2" charset="-122"/>
              </a:rPr>
              <a:t>策略迭代</a:t>
            </a:r>
            <a:r>
              <a:rPr lang="zh-CN" altLang="en-US" sz="3600" dirty="0"/>
              <a:t> </a:t>
            </a:r>
            <a:endParaRPr lang="zh-CN" altLang="en-US" sz="3600" b="1" dirty="0">
              <a:latin typeface="华文楷体" panose="02010600040101010101" pitchFamily="2" charset="-122"/>
              <a:ea typeface="华文楷体" panose="02010600040101010101" pitchFamily="2" charset="-122"/>
            </a:endParaRPr>
          </a:p>
        </p:txBody>
      </p:sp>
      <p:cxnSp>
        <p:nvCxnSpPr>
          <p:cNvPr id="9" name="直接连接符 5"/>
          <p:cNvCxnSpPr/>
          <p:nvPr/>
        </p:nvCxnSpPr>
        <p:spPr>
          <a:xfrm>
            <a:off x="700088" y="1122363"/>
            <a:ext cx="7627835" cy="0"/>
          </a:xfrm>
          <a:prstGeom prst="line">
            <a:avLst/>
          </a:prstGeom>
          <a:ln w="38100" cap="flat" cmpd="sng">
            <a:solidFill>
              <a:srgbClr val="FF0000"/>
            </a:solidFill>
            <a:prstDash val="solid"/>
            <a:headEnd type="none" w="med" len="med"/>
            <a:tailEnd type="none" w="med" len="med"/>
          </a:ln>
        </p:spPr>
      </p:cxnSp>
      <p:sp>
        <p:nvSpPr>
          <p:cNvPr id="3" name="文本框 2"/>
          <p:cNvSpPr txBox="1"/>
          <p:nvPr/>
        </p:nvSpPr>
        <p:spPr>
          <a:xfrm>
            <a:off x="923636" y="1911927"/>
            <a:ext cx="6557819" cy="3693319"/>
          </a:xfrm>
          <a:prstGeom prst="rect">
            <a:avLst/>
          </a:prstGeom>
          <a:noFill/>
        </p:spPr>
        <p:txBody>
          <a:bodyPr wrap="square" rtlCol="0">
            <a:spAutoFit/>
          </a:bodyPr>
          <a:lstStyle/>
          <a:p>
            <a:r>
              <a:rPr lang="zh-CN" altLang="en-US" dirty="0"/>
              <a:t>该问题的 </a:t>
            </a:r>
            <a:r>
              <a:rPr lang="en-US" altLang="zh-CN" dirty="0"/>
              <a:t>MDP </a:t>
            </a:r>
            <a:r>
              <a:rPr lang="zh-CN" altLang="en-US" dirty="0"/>
              <a:t>模型为：</a:t>
            </a:r>
            <a:endParaRPr lang="en-US" altLang="zh-CN" dirty="0"/>
          </a:p>
          <a:p>
            <a:r>
              <a:rPr lang="en-US" altLang="zh-CN" dirty="0"/>
              <a:t>(1)</a:t>
            </a:r>
            <a:r>
              <a:rPr lang="zh-CN" altLang="en-US" dirty="0"/>
              <a:t>状态空间： 两个租赁场每天租还结束时， 可供出租的车辆数组成的二维向量 </a:t>
            </a:r>
            <a:endParaRPr lang="en-US" altLang="zh-CN" dirty="0"/>
          </a:p>
          <a:p>
            <a:r>
              <a:rPr lang="en-US" altLang="zh-CN" dirty="0"/>
              <a:t>(2)</a:t>
            </a:r>
            <a:r>
              <a:rPr lang="zh-CN" altLang="en-US" dirty="0"/>
              <a:t>动作空间： 每天晚上在两个租赁场之间移动车辆的数目</a:t>
            </a:r>
            <a:endParaRPr lang="en-US" altLang="zh-CN" dirty="0"/>
          </a:p>
          <a:p>
            <a:r>
              <a:rPr lang="en-US" altLang="zh-CN" dirty="0"/>
              <a:t>(3)</a:t>
            </a:r>
            <a:r>
              <a:rPr lang="zh-CN" altLang="en-US" dirty="0"/>
              <a:t>状态转移函数： </a:t>
            </a:r>
            <a:br>
              <a:rPr lang="zh-CN" altLang="en-US" dirty="0"/>
            </a:br>
            <a:r>
              <a:rPr lang="zh-CN" altLang="en-US" dirty="0"/>
              <a:t> </a:t>
            </a:r>
            <a:br>
              <a:rPr lang="zh-CN" altLang="en-US" dirty="0"/>
            </a:br>
            <a:br>
              <a:rPr lang="zh-CN" altLang="en-US" dirty="0"/>
            </a:br>
            <a:r>
              <a:rPr lang="zh-CN" altLang="en-US" dirty="0"/>
              <a:t> </a:t>
            </a:r>
            <a:endParaRPr lang="en-US" altLang="zh-CN" dirty="0"/>
          </a:p>
          <a:p>
            <a:br>
              <a:rPr lang="zh-CN" altLang="en-US" dirty="0"/>
            </a:br>
            <a:r>
              <a:rPr lang="en-US" altLang="zh-CN" dirty="0"/>
              <a:t>(4)</a:t>
            </a:r>
            <a:r>
              <a:rPr lang="zh-CN" altLang="en-US" dirty="0"/>
              <a:t>立即奖赏 </a:t>
            </a:r>
            <a:endParaRPr lang="en-US" altLang="zh-CN" dirty="0"/>
          </a:p>
          <a:p>
            <a:r>
              <a:rPr lang="en-US" altLang="zh-CN" dirty="0"/>
              <a:t>(5)</a:t>
            </a:r>
            <a:r>
              <a:rPr lang="zh-CN" altLang="en-US" dirty="0"/>
              <a:t>折扣因子： </a:t>
            </a:r>
            <a:r>
              <a:rPr lang="en-US" altLang="zh-CN" dirty="0"/>
              <a:t>γ= 0.9 </a:t>
            </a:r>
            <a:br>
              <a:rPr lang="zh-CN" altLang="en-US" dirty="0"/>
            </a:br>
            <a:br>
              <a:rPr lang="zh-CN" altLang="en-US" dirty="0"/>
            </a:br>
            <a:endParaRPr lang="zh-CN" altLang="en-US" dirty="0"/>
          </a:p>
        </p:txBody>
      </p:sp>
      <p:pic>
        <p:nvPicPr>
          <p:cNvPr id="4" name="图片 3"/>
          <p:cNvPicPr>
            <a:picLocks noChangeAspect="1"/>
          </p:cNvPicPr>
          <p:nvPr/>
        </p:nvPicPr>
        <p:blipFill>
          <a:blip r:embed="rId1"/>
          <a:stretch>
            <a:fillRect/>
          </a:stretch>
        </p:blipFill>
        <p:spPr>
          <a:xfrm>
            <a:off x="1378315" y="3363161"/>
            <a:ext cx="6842049" cy="9304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
          <p:cNvSpPr txBox="1"/>
          <p:nvPr/>
        </p:nvSpPr>
        <p:spPr>
          <a:xfrm>
            <a:off x="700087" y="476251"/>
            <a:ext cx="4342968" cy="646331"/>
          </a:xfrm>
          <a:prstGeom prst="rect">
            <a:avLst/>
          </a:prstGeom>
          <a:noFill/>
          <a:ln w="9525">
            <a:noFill/>
          </a:ln>
        </p:spPr>
        <p:txBody>
          <a:bodyPr wrap="square">
            <a:spAutoFit/>
          </a:bodyPr>
          <a:lstStyle/>
          <a:p>
            <a:r>
              <a:rPr lang="en-US" altLang="zh-CN" sz="3600" b="1" dirty="0">
                <a:solidFill>
                  <a:srgbClr val="000000"/>
                </a:solidFill>
                <a:latin typeface="TimesNewRomanPS-BoldMT"/>
              </a:rPr>
              <a:t>4.1 </a:t>
            </a:r>
            <a:r>
              <a:rPr lang="zh-CN" altLang="en-US" sz="3600" dirty="0">
                <a:solidFill>
                  <a:srgbClr val="000000"/>
                </a:solidFill>
                <a:latin typeface="宋体" panose="02010600030101010101" pitchFamily="2" charset="-122"/>
                <a:ea typeface="宋体" panose="02010600030101010101" pitchFamily="2" charset="-122"/>
              </a:rPr>
              <a:t>策略迭代</a:t>
            </a:r>
            <a:r>
              <a:rPr lang="zh-CN" altLang="en-US" sz="3600" dirty="0"/>
              <a:t> </a:t>
            </a:r>
            <a:endParaRPr lang="zh-CN" altLang="en-US" sz="3600" b="1" dirty="0">
              <a:latin typeface="华文楷体" panose="02010600040101010101" pitchFamily="2" charset="-122"/>
              <a:ea typeface="华文楷体" panose="02010600040101010101" pitchFamily="2" charset="-122"/>
            </a:endParaRPr>
          </a:p>
        </p:txBody>
      </p:sp>
      <p:cxnSp>
        <p:nvCxnSpPr>
          <p:cNvPr id="9" name="直接连接符 5"/>
          <p:cNvCxnSpPr/>
          <p:nvPr/>
        </p:nvCxnSpPr>
        <p:spPr>
          <a:xfrm>
            <a:off x="700088" y="1122363"/>
            <a:ext cx="7627835" cy="0"/>
          </a:xfrm>
          <a:prstGeom prst="line">
            <a:avLst/>
          </a:prstGeom>
          <a:ln w="38100" cap="flat" cmpd="sng">
            <a:solidFill>
              <a:srgbClr val="FF0000"/>
            </a:solidFill>
            <a:prstDash val="solid"/>
            <a:headEnd type="none" w="med" len="med"/>
            <a:tailEnd type="none" w="med" len="med"/>
          </a:ln>
        </p:spPr>
      </p:cxnSp>
      <p:pic>
        <p:nvPicPr>
          <p:cNvPr id="2" name="图片 1"/>
          <p:cNvPicPr>
            <a:picLocks noChangeAspect="1"/>
          </p:cNvPicPr>
          <p:nvPr/>
        </p:nvPicPr>
        <p:blipFill>
          <a:blip r:embed="rId1"/>
          <a:stretch>
            <a:fillRect/>
          </a:stretch>
        </p:blipFill>
        <p:spPr>
          <a:xfrm>
            <a:off x="4366091" y="1246914"/>
            <a:ext cx="3961832" cy="5313219"/>
          </a:xfrm>
          <a:prstGeom prst="rect">
            <a:avLst/>
          </a:prstGeom>
        </p:spPr>
      </p:pic>
      <p:sp>
        <p:nvSpPr>
          <p:cNvPr id="5" name="文本框 4"/>
          <p:cNvSpPr txBox="1"/>
          <p:nvPr/>
        </p:nvSpPr>
        <p:spPr>
          <a:xfrm>
            <a:off x="705227" y="2918446"/>
            <a:ext cx="3537527" cy="1477328"/>
          </a:xfrm>
          <a:prstGeom prst="rect">
            <a:avLst/>
          </a:prstGeom>
          <a:noFill/>
        </p:spPr>
        <p:txBody>
          <a:bodyPr wrap="square" rtlCol="0">
            <a:spAutoFit/>
          </a:bodyPr>
          <a:lstStyle/>
          <a:p>
            <a:r>
              <a:rPr lang="zh-CN" altLang="en-US" dirty="0"/>
              <a:t>为关于杰克租车问题的策略迭代过程，经过 </a:t>
            </a:r>
            <a:r>
              <a:rPr lang="en-US" altLang="zh-CN" dirty="0"/>
              <a:t>5 </a:t>
            </a:r>
            <a:r>
              <a:rPr lang="zh-CN" altLang="en-US" dirty="0"/>
              <a:t>轮的策略评估和改进后，得到该问题的最优策略及最优价值 </a:t>
            </a:r>
            <a:br>
              <a:rPr lang="zh-CN" altLang="en-US" dirty="0"/>
            </a:b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
          <p:cNvSpPr txBox="1"/>
          <p:nvPr/>
        </p:nvSpPr>
        <p:spPr>
          <a:xfrm>
            <a:off x="700087" y="476251"/>
            <a:ext cx="4342968" cy="646331"/>
          </a:xfrm>
          <a:prstGeom prst="rect">
            <a:avLst/>
          </a:prstGeom>
          <a:noFill/>
          <a:ln w="9525">
            <a:noFill/>
          </a:ln>
        </p:spPr>
        <p:txBody>
          <a:bodyPr wrap="square">
            <a:spAutoFit/>
          </a:bodyPr>
          <a:lstStyle/>
          <a:p>
            <a:r>
              <a:rPr lang="en-US" altLang="zh-CN" sz="3600" b="1" dirty="0">
                <a:solidFill>
                  <a:srgbClr val="000000"/>
                </a:solidFill>
                <a:latin typeface="TimesNewRomanPS-BoldMT"/>
              </a:rPr>
              <a:t>4.1 </a:t>
            </a:r>
            <a:r>
              <a:rPr lang="zh-CN" altLang="en-US" sz="3600" dirty="0">
                <a:solidFill>
                  <a:srgbClr val="000000"/>
                </a:solidFill>
                <a:latin typeface="宋体" panose="02010600030101010101" pitchFamily="2" charset="-122"/>
                <a:ea typeface="宋体" panose="02010600030101010101" pitchFamily="2" charset="-122"/>
              </a:rPr>
              <a:t>策略迭代</a:t>
            </a:r>
            <a:r>
              <a:rPr lang="zh-CN" altLang="en-US" sz="3600" dirty="0"/>
              <a:t> </a:t>
            </a:r>
            <a:endParaRPr lang="zh-CN" altLang="en-US" sz="3600" b="1" dirty="0">
              <a:latin typeface="华文楷体" panose="02010600040101010101" pitchFamily="2" charset="-122"/>
              <a:ea typeface="华文楷体" panose="02010600040101010101" pitchFamily="2" charset="-122"/>
            </a:endParaRPr>
          </a:p>
        </p:txBody>
      </p:sp>
      <p:cxnSp>
        <p:nvCxnSpPr>
          <p:cNvPr id="9" name="直接连接符 5"/>
          <p:cNvCxnSpPr/>
          <p:nvPr/>
        </p:nvCxnSpPr>
        <p:spPr>
          <a:xfrm>
            <a:off x="700088" y="1122363"/>
            <a:ext cx="7627835" cy="0"/>
          </a:xfrm>
          <a:prstGeom prst="line">
            <a:avLst/>
          </a:prstGeom>
          <a:ln w="38100" cap="flat" cmpd="sng">
            <a:solidFill>
              <a:srgbClr val="FF0000"/>
            </a:solidFill>
            <a:prstDash val="solid"/>
            <a:headEnd type="none" w="med" len="med"/>
            <a:tailEnd type="none" w="med" len="med"/>
          </a:ln>
        </p:spPr>
      </p:cxnSp>
      <p:pic>
        <p:nvPicPr>
          <p:cNvPr id="7" name="图片 6"/>
          <p:cNvPicPr>
            <a:picLocks noChangeAspect="1"/>
          </p:cNvPicPr>
          <p:nvPr/>
        </p:nvPicPr>
        <p:blipFill>
          <a:blip r:embed="rId1"/>
          <a:stretch>
            <a:fillRect/>
          </a:stretch>
        </p:blipFill>
        <p:spPr>
          <a:xfrm>
            <a:off x="4514005" y="1190590"/>
            <a:ext cx="3392323" cy="5191159"/>
          </a:xfrm>
          <a:prstGeom prst="rect">
            <a:avLst/>
          </a:prstGeom>
        </p:spPr>
      </p:pic>
      <p:sp>
        <p:nvSpPr>
          <p:cNvPr id="10" name="文本框 9"/>
          <p:cNvSpPr txBox="1"/>
          <p:nvPr/>
        </p:nvSpPr>
        <p:spPr>
          <a:xfrm>
            <a:off x="1237672" y="3429000"/>
            <a:ext cx="2715491" cy="1200329"/>
          </a:xfrm>
          <a:prstGeom prst="rect">
            <a:avLst/>
          </a:prstGeom>
          <a:noFill/>
        </p:spPr>
        <p:txBody>
          <a:bodyPr wrap="square" rtlCol="0">
            <a:spAutoFit/>
          </a:bodyPr>
          <a:lstStyle/>
          <a:p>
            <a:r>
              <a:rPr lang="zh-CN" altLang="en-US" dirty="0"/>
              <a:t>面向确定环境扫地机器人任务的状态值函数及策略迭代更新图 </a:t>
            </a:r>
            <a:br>
              <a:rPr lang="zh-CN" altLang="en-US" dirty="0"/>
            </a:b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
          <p:cNvSpPr txBox="1"/>
          <p:nvPr/>
        </p:nvSpPr>
        <p:spPr>
          <a:xfrm>
            <a:off x="700087" y="476251"/>
            <a:ext cx="4342968" cy="646331"/>
          </a:xfrm>
          <a:prstGeom prst="rect">
            <a:avLst/>
          </a:prstGeom>
          <a:noFill/>
          <a:ln w="9525">
            <a:noFill/>
          </a:ln>
        </p:spPr>
        <p:txBody>
          <a:bodyPr wrap="square">
            <a:spAutoFit/>
          </a:bodyPr>
          <a:lstStyle/>
          <a:p>
            <a:r>
              <a:rPr lang="en-US" altLang="zh-CN" sz="3600" b="1" dirty="0">
                <a:solidFill>
                  <a:srgbClr val="000000"/>
                </a:solidFill>
                <a:latin typeface="TimesNewRomanPS-BoldMT"/>
              </a:rPr>
              <a:t>4.2 </a:t>
            </a:r>
            <a:r>
              <a:rPr lang="zh-CN" altLang="en-US" sz="3600" dirty="0">
                <a:solidFill>
                  <a:srgbClr val="000000"/>
                </a:solidFill>
                <a:latin typeface="宋体" panose="02010600030101010101" pitchFamily="2" charset="-122"/>
                <a:ea typeface="宋体" panose="02010600030101010101" pitchFamily="2" charset="-122"/>
              </a:rPr>
              <a:t>值迭代</a:t>
            </a:r>
            <a:r>
              <a:rPr lang="zh-CN" altLang="en-US" sz="3600" dirty="0"/>
              <a:t> </a:t>
            </a:r>
            <a:endParaRPr lang="zh-CN" altLang="en-US" sz="3600" b="1" dirty="0">
              <a:latin typeface="华文楷体" panose="02010600040101010101" pitchFamily="2" charset="-122"/>
              <a:ea typeface="华文楷体" panose="02010600040101010101" pitchFamily="2" charset="-122"/>
            </a:endParaRPr>
          </a:p>
        </p:txBody>
      </p:sp>
      <p:cxnSp>
        <p:nvCxnSpPr>
          <p:cNvPr id="9" name="直接连接符 5"/>
          <p:cNvCxnSpPr/>
          <p:nvPr/>
        </p:nvCxnSpPr>
        <p:spPr>
          <a:xfrm>
            <a:off x="700088" y="1122363"/>
            <a:ext cx="7627835" cy="0"/>
          </a:xfrm>
          <a:prstGeom prst="line">
            <a:avLst/>
          </a:prstGeom>
          <a:ln w="38100" cap="flat" cmpd="sng">
            <a:solidFill>
              <a:srgbClr val="FF0000"/>
            </a:solidFill>
            <a:prstDash val="solid"/>
            <a:headEnd type="none" w="med" len="med"/>
            <a:tailEnd type="none" w="med" len="med"/>
          </a:ln>
        </p:spPr>
      </p:cxnSp>
      <p:sp>
        <p:nvSpPr>
          <p:cNvPr id="4" name="文本框 3"/>
          <p:cNvSpPr txBox="1"/>
          <p:nvPr/>
        </p:nvSpPr>
        <p:spPr>
          <a:xfrm>
            <a:off x="700087" y="1591741"/>
            <a:ext cx="6929149" cy="1785104"/>
          </a:xfrm>
          <a:prstGeom prst="rect">
            <a:avLst/>
          </a:prstGeom>
          <a:noFill/>
        </p:spPr>
        <p:txBody>
          <a:bodyPr wrap="square" rtlCol="0">
            <a:spAutoFit/>
          </a:bodyPr>
          <a:lstStyle/>
          <a:p>
            <a:r>
              <a:rPr lang="zh-CN" altLang="en-US" dirty="0"/>
              <a:t>根据迭代次数与策略稳定的相互关系，考虑在单步评估之后就进入改进过程，即采取截断式策略评估，在一次遍历完所有的状态后立即停止策略评估，进行策略改进，这种方法称为值迭代。 基于状态值函数的值迭代公式为： </a:t>
            </a:r>
            <a:br>
              <a:rPr lang="zh-CN" altLang="en-US" dirty="0"/>
            </a:br>
            <a:br>
              <a:rPr lang="zh-CN" altLang="en-US" sz="2000" dirty="0"/>
            </a:br>
            <a:endParaRPr lang="zh-CN" altLang="en-US" dirty="0"/>
          </a:p>
        </p:txBody>
      </p:sp>
      <p:pic>
        <p:nvPicPr>
          <p:cNvPr id="7" name="图片 6"/>
          <p:cNvPicPr>
            <a:picLocks noChangeAspect="1"/>
          </p:cNvPicPr>
          <p:nvPr/>
        </p:nvPicPr>
        <p:blipFill>
          <a:blip r:embed="rId1"/>
          <a:stretch>
            <a:fillRect/>
          </a:stretch>
        </p:blipFill>
        <p:spPr>
          <a:xfrm>
            <a:off x="1688599" y="3350475"/>
            <a:ext cx="5650811" cy="140258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
          <p:cNvSpPr txBox="1"/>
          <p:nvPr/>
        </p:nvSpPr>
        <p:spPr>
          <a:xfrm>
            <a:off x="700087" y="476251"/>
            <a:ext cx="4342968" cy="646331"/>
          </a:xfrm>
          <a:prstGeom prst="rect">
            <a:avLst/>
          </a:prstGeom>
          <a:noFill/>
          <a:ln w="9525">
            <a:noFill/>
          </a:ln>
        </p:spPr>
        <p:txBody>
          <a:bodyPr wrap="square">
            <a:spAutoFit/>
          </a:bodyPr>
          <a:lstStyle/>
          <a:p>
            <a:r>
              <a:rPr lang="en-US" altLang="zh-CN" sz="3600" b="1" dirty="0">
                <a:solidFill>
                  <a:srgbClr val="000000"/>
                </a:solidFill>
                <a:latin typeface="TimesNewRomanPS-BoldMT"/>
              </a:rPr>
              <a:t>4.2 </a:t>
            </a:r>
            <a:r>
              <a:rPr lang="zh-CN" altLang="en-US" sz="3600" dirty="0">
                <a:solidFill>
                  <a:srgbClr val="000000"/>
                </a:solidFill>
                <a:latin typeface="宋体" panose="02010600030101010101" pitchFamily="2" charset="-122"/>
                <a:ea typeface="宋体" panose="02010600030101010101" pitchFamily="2" charset="-122"/>
              </a:rPr>
              <a:t>值迭代</a:t>
            </a:r>
            <a:r>
              <a:rPr lang="zh-CN" altLang="en-US" sz="3600" dirty="0"/>
              <a:t> </a:t>
            </a:r>
            <a:endParaRPr lang="zh-CN" altLang="en-US" sz="3600" b="1" dirty="0">
              <a:latin typeface="华文楷体" panose="02010600040101010101" pitchFamily="2" charset="-122"/>
              <a:ea typeface="华文楷体" panose="02010600040101010101" pitchFamily="2" charset="-122"/>
            </a:endParaRPr>
          </a:p>
        </p:txBody>
      </p:sp>
      <p:cxnSp>
        <p:nvCxnSpPr>
          <p:cNvPr id="9" name="直接连接符 5"/>
          <p:cNvCxnSpPr/>
          <p:nvPr/>
        </p:nvCxnSpPr>
        <p:spPr>
          <a:xfrm>
            <a:off x="700088" y="1122363"/>
            <a:ext cx="7627835" cy="0"/>
          </a:xfrm>
          <a:prstGeom prst="line">
            <a:avLst/>
          </a:prstGeom>
          <a:ln w="38100" cap="flat" cmpd="sng">
            <a:solidFill>
              <a:srgbClr val="FF0000"/>
            </a:solidFill>
            <a:prstDash val="solid"/>
            <a:headEnd type="none" w="med" len="med"/>
            <a:tailEnd type="none" w="med" len="med"/>
          </a:ln>
        </p:spPr>
      </p:cxnSp>
      <p:pic>
        <p:nvPicPr>
          <p:cNvPr id="2" name="图片 1"/>
          <p:cNvPicPr>
            <a:picLocks noChangeAspect="1"/>
          </p:cNvPicPr>
          <p:nvPr/>
        </p:nvPicPr>
        <p:blipFill>
          <a:blip r:embed="rId1"/>
          <a:stretch>
            <a:fillRect/>
          </a:stretch>
        </p:blipFill>
        <p:spPr>
          <a:xfrm>
            <a:off x="4566191" y="1394694"/>
            <a:ext cx="3761732" cy="4799721"/>
          </a:xfrm>
          <a:prstGeom prst="rect">
            <a:avLst/>
          </a:prstGeom>
        </p:spPr>
      </p:pic>
      <p:sp>
        <p:nvSpPr>
          <p:cNvPr id="3" name="文本框 2"/>
          <p:cNvSpPr txBox="1"/>
          <p:nvPr/>
        </p:nvSpPr>
        <p:spPr>
          <a:xfrm>
            <a:off x="816077" y="2356682"/>
            <a:ext cx="3561959" cy="1477328"/>
          </a:xfrm>
          <a:prstGeom prst="rect">
            <a:avLst/>
          </a:prstGeom>
          <a:noFill/>
        </p:spPr>
        <p:txBody>
          <a:bodyPr wrap="square" rtlCol="0">
            <a:spAutoFit/>
          </a:bodyPr>
          <a:lstStyle/>
          <a:p>
            <a:r>
              <a:rPr lang="zh-CN" altLang="en-US" dirty="0"/>
              <a:t>算法 </a:t>
            </a:r>
            <a:r>
              <a:rPr lang="en-US" altLang="zh-CN" dirty="0"/>
              <a:t>4.5 </a:t>
            </a:r>
            <a:r>
              <a:rPr lang="zh-CN" altLang="en-US" dirty="0"/>
              <a:t>给出了在有穷状态空间 </a:t>
            </a:r>
            <a:r>
              <a:rPr lang="en-US" altLang="zh-CN" dirty="0"/>
              <a:t>MDP </a:t>
            </a:r>
            <a:r>
              <a:rPr lang="zh-CN" altLang="en-US" dirty="0"/>
              <a:t>中， 基于状态值函数的值迭代算法。与策略迭代类似， 也可以直接基于动作值函数进行值迭代， 迭代公式为： </a:t>
            </a:r>
            <a:endParaRPr lang="zh-CN" altLang="en-US" dirty="0"/>
          </a:p>
        </p:txBody>
      </p:sp>
      <p:pic>
        <p:nvPicPr>
          <p:cNvPr id="5" name="图片 4"/>
          <p:cNvPicPr>
            <a:picLocks noChangeAspect="1"/>
          </p:cNvPicPr>
          <p:nvPr/>
        </p:nvPicPr>
        <p:blipFill>
          <a:blip r:embed="rId2"/>
          <a:stretch>
            <a:fillRect/>
          </a:stretch>
        </p:blipFill>
        <p:spPr>
          <a:xfrm>
            <a:off x="624494" y="4501318"/>
            <a:ext cx="3847619" cy="55238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
          <p:cNvSpPr txBox="1"/>
          <p:nvPr/>
        </p:nvSpPr>
        <p:spPr>
          <a:xfrm>
            <a:off x="700087" y="476251"/>
            <a:ext cx="4342968" cy="646331"/>
          </a:xfrm>
          <a:prstGeom prst="rect">
            <a:avLst/>
          </a:prstGeom>
          <a:noFill/>
          <a:ln w="9525">
            <a:noFill/>
          </a:ln>
        </p:spPr>
        <p:txBody>
          <a:bodyPr wrap="square">
            <a:spAutoFit/>
          </a:bodyPr>
          <a:lstStyle/>
          <a:p>
            <a:r>
              <a:rPr lang="en-US" altLang="zh-CN" sz="3600" b="1" dirty="0">
                <a:solidFill>
                  <a:srgbClr val="000000"/>
                </a:solidFill>
                <a:latin typeface="TimesNewRomanPS-BoldMT"/>
              </a:rPr>
              <a:t>4.2 </a:t>
            </a:r>
            <a:r>
              <a:rPr lang="zh-CN" altLang="en-US" sz="3600" dirty="0">
                <a:solidFill>
                  <a:srgbClr val="000000"/>
                </a:solidFill>
                <a:latin typeface="宋体" panose="02010600030101010101" pitchFamily="2" charset="-122"/>
                <a:ea typeface="宋体" panose="02010600030101010101" pitchFamily="2" charset="-122"/>
              </a:rPr>
              <a:t>值迭代</a:t>
            </a:r>
            <a:r>
              <a:rPr lang="zh-CN" altLang="en-US" sz="3600" dirty="0"/>
              <a:t> </a:t>
            </a:r>
            <a:endParaRPr lang="zh-CN" altLang="en-US" sz="3600" b="1" dirty="0">
              <a:latin typeface="华文楷体" panose="02010600040101010101" pitchFamily="2" charset="-122"/>
              <a:ea typeface="华文楷体" panose="02010600040101010101" pitchFamily="2" charset="-122"/>
            </a:endParaRPr>
          </a:p>
        </p:txBody>
      </p:sp>
      <p:cxnSp>
        <p:nvCxnSpPr>
          <p:cNvPr id="9" name="直接连接符 5"/>
          <p:cNvCxnSpPr/>
          <p:nvPr/>
        </p:nvCxnSpPr>
        <p:spPr>
          <a:xfrm>
            <a:off x="700088" y="1122363"/>
            <a:ext cx="7627835" cy="0"/>
          </a:xfrm>
          <a:prstGeom prst="line">
            <a:avLst/>
          </a:prstGeom>
          <a:ln w="38100" cap="flat" cmpd="sng">
            <a:solidFill>
              <a:srgbClr val="FF0000"/>
            </a:solidFill>
            <a:prstDash val="solid"/>
            <a:headEnd type="none" w="med" len="med"/>
            <a:tailEnd type="none" w="med" len="med"/>
          </a:ln>
        </p:spPr>
      </p:cxnSp>
      <p:sp>
        <p:nvSpPr>
          <p:cNvPr id="7" name="内容占位符 2"/>
          <p:cNvSpPr>
            <a:spLocks noGrp="1"/>
          </p:cNvSpPr>
          <p:nvPr>
            <p:ph idx="1"/>
          </p:nvPr>
        </p:nvSpPr>
        <p:spPr>
          <a:xfrm>
            <a:off x="700087" y="1285642"/>
            <a:ext cx="7524932" cy="4693480"/>
          </a:xfrm>
        </p:spPr>
        <p:txBody>
          <a:bodyPr>
            <a:normAutofit/>
          </a:bodyPr>
          <a:lstStyle/>
          <a:p>
            <a:pPr marL="0" indent="0" fontAlgn="auto">
              <a:lnSpc>
                <a:spcPct val="100000"/>
              </a:lnSpc>
              <a:spcBef>
                <a:spcPts val="0"/>
              </a:spcBef>
              <a:buNone/>
            </a:pPr>
            <a:r>
              <a:rPr lang="zh-CN" altLang="en-US" sz="2000" dirty="0"/>
              <a:t>将基于状态值函数的值迭代算法</a:t>
            </a:r>
            <a:r>
              <a:rPr lang="en-US" altLang="zh-CN" sz="2000" dirty="0"/>
              <a:t>4.5</a:t>
            </a:r>
            <a:r>
              <a:rPr lang="zh-CN" altLang="en-US" sz="2000" dirty="0"/>
              <a:t>应用于例</a:t>
            </a:r>
            <a:r>
              <a:rPr lang="en-US" altLang="zh-CN" sz="2000" dirty="0"/>
              <a:t>4.1</a:t>
            </a:r>
            <a:r>
              <a:rPr lang="zh-CN" altLang="en-US" sz="2000" dirty="0"/>
              <a:t>的确定环境扫地机器人任务中，可以得到以下状态值迭代更新过程： </a:t>
            </a:r>
            <a:br>
              <a:rPr lang="zh-CN" altLang="en-US" sz="2000" dirty="0"/>
            </a:br>
            <a:r>
              <a:rPr lang="zh-CN" altLang="en-US" sz="2000" dirty="0"/>
              <a:t>（</a:t>
            </a:r>
            <a:r>
              <a:rPr lang="en-US" altLang="zh-CN" sz="2000" dirty="0"/>
              <a:t>1</a:t>
            </a:r>
            <a:r>
              <a:rPr lang="zh-CN" altLang="en-US" sz="2000" dirty="0"/>
              <a:t>）对所有</a:t>
            </a:r>
            <a:r>
              <a:rPr lang="en-US" altLang="zh-CN" sz="2000" dirty="0"/>
              <a:t>s</a:t>
            </a:r>
            <a:r>
              <a:rPr lang="zh-CN" altLang="en-US" sz="2000" dirty="0"/>
              <a:t>值初始化</a:t>
            </a:r>
            <a:endParaRPr lang="en-US" altLang="zh-CN" sz="2000" dirty="0"/>
          </a:p>
          <a:p>
            <a:pPr marL="0" indent="0" fontAlgn="auto">
              <a:lnSpc>
                <a:spcPct val="100000"/>
              </a:lnSpc>
              <a:spcBef>
                <a:spcPts val="0"/>
              </a:spcBef>
              <a:buNone/>
            </a:pPr>
            <a:r>
              <a:rPr lang="zh-CN" altLang="en-US" sz="2000" dirty="0"/>
              <a:t>（</a:t>
            </a:r>
            <a:r>
              <a:rPr lang="en-US" altLang="zh-CN" sz="2000" dirty="0"/>
              <a:t>2</a:t>
            </a:r>
            <a:r>
              <a:rPr lang="zh-CN" altLang="en-US" sz="2000" dirty="0"/>
              <a:t>）根据算法</a:t>
            </a:r>
            <a:r>
              <a:rPr lang="en-US" altLang="zh-CN" sz="2000" dirty="0"/>
              <a:t>4.2</a:t>
            </a:r>
            <a:r>
              <a:rPr lang="zh-CN" altLang="en-US" sz="2000" dirty="0"/>
              <a:t>，计算各个状态的动作值</a:t>
            </a:r>
            <a:endParaRPr lang="en-US" altLang="zh-CN" sz="2000" dirty="0"/>
          </a:p>
          <a:p>
            <a:pPr marL="0" indent="0" fontAlgn="auto">
              <a:lnSpc>
                <a:spcPct val="100000"/>
              </a:lnSpc>
              <a:spcBef>
                <a:spcPts val="0"/>
              </a:spcBef>
              <a:buNone/>
            </a:pPr>
            <a:r>
              <a:rPr lang="zh-CN" altLang="en-US" sz="2000" dirty="0"/>
              <a:t>（</a:t>
            </a:r>
            <a:r>
              <a:rPr lang="en-US" altLang="zh-CN" sz="2000" dirty="0"/>
              <a:t>3</a:t>
            </a:r>
            <a:r>
              <a:rPr lang="zh-CN" altLang="en-US" sz="2000" dirty="0"/>
              <a:t>）不停迭代直至收敛，计算得到的就是在该策略下的有效评估 </a:t>
            </a:r>
            <a:br>
              <a:rPr lang="zh-CN" altLang="en-US" dirty="0"/>
            </a:br>
            <a:br>
              <a:rPr lang="zh-CN" altLang="en-US" dirty="0"/>
            </a:br>
            <a:r>
              <a:rPr lang="en-US" altLang="zh-CN" dirty="0"/>
              <a:t>	</a:t>
            </a:r>
            <a:endParaRPr lang="en-US" altLang="zh-CN" sz="2400" b="1" dirty="0"/>
          </a:p>
          <a:p>
            <a:pPr marL="0" indent="0" fontAlgn="auto">
              <a:lnSpc>
                <a:spcPct val="100000"/>
              </a:lnSpc>
              <a:spcBef>
                <a:spcPts val="0"/>
              </a:spcBef>
              <a:buNone/>
            </a:pPr>
            <a:endParaRPr lang="en-US" altLang="zh-CN" sz="2400" b="1" dirty="0"/>
          </a:p>
          <a:p>
            <a:pPr marL="0" indent="0" fontAlgn="auto">
              <a:lnSpc>
                <a:spcPct val="100000"/>
              </a:lnSpc>
              <a:spcBef>
                <a:spcPts val="0"/>
              </a:spcBef>
              <a:buNone/>
            </a:pPr>
            <a:endParaRPr lang="en-US" altLang="zh-CN" sz="2400" b="1" dirty="0"/>
          </a:p>
          <a:p>
            <a:pPr marL="0" indent="0" fontAlgn="auto">
              <a:lnSpc>
                <a:spcPct val="100000"/>
              </a:lnSpc>
              <a:spcBef>
                <a:spcPts val="0"/>
              </a:spcBef>
              <a:buNone/>
            </a:pPr>
            <a:endParaRPr lang="en-US" altLang="zh-CN" sz="2400" b="1" dirty="0"/>
          </a:p>
          <a:p>
            <a:pPr marL="0" indent="0" fontAlgn="auto">
              <a:lnSpc>
                <a:spcPct val="50000"/>
              </a:lnSpc>
              <a:spcBef>
                <a:spcPts val="0"/>
              </a:spcBef>
              <a:buNone/>
            </a:pPr>
            <a:r>
              <a:rPr lang="en-US" altLang="zh-CN" sz="2400" dirty="0"/>
              <a:t>                  </a:t>
            </a:r>
            <a:endParaRPr lang="en-US" altLang="zh-CN" sz="2400" dirty="0"/>
          </a:p>
          <a:p>
            <a:pPr marL="0" indent="0" fontAlgn="auto">
              <a:lnSpc>
                <a:spcPct val="50000"/>
              </a:lnSpc>
              <a:spcBef>
                <a:spcPts val="0"/>
              </a:spcBef>
              <a:buNone/>
            </a:pPr>
            <a:br>
              <a:rPr lang="zh-CN" altLang="en-US" sz="2400" dirty="0"/>
            </a:br>
            <a:r>
              <a:rPr lang="zh-CN" altLang="en-US" sz="2400" b="1" dirty="0"/>
              <a:t> </a:t>
            </a:r>
            <a:endParaRPr lang="en-US" altLang="zh-CN" sz="2400" b="1" dirty="0"/>
          </a:p>
        </p:txBody>
      </p:sp>
      <p:pic>
        <p:nvPicPr>
          <p:cNvPr id="4" name="图片 3"/>
          <p:cNvPicPr>
            <a:picLocks noChangeAspect="1"/>
          </p:cNvPicPr>
          <p:nvPr/>
        </p:nvPicPr>
        <p:blipFill>
          <a:blip r:embed="rId1"/>
          <a:stretch>
            <a:fillRect/>
          </a:stretch>
        </p:blipFill>
        <p:spPr>
          <a:xfrm>
            <a:off x="1971248" y="3001975"/>
            <a:ext cx="5201503" cy="337977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
          <p:cNvSpPr txBox="1"/>
          <p:nvPr/>
        </p:nvSpPr>
        <p:spPr>
          <a:xfrm>
            <a:off x="700087" y="476251"/>
            <a:ext cx="4342968" cy="646331"/>
          </a:xfrm>
          <a:prstGeom prst="rect">
            <a:avLst/>
          </a:prstGeom>
          <a:noFill/>
          <a:ln w="9525">
            <a:noFill/>
          </a:ln>
        </p:spPr>
        <p:txBody>
          <a:bodyPr wrap="square">
            <a:spAutoFit/>
          </a:bodyPr>
          <a:lstStyle/>
          <a:p>
            <a:r>
              <a:rPr lang="en-US" altLang="zh-CN" sz="3600" b="1" dirty="0">
                <a:solidFill>
                  <a:srgbClr val="000000"/>
                </a:solidFill>
                <a:latin typeface="TimesNewRomanPS-BoldMT"/>
              </a:rPr>
              <a:t>4.2 </a:t>
            </a:r>
            <a:r>
              <a:rPr lang="zh-CN" altLang="en-US" sz="3600" dirty="0">
                <a:solidFill>
                  <a:srgbClr val="000000"/>
                </a:solidFill>
                <a:latin typeface="宋体" panose="02010600030101010101" pitchFamily="2" charset="-122"/>
                <a:ea typeface="宋体" panose="02010600030101010101" pitchFamily="2" charset="-122"/>
              </a:rPr>
              <a:t>值迭代</a:t>
            </a:r>
            <a:r>
              <a:rPr lang="zh-CN" altLang="en-US" sz="3600" dirty="0"/>
              <a:t> </a:t>
            </a:r>
            <a:endParaRPr lang="zh-CN" altLang="en-US" sz="3600" b="1" dirty="0">
              <a:latin typeface="华文楷体" panose="02010600040101010101" pitchFamily="2" charset="-122"/>
              <a:ea typeface="华文楷体" panose="02010600040101010101" pitchFamily="2" charset="-122"/>
            </a:endParaRPr>
          </a:p>
        </p:txBody>
      </p:sp>
      <p:cxnSp>
        <p:nvCxnSpPr>
          <p:cNvPr id="9" name="直接连接符 5"/>
          <p:cNvCxnSpPr/>
          <p:nvPr/>
        </p:nvCxnSpPr>
        <p:spPr>
          <a:xfrm>
            <a:off x="700088" y="1122363"/>
            <a:ext cx="7627835" cy="0"/>
          </a:xfrm>
          <a:prstGeom prst="line">
            <a:avLst/>
          </a:prstGeom>
          <a:ln w="38100" cap="flat" cmpd="sng">
            <a:solidFill>
              <a:srgbClr val="FF0000"/>
            </a:solidFill>
            <a:prstDash val="solid"/>
            <a:headEnd type="none" w="med" len="med"/>
            <a:tailEnd type="none" w="med" len="med"/>
          </a:ln>
        </p:spPr>
      </p:cxnSp>
      <p:sp>
        <p:nvSpPr>
          <p:cNvPr id="7" name="内容占位符 2"/>
          <p:cNvSpPr>
            <a:spLocks noGrp="1"/>
          </p:cNvSpPr>
          <p:nvPr>
            <p:ph idx="1"/>
          </p:nvPr>
        </p:nvSpPr>
        <p:spPr>
          <a:xfrm>
            <a:off x="700087" y="1285642"/>
            <a:ext cx="7524932" cy="4693480"/>
          </a:xfrm>
        </p:spPr>
        <p:txBody>
          <a:bodyPr>
            <a:normAutofit/>
          </a:bodyPr>
          <a:lstStyle/>
          <a:p>
            <a:pPr marL="0" indent="0" fontAlgn="auto">
              <a:lnSpc>
                <a:spcPct val="100000"/>
              </a:lnSpc>
              <a:spcBef>
                <a:spcPts val="0"/>
              </a:spcBef>
              <a:buNone/>
            </a:pPr>
            <a:r>
              <a:rPr lang="zh-CN" altLang="en-US" sz="2000" dirty="0"/>
              <a:t>表</a:t>
            </a:r>
            <a:r>
              <a:rPr lang="en-US" altLang="zh-CN" sz="2000" dirty="0"/>
              <a:t>4.5 </a:t>
            </a:r>
            <a:r>
              <a:rPr lang="zh-CN" altLang="en-US" sz="2000" dirty="0"/>
              <a:t>和表 </a:t>
            </a:r>
            <a:r>
              <a:rPr lang="en-US" altLang="zh-CN" sz="2000" dirty="0"/>
              <a:t>4.6 </a:t>
            </a:r>
            <a:r>
              <a:rPr lang="zh-CN" altLang="en-US" sz="2000" dirty="0"/>
              <a:t>分别给出了通过异步计算方式得到的，基于状态值函数和动作值函数的扫地机器人任务的值迭代更新过程。 </a:t>
            </a:r>
            <a:br>
              <a:rPr lang="zh-CN" altLang="en-US" sz="2000" dirty="0"/>
            </a:br>
            <a:br>
              <a:rPr lang="zh-CN" altLang="en-US" dirty="0"/>
            </a:br>
            <a:br>
              <a:rPr lang="zh-CN" altLang="en-US" dirty="0"/>
            </a:br>
            <a:r>
              <a:rPr lang="en-US" altLang="zh-CN" dirty="0"/>
              <a:t>	</a:t>
            </a:r>
            <a:endParaRPr lang="en-US" altLang="zh-CN" sz="2400" b="1" dirty="0"/>
          </a:p>
          <a:p>
            <a:pPr marL="0" indent="0" fontAlgn="auto">
              <a:lnSpc>
                <a:spcPct val="100000"/>
              </a:lnSpc>
              <a:spcBef>
                <a:spcPts val="0"/>
              </a:spcBef>
              <a:buNone/>
            </a:pPr>
            <a:endParaRPr lang="en-US" altLang="zh-CN" sz="2400" b="1" dirty="0"/>
          </a:p>
          <a:p>
            <a:pPr marL="0" indent="0" fontAlgn="auto">
              <a:lnSpc>
                <a:spcPct val="100000"/>
              </a:lnSpc>
              <a:spcBef>
                <a:spcPts val="0"/>
              </a:spcBef>
              <a:buNone/>
            </a:pPr>
            <a:endParaRPr lang="en-US" altLang="zh-CN" sz="2400" b="1" dirty="0"/>
          </a:p>
          <a:p>
            <a:pPr marL="0" indent="0" fontAlgn="auto">
              <a:lnSpc>
                <a:spcPct val="100000"/>
              </a:lnSpc>
              <a:spcBef>
                <a:spcPts val="0"/>
              </a:spcBef>
              <a:buNone/>
            </a:pPr>
            <a:endParaRPr lang="en-US" altLang="zh-CN" sz="2400" b="1" dirty="0"/>
          </a:p>
          <a:p>
            <a:pPr marL="0" indent="0" fontAlgn="auto">
              <a:lnSpc>
                <a:spcPct val="50000"/>
              </a:lnSpc>
              <a:spcBef>
                <a:spcPts val="0"/>
              </a:spcBef>
              <a:buNone/>
            </a:pPr>
            <a:r>
              <a:rPr lang="en-US" altLang="zh-CN" sz="2400" dirty="0"/>
              <a:t>                  </a:t>
            </a:r>
            <a:endParaRPr lang="en-US" altLang="zh-CN" sz="2400" dirty="0"/>
          </a:p>
          <a:p>
            <a:pPr marL="0" indent="0" fontAlgn="auto">
              <a:lnSpc>
                <a:spcPct val="50000"/>
              </a:lnSpc>
              <a:spcBef>
                <a:spcPts val="0"/>
              </a:spcBef>
              <a:buNone/>
            </a:pPr>
            <a:br>
              <a:rPr lang="zh-CN" altLang="en-US" sz="2400" dirty="0"/>
            </a:br>
            <a:r>
              <a:rPr lang="zh-CN" altLang="en-US" sz="2400" b="1" dirty="0"/>
              <a:t> </a:t>
            </a:r>
            <a:endParaRPr lang="en-US" altLang="zh-CN" sz="2400" b="1" dirty="0"/>
          </a:p>
        </p:txBody>
      </p:sp>
      <p:pic>
        <p:nvPicPr>
          <p:cNvPr id="2" name="图片 1"/>
          <p:cNvPicPr>
            <a:picLocks noChangeAspect="1"/>
          </p:cNvPicPr>
          <p:nvPr/>
        </p:nvPicPr>
        <p:blipFill>
          <a:blip r:embed="rId1"/>
          <a:stretch>
            <a:fillRect/>
          </a:stretch>
        </p:blipFill>
        <p:spPr>
          <a:xfrm>
            <a:off x="1311576" y="2403110"/>
            <a:ext cx="6301953" cy="306814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
          <p:cNvSpPr txBox="1"/>
          <p:nvPr/>
        </p:nvSpPr>
        <p:spPr>
          <a:xfrm>
            <a:off x="700087" y="476251"/>
            <a:ext cx="4342968" cy="646331"/>
          </a:xfrm>
          <a:prstGeom prst="rect">
            <a:avLst/>
          </a:prstGeom>
          <a:noFill/>
          <a:ln w="9525">
            <a:noFill/>
          </a:ln>
        </p:spPr>
        <p:txBody>
          <a:bodyPr wrap="square">
            <a:spAutoFit/>
          </a:bodyPr>
          <a:lstStyle/>
          <a:p>
            <a:r>
              <a:rPr lang="en-US" altLang="zh-CN" sz="3600" b="1" dirty="0">
                <a:solidFill>
                  <a:srgbClr val="000000"/>
                </a:solidFill>
                <a:latin typeface="TimesNewRomanPS-BoldMT"/>
              </a:rPr>
              <a:t>4.2 </a:t>
            </a:r>
            <a:r>
              <a:rPr lang="zh-CN" altLang="en-US" sz="3600" dirty="0">
                <a:solidFill>
                  <a:srgbClr val="000000"/>
                </a:solidFill>
                <a:latin typeface="宋体" panose="02010600030101010101" pitchFamily="2" charset="-122"/>
                <a:ea typeface="宋体" panose="02010600030101010101" pitchFamily="2" charset="-122"/>
              </a:rPr>
              <a:t>值迭代</a:t>
            </a:r>
            <a:r>
              <a:rPr lang="zh-CN" altLang="en-US" sz="3600" dirty="0"/>
              <a:t> </a:t>
            </a:r>
            <a:endParaRPr lang="zh-CN" altLang="en-US" sz="3600" b="1" dirty="0">
              <a:latin typeface="华文楷体" panose="02010600040101010101" pitchFamily="2" charset="-122"/>
              <a:ea typeface="华文楷体" panose="02010600040101010101" pitchFamily="2" charset="-122"/>
            </a:endParaRPr>
          </a:p>
        </p:txBody>
      </p:sp>
      <p:cxnSp>
        <p:nvCxnSpPr>
          <p:cNvPr id="9" name="直接连接符 5"/>
          <p:cNvCxnSpPr/>
          <p:nvPr/>
        </p:nvCxnSpPr>
        <p:spPr>
          <a:xfrm>
            <a:off x="700088" y="1122363"/>
            <a:ext cx="7627835" cy="0"/>
          </a:xfrm>
          <a:prstGeom prst="line">
            <a:avLst/>
          </a:prstGeom>
          <a:ln w="38100" cap="flat" cmpd="sng">
            <a:solidFill>
              <a:srgbClr val="FF0000"/>
            </a:solidFill>
            <a:prstDash val="solid"/>
            <a:headEnd type="none" w="med" len="med"/>
            <a:tailEnd type="none" w="med" len="med"/>
          </a:ln>
        </p:spPr>
      </p:cxnSp>
      <p:sp>
        <p:nvSpPr>
          <p:cNvPr id="7" name="内容占位符 2"/>
          <p:cNvSpPr>
            <a:spLocks noGrp="1"/>
          </p:cNvSpPr>
          <p:nvPr>
            <p:ph idx="1"/>
          </p:nvPr>
        </p:nvSpPr>
        <p:spPr>
          <a:xfrm>
            <a:off x="700087" y="1285642"/>
            <a:ext cx="7524932" cy="4693480"/>
          </a:xfrm>
        </p:spPr>
        <p:txBody>
          <a:bodyPr>
            <a:normAutofit/>
          </a:bodyPr>
          <a:lstStyle/>
          <a:p>
            <a:pPr marL="0" indent="0" fontAlgn="auto">
              <a:lnSpc>
                <a:spcPct val="100000"/>
              </a:lnSpc>
              <a:spcBef>
                <a:spcPts val="0"/>
              </a:spcBef>
              <a:buNone/>
            </a:pPr>
            <a:br>
              <a:rPr lang="zh-CN" altLang="en-US" sz="2000" dirty="0"/>
            </a:br>
            <a:br>
              <a:rPr lang="zh-CN" altLang="en-US" dirty="0"/>
            </a:br>
            <a:br>
              <a:rPr lang="zh-CN" altLang="en-US" dirty="0"/>
            </a:br>
            <a:r>
              <a:rPr lang="en-US" altLang="zh-CN" dirty="0"/>
              <a:t>	</a:t>
            </a:r>
            <a:endParaRPr lang="en-US" altLang="zh-CN" sz="2400" b="1" dirty="0"/>
          </a:p>
          <a:p>
            <a:pPr marL="0" indent="0" fontAlgn="auto">
              <a:lnSpc>
                <a:spcPct val="100000"/>
              </a:lnSpc>
              <a:spcBef>
                <a:spcPts val="0"/>
              </a:spcBef>
              <a:buNone/>
            </a:pPr>
            <a:endParaRPr lang="en-US" altLang="zh-CN" sz="2400" b="1" dirty="0"/>
          </a:p>
          <a:p>
            <a:pPr marL="0" indent="0" fontAlgn="auto">
              <a:lnSpc>
                <a:spcPct val="100000"/>
              </a:lnSpc>
              <a:spcBef>
                <a:spcPts val="0"/>
              </a:spcBef>
              <a:buNone/>
            </a:pPr>
            <a:endParaRPr lang="en-US" altLang="zh-CN" sz="2400" b="1" dirty="0"/>
          </a:p>
          <a:p>
            <a:pPr marL="0" indent="0" fontAlgn="auto">
              <a:lnSpc>
                <a:spcPct val="100000"/>
              </a:lnSpc>
              <a:spcBef>
                <a:spcPts val="0"/>
              </a:spcBef>
              <a:buNone/>
            </a:pPr>
            <a:endParaRPr lang="en-US" altLang="zh-CN" sz="2400" b="1" dirty="0"/>
          </a:p>
          <a:p>
            <a:pPr marL="0" indent="0" fontAlgn="auto">
              <a:lnSpc>
                <a:spcPct val="50000"/>
              </a:lnSpc>
              <a:spcBef>
                <a:spcPts val="0"/>
              </a:spcBef>
              <a:buNone/>
            </a:pPr>
            <a:r>
              <a:rPr lang="en-US" altLang="zh-CN" sz="2400" dirty="0"/>
              <a:t>                  </a:t>
            </a:r>
            <a:endParaRPr lang="en-US" altLang="zh-CN" sz="2400" dirty="0"/>
          </a:p>
          <a:p>
            <a:pPr marL="0" indent="0" fontAlgn="auto">
              <a:lnSpc>
                <a:spcPct val="50000"/>
              </a:lnSpc>
              <a:spcBef>
                <a:spcPts val="0"/>
              </a:spcBef>
              <a:buNone/>
            </a:pPr>
            <a:br>
              <a:rPr lang="zh-CN" altLang="en-US" sz="2400" dirty="0"/>
            </a:br>
            <a:r>
              <a:rPr lang="zh-CN" altLang="en-US" sz="2400" b="1" dirty="0"/>
              <a:t> </a:t>
            </a:r>
            <a:endParaRPr lang="en-US" altLang="zh-CN" sz="2400" b="1" dirty="0"/>
          </a:p>
        </p:txBody>
      </p:sp>
      <p:pic>
        <p:nvPicPr>
          <p:cNvPr id="3" name="图片 2"/>
          <p:cNvPicPr>
            <a:picLocks noChangeAspect="1"/>
          </p:cNvPicPr>
          <p:nvPr/>
        </p:nvPicPr>
        <p:blipFill>
          <a:blip r:embed="rId1"/>
          <a:stretch>
            <a:fillRect/>
          </a:stretch>
        </p:blipFill>
        <p:spPr>
          <a:xfrm>
            <a:off x="524381" y="1217436"/>
            <a:ext cx="8095238" cy="1800000"/>
          </a:xfrm>
          <a:prstGeom prst="rect">
            <a:avLst/>
          </a:prstGeom>
        </p:spPr>
      </p:pic>
      <p:sp>
        <p:nvSpPr>
          <p:cNvPr id="4" name="文本框 3"/>
          <p:cNvSpPr txBox="1"/>
          <p:nvPr/>
        </p:nvSpPr>
        <p:spPr>
          <a:xfrm>
            <a:off x="853050" y="3273424"/>
            <a:ext cx="7321910" cy="2462213"/>
          </a:xfrm>
          <a:prstGeom prst="rect">
            <a:avLst/>
          </a:prstGeom>
          <a:noFill/>
        </p:spPr>
        <p:txBody>
          <a:bodyPr wrap="square" rtlCol="0">
            <a:spAutoFit/>
          </a:bodyPr>
          <a:lstStyle/>
          <a:p>
            <a:r>
              <a:rPr lang="zh-CN" altLang="en-US" sz="2000" dirty="0"/>
              <a:t>（</a:t>
            </a:r>
            <a:r>
              <a:rPr lang="en-US" altLang="zh-CN" sz="2000" dirty="0"/>
              <a:t>1</a:t>
            </a:r>
            <a:r>
              <a:rPr lang="zh-CN" altLang="en-US" sz="2000" dirty="0"/>
              <a:t>）状态空间：当前赌徒共扔掷了骰子点数的总和</a:t>
            </a:r>
            <a:endParaRPr lang="en-US" altLang="zh-CN" sz="2000" dirty="0"/>
          </a:p>
          <a:p>
            <a:r>
              <a:rPr lang="zh-CN" altLang="en-US" sz="2000" dirty="0"/>
              <a:t>（</a:t>
            </a:r>
            <a:r>
              <a:rPr lang="en-US" altLang="zh-CN" sz="2000" dirty="0"/>
              <a:t>2</a:t>
            </a:r>
            <a:r>
              <a:rPr lang="zh-CN" altLang="en-US" sz="2000" dirty="0"/>
              <a:t>）动作空间：赌徒可以选择重新投掷骰子或是结束整局比赛 </a:t>
            </a:r>
            <a:br>
              <a:rPr lang="zh-CN" altLang="en-US" sz="2000" dirty="0"/>
            </a:br>
            <a:r>
              <a:rPr lang="zh-CN" altLang="en-US" sz="2000" dirty="0"/>
              <a:t>（</a:t>
            </a:r>
            <a:r>
              <a:rPr lang="en-US" altLang="zh-CN" sz="2000" dirty="0"/>
              <a:t>3</a:t>
            </a:r>
            <a:r>
              <a:rPr lang="zh-CN" altLang="en-US" sz="2000" dirty="0"/>
              <a:t>）状态转移：即在当前状态 </a:t>
            </a:r>
            <a:r>
              <a:rPr lang="en-US" altLang="zh-CN" sz="2000" dirty="0"/>
              <a:t>s</a:t>
            </a:r>
            <a:r>
              <a:rPr lang="zh-CN" altLang="en-US" sz="2000" dirty="0"/>
              <a:t>下，采取动作 </a:t>
            </a:r>
            <a:r>
              <a:rPr lang="en-US" altLang="zh-CN" sz="2000" dirty="0"/>
              <a:t>a</a:t>
            </a:r>
            <a:r>
              <a:rPr lang="zh-CN" altLang="en-US" sz="2000" dirty="0"/>
              <a:t>，到达下一状态 </a:t>
            </a:r>
            <a:r>
              <a:rPr lang="en-US" altLang="zh-CN" sz="2000" dirty="0"/>
              <a:t>s</a:t>
            </a:r>
            <a:r>
              <a:rPr lang="zh-CN" altLang="en-US" sz="2000" dirty="0"/>
              <a:t>的概率。 </a:t>
            </a:r>
            <a:endParaRPr lang="en-US" altLang="zh-CN" sz="2000" dirty="0"/>
          </a:p>
          <a:p>
            <a:r>
              <a:rPr lang="zh-CN" altLang="en-US" sz="2000" dirty="0"/>
              <a:t>（</a:t>
            </a:r>
            <a:r>
              <a:rPr lang="en-US" altLang="zh-CN" sz="2000" dirty="0"/>
              <a:t>4</a:t>
            </a:r>
            <a:r>
              <a:rPr lang="zh-CN" altLang="en-US" sz="2000" dirty="0"/>
              <a:t>）立即奖赏：赌徒重新投掷筛子会获得 </a:t>
            </a:r>
            <a:r>
              <a:rPr lang="en-US" altLang="zh-CN" sz="2000" dirty="0"/>
              <a:t>0 </a:t>
            </a:r>
            <a:r>
              <a:rPr lang="zh-CN" altLang="en-US" sz="2000" dirty="0"/>
              <a:t>的立即奖赏。 </a:t>
            </a:r>
            <a:br>
              <a:rPr lang="zh-CN" altLang="en-US" dirty="0"/>
            </a:br>
            <a:br>
              <a:rPr lang="zh-CN" altLang="en-US" dirty="0"/>
            </a:br>
            <a:br>
              <a:rPr lang="zh-CN" altLang="en-US" dirty="0"/>
            </a:b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90735" y="2229041"/>
            <a:ext cx="6162530" cy="2399917"/>
          </a:xfrm>
        </p:spPr>
        <p:txBody>
          <a:bodyPr>
            <a:noAutofit/>
          </a:bodyPr>
          <a:lstStyle/>
          <a:p>
            <a:r>
              <a:rPr lang="zh-CN" altLang="en-US" sz="2400" b="1" dirty="0"/>
              <a:t>在强化学习中，动态规划法主要用于求解有模型的 </a:t>
            </a:r>
            <a:r>
              <a:rPr lang="en-US" altLang="zh-CN" sz="2400" b="1" dirty="0">
                <a:solidFill>
                  <a:srgbClr val="FF0000"/>
                </a:solidFill>
              </a:rPr>
              <a:t>MDP </a:t>
            </a:r>
            <a:r>
              <a:rPr lang="zh-CN" altLang="en-US" sz="2400" b="1" dirty="0">
                <a:solidFill>
                  <a:srgbClr val="FF0000"/>
                </a:solidFill>
              </a:rPr>
              <a:t>问题</a:t>
            </a:r>
            <a:r>
              <a:rPr lang="zh-CN" altLang="en-US" sz="2400" b="1" dirty="0"/>
              <a:t>。</a:t>
            </a:r>
            <a:endParaRPr lang="en-US" altLang="zh-CN" sz="2400" b="1" dirty="0"/>
          </a:p>
          <a:p>
            <a:endParaRPr lang="en-US" altLang="zh-CN" sz="2400" b="1" dirty="0"/>
          </a:p>
          <a:p>
            <a:r>
              <a:rPr lang="zh-CN" altLang="en-US" sz="2400" b="1" dirty="0"/>
              <a:t>其他的强化学习方法（</a:t>
            </a:r>
            <a:r>
              <a:rPr lang="en-US" altLang="zh-CN" sz="2400" b="1" dirty="0"/>
              <a:t>MC</a:t>
            </a:r>
            <a:r>
              <a:rPr lang="zh-CN" altLang="en-US" sz="2400" b="1" dirty="0"/>
              <a:t>、</a:t>
            </a:r>
            <a:r>
              <a:rPr lang="en-US" altLang="zh-CN" sz="2400" b="1" dirty="0"/>
              <a:t>TD</a:t>
            </a:r>
            <a:r>
              <a:rPr lang="zh-CN" altLang="en-US" sz="2400" b="1" dirty="0"/>
              <a:t>），都是对于动态规划的近似，可以看做对于动态规划法的改进。</a:t>
            </a:r>
            <a:endParaRPr lang="en-US" altLang="zh-CN" sz="2400" b="1" dirty="0"/>
          </a:p>
        </p:txBody>
      </p:sp>
      <p:sp>
        <p:nvSpPr>
          <p:cNvPr id="3077" name="TextBox 2"/>
          <p:cNvSpPr txBox="1"/>
          <p:nvPr/>
        </p:nvSpPr>
        <p:spPr>
          <a:xfrm>
            <a:off x="700088" y="476250"/>
            <a:ext cx="4589759" cy="646331"/>
          </a:xfrm>
          <a:prstGeom prst="rect">
            <a:avLst/>
          </a:prstGeom>
          <a:noFill/>
          <a:ln w="9525">
            <a:noFill/>
          </a:ln>
        </p:spPr>
        <p:txBody>
          <a:bodyPr wrap="square">
            <a:spAutoFit/>
          </a:bodyPr>
          <a:lstStyle/>
          <a:p>
            <a:r>
              <a:rPr lang="zh-CN" altLang="en-US" sz="3600" b="1" dirty="0">
                <a:latin typeface="华文楷体" panose="02010600040101010101" pitchFamily="2" charset="-122"/>
                <a:ea typeface="华文楷体" panose="02010600040101010101" pitchFamily="2" charset="-122"/>
              </a:rPr>
              <a:t>    介绍</a:t>
            </a:r>
            <a:endParaRPr lang="zh-CN" altLang="en-US" sz="3600" b="1" dirty="0">
              <a:latin typeface="华文楷体" panose="02010600040101010101" pitchFamily="2" charset="-122"/>
              <a:ea typeface="华文楷体" panose="02010600040101010101" pitchFamily="2" charset="-122"/>
            </a:endParaRPr>
          </a:p>
        </p:txBody>
      </p:sp>
      <p:cxnSp>
        <p:nvCxnSpPr>
          <p:cNvPr id="3078" name="直接连接符 5"/>
          <p:cNvCxnSpPr/>
          <p:nvPr/>
        </p:nvCxnSpPr>
        <p:spPr>
          <a:xfrm>
            <a:off x="700088" y="1122363"/>
            <a:ext cx="7755654" cy="0"/>
          </a:xfrm>
          <a:prstGeom prst="line">
            <a:avLst/>
          </a:prstGeom>
          <a:ln w="38100" cap="flat" cmpd="sng">
            <a:solidFill>
              <a:srgbClr val="FF0000"/>
            </a:solidFill>
            <a:prstDash val="solid"/>
            <a:headEnd type="none" w="med" len="med"/>
            <a:tailEnd type="none" w="med" len="med"/>
          </a:ln>
        </p:spPr>
      </p:cxnSp>
      <p:sp>
        <p:nvSpPr>
          <p:cNvPr id="9" name="椭圆 6"/>
          <p:cNvSpPr/>
          <p:nvPr/>
        </p:nvSpPr>
        <p:spPr>
          <a:xfrm>
            <a:off x="1570150" y="2408012"/>
            <a:ext cx="144462" cy="142875"/>
          </a:xfrm>
          <a:prstGeom prst="ellipse">
            <a:avLst/>
          </a:prstGeom>
          <a:solidFill>
            <a:srgbClr val="FF0000"/>
          </a:solidFill>
          <a:ln w="9525">
            <a:noFill/>
          </a:ln>
        </p:spPr>
        <p:txBody>
          <a:bodyPr/>
          <a:lstStyle/>
          <a:p>
            <a:endParaRPr lang="zh-CN" altLang="en-US" dirty="0">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
          <p:cNvSpPr txBox="1"/>
          <p:nvPr/>
        </p:nvSpPr>
        <p:spPr>
          <a:xfrm>
            <a:off x="700087" y="476251"/>
            <a:ext cx="4342968" cy="1200329"/>
          </a:xfrm>
          <a:prstGeom prst="rect">
            <a:avLst/>
          </a:prstGeom>
          <a:noFill/>
          <a:ln w="9525">
            <a:noFill/>
          </a:ln>
        </p:spPr>
        <p:txBody>
          <a:bodyPr wrap="square">
            <a:spAutoFit/>
          </a:bodyPr>
          <a:lstStyle/>
          <a:p>
            <a:r>
              <a:rPr lang="en-US" altLang="zh-CN" sz="3600" b="1" dirty="0">
                <a:solidFill>
                  <a:srgbClr val="000000"/>
                </a:solidFill>
                <a:latin typeface="TimesNewRomanPS-BoldMT"/>
              </a:rPr>
              <a:t>4.3</a:t>
            </a:r>
            <a:r>
              <a:rPr lang="zh-CN" altLang="en-US" sz="3600" dirty="0">
                <a:solidFill>
                  <a:srgbClr val="000000"/>
                </a:solidFill>
                <a:latin typeface="宋体" panose="02010600030101010101" pitchFamily="2" charset="-122"/>
                <a:ea typeface="宋体" panose="02010600030101010101" pitchFamily="2" charset="-122"/>
              </a:rPr>
              <a:t>广义策略迭代</a:t>
            </a:r>
            <a:r>
              <a:rPr lang="zh-CN" altLang="en-US" sz="3600" dirty="0"/>
              <a:t> </a:t>
            </a:r>
            <a:br>
              <a:rPr lang="zh-CN" altLang="en-US" sz="3600" dirty="0"/>
            </a:br>
            <a:endParaRPr lang="zh-CN" altLang="en-US" sz="3600" b="1" dirty="0">
              <a:latin typeface="华文楷体" panose="02010600040101010101" pitchFamily="2" charset="-122"/>
              <a:ea typeface="华文楷体" panose="02010600040101010101" pitchFamily="2" charset="-122"/>
            </a:endParaRPr>
          </a:p>
        </p:txBody>
      </p:sp>
      <p:cxnSp>
        <p:nvCxnSpPr>
          <p:cNvPr id="9" name="直接连接符 5"/>
          <p:cNvCxnSpPr/>
          <p:nvPr/>
        </p:nvCxnSpPr>
        <p:spPr>
          <a:xfrm>
            <a:off x="700088" y="1122363"/>
            <a:ext cx="7627835" cy="0"/>
          </a:xfrm>
          <a:prstGeom prst="line">
            <a:avLst/>
          </a:prstGeom>
          <a:ln w="38100" cap="flat" cmpd="sng">
            <a:solidFill>
              <a:srgbClr val="FF0000"/>
            </a:solidFill>
            <a:prstDash val="solid"/>
            <a:headEnd type="none" w="med" len="med"/>
            <a:tailEnd type="none" w="med" len="med"/>
          </a:ln>
        </p:spPr>
      </p:cxnSp>
      <p:sp>
        <p:nvSpPr>
          <p:cNvPr id="7" name="内容占位符 2"/>
          <p:cNvSpPr>
            <a:spLocks noGrp="1"/>
          </p:cNvSpPr>
          <p:nvPr>
            <p:ph idx="1"/>
          </p:nvPr>
        </p:nvSpPr>
        <p:spPr>
          <a:xfrm>
            <a:off x="814841" y="1491852"/>
            <a:ext cx="7257740" cy="4693480"/>
          </a:xfrm>
        </p:spPr>
        <p:txBody>
          <a:bodyPr>
            <a:normAutofit fontScale="70000" lnSpcReduction="20000"/>
          </a:bodyPr>
          <a:lstStyle/>
          <a:p>
            <a:pPr marL="0" indent="0" fontAlgn="auto">
              <a:lnSpc>
                <a:spcPct val="100000"/>
              </a:lnSpc>
              <a:spcBef>
                <a:spcPts val="0"/>
              </a:spcBef>
              <a:buNone/>
            </a:pPr>
            <a:r>
              <a:rPr lang="zh-CN" altLang="en-US" sz="2900" dirty="0"/>
              <a:t>         </a:t>
            </a:r>
            <a:r>
              <a:rPr lang="zh-CN" altLang="en-US" sz="3200" dirty="0"/>
              <a:t>在策略迭代算法中，策略评估与策略改进两个流程交替进行，且每个流程都在另一个开始前完成，这样的方法被称为经典策略迭代（ </a:t>
            </a:r>
            <a:r>
              <a:rPr lang="en-US" altLang="zh-CN" sz="3200" dirty="0"/>
              <a:t>classical policy iteration</a:t>
            </a:r>
            <a:r>
              <a:rPr lang="zh-CN" altLang="en-US" sz="3200" dirty="0"/>
              <a:t>）。</a:t>
            </a:r>
            <a:endParaRPr lang="en-US" altLang="zh-CN" sz="3200" dirty="0"/>
          </a:p>
          <a:p>
            <a:pPr marL="0" indent="0" fontAlgn="auto">
              <a:lnSpc>
                <a:spcPct val="100000"/>
              </a:lnSpc>
              <a:spcBef>
                <a:spcPts val="0"/>
              </a:spcBef>
              <a:buNone/>
            </a:pPr>
            <a:endParaRPr lang="en-US" altLang="zh-CN" sz="2900" dirty="0"/>
          </a:p>
          <a:p>
            <a:pPr marL="0" indent="0" fontAlgn="auto">
              <a:lnSpc>
                <a:spcPct val="100000"/>
              </a:lnSpc>
              <a:spcBef>
                <a:spcPts val="0"/>
              </a:spcBef>
              <a:buNone/>
            </a:pPr>
            <a:endParaRPr lang="en-US" altLang="zh-CN" sz="2900" dirty="0"/>
          </a:p>
          <a:p>
            <a:pPr marL="0" indent="0" fontAlgn="auto">
              <a:lnSpc>
                <a:spcPct val="100000"/>
              </a:lnSpc>
              <a:spcBef>
                <a:spcPts val="0"/>
              </a:spcBef>
              <a:buNone/>
            </a:pPr>
            <a:endParaRPr lang="en-US" altLang="zh-CN" sz="3200" dirty="0"/>
          </a:p>
          <a:p>
            <a:pPr marL="0" indent="0" fontAlgn="auto">
              <a:lnSpc>
                <a:spcPct val="100000"/>
              </a:lnSpc>
              <a:spcBef>
                <a:spcPts val="0"/>
              </a:spcBef>
              <a:buNone/>
            </a:pPr>
            <a:r>
              <a:rPr lang="zh-CN" altLang="en-US" sz="3200" dirty="0"/>
              <a:t>          广义策略迭代（</a:t>
            </a:r>
            <a:r>
              <a:rPr lang="en-US" altLang="zh-CN" sz="3200" dirty="0"/>
              <a:t>Generalized Policy Iteration</a:t>
            </a:r>
            <a:r>
              <a:rPr lang="zh-CN" altLang="en-US" sz="3200" dirty="0"/>
              <a:t>， </a:t>
            </a:r>
            <a:r>
              <a:rPr lang="en-US" altLang="zh-CN" sz="3200" dirty="0"/>
              <a:t>GPI</a:t>
            </a:r>
            <a:r>
              <a:rPr lang="zh-CN" altLang="en-US" sz="3200" dirty="0"/>
              <a:t>）则体现了策略评估与策略改进交替进行的一般性，强调策略评估和策略改进的交互关系，而不关心策略评估到底迭代了多少次，或具体的策略评估和策略改进的细节。 </a:t>
            </a:r>
            <a:br>
              <a:rPr lang="zh-CN" altLang="en-US" sz="3200" dirty="0"/>
            </a:br>
            <a:br>
              <a:rPr lang="zh-CN" altLang="en-US" sz="2000" dirty="0"/>
            </a:br>
            <a:br>
              <a:rPr lang="zh-CN" altLang="en-US" dirty="0"/>
            </a:br>
            <a:br>
              <a:rPr lang="zh-CN" altLang="en-US" dirty="0"/>
            </a:br>
            <a:r>
              <a:rPr lang="en-US" altLang="zh-CN" dirty="0"/>
              <a:t>	</a:t>
            </a:r>
            <a:endParaRPr lang="en-US" altLang="zh-CN" sz="2400" b="1" dirty="0"/>
          </a:p>
          <a:p>
            <a:pPr marL="0" indent="0" fontAlgn="auto">
              <a:lnSpc>
                <a:spcPct val="100000"/>
              </a:lnSpc>
              <a:spcBef>
                <a:spcPts val="0"/>
              </a:spcBef>
              <a:buNone/>
            </a:pPr>
            <a:endParaRPr lang="en-US" altLang="zh-CN" sz="2400" b="1" dirty="0"/>
          </a:p>
          <a:p>
            <a:pPr marL="0" indent="0" fontAlgn="auto">
              <a:lnSpc>
                <a:spcPct val="100000"/>
              </a:lnSpc>
              <a:spcBef>
                <a:spcPts val="0"/>
              </a:spcBef>
              <a:buNone/>
            </a:pPr>
            <a:endParaRPr lang="en-US" altLang="zh-CN" sz="2400" b="1" dirty="0"/>
          </a:p>
          <a:p>
            <a:pPr marL="0" indent="0" fontAlgn="auto">
              <a:lnSpc>
                <a:spcPct val="100000"/>
              </a:lnSpc>
              <a:spcBef>
                <a:spcPts val="0"/>
              </a:spcBef>
              <a:buNone/>
            </a:pPr>
            <a:endParaRPr lang="en-US" altLang="zh-CN" sz="2400" b="1" dirty="0"/>
          </a:p>
          <a:p>
            <a:pPr marL="0" indent="0" fontAlgn="auto">
              <a:lnSpc>
                <a:spcPct val="50000"/>
              </a:lnSpc>
              <a:spcBef>
                <a:spcPts val="0"/>
              </a:spcBef>
              <a:buNone/>
            </a:pPr>
            <a:r>
              <a:rPr lang="en-US" altLang="zh-CN" sz="2400" dirty="0"/>
              <a:t>                  </a:t>
            </a:r>
            <a:endParaRPr lang="en-US" altLang="zh-CN" sz="2400" dirty="0"/>
          </a:p>
          <a:p>
            <a:pPr marL="0" indent="0" fontAlgn="auto">
              <a:lnSpc>
                <a:spcPct val="50000"/>
              </a:lnSpc>
              <a:spcBef>
                <a:spcPts val="0"/>
              </a:spcBef>
              <a:buNone/>
            </a:pPr>
            <a:br>
              <a:rPr lang="zh-CN" altLang="en-US" sz="2400" dirty="0"/>
            </a:br>
            <a:r>
              <a:rPr lang="zh-CN" altLang="en-US" sz="2400" b="1" dirty="0"/>
              <a:t> </a:t>
            </a:r>
            <a:endParaRPr lang="en-US" altLang="zh-CN" sz="24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
          <p:cNvSpPr txBox="1"/>
          <p:nvPr/>
        </p:nvSpPr>
        <p:spPr>
          <a:xfrm>
            <a:off x="700087" y="476251"/>
            <a:ext cx="4342968" cy="1200329"/>
          </a:xfrm>
          <a:prstGeom prst="rect">
            <a:avLst/>
          </a:prstGeom>
          <a:noFill/>
          <a:ln w="9525">
            <a:noFill/>
          </a:ln>
        </p:spPr>
        <p:txBody>
          <a:bodyPr wrap="square">
            <a:spAutoFit/>
          </a:bodyPr>
          <a:lstStyle/>
          <a:p>
            <a:r>
              <a:rPr lang="en-US" altLang="zh-CN" sz="3600" b="1" dirty="0">
                <a:solidFill>
                  <a:srgbClr val="000000"/>
                </a:solidFill>
                <a:latin typeface="TimesNewRomanPS-BoldMT"/>
              </a:rPr>
              <a:t>4.3</a:t>
            </a:r>
            <a:r>
              <a:rPr lang="zh-CN" altLang="en-US" sz="3600" dirty="0">
                <a:solidFill>
                  <a:srgbClr val="000000"/>
                </a:solidFill>
                <a:latin typeface="宋体" panose="02010600030101010101" pitchFamily="2" charset="-122"/>
                <a:ea typeface="宋体" panose="02010600030101010101" pitchFamily="2" charset="-122"/>
              </a:rPr>
              <a:t>小结</a:t>
            </a:r>
            <a:br>
              <a:rPr lang="zh-CN" altLang="en-US" sz="3600" dirty="0"/>
            </a:br>
            <a:endParaRPr lang="zh-CN" altLang="en-US" sz="3600" b="1" dirty="0">
              <a:latin typeface="华文楷体" panose="02010600040101010101" pitchFamily="2" charset="-122"/>
              <a:ea typeface="华文楷体" panose="02010600040101010101" pitchFamily="2" charset="-122"/>
            </a:endParaRPr>
          </a:p>
        </p:txBody>
      </p:sp>
      <p:cxnSp>
        <p:nvCxnSpPr>
          <p:cNvPr id="9" name="直接连接符 5"/>
          <p:cNvCxnSpPr/>
          <p:nvPr/>
        </p:nvCxnSpPr>
        <p:spPr>
          <a:xfrm>
            <a:off x="700088" y="1122363"/>
            <a:ext cx="7627835" cy="0"/>
          </a:xfrm>
          <a:prstGeom prst="line">
            <a:avLst/>
          </a:prstGeom>
          <a:ln w="38100" cap="flat" cmpd="sng">
            <a:solidFill>
              <a:srgbClr val="FF0000"/>
            </a:solidFill>
            <a:prstDash val="solid"/>
            <a:headEnd type="none" w="med" len="med"/>
            <a:tailEnd type="none" w="med" len="med"/>
          </a:ln>
        </p:spPr>
      </p:cxnSp>
      <p:sp>
        <p:nvSpPr>
          <p:cNvPr id="5" name="内容占位符 2"/>
          <p:cNvSpPr txBox="1"/>
          <p:nvPr/>
        </p:nvSpPr>
        <p:spPr>
          <a:xfrm>
            <a:off x="700085" y="1872079"/>
            <a:ext cx="7250545" cy="33165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endParaRPr lang="en-US" altLang="zh-CN" sz="2600" dirty="0"/>
          </a:p>
          <a:p>
            <a:pPr>
              <a:lnSpc>
                <a:spcPct val="100000"/>
              </a:lnSpc>
              <a:spcBef>
                <a:spcPts val="0"/>
              </a:spcBef>
            </a:pPr>
            <a:r>
              <a:rPr lang="zh-CN" altLang="en-US" sz="1900" dirty="0"/>
              <a:t>策略评估通常对于给定的策略，不断迭代计算每个状态（或状态</a:t>
            </a:r>
            <a:r>
              <a:rPr lang="en-US" altLang="zh-CN" sz="1900" dirty="0"/>
              <a:t>-</a:t>
            </a:r>
            <a:r>
              <a:rPr lang="zh-CN" altLang="en-US" sz="1900" dirty="0"/>
              <a:t>动作对）的价值。</a:t>
            </a:r>
            <a:endParaRPr lang="en-US" altLang="zh-CN" sz="1900" dirty="0"/>
          </a:p>
          <a:p>
            <a:pPr>
              <a:lnSpc>
                <a:spcPct val="100000"/>
              </a:lnSpc>
              <a:spcBef>
                <a:spcPts val="0"/>
              </a:spcBef>
            </a:pPr>
            <a:r>
              <a:rPr lang="zh-CN" altLang="en-US" sz="1900" dirty="0"/>
              <a:t>策略改进是采用贪心算法，利用动作值函数获得更优的策略， 每次都选择最好的动作。</a:t>
            </a:r>
            <a:endParaRPr lang="en-US" altLang="zh-CN" sz="1900" dirty="0"/>
          </a:p>
          <a:p>
            <a:pPr>
              <a:lnSpc>
                <a:spcPct val="100000"/>
              </a:lnSpc>
              <a:spcBef>
                <a:spcPts val="0"/>
              </a:spcBef>
            </a:pPr>
            <a:r>
              <a:rPr lang="zh-CN" altLang="en-US" sz="1900" dirty="0"/>
              <a:t>策略迭代是重复策略评估和策略改进的迭代，直到策略收敛，找到最优的策略。</a:t>
            </a:r>
            <a:endParaRPr lang="en-US" altLang="zh-CN" sz="1900" dirty="0"/>
          </a:p>
          <a:p>
            <a:pPr>
              <a:lnSpc>
                <a:spcPct val="100000"/>
              </a:lnSpc>
              <a:spcBef>
                <a:spcPts val="0"/>
              </a:spcBef>
            </a:pPr>
            <a:r>
              <a:rPr lang="zh-CN" altLang="en-US" sz="1900" dirty="0"/>
              <a:t>值迭代无需等到其完全收敛，提早的计算出贪心策略， 截断策略评估，在一次遍历后即刻停止策略评估， 并对每个状态进行更新。 </a:t>
            </a:r>
            <a:br>
              <a:rPr lang="zh-CN" altLang="en-US" sz="2000" dirty="0"/>
            </a:br>
            <a:r>
              <a:rPr lang="zh-CN" altLang="en-US" sz="2000" dirty="0"/>
              <a:t> </a:t>
            </a:r>
            <a:r>
              <a:rPr lang="zh-CN" altLang="en-US" sz="2400" b="1" dirty="0"/>
              <a:t> </a:t>
            </a:r>
            <a:endParaRPr lang="en-US" altLang="zh-CN" sz="2400" b="1" dirty="0"/>
          </a:p>
        </p:txBody>
      </p:sp>
      <p:sp>
        <p:nvSpPr>
          <p:cNvPr id="4" name="文本框 3"/>
          <p:cNvSpPr txBox="1"/>
          <p:nvPr/>
        </p:nvSpPr>
        <p:spPr>
          <a:xfrm>
            <a:off x="700086" y="1225966"/>
            <a:ext cx="5928346" cy="646331"/>
          </a:xfrm>
          <a:prstGeom prst="rect">
            <a:avLst/>
          </a:prstGeom>
          <a:noFill/>
        </p:spPr>
        <p:txBody>
          <a:bodyPr wrap="square" rtlCol="0">
            <a:spAutoFit/>
          </a:bodyPr>
          <a:lstStyle/>
          <a:p>
            <a:r>
              <a:rPr lang="zh-CN" altLang="en-US" dirty="0"/>
              <a:t>在环境已知的前提下，基于马尔可夫决策过程，动态规划可以很好的完成强化学习任务。</a:t>
            </a:r>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87964" y="2598003"/>
            <a:ext cx="3168072" cy="830997"/>
          </a:xfrm>
          <a:prstGeom prst="rect">
            <a:avLst/>
          </a:prstGeom>
          <a:noFill/>
        </p:spPr>
        <p:txBody>
          <a:bodyPr wrap="square" rtlCol="0">
            <a:spAutoFit/>
          </a:bodyPr>
          <a:lstStyle/>
          <a:p>
            <a:pPr algn="ctr"/>
            <a:r>
              <a:rPr lang="zh-CN" altLang="en-US" sz="4800" dirty="0"/>
              <a:t>谢谢观看</a:t>
            </a:r>
            <a:endParaRPr lang="zh-CN" altLang="en-US" sz="4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59775" y="1858271"/>
            <a:ext cx="6735749" cy="3728413"/>
          </a:xfrm>
        </p:spPr>
        <p:txBody>
          <a:bodyPr>
            <a:noAutofit/>
          </a:bodyPr>
          <a:lstStyle/>
          <a:p>
            <a:pPr marL="0" indent="0">
              <a:buNone/>
            </a:pPr>
            <a:r>
              <a:rPr lang="zh-CN" altLang="en-US" sz="2400" b="1" dirty="0"/>
              <a:t>动态规划算法主要包括：</a:t>
            </a:r>
            <a:r>
              <a:rPr lang="en-US" altLang="zh-CN" sz="2400" b="1" dirty="0"/>
              <a:t>	</a:t>
            </a:r>
            <a:endParaRPr lang="en-US" altLang="zh-CN" sz="2400" b="1" dirty="0"/>
          </a:p>
          <a:p>
            <a:pPr marL="0" indent="0">
              <a:buNone/>
            </a:pPr>
            <a:r>
              <a:rPr lang="en-US" altLang="zh-CN" sz="2400" b="1" dirty="0"/>
              <a:t>     </a:t>
            </a:r>
            <a:r>
              <a:rPr lang="zh-CN" altLang="en-US" sz="2400" b="1" dirty="0"/>
              <a:t>基于模型的策略迭代（</a:t>
            </a:r>
            <a:r>
              <a:rPr lang="en-US" altLang="zh-CN" sz="2400" b="1" dirty="0"/>
              <a:t>policy iteration</a:t>
            </a:r>
            <a:r>
              <a:rPr lang="zh-CN" altLang="en-US" sz="2400" b="1" dirty="0"/>
              <a:t>）</a:t>
            </a:r>
            <a:endParaRPr lang="en-US" altLang="zh-CN" sz="2400" b="1" dirty="0"/>
          </a:p>
          <a:p>
            <a:pPr marL="0" indent="0">
              <a:lnSpc>
                <a:spcPct val="150000"/>
              </a:lnSpc>
              <a:buNone/>
            </a:pPr>
            <a:r>
              <a:rPr lang="zh-CN" altLang="en-US" sz="2400" b="1" dirty="0"/>
              <a:t>     基于模型的值迭代（</a:t>
            </a:r>
            <a:r>
              <a:rPr lang="en-US" altLang="zh-CN" sz="2400" b="1" dirty="0"/>
              <a:t>value iteration</a:t>
            </a:r>
            <a:r>
              <a:rPr lang="zh-CN" altLang="en-US" sz="2400" b="1" dirty="0"/>
              <a:t>）</a:t>
            </a:r>
            <a:endParaRPr lang="en-US" altLang="zh-CN" sz="2400" b="1" dirty="0"/>
          </a:p>
          <a:p>
            <a:pPr marL="0" indent="0">
              <a:lnSpc>
                <a:spcPct val="120000"/>
              </a:lnSpc>
              <a:buNone/>
            </a:pPr>
            <a:r>
              <a:rPr lang="zh-CN" altLang="en-US" sz="2400" b="1" dirty="0"/>
              <a:t>主要流程：计算出满足贝尔曼最优方程的</a:t>
            </a:r>
            <a:r>
              <a:rPr lang="zh-CN" altLang="en-US" sz="2400" b="1" dirty="0">
                <a:solidFill>
                  <a:srgbClr val="FF0000"/>
                </a:solidFill>
              </a:rPr>
              <a:t>最优状态值函数</a:t>
            </a:r>
            <a:r>
              <a:rPr lang="en-US" altLang="zh-CN" sz="2400" b="1" dirty="0">
                <a:solidFill>
                  <a:srgbClr val="FF0000"/>
                </a:solidFill>
              </a:rPr>
              <a:t>v</a:t>
            </a:r>
            <a:r>
              <a:rPr lang="zh-CN" altLang="en-US" sz="2400" b="1" dirty="0">
                <a:solidFill>
                  <a:srgbClr val="FF0000"/>
                </a:solidFill>
              </a:rPr>
              <a:t>* </a:t>
            </a:r>
            <a:r>
              <a:rPr lang="zh-CN" altLang="en-US" sz="2400" b="1" dirty="0"/>
              <a:t>或</a:t>
            </a:r>
            <a:r>
              <a:rPr lang="zh-CN" altLang="en-US" sz="2400" b="1" dirty="0">
                <a:solidFill>
                  <a:srgbClr val="FF0000"/>
                </a:solidFill>
              </a:rPr>
              <a:t>最优动作值函数 </a:t>
            </a:r>
            <a:r>
              <a:rPr lang="en-US" altLang="zh-CN" sz="2400" b="1" dirty="0">
                <a:solidFill>
                  <a:srgbClr val="FF0000"/>
                </a:solidFill>
              </a:rPr>
              <a:t>q</a:t>
            </a:r>
            <a:r>
              <a:rPr lang="zh-CN" altLang="en-US" sz="2400" b="1" dirty="0">
                <a:solidFill>
                  <a:srgbClr val="FF0000"/>
                </a:solidFill>
              </a:rPr>
              <a:t>* </a:t>
            </a:r>
            <a:r>
              <a:rPr lang="zh-CN" altLang="en-US" sz="2400" b="1" dirty="0"/>
              <a:t>，就能得到最优策略。 </a:t>
            </a:r>
            <a:br>
              <a:rPr lang="zh-CN" altLang="en-US" sz="2400" dirty="0"/>
            </a:br>
            <a:endParaRPr lang="en-US" altLang="zh-CN" sz="2600" b="1" dirty="0"/>
          </a:p>
        </p:txBody>
      </p:sp>
      <p:sp>
        <p:nvSpPr>
          <p:cNvPr id="3077" name="TextBox 2"/>
          <p:cNvSpPr txBox="1"/>
          <p:nvPr/>
        </p:nvSpPr>
        <p:spPr>
          <a:xfrm>
            <a:off x="700088" y="476250"/>
            <a:ext cx="4589759" cy="646331"/>
          </a:xfrm>
          <a:prstGeom prst="rect">
            <a:avLst/>
          </a:prstGeom>
          <a:noFill/>
          <a:ln w="9525">
            <a:noFill/>
          </a:ln>
        </p:spPr>
        <p:txBody>
          <a:bodyPr wrap="square">
            <a:spAutoFit/>
          </a:bodyPr>
          <a:lstStyle/>
          <a:p>
            <a:r>
              <a:rPr lang="zh-CN" altLang="en-US" sz="3600" b="1" dirty="0">
                <a:latin typeface="华文楷体" panose="02010600040101010101" pitchFamily="2" charset="-122"/>
                <a:ea typeface="华文楷体" panose="02010600040101010101" pitchFamily="2" charset="-122"/>
              </a:rPr>
              <a:t>    介绍</a:t>
            </a:r>
            <a:endParaRPr lang="zh-CN" altLang="en-US" sz="3600" b="1" dirty="0">
              <a:latin typeface="华文楷体" panose="02010600040101010101" pitchFamily="2" charset="-122"/>
              <a:ea typeface="华文楷体" panose="02010600040101010101" pitchFamily="2" charset="-122"/>
            </a:endParaRPr>
          </a:p>
        </p:txBody>
      </p:sp>
      <p:cxnSp>
        <p:nvCxnSpPr>
          <p:cNvPr id="3078" name="直接连接符 5"/>
          <p:cNvCxnSpPr/>
          <p:nvPr/>
        </p:nvCxnSpPr>
        <p:spPr>
          <a:xfrm>
            <a:off x="700088" y="1122363"/>
            <a:ext cx="7755654" cy="0"/>
          </a:xfrm>
          <a:prstGeom prst="line">
            <a:avLst/>
          </a:prstGeom>
          <a:ln w="38100" cap="flat" cmpd="sng">
            <a:solidFill>
              <a:srgbClr val="FF0000"/>
            </a:solidFill>
            <a:prstDash val="solid"/>
            <a:headEnd type="none" w="med" len="med"/>
            <a:tailEnd type="none" w="med" len="med"/>
          </a:ln>
        </p:spPr>
      </p:cxnSp>
      <p:sp>
        <p:nvSpPr>
          <p:cNvPr id="9" name="椭圆 6"/>
          <p:cNvSpPr/>
          <p:nvPr/>
        </p:nvSpPr>
        <p:spPr>
          <a:xfrm>
            <a:off x="1607097" y="2463431"/>
            <a:ext cx="144462" cy="142875"/>
          </a:xfrm>
          <a:prstGeom prst="ellipse">
            <a:avLst/>
          </a:prstGeom>
          <a:solidFill>
            <a:srgbClr val="FF0000"/>
          </a:solidFill>
          <a:ln w="9525">
            <a:noFill/>
          </a:ln>
        </p:spPr>
        <p:txBody>
          <a:bodyPr/>
          <a:lstStyle/>
          <a:p>
            <a:endParaRPr lang="zh-CN" altLang="en-US" dirty="0">
              <a:latin typeface="Arial" panose="020B0604020202020204" pitchFamily="34" charset="0"/>
            </a:endParaRPr>
          </a:p>
        </p:txBody>
      </p:sp>
      <p:sp>
        <p:nvSpPr>
          <p:cNvPr id="6" name="椭圆 6"/>
          <p:cNvSpPr/>
          <p:nvPr/>
        </p:nvSpPr>
        <p:spPr>
          <a:xfrm>
            <a:off x="1607097" y="3140028"/>
            <a:ext cx="144462" cy="142875"/>
          </a:xfrm>
          <a:prstGeom prst="ellipse">
            <a:avLst/>
          </a:prstGeom>
          <a:solidFill>
            <a:srgbClr val="FF0000"/>
          </a:solidFill>
          <a:ln w="9525">
            <a:noFill/>
          </a:ln>
        </p:spPr>
        <p:txBody>
          <a:bodyPr/>
          <a:lstStyle/>
          <a:p>
            <a:endParaRPr lang="zh-CN" altLang="en-US"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0087" y="1442660"/>
            <a:ext cx="7524932" cy="4693480"/>
          </a:xfrm>
        </p:spPr>
        <p:txBody>
          <a:bodyPr>
            <a:normAutofit/>
          </a:bodyPr>
          <a:lstStyle/>
          <a:p>
            <a:pPr marL="0" indent="0" fontAlgn="auto">
              <a:lnSpc>
                <a:spcPct val="100000"/>
              </a:lnSpc>
              <a:spcBef>
                <a:spcPts val="0"/>
              </a:spcBef>
              <a:buNone/>
            </a:pPr>
            <a:r>
              <a:rPr lang="en-US" altLang="zh-CN" sz="2400" b="1" dirty="0"/>
              <a:t>     </a:t>
            </a:r>
            <a:r>
              <a:rPr lang="zh-CN" altLang="en-US" sz="2400" b="1" dirty="0"/>
              <a:t>策略迭代通过构建策略的</a:t>
            </a:r>
            <a:r>
              <a:rPr lang="zh-CN" altLang="en-US" sz="2400" b="1" dirty="0">
                <a:solidFill>
                  <a:srgbClr val="FF0000"/>
                </a:solidFill>
              </a:rPr>
              <a:t>值函数</a:t>
            </a:r>
            <a:r>
              <a:rPr lang="zh-CN" altLang="en-US" sz="2400" b="1" dirty="0"/>
              <a:t>（状态值函数或动作值函数） 来评估当前策略，并利用这些值函数给出</a:t>
            </a:r>
            <a:r>
              <a:rPr lang="zh-CN" altLang="en-US" sz="2400" b="1" dirty="0">
                <a:solidFill>
                  <a:srgbClr val="FF0000"/>
                </a:solidFill>
              </a:rPr>
              <a:t>改进</a:t>
            </a:r>
            <a:r>
              <a:rPr lang="zh-CN" altLang="en-US" sz="2400" b="1" dirty="0"/>
              <a:t>的新策略。 </a:t>
            </a:r>
            <a:endParaRPr lang="en-US" altLang="zh-CN" sz="2400" b="1" dirty="0"/>
          </a:p>
          <a:p>
            <a:pPr marL="0" indent="0" fontAlgn="auto">
              <a:lnSpc>
                <a:spcPct val="100000"/>
              </a:lnSpc>
              <a:spcBef>
                <a:spcPts val="0"/>
              </a:spcBef>
              <a:buNone/>
            </a:pPr>
            <a:r>
              <a:rPr lang="en-US" altLang="zh-CN" sz="2400" b="1" dirty="0"/>
              <a:t>	</a:t>
            </a:r>
            <a:r>
              <a:rPr lang="zh-CN" altLang="en-US" sz="2400" b="1" dirty="0"/>
              <a:t>策略评估：给定策略，评估该策略下所有状态的值函数。</a:t>
            </a:r>
            <a:endParaRPr lang="en-US" altLang="zh-CN" sz="2400" b="1" dirty="0"/>
          </a:p>
          <a:p>
            <a:pPr marL="0" indent="0" fontAlgn="auto">
              <a:lnSpc>
                <a:spcPct val="100000"/>
              </a:lnSpc>
              <a:spcBef>
                <a:spcPts val="0"/>
              </a:spcBef>
              <a:buNone/>
            </a:pPr>
            <a:r>
              <a:rPr lang="en-US" altLang="zh-CN" sz="2400" b="1" dirty="0"/>
              <a:t>	</a:t>
            </a:r>
            <a:r>
              <a:rPr lang="zh-CN" altLang="en-US" sz="2400" b="1" dirty="0"/>
              <a:t>策略改进：在策略评估的基础上通过</a:t>
            </a:r>
            <a:r>
              <a:rPr lang="zh-CN" altLang="en-US" sz="2400" b="1" dirty="0">
                <a:solidFill>
                  <a:srgbClr val="FF0000"/>
                </a:solidFill>
              </a:rPr>
              <a:t>贪心策略</a:t>
            </a:r>
            <a:r>
              <a:rPr lang="zh-CN" altLang="en-US" sz="2400" b="1" dirty="0"/>
              <a:t>对策略进行改进。 </a:t>
            </a:r>
            <a:br>
              <a:rPr lang="zh-CN" altLang="en-US" sz="2400" dirty="0"/>
            </a:br>
            <a:r>
              <a:rPr lang="zh-CN" altLang="en-US" sz="2400" dirty="0"/>
              <a:t> </a:t>
            </a:r>
            <a:br>
              <a:rPr lang="zh-CN" altLang="en-US" sz="2400" dirty="0"/>
            </a:br>
            <a:r>
              <a:rPr lang="zh-CN" altLang="en-US" sz="2400" dirty="0"/>
              <a:t>链式迭代关系：</a:t>
            </a:r>
            <a:br>
              <a:rPr lang="zh-CN" altLang="en-US" sz="2400" dirty="0"/>
            </a:br>
            <a:br>
              <a:rPr lang="zh-CN" altLang="en-US" sz="2400" dirty="0"/>
            </a:br>
            <a:endParaRPr lang="en-US" altLang="zh-CN" sz="2600" b="1" dirty="0"/>
          </a:p>
        </p:txBody>
      </p:sp>
      <p:sp>
        <p:nvSpPr>
          <p:cNvPr id="4101" name="椭圆 6"/>
          <p:cNvSpPr/>
          <p:nvPr/>
        </p:nvSpPr>
        <p:spPr>
          <a:xfrm>
            <a:off x="918981" y="1604449"/>
            <a:ext cx="144462" cy="142875"/>
          </a:xfrm>
          <a:prstGeom prst="ellipse">
            <a:avLst/>
          </a:prstGeom>
          <a:solidFill>
            <a:srgbClr val="FF0000"/>
          </a:solidFill>
          <a:ln w="9525">
            <a:noFill/>
          </a:ln>
        </p:spPr>
        <p:txBody>
          <a:bodyPr/>
          <a:lstStyle/>
          <a:p>
            <a:endParaRPr lang="zh-CN" altLang="en-US" dirty="0">
              <a:latin typeface="Arial" panose="020B0604020202020204" pitchFamily="34" charset="0"/>
            </a:endParaRPr>
          </a:p>
        </p:txBody>
      </p:sp>
      <p:sp>
        <p:nvSpPr>
          <p:cNvPr id="8" name="TextBox 2"/>
          <p:cNvSpPr txBox="1"/>
          <p:nvPr/>
        </p:nvSpPr>
        <p:spPr>
          <a:xfrm>
            <a:off x="700087" y="476251"/>
            <a:ext cx="4342968" cy="646331"/>
          </a:xfrm>
          <a:prstGeom prst="rect">
            <a:avLst/>
          </a:prstGeom>
          <a:noFill/>
          <a:ln w="9525">
            <a:noFill/>
          </a:ln>
        </p:spPr>
        <p:txBody>
          <a:bodyPr wrap="square">
            <a:spAutoFit/>
          </a:bodyPr>
          <a:lstStyle/>
          <a:p>
            <a:r>
              <a:rPr lang="en-US" altLang="zh-CN" sz="3600" b="1" dirty="0">
                <a:latin typeface="华文楷体" panose="02010600040101010101" pitchFamily="2" charset="-122"/>
                <a:ea typeface="华文楷体" panose="02010600040101010101" pitchFamily="2" charset="-122"/>
              </a:rPr>
              <a:t>4.1 </a:t>
            </a:r>
            <a:r>
              <a:rPr lang="zh-CN" altLang="en-US" sz="3600" b="1" dirty="0">
                <a:latin typeface="华文楷体" panose="02010600040101010101" pitchFamily="2" charset="-122"/>
                <a:ea typeface="华文楷体" panose="02010600040101010101" pitchFamily="2" charset="-122"/>
              </a:rPr>
              <a:t>策略迭代 </a:t>
            </a:r>
            <a:endParaRPr lang="zh-CN" altLang="en-US" sz="3600" b="1" dirty="0">
              <a:latin typeface="华文楷体" panose="02010600040101010101" pitchFamily="2" charset="-122"/>
              <a:ea typeface="华文楷体" panose="02010600040101010101" pitchFamily="2" charset="-122"/>
            </a:endParaRPr>
          </a:p>
        </p:txBody>
      </p:sp>
      <p:cxnSp>
        <p:nvCxnSpPr>
          <p:cNvPr id="9" name="直接连接符 5"/>
          <p:cNvCxnSpPr/>
          <p:nvPr/>
        </p:nvCxnSpPr>
        <p:spPr>
          <a:xfrm>
            <a:off x="700088" y="1122363"/>
            <a:ext cx="7627835" cy="0"/>
          </a:xfrm>
          <a:prstGeom prst="line">
            <a:avLst/>
          </a:prstGeom>
          <a:ln w="38100" cap="flat" cmpd="sng">
            <a:solidFill>
              <a:srgbClr val="FF0000"/>
            </a:solidFill>
            <a:prstDash val="solid"/>
            <a:headEnd type="none" w="med" len="med"/>
            <a:tailEnd type="none" w="med" len="med"/>
          </a:ln>
        </p:spPr>
      </p:cxnSp>
      <p:pic>
        <p:nvPicPr>
          <p:cNvPr id="4" name="图片 3"/>
          <p:cNvPicPr>
            <a:picLocks noChangeAspect="1"/>
          </p:cNvPicPr>
          <p:nvPr/>
        </p:nvPicPr>
        <p:blipFill>
          <a:blip r:embed="rId1"/>
          <a:stretch>
            <a:fillRect/>
          </a:stretch>
        </p:blipFill>
        <p:spPr>
          <a:xfrm>
            <a:off x="720104" y="4886884"/>
            <a:ext cx="7723809" cy="73333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0087" y="1442660"/>
            <a:ext cx="7524932" cy="4693480"/>
          </a:xfrm>
        </p:spPr>
        <p:txBody>
          <a:bodyPr>
            <a:normAutofit/>
          </a:bodyPr>
          <a:lstStyle/>
          <a:p>
            <a:pPr marL="0" indent="0" fontAlgn="auto">
              <a:lnSpc>
                <a:spcPct val="100000"/>
              </a:lnSpc>
              <a:spcBef>
                <a:spcPts val="0"/>
              </a:spcBef>
              <a:buNone/>
            </a:pPr>
            <a:r>
              <a:rPr lang="zh-CN" altLang="en-US" dirty="0"/>
              <a:t>     </a:t>
            </a:r>
            <a:r>
              <a:rPr lang="zh-CN" altLang="en-US" sz="2400" b="1" dirty="0"/>
              <a:t>基于状态值函数的策略评估 </a:t>
            </a:r>
            <a:endParaRPr lang="en-US" altLang="zh-CN" sz="2400" b="1" dirty="0"/>
          </a:p>
          <a:p>
            <a:pPr marL="0" indent="0" fontAlgn="auto">
              <a:lnSpc>
                <a:spcPct val="100000"/>
              </a:lnSpc>
              <a:spcBef>
                <a:spcPts val="0"/>
              </a:spcBef>
              <a:buNone/>
            </a:pPr>
            <a:r>
              <a:rPr lang="en-US" altLang="zh-CN" sz="2400" b="1" dirty="0">
                <a:solidFill>
                  <a:srgbClr val="000000"/>
                </a:solidFill>
                <a:latin typeface="宋体" panose="02010600030101010101" pitchFamily="2" charset="-122"/>
                <a:ea typeface="宋体" panose="02010600030101010101" pitchFamily="2" charset="-122"/>
              </a:rPr>
              <a:t>    </a:t>
            </a:r>
            <a:r>
              <a:rPr lang="zh-CN" altLang="en-US" sz="2400" b="1" dirty="0"/>
              <a:t>根据迭代思想，可以将状态值函数的贝尔曼方程转化为迭代式，即基于状态值函数的策略评估迭代式：</a:t>
            </a:r>
            <a:endParaRPr lang="en-US" altLang="zh-CN" sz="2400" b="1" dirty="0"/>
          </a:p>
          <a:p>
            <a:pPr marL="0" indent="0" fontAlgn="auto">
              <a:lnSpc>
                <a:spcPct val="100000"/>
              </a:lnSpc>
              <a:spcBef>
                <a:spcPts val="0"/>
              </a:spcBef>
              <a:buNone/>
            </a:pPr>
            <a:endParaRPr lang="en-US" altLang="zh-CN" sz="2400" b="1" dirty="0"/>
          </a:p>
          <a:p>
            <a:pPr marL="0" indent="0" fontAlgn="auto">
              <a:lnSpc>
                <a:spcPct val="100000"/>
              </a:lnSpc>
              <a:spcBef>
                <a:spcPts val="0"/>
              </a:spcBef>
              <a:buNone/>
            </a:pPr>
            <a:endParaRPr lang="en-US" altLang="zh-CN" sz="2400" b="1" dirty="0"/>
          </a:p>
          <a:p>
            <a:pPr marL="0" indent="0" fontAlgn="auto">
              <a:lnSpc>
                <a:spcPct val="100000"/>
              </a:lnSpc>
              <a:spcBef>
                <a:spcPts val="0"/>
              </a:spcBef>
              <a:buNone/>
            </a:pPr>
            <a:endParaRPr lang="en-US" altLang="zh-CN" sz="2400" b="1" dirty="0"/>
          </a:p>
          <a:p>
            <a:pPr marL="0" indent="0" fontAlgn="auto">
              <a:lnSpc>
                <a:spcPct val="100000"/>
              </a:lnSpc>
              <a:spcBef>
                <a:spcPts val="0"/>
              </a:spcBef>
              <a:buNone/>
            </a:pPr>
            <a:endParaRPr lang="en-US" altLang="zh-CN" sz="2400" b="1" dirty="0"/>
          </a:p>
          <a:p>
            <a:pPr marL="0" indent="0" fontAlgn="auto">
              <a:lnSpc>
                <a:spcPct val="50000"/>
              </a:lnSpc>
              <a:spcBef>
                <a:spcPts val="0"/>
              </a:spcBef>
              <a:buNone/>
            </a:pPr>
            <a:r>
              <a:rPr lang="en-US" altLang="zh-CN" sz="2400" dirty="0"/>
              <a:t>                  </a:t>
            </a:r>
            <a:endParaRPr lang="en-US" altLang="zh-CN" sz="2400" dirty="0"/>
          </a:p>
          <a:p>
            <a:pPr marL="0" indent="0" fontAlgn="auto">
              <a:lnSpc>
                <a:spcPct val="50000"/>
              </a:lnSpc>
              <a:spcBef>
                <a:spcPts val="0"/>
              </a:spcBef>
              <a:buNone/>
            </a:pPr>
            <a:endParaRPr lang="en-US" altLang="zh-CN" sz="2400" dirty="0"/>
          </a:p>
          <a:p>
            <a:pPr marL="0" indent="0" fontAlgn="auto">
              <a:lnSpc>
                <a:spcPct val="50000"/>
              </a:lnSpc>
              <a:spcBef>
                <a:spcPts val="0"/>
              </a:spcBef>
              <a:buNone/>
            </a:pPr>
            <a:r>
              <a:rPr lang="zh-CN" altLang="en-US" sz="2400" dirty="0"/>
              <a:t>结束迭代的方式有两种</a:t>
            </a:r>
            <a:r>
              <a:rPr lang="zh-CN" altLang="en-US" sz="2400" b="1" dirty="0"/>
              <a:t>： </a:t>
            </a:r>
            <a:endParaRPr lang="en-US" altLang="zh-CN" sz="2400" b="1" dirty="0"/>
          </a:p>
          <a:p>
            <a:pPr marL="0" indent="0" fontAlgn="auto">
              <a:lnSpc>
                <a:spcPct val="100000"/>
              </a:lnSpc>
              <a:spcBef>
                <a:spcPts val="0"/>
              </a:spcBef>
              <a:buNone/>
            </a:pPr>
            <a:r>
              <a:rPr lang="en-US" altLang="zh-CN" sz="2400" b="1" dirty="0"/>
              <a:t>	</a:t>
            </a:r>
            <a:r>
              <a:rPr lang="zh-CN" altLang="en-US" sz="2400" b="1" dirty="0"/>
              <a:t>（</a:t>
            </a:r>
            <a:r>
              <a:rPr lang="en-US" altLang="zh-CN" sz="2400" b="1" dirty="0"/>
              <a:t>1</a:t>
            </a:r>
            <a:r>
              <a:rPr lang="zh-CN" altLang="en-US" sz="2400" b="1" dirty="0"/>
              <a:t>）直接设置</a:t>
            </a:r>
            <a:r>
              <a:rPr lang="zh-CN" altLang="en-US" sz="2400" b="1" dirty="0">
                <a:solidFill>
                  <a:srgbClr val="FF0000"/>
                </a:solidFill>
              </a:rPr>
              <a:t>迭代次数</a:t>
            </a:r>
            <a:endParaRPr lang="en-US" altLang="zh-CN" sz="2400" b="1" dirty="0">
              <a:solidFill>
                <a:srgbClr val="FF0000"/>
              </a:solidFill>
            </a:endParaRPr>
          </a:p>
          <a:p>
            <a:pPr marL="0" indent="0" fontAlgn="auto">
              <a:lnSpc>
                <a:spcPct val="100000"/>
              </a:lnSpc>
              <a:spcBef>
                <a:spcPts val="0"/>
              </a:spcBef>
              <a:buNone/>
            </a:pPr>
            <a:r>
              <a:rPr lang="en-US" altLang="zh-CN" sz="2400" b="1" dirty="0"/>
              <a:t>	</a:t>
            </a:r>
            <a:r>
              <a:rPr lang="zh-CN" altLang="en-US" sz="2400" b="1" dirty="0"/>
              <a:t>（</a:t>
            </a:r>
            <a:r>
              <a:rPr lang="en-US" altLang="zh-CN" sz="2400" b="1" dirty="0"/>
              <a:t>2</a:t>
            </a:r>
            <a:r>
              <a:rPr lang="zh-CN" altLang="en-US" sz="2400" b="1" dirty="0"/>
              <a:t>）设定较小的</a:t>
            </a:r>
            <a:r>
              <a:rPr lang="zh-CN" altLang="en-US" sz="2400" b="1" dirty="0">
                <a:solidFill>
                  <a:srgbClr val="FF0000"/>
                </a:solidFill>
              </a:rPr>
              <a:t>阈值</a:t>
            </a:r>
            <a:r>
              <a:rPr lang="en-US" altLang="zh-CN" sz="2400" b="1" dirty="0">
                <a:solidFill>
                  <a:srgbClr val="FF0000"/>
                </a:solidFill>
              </a:rPr>
              <a:t>θ</a:t>
            </a:r>
            <a:br>
              <a:rPr lang="zh-CN" altLang="en-US" sz="2400" dirty="0"/>
            </a:br>
            <a:r>
              <a:rPr lang="zh-CN" altLang="en-US" sz="2400" b="1" dirty="0"/>
              <a:t> </a:t>
            </a:r>
            <a:endParaRPr lang="en-US" altLang="zh-CN" sz="2400" b="1" dirty="0"/>
          </a:p>
        </p:txBody>
      </p:sp>
      <p:sp>
        <p:nvSpPr>
          <p:cNvPr id="4101" name="椭圆 6"/>
          <p:cNvSpPr/>
          <p:nvPr/>
        </p:nvSpPr>
        <p:spPr>
          <a:xfrm>
            <a:off x="918981" y="1604449"/>
            <a:ext cx="144462" cy="142875"/>
          </a:xfrm>
          <a:prstGeom prst="ellipse">
            <a:avLst/>
          </a:prstGeom>
          <a:solidFill>
            <a:srgbClr val="FF0000"/>
          </a:solidFill>
          <a:ln w="9525">
            <a:noFill/>
          </a:ln>
        </p:spPr>
        <p:txBody>
          <a:bodyPr/>
          <a:lstStyle/>
          <a:p>
            <a:endParaRPr lang="zh-CN" altLang="en-US" dirty="0">
              <a:latin typeface="Arial" panose="020B0604020202020204" pitchFamily="34" charset="0"/>
            </a:endParaRPr>
          </a:p>
        </p:txBody>
      </p:sp>
      <p:sp>
        <p:nvSpPr>
          <p:cNvPr id="8" name="TextBox 2"/>
          <p:cNvSpPr txBox="1"/>
          <p:nvPr/>
        </p:nvSpPr>
        <p:spPr>
          <a:xfrm>
            <a:off x="700087" y="476251"/>
            <a:ext cx="4342968" cy="646331"/>
          </a:xfrm>
          <a:prstGeom prst="rect">
            <a:avLst/>
          </a:prstGeom>
          <a:noFill/>
          <a:ln w="9525">
            <a:noFill/>
          </a:ln>
        </p:spPr>
        <p:txBody>
          <a:bodyPr wrap="square">
            <a:spAutoFit/>
          </a:bodyPr>
          <a:lstStyle/>
          <a:p>
            <a:r>
              <a:rPr lang="en-US" altLang="zh-CN" sz="3600" b="1" dirty="0">
                <a:solidFill>
                  <a:srgbClr val="000000"/>
                </a:solidFill>
                <a:latin typeface="TimesNewRomanPS-BoldMT"/>
              </a:rPr>
              <a:t>4.1 </a:t>
            </a:r>
            <a:r>
              <a:rPr lang="zh-CN" altLang="en-US" sz="3600" dirty="0">
                <a:solidFill>
                  <a:srgbClr val="000000"/>
                </a:solidFill>
                <a:latin typeface="宋体" panose="02010600030101010101" pitchFamily="2" charset="-122"/>
                <a:ea typeface="宋体" panose="02010600030101010101" pitchFamily="2" charset="-122"/>
              </a:rPr>
              <a:t>策略迭代</a:t>
            </a:r>
            <a:r>
              <a:rPr lang="zh-CN" altLang="en-US" sz="3600" dirty="0"/>
              <a:t> </a:t>
            </a:r>
            <a:endParaRPr lang="zh-CN" altLang="en-US" sz="3600" b="1" dirty="0">
              <a:latin typeface="华文楷体" panose="02010600040101010101" pitchFamily="2" charset="-122"/>
              <a:ea typeface="华文楷体" panose="02010600040101010101" pitchFamily="2" charset="-122"/>
            </a:endParaRPr>
          </a:p>
        </p:txBody>
      </p:sp>
      <p:cxnSp>
        <p:nvCxnSpPr>
          <p:cNvPr id="9" name="直接连接符 5"/>
          <p:cNvCxnSpPr/>
          <p:nvPr/>
        </p:nvCxnSpPr>
        <p:spPr>
          <a:xfrm>
            <a:off x="700088" y="1122363"/>
            <a:ext cx="7627835" cy="0"/>
          </a:xfrm>
          <a:prstGeom prst="line">
            <a:avLst/>
          </a:prstGeom>
          <a:ln w="38100" cap="flat" cmpd="sng">
            <a:solidFill>
              <a:srgbClr val="FF0000"/>
            </a:solidFill>
            <a:prstDash val="solid"/>
            <a:headEnd type="none" w="med" len="med"/>
            <a:tailEnd type="none" w="med" len="med"/>
          </a:ln>
        </p:spPr>
      </p:cxnSp>
      <p:pic>
        <p:nvPicPr>
          <p:cNvPr id="2" name="图片 1"/>
          <p:cNvPicPr>
            <a:picLocks noChangeAspect="1"/>
          </p:cNvPicPr>
          <p:nvPr/>
        </p:nvPicPr>
        <p:blipFill rotWithShape="1">
          <a:blip r:embed="rId1"/>
          <a:srcRect l="3087" t="16096" r="2617" b="4756"/>
          <a:stretch>
            <a:fillRect/>
          </a:stretch>
        </p:blipFill>
        <p:spPr>
          <a:xfrm>
            <a:off x="1750291" y="2962562"/>
            <a:ext cx="5643418" cy="111760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0087" y="1442660"/>
            <a:ext cx="7524932" cy="4693480"/>
          </a:xfrm>
        </p:spPr>
        <p:txBody>
          <a:bodyPr>
            <a:normAutofit/>
          </a:bodyPr>
          <a:lstStyle/>
          <a:p>
            <a:pPr marL="0" indent="0" fontAlgn="auto">
              <a:lnSpc>
                <a:spcPct val="100000"/>
              </a:lnSpc>
              <a:spcBef>
                <a:spcPts val="0"/>
              </a:spcBef>
              <a:buNone/>
            </a:pPr>
            <a:r>
              <a:rPr lang="zh-CN" altLang="en-US" dirty="0"/>
              <a:t>     </a:t>
            </a:r>
            <a:r>
              <a:rPr lang="zh-CN" altLang="en-US" sz="2400" b="1" dirty="0"/>
              <a:t>基于状态值函数的策略评估 </a:t>
            </a:r>
            <a:endParaRPr lang="en-US" altLang="zh-CN" sz="2400" b="1" dirty="0"/>
          </a:p>
          <a:p>
            <a:pPr marL="0" indent="0" fontAlgn="auto">
              <a:lnSpc>
                <a:spcPct val="100000"/>
              </a:lnSpc>
              <a:spcBef>
                <a:spcPts val="0"/>
              </a:spcBef>
              <a:buNone/>
            </a:pPr>
            <a:r>
              <a:rPr lang="zh-CN" altLang="en-US" sz="1800" dirty="0"/>
              <a:t>        </a:t>
            </a:r>
            <a:r>
              <a:rPr lang="zh-CN" altLang="en-US" sz="2000" dirty="0"/>
              <a:t>基于状态值函数的策略评估算法如下：</a:t>
            </a:r>
            <a:endParaRPr lang="en-US" altLang="zh-CN" sz="2000" dirty="0"/>
          </a:p>
        </p:txBody>
      </p:sp>
      <p:sp>
        <p:nvSpPr>
          <p:cNvPr id="4101" name="椭圆 6"/>
          <p:cNvSpPr/>
          <p:nvPr/>
        </p:nvSpPr>
        <p:spPr>
          <a:xfrm>
            <a:off x="918981" y="1604449"/>
            <a:ext cx="144462" cy="142875"/>
          </a:xfrm>
          <a:prstGeom prst="ellipse">
            <a:avLst/>
          </a:prstGeom>
          <a:solidFill>
            <a:srgbClr val="FF0000"/>
          </a:solidFill>
          <a:ln w="9525">
            <a:noFill/>
          </a:ln>
        </p:spPr>
        <p:txBody>
          <a:bodyPr/>
          <a:lstStyle/>
          <a:p>
            <a:endParaRPr lang="zh-CN" altLang="en-US" dirty="0">
              <a:latin typeface="Arial" panose="020B0604020202020204" pitchFamily="34" charset="0"/>
            </a:endParaRPr>
          </a:p>
        </p:txBody>
      </p:sp>
      <p:sp>
        <p:nvSpPr>
          <p:cNvPr id="8" name="TextBox 2"/>
          <p:cNvSpPr txBox="1"/>
          <p:nvPr/>
        </p:nvSpPr>
        <p:spPr>
          <a:xfrm>
            <a:off x="700087" y="476251"/>
            <a:ext cx="4342968" cy="646331"/>
          </a:xfrm>
          <a:prstGeom prst="rect">
            <a:avLst/>
          </a:prstGeom>
          <a:noFill/>
          <a:ln w="9525">
            <a:noFill/>
          </a:ln>
        </p:spPr>
        <p:txBody>
          <a:bodyPr wrap="square">
            <a:spAutoFit/>
          </a:bodyPr>
          <a:lstStyle/>
          <a:p>
            <a:r>
              <a:rPr lang="en-US" altLang="zh-CN" sz="3600" b="1" dirty="0">
                <a:solidFill>
                  <a:srgbClr val="000000"/>
                </a:solidFill>
                <a:latin typeface="TimesNewRomanPS-BoldMT"/>
              </a:rPr>
              <a:t>4.1 </a:t>
            </a:r>
            <a:r>
              <a:rPr lang="zh-CN" altLang="en-US" sz="3600" dirty="0">
                <a:solidFill>
                  <a:srgbClr val="000000"/>
                </a:solidFill>
                <a:latin typeface="宋体" panose="02010600030101010101" pitchFamily="2" charset="-122"/>
                <a:ea typeface="宋体" panose="02010600030101010101" pitchFamily="2" charset="-122"/>
              </a:rPr>
              <a:t>策略迭代</a:t>
            </a:r>
            <a:r>
              <a:rPr lang="zh-CN" altLang="en-US" sz="3600" dirty="0"/>
              <a:t> </a:t>
            </a:r>
            <a:endParaRPr lang="zh-CN" altLang="en-US" sz="3600" b="1" dirty="0">
              <a:latin typeface="华文楷体" panose="02010600040101010101" pitchFamily="2" charset="-122"/>
              <a:ea typeface="华文楷体" panose="02010600040101010101" pitchFamily="2" charset="-122"/>
            </a:endParaRPr>
          </a:p>
        </p:txBody>
      </p:sp>
      <p:cxnSp>
        <p:nvCxnSpPr>
          <p:cNvPr id="9" name="直接连接符 5"/>
          <p:cNvCxnSpPr/>
          <p:nvPr/>
        </p:nvCxnSpPr>
        <p:spPr>
          <a:xfrm>
            <a:off x="700088" y="1122363"/>
            <a:ext cx="7627835" cy="0"/>
          </a:xfrm>
          <a:prstGeom prst="line">
            <a:avLst/>
          </a:prstGeom>
          <a:ln w="38100" cap="flat" cmpd="sng">
            <a:solidFill>
              <a:srgbClr val="FF0000"/>
            </a:solidFill>
            <a:prstDash val="solid"/>
            <a:headEnd type="none" w="med" len="med"/>
            <a:tailEnd type="none" w="med" len="med"/>
          </a:ln>
        </p:spPr>
      </p:cxnSp>
      <p:pic>
        <p:nvPicPr>
          <p:cNvPr id="4" name="图片 3"/>
          <p:cNvPicPr>
            <a:picLocks noChangeAspect="1"/>
          </p:cNvPicPr>
          <p:nvPr/>
        </p:nvPicPr>
        <p:blipFill>
          <a:blip r:embed="rId1"/>
          <a:stretch>
            <a:fillRect/>
          </a:stretch>
        </p:blipFill>
        <p:spPr>
          <a:xfrm>
            <a:off x="1818323" y="2423699"/>
            <a:ext cx="5391363" cy="380480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0087" y="1285642"/>
            <a:ext cx="7524932" cy="4693480"/>
          </a:xfrm>
        </p:spPr>
        <p:txBody>
          <a:bodyPr>
            <a:normAutofit/>
          </a:bodyPr>
          <a:lstStyle/>
          <a:p>
            <a:pPr marL="0" indent="0" fontAlgn="auto">
              <a:lnSpc>
                <a:spcPct val="100000"/>
              </a:lnSpc>
              <a:spcBef>
                <a:spcPts val="0"/>
              </a:spcBef>
              <a:buNone/>
            </a:pPr>
            <a:r>
              <a:rPr lang="zh-CN" altLang="en-US" dirty="0"/>
              <a:t>     </a:t>
            </a:r>
            <a:br>
              <a:rPr lang="zh-CN" altLang="en-US" dirty="0"/>
            </a:br>
            <a:r>
              <a:rPr lang="en-US" altLang="zh-CN" dirty="0"/>
              <a:t>	</a:t>
            </a:r>
            <a:endParaRPr lang="en-US" altLang="zh-CN" sz="2400" b="1" dirty="0"/>
          </a:p>
          <a:p>
            <a:pPr marL="0" indent="0" fontAlgn="auto">
              <a:lnSpc>
                <a:spcPct val="100000"/>
              </a:lnSpc>
              <a:spcBef>
                <a:spcPts val="0"/>
              </a:spcBef>
              <a:buNone/>
            </a:pPr>
            <a:endParaRPr lang="en-US" altLang="zh-CN" sz="2400" b="1" dirty="0"/>
          </a:p>
          <a:p>
            <a:pPr marL="0" indent="0" fontAlgn="auto">
              <a:lnSpc>
                <a:spcPct val="100000"/>
              </a:lnSpc>
              <a:spcBef>
                <a:spcPts val="0"/>
              </a:spcBef>
              <a:buNone/>
            </a:pPr>
            <a:endParaRPr lang="en-US" altLang="zh-CN" sz="2400" b="1" dirty="0"/>
          </a:p>
          <a:p>
            <a:pPr marL="0" indent="0" fontAlgn="auto">
              <a:lnSpc>
                <a:spcPct val="100000"/>
              </a:lnSpc>
              <a:spcBef>
                <a:spcPts val="0"/>
              </a:spcBef>
              <a:buNone/>
            </a:pPr>
            <a:endParaRPr lang="en-US" altLang="zh-CN" sz="2400" b="1" dirty="0"/>
          </a:p>
          <a:p>
            <a:pPr marL="0" indent="0" fontAlgn="auto">
              <a:lnSpc>
                <a:spcPct val="50000"/>
              </a:lnSpc>
              <a:spcBef>
                <a:spcPts val="0"/>
              </a:spcBef>
              <a:buNone/>
            </a:pPr>
            <a:r>
              <a:rPr lang="en-US" altLang="zh-CN" sz="2400" dirty="0"/>
              <a:t>                  </a:t>
            </a:r>
            <a:endParaRPr lang="en-US" altLang="zh-CN" sz="2400" dirty="0"/>
          </a:p>
          <a:p>
            <a:pPr marL="0" indent="0" fontAlgn="auto">
              <a:lnSpc>
                <a:spcPct val="50000"/>
              </a:lnSpc>
              <a:spcBef>
                <a:spcPts val="0"/>
              </a:spcBef>
              <a:buNone/>
            </a:pPr>
            <a:br>
              <a:rPr lang="zh-CN" altLang="en-US" sz="2400" dirty="0"/>
            </a:br>
            <a:r>
              <a:rPr lang="zh-CN" altLang="en-US" sz="2400" b="1" dirty="0"/>
              <a:t> </a:t>
            </a:r>
            <a:endParaRPr lang="en-US" altLang="zh-CN" sz="2400" b="1" dirty="0"/>
          </a:p>
        </p:txBody>
      </p:sp>
      <p:sp>
        <p:nvSpPr>
          <p:cNvPr id="8" name="TextBox 2"/>
          <p:cNvSpPr txBox="1"/>
          <p:nvPr/>
        </p:nvSpPr>
        <p:spPr>
          <a:xfrm>
            <a:off x="700087" y="476251"/>
            <a:ext cx="4342968" cy="646331"/>
          </a:xfrm>
          <a:prstGeom prst="rect">
            <a:avLst/>
          </a:prstGeom>
          <a:noFill/>
          <a:ln w="9525">
            <a:noFill/>
          </a:ln>
        </p:spPr>
        <p:txBody>
          <a:bodyPr wrap="square">
            <a:spAutoFit/>
          </a:bodyPr>
          <a:lstStyle/>
          <a:p>
            <a:r>
              <a:rPr lang="en-US" altLang="zh-CN" sz="3600" b="1" dirty="0">
                <a:solidFill>
                  <a:srgbClr val="000000"/>
                </a:solidFill>
                <a:latin typeface="TimesNewRomanPS-BoldMT"/>
              </a:rPr>
              <a:t>4.1 </a:t>
            </a:r>
            <a:r>
              <a:rPr lang="zh-CN" altLang="en-US" sz="3600" dirty="0">
                <a:solidFill>
                  <a:srgbClr val="000000"/>
                </a:solidFill>
                <a:latin typeface="宋体" panose="02010600030101010101" pitchFamily="2" charset="-122"/>
                <a:ea typeface="宋体" panose="02010600030101010101" pitchFamily="2" charset="-122"/>
              </a:rPr>
              <a:t>策略迭代</a:t>
            </a:r>
            <a:r>
              <a:rPr lang="zh-CN" altLang="en-US" sz="3600" dirty="0"/>
              <a:t> </a:t>
            </a:r>
            <a:endParaRPr lang="zh-CN" altLang="en-US" sz="3600" b="1" dirty="0">
              <a:latin typeface="华文楷体" panose="02010600040101010101" pitchFamily="2" charset="-122"/>
              <a:ea typeface="华文楷体" panose="02010600040101010101" pitchFamily="2" charset="-122"/>
            </a:endParaRPr>
          </a:p>
        </p:txBody>
      </p:sp>
      <p:cxnSp>
        <p:nvCxnSpPr>
          <p:cNvPr id="9" name="直接连接符 5"/>
          <p:cNvCxnSpPr/>
          <p:nvPr/>
        </p:nvCxnSpPr>
        <p:spPr>
          <a:xfrm>
            <a:off x="700088" y="1122363"/>
            <a:ext cx="7627835" cy="0"/>
          </a:xfrm>
          <a:prstGeom prst="line">
            <a:avLst/>
          </a:prstGeom>
          <a:ln w="38100" cap="flat" cmpd="sng">
            <a:solidFill>
              <a:srgbClr val="FF0000"/>
            </a:solidFill>
            <a:prstDash val="solid"/>
            <a:headEnd type="none" w="med" len="med"/>
            <a:tailEnd type="none" w="med" len="med"/>
          </a:ln>
        </p:spPr>
      </p:cxnSp>
      <p:pic>
        <p:nvPicPr>
          <p:cNvPr id="2" name="图片 1"/>
          <p:cNvPicPr>
            <a:picLocks noChangeAspect="1"/>
          </p:cNvPicPr>
          <p:nvPr/>
        </p:nvPicPr>
        <p:blipFill>
          <a:blip r:embed="rId1"/>
          <a:stretch>
            <a:fillRect/>
          </a:stretch>
        </p:blipFill>
        <p:spPr>
          <a:xfrm>
            <a:off x="486286" y="1285424"/>
            <a:ext cx="8171428" cy="2819048"/>
          </a:xfrm>
          <a:prstGeom prst="rect">
            <a:avLst/>
          </a:prstGeom>
        </p:spPr>
      </p:pic>
      <p:pic>
        <p:nvPicPr>
          <p:cNvPr id="6" name="图片 5"/>
          <p:cNvPicPr>
            <a:picLocks noChangeAspect="1"/>
          </p:cNvPicPr>
          <p:nvPr/>
        </p:nvPicPr>
        <p:blipFill>
          <a:blip r:embed="rId2"/>
          <a:stretch>
            <a:fillRect/>
          </a:stretch>
        </p:blipFill>
        <p:spPr>
          <a:xfrm>
            <a:off x="3371148" y="4104472"/>
            <a:ext cx="2285714" cy="22571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0087" y="1285642"/>
            <a:ext cx="7524932" cy="4693480"/>
          </a:xfrm>
        </p:spPr>
        <p:txBody>
          <a:bodyPr>
            <a:normAutofit/>
          </a:bodyPr>
          <a:lstStyle/>
          <a:p>
            <a:pPr marL="0" indent="0" fontAlgn="auto">
              <a:lnSpc>
                <a:spcPct val="100000"/>
              </a:lnSpc>
              <a:spcBef>
                <a:spcPts val="0"/>
              </a:spcBef>
              <a:buNone/>
            </a:pPr>
            <a:r>
              <a:rPr lang="zh-CN" altLang="en-US" dirty="0"/>
              <a:t>     </a:t>
            </a:r>
            <a:r>
              <a:rPr lang="zh-CN" altLang="en-US" sz="2000" dirty="0"/>
              <a:t>利用算法 </a:t>
            </a:r>
            <a:r>
              <a:rPr lang="en-US" altLang="zh-CN" sz="2000" dirty="0"/>
              <a:t>4.1</a:t>
            </a:r>
            <a:r>
              <a:rPr lang="zh-CN" altLang="en-US" sz="2000" dirty="0"/>
              <a:t>，分别来解决例 </a:t>
            </a:r>
            <a:r>
              <a:rPr lang="en-US" altLang="zh-CN" sz="2000" dirty="0"/>
              <a:t>3.1 </a:t>
            </a:r>
            <a:r>
              <a:rPr lang="zh-CN" altLang="en-US" sz="2000" dirty="0"/>
              <a:t>的确定环境扫地机器人任务。评估过程如下：</a:t>
            </a:r>
            <a:endParaRPr lang="en-US" altLang="zh-CN" sz="2000" dirty="0"/>
          </a:p>
          <a:p>
            <a:pPr marL="0" indent="0" fontAlgn="auto">
              <a:lnSpc>
                <a:spcPct val="100000"/>
              </a:lnSpc>
              <a:spcBef>
                <a:spcPts val="0"/>
              </a:spcBef>
              <a:buNone/>
            </a:pPr>
            <a:r>
              <a:rPr lang="zh-CN" altLang="en-US" sz="2000" dirty="0"/>
              <a:t>（</a:t>
            </a:r>
            <a:r>
              <a:rPr lang="en-US" altLang="zh-CN" sz="2000" dirty="0"/>
              <a:t>1</a:t>
            </a:r>
            <a:r>
              <a:rPr lang="zh-CN" altLang="en-US" sz="2000" dirty="0"/>
              <a:t>）对所有状态值初始化</a:t>
            </a:r>
            <a:endParaRPr lang="en-US" altLang="zh-CN" sz="2000" dirty="0"/>
          </a:p>
          <a:p>
            <a:pPr marL="0" indent="0" fontAlgn="auto">
              <a:lnSpc>
                <a:spcPct val="100000"/>
              </a:lnSpc>
              <a:spcBef>
                <a:spcPts val="0"/>
              </a:spcBef>
              <a:buNone/>
            </a:pPr>
            <a:r>
              <a:rPr lang="zh-CN" altLang="en-US" sz="2000" dirty="0"/>
              <a:t>（</a:t>
            </a:r>
            <a:r>
              <a:rPr lang="en-US" altLang="zh-CN" sz="2000" dirty="0"/>
              <a:t>2</a:t>
            </a:r>
            <a:r>
              <a:rPr lang="zh-CN" altLang="en-US" sz="2000" dirty="0"/>
              <a:t>）根据算法</a:t>
            </a:r>
            <a:r>
              <a:rPr lang="en-US" altLang="zh-CN" sz="2000" dirty="0"/>
              <a:t>4.1</a:t>
            </a:r>
            <a:r>
              <a:rPr lang="zh-CN" altLang="en-US" sz="2000" dirty="0"/>
              <a:t>，采用异步计算方式，计算各个状态的状态值</a:t>
            </a:r>
            <a:endParaRPr lang="en-US" altLang="zh-CN" sz="2000" dirty="0"/>
          </a:p>
          <a:p>
            <a:pPr marL="0" indent="0" fontAlgn="auto">
              <a:lnSpc>
                <a:spcPct val="100000"/>
              </a:lnSpc>
              <a:spcBef>
                <a:spcPts val="0"/>
              </a:spcBef>
              <a:buNone/>
            </a:pPr>
            <a:r>
              <a:rPr lang="zh-CN" altLang="en-US" sz="2000" dirty="0"/>
              <a:t>（</a:t>
            </a:r>
            <a:r>
              <a:rPr lang="en-US" altLang="zh-CN" sz="2000" dirty="0"/>
              <a:t>3</a:t>
            </a:r>
            <a:r>
              <a:rPr lang="zh-CN" altLang="en-US" sz="2000" dirty="0"/>
              <a:t>）不停迭代直至收敛</a:t>
            </a:r>
            <a:br>
              <a:rPr lang="zh-CN" altLang="en-US" dirty="0"/>
            </a:br>
            <a:r>
              <a:rPr lang="en-US" altLang="zh-CN" dirty="0"/>
              <a:t>	</a:t>
            </a:r>
            <a:endParaRPr lang="en-US" altLang="zh-CN" sz="2400" b="1" dirty="0"/>
          </a:p>
          <a:p>
            <a:pPr marL="0" indent="0" fontAlgn="auto">
              <a:lnSpc>
                <a:spcPct val="100000"/>
              </a:lnSpc>
              <a:spcBef>
                <a:spcPts val="0"/>
              </a:spcBef>
              <a:buNone/>
            </a:pPr>
            <a:endParaRPr lang="en-US" altLang="zh-CN" sz="2400" b="1" dirty="0"/>
          </a:p>
          <a:p>
            <a:pPr marL="0" indent="0" fontAlgn="auto">
              <a:lnSpc>
                <a:spcPct val="100000"/>
              </a:lnSpc>
              <a:spcBef>
                <a:spcPts val="0"/>
              </a:spcBef>
              <a:buNone/>
            </a:pPr>
            <a:endParaRPr lang="en-US" altLang="zh-CN" sz="2400" b="1" dirty="0"/>
          </a:p>
          <a:p>
            <a:pPr marL="0" indent="0" fontAlgn="auto">
              <a:lnSpc>
                <a:spcPct val="100000"/>
              </a:lnSpc>
              <a:spcBef>
                <a:spcPts val="0"/>
              </a:spcBef>
              <a:buNone/>
            </a:pPr>
            <a:endParaRPr lang="en-US" altLang="zh-CN" sz="2400" b="1" dirty="0"/>
          </a:p>
          <a:p>
            <a:pPr marL="0" indent="0" fontAlgn="auto">
              <a:lnSpc>
                <a:spcPct val="50000"/>
              </a:lnSpc>
              <a:spcBef>
                <a:spcPts val="0"/>
              </a:spcBef>
              <a:buNone/>
            </a:pPr>
            <a:r>
              <a:rPr lang="en-US" altLang="zh-CN" sz="2400" dirty="0"/>
              <a:t>                  </a:t>
            </a:r>
            <a:endParaRPr lang="en-US" altLang="zh-CN" sz="2400" dirty="0"/>
          </a:p>
          <a:p>
            <a:pPr marL="0" indent="0" fontAlgn="auto">
              <a:lnSpc>
                <a:spcPct val="50000"/>
              </a:lnSpc>
              <a:spcBef>
                <a:spcPts val="0"/>
              </a:spcBef>
              <a:buNone/>
            </a:pPr>
            <a:br>
              <a:rPr lang="zh-CN" altLang="en-US" sz="2400" dirty="0"/>
            </a:br>
            <a:r>
              <a:rPr lang="zh-CN" altLang="en-US" sz="2400" b="1" dirty="0"/>
              <a:t> </a:t>
            </a:r>
            <a:endParaRPr lang="en-US" altLang="zh-CN" sz="2400" b="1" dirty="0"/>
          </a:p>
        </p:txBody>
      </p:sp>
      <p:sp>
        <p:nvSpPr>
          <p:cNvPr id="8" name="TextBox 2"/>
          <p:cNvSpPr txBox="1"/>
          <p:nvPr/>
        </p:nvSpPr>
        <p:spPr>
          <a:xfrm>
            <a:off x="700087" y="476251"/>
            <a:ext cx="4342968" cy="646331"/>
          </a:xfrm>
          <a:prstGeom prst="rect">
            <a:avLst/>
          </a:prstGeom>
          <a:noFill/>
          <a:ln w="9525">
            <a:noFill/>
          </a:ln>
        </p:spPr>
        <p:txBody>
          <a:bodyPr wrap="square">
            <a:spAutoFit/>
          </a:bodyPr>
          <a:lstStyle/>
          <a:p>
            <a:r>
              <a:rPr lang="en-US" altLang="zh-CN" sz="3600" b="1" dirty="0">
                <a:solidFill>
                  <a:srgbClr val="000000"/>
                </a:solidFill>
                <a:latin typeface="TimesNewRomanPS-BoldMT"/>
              </a:rPr>
              <a:t>4.1 </a:t>
            </a:r>
            <a:r>
              <a:rPr lang="zh-CN" altLang="en-US" sz="3600" dirty="0">
                <a:solidFill>
                  <a:srgbClr val="000000"/>
                </a:solidFill>
                <a:latin typeface="宋体" panose="02010600030101010101" pitchFamily="2" charset="-122"/>
                <a:ea typeface="宋体" panose="02010600030101010101" pitchFamily="2" charset="-122"/>
              </a:rPr>
              <a:t>策略迭代</a:t>
            </a:r>
            <a:r>
              <a:rPr lang="zh-CN" altLang="en-US" sz="3600" dirty="0"/>
              <a:t> </a:t>
            </a:r>
            <a:endParaRPr lang="zh-CN" altLang="en-US" sz="3600" b="1" dirty="0">
              <a:latin typeface="华文楷体" panose="02010600040101010101" pitchFamily="2" charset="-122"/>
              <a:ea typeface="华文楷体" panose="02010600040101010101" pitchFamily="2" charset="-122"/>
            </a:endParaRPr>
          </a:p>
        </p:txBody>
      </p:sp>
      <p:cxnSp>
        <p:nvCxnSpPr>
          <p:cNvPr id="9" name="直接连接符 5"/>
          <p:cNvCxnSpPr/>
          <p:nvPr/>
        </p:nvCxnSpPr>
        <p:spPr>
          <a:xfrm>
            <a:off x="700088" y="1122363"/>
            <a:ext cx="7627835" cy="0"/>
          </a:xfrm>
          <a:prstGeom prst="line">
            <a:avLst/>
          </a:prstGeom>
          <a:ln w="38100" cap="flat" cmpd="sng">
            <a:solidFill>
              <a:srgbClr val="FF0000"/>
            </a:solidFill>
            <a:prstDash val="solid"/>
            <a:headEnd type="none" w="med" len="med"/>
            <a:tailEnd type="none" w="med" len="med"/>
          </a:ln>
        </p:spPr>
      </p:cxnSp>
      <p:pic>
        <p:nvPicPr>
          <p:cNvPr id="4" name="图片 3"/>
          <p:cNvPicPr>
            <a:picLocks noChangeAspect="1"/>
          </p:cNvPicPr>
          <p:nvPr/>
        </p:nvPicPr>
        <p:blipFill>
          <a:blip r:embed="rId1"/>
          <a:stretch>
            <a:fillRect/>
          </a:stretch>
        </p:blipFill>
        <p:spPr>
          <a:xfrm>
            <a:off x="2345115" y="3091577"/>
            <a:ext cx="4453769" cy="3050605"/>
          </a:xfrm>
          <a:prstGeom prst="rect">
            <a:avLst/>
          </a:prstGeom>
        </p:spPr>
      </p:pic>
      <p:sp>
        <p:nvSpPr>
          <p:cNvPr id="5" name="文本框 4"/>
          <p:cNvSpPr txBox="1"/>
          <p:nvPr/>
        </p:nvSpPr>
        <p:spPr>
          <a:xfrm>
            <a:off x="7084291" y="4432213"/>
            <a:ext cx="1588654" cy="369332"/>
          </a:xfrm>
          <a:prstGeom prst="rect">
            <a:avLst/>
          </a:prstGeom>
          <a:noFill/>
        </p:spPr>
        <p:txBody>
          <a:bodyPr wrap="square" rtlCol="0">
            <a:spAutoFit/>
          </a:bodyPr>
          <a:lstStyle/>
          <a:p>
            <a:r>
              <a:rPr lang="zh-CN" altLang="en-US" dirty="0"/>
              <a:t>评估过程图示</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3290</Words>
  <Application>WPS 演示</Application>
  <PresentationFormat>全屏显示(4:3)</PresentationFormat>
  <Paragraphs>250</Paragraphs>
  <Slides>32</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32</vt:i4>
      </vt:variant>
    </vt:vector>
  </HeadingPairs>
  <TitlesOfParts>
    <vt:vector size="45" baseType="lpstr">
      <vt:lpstr>Arial</vt:lpstr>
      <vt:lpstr>宋体</vt:lpstr>
      <vt:lpstr>Wingdings</vt:lpstr>
      <vt:lpstr>微软雅黑</vt:lpstr>
      <vt:lpstr>华文楷体</vt:lpstr>
      <vt:lpstr>TimesNewRomanPS-BoldMT</vt:lpstr>
      <vt:lpstr>Segoe Print</vt:lpstr>
      <vt:lpstr>Calibri</vt:lpstr>
      <vt:lpstr>Arial Unicode MS</vt:lpstr>
      <vt:lpstr>Calibri Light</vt:lpstr>
      <vt:lpstr>TimesNewRomanPSMT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深度学习</dc:title>
  <dc:creator>吴文</dc:creator>
  <cp:lastModifiedBy>Shepherd</cp:lastModifiedBy>
  <cp:revision>562</cp:revision>
  <dcterms:created xsi:type="dcterms:W3CDTF">2016-08-29T06:08:00Z</dcterms:created>
  <dcterms:modified xsi:type="dcterms:W3CDTF">2020-06-16T06:59:15Z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